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Default Extension="png" ContentType="image/png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5765800" cy="3244850"/>
  <p:notesSz cx="5765800" cy="3244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28456" y="648815"/>
            <a:ext cx="1908886" cy="507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21087" y="3155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41470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319272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475618" y="314491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412450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772318" y="3157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683417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759618" y="314491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5030598" y="314491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954397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030598" y="318301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5301577" y="31449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603025" y="317539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5575961" y="314889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5481104" y="314491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332571"/>
            <a:ext cx="5071211" cy="363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781785"/>
            <a:ext cx="5115560" cy="161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15.xml"/><Relationship Id="rId4" Type="http://schemas.openxmlformats.org/officeDocument/2006/relationships/slide" Target="slide24.xml"/><Relationship Id="rId5" Type="http://schemas.openxmlformats.org/officeDocument/2006/relationships/slide" Target="slide25.xml"/><Relationship Id="rId6" Type="http://schemas.openxmlformats.org/officeDocument/2006/relationships/slide" Target="slide30.xml"/><Relationship Id="rId7" Type="http://schemas.openxmlformats.org/officeDocument/2006/relationships/slide" Target="slide38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15.xml"/><Relationship Id="rId4" Type="http://schemas.openxmlformats.org/officeDocument/2006/relationships/slide" Target="slide24.xml"/><Relationship Id="rId5" Type="http://schemas.openxmlformats.org/officeDocument/2006/relationships/slide" Target="slide25.xml"/><Relationship Id="rId6" Type="http://schemas.openxmlformats.org/officeDocument/2006/relationships/slide" Target="slide30.xml"/><Relationship Id="rId7" Type="http://schemas.openxmlformats.org/officeDocument/2006/relationships/slide" Target="slide38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15.xml"/><Relationship Id="rId4" Type="http://schemas.openxmlformats.org/officeDocument/2006/relationships/slide" Target="slide24.xml"/><Relationship Id="rId5" Type="http://schemas.openxmlformats.org/officeDocument/2006/relationships/slide" Target="slide25.xml"/><Relationship Id="rId6" Type="http://schemas.openxmlformats.org/officeDocument/2006/relationships/slide" Target="slide30.xml"/><Relationship Id="rId7" Type="http://schemas.openxmlformats.org/officeDocument/2006/relationships/slide" Target="slide38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717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dirty="0" spc="-50"/>
              <a:t>Advanced</a:t>
            </a:r>
            <a:r>
              <a:rPr dirty="0" spc="-40"/>
              <a:t> </a:t>
            </a:r>
            <a:r>
              <a:rPr dirty="0" spc="55"/>
              <a:t>C</a:t>
            </a: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dirty="0" sz="1100" spc="-40"/>
              <a:t>Variables</a:t>
            </a:r>
            <a:r>
              <a:rPr dirty="0" sz="1100" spc="10"/>
              <a:t> </a:t>
            </a:r>
            <a:r>
              <a:rPr dirty="0" sz="1100" spc="-55"/>
              <a:t>and</a:t>
            </a:r>
            <a:r>
              <a:rPr dirty="0" sz="1100" spc="10"/>
              <a:t> </a:t>
            </a:r>
            <a:r>
              <a:rPr dirty="0" sz="1100" spc="-35"/>
              <a:t>Functions</a:t>
            </a:r>
            <a:r>
              <a:rPr dirty="0" sz="1100" spc="15"/>
              <a:t> </a:t>
            </a:r>
            <a:r>
              <a:rPr dirty="0" sz="1100" spc="-25"/>
              <a:t>in</a:t>
            </a:r>
            <a:r>
              <a:rPr dirty="0" sz="1100" spc="5"/>
              <a:t> </a:t>
            </a:r>
            <a:r>
              <a:rPr dirty="0" sz="1100" spc="35"/>
              <a:t>C++</a:t>
            </a:r>
            <a:endParaRPr sz="1100"/>
          </a:p>
        </p:txBody>
      </p:sp>
      <p:sp>
        <p:nvSpPr>
          <p:cNvPr id="3" name="object 3"/>
          <p:cNvSpPr txBox="1"/>
          <p:nvPr/>
        </p:nvSpPr>
        <p:spPr>
          <a:xfrm>
            <a:off x="1922221" y="1425319"/>
            <a:ext cx="1915795" cy="835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Th.S </a:t>
            </a:r>
            <a:r>
              <a:rPr dirty="0" sz="1100" spc="-50">
                <a:latin typeface="Tahoma"/>
                <a:cs typeface="Tahoma"/>
              </a:rPr>
              <a:t>Nguyen</a:t>
            </a:r>
            <a:r>
              <a:rPr dirty="0" sz="1100">
                <a:latin typeface="Tahoma"/>
                <a:cs typeface="Tahoma"/>
              </a:rPr>
              <a:t> Minh </a:t>
            </a:r>
            <a:r>
              <a:rPr dirty="0" sz="1100" spc="-20">
                <a:latin typeface="Tahoma"/>
                <a:cs typeface="Tahoma"/>
              </a:rPr>
              <a:t>Anh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800" spc="-20">
                <a:latin typeface="Microsoft Sans Serif"/>
                <a:cs typeface="Microsoft Sans Serif"/>
              </a:rPr>
              <a:t>Phenikaa</a:t>
            </a:r>
            <a:r>
              <a:rPr dirty="0" sz="800" spc="1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University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dirty="0" sz="1100" spc="-20">
                <a:latin typeface="Tahoma"/>
                <a:cs typeface="Tahoma"/>
              </a:rPr>
              <a:t>Last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Update:</a:t>
            </a:r>
            <a:r>
              <a:rPr dirty="0" sz="1100" spc="1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30th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January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2023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0493" y="318053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10876" y="317657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88678" y="317657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310113" y="3167693"/>
            <a:ext cx="203200" cy="55880"/>
            <a:chOff x="4310113" y="316769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4373282" y="317022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310113" y="317657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4609350" y="3166428"/>
            <a:ext cx="203200" cy="58419"/>
            <a:chOff x="4609350" y="3166428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4698251" y="318292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09350" y="317657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85551" y="31702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4908575" y="3166428"/>
            <a:ext cx="203200" cy="58419"/>
            <a:chOff x="4908575" y="316642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4984776" y="317022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08575" y="317657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984776" y="320832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5284013" y="317022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5489279" y="3167693"/>
            <a:ext cx="238760" cy="57150"/>
            <a:chOff x="5489279" y="3167693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5613731" y="320070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86667" y="317420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91810" y="317022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8662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3333B2"/>
                </a:solidFill>
              </a:rPr>
              <a:t>Implicit</a:t>
            </a:r>
            <a:r>
              <a:rPr dirty="0" sz="1400" spc="-5">
                <a:solidFill>
                  <a:srgbClr val="3333B2"/>
                </a:solidFill>
              </a:rPr>
              <a:t> </a:t>
            </a:r>
            <a:r>
              <a:rPr dirty="0" sz="1400" spc="-45">
                <a:solidFill>
                  <a:srgbClr val="3333B2"/>
                </a:solidFill>
              </a:rPr>
              <a:t>Type</a:t>
            </a:r>
            <a:r>
              <a:rPr dirty="0" sz="1400">
                <a:solidFill>
                  <a:srgbClr val="3333B2"/>
                </a:solidFill>
              </a:rPr>
              <a:t> </a:t>
            </a:r>
            <a:r>
              <a:rPr dirty="0" sz="1400" spc="-50">
                <a:solidFill>
                  <a:srgbClr val="3333B2"/>
                </a:solidFill>
              </a:rPr>
              <a:t>Conversion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359994" y="666927"/>
            <a:ext cx="5039995" cy="1776730"/>
          </a:xfrm>
          <a:custGeom>
            <a:avLst/>
            <a:gdLst/>
            <a:ahLst/>
            <a:cxnLst/>
            <a:rect l="l" t="t" r="r" b="b"/>
            <a:pathLst>
              <a:path w="5039995" h="1776730">
                <a:moveTo>
                  <a:pt x="5039995" y="0"/>
                </a:moveTo>
                <a:lnTo>
                  <a:pt x="0" y="0"/>
                </a:lnTo>
                <a:lnTo>
                  <a:pt x="0" y="136639"/>
                </a:lnTo>
                <a:lnTo>
                  <a:pt x="0" y="136652"/>
                </a:lnTo>
                <a:lnTo>
                  <a:pt x="0" y="1776412"/>
                </a:lnTo>
                <a:lnTo>
                  <a:pt x="5039995" y="1776412"/>
                </a:lnTo>
                <a:lnTo>
                  <a:pt x="5039995" y="13663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418536"/>
            <a:ext cx="3792220" cy="223266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100" spc="-80" b="1">
                <a:latin typeface="Tahoma"/>
                <a:cs typeface="Tahoma"/>
              </a:rPr>
              <a:t>Exampl</a:t>
            </a:r>
            <a:r>
              <a:rPr dirty="0" sz="1100" spc="-75" b="1">
                <a:latin typeface="Tahoma"/>
                <a:cs typeface="Tahoma"/>
              </a:rPr>
              <a:t>e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85" b="1">
                <a:latin typeface="Tahoma"/>
                <a:cs typeface="Tahoma"/>
              </a:rPr>
              <a:t>1:</a:t>
            </a:r>
            <a:r>
              <a:rPr dirty="0" sz="1100" b="1">
                <a:latin typeface="Tahoma"/>
                <a:cs typeface="Tahoma"/>
              </a:rPr>
              <a:t> </a:t>
            </a:r>
            <a:r>
              <a:rPr dirty="0" sz="1100" spc="-160" b="1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Conversio</a:t>
            </a:r>
            <a:r>
              <a:rPr dirty="0" sz="1100" spc="-4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fro</a:t>
            </a:r>
            <a:r>
              <a:rPr dirty="0" sz="1100" spc="-65">
                <a:latin typeface="Tahoma"/>
                <a:cs typeface="Tahoma"/>
              </a:rPr>
              <a:t>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">
                <a:latin typeface="SimSun"/>
                <a:cs typeface="SimSun"/>
              </a:rPr>
              <a:t>int</a:t>
            </a:r>
            <a:r>
              <a:rPr dirty="0" sz="1100" spc="-190">
                <a:latin typeface="SimSun"/>
                <a:cs typeface="SimSun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SimSun"/>
                <a:cs typeface="SimSun"/>
              </a:rPr>
              <a:t>double</a:t>
            </a:r>
            <a:endParaRPr sz="1100">
              <a:latin typeface="SimSun"/>
              <a:cs typeface="SimSun"/>
            </a:endParaRPr>
          </a:p>
          <a:p>
            <a:pPr marL="12700" marR="2442845">
              <a:lnSpc>
                <a:spcPts val="1080"/>
              </a:lnSpc>
              <a:spcBef>
                <a:spcPts val="275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#include </a:t>
            </a:r>
            <a:r>
              <a:rPr dirty="0" sz="1000" spc="20">
                <a:latin typeface="SimSun"/>
                <a:cs typeface="SimSun"/>
              </a:rPr>
              <a:t>&lt;iostream&gt; </a:t>
            </a:r>
            <a:r>
              <a:rPr dirty="0" sz="1000" spc="-484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using</a:t>
            </a:r>
            <a:r>
              <a:rPr dirty="0" sz="1000" spc="-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namespace</a:t>
            </a:r>
            <a:r>
              <a:rPr dirty="0" sz="100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std</a:t>
            </a:r>
            <a:r>
              <a:rPr dirty="0" sz="1000" spc="20">
                <a:latin typeface="SimSun"/>
                <a:cs typeface="SimSun"/>
              </a:rPr>
              <a:t>; </a:t>
            </a:r>
            <a:r>
              <a:rPr dirty="0" sz="1000" spc="-484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1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main()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191770">
              <a:lnSpc>
                <a:spcPts val="99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 </a:t>
            </a:r>
            <a:r>
              <a:rPr dirty="0" sz="1000" spc="20">
                <a:latin typeface="SimSun"/>
                <a:cs typeface="SimSun"/>
              </a:rPr>
              <a:t>num_int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 9;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assigning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an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int value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to num_int</a:t>
            </a:r>
            <a:endParaRPr sz="1000">
              <a:latin typeface="SimSun"/>
              <a:cs typeface="SimSun"/>
            </a:endParaRPr>
          </a:p>
          <a:p>
            <a:pPr marL="191770">
              <a:lnSpc>
                <a:spcPts val="1075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double</a:t>
            </a:r>
            <a:r>
              <a:rPr dirty="0" sz="1000" spc="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num_double;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declaring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double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type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variable</a:t>
            </a:r>
            <a:endParaRPr sz="1000">
              <a:latin typeface="SimSun"/>
              <a:cs typeface="SimSun"/>
            </a:endParaRPr>
          </a:p>
          <a:p>
            <a:pPr marL="191770">
              <a:lnSpc>
                <a:spcPts val="1075"/>
              </a:lnSpc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implicit</a:t>
            </a:r>
            <a:r>
              <a:rPr dirty="0" sz="1000" spc="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conversion</a:t>
            </a:r>
            <a:endParaRPr sz="1000">
              <a:latin typeface="SimSun"/>
              <a:cs typeface="SimSun"/>
            </a:endParaRPr>
          </a:p>
          <a:p>
            <a:pPr marL="191770" marR="735330">
              <a:lnSpc>
                <a:spcPts val="1080"/>
              </a:lnSpc>
              <a:spcBef>
                <a:spcPts val="70"/>
              </a:spcBef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assigning int value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to a double variable </a:t>
            </a:r>
            <a:r>
              <a:rPr dirty="0" sz="1000" spc="-484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num_double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 num_int;</a:t>
            </a:r>
            <a:endParaRPr sz="1000">
              <a:latin typeface="SimSun"/>
              <a:cs typeface="SimSun"/>
            </a:endParaRPr>
          </a:p>
          <a:p>
            <a:pPr marL="191770">
              <a:lnSpc>
                <a:spcPts val="1140"/>
              </a:lnSpc>
              <a:spcBef>
                <a:spcPts val="935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cout</a:t>
            </a:r>
            <a:r>
              <a:rPr dirty="0" sz="1000" spc="1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&lt;&lt;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"num_int = " </a:t>
            </a:r>
            <a:r>
              <a:rPr dirty="0" sz="1000" spc="20">
                <a:latin typeface="SimSun"/>
                <a:cs typeface="SimSun"/>
              </a:rPr>
              <a:t>&lt;&lt; num_int &lt;&lt; endl;</a:t>
            </a:r>
            <a:endParaRPr sz="1000">
              <a:latin typeface="SimSun"/>
              <a:cs typeface="SimSun"/>
            </a:endParaRPr>
          </a:p>
          <a:p>
            <a:pPr marL="191770" marR="535940">
              <a:lnSpc>
                <a:spcPts val="1080"/>
              </a:lnSpc>
              <a:spcBef>
                <a:spcPts val="75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cout </a:t>
            </a:r>
            <a:r>
              <a:rPr dirty="0" sz="1000" spc="20">
                <a:latin typeface="SimSun"/>
                <a:cs typeface="SimSun"/>
              </a:rPr>
              <a:t>&lt;&lt;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"num_double</a:t>
            </a:r>
            <a:r>
              <a:rPr dirty="0" sz="1000" spc="2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= " </a:t>
            </a:r>
            <a:r>
              <a:rPr dirty="0" sz="1000" spc="20">
                <a:latin typeface="SimSun"/>
                <a:cs typeface="SimSun"/>
              </a:rPr>
              <a:t>&lt;&lt;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num_double &lt;&lt;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endl; </a:t>
            </a:r>
            <a:r>
              <a:rPr dirty="0" sz="1000" spc="-484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return</a:t>
            </a:r>
            <a:r>
              <a:rPr dirty="0" sz="1000" spc="1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0;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055"/>
              </a:lnSpc>
            </a:pPr>
            <a:r>
              <a:rPr dirty="0" sz="1000" spc="20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0" b="1">
                <a:latin typeface="Tahoma"/>
                <a:cs typeface="Tahoma"/>
              </a:rPr>
              <a:t>Output: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2687408"/>
            <a:ext cx="5039995" cy="27368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19380">
              <a:lnSpc>
                <a:spcPts val="890"/>
              </a:lnSpc>
            </a:pPr>
            <a:r>
              <a:rPr dirty="0" sz="1000" spc="20">
                <a:latin typeface="SimSun"/>
                <a:cs typeface="SimSun"/>
              </a:rPr>
              <a:t>num_int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9</a:t>
            </a:r>
            <a:endParaRPr sz="1000">
              <a:latin typeface="SimSun"/>
              <a:cs typeface="SimSun"/>
            </a:endParaRPr>
          </a:p>
          <a:p>
            <a:pPr marL="119380">
              <a:lnSpc>
                <a:spcPts val="1140"/>
              </a:lnSpc>
            </a:pPr>
            <a:r>
              <a:rPr dirty="0" sz="1000" spc="20">
                <a:latin typeface="SimSun"/>
                <a:cs typeface="SimSun"/>
              </a:rPr>
              <a:t>num_double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9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8662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3333B2"/>
                </a:solidFill>
              </a:rPr>
              <a:t>Implicit</a:t>
            </a:r>
            <a:r>
              <a:rPr dirty="0" sz="1400" spc="-5">
                <a:solidFill>
                  <a:srgbClr val="3333B2"/>
                </a:solidFill>
              </a:rPr>
              <a:t> </a:t>
            </a:r>
            <a:r>
              <a:rPr dirty="0" sz="1400" spc="-45">
                <a:solidFill>
                  <a:srgbClr val="3333B2"/>
                </a:solidFill>
              </a:rPr>
              <a:t>Type</a:t>
            </a:r>
            <a:r>
              <a:rPr dirty="0" sz="1400">
                <a:solidFill>
                  <a:srgbClr val="3333B2"/>
                </a:solidFill>
              </a:rPr>
              <a:t> </a:t>
            </a:r>
            <a:r>
              <a:rPr dirty="0" sz="1400" spc="-50">
                <a:solidFill>
                  <a:srgbClr val="3333B2"/>
                </a:solidFill>
              </a:rPr>
              <a:t>Conversion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47294" y="582433"/>
            <a:ext cx="2648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0" b="1">
                <a:latin typeface="Tahoma"/>
                <a:cs typeface="Tahoma"/>
              </a:rPr>
              <a:t>Exampl</a:t>
            </a:r>
            <a:r>
              <a:rPr dirty="0" sz="1100" spc="-75" b="1">
                <a:latin typeface="Tahoma"/>
                <a:cs typeface="Tahoma"/>
              </a:rPr>
              <a:t>e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85" b="1">
                <a:latin typeface="Tahoma"/>
                <a:cs typeface="Tahoma"/>
              </a:rPr>
              <a:t>2:</a:t>
            </a:r>
            <a:r>
              <a:rPr dirty="0" sz="1100" b="1">
                <a:latin typeface="Tahoma"/>
                <a:cs typeface="Tahoma"/>
              </a:rPr>
              <a:t> </a:t>
            </a:r>
            <a:r>
              <a:rPr dirty="0" sz="1100" spc="-160" b="1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Conversio</a:t>
            </a:r>
            <a:r>
              <a:rPr dirty="0" sz="1100" spc="-4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fro</a:t>
            </a:r>
            <a:r>
              <a:rPr dirty="0" sz="1100" spc="-65">
                <a:latin typeface="Tahoma"/>
                <a:cs typeface="Tahoma"/>
              </a:rPr>
              <a:t>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">
                <a:latin typeface="SimSun"/>
                <a:cs typeface="SimSun"/>
              </a:rPr>
              <a:t>double</a:t>
            </a:r>
            <a:r>
              <a:rPr dirty="0" sz="1100" spc="-190">
                <a:latin typeface="SimSun"/>
                <a:cs typeface="SimSun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SimSun"/>
                <a:cs typeface="SimSun"/>
              </a:rPr>
              <a:t>int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810666"/>
            <a:ext cx="5039995" cy="177673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#include</a:t>
            </a:r>
            <a:r>
              <a:rPr dirty="0" sz="1000" spc="-1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&lt;iostream&gt;</a:t>
            </a:r>
            <a:endParaRPr sz="1000">
              <a:latin typeface="SimSun"/>
              <a:cs typeface="SimSun"/>
            </a:endParaRPr>
          </a:p>
          <a:p>
            <a:pPr marR="3703320">
              <a:lnSpc>
                <a:spcPts val="1080"/>
              </a:lnSpc>
              <a:spcBef>
                <a:spcPts val="70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using</a:t>
            </a:r>
            <a:r>
              <a:rPr dirty="0" sz="1000" spc="-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namespace</a:t>
            </a:r>
            <a:r>
              <a:rPr dirty="0" sz="100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std</a:t>
            </a:r>
            <a:r>
              <a:rPr dirty="0" sz="1000" spc="20">
                <a:latin typeface="SimSun"/>
                <a:cs typeface="SimSun"/>
              </a:rPr>
              <a:t>; </a:t>
            </a:r>
            <a:r>
              <a:rPr dirty="0" sz="1000" spc="-484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1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main()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119380">
              <a:lnSpc>
                <a:spcPts val="994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-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num_int;</a:t>
            </a:r>
            <a:endParaRPr sz="1000">
              <a:latin typeface="SimSun"/>
              <a:cs typeface="SimSun"/>
            </a:endParaRPr>
          </a:p>
          <a:p>
            <a:pPr marL="119380">
              <a:lnSpc>
                <a:spcPts val="1075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double</a:t>
            </a:r>
            <a:r>
              <a:rPr dirty="0" sz="1000" spc="1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num_double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9.99;</a:t>
            </a:r>
            <a:endParaRPr sz="1000">
              <a:latin typeface="SimSun"/>
              <a:cs typeface="SimSun"/>
            </a:endParaRPr>
          </a:p>
          <a:p>
            <a:pPr marL="119380">
              <a:lnSpc>
                <a:spcPts val="1075"/>
              </a:lnSpc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implicit</a:t>
            </a:r>
            <a:r>
              <a:rPr dirty="0" sz="1000" spc="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conversion</a:t>
            </a:r>
            <a:endParaRPr sz="1000">
              <a:latin typeface="SimSun"/>
              <a:cs typeface="SimSun"/>
            </a:endParaRPr>
          </a:p>
          <a:p>
            <a:pPr marL="119380" marR="1856739">
              <a:lnSpc>
                <a:spcPts val="1080"/>
              </a:lnSpc>
              <a:spcBef>
                <a:spcPts val="75"/>
              </a:spcBef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assigning a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double value to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an int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variable </a:t>
            </a:r>
            <a:r>
              <a:rPr dirty="0" sz="1000" spc="-484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num_int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 num_double;</a:t>
            </a:r>
            <a:endParaRPr sz="1000">
              <a:latin typeface="SimSun"/>
              <a:cs typeface="SimSun"/>
            </a:endParaRPr>
          </a:p>
          <a:p>
            <a:pPr marL="119380">
              <a:lnSpc>
                <a:spcPts val="994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cout</a:t>
            </a:r>
            <a:r>
              <a:rPr dirty="0" sz="1000" spc="1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&lt;&lt;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"num_int = " </a:t>
            </a:r>
            <a:r>
              <a:rPr dirty="0" sz="1000" spc="20">
                <a:latin typeface="SimSun"/>
                <a:cs typeface="SimSun"/>
              </a:rPr>
              <a:t>&lt;&lt; num_int &lt;&lt; endl;</a:t>
            </a:r>
            <a:endParaRPr sz="1000">
              <a:latin typeface="SimSun"/>
              <a:cs typeface="SimSun"/>
            </a:endParaRPr>
          </a:p>
          <a:p>
            <a:pPr marL="119380">
              <a:lnSpc>
                <a:spcPts val="114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cout </a:t>
            </a:r>
            <a:r>
              <a:rPr dirty="0" sz="1000" spc="20">
                <a:latin typeface="SimSun"/>
                <a:cs typeface="SimSun"/>
              </a:rPr>
              <a:t>&lt;&lt;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"num_double</a:t>
            </a:r>
            <a:r>
              <a:rPr dirty="0" sz="1000" spc="2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= " </a:t>
            </a:r>
            <a:r>
              <a:rPr dirty="0" sz="1000" spc="20">
                <a:latin typeface="SimSun"/>
                <a:cs typeface="SimSun"/>
              </a:rPr>
              <a:t>&lt;&lt;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num_double &lt;&lt; endl;</a:t>
            </a:r>
            <a:endParaRPr sz="1000">
              <a:latin typeface="SimSun"/>
              <a:cs typeface="SimSun"/>
            </a:endParaRPr>
          </a:p>
          <a:p>
            <a:pPr marL="119380">
              <a:lnSpc>
                <a:spcPts val="1140"/>
              </a:lnSpc>
              <a:spcBef>
                <a:spcPts val="955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return</a:t>
            </a:r>
            <a:r>
              <a:rPr dirty="0" sz="1000" spc="-3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0;</a:t>
            </a:r>
            <a:endParaRPr sz="1000">
              <a:latin typeface="SimSun"/>
              <a:cs typeface="SimSun"/>
            </a:endParaRPr>
          </a:p>
          <a:p>
            <a:pPr>
              <a:lnSpc>
                <a:spcPts val="1140"/>
              </a:lnSpc>
            </a:pPr>
            <a:r>
              <a:rPr dirty="0" sz="1000" spc="20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602914"/>
            <a:ext cx="5530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b="1">
                <a:latin typeface="Tahoma"/>
                <a:cs typeface="Tahoma"/>
              </a:rPr>
              <a:t>Output?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8662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3333B2"/>
                </a:solidFill>
              </a:rPr>
              <a:t>Implicit</a:t>
            </a:r>
            <a:r>
              <a:rPr dirty="0" sz="1400" spc="-5">
                <a:solidFill>
                  <a:srgbClr val="3333B2"/>
                </a:solidFill>
              </a:rPr>
              <a:t> </a:t>
            </a:r>
            <a:r>
              <a:rPr dirty="0" sz="1400" spc="-45">
                <a:solidFill>
                  <a:srgbClr val="3333B2"/>
                </a:solidFill>
              </a:rPr>
              <a:t>Type</a:t>
            </a:r>
            <a:r>
              <a:rPr dirty="0" sz="1400">
                <a:solidFill>
                  <a:srgbClr val="3333B2"/>
                </a:solidFill>
              </a:rPr>
              <a:t> </a:t>
            </a:r>
            <a:r>
              <a:rPr dirty="0" sz="1400" spc="-50">
                <a:solidFill>
                  <a:srgbClr val="3333B2"/>
                </a:solidFill>
              </a:rPr>
              <a:t>Conversion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227304" y="1286876"/>
            <a:ext cx="2988945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 b="1">
                <a:latin typeface="Tahoma"/>
                <a:cs typeface="Tahoma"/>
              </a:rPr>
              <a:t>Data </a:t>
            </a:r>
            <a:r>
              <a:rPr dirty="0" sz="1100" spc="-80" b="1">
                <a:latin typeface="Tahoma"/>
                <a:cs typeface="Tahoma"/>
              </a:rPr>
              <a:t>Loss</a:t>
            </a:r>
            <a:r>
              <a:rPr dirty="0" sz="1100" spc="-75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During</a:t>
            </a:r>
            <a:r>
              <a:rPr dirty="0" sz="1100" spc="-60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Conversion</a:t>
            </a:r>
            <a:r>
              <a:rPr dirty="0" sz="1100" spc="-75" b="1">
                <a:latin typeface="Tahoma"/>
                <a:cs typeface="Tahoma"/>
              </a:rPr>
              <a:t> </a:t>
            </a:r>
            <a:r>
              <a:rPr dirty="0" sz="1100" spc="-85" b="1">
                <a:latin typeface="Tahoma"/>
                <a:cs typeface="Tahoma"/>
              </a:rPr>
              <a:t>(Narrowing </a:t>
            </a:r>
            <a:r>
              <a:rPr dirty="0" sz="1100" spc="-80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Conversion)</a:t>
            </a:r>
            <a:r>
              <a:rPr dirty="0" sz="1100" spc="-70" b="1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As </a:t>
            </a:r>
            <a:r>
              <a:rPr dirty="0" sz="1100" spc="-100">
                <a:latin typeface="Tahoma"/>
                <a:cs typeface="Tahoma"/>
              </a:rPr>
              <a:t>we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80">
                <a:latin typeface="Tahoma"/>
                <a:cs typeface="Tahoma"/>
              </a:rPr>
              <a:t>seen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from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above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example,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conversion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from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another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prone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loss.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happens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when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larger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converted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smaller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type.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4031" y="306095"/>
            <a:ext cx="1575815" cy="2877312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8643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">
                <a:solidFill>
                  <a:srgbClr val="3333B2"/>
                </a:solidFill>
              </a:rPr>
              <a:t>Explicit</a:t>
            </a:r>
            <a:r>
              <a:rPr dirty="0" sz="1400">
                <a:solidFill>
                  <a:srgbClr val="3333B2"/>
                </a:solidFill>
              </a:rPr>
              <a:t> </a:t>
            </a:r>
            <a:r>
              <a:rPr dirty="0" sz="1400" spc="-45">
                <a:solidFill>
                  <a:srgbClr val="3333B2"/>
                </a:solidFill>
              </a:rPr>
              <a:t>Type</a:t>
            </a:r>
            <a:r>
              <a:rPr dirty="0" sz="1400" spc="5">
                <a:solidFill>
                  <a:srgbClr val="3333B2"/>
                </a:solidFill>
              </a:rPr>
              <a:t> </a:t>
            </a:r>
            <a:r>
              <a:rPr dirty="0" sz="1400" spc="-50">
                <a:solidFill>
                  <a:srgbClr val="3333B2"/>
                </a:solidFill>
              </a:rPr>
              <a:t>Conversion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2860827" y="2038337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58767" y="2038337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11242" y="2038337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45920" y="2210409"/>
            <a:ext cx="43815" cy="0"/>
          </a:xfrm>
          <a:custGeom>
            <a:avLst/>
            <a:gdLst/>
            <a:ahLst/>
            <a:cxnLst/>
            <a:rect l="l" t="t" r="r" b="b"/>
            <a:pathLst>
              <a:path w="43815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1894" y="915376"/>
            <a:ext cx="5057775" cy="13385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286385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When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user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manually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changes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from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another,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known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explicit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conversion.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conversion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also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known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casting.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Tahoma"/>
                <a:cs typeface="Tahoma"/>
              </a:rPr>
              <a:t>There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three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major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ways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which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use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explicit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conversion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C++.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They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are: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35">
                <a:latin typeface="Tahoma"/>
                <a:cs typeface="Tahoma"/>
              </a:rPr>
              <a:t>C-style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casting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(also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known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cast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60" b="1">
                <a:latin typeface="Tahoma"/>
                <a:cs typeface="Tahoma"/>
              </a:rPr>
              <a:t>notation</a:t>
            </a:r>
            <a:r>
              <a:rPr dirty="0" sz="1100" spc="-6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30">
                <a:latin typeface="Tahoma"/>
                <a:cs typeface="Tahoma"/>
              </a:rPr>
              <a:t>Function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notation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(also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known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old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30" b="1">
                <a:latin typeface="Tahoma"/>
                <a:cs typeface="Tahoma"/>
              </a:rPr>
              <a:t>C++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style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type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casting</a:t>
            </a:r>
            <a:r>
              <a:rPr dirty="0" sz="1100" spc="-65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14960" marR="252729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40">
                <a:latin typeface="Tahoma"/>
                <a:cs typeface="Tahoma"/>
              </a:rPr>
              <a:t>Type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conversion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operators,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by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20">
                <a:latin typeface="SimSun"/>
                <a:cs typeface="SimSun"/>
              </a:rPr>
              <a:t>static</a:t>
            </a:r>
            <a:r>
              <a:rPr dirty="0" sz="1100" spc="-13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cast,</a:t>
            </a:r>
            <a:r>
              <a:rPr dirty="0" sz="1100" spc="3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dynamic</a:t>
            </a:r>
            <a:r>
              <a:rPr dirty="0" sz="1100" spc="-13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cast,</a:t>
            </a:r>
            <a:r>
              <a:rPr dirty="0" sz="1100" spc="30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const</a:t>
            </a:r>
            <a:r>
              <a:rPr dirty="0" sz="1100" spc="-130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cast, </a:t>
            </a:r>
            <a:r>
              <a:rPr dirty="0" sz="1100" spc="-53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reinterpret</a:t>
            </a:r>
            <a:r>
              <a:rPr dirty="0" sz="1100" spc="-140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cast</a:t>
            </a:r>
            <a:endParaRPr sz="11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6206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">
                <a:solidFill>
                  <a:srgbClr val="3333B2"/>
                </a:solidFill>
              </a:rPr>
              <a:t>Explicit</a:t>
            </a:r>
            <a:r>
              <a:rPr dirty="0" sz="1400" spc="20">
                <a:solidFill>
                  <a:srgbClr val="3333B2"/>
                </a:solidFill>
              </a:rPr>
              <a:t> </a:t>
            </a:r>
            <a:r>
              <a:rPr dirty="0" sz="1400" spc="-45">
                <a:solidFill>
                  <a:srgbClr val="3333B2"/>
                </a:solidFill>
              </a:rPr>
              <a:t>Type</a:t>
            </a:r>
            <a:r>
              <a:rPr dirty="0" sz="1400" spc="25">
                <a:solidFill>
                  <a:srgbClr val="3333B2"/>
                </a:solidFill>
              </a:rPr>
              <a:t> </a:t>
            </a:r>
            <a:r>
              <a:rPr dirty="0" sz="1400" spc="-55">
                <a:solidFill>
                  <a:srgbClr val="3333B2"/>
                </a:solidFill>
              </a:rPr>
              <a:t>Conversion:</a:t>
            </a:r>
            <a:r>
              <a:rPr dirty="0" sz="1400" spc="175">
                <a:solidFill>
                  <a:srgbClr val="3333B2"/>
                </a:solidFill>
              </a:rPr>
              <a:t> </a:t>
            </a:r>
            <a:r>
              <a:rPr dirty="0" sz="1400" spc="-45">
                <a:solidFill>
                  <a:srgbClr val="3333B2"/>
                </a:solidFill>
              </a:rPr>
              <a:t>Example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359994" y="551992"/>
            <a:ext cx="5039995" cy="2323465"/>
          </a:xfrm>
          <a:custGeom>
            <a:avLst/>
            <a:gdLst/>
            <a:ahLst/>
            <a:cxnLst/>
            <a:rect l="l" t="t" r="r" b="b"/>
            <a:pathLst>
              <a:path w="5039995" h="2323465">
                <a:moveTo>
                  <a:pt x="5039995" y="0"/>
                </a:moveTo>
                <a:lnTo>
                  <a:pt x="0" y="0"/>
                </a:lnTo>
                <a:lnTo>
                  <a:pt x="0" y="136652"/>
                </a:lnTo>
                <a:lnTo>
                  <a:pt x="0" y="273291"/>
                </a:lnTo>
                <a:lnTo>
                  <a:pt x="0" y="2322995"/>
                </a:lnTo>
                <a:lnTo>
                  <a:pt x="5039995" y="2322995"/>
                </a:lnTo>
                <a:lnTo>
                  <a:pt x="5039995" y="136652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6643" y="508424"/>
            <a:ext cx="3326765" cy="236410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1977389">
              <a:lnSpc>
                <a:spcPts val="1080"/>
              </a:lnSpc>
              <a:spcBef>
                <a:spcPts val="229"/>
              </a:spcBef>
            </a:pPr>
            <a:r>
              <a:rPr dirty="0" sz="1000" spc="20">
                <a:latin typeface="SimSun"/>
                <a:cs typeface="SimSun"/>
              </a:rPr>
              <a:t>#include &lt;iostream&gt; </a:t>
            </a:r>
            <a:r>
              <a:rPr dirty="0" sz="1000" spc="-484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using</a:t>
            </a:r>
            <a:r>
              <a:rPr dirty="0" sz="1000" spc="-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namespace</a:t>
            </a:r>
            <a:r>
              <a:rPr dirty="0" sz="100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std</a:t>
            </a:r>
            <a:r>
              <a:rPr dirty="0" sz="1000" spc="20"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140"/>
              </a:lnSpc>
              <a:spcBef>
                <a:spcPts val="935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-1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main()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191770">
              <a:lnSpc>
                <a:spcPts val="1075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double</a:t>
            </a:r>
            <a:r>
              <a:rPr dirty="0" sz="1000" spc="1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num_double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3.56;</a:t>
            </a:r>
            <a:endParaRPr sz="1000">
              <a:latin typeface="SimSun"/>
              <a:cs typeface="SimSun"/>
            </a:endParaRPr>
          </a:p>
          <a:p>
            <a:pPr marL="191770">
              <a:lnSpc>
                <a:spcPts val="1075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cout </a:t>
            </a:r>
            <a:r>
              <a:rPr dirty="0" sz="1000" spc="20">
                <a:latin typeface="SimSun"/>
                <a:cs typeface="SimSun"/>
              </a:rPr>
              <a:t>&lt;&lt;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"num_double</a:t>
            </a:r>
            <a:r>
              <a:rPr dirty="0" sz="1000" spc="2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= " </a:t>
            </a:r>
            <a:r>
              <a:rPr dirty="0" sz="1000" spc="20">
                <a:latin typeface="SimSun"/>
                <a:cs typeface="SimSun"/>
              </a:rPr>
              <a:t>&lt;&lt;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num_double &lt;&lt; endl;</a:t>
            </a:r>
            <a:endParaRPr sz="1000">
              <a:latin typeface="SimSun"/>
              <a:cs typeface="SimSun"/>
            </a:endParaRPr>
          </a:p>
          <a:p>
            <a:pPr marL="191770" marR="469900">
              <a:lnSpc>
                <a:spcPts val="1080"/>
              </a:lnSpc>
              <a:spcBef>
                <a:spcPts val="70"/>
              </a:spcBef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C-style conversion from double to int </a:t>
            </a:r>
            <a:r>
              <a:rPr dirty="0" sz="1000" spc="-484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1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num_int1 = (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20">
                <a:latin typeface="SimSun"/>
                <a:cs typeface="SimSun"/>
              </a:rPr>
              <a:t>)num_double;</a:t>
            </a:r>
            <a:endParaRPr sz="1000">
              <a:latin typeface="SimSun"/>
              <a:cs typeface="SimSun"/>
            </a:endParaRPr>
          </a:p>
          <a:p>
            <a:pPr marL="191770">
              <a:lnSpc>
                <a:spcPts val="994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cout </a:t>
            </a:r>
            <a:r>
              <a:rPr dirty="0" sz="1000" spc="20">
                <a:latin typeface="SimSun"/>
                <a:cs typeface="SimSun"/>
              </a:rPr>
              <a:t>&lt;&lt;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"num_int1 = " </a:t>
            </a:r>
            <a:r>
              <a:rPr dirty="0" sz="1000" spc="20">
                <a:latin typeface="SimSun"/>
                <a:cs typeface="SimSun"/>
              </a:rPr>
              <a:t>&lt;&lt; num_int1 &lt;&lt; endl;</a:t>
            </a:r>
            <a:endParaRPr sz="1000">
              <a:latin typeface="SimSun"/>
              <a:cs typeface="SimSun"/>
            </a:endParaRPr>
          </a:p>
          <a:p>
            <a:pPr marL="191770" marR="5080">
              <a:lnSpc>
                <a:spcPts val="1080"/>
              </a:lnSpc>
              <a:spcBef>
                <a:spcPts val="75"/>
              </a:spcBef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function-style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conversion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from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double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to int </a:t>
            </a:r>
            <a:r>
              <a:rPr dirty="0" sz="1000" spc="-484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1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num_int2 =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20">
                <a:latin typeface="SimSun"/>
                <a:cs typeface="SimSun"/>
              </a:rPr>
              <a:t>(num_double);</a:t>
            </a:r>
            <a:endParaRPr sz="1000">
              <a:latin typeface="SimSun"/>
              <a:cs typeface="SimSun"/>
            </a:endParaRPr>
          </a:p>
          <a:p>
            <a:pPr marL="191770">
              <a:lnSpc>
                <a:spcPts val="994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cout </a:t>
            </a:r>
            <a:r>
              <a:rPr dirty="0" sz="1000" spc="20">
                <a:latin typeface="SimSun"/>
                <a:cs typeface="SimSun"/>
              </a:rPr>
              <a:t>&lt;&lt;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"num_int2 = " </a:t>
            </a:r>
            <a:r>
              <a:rPr dirty="0" sz="1000" spc="20">
                <a:latin typeface="SimSun"/>
                <a:cs typeface="SimSun"/>
              </a:rPr>
              <a:t>&lt;&lt; num_int2 &lt;&lt; endl;</a:t>
            </a:r>
            <a:endParaRPr sz="1000">
              <a:latin typeface="SimSun"/>
              <a:cs typeface="SimSun"/>
            </a:endParaRPr>
          </a:p>
          <a:p>
            <a:pPr marL="191770" marR="203835">
              <a:lnSpc>
                <a:spcPts val="1080"/>
              </a:lnSpc>
              <a:spcBef>
                <a:spcPts val="75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num_int3</a:t>
            </a:r>
            <a:r>
              <a:rPr dirty="0" sz="1000" spc="3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static_cast</a:t>
            </a:r>
            <a:r>
              <a:rPr dirty="0" sz="1000" spc="20">
                <a:latin typeface="SimSun"/>
                <a:cs typeface="SimSun"/>
              </a:rPr>
              <a:t>&lt;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20">
                <a:latin typeface="SimSun"/>
                <a:cs typeface="SimSun"/>
              </a:rPr>
              <a:t>&gt;(num_double); </a:t>
            </a:r>
            <a:r>
              <a:rPr dirty="0" sz="1000" spc="-484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cout </a:t>
            </a:r>
            <a:r>
              <a:rPr dirty="0" sz="1000" spc="20">
                <a:latin typeface="SimSun"/>
                <a:cs typeface="SimSun"/>
              </a:rPr>
              <a:t>&lt;&lt;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"num_int3 = " </a:t>
            </a:r>
            <a:r>
              <a:rPr dirty="0" sz="1000" spc="20">
                <a:latin typeface="SimSun"/>
                <a:cs typeface="SimSun"/>
              </a:rPr>
              <a:t>&lt;&lt; num_int3 &lt;&lt; endl;</a:t>
            </a:r>
            <a:endParaRPr sz="1000">
              <a:latin typeface="SimSun"/>
              <a:cs typeface="SimSun"/>
            </a:endParaRPr>
          </a:p>
          <a:p>
            <a:pPr marL="191770">
              <a:lnSpc>
                <a:spcPts val="1140"/>
              </a:lnSpc>
              <a:spcBef>
                <a:spcPts val="930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return</a:t>
            </a:r>
            <a:r>
              <a:rPr dirty="0" sz="1000" spc="-3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0;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140"/>
              </a:lnSpc>
            </a:pPr>
            <a:r>
              <a:rPr dirty="0" sz="1000" spc="20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683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3333B2"/>
                </a:solidFill>
              </a:rPr>
              <a:t>Outline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47294" y="836903"/>
            <a:ext cx="1484630" cy="16484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2" action="ppaction://hlinksldjump"/>
              </a:rPr>
              <a:t>Basic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2" action="ppaction://hlinksldjump"/>
              </a:rPr>
              <a:t>Types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Variables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ahoma"/>
              <a:cs typeface="Tahoma"/>
            </a:endParaRPr>
          </a:p>
          <a:p>
            <a:pPr marL="220345" marR="5080" indent="-208279">
              <a:lnSpc>
                <a:spcPct val="102600"/>
              </a:lnSpc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Functions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(Chap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6)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Function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50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basics </a:t>
            </a:r>
            <a:r>
              <a:rPr dirty="0" sz="1100" spc="-4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Argument</a:t>
            </a:r>
            <a:r>
              <a:rPr dirty="0" sz="110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4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Passing </a:t>
            </a:r>
            <a:r>
              <a:rPr dirty="0" sz="1100" spc="-3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Overloaded</a:t>
            </a:r>
            <a:r>
              <a:rPr dirty="0" sz="1100" spc="-20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35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4706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solidFill>
                  <a:srgbClr val="3333B2"/>
                </a:solidFill>
              </a:rPr>
              <a:t>Va</a:t>
            </a:r>
            <a:r>
              <a:rPr dirty="0" sz="1400" spc="-40">
                <a:solidFill>
                  <a:srgbClr val="3333B2"/>
                </a:solidFill>
              </a:rPr>
              <a:t>riabl</a:t>
            </a:r>
            <a:r>
              <a:rPr dirty="0" sz="1400" spc="-40">
                <a:solidFill>
                  <a:srgbClr val="3333B2"/>
                </a:solidFill>
              </a:rPr>
              <a:t>e</a:t>
            </a:r>
            <a:r>
              <a:rPr dirty="0" sz="1400" spc="-45">
                <a:solidFill>
                  <a:srgbClr val="3333B2"/>
                </a:solidFill>
              </a:rPr>
              <a:t> </a:t>
            </a:r>
            <a:r>
              <a:rPr dirty="0" sz="1400" spc="-25">
                <a:solidFill>
                  <a:srgbClr val="3333B2"/>
                </a:solidFill>
              </a:rPr>
              <a:t>Definitions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21894" y="524926"/>
            <a:ext cx="5062855" cy="121031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65">
                <a:latin typeface="Tahoma"/>
                <a:cs typeface="Tahoma"/>
              </a:rPr>
              <a:t>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variable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container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(storage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area)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hold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25">
                <a:latin typeface="Tahoma"/>
                <a:cs typeface="Tahoma"/>
              </a:rPr>
              <a:t>Each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variable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should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given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unique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name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(</a:t>
            </a:r>
            <a:r>
              <a:rPr dirty="0" sz="1100" spc="-60" b="1">
                <a:latin typeface="Tahoma"/>
                <a:cs typeface="Tahoma"/>
              </a:rPr>
              <a:t>identifier</a:t>
            </a:r>
            <a:r>
              <a:rPr dirty="0" sz="1100" spc="-6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14960" marR="34925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type</a:t>
            </a:r>
            <a:r>
              <a:rPr dirty="0" sz="1100" spc="45" b="1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determines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size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layout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variable’s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memory,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range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values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stored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memory,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operations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applied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variable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6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variable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initialized</a:t>
            </a:r>
            <a:r>
              <a:rPr dirty="0" sz="1100" spc="45" b="1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gets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specified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moment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created.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809153"/>
            <a:ext cx="5039995" cy="956944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79070">
              <a:lnSpc>
                <a:spcPts val="89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 </a:t>
            </a:r>
            <a:r>
              <a:rPr dirty="0" sz="1000" spc="20">
                <a:latin typeface="SimSun"/>
                <a:cs typeface="SimSun"/>
              </a:rPr>
              <a:t>sum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0,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value,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sum,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value, and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units_sold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have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type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int</a:t>
            </a:r>
            <a:endParaRPr sz="1000">
              <a:latin typeface="SimSun"/>
              <a:cs typeface="SimSun"/>
            </a:endParaRPr>
          </a:p>
          <a:p>
            <a:pPr marL="179070" marR="1000125">
              <a:lnSpc>
                <a:spcPts val="1080"/>
              </a:lnSpc>
              <a:spcBef>
                <a:spcPts val="70"/>
              </a:spcBef>
            </a:pPr>
            <a:r>
              <a:rPr dirty="0" sz="1000" spc="20">
                <a:latin typeface="SimSun"/>
                <a:cs typeface="SimSun"/>
              </a:rPr>
              <a:t>units_sold =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0;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sum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and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units_sold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have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initial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value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0 </a:t>
            </a:r>
            <a:r>
              <a:rPr dirty="0" sz="1000" spc="-484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Sales_item item;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item has type Sales_item</a:t>
            </a:r>
            <a:endParaRPr sz="1000">
              <a:latin typeface="SimSun"/>
              <a:cs typeface="SimSun"/>
            </a:endParaRPr>
          </a:p>
          <a:p>
            <a:pPr marL="179070">
              <a:lnSpc>
                <a:spcPts val="994"/>
              </a:lnSpc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string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library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type,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representing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variable-length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sequence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of</a:t>
            </a:r>
            <a:endParaRPr sz="1000">
              <a:latin typeface="SimSun"/>
              <a:cs typeface="SimSun"/>
            </a:endParaRPr>
          </a:p>
          <a:p>
            <a:pPr marL="431800">
              <a:lnSpc>
                <a:spcPts val="1075"/>
              </a:lnSpc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characters</a:t>
            </a:r>
            <a:endParaRPr sz="1000">
              <a:latin typeface="SimSun"/>
              <a:cs typeface="SimSun"/>
            </a:endParaRPr>
          </a:p>
          <a:p>
            <a:pPr marL="431800" marR="468630" indent="-253365">
              <a:lnSpc>
                <a:spcPts val="1080"/>
              </a:lnSpc>
              <a:spcBef>
                <a:spcPts val="75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std</a:t>
            </a:r>
            <a:r>
              <a:rPr dirty="0" sz="1000" spc="20">
                <a:latin typeface="SimSun"/>
                <a:cs typeface="SimSun"/>
              </a:rPr>
              <a:t>::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string</a:t>
            </a:r>
            <a:r>
              <a:rPr dirty="0" sz="1000" spc="3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book(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"0-201-78345-X"</a:t>
            </a:r>
            <a:r>
              <a:rPr dirty="0" sz="1000" spc="20">
                <a:latin typeface="SimSun"/>
                <a:cs typeface="SimSun"/>
              </a:rPr>
              <a:t>);</a:t>
            </a:r>
            <a:r>
              <a:rPr dirty="0" sz="1000" spc="3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3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book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initialized</a:t>
            </a:r>
            <a:r>
              <a:rPr dirty="0" sz="1000" spc="3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from</a:t>
            </a:r>
            <a:r>
              <a:rPr dirty="0" sz="1000" spc="3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string </a:t>
            </a:r>
            <a:r>
              <a:rPr dirty="0" sz="1000" spc="-484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literal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7467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3333B2"/>
                </a:solidFill>
              </a:rPr>
              <a:t>Identifiers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4819472" y="1176464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1894" y="773935"/>
            <a:ext cx="5072380" cy="16300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50">
                <a:latin typeface="Tahoma"/>
                <a:cs typeface="Tahoma"/>
              </a:rPr>
              <a:t>Rules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naming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variable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6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variable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name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only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have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alphabets,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numbers,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underscore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65">
                <a:latin typeface="Tahoma"/>
                <a:cs typeface="Tahoma"/>
              </a:rPr>
              <a:t>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variable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name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cannot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begin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number</a:t>
            </a:r>
            <a:endParaRPr sz="1100">
              <a:latin typeface="Tahoma"/>
              <a:cs typeface="Tahoma"/>
            </a:endParaRPr>
          </a:p>
          <a:p>
            <a:pPr marL="314960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45">
                <a:latin typeface="Tahoma"/>
                <a:cs typeface="Tahoma"/>
              </a:rPr>
              <a:t>It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preferred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practice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begin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variable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names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0" b="1">
                <a:latin typeface="Tahoma"/>
                <a:cs typeface="Tahoma"/>
              </a:rPr>
              <a:t>lowercase</a:t>
            </a:r>
            <a:r>
              <a:rPr dirty="0" sz="1100" spc="45" b="1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character.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For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example,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SimSun"/>
                <a:cs typeface="SimSun"/>
              </a:rPr>
              <a:t>name</a:t>
            </a:r>
            <a:r>
              <a:rPr dirty="0" sz="1100" spc="-190">
                <a:latin typeface="SimSun"/>
                <a:cs typeface="SimSun"/>
              </a:rPr>
              <a:t> </a:t>
            </a:r>
            <a:r>
              <a:rPr dirty="0" sz="1100" spc="-30">
                <a:latin typeface="Tahoma"/>
                <a:cs typeface="Tahoma"/>
              </a:rPr>
              <a:t>i</a:t>
            </a:r>
            <a:r>
              <a:rPr dirty="0" sz="1100" spc="-45">
                <a:latin typeface="Tahoma"/>
                <a:cs typeface="Tahoma"/>
              </a:rPr>
              <a:t>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p</a:t>
            </a:r>
            <a:r>
              <a:rPr dirty="0" sz="1100" spc="-30">
                <a:latin typeface="Tahoma"/>
                <a:cs typeface="Tahoma"/>
              </a:rPr>
              <a:t>r</a:t>
            </a:r>
            <a:r>
              <a:rPr dirty="0" sz="1100" spc="-55">
                <a:latin typeface="Tahoma"/>
                <a:cs typeface="Tahoma"/>
              </a:rPr>
              <a:t>eferable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SimSun"/>
                <a:cs typeface="SimSun"/>
              </a:rPr>
              <a:t>Name</a:t>
            </a:r>
            <a:endParaRPr sz="1100">
              <a:latin typeface="SimSun"/>
              <a:cs typeface="SimSun"/>
            </a:endParaRPr>
          </a:p>
          <a:p>
            <a:pPr marL="314960" marR="3746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6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variable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name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cannot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0" b="1">
                <a:latin typeface="Tahoma"/>
                <a:cs typeface="Tahoma"/>
              </a:rPr>
              <a:t>keyword</a:t>
            </a:r>
            <a:r>
              <a:rPr dirty="0" sz="1100" spc="-100">
                <a:latin typeface="Tahoma"/>
                <a:cs typeface="Tahoma"/>
              </a:rPr>
              <a:t>.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example,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5">
                <a:latin typeface="SimSun"/>
                <a:cs typeface="SimSun"/>
              </a:rPr>
              <a:t>int</a:t>
            </a:r>
            <a:r>
              <a:rPr dirty="0" sz="1100" spc="5">
                <a:latin typeface="Tahoma"/>
                <a:cs typeface="Tahoma"/>
              </a:rPr>
              <a:t>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0">
                <a:latin typeface="SimSun"/>
                <a:cs typeface="SimSun"/>
              </a:rPr>
              <a:t>float</a:t>
            </a:r>
            <a:r>
              <a:rPr dirty="0" sz="1100" spc="10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">
                <a:latin typeface="SimSun"/>
                <a:cs typeface="SimSun"/>
              </a:rPr>
              <a:t>char</a:t>
            </a:r>
            <a:r>
              <a:rPr dirty="0" sz="1100" spc="10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>
                <a:latin typeface="SimSun"/>
                <a:cs typeface="SimSun"/>
              </a:rPr>
              <a:t>return</a:t>
            </a:r>
            <a:r>
              <a:rPr dirty="0" sz="1100" spc="15">
                <a:latin typeface="Tahoma"/>
                <a:cs typeface="Tahoma"/>
              </a:rPr>
              <a:t>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etc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5">
                <a:latin typeface="Tahoma"/>
                <a:cs typeface="Tahoma"/>
              </a:rPr>
              <a:t>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identifier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should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give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some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indication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meaning.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7522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solidFill>
                  <a:srgbClr val="3333B2"/>
                </a:solidFill>
              </a:rPr>
              <a:t>A</a:t>
            </a:r>
            <a:r>
              <a:rPr dirty="0" sz="1400" spc="-45">
                <a:solidFill>
                  <a:srgbClr val="3333B2"/>
                </a:solidFill>
              </a:rPr>
              <a:t>dvice:</a:t>
            </a:r>
            <a:r>
              <a:rPr dirty="0" sz="1400" spc="185">
                <a:solidFill>
                  <a:srgbClr val="3333B2"/>
                </a:solidFill>
              </a:rPr>
              <a:t> </a:t>
            </a:r>
            <a:r>
              <a:rPr dirty="0" sz="1400" spc="-45">
                <a:solidFill>
                  <a:srgbClr val="3333B2"/>
                </a:solidFill>
              </a:rPr>
              <a:t>Define</a:t>
            </a:r>
            <a:r>
              <a:rPr dirty="0" sz="1400" spc="35">
                <a:solidFill>
                  <a:srgbClr val="3333B2"/>
                </a:solidFill>
              </a:rPr>
              <a:t> </a:t>
            </a:r>
            <a:r>
              <a:rPr dirty="0" sz="1400" spc="-60">
                <a:solidFill>
                  <a:srgbClr val="3333B2"/>
                </a:solidFill>
              </a:rPr>
              <a:t>variables</a:t>
            </a:r>
            <a:r>
              <a:rPr dirty="0" sz="1400" spc="35">
                <a:solidFill>
                  <a:srgbClr val="3333B2"/>
                </a:solidFill>
              </a:rPr>
              <a:t> </a:t>
            </a:r>
            <a:r>
              <a:rPr dirty="0" sz="1400" spc="-85">
                <a:solidFill>
                  <a:srgbClr val="3333B2"/>
                </a:solidFill>
              </a:rPr>
              <a:t>where</a:t>
            </a:r>
            <a:r>
              <a:rPr dirty="0" sz="1400" spc="25">
                <a:solidFill>
                  <a:srgbClr val="3333B2"/>
                </a:solidFill>
              </a:rPr>
              <a:t> </a:t>
            </a:r>
            <a:r>
              <a:rPr dirty="0" sz="1400" spc="-75">
                <a:solidFill>
                  <a:srgbClr val="3333B2"/>
                </a:solidFill>
              </a:rPr>
              <a:t>you</a:t>
            </a:r>
            <a:r>
              <a:rPr dirty="0" sz="1400" spc="30">
                <a:solidFill>
                  <a:srgbClr val="3333B2"/>
                </a:solidFill>
              </a:rPr>
              <a:t> </a:t>
            </a:r>
            <a:r>
              <a:rPr dirty="0" sz="1400" spc="-20">
                <a:solidFill>
                  <a:srgbClr val="3333B2"/>
                </a:solidFill>
              </a:rPr>
              <a:t>first</a:t>
            </a:r>
            <a:r>
              <a:rPr dirty="0" sz="1400" spc="35">
                <a:solidFill>
                  <a:srgbClr val="3333B2"/>
                </a:solidFill>
              </a:rPr>
              <a:t> </a:t>
            </a:r>
            <a:r>
              <a:rPr dirty="0" sz="1400" spc="-90">
                <a:solidFill>
                  <a:srgbClr val="3333B2"/>
                </a:solidFill>
              </a:rPr>
              <a:t>use</a:t>
            </a:r>
            <a:r>
              <a:rPr dirty="0" sz="1400" spc="30">
                <a:solidFill>
                  <a:srgbClr val="3333B2"/>
                </a:solidFill>
              </a:rPr>
              <a:t> </a:t>
            </a:r>
            <a:r>
              <a:rPr dirty="0" sz="1400" spc="-50">
                <a:solidFill>
                  <a:srgbClr val="3333B2"/>
                </a:solidFill>
              </a:rPr>
              <a:t>them!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309193" y="1836470"/>
            <a:ext cx="5142230" cy="198755"/>
          </a:xfrm>
          <a:custGeom>
            <a:avLst/>
            <a:gdLst/>
            <a:ahLst/>
            <a:cxnLst/>
            <a:rect l="l" t="t" r="r" b="b"/>
            <a:pathLst>
              <a:path w="5142230" h="198755">
                <a:moveTo>
                  <a:pt x="50908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3"/>
                </a:lnTo>
                <a:lnTo>
                  <a:pt x="5141666" y="198363"/>
                </a:lnTo>
                <a:lnTo>
                  <a:pt x="5141666" y="50800"/>
                </a:lnTo>
                <a:lnTo>
                  <a:pt x="5137657" y="31075"/>
                </a:lnTo>
                <a:lnTo>
                  <a:pt x="5126743" y="14922"/>
                </a:lnTo>
                <a:lnTo>
                  <a:pt x="5110590" y="4008"/>
                </a:lnTo>
                <a:lnTo>
                  <a:pt x="5090865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9994" y="1804780"/>
            <a:ext cx="514984" cy="22225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1200" spc="-2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dirty="0" sz="1200" spc="-105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dirty="0" sz="1200" spc="-55">
                <a:solidFill>
                  <a:srgbClr val="FF0000"/>
                </a:solidFill>
                <a:latin typeface="Tahoma"/>
                <a:cs typeface="Tahoma"/>
              </a:rPr>
              <a:t>rning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9193" y="1893394"/>
            <a:ext cx="5193030" cy="589280"/>
            <a:chOff x="309193" y="1893394"/>
            <a:chExt cx="5193030" cy="5892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2022170"/>
              <a:ext cx="514166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9994" y="1893394"/>
              <a:ext cx="5142230" cy="589280"/>
            </a:xfrm>
            <a:custGeom>
              <a:avLst/>
              <a:gdLst/>
              <a:ahLst/>
              <a:cxnLst/>
              <a:rect l="l" t="t" r="r" b="b"/>
              <a:pathLst>
                <a:path w="5142230" h="589280">
                  <a:moveTo>
                    <a:pt x="5141666" y="0"/>
                  </a:moveTo>
                  <a:lnTo>
                    <a:pt x="0" y="0"/>
                  </a:lnTo>
                  <a:lnTo>
                    <a:pt x="0" y="588821"/>
                  </a:lnTo>
                  <a:lnTo>
                    <a:pt x="5141666" y="588821"/>
                  </a:lnTo>
                  <a:lnTo>
                    <a:pt x="51416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9193" y="2066452"/>
              <a:ext cx="5142230" cy="365125"/>
            </a:xfrm>
            <a:custGeom>
              <a:avLst/>
              <a:gdLst/>
              <a:ahLst/>
              <a:cxnLst/>
              <a:rect l="l" t="t" r="r" b="b"/>
              <a:pathLst>
                <a:path w="5142230" h="365125">
                  <a:moveTo>
                    <a:pt x="5141666" y="0"/>
                  </a:moveTo>
                  <a:lnTo>
                    <a:pt x="0" y="0"/>
                  </a:lnTo>
                  <a:lnTo>
                    <a:pt x="0" y="314162"/>
                  </a:lnTo>
                  <a:lnTo>
                    <a:pt x="4008" y="333886"/>
                  </a:lnTo>
                  <a:lnTo>
                    <a:pt x="14922" y="350039"/>
                  </a:lnTo>
                  <a:lnTo>
                    <a:pt x="31075" y="360953"/>
                  </a:lnTo>
                  <a:lnTo>
                    <a:pt x="50800" y="364962"/>
                  </a:lnTo>
                  <a:lnTo>
                    <a:pt x="5090865" y="364962"/>
                  </a:lnTo>
                  <a:lnTo>
                    <a:pt x="5110590" y="360953"/>
                  </a:lnTo>
                  <a:lnTo>
                    <a:pt x="5126743" y="350039"/>
                  </a:lnTo>
                  <a:lnTo>
                    <a:pt x="5137657" y="333886"/>
                  </a:lnTo>
                  <a:lnTo>
                    <a:pt x="5141666" y="314162"/>
                  </a:lnTo>
                  <a:lnTo>
                    <a:pt x="51416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50800" marR="102870">
              <a:lnSpc>
                <a:spcPct val="102600"/>
              </a:lnSpc>
              <a:spcBef>
                <a:spcPts val="55"/>
              </a:spcBef>
            </a:pPr>
            <a:r>
              <a:rPr dirty="0" spc="-45"/>
              <a:t>It</a:t>
            </a:r>
            <a:r>
              <a:rPr dirty="0" spc="15"/>
              <a:t> </a:t>
            </a:r>
            <a:r>
              <a:rPr dirty="0" spc="-35"/>
              <a:t>is</a:t>
            </a:r>
            <a:r>
              <a:rPr dirty="0" spc="25"/>
              <a:t> </a:t>
            </a:r>
            <a:r>
              <a:rPr dirty="0" spc="-45"/>
              <a:t>usually</a:t>
            </a:r>
            <a:r>
              <a:rPr dirty="0" spc="15"/>
              <a:t> </a:t>
            </a:r>
            <a:r>
              <a:rPr dirty="0" spc="-55"/>
              <a:t>a</a:t>
            </a:r>
            <a:r>
              <a:rPr dirty="0" spc="20"/>
              <a:t> </a:t>
            </a:r>
            <a:r>
              <a:rPr dirty="0" spc="-40"/>
              <a:t>good</a:t>
            </a:r>
            <a:r>
              <a:rPr dirty="0" spc="15"/>
              <a:t> </a:t>
            </a:r>
            <a:r>
              <a:rPr dirty="0" spc="-50"/>
              <a:t>idea</a:t>
            </a:r>
            <a:r>
              <a:rPr dirty="0" spc="25"/>
              <a:t> </a:t>
            </a:r>
            <a:r>
              <a:rPr dirty="0" spc="-15"/>
              <a:t>to</a:t>
            </a:r>
            <a:r>
              <a:rPr dirty="0" spc="15"/>
              <a:t> </a:t>
            </a:r>
            <a:r>
              <a:rPr dirty="0" spc="-55"/>
              <a:t>define</a:t>
            </a:r>
            <a:r>
              <a:rPr dirty="0" spc="20"/>
              <a:t> </a:t>
            </a:r>
            <a:r>
              <a:rPr dirty="0" spc="-55"/>
              <a:t>an</a:t>
            </a:r>
            <a:r>
              <a:rPr dirty="0" spc="20"/>
              <a:t> </a:t>
            </a:r>
            <a:r>
              <a:rPr dirty="0" spc="-35"/>
              <a:t>object</a:t>
            </a:r>
            <a:r>
              <a:rPr dirty="0" spc="20"/>
              <a:t> </a:t>
            </a:r>
            <a:r>
              <a:rPr dirty="0" spc="-70"/>
              <a:t>near</a:t>
            </a:r>
            <a:r>
              <a:rPr dirty="0" spc="20"/>
              <a:t> </a:t>
            </a:r>
            <a:r>
              <a:rPr dirty="0" spc="-40"/>
              <a:t>the</a:t>
            </a:r>
            <a:r>
              <a:rPr dirty="0" spc="15"/>
              <a:t> </a:t>
            </a:r>
            <a:r>
              <a:rPr dirty="0" spc="-20"/>
              <a:t>point</a:t>
            </a:r>
            <a:r>
              <a:rPr dirty="0" spc="20"/>
              <a:t> </a:t>
            </a:r>
            <a:r>
              <a:rPr dirty="0" spc="-20"/>
              <a:t>at</a:t>
            </a:r>
            <a:r>
              <a:rPr dirty="0" spc="20"/>
              <a:t> </a:t>
            </a:r>
            <a:r>
              <a:rPr dirty="0" spc="-40"/>
              <a:t>which</a:t>
            </a:r>
            <a:r>
              <a:rPr dirty="0" spc="20"/>
              <a:t> </a:t>
            </a:r>
            <a:r>
              <a:rPr dirty="0" spc="-40"/>
              <a:t>the</a:t>
            </a:r>
            <a:r>
              <a:rPr dirty="0" spc="15"/>
              <a:t> </a:t>
            </a:r>
            <a:r>
              <a:rPr dirty="0" spc="-35"/>
              <a:t>object</a:t>
            </a:r>
            <a:r>
              <a:rPr dirty="0" spc="20"/>
              <a:t> </a:t>
            </a:r>
            <a:r>
              <a:rPr dirty="0" spc="-35"/>
              <a:t>is</a:t>
            </a:r>
            <a:r>
              <a:rPr dirty="0" spc="25"/>
              <a:t> </a:t>
            </a:r>
            <a:r>
              <a:rPr dirty="0" spc="-20"/>
              <a:t>first </a:t>
            </a:r>
            <a:r>
              <a:rPr dirty="0" spc="-330"/>
              <a:t> </a:t>
            </a:r>
            <a:r>
              <a:rPr dirty="0" spc="-65"/>
              <a:t>used.</a:t>
            </a:r>
          </a:p>
          <a:p>
            <a:pPr marL="3276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dirty="0" sz="1100" spc="-60"/>
              <a:t>improves</a:t>
            </a:r>
            <a:r>
              <a:rPr dirty="0" sz="1100" spc="15"/>
              <a:t> </a:t>
            </a:r>
            <a:r>
              <a:rPr dirty="0" sz="1100" spc="-35"/>
              <a:t>readability</a:t>
            </a:r>
            <a:r>
              <a:rPr dirty="0" sz="1100" spc="20"/>
              <a:t> </a:t>
            </a:r>
            <a:r>
              <a:rPr dirty="0" sz="1100" spc="-65"/>
              <a:t>by</a:t>
            </a:r>
            <a:r>
              <a:rPr dirty="0" sz="1100" spc="25"/>
              <a:t> </a:t>
            </a:r>
            <a:r>
              <a:rPr dirty="0" sz="1100" spc="-40"/>
              <a:t>making</a:t>
            </a:r>
            <a:r>
              <a:rPr dirty="0" sz="1100" spc="20"/>
              <a:t> </a:t>
            </a:r>
            <a:r>
              <a:rPr dirty="0" sz="1100" spc="15"/>
              <a:t>it</a:t>
            </a:r>
            <a:r>
              <a:rPr dirty="0" sz="1100" spc="20"/>
              <a:t> </a:t>
            </a:r>
            <a:r>
              <a:rPr dirty="0" sz="1100" spc="-70"/>
              <a:t>easy</a:t>
            </a:r>
            <a:r>
              <a:rPr dirty="0" sz="1100" spc="25"/>
              <a:t> </a:t>
            </a:r>
            <a:r>
              <a:rPr dirty="0" sz="1100" spc="-15"/>
              <a:t>to</a:t>
            </a:r>
            <a:r>
              <a:rPr dirty="0" sz="1100" spc="15"/>
              <a:t> </a:t>
            </a:r>
            <a:r>
              <a:rPr dirty="0" sz="1100" spc="-30"/>
              <a:t>find</a:t>
            </a:r>
            <a:r>
              <a:rPr dirty="0" sz="1100" spc="20"/>
              <a:t> </a:t>
            </a:r>
            <a:r>
              <a:rPr dirty="0" sz="1100" spc="-40"/>
              <a:t>the</a:t>
            </a:r>
            <a:r>
              <a:rPr dirty="0" sz="1100" spc="20"/>
              <a:t> </a:t>
            </a:r>
            <a:r>
              <a:rPr dirty="0" sz="1100" spc="-35"/>
              <a:t>definition</a:t>
            </a:r>
            <a:r>
              <a:rPr dirty="0" sz="1100" spc="25"/>
              <a:t> </a:t>
            </a:r>
            <a:r>
              <a:rPr dirty="0" sz="1100" spc="-35"/>
              <a:t>of</a:t>
            </a:r>
            <a:r>
              <a:rPr dirty="0" sz="1100" spc="15"/>
              <a:t> </a:t>
            </a:r>
            <a:r>
              <a:rPr dirty="0" sz="1100" spc="-40"/>
              <a:t>the</a:t>
            </a:r>
            <a:r>
              <a:rPr dirty="0" sz="1100" spc="20"/>
              <a:t> </a:t>
            </a:r>
            <a:r>
              <a:rPr dirty="0" sz="1100" spc="-45"/>
              <a:t>variable</a:t>
            </a:r>
            <a:endParaRPr sz="1100"/>
          </a:p>
          <a:p>
            <a:pPr marL="327660" marR="30353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28295" algn="l"/>
              </a:tabLst>
            </a:pPr>
            <a:r>
              <a:rPr dirty="0" sz="1100" spc="15"/>
              <a:t>it</a:t>
            </a:r>
            <a:r>
              <a:rPr dirty="0" sz="1100" spc="10"/>
              <a:t> </a:t>
            </a:r>
            <a:r>
              <a:rPr dirty="0" sz="1100" spc="-35"/>
              <a:t>is</a:t>
            </a:r>
            <a:r>
              <a:rPr dirty="0" sz="1100" spc="20"/>
              <a:t> </a:t>
            </a:r>
            <a:r>
              <a:rPr dirty="0" sz="1100" spc="-40"/>
              <a:t>often</a:t>
            </a:r>
            <a:r>
              <a:rPr dirty="0" sz="1100" spc="15"/>
              <a:t> </a:t>
            </a:r>
            <a:r>
              <a:rPr dirty="0" sz="1100" spc="-55"/>
              <a:t>easier</a:t>
            </a:r>
            <a:r>
              <a:rPr dirty="0" sz="1100" spc="20"/>
              <a:t> </a:t>
            </a:r>
            <a:r>
              <a:rPr dirty="0" sz="1100" spc="-15"/>
              <a:t>to</a:t>
            </a:r>
            <a:r>
              <a:rPr dirty="0" sz="1100" spc="20"/>
              <a:t> </a:t>
            </a:r>
            <a:r>
              <a:rPr dirty="0" sz="1100" spc="-50"/>
              <a:t>give</a:t>
            </a:r>
            <a:r>
              <a:rPr dirty="0" sz="1100" spc="15"/>
              <a:t> </a:t>
            </a:r>
            <a:r>
              <a:rPr dirty="0" sz="1100" spc="-40"/>
              <a:t>the</a:t>
            </a:r>
            <a:r>
              <a:rPr dirty="0" sz="1100" spc="15"/>
              <a:t> </a:t>
            </a:r>
            <a:r>
              <a:rPr dirty="0" sz="1100" spc="-45"/>
              <a:t>variable</a:t>
            </a:r>
            <a:r>
              <a:rPr dirty="0" sz="1100" spc="20"/>
              <a:t> </a:t>
            </a:r>
            <a:r>
              <a:rPr dirty="0" sz="1100" spc="-55"/>
              <a:t>a</a:t>
            </a:r>
            <a:r>
              <a:rPr dirty="0" sz="1100" spc="15"/>
              <a:t> </a:t>
            </a:r>
            <a:r>
              <a:rPr dirty="0" sz="1100" spc="-50"/>
              <a:t>useful</a:t>
            </a:r>
            <a:r>
              <a:rPr dirty="0" sz="1100" spc="15"/>
              <a:t> </a:t>
            </a:r>
            <a:r>
              <a:rPr dirty="0" sz="1100" spc="-10"/>
              <a:t>initial</a:t>
            </a:r>
            <a:r>
              <a:rPr dirty="0" sz="1100" spc="20"/>
              <a:t> </a:t>
            </a:r>
            <a:r>
              <a:rPr dirty="0" sz="1100" spc="-50"/>
              <a:t>value</a:t>
            </a:r>
            <a:r>
              <a:rPr dirty="0" sz="1100" spc="15"/>
              <a:t> </a:t>
            </a:r>
            <a:r>
              <a:rPr dirty="0" sz="1100" spc="-70"/>
              <a:t>when</a:t>
            </a:r>
            <a:r>
              <a:rPr dirty="0" sz="1100" spc="10"/>
              <a:t> </a:t>
            </a:r>
            <a:r>
              <a:rPr dirty="0" sz="1100" spc="-40"/>
              <a:t>the</a:t>
            </a:r>
            <a:r>
              <a:rPr dirty="0" sz="1100" spc="15"/>
              <a:t> </a:t>
            </a:r>
            <a:r>
              <a:rPr dirty="0" sz="1100" spc="-45"/>
              <a:t>variable</a:t>
            </a:r>
            <a:r>
              <a:rPr dirty="0" sz="1100" spc="15"/>
              <a:t> </a:t>
            </a:r>
            <a:r>
              <a:rPr dirty="0" sz="1100" spc="-40"/>
              <a:t>is </a:t>
            </a:r>
            <a:r>
              <a:rPr dirty="0" sz="1100" spc="-325"/>
              <a:t> </a:t>
            </a:r>
            <a:r>
              <a:rPr dirty="0" sz="1100" spc="-55"/>
              <a:t>defined</a:t>
            </a:r>
            <a:r>
              <a:rPr dirty="0" sz="1100" spc="10"/>
              <a:t> </a:t>
            </a:r>
            <a:r>
              <a:rPr dirty="0" sz="1100" spc="-50"/>
              <a:t>close</a:t>
            </a:r>
            <a:r>
              <a:rPr dirty="0" sz="1100" spc="20"/>
              <a:t> </a:t>
            </a:r>
            <a:r>
              <a:rPr dirty="0" sz="1100" spc="-15"/>
              <a:t>to</a:t>
            </a:r>
            <a:r>
              <a:rPr dirty="0" sz="1100" spc="20"/>
              <a:t> </a:t>
            </a:r>
            <a:r>
              <a:rPr dirty="0" sz="1100" spc="-70"/>
              <a:t>where</a:t>
            </a:r>
            <a:r>
              <a:rPr dirty="0" sz="1100" spc="15"/>
              <a:t> it </a:t>
            </a:r>
            <a:r>
              <a:rPr dirty="0" sz="1100" spc="-35"/>
              <a:t>is</a:t>
            </a:r>
            <a:r>
              <a:rPr dirty="0" sz="1100" spc="20"/>
              <a:t> </a:t>
            </a:r>
            <a:r>
              <a:rPr dirty="0" sz="1100" spc="-20"/>
              <a:t>first</a:t>
            </a:r>
            <a:r>
              <a:rPr dirty="0" sz="1100" spc="15"/>
              <a:t> </a:t>
            </a:r>
            <a:r>
              <a:rPr dirty="0" sz="1100" spc="-75"/>
              <a:t>used</a:t>
            </a:r>
            <a:endParaRPr sz="110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/>
          </a:p>
          <a:p>
            <a:pPr marL="50800" marR="17780">
              <a:lnSpc>
                <a:spcPct val="102600"/>
              </a:lnSpc>
            </a:pPr>
            <a:r>
              <a:rPr dirty="0" spc="-45"/>
              <a:t>It</a:t>
            </a:r>
            <a:r>
              <a:rPr dirty="0" spc="5"/>
              <a:t> </a:t>
            </a:r>
            <a:r>
              <a:rPr dirty="0" spc="-35"/>
              <a:t>is</a:t>
            </a:r>
            <a:r>
              <a:rPr dirty="0" spc="10"/>
              <a:t> </a:t>
            </a:r>
            <a:r>
              <a:rPr dirty="0" spc="-40"/>
              <a:t>almost</a:t>
            </a:r>
            <a:r>
              <a:rPr dirty="0" spc="10"/>
              <a:t> </a:t>
            </a:r>
            <a:r>
              <a:rPr dirty="0" spc="-65"/>
              <a:t>always</a:t>
            </a:r>
            <a:r>
              <a:rPr dirty="0" spc="5"/>
              <a:t> </a:t>
            </a:r>
            <a:r>
              <a:rPr dirty="0" spc="-55"/>
              <a:t>a</a:t>
            </a:r>
            <a:r>
              <a:rPr dirty="0" spc="10"/>
              <a:t> </a:t>
            </a:r>
            <a:r>
              <a:rPr dirty="0" spc="-55"/>
              <a:t>bad</a:t>
            </a:r>
            <a:r>
              <a:rPr dirty="0" spc="10"/>
              <a:t> </a:t>
            </a:r>
            <a:r>
              <a:rPr dirty="0" spc="-50"/>
              <a:t>idea</a:t>
            </a:r>
            <a:r>
              <a:rPr dirty="0" spc="10"/>
              <a:t> </a:t>
            </a:r>
            <a:r>
              <a:rPr dirty="0" spc="-15"/>
              <a:t>to</a:t>
            </a:r>
            <a:r>
              <a:rPr dirty="0" spc="5"/>
              <a:t> </a:t>
            </a:r>
            <a:r>
              <a:rPr dirty="0" spc="-55"/>
              <a:t>define</a:t>
            </a:r>
            <a:r>
              <a:rPr dirty="0" spc="10"/>
              <a:t> </a:t>
            </a:r>
            <a:r>
              <a:rPr dirty="0" spc="-55"/>
              <a:t>a</a:t>
            </a:r>
            <a:r>
              <a:rPr dirty="0" spc="10"/>
              <a:t> </a:t>
            </a:r>
            <a:r>
              <a:rPr dirty="0" spc="-20"/>
              <a:t>local</a:t>
            </a:r>
            <a:r>
              <a:rPr dirty="0" spc="5"/>
              <a:t> </a:t>
            </a:r>
            <a:r>
              <a:rPr dirty="0" spc="-45"/>
              <a:t>variable</a:t>
            </a:r>
            <a:r>
              <a:rPr dirty="0" spc="10"/>
              <a:t> </a:t>
            </a:r>
            <a:r>
              <a:rPr dirty="0" spc="-25"/>
              <a:t>with</a:t>
            </a:r>
            <a:r>
              <a:rPr dirty="0" spc="15"/>
              <a:t> </a:t>
            </a:r>
            <a:r>
              <a:rPr dirty="0" spc="-40"/>
              <a:t>the</a:t>
            </a:r>
            <a:r>
              <a:rPr dirty="0" spc="10"/>
              <a:t> </a:t>
            </a:r>
            <a:r>
              <a:rPr dirty="0" spc="-70"/>
              <a:t>same</a:t>
            </a:r>
            <a:r>
              <a:rPr dirty="0" spc="10"/>
              <a:t> </a:t>
            </a:r>
            <a:r>
              <a:rPr dirty="0" spc="-70"/>
              <a:t>name</a:t>
            </a:r>
            <a:r>
              <a:rPr dirty="0" spc="10"/>
              <a:t> </a:t>
            </a:r>
            <a:r>
              <a:rPr dirty="0" spc="-70"/>
              <a:t>as</a:t>
            </a:r>
            <a:r>
              <a:rPr dirty="0" spc="10"/>
              <a:t> </a:t>
            </a:r>
            <a:r>
              <a:rPr dirty="0" spc="-55"/>
              <a:t>a</a:t>
            </a:r>
            <a:r>
              <a:rPr dirty="0" spc="10"/>
              <a:t> </a:t>
            </a:r>
            <a:r>
              <a:rPr dirty="0" spc="-35"/>
              <a:t>global </a:t>
            </a:r>
            <a:r>
              <a:rPr dirty="0" spc="-330"/>
              <a:t> </a:t>
            </a:r>
            <a:r>
              <a:rPr dirty="0" spc="-45"/>
              <a:t>variable</a:t>
            </a:r>
            <a:r>
              <a:rPr dirty="0" spc="15"/>
              <a:t> </a:t>
            </a:r>
            <a:r>
              <a:rPr dirty="0" spc="-15"/>
              <a:t>that</a:t>
            </a:r>
            <a:r>
              <a:rPr dirty="0" spc="15"/>
              <a:t> </a:t>
            </a:r>
            <a:r>
              <a:rPr dirty="0" spc="-40"/>
              <a:t>the</a:t>
            </a:r>
            <a:r>
              <a:rPr dirty="0" spc="15"/>
              <a:t> </a:t>
            </a:r>
            <a:r>
              <a:rPr dirty="0" spc="-30"/>
              <a:t>function</a:t>
            </a:r>
            <a:r>
              <a:rPr dirty="0" spc="15"/>
              <a:t> </a:t>
            </a:r>
            <a:r>
              <a:rPr dirty="0" spc="-80"/>
              <a:t>uses</a:t>
            </a:r>
            <a:r>
              <a:rPr dirty="0" spc="20"/>
              <a:t> </a:t>
            </a:r>
            <a:r>
              <a:rPr dirty="0" spc="-60"/>
              <a:t>or</a:t>
            </a:r>
            <a:r>
              <a:rPr dirty="0" spc="15"/>
              <a:t> </a:t>
            </a:r>
            <a:r>
              <a:rPr dirty="0" spc="-30"/>
              <a:t>might</a:t>
            </a:r>
            <a:r>
              <a:rPr dirty="0" spc="20"/>
              <a:t> </a:t>
            </a:r>
            <a:r>
              <a:rPr dirty="0" spc="-70"/>
              <a:t>use.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1087" y="3155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41470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19272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412450" y="3142382"/>
            <a:ext cx="203200" cy="55880"/>
            <a:chOff x="4412450" y="314238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4475618" y="314491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12450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4683417" y="3141117"/>
            <a:ext cx="203200" cy="58419"/>
            <a:chOff x="4683417" y="3141117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4772318" y="3157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83417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59618" y="31449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954397" y="3141117"/>
            <a:ext cx="203200" cy="58419"/>
            <a:chOff x="4954397" y="3141117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5030598" y="314491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954397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30598" y="318301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5301577" y="31449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5478573" y="3142382"/>
            <a:ext cx="238760" cy="57150"/>
            <a:chOff x="5478573" y="3142382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5603025" y="31753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75961" y="314889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481104" y="314491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5300" y="72527"/>
            <a:ext cx="127444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solidFill>
                  <a:srgbClr val="3333B2"/>
                </a:solidFill>
                <a:latin typeface="Tahoma"/>
                <a:cs typeface="Tahoma"/>
              </a:rPr>
              <a:t>Compound</a:t>
            </a:r>
            <a:r>
              <a:rPr dirty="0" sz="1400" spc="-3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3333B2"/>
                </a:solidFill>
                <a:latin typeface="Tahoma"/>
                <a:cs typeface="Tahoma"/>
              </a:rPr>
              <a:t>types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1894" y="1138578"/>
            <a:ext cx="5103495" cy="7842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dirty="0" sz="1100" spc="6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SimSun"/>
                <a:cs typeface="SimSun"/>
              </a:rPr>
              <a:t>compound</a:t>
            </a:r>
            <a:r>
              <a:rPr dirty="0" sz="1100" spc="25">
                <a:latin typeface="SimSun"/>
                <a:cs typeface="SimSun"/>
              </a:rPr>
              <a:t> </a:t>
            </a:r>
            <a:r>
              <a:rPr dirty="0" sz="1100" spc="20">
                <a:latin typeface="SimSun"/>
                <a:cs typeface="SimSun"/>
              </a:rPr>
              <a:t>type</a:t>
            </a:r>
            <a:r>
              <a:rPr dirty="0" sz="1100" spc="-190">
                <a:latin typeface="SimSun"/>
                <a:cs typeface="SimSun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defined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terms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another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type.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C++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several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compound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types,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two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which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we’ll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cover: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65">
                <a:latin typeface="Tahoma"/>
                <a:cs typeface="Tahoma"/>
              </a:rPr>
              <a:t>references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35">
                <a:latin typeface="Tahoma"/>
                <a:cs typeface="Tahoma"/>
              </a:rPr>
              <a:t>pointers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683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3333B2"/>
                </a:solidFill>
              </a:rPr>
              <a:t>Outline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47294" y="836903"/>
            <a:ext cx="1484630" cy="16484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Basic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Types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Variables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ahoma"/>
              <a:cs typeface="Tahoma"/>
            </a:endParaRPr>
          </a:p>
          <a:p>
            <a:pPr marL="220345" marR="5080" indent="-208279">
              <a:lnSpc>
                <a:spcPct val="102600"/>
              </a:lnSpc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Functions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(Chap</a:t>
            </a:r>
            <a:r>
              <a:rPr dirty="0" sz="1100" spc="1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6)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Function</a:t>
            </a:r>
            <a:r>
              <a:rPr dirty="0" sz="1100" spc="10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50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basics </a:t>
            </a:r>
            <a:r>
              <a:rPr dirty="0" sz="1100" spc="-4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Argument</a:t>
            </a:r>
            <a:r>
              <a:rPr dirty="0" sz="110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40">
                <a:solidFill>
                  <a:srgbClr val="CCCCCC"/>
                </a:solidFill>
                <a:latin typeface="Tahoma"/>
                <a:cs typeface="Tahoma"/>
                <a:hlinkClick r:id="rId6" action="ppaction://hlinksldjump"/>
              </a:rPr>
              <a:t>Passing </a:t>
            </a:r>
            <a:r>
              <a:rPr dirty="0" sz="1100" spc="-35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Overloaded</a:t>
            </a:r>
            <a:r>
              <a:rPr dirty="0" sz="1100" spc="-20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35">
                <a:solidFill>
                  <a:srgbClr val="CCCCCC"/>
                </a:solidFill>
                <a:latin typeface="Tahoma"/>
                <a:cs typeface="Tahoma"/>
                <a:hlinkClick r:id="rId7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1894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solidFill>
                  <a:srgbClr val="3333B2"/>
                </a:solidFill>
              </a:rPr>
              <a:t>Compound</a:t>
            </a:r>
            <a:r>
              <a:rPr dirty="0" sz="1400" spc="5">
                <a:solidFill>
                  <a:srgbClr val="3333B2"/>
                </a:solidFill>
              </a:rPr>
              <a:t> </a:t>
            </a:r>
            <a:r>
              <a:rPr dirty="0" sz="1400" spc="-65">
                <a:solidFill>
                  <a:srgbClr val="3333B2"/>
                </a:solidFill>
              </a:rPr>
              <a:t>types:</a:t>
            </a:r>
            <a:r>
              <a:rPr dirty="0" sz="1400" spc="150">
                <a:solidFill>
                  <a:srgbClr val="3333B2"/>
                </a:solidFill>
              </a:rPr>
              <a:t> </a:t>
            </a:r>
            <a:r>
              <a:rPr dirty="0" sz="1400" spc="-65">
                <a:solidFill>
                  <a:srgbClr val="3333B2"/>
                </a:solidFill>
              </a:rPr>
              <a:t>References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34594" y="426742"/>
            <a:ext cx="5071110" cy="15919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dirty="0" sz="1100" spc="65">
                <a:latin typeface="Tahoma"/>
                <a:cs typeface="Tahoma"/>
              </a:rPr>
              <a:t>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reference</a:t>
            </a:r>
            <a:r>
              <a:rPr dirty="0" sz="1100" spc="35" b="1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defines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alternative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name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object</a:t>
            </a:r>
            <a:endParaRPr sz="1100">
              <a:latin typeface="Tahoma"/>
              <a:cs typeface="Tahoma"/>
            </a:endParaRPr>
          </a:p>
          <a:p>
            <a:pPr marL="302260" marR="177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dirty="0" sz="1100" spc="-40">
                <a:latin typeface="Tahoma"/>
                <a:cs typeface="Tahoma"/>
              </a:rPr>
              <a:t>When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define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reference,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instead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copying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initializer’s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value,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bind</a:t>
            </a:r>
            <a:r>
              <a:rPr dirty="0" sz="1100" spc="40" b="1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reference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initializer</a:t>
            </a:r>
            <a:endParaRPr sz="1100">
              <a:latin typeface="Tahoma"/>
              <a:cs typeface="Tahoma"/>
            </a:endParaRPr>
          </a:p>
          <a:p>
            <a:pPr marL="302260" marR="312420" indent="-177165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dirty="0" sz="1100" spc="6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reference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not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object.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Instead,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reference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15" i="1">
                <a:latin typeface="Arial"/>
                <a:cs typeface="Arial"/>
              </a:rPr>
              <a:t>just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45" i="1">
                <a:latin typeface="Arial"/>
                <a:cs typeface="Arial"/>
              </a:rPr>
              <a:t>another</a:t>
            </a:r>
            <a:r>
              <a:rPr dirty="0" sz="1100" spc="60" i="1">
                <a:latin typeface="Arial"/>
                <a:cs typeface="Arial"/>
              </a:rPr>
              <a:t> </a:t>
            </a:r>
            <a:r>
              <a:rPr dirty="0" sz="1100" spc="-85" i="1">
                <a:latin typeface="Arial"/>
                <a:cs typeface="Arial"/>
              </a:rPr>
              <a:t>name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25" i="1">
                <a:latin typeface="Arial"/>
                <a:cs typeface="Arial"/>
              </a:rPr>
              <a:t>for</a:t>
            </a:r>
            <a:r>
              <a:rPr dirty="0" sz="1100" spc="60" i="1">
                <a:latin typeface="Arial"/>
                <a:cs typeface="Arial"/>
              </a:rPr>
              <a:t> </a:t>
            </a:r>
            <a:r>
              <a:rPr dirty="0" sz="1100" spc="-70" i="1">
                <a:latin typeface="Arial"/>
                <a:cs typeface="Arial"/>
              </a:rPr>
              <a:t>an </a:t>
            </a:r>
            <a:r>
              <a:rPr dirty="0" sz="1100" spc="-65" i="1">
                <a:latin typeface="Arial"/>
                <a:cs typeface="Arial"/>
              </a:rPr>
              <a:t> </a:t>
            </a:r>
            <a:r>
              <a:rPr dirty="0" sz="1100" spc="-60" i="1">
                <a:latin typeface="Arial"/>
                <a:cs typeface="Arial"/>
              </a:rPr>
              <a:t>already</a:t>
            </a:r>
            <a:r>
              <a:rPr dirty="0" sz="1100" spc="50" i="1">
                <a:latin typeface="Arial"/>
                <a:cs typeface="Arial"/>
              </a:rPr>
              <a:t> </a:t>
            </a:r>
            <a:r>
              <a:rPr dirty="0" sz="1100" spc="-40" i="1">
                <a:latin typeface="Arial"/>
                <a:cs typeface="Arial"/>
              </a:rPr>
              <a:t>existing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30" i="1">
                <a:latin typeface="Arial"/>
                <a:cs typeface="Arial"/>
              </a:rPr>
              <a:t>object</a:t>
            </a:r>
            <a:endParaRPr sz="1100">
              <a:latin typeface="Arial"/>
              <a:cs typeface="Arial"/>
            </a:endParaRPr>
          </a:p>
          <a:p>
            <a:pPr marL="302260" marR="17526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dirty="0" sz="1100" spc="-15">
                <a:latin typeface="Tahoma"/>
                <a:cs typeface="Tahoma"/>
              </a:rPr>
              <a:t>After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reference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been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defined,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all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operations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reference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actually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operations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object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which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reference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bound</a:t>
            </a:r>
            <a:endParaRPr sz="1100">
              <a:latin typeface="Tahoma"/>
              <a:cs typeface="Tahoma"/>
            </a:endParaRPr>
          </a:p>
          <a:p>
            <a:pPr marL="3022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dirty="0" sz="1100" spc="-50">
                <a:latin typeface="Tahoma"/>
                <a:cs typeface="Tahoma"/>
              </a:rPr>
              <a:t>Because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references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not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objects,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may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not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define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reference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reference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2093074"/>
            <a:ext cx="5039995" cy="820419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79070">
              <a:lnSpc>
                <a:spcPts val="89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ival</a:t>
            </a:r>
            <a:r>
              <a:rPr dirty="0" sz="1000" spc="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1024;</a:t>
            </a:r>
            <a:endParaRPr sz="1000">
              <a:latin typeface="SimSun"/>
              <a:cs typeface="SimSun"/>
            </a:endParaRPr>
          </a:p>
          <a:p>
            <a:pPr marL="179070" marR="535305">
              <a:lnSpc>
                <a:spcPts val="1080"/>
              </a:lnSpc>
              <a:spcBef>
                <a:spcPts val="70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&amp;refVal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ival;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//refVal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refers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to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(is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another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name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for)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ival </a:t>
            </a:r>
            <a:r>
              <a:rPr dirty="0" sz="1000" spc="-484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 </a:t>
            </a:r>
            <a:r>
              <a:rPr dirty="0" sz="1000" spc="20">
                <a:latin typeface="SimSun"/>
                <a:cs typeface="SimSun"/>
              </a:rPr>
              <a:t>&amp;refVal2;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error: a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reference must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be initialized</a:t>
            </a:r>
            <a:endParaRPr sz="1000">
              <a:latin typeface="SimSun"/>
              <a:cs typeface="SimSun"/>
            </a:endParaRPr>
          </a:p>
          <a:p>
            <a:pPr marL="179070">
              <a:lnSpc>
                <a:spcPts val="994"/>
              </a:lnSpc>
            </a:pPr>
            <a:r>
              <a:rPr dirty="0" sz="1000" spc="20">
                <a:latin typeface="SimSun"/>
                <a:cs typeface="SimSun"/>
              </a:rPr>
              <a:t>refVal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2;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assigns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2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to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the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object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to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which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refVal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refers,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i.e.,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to</a:t>
            </a:r>
            <a:endParaRPr sz="1000">
              <a:latin typeface="SimSun"/>
              <a:cs typeface="SimSun"/>
            </a:endParaRPr>
          </a:p>
          <a:p>
            <a:pPr marL="431800">
              <a:lnSpc>
                <a:spcPts val="1075"/>
              </a:lnSpc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ival</a:t>
            </a:r>
            <a:endParaRPr sz="1000">
              <a:latin typeface="SimSun"/>
              <a:cs typeface="SimSun"/>
            </a:endParaRPr>
          </a:p>
          <a:p>
            <a:pPr marL="179070">
              <a:lnSpc>
                <a:spcPts val="114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1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ii = refVal;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same as</a:t>
            </a:r>
            <a:r>
              <a:rPr dirty="0" sz="1000" spc="1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ii = ival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0066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solidFill>
                  <a:srgbClr val="3333B2"/>
                </a:solidFill>
              </a:rPr>
              <a:t>Compound</a:t>
            </a:r>
            <a:r>
              <a:rPr dirty="0" sz="1400" spc="10">
                <a:solidFill>
                  <a:srgbClr val="3333B2"/>
                </a:solidFill>
              </a:rPr>
              <a:t> </a:t>
            </a:r>
            <a:r>
              <a:rPr dirty="0" sz="1400" spc="-65">
                <a:solidFill>
                  <a:srgbClr val="3333B2"/>
                </a:solidFill>
              </a:rPr>
              <a:t>types:</a:t>
            </a:r>
            <a:r>
              <a:rPr dirty="0" sz="1400" spc="155">
                <a:solidFill>
                  <a:srgbClr val="3333B2"/>
                </a:solidFill>
              </a:rPr>
              <a:t> </a:t>
            </a:r>
            <a:r>
              <a:rPr dirty="0" sz="1400" spc="-35">
                <a:solidFill>
                  <a:srgbClr val="3333B2"/>
                </a:solidFill>
              </a:rPr>
              <a:t>Pointers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34594" y="485710"/>
            <a:ext cx="5091430" cy="15106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5400" marR="31115">
              <a:lnSpc>
                <a:spcPct val="102600"/>
              </a:lnSpc>
              <a:spcBef>
                <a:spcPts val="55"/>
              </a:spcBef>
            </a:pPr>
            <a:r>
              <a:rPr dirty="0" sz="1100" spc="6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pointer</a:t>
            </a:r>
            <a:r>
              <a:rPr dirty="0" sz="1100" spc="60" b="1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compound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”points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to”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another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type.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Like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references,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pointers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are</a:t>
            </a:r>
            <a:r>
              <a:rPr dirty="0" sz="1100" spc="-70">
                <a:latin typeface="Tahoma"/>
                <a:cs typeface="Tahoma"/>
              </a:rPr>
              <a:t> used</a:t>
            </a:r>
            <a:r>
              <a:rPr dirty="0" sz="1100" spc="20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30">
                <a:latin typeface="Tahoma"/>
                <a:cs typeface="Tahoma"/>
              </a:rPr>
              <a:t>indirect </a:t>
            </a:r>
            <a:r>
              <a:rPr dirty="0" sz="1100" spc="-60">
                <a:latin typeface="Tahoma"/>
                <a:cs typeface="Tahoma"/>
              </a:rPr>
              <a:t>access</a:t>
            </a:r>
            <a:r>
              <a:rPr dirty="0" sz="1100" spc="2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other objects.</a:t>
            </a:r>
            <a:r>
              <a:rPr dirty="0" sz="1100" spc="26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Unlike </a:t>
            </a:r>
            <a:r>
              <a:rPr dirty="0" sz="1100" spc="-55">
                <a:latin typeface="Tahoma"/>
                <a:cs typeface="Tahoma"/>
              </a:rPr>
              <a:t>a reference, </a:t>
            </a:r>
            <a:r>
              <a:rPr dirty="0" sz="1100" spc="-90" b="1">
                <a:latin typeface="Tahoma"/>
                <a:cs typeface="Tahoma"/>
              </a:rPr>
              <a:t>a</a:t>
            </a:r>
            <a:r>
              <a:rPr dirty="0" sz="1100" spc="140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pointer</a:t>
            </a:r>
            <a:r>
              <a:rPr dirty="0" sz="1100" spc="185" b="1">
                <a:latin typeface="Tahoma"/>
                <a:cs typeface="Tahoma"/>
              </a:rPr>
              <a:t> </a:t>
            </a:r>
            <a:r>
              <a:rPr dirty="0" sz="1100" spc="-85" b="1">
                <a:latin typeface="Tahoma"/>
                <a:cs typeface="Tahoma"/>
              </a:rPr>
              <a:t>is</a:t>
            </a:r>
            <a:r>
              <a:rPr dirty="0" sz="1100" spc="150" b="1">
                <a:latin typeface="Tahoma"/>
                <a:cs typeface="Tahoma"/>
              </a:rPr>
              <a:t> </a:t>
            </a:r>
            <a:r>
              <a:rPr dirty="0" sz="1100" spc="-90" b="1">
                <a:latin typeface="Tahoma"/>
                <a:cs typeface="Tahoma"/>
              </a:rPr>
              <a:t>an </a:t>
            </a:r>
            <a:r>
              <a:rPr dirty="0" sz="1100" spc="-85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object</a:t>
            </a:r>
            <a:r>
              <a:rPr dirty="0" sz="1100" spc="70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in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its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125" b="1">
                <a:latin typeface="Tahoma"/>
                <a:cs typeface="Tahoma"/>
              </a:rPr>
              <a:t>own</a:t>
            </a:r>
            <a:r>
              <a:rPr dirty="0" sz="1100" spc="-120" b="1">
                <a:latin typeface="Tahoma"/>
                <a:cs typeface="Tahoma"/>
              </a:rPr>
              <a:t> </a:t>
            </a:r>
            <a:r>
              <a:rPr dirty="0" sz="1100" spc="-60" b="1">
                <a:latin typeface="Tahoma"/>
                <a:cs typeface="Tahoma"/>
              </a:rPr>
              <a:t>right</a:t>
            </a:r>
            <a:r>
              <a:rPr dirty="0" sz="1100" spc="-6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02260" marR="177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dirty="0" sz="1100" spc="-30">
                <a:latin typeface="Tahoma"/>
                <a:cs typeface="Tahoma"/>
              </a:rPr>
              <a:t>Pointers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assigned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copied;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single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pointer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point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several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different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objects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over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lifetime.</a:t>
            </a:r>
            <a:endParaRPr sz="1100">
              <a:latin typeface="Tahoma"/>
              <a:cs typeface="Tahoma"/>
            </a:endParaRPr>
          </a:p>
          <a:p>
            <a:pPr marL="3022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dirty="0" sz="1100" spc="-30">
                <a:latin typeface="Tahoma"/>
                <a:cs typeface="Tahoma"/>
              </a:rPr>
              <a:t>Unlike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reference,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pointer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need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not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initialized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time</a:t>
            </a:r>
            <a:r>
              <a:rPr dirty="0" sz="1100" spc="15">
                <a:latin typeface="Tahoma"/>
                <a:cs typeface="Tahoma"/>
              </a:rPr>
              <a:t> it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defined.</a:t>
            </a:r>
            <a:endParaRPr sz="1100">
              <a:latin typeface="Tahoma"/>
              <a:cs typeface="Tahoma"/>
            </a:endParaRPr>
          </a:p>
          <a:p>
            <a:pPr marL="302260" marR="135890" indent="-177165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dirty="0" sz="1100" spc="-30">
                <a:latin typeface="Tahoma"/>
                <a:cs typeface="Tahoma"/>
              </a:rPr>
              <a:t>Like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other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built-in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types,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pointers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defined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block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scope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have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undefined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if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they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are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not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initialized.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2070290"/>
            <a:ext cx="5039995" cy="820419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89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double</a:t>
            </a:r>
            <a:r>
              <a:rPr dirty="0" sz="1000" spc="-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dval;</a:t>
            </a:r>
            <a:endParaRPr sz="1000">
              <a:latin typeface="SimSun"/>
              <a:cs typeface="SimSun"/>
            </a:endParaRPr>
          </a:p>
          <a:p>
            <a:pPr marL="358140" marR="355600">
              <a:lnSpc>
                <a:spcPts val="1080"/>
              </a:lnSpc>
              <a:spcBef>
                <a:spcPts val="70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double</a:t>
            </a:r>
            <a:r>
              <a:rPr dirty="0" sz="1000" spc="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*pd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&amp;dval;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ok: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initializer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the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address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of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double </a:t>
            </a:r>
            <a:r>
              <a:rPr dirty="0" sz="1000" spc="-484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double </a:t>
            </a:r>
            <a:r>
              <a:rPr dirty="0" sz="1000" spc="20">
                <a:latin typeface="SimSun"/>
                <a:cs typeface="SimSun"/>
              </a:rPr>
              <a:t>*pd2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 pd;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ok: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initializer is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 pointer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to double</a:t>
            </a:r>
            <a:endParaRPr sz="1000">
              <a:latin typeface="SimSun"/>
              <a:cs typeface="SimSun"/>
            </a:endParaRPr>
          </a:p>
          <a:p>
            <a:pPr marL="358140">
              <a:lnSpc>
                <a:spcPts val="994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 </a:t>
            </a:r>
            <a:r>
              <a:rPr dirty="0" sz="1000" spc="20">
                <a:latin typeface="SimSun"/>
                <a:cs typeface="SimSun"/>
              </a:rPr>
              <a:t>*pi = pd;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error: types of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pi and pd differ</a:t>
            </a:r>
            <a:endParaRPr sz="1000">
              <a:latin typeface="SimSun"/>
              <a:cs typeface="SimSun"/>
            </a:endParaRPr>
          </a:p>
          <a:p>
            <a:pPr marL="611505" marR="156210" indent="-253365">
              <a:lnSpc>
                <a:spcPts val="1080"/>
              </a:lnSpc>
              <a:spcBef>
                <a:spcPts val="75"/>
              </a:spcBef>
            </a:pPr>
            <a:r>
              <a:rPr dirty="0" sz="1000" spc="20">
                <a:latin typeface="SimSun"/>
                <a:cs typeface="SimSun"/>
              </a:rPr>
              <a:t>pi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&amp;dval;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error: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assigning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the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address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of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double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to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pointer </a:t>
            </a:r>
            <a:r>
              <a:rPr dirty="0" sz="1000" spc="-484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to</a:t>
            </a:r>
            <a:r>
              <a:rPr dirty="0" sz="1000" spc="1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int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4946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65">
                <a:solidFill>
                  <a:srgbClr val="3333B2"/>
                </a:solidFill>
                <a:latin typeface="Trebuchet MS"/>
                <a:cs typeface="Trebuchet MS"/>
              </a:rPr>
              <a:t>const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847622"/>
            <a:ext cx="503745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Sometimes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0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want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define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variable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solidFill>
                  <a:srgbClr val="0000FF"/>
                </a:solidFill>
                <a:latin typeface="Tahoma"/>
                <a:cs typeface="Tahoma"/>
              </a:rPr>
              <a:t>whose</a:t>
            </a:r>
            <a:r>
              <a:rPr dirty="0" sz="1100" spc="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0000FF"/>
                </a:solidFill>
                <a:latin typeface="Tahoma"/>
                <a:cs typeface="Tahoma"/>
              </a:rPr>
              <a:t>value</a:t>
            </a:r>
            <a:r>
              <a:rPr dirty="0" sz="1100" spc="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105">
                <a:solidFill>
                  <a:srgbClr val="0000FF"/>
                </a:solidFill>
                <a:latin typeface="Tahoma"/>
                <a:cs typeface="Tahoma"/>
              </a:rPr>
              <a:t>we</a:t>
            </a:r>
            <a:r>
              <a:rPr dirty="0" sz="1100" spc="2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0000FF"/>
                </a:solidFill>
                <a:latin typeface="Tahoma"/>
                <a:cs typeface="Tahoma"/>
              </a:rPr>
              <a:t>know</a:t>
            </a:r>
            <a:r>
              <a:rPr dirty="0" sz="1100" spc="2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0000FF"/>
                </a:solidFill>
                <a:latin typeface="Tahoma"/>
                <a:cs typeface="Tahoma"/>
              </a:rPr>
              <a:t>cannot</a:t>
            </a:r>
            <a:r>
              <a:rPr dirty="0" sz="1100" spc="2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0000FF"/>
                </a:solidFill>
                <a:latin typeface="Tahoma"/>
                <a:cs typeface="Tahoma"/>
              </a:rPr>
              <a:t>be</a:t>
            </a:r>
            <a:r>
              <a:rPr dirty="0" sz="1100" spc="2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0000FF"/>
                </a:solidFill>
                <a:latin typeface="Tahoma"/>
                <a:cs typeface="Tahoma"/>
              </a:rPr>
              <a:t>changed</a:t>
            </a:r>
            <a:r>
              <a:rPr dirty="0" sz="1100" spc="-55">
                <a:latin typeface="Tahoma"/>
                <a:cs typeface="Tahoma"/>
              </a:rPr>
              <a:t>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make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variable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unchangeable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defining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variable’s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0" b="1">
                <a:solidFill>
                  <a:srgbClr val="0000FF"/>
                </a:solidFill>
                <a:latin typeface="Cambria"/>
                <a:cs typeface="Cambria"/>
              </a:rPr>
              <a:t>const</a:t>
            </a:r>
            <a:r>
              <a:rPr dirty="0" sz="1100" spc="1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247927"/>
            <a:ext cx="5039995" cy="27368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238760">
              <a:lnSpc>
                <a:spcPts val="89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const int </a:t>
            </a:r>
            <a:r>
              <a:rPr dirty="0" sz="1000" spc="20">
                <a:latin typeface="SimSun"/>
                <a:cs typeface="SimSun"/>
              </a:rPr>
              <a:t>bufSize =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512;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input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buffer size</a:t>
            </a:r>
            <a:endParaRPr sz="1000">
              <a:latin typeface="SimSun"/>
              <a:cs typeface="SimSun"/>
            </a:endParaRPr>
          </a:p>
          <a:p>
            <a:pPr marL="238760">
              <a:lnSpc>
                <a:spcPts val="1140"/>
              </a:lnSpc>
            </a:pPr>
            <a:r>
              <a:rPr dirty="0" sz="1000" spc="20">
                <a:latin typeface="SimSun"/>
                <a:cs typeface="SimSun"/>
              </a:rPr>
              <a:t>bufSize =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512;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error: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attempt to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write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to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const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object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537066"/>
            <a:ext cx="483362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Because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can’t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change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const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object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after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0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create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it,</a:t>
            </a:r>
            <a:r>
              <a:rPr dirty="0" sz="1100" spc="15">
                <a:latin typeface="Tahoma"/>
                <a:cs typeface="Tahoma"/>
              </a:rPr>
              <a:t> it </a:t>
            </a:r>
            <a:r>
              <a:rPr dirty="0" sz="1100" spc="-85" b="1">
                <a:latin typeface="Tahoma"/>
                <a:cs typeface="Tahoma"/>
              </a:rPr>
              <a:t>must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be </a:t>
            </a:r>
            <a:r>
              <a:rPr dirty="0" sz="1100" spc="-310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initialized</a:t>
            </a:r>
            <a:r>
              <a:rPr dirty="0" sz="1100" spc="-6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937372"/>
            <a:ext cx="5039995" cy="410209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238760">
              <a:lnSpc>
                <a:spcPts val="89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const int</a:t>
            </a:r>
            <a:r>
              <a:rPr dirty="0" sz="1000" spc="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i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get_size();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//ok: initialized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run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time</a:t>
            </a:r>
            <a:endParaRPr sz="1000">
              <a:latin typeface="SimSun"/>
              <a:cs typeface="SimSun"/>
            </a:endParaRPr>
          </a:p>
          <a:p>
            <a:pPr marL="238760" marR="1338580">
              <a:lnSpc>
                <a:spcPts val="1080"/>
              </a:lnSpc>
              <a:spcBef>
                <a:spcPts val="70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const int</a:t>
            </a:r>
            <a:r>
              <a:rPr dirty="0" sz="1000" spc="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j =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42;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ok: initialized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at compile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time </a:t>
            </a:r>
            <a:r>
              <a:rPr dirty="0" sz="1000" spc="-484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const int </a:t>
            </a:r>
            <a:r>
              <a:rPr dirty="0" sz="1000" spc="20">
                <a:latin typeface="SimSun"/>
                <a:cs typeface="SimSun"/>
              </a:rPr>
              <a:t>k;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error: k is uninitialized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const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9779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solidFill>
                  <a:srgbClr val="3333B2"/>
                </a:solidFill>
              </a:rPr>
              <a:t>C++14</a:t>
            </a:r>
            <a:r>
              <a:rPr dirty="0" sz="1400" spc="-55">
                <a:solidFill>
                  <a:srgbClr val="3333B2"/>
                </a:solidFill>
              </a:rPr>
              <a:t> </a:t>
            </a:r>
            <a:r>
              <a:rPr dirty="0" sz="1400" spc="5">
                <a:solidFill>
                  <a:srgbClr val="3333B2"/>
                </a:solidFill>
              </a:rPr>
              <a:t>Hint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359994" y="1092504"/>
            <a:ext cx="5039995" cy="1229995"/>
          </a:xfrm>
          <a:custGeom>
            <a:avLst/>
            <a:gdLst/>
            <a:ahLst/>
            <a:cxnLst/>
            <a:rect l="l" t="t" r="r" b="b"/>
            <a:pathLst>
              <a:path w="5039995" h="1229995">
                <a:moveTo>
                  <a:pt x="5039995" y="0"/>
                </a:moveTo>
                <a:lnTo>
                  <a:pt x="0" y="0"/>
                </a:lnTo>
                <a:lnTo>
                  <a:pt x="0" y="136652"/>
                </a:lnTo>
                <a:lnTo>
                  <a:pt x="0" y="273291"/>
                </a:lnTo>
                <a:lnTo>
                  <a:pt x="0" y="1229829"/>
                </a:lnTo>
                <a:lnTo>
                  <a:pt x="5039995" y="1229829"/>
                </a:lnTo>
                <a:lnTo>
                  <a:pt x="5039995" y="136652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844112"/>
            <a:ext cx="4675505" cy="147574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100" spc="-35">
                <a:latin typeface="Tahoma"/>
                <a:cs typeface="Tahoma"/>
              </a:rPr>
              <a:t>You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use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initializer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variable</a:t>
            </a:r>
            <a:endParaRPr sz="1100">
              <a:latin typeface="Tahoma"/>
              <a:cs typeface="Tahoma"/>
            </a:endParaRPr>
          </a:p>
          <a:p>
            <a:pPr marL="12700" marR="1532255">
              <a:lnSpc>
                <a:spcPts val="1080"/>
              </a:lnSpc>
              <a:spcBef>
                <a:spcPts val="275"/>
              </a:spcBef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-480">
                <a:solidFill>
                  <a:srgbClr val="7F7F7F"/>
                </a:solidFill>
                <a:latin typeface="SimSun"/>
                <a:cs typeface="SimSun"/>
              </a:rPr>
              <a:t>’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auto</a:t>
            </a:r>
            <a:r>
              <a:rPr dirty="0" sz="1000" spc="-480">
                <a:solidFill>
                  <a:srgbClr val="7F7F7F"/>
                </a:solidFill>
                <a:latin typeface="SimSun"/>
                <a:cs typeface="SimSun"/>
              </a:rPr>
              <a:t>’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means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-480">
                <a:solidFill>
                  <a:srgbClr val="7F7F7F"/>
                </a:solidFill>
                <a:latin typeface="SimSun"/>
                <a:cs typeface="SimSun"/>
              </a:rPr>
              <a:t>’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the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type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of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the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initializer</a:t>
            </a:r>
            <a:r>
              <a:rPr dirty="0" sz="1000" spc="-320">
                <a:solidFill>
                  <a:srgbClr val="7F7F7F"/>
                </a:solidFill>
                <a:latin typeface="SimSun"/>
                <a:cs typeface="SimSun"/>
              </a:rPr>
              <a:t>’ 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auto</a:t>
            </a:r>
            <a:r>
              <a:rPr dirty="0" sz="1000" spc="3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x</a:t>
            </a:r>
            <a:r>
              <a:rPr dirty="0" sz="1000" spc="3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3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1;</a:t>
            </a:r>
            <a:r>
              <a:rPr dirty="0" sz="1000" spc="30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1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is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an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int</a:t>
            </a:r>
            <a:r>
              <a:rPr dirty="0" sz="1000" spc="3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,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so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x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is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an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int 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auto </a:t>
            </a:r>
            <a:r>
              <a:rPr dirty="0" sz="1000" spc="20">
                <a:latin typeface="SimSun"/>
                <a:cs typeface="SimSun"/>
              </a:rPr>
              <a:t>y = </a:t>
            </a:r>
            <a:r>
              <a:rPr dirty="0" sz="1000" spc="-229">
                <a:solidFill>
                  <a:srgbClr val="00AEEF"/>
                </a:solidFill>
                <a:latin typeface="SimSun"/>
                <a:cs typeface="SimSun"/>
              </a:rPr>
              <a:t>’c’</a:t>
            </a:r>
            <a:r>
              <a:rPr dirty="0" sz="1000" spc="-229">
                <a:latin typeface="SimSun"/>
                <a:cs typeface="SimSun"/>
              </a:rPr>
              <a:t>;</a:t>
            </a:r>
            <a:r>
              <a:rPr dirty="0" sz="1000" spc="20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</a:t>
            </a:r>
            <a:r>
              <a:rPr dirty="0" sz="1000" spc="-315">
                <a:solidFill>
                  <a:srgbClr val="7F7F7F"/>
                </a:solidFill>
                <a:latin typeface="SimSun"/>
                <a:cs typeface="SimSun"/>
              </a:rPr>
              <a:t>’c’</a:t>
            </a:r>
            <a:r>
              <a:rPr dirty="0" sz="1000" spc="-15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is a char , so y is a char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99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auto </a:t>
            </a:r>
            <a:r>
              <a:rPr dirty="0" sz="1000" spc="20">
                <a:latin typeface="SimSun"/>
                <a:cs typeface="SimSun"/>
              </a:rPr>
              <a:t>d = 1.2;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1.2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is a double , so d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is a double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075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auto </a:t>
            </a:r>
            <a:r>
              <a:rPr dirty="0" sz="1000" spc="20">
                <a:latin typeface="SimSun"/>
                <a:cs typeface="SimSun"/>
              </a:rPr>
              <a:t>s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"Howdy"</a:t>
            </a:r>
            <a:r>
              <a:rPr dirty="0" sz="1000" spc="20">
                <a:latin typeface="SimSun"/>
                <a:cs typeface="SimSun"/>
              </a:rPr>
              <a:t>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"Howdy"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string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literal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of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type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const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char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[]</a:t>
            </a:r>
            <a:endParaRPr sz="1000">
              <a:latin typeface="SimSun"/>
              <a:cs typeface="SimSun"/>
            </a:endParaRPr>
          </a:p>
          <a:p>
            <a:pPr marL="12700" marR="5080" indent="1075690">
              <a:lnSpc>
                <a:spcPts val="1080"/>
              </a:lnSpc>
              <a:spcBef>
                <a:spcPts val="70"/>
              </a:spcBef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so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-80">
                <a:solidFill>
                  <a:srgbClr val="7F7F7F"/>
                </a:solidFill>
                <a:latin typeface="SimSun"/>
                <a:cs typeface="SimSun"/>
              </a:rPr>
              <a:t>don’t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do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that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until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you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know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what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means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! 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auto </a:t>
            </a:r>
            <a:r>
              <a:rPr dirty="0" sz="1000" spc="20">
                <a:latin typeface="SimSun"/>
                <a:cs typeface="SimSun"/>
              </a:rPr>
              <a:t>sq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sqrt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(2);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sq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the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right type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for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the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result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of sqrt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(2) </a:t>
            </a:r>
            <a:r>
              <a:rPr dirty="0" sz="1000" spc="-484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auto </a:t>
            </a:r>
            <a:r>
              <a:rPr dirty="0" sz="1000" spc="20">
                <a:latin typeface="SimSun"/>
                <a:cs typeface="SimSun"/>
              </a:rPr>
              <a:t>duh;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and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you </a:t>
            </a:r>
            <a:r>
              <a:rPr dirty="0" sz="1000" spc="-80">
                <a:solidFill>
                  <a:srgbClr val="7F7F7F"/>
                </a:solidFill>
                <a:latin typeface="SimSun"/>
                <a:cs typeface="SimSun"/>
              </a:rPr>
              <a:t>don’t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 have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to remember what that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is</a:t>
            </a:r>
            <a:endParaRPr sz="1000">
              <a:latin typeface="SimSun"/>
              <a:cs typeface="SimSun"/>
            </a:endParaRPr>
          </a:p>
          <a:p>
            <a:pPr marL="610235">
              <a:lnSpc>
                <a:spcPts val="1050"/>
              </a:lnSpc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1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error :</a:t>
            </a:r>
            <a:r>
              <a:rPr dirty="0" sz="1000" spc="1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no initializer</a:t>
            </a:r>
            <a:r>
              <a:rPr dirty="0" sz="1000" spc="1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for auto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683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3333B2"/>
                </a:solidFill>
              </a:rPr>
              <a:t>Outline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47294" y="836903"/>
            <a:ext cx="715010" cy="662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2" action="ppaction://hlinksldjump"/>
              </a:rPr>
              <a:t>Basic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2" action="ppaction://hlinksldjump"/>
              </a:rPr>
              <a:t> Types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Variables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776995"/>
            <a:ext cx="1484630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20345" marR="5080" indent="-208279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Functions</a:t>
            </a:r>
            <a:r>
              <a:rPr dirty="0" sz="1100" spc="1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(Chap</a:t>
            </a:r>
            <a:r>
              <a:rPr dirty="0" sz="1100" spc="1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6)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  <a:hlinkClick r:id="rId5" action="ppaction://hlinksldjump"/>
              </a:rPr>
              <a:t>Function</a:t>
            </a:r>
            <a:r>
              <a:rPr dirty="0" sz="1100" spc="10"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50">
                <a:latin typeface="Tahoma"/>
                <a:cs typeface="Tahoma"/>
                <a:hlinkClick r:id="rId5" action="ppaction://hlinksldjump"/>
              </a:rPr>
              <a:t>basics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  <a:hlinkClick r:id="rId6" action="ppaction://hlinksldjump"/>
              </a:rPr>
              <a:t>Argument</a:t>
            </a:r>
            <a:r>
              <a:rPr dirty="0" sz="1100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40">
                <a:latin typeface="Tahoma"/>
                <a:cs typeface="Tahoma"/>
                <a:hlinkClick r:id="rId6" action="ppaction://hlinksldjump"/>
              </a:rPr>
              <a:t>Passing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  <a:hlinkClick r:id="rId7" action="ppaction://hlinksldjump"/>
              </a:rPr>
              <a:t>Overloaded</a:t>
            </a:r>
            <a:r>
              <a:rPr dirty="0" sz="1100" spc="-20"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35">
                <a:latin typeface="Tahoma"/>
                <a:cs typeface="Tahoma"/>
                <a:hlinkClick r:id="rId7" action="ppaction://hlinksldjump"/>
              </a:rPr>
              <a:t>Functions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8034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3333B2"/>
                </a:solidFill>
              </a:rPr>
              <a:t>Recap:</a:t>
            </a:r>
            <a:r>
              <a:rPr dirty="0" sz="1400" spc="150">
                <a:solidFill>
                  <a:srgbClr val="3333B2"/>
                </a:solidFill>
              </a:rPr>
              <a:t> </a:t>
            </a:r>
            <a:r>
              <a:rPr dirty="0" sz="1400" spc="-20">
                <a:solidFill>
                  <a:srgbClr val="3333B2"/>
                </a:solidFill>
              </a:rPr>
              <a:t>Why</a:t>
            </a:r>
            <a:r>
              <a:rPr dirty="0" sz="1400" spc="5">
                <a:solidFill>
                  <a:srgbClr val="3333B2"/>
                </a:solidFill>
              </a:rPr>
              <a:t> </a:t>
            </a:r>
            <a:r>
              <a:rPr dirty="0" sz="1400" spc="-30">
                <a:solidFill>
                  <a:srgbClr val="3333B2"/>
                </a:solidFill>
              </a:rPr>
              <a:t>Functions?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421957" y="708899"/>
            <a:ext cx="3361054" cy="19151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14629" marR="817244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35">
                <a:latin typeface="Tahoma"/>
                <a:cs typeface="Tahoma"/>
              </a:rPr>
              <a:t>Chop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program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into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manageable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pieces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”divide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conquer”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>
                <a:latin typeface="Tahoma"/>
                <a:cs typeface="Tahoma"/>
              </a:rPr>
              <a:t>Match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our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understanding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problem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domain</a:t>
            </a:r>
            <a:endParaRPr sz="1100">
              <a:latin typeface="Tahoma"/>
              <a:cs typeface="Tahoma"/>
            </a:endParaRPr>
          </a:p>
          <a:p>
            <a:pPr lvl="1" marL="492125" indent="-16827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Font typeface="Lucida Sans Unicode"/>
              <a:buChar char="►"/>
              <a:tabLst>
                <a:tab pos="492759" algn="l"/>
              </a:tabLst>
            </a:pPr>
            <a:r>
              <a:rPr dirty="0" sz="1000" spc="-40">
                <a:latin typeface="Tahoma"/>
                <a:cs typeface="Tahoma"/>
              </a:rPr>
              <a:t>Name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logical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operations</a:t>
            </a:r>
            <a:endParaRPr sz="1000">
              <a:latin typeface="Tahoma"/>
              <a:cs typeface="Tahoma"/>
            </a:endParaRPr>
          </a:p>
          <a:p>
            <a:pPr lvl="1" marL="492125" indent="-168275">
              <a:lnSpc>
                <a:spcPts val="1200"/>
              </a:lnSpc>
              <a:buClr>
                <a:srgbClr val="3333B2"/>
              </a:buClr>
              <a:buFont typeface="Lucida Sans Unicode"/>
              <a:buChar char="►"/>
              <a:tabLst>
                <a:tab pos="492759" algn="l"/>
              </a:tabLst>
            </a:pPr>
            <a:r>
              <a:rPr dirty="0" sz="1000" spc="60">
                <a:latin typeface="Tahoma"/>
                <a:cs typeface="Tahoma"/>
              </a:rPr>
              <a:t>A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function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should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do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one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thing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well</a:t>
            </a:r>
            <a:endParaRPr sz="10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5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35">
                <a:latin typeface="Tahoma"/>
                <a:cs typeface="Tahoma"/>
              </a:rPr>
              <a:t>Functions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make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easier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read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65">
                <a:latin typeface="Tahoma"/>
                <a:cs typeface="Tahoma"/>
              </a:rPr>
              <a:t>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useful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many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places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program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50">
                <a:latin typeface="Tahoma"/>
                <a:cs typeface="Tahoma"/>
              </a:rPr>
              <a:t>Ease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testing,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distribution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labor,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maintenance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35">
                <a:latin typeface="Tahoma"/>
                <a:cs typeface="Tahoma"/>
              </a:rPr>
              <a:t>Keep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functions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small</a:t>
            </a:r>
            <a:endParaRPr sz="1100">
              <a:latin typeface="Tahoma"/>
              <a:cs typeface="Tahoma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dirty="0" sz="1100" spc="-35">
                <a:latin typeface="Tahoma"/>
                <a:cs typeface="Tahoma"/>
              </a:rPr>
              <a:t>Easier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understand,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specify,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debug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664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>
                <a:solidFill>
                  <a:srgbClr val="3333B2"/>
                </a:solidFill>
              </a:rPr>
              <a:t>F</a:t>
            </a:r>
            <a:r>
              <a:rPr dirty="0" sz="1400" spc="-25">
                <a:solidFill>
                  <a:srgbClr val="3333B2"/>
                </a:solidFill>
              </a:rPr>
              <a:t>unction</a:t>
            </a:r>
            <a:r>
              <a:rPr dirty="0" sz="1400" spc="-15">
                <a:solidFill>
                  <a:srgbClr val="3333B2"/>
                </a:solidFill>
              </a:rPr>
              <a:t> </a:t>
            </a:r>
            <a:r>
              <a:rPr dirty="0" sz="1400" spc="-55">
                <a:solidFill>
                  <a:srgbClr val="3333B2"/>
                </a:solidFill>
              </a:rPr>
              <a:t>basics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434657" y="756563"/>
            <a:ext cx="471932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01930" marR="17780" indent="-17716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dirty="0" sz="1100" spc="-50">
                <a:latin typeface="Tahoma"/>
                <a:cs typeface="Tahoma"/>
              </a:rPr>
              <a:t>General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form: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0000FF"/>
                </a:solidFill>
                <a:latin typeface="Tahoma"/>
                <a:cs typeface="Tahoma"/>
              </a:rPr>
              <a:t>return</a:t>
            </a:r>
            <a:r>
              <a:rPr dirty="0" sz="1100" spc="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0000FF"/>
                </a:solidFill>
                <a:latin typeface="Tahoma"/>
                <a:cs typeface="Tahoma"/>
              </a:rPr>
              <a:t>type</a:t>
            </a:r>
            <a:r>
              <a:rPr dirty="0" sz="1100" spc="-40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solidFill>
                  <a:srgbClr val="0000FF"/>
                </a:solidFill>
                <a:latin typeface="Tahoma"/>
                <a:cs typeface="Tahoma"/>
              </a:rPr>
              <a:t>name</a:t>
            </a:r>
            <a:r>
              <a:rPr dirty="0" sz="1100" spc="-65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list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zero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more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0000FF"/>
                </a:solidFill>
                <a:latin typeface="Tahoma"/>
                <a:cs typeface="Tahoma"/>
              </a:rPr>
              <a:t>parameters</a:t>
            </a:r>
            <a:r>
              <a:rPr dirty="0" sz="1100" spc="-55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0000FF"/>
                </a:solidFill>
                <a:latin typeface="Tahoma"/>
                <a:cs typeface="Tahoma"/>
              </a:rPr>
              <a:t>body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095" y="1156881"/>
            <a:ext cx="4763135" cy="54673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890"/>
              </a:lnSpc>
            </a:pPr>
            <a:r>
              <a:rPr dirty="0" sz="1000" spc="20">
                <a:latin typeface="SimSun"/>
                <a:cs typeface="SimSun"/>
              </a:rPr>
              <a:t>return_type name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(parameters);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declaration</a:t>
            </a:r>
            <a:endParaRPr sz="1000">
              <a:latin typeface="SimSun"/>
              <a:cs typeface="SimSun"/>
            </a:endParaRPr>
          </a:p>
          <a:p>
            <a:pPr marL="478155" marR="1340485" indent="-120014">
              <a:lnSpc>
                <a:spcPts val="1080"/>
              </a:lnSpc>
              <a:spcBef>
                <a:spcPts val="70"/>
              </a:spcBef>
            </a:pPr>
            <a:r>
              <a:rPr dirty="0" sz="1000" spc="20">
                <a:latin typeface="SimSun"/>
                <a:cs typeface="SimSun"/>
              </a:rPr>
              <a:t>return_type name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(parameters){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definition </a:t>
            </a:r>
            <a:r>
              <a:rPr dirty="0" sz="1000" spc="-484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body</a:t>
            </a:r>
            <a:endParaRPr sz="1000">
              <a:latin typeface="SimSun"/>
              <a:cs typeface="SimSun"/>
            </a:endParaRPr>
          </a:p>
          <a:p>
            <a:pPr marL="358140">
              <a:lnSpc>
                <a:spcPts val="1055"/>
              </a:lnSpc>
            </a:pPr>
            <a:r>
              <a:rPr dirty="0" sz="1000" spc="20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1719299"/>
            <a:ext cx="7670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For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example: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095" y="1947532"/>
            <a:ext cx="4763135" cy="137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955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double </a:t>
            </a:r>
            <a:r>
              <a:rPr dirty="0" sz="1000" spc="20">
                <a:latin typeface="SimSun"/>
                <a:cs typeface="SimSun"/>
              </a:rPr>
              <a:t>f (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 </a:t>
            </a:r>
            <a:r>
              <a:rPr dirty="0" sz="1000" spc="20">
                <a:latin typeface="SimSun"/>
                <a:cs typeface="SimSun"/>
              </a:rPr>
              <a:t>a ,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double </a:t>
            </a:r>
            <a:r>
              <a:rPr dirty="0" sz="1000" spc="20">
                <a:latin typeface="SimSun"/>
                <a:cs typeface="SimSun"/>
              </a:rPr>
              <a:t>d) {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return </a:t>
            </a:r>
            <a:r>
              <a:rPr dirty="0" sz="1000" spc="20">
                <a:latin typeface="SimSun"/>
                <a:cs typeface="SimSun"/>
              </a:rPr>
              <a:t>a*d; 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657" y="2137980"/>
            <a:ext cx="38868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01930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dirty="0" sz="1100" spc="-65">
                <a:latin typeface="Tahoma"/>
                <a:cs typeface="Tahoma"/>
              </a:rPr>
              <a:t>If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you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don’t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want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return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give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void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return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095" y="2366213"/>
            <a:ext cx="4763135" cy="137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955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void </a:t>
            </a:r>
            <a:r>
              <a:rPr dirty="0" sz="1000" spc="20">
                <a:latin typeface="SimSun"/>
                <a:cs typeface="SimSun"/>
              </a:rPr>
              <a:t>sayHello(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string</a:t>
            </a:r>
            <a:r>
              <a:rPr dirty="0" sz="1000" spc="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name){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cout</a:t>
            </a:r>
            <a:r>
              <a:rPr dirty="0" sz="1000" spc="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&lt;&lt;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"Hello "</a:t>
            </a:r>
            <a:r>
              <a:rPr dirty="0" sz="1000" spc="2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&lt;&lt;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name;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9227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>
                <a:solidFill>
                  <a:srgbClr val="3333B2"/>
                </a:solidFill>
              </a:rPr>
              <a:t>F</a:t>
            </a:r>
            <a:r>
              <a:rPr dirty="0" sz="1400" spc="-25">
                <a:solidFill>
                  <a:srgbClr val="3333B2"/>
                </a:solidFill>
              </a:rPr>
              <a:t>unction</a:t>
            </a:r>
            <a:r>
              <a:rPr dirty="0" sz="1400" spc="15">
                <a:solidFill>
                  <a:srgbClr val="3333B2"/>
                </a:solidFill>
              </a:rPr>
              <a:t> </a:t>
            </a:r>
            <a:r>
              <a:rPr dirty="0" sz="1400" spc="-60">
                <a:solidFill>
                  <a:srgbClr val="3333B2"/>
                </a:solidFill>
              </a:rPr>
              <a:t>basics:</a:t>
            </a:r>
            <a:r>
              <a:rPr dirty="0" sz="1400" spc="165">
                <a:solidFill>
                  <a:srgbClr val="3333B2"/>
                </a:solidFill>
              </a:rPr>
              <a:t> </a:t>
            </a:r>
            <a:r>
              <a:rPr dirty="0" sz="1400" spc="-45">
                <a:solidFill>
                  <a:srgbClr val="3333B2"/>
                </a:solidFill>
              </a:rPr>
              <a:t>Example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227304" y="573632"/>
            <a:ext cx="1187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 b="1">
                <a:latin typeface="Tahoma"/>
                <a:cs typeface="Tahoma"/>
              </a:rPr>
              <a:t>Writing</a:t>
            </a:r>
            <a:r>
              <a:rPr dirty="0" sz="1100" spc="50" b="1">
                <a:latin typeface="Tahoma"/>
                <a:cs typeface="Tahoma"/>
              </a:rPr>
              <a:t> </a:t>
            </a:r>
            <a:r>
              <a:rPr dirty="0" sz="1100" spc="-90" b="1">
                <a:latin typeface="Tahoma"/>
                <a:cs typeface="Tahoma"/>
              </a:rPr>
              <a:t>a</a:t>
            </a:r>
            <a:r>
              <a:rPr dirty="0" sz="1100" spc="55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function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004" y="801865"/>
            <a:ext cx="2520315" cy="956944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-1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fact(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-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val)</a:t>
            </a:r>
            <a:endParaRPr sz="1000">
              <a:latin typeface="SimSun"/>
              <a:cs typeface="SimSun"/>
            </a:endParaRPr>
          </a:p>
          <a:p>
            <a:pPr>
              <a:lnSpc>
                <a:spcPts val="1075"/>
              </a:lnSpc>
            </a:pPr>
            <a:r>
              <a:rPr dirty="0" sz="1000" spc="2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119380" marR="1396365">
              <a:lnSpc>
                <a:spcPts val="1080"/>
              </a:lnSpc>
              <a:spcBef>
                <a:spcPts val="75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 </a:t>
            </a:r>
            <a:r>
              <a:rPr dirty="0" sz="1000" spc="20">
                <a:latin typeface="SimSun"/>
                <a:cs typeface="SimSun"/>
              </a:rPr>
              <a:t>ret = 1; 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while</a:t>
            </a:r>
            <a:r>
              <a:rPr dirty="0" sz="1000" spc="-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(val</a:t>
            </a:r>
            <a:r>
              <a:rPr dirty="0" sz="100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&gt;</a:t>
            </a:r>
            <a:r>
              <a:rPr dirty="0" sz="100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1)</a:t>
            </a:r>
            <a:endParaRPr sz="1000">
              <a:latin typeface="SimSun"/>
              <a:cs typeface="SimSun"/>
            </a:endParaRPr>
          </a:p>
          <a:p>
            <a:pPr marL="238760">
              <a:lnSpc>
                <a:spcPts val="994"/>
              </a:lnSpc>
            </a:pPr>
            <a:r>
              <a:rPr dirty="0" sz="1000" spc="20">
                <a:latin typeface="SimSun"/>
                <a:cs typeface="SimSun"/>
              </a:rPr>
              <a:t>ret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*=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val--;</a:t>
            </a:r>
            <a:endParaRPr sz="1000">
              <a:latin typeface="SimSun"/>
              <a:cs typeface="SimSun"/>
            </a:endParaRPr>
          </a:p>
          <a:p>
            <a:pPr marL="119380">
              <a:lnSpc>
                <a:spcPts val="1075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return</a:t>
            </a:r>
            <a:r>
              <a:rPr dirty="0" sz="1000" spc="-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ret;</a:t>
            </a:r>
            <a:endParaRPr sz="1000">
              <a:latin typeface="SimSun"/>
              <a:cs typeface="SimSun"/>
            </a:endParaRPr>
          </a:p>
          <a:p>
            <a:pPr>
              <a:lnSpc>
                <a:spcPts val="1140"/>
              </a:lnSpc>
            </a:pPr>
            <a:r>
              <a:rPr dirty="0" sz="1000" spc="20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7294" y="641945"/>
            <a:ext cx="11455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 b="1">
                <a:latin typeface="Tahoma"/>
                <a:cs typeface="Tahoma"/>
              </a:rPr>
              <a:t>Calling</a:t>
            </a:r>
            <a:r>
              <a:rPr dirty="0" sz="1100" spc="55" b="1">
                <a:latin typeface="Tahoma"/>
                <a:cs typeface="Tahoma"/>
              </a:rPr>
              <a:t> </a:t>
            </a:r>
            <a:r>
              <a:rPr dirty="0" sz="1100" spc="-90" b="1">
                <a:latin typeface="Tahoma"/>
                <a:cs typeface="Tahoma"/>
              </a:rPr>
              <a:t>a</a:t>
            </a:r>
            <a:r>
              <a:rPr dirty="0" sz="1100" spc="60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function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9994" y="870191"/>
            <a:ext cx="2520315" cy="820419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-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main()</a:t>
            </a:r>
            <a:endParaRPr sz="1000">
              <a:latin typeface="SimSun"/>
              <a:cs typeface="SimSun"/>
            </a:endParaRPr>
          </a:p>
          <a:p>
            <a:pPr>
              <a:lnSpc>
                <a:spcPts val="1075"/>
              </a:lnSpc>
            </a:pPr>
            <a:r>
              <a:rPr dirty="0" sz="1000" spc="2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119380">
              <a:lnSpc>
                <a:spcPts val="1075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j</a:t>
            </a:r>
            <a:r>
              <a:rPr dirty="0" sz="1000" spc="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fact(5);</a:t>
            </a:r>
            <a:endParaRPr sz="1000">
              <a:latin typeface="SimSun"/>
              <a:cs typeface="SimSun"/>
            </a:endParaRPr>
          </a:p>
          <a:p>
            <a:pPr marL="119380" marR="399415">
              <a:lnSpc>
                <a:spcPts val="1080"/>
              </a:lnSpc>
              <a:spcBef>
                <a:spcPts val="70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cout</a:t>
            </a:r>
            <a:r>
              <a:rPr dirty="0" sz="1000" spc="1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&lt;&lt;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"5!</a:t>
            </a:r>
            <a:r>
              <a:rPr dirty="0" sz="1000" spc="1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is</a:t>
            </a:r>
            <a:r>
              <a:rPr dirty="0" sz="1000" spc="1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</a:t>
            </a:r>
            <a:r>
              <a:rPr dirty="0" sz="1000" spc="1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&lt;&lt; j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&lt;&lt;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endl; </a:t>
            </a:r>
            <a:r>
              <a:rPr dirty="0" sz="1000" spc="-484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return</a:t>
            </a:r>
            <a:r>
              <a:rPr dirty="0" sz="1000" spc="1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0;</a:t>
            </a:r>
            <a:endParaRPr sz="1000">
              <a:latin typeface="SimSun"/>
              <a:cs typeface="SimSun"/>
            </a:endParaRPr>
          </a:p>
          <a:p>
            <a:pPr>
              <a:lnSpc>
                <a:spcPts val="1055"/>
              </a:lnSpc>
            </a:pPr>
            <a:r>
              <a:rPr dirty="0" sz="1000" spc="20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9994" y="1980247"/>
            <a:ext cx="5039995" cy="683260"/>
          </a:xfrm>
          <a:custGeom>
            <a:avLst/>
            <a:gdLst/>
            <a:ahLst/>
            <a:cxnLst/>
            <a:rect l="l" t="t" r="r" b="b"/>
            <a:pathLst>
              <a:path w="5039995" h="683260">
                <a:moveTo>
                  <a:pt x="5039995" y="0"/>
                </a:moveTo>
                <a:lnTo>
                  <a:pt x="0" y="0"/>
                </a:lnTo>
                <a:lnTo>
                  <a:pt x="0" y="136652"/>
                </a:lnTo>
                <a:lnTo>
                  <a:pt x="0" y="273291"/>
                </a:lnTo>
                <a:lnTo>
                  <a:pt x="0" y="683234"/>
                </a:lnTo>
                <a:lnTo>
                  <a:pt x="5039995" y="683234"/>
                </a:lnTo>
                <a:lnTo>
                  <a:pt x="5039995" y="136652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7294" y="1731855"/>
            <a:ext cx="3460750" cy="92900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100" spc="-20">
                <a:latin typeface="Tahoma"/>
                <a:cs typeface="Tahoma"/>
              </a:rPr>
              <a:t>Calling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20">
                <a:latin typeface="SimSun"/>
                <a:cs typeface="SimSun"/>
              </a:rPr>
              <a:t>"int j = fact(5)"</a:t>
            </a:r>
            <a:r>
              <a:rPr dirty="0" sz="1100" spc="-190">
                <a:latin typeface="SimSun"/>
                <a:cs typeface="SimSun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equivalent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following:</a:t>
            </a:r>
            <a:endParaRPr sz="1100">
              <a:latin typeface="Tahoma"/>
              <a:cs typeface="Tahoma"/>
            </a:endParaRPr>
          </a:p>
          <a:p>
            <a:pPr marL="12700" marR="92075">
              <a:lnSpc>
                <a:spcPts val="1080"/>
              </a:lnSpc>
              <a:spcBef>
                <a:spcPts val="275"/>
              </a:spcBef>
              <a:tabLst>
                <a:tab pos="969010" algn="l"/>
              </a:tabLst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val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5;	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initialize val from the literal 5 </a:t>
            </a:r>
            <a:r>
              <a:rPr dirty="0" sz="1000" spc="-484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ret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1;	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code</a:t>
            </a:r>
            <a:r>
              <a:rPr dirty="0" sz="1000" spc="1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from the body</a:t>
            </a:r>
            <a:r>
              <a:rPr dirty="0" sz="1000" spc="1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of fact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994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while</a:t>
            </a:r>
            <a:r>
              <a:rPr dirty="0" sz="1000" spc="-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(val</a:t>
            </a:r>
            <a:r>
              <a:rPr dirty="0" sz="100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&gt;</a:t>
            </a:r>
            <a:r>
              <a:rPr dirty="0" sz="100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1)</a:t>
            </a:r>
            <a:endParaRPr sz="1000">
              <a:latin typeface="SimSun"/>
              <a:cs typeface="SimSun"/>
            </a:endParaRPr>
          </a:p>
          <a:p>
            <a:pPr marL="132080">
              <a:lnSpc>
                <a:spcPts val="1075"/>
              </a:lnSpc>
            </a:pPr>
            <a:r>
              <a:rPr dirty="0" sz="1000" spc="20">
                <a:latin typeface="SimSun"/>
                <a:cs typeface="SimSun"/>
              </a:rPr>
              <a:t>ret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*=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val--;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14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 </a:t>
            </a:r>
            <a:r>
              <a:rPr dirty="0" sz="1000" spc="20">
                <a:latin typeface="SimSun"/>
                <a:cs typeface="SimSun"/>
              </a:rPr>
              <a:t>j = ret;</a:t>
            </a:r>
            <a:r>
              <a:rPr dirty="0" sz="1000" spc="28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initialize j as a copy of ret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5176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60">
                <a:solidFill>
                  <a:srgbClr val="3333B2"/>
                </a:solidFill>
              </a:rPr>
              <a:t>Fo</a:t>
            </a:r>
            <a:r>
              <a:rPr dirty="0" sz="1400" spc="-60">
                <a:solidFill>
                  <a:srgbClr val="3333B2"/>
                </a:solidFill>
              </a:rPr>
              <a:t>r</a:t>
            </a:r>
            <a:r>
              <a:rPr dirty="0" sz="1400" spc="-60">
                <a:solidFill>
                  <a:srgbClr val="3333B2"/>
                </a:solidFill>
              </a:rPr>
              <a:t>ward</a:t>
            </a:r>
            <a:r>
              <a:rPr dirty="0" sz="1400" spc="-15">
                <a:solidFill>
                  <a:srgbClr val="3333B2"/>
                </a:solidFill>
              </a:rPr>
              <a:t> </a:t>
            </a:r>
            <a:r>
              <a:rPr dirty="0" sz="1400" spc="-35">
                <a:solidFill>
                  <a:srgbClr val="3333B2"/>
                </a:solidFill>
              </a:rPr>
              <a:t>Declaration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47294" y="505496"/>
            <a:ext cx="4941570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0" b="1">
                <a:latin typeface="Tahoma"/>
                <a:cs typeface="Tahoma"/>
              </a:rPr>
              <a:t>Forward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Declaration</a:t>
            </a:r>
            <a:r>
              <a:rPr dirty="0" sz="1100" spc="40" b="1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refers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beforehand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declaration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syntax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signature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identifier,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variable,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function,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class,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etc.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prior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its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usage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(done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later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program).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0">
                <a:latin typeface="Tahoma"/>
                <a:cs typeface="Tahoma"/>
              </a:rPr>
              <a:t>Use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case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example: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249959"/>
            <a:ext cx="5039995" cy="109347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-5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main(){</a:t>
            </a:r>
            <a:endParaRPr sz="1000">
              <a:latin typeface="SimSun"/>
              <a:cs typeface="SimSun"/>
            </a:endParaRPr>
          </a:p>
          <a:p>
            <a:pPr marL="119380" marR="927100">
              <a:lnSpc>
                <a:spcPts val="1080"/>
              </a:lnSpc>
              <a:spcBef>
                <a:spcPts val="70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std</a:t>
            </a:r>
            <a:r>
              <a:rPr dirty="0" sz="1000" spc="20">
                <a:latin typeface="SimSun"/>
                <a:cs typeface="SimSun"/>
              </a:rPr>
              <a:t>::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cout </a:t>
            </a:r>
            <a:r>
              <a:rPr dirty="0" sz="1000" spc="20">
                <a:latin typeface="SimSun"/>
                <a:cs typeface="SimSun"/>
              </a:rPr>
              <a:t>&lt;&lt;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"The sum</a:t>
            </a:r>
            <a:r>
              <a:rPr dirty="0" sz="1000" spc="2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of 3</a:t>
            </a:r>
            <a:r>
              <a:rPr dirty="0" sz="1000" spc="2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and 4</a:t>
            </a:r>
            <a:r>
              <a:rPr dirty="0" sz="1000" spc="2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is:</a:t>
            </a:r>
            <a:r>
              <a:rPr dirty="0" sz="1000" spc="2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 </a:t>
            </a:r>
            <a:r>
              <a:rPr dirty="0" sz="1000" spc="20">
                <a:latin typeface="SimSun"/>
                <a:cs typeface="SimSun"/>
              </a:rPr>
              <a:t>&lt;&lt;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add(3, 4)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&lt;&lt; </a:t>
            </a:r>
            <a:r>
              <a:rPr dirty="0" sz="1000" spc="-180">
                <a:solidFill>
                  <a:srgbClr val="00AEEF"/>
                </a:solidFill>
                <a:latin typeface="SimSun"/>
                <a:cs typeface="SimSun"/>
              </a:rPr>
              <a:t>’\n’</a:t>
            </a:r>
            <a:r>
              <a:rPr dirty="0" sz="1000" spc="-180">
                <a:latin typeface="SimSun"/>
                <a:cs typeface="SimSun"/>
              </a:rPr>
              <a:t>; </a:t>
            </a:r>
            <a:r>
              <a:rPr dirty="0" sz="1000" spc="-484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return</a:t>
            </a:r>
            <a:r>
              <a:rPr dirty="0" sz="1000" spc="1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0;</a:t>
            </a:r>
            <a:endParaRPr sz="1000">
              <a:latin typeface="SimSun"/>
              <a:cs typeface="SimSun"/>
            </a:endParaRPr>
          </a:p>
          <a:p>
            <a:pPr>
              <a:lnSpc>
                <a:spcPts val="1055"/>
              </a:lnSpc>
            </a:pPr>
            <a:r>
              <a:rPr dirty="0" sz="1000" spc="20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119380" marR="3570604" indent="-120014">
              <a:lnSpc>
                <a:spcPts val="1080"/>
              </a:lnSpc>
              <a:spcBef>
                <a:spcPts val="1090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add(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1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x,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1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y){ </a:t>
            </a:r>
            <a:r>
              <a:rPr dirty="0" sz="1000" spc="-484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return</a:t>
            </a:r>
            <a:r>
              <a:rPr dirty="0" sz="1000" spc="1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x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+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y;</a:t>
            </a:r>
            <a:endParaRPr sz="1000">
              <a:latin typeface="SimSun"/>
              <a:cs typeface="SimSun"/>
            </a:endParaRPr>
          </a:p>
          <a:p>
            <a:pPr>
              <a:lnSpc>
                <a:spcPts val="1055"/>
              </a:lnSpc>
            </a:pPr>
            <a:r>
              <a:rPr dirty="0" sz="1000" spc="20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358972"/>
            <a:ext cx="46367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 i="1">
                <a:latin typeface="Arial"/>
                <a:cs typeface="Arial"/>
              </a:rPr>
              <a:t>How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60" i="1">
                <a:latin typeface="Arial"/>
                <a:cs typeface="Arial"/>
              </a:rPr>
              <a:t>do</a:t>
            </a:r>
            <a:r>
              <a:rPr dirty="0" sz="1100" spc="60" i="1">
                <a:latin typeface="Arial"/>
                <a:cs typeface="Arial"/>
              </a:rPr>
              <a:t> </a:t>
            </a:r>
            <a:r>
              <a:rPr dirty="0" sz="1100" spc="-110" i="1">
                <a:latin typeface="Arial"/>
                <a:cs typeface="Arial"/>
              </a:rPr>
              <a:t>we</a:t>
            </a:r>
            <a:r>
              <a:rPr dirty="0" sz="1100" spc="60" i="1">
                <a:latin typeface="Arial"/>
                <a:cs typeface="Arial"/>
              </a:rPr>
              <a:t> </a:t>
            </a:r>
            <a:r>
              <a:rPr dirty="0" sz="1100" spc="-75" i="1">
                <a:latin typeface="Arial"/>
                <a:cs typeface="Arial"/>
              </a:rPr>
              <a:t>resolve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1100" spc="-30" i="1">
                <a:latin typeface="Arial"/>
                <a:cs typeface="Arial"/>
              </a:rPr>
              <a:t>the</a:t>
            </a:r>
            <a:r>
              <a:rPr dirty="0" sz="1100" spc="60" i="1">
                <a:latin typeface="Arial"/>
                <a:cs typeface="Arial"/>
              </a:rPr>
              <a:t> </a:t>
            </a:r>
            <a:r>
              <a:rPr dirty="0" sz="1100" spc="-55" i="1">
                <a:latin typeface="Arial"/>
                <a:cs typeface="Arial"/>
              </a:rPr>
              <a:t>error?</a:t>
            </a:r>
            <a:r>
              <a:rPr dirty="0" sz="1100" spc="280" i="1">
                <a:latin typeface="Arial"/>
                <a:cs typeface="Arial"/>
              </a:rPr>
              <a:t> </a:t>
            </a:r>
            <a:r>
              <a:rPr dirty="0" sz="1100" spc="-20">
                <a:latin typeface="Tahoma"/>
                <a:cs typeface="Tahoma"/>
              </a:rPr>
              <a:t>Add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following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line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front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(before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usage)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2587205"/>
            <a:ext cx="5039995" cy="27368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add(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3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x,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3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y);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function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declaration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includes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return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type,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name,</a:t>
            </a:r>
            <a:endParaRPr sz="1000">
              <a:latin typeface="SimSun"/>
              <a:cs typeface="SimSun"/>
            </a:endParaRPr>
          </a:p>
          <a:p>
            <a:pPr marL="252729">
              <a:lnSpc>
                <a:spcPts val="1140"/>
              </a:lnSpc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parameters, and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semicolon. No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function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body!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0447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5">
                <a:solidFill>
                  <a:srgbClr val="3333B2"/>
                </a:solidFill>
              </a:rPr>
              <a:t>Pa</a:t>
            </a:r>
            <a:r>
              <a:rPr dirty="0" sz="1400" spc="-55">
                <a:solidFill>
                  <a:srgbClr val="3333B2"/>
                </a:solidFill>
              </a:rPr>
              <a:t>rameter</a:t>
            </a:r>
            <a:r>
              <a:rPr dirty="0" sz="1400" spc="-55">
                <a:solidFill>
                  <a:srgbClr val="3333B2"/>
                </a:solidFill>
              </a:rPr>
              <a:t>s</a:t>
            </a:r>
            <a:r>
              <a:rPr dirty="0" sz="1400" spc="5">
                <a:solidFill>
                  <a:srgbClr val="3333B2"/>
                </a:solidFill>
              </a:rPr>
              <a:t> </a:t>
            </a:r>
            <a:r>
              <a:rPr dirty="0" sz="1400" spc="-65">
                <a:solidFill>
                  <a:srgbClr val="3333B2"/>
                </a:solidFill>
              </a:rPr>
              <a:t>and</a:t>
            </a:r>
            <a:r>
              <a:rPr dirty="0" sz="1400" spc="10">
                <a:solidFill>
                  <a:srgbClr val="3333B2"/>
                </a:solidFill>
              </a:rPr>
              <a:t> </a:t>
            </a:r>
            <a:r>
              <a:rPr dirty="0" sz="1400" spc="-40">
                <a:solidFill>
                  <a:srgbClr val="3333B2"/>
                </a:solidFill>
              </a:rPr>
              <a:t>Arguments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421957" y="715986"/>
            <a:ext cx="4678045" cy="12623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each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argument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must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match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(or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converted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to)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corresponding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parameter.</a:t>
            </a:r>
            <a:endParaRPr sz="1100">
              <a:latin typeface="Tahoma"/>
              <a:cs typeface="Tahoma"/>
            </a:endParaRPr>
          </a:p>
          <a:p>
            <a:pPr marL="214629" marR="19685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50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must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pass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exactly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same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number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arguments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parameters.</a:t>
            </a:r>
            <a:endParaRPr sz="110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45">
                <a:latin typeface="Tahoma"/>
                <a:cs typeface="Tahoma"/>
              </a:rPr>
              <a:t>Parameter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list</a:t>
            </a:r>
            <a:endParaRPr sz="1100">
              <a:latin typeface="Tahoma"/>
              <a:cs typeface="Tahoma"/>
            </a:endParaRPr>
          </a:p>
          <a:p>
            <a:pPr lvl="1" marL="492125" indent="-16827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Font typeface="Lucida Sans Unicode"/>
              <a:buChar char="►"/>
              <a:tabLst>
                <a:tab pos="492759" algn="l"/>
              </a:tabLst>
            </a:pPr>
            <a:r>
              <a:rPr dirty="0" sz="1000" spc="-55">
                <a:latin typeface="Tahoma"/>
                <a:cs typeface="Tahoma"/>
              </a:rPr>
              <a:t>may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empty,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but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not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omitted</a:t>
            </a:r>
            <a:endParaRPr sz="1000">
              <a:latin typeface="Tahoma"/>
              <a:cs typeface="Tahoma"/>
            </a:endParaRPr>
          </a:p>
          <a:p>
            <a:pPr lvl="1" marL="492125" indent="-168275">
              <a:lnSpc>
                <a:spcPts val="1200"/>
              </a:lnSpc>
              <a:buClr>
                <a:srgbClr val="3333B2"/>
              </a:buClr>
              <a:buFont typeface="Lucida Sans Unicode"/>
              <a:buChar char="►"/>
              <a:tabLst>
                <a:tab pos="492759" algn="l"/>
              </a:tabLst>
            </a:pPr>
            <a:r>
              <a:rPr dirty="0" sz="1000" spc="-35">
                <a:latin typeface="Tahoma"/>
                <a:cs typeface="Tahoma"/>
              </a:rPr>
              <a:t>must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specify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each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param’s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type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2055113"/>
            <a:ext cx="5039995" cy="54673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20">
                <a:latin typeface="SimSun"/>
                <a:cs typeface="SimSun"/>
              </a:rPr>
              <a:t>fact(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"hello"</a:t>
            </a:r>
            <a:r>
              <a:rPr dirty="0" sz="1000" spc="20">
                <a:latin typeface="SimSun"/>
                <a:cs typeface="SimSun"/>
              </a:rPr>
              <a:t>);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error: wrong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argument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type</a:t>
            </a:r>
            <a:endParaRPr sz="1000">
              <a:latin typeface="SimSun"/>
              <a:cs typeface="SimSun"/>
            </a:endParaRPr>
          </a:p>
          <a:p>
            <a:pPr>
              <a:lnSpc>
                <a:spcPts val="1075"/>
              </a:lnSpc>
            </a:pPr>
            <a:r>
              <a:rPr dirty="0" sz="1000" spc="20">
                <a:latin typeface="SimSun"/>
                <a:cs typeface="SimSun"/>
              </a:rPr>
              <a:t>fact();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error: too</a:t>
            </a:r>
            <a:r>
              <a:rPr dirty="0" sz="1000" spc="1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few arguments</a:t>
            </a:r>
            <a:endParaRPr sz="1000">
              <a:latin typeface="SimSun"/>
              <a:cs typeface="SimSun"/>
            </a:endParaRPr>
          </a:p>
          <a:p>
            <a:pPr marR="1910080">
              <a:lnSpc>
                <a:spcPts val="1080"/>
              </a:lnSpc>
              <a:spcBef>
                <a:spcPts val="70"/>
              </a:spcBef>
            </a:pPr>
            <a:r>
              <a:rPr dirty="0" sz="1000" spc="20">
                <a:latin typeface="SimSun"/>
                <a:cs typeface="SimSun"/>
              </a:rPr>
              <a:t>fact(42, 10, 0);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error: too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many arguments 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fact(3.14);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ok: argument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converted to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int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4584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3333B2"/>
                </a:solidFill>
                <a:latin typeface="Tahoma"/>
                <a:cs typeface="Tahoma"/>
              </a:rPr>
              <a:t>T</a:t>
            </a:r>
            <a:r>
              <a:rPr dirty="0" sz="1400" spc="-60">
                <a:solidFill>
                  <a:srgbClr val="3333B2"/>
                </a:solidFill>
                <a:latin typeface="Tahoma"/>
                <a:cs typeface="Tahoma"/>
              </a:rPr>
              <a:t>y</a:t>
            </a:r>
            <a:r>
              <a:rPr dirty="0" sz="1400" spc="-20">
                <a:solidFill>
                  <a:srgbClr val="3333B2"/>
                </a:solidFill>
                <a:latin typeface="Tahoma"/>
                <a:cs typeface="Tahoma"/>
              </a:rPr>
              <a:t>p</a:t>
            </a:r>
            <a:r>
              <a:rPr dirty="0" sz="1400" spc="-100">
                <a:solidFill>
                  <a:srgbClr val="3333B2"/>
                </a:solidFill>
                <a:latin typeface="Tahoma"/>
                <a:cs typeface="Tahoma"/>
              </a:rPr>
              <a:t>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pc="-40"/>
              <a:t>Type</a:t>
            </a:r>
            <a:r>
              <a:rPr dirty="0" spc="20"/>
              <a:t> </a:t>
            </a:r>
            <a:r>
              <a:rPr dirty="0" spc="-35"/>
              <a:t>of</a:t>
            </a:r>
            <a:r>
              <a:rPr dirty="0" spc="15"/>
              <a:t> </a:t>
            </a:r>
            <a:r>
              <a:rPr dirty="0" spc="-55"/>
              <a:t>a</a:t>
            </a:r>
            <a:r>
              <a:rPr dirty="0" spc="20"/>
              <a:t> </a:t>
            </a:r>
            <a:r>
              <a:rPr dirty="0" spc="-45"/>
              <a:t>variable</a:t>
            </a:r>
            <a:r>
              <a:rPr dirty="0" spc="20"/>
              <a:t> </a:t>
            </a:r>
            <a:r>
              <a:rPr dirty="0" spc="-55"/>
              <a:t>determines</a:t>
            </a:r>
            <a:r>
              <a:rPr dirty="0" spc="15"/>
              <a:t> </a:t>
            </a:r>
            <a:r>
              <a:rPr dirty="0" spc="-40"/>
              <a:t>the</a:t>
            </a:r>
            <a:r>
              <a:rPr dirty="0" spc="20"/>
              <a:t> </a:t>
            </a:r>
            <a:r>
              <a:rPr dirty="0" spc="-55"/>
              <a:t>meaning</a:t>
            </a:r>
            <a:r>
              <a:rPr dirty="0" spc="20"/>
              <a:t> </a:t>
            </a:r>
            <a:r>
              <a:rPr dirty="0" spc="-35"/>
              <a:t>of</a:t>
            </a:r>
            <a:r>
              <a:rPr dirty="0" spc="20"/>
              <a:t> </a:t>
            </a:r>
            <a:r>
              <a:rPr dirty="0" spc="-40"/>
              <a:t>the</a:t>
            </a:r>
            <a:r>
              <a:rPr dirty="0" spc="15"/>
              <a:t> </a:t>
            </a:r>
            <a:r>
              <a:rPr dirty="0" spc="-35"/>
              <a:t>data</a:t>
            </a:r>
            <a:r>
              <a:rPr dirty="0" spc="20"/>
              <a:t> </a:t>
            </a:r>
            <a:r>
              <a:rPr dirty="0" spc="-55"/>
              <a:t>and</a:t>
            </a:r>
            <a:r>
              <a:rPr dirty="0" spc="15"/>
              <a:t> </a:t>
            </a:r>
            <a:r>
              <a:rPr dirty="0" spc="-40"/>
              <a:t>what</a:t>
            </a:r>
            <a:r>
              <a:rPr dirty="0" spc="25"/>
              <a:t> </a:t>
            </a:r>
            <a:r>
              <a:rPr dirty="0" spc="-40"/>
              <a:t>operations</a:t>
            </a:r>
            <a:r>
              <a:rPr dirty="0" spc="20"/>
              <a:t> </a:t>
            </a:r>
            <a:r>
              <a:rPr dirty="0" spc="-105"/>
              <a:t>we</a:t>
            </a:r>
            <a:r>
              <a:rPr dirty="0" spc="20"/>
              <a:t> </a:t>
            </a:r>
            <a:r>
              <a:rPr dirty="0" spc="-45"/>
              <a:t>can</a:t>
            </a:r>
            <a:r>
              <a:rPr dirty="0" spc="25"/>
              <a:t> </a:t>
            </a:r>
            <a:r>
              <a:rPr dirty="0" spc="-55"/>
              <a:t>do </a:t>
            </a:r>
            <a:r>
              <a:rPr dirty="0" spc="-330"/>
              <a:t> </a:t>
            </a:r>
            <a:r>
              <a:rPr dirty="0" spc="-55"/>
              <a:t>on</a:t>
            </a:r>
            <a:r>
              <a:rPr dirty="0" spc="10"/>
              <a:t> </a:t>
            </a:r>
            <a:r>
              <a:rPr dirty="0" spc="-5"/>
              <a:t>it.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3735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3333B2"/>
                </a:solidFill>
              </a:rPr>
              <a:t>Argument</a:t>
            </a:r>
            <a:r>
              <a:rPr dirty="0" sz="1400" spc="-50">
                <a:solidFill>
                  <a:srgbClr val="3333B2"/>
                </a:solidFill>
              </a:rPr>
              <a:t> </a:t>
            </a:r>
            <a:r>
              <a:rPr dirty="0" sz="1400" spc="-45">
                <a:solidFill>
                  <a:srgbClr val="3333B2"/>
                </a:solidFill>
              </a:rPr>
              <a:t>Passing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21894" y="932089"/>
            <a:ext cx="5062220" cy="1300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234315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parameter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determines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interaction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between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parameter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its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argument.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If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parameter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reference,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parameter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bound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its 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argument.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Otherwise,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argument’s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copied.</a:t>
            </a:r>
            <a:endParaRPr sz="1100">
              <a:latin typeface="Tahoma"/>
              <a:cs typeface="Tahoma"/>
            </a:endParaRPr>
          </a:p>
          <a:p>
            <a:pPr marL="314960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95" b="1">
                <a:solidFill>
                  <a:srgbClr val="0000FF"/>
                </a:solidFill>
                <a:latin typeface="Tahoma"/>
                <a:cs typeface="Tahoma"/>
              </a:rPr>
              <a:t>passed</a:t>
            </a:r>
            <a:r>
              <a:rPr dirty="0" sz="1100" spc="75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105" b="1">
                <a:solidFill>
                  <a:srgbClr val="0000FF"/>
                </a:solidFill>
                <a:latin typeface="Tahoma"/>
                <a:cs typeface="Tahoma"/>
              </a:rPr>
              <a:t>by</a:t>
            </a:r>
            <a:r>
              <a:rPr dirty="0" sz="1100" spc="80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85" b="1">
                <a:solidFill>
                  <a:srgbClr val="0000FF"/>
                </a:solidFill>
                <a:latin typeface="Tahoma"/>
                <a:cs typeface="Tahoma"/>
              </a:rPr>
              <a:t>reference</a:t>
            </a:r>
            <a:r>
              <a:rPr dirty="0" sz="1100" spc="-85">
                <a:latin typeface="Tahoma"/>
                <a:cs typeface="Tahoma"/>
              </a:rPr>
              <a:t>: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reference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parameter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alias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object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which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it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bound</a:t>
            </a:r>
            <a:endParaRPr sz="1100">
              <a:latin typeface="Tahoma"/>
              <a:cs typeface="Tahoma"/>
            </a:endParaRPr>
          </a:p>
          <a:p>
            <a:pPr marL="314960" marR="3175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95" b="1">
                <a:solidFill>
                  <a:srgbClr val="0000FF"/>
                </a:solidFill>
                <a:latin typeface="Tahoma"/>
                <a:cs typeface="Tahoma"/>
              </a:rPr>
              <a:t>passed</a:t>
            </a:r>
            <a:r>
              <a:rPr dirty="0" sz="1100" spc="75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105" b="1">
                <a:solidFill>
                  <a:srgbClr val="0000FF"/>
                </a:solidFill>
                <a:latin typeface="Tahoma"/>
                <a:cs typeface="Tahoma"/>
              </a:rPr>
              <a:t>by</a:t>
            </a:r>
            <a:r>
              <a:rPr dirty="0" sz="1100" spc="75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85" b="1">
                <a:solidFill>
                  <a:srgbClr val="0000FF"/>
                </a:solidFill>
                <a:latin typeface="Tahoma"/>
                <a:cs typeface="Tahoma"/>
              </a:rPr>
              <a:t>value</a:t>
            </a:r>
            <a:r>
              <a:rPr dirty="0" sz="1100" spc="-85">
                <a:latin typeface="Tahoma"/>
                <a:cs typeface="Tahoma"/>
              </a:rPr>
              <a:t>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argument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copied,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parameter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argument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are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independent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objects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5304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3333B2"/>
                </a:solidFill>
              </a:rPr>
              <a:t>Argument</a:t>
            </a:r>
            <a:r>
              <a:rPr dirty="0" sz="1400" spc="20">
                <a:solidFill>
                  <a:srgbClr val="3333B2"/>
                </a:solidFill>
              </a:rPr>
              <a:t> </a:t>
            </a:r>
            <a:r>
              <a:rPr dirty="0" sz="1400" spc="-55">
                <a:solidFill>
                  <a:srgbClr val="3333B2"/>
                </a:solidFill>
              </a:rPr>
              <a:t>Passing:</a:t>
            </a:r>
            <a:r>
              <a:rPr dirty="0" sz="1400" spc="175">
                <a:solidFill>
                  <a:srgbClr val="3333B2"/>
                </a:solidFill>
              </a:rPr>
              <a:t> </a:t>
            </a:r>
            <a:r>
              <a:rPr dirty="0" sz="1400" spc="-50">
                <a:solidFill>
                  <a:srgbClr val="3333B2"/>
                </a:solidFill>
              </a:rPr>
              <a:t>Pass-by-Value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47294" y="770241"/>
            <a:ext cx="500761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Tahoma"/>
                <a:cs typeface="Tahoma"/>
              </a:rPr>
              <a:t>Passing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argument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by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works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exactly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same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way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initialize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nonreference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variable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170546"/>
            <a:ext cx="5039995" cy="410209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238760">
              <a:lnSpc>
                <a:spcPts val="89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 </a:t>
            </a:r>
            <a:r>
              <a:rPr dirty="0" sz="1000" spc="20">
                <a:latin typeface="SimSun"/>
                <a:cs typeface="SimSun"/>
              </a:rPr>
              <a:t>n = 0;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ordinary variable of type int</a:t>
            </a:r>
            <a:endParaRPr sz="1000">
              <a:latin typeface="SimSun"/>
              <a:cs typeface="SimSun"/>
            </a:endParaRPr>
          </a:p>
          <a:p>
            <a:pPr marL="238760">
              <a:lnSpc>
                <a:spcPts val="1075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1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i = n;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i is a</a:t>
            </a:r>
            <a:r>
              <a:rPr dirty="0" sz="1000" spc="1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copy of the value in n</a:t>
            </a:r>
            <a:endParaRPr sz="1000">
              <a:latin typeface="SimSun"/>
              <a:cs typeface="SimSun"/>
            </a:endParaRPr>
          </a:p>
          <a:p>
            <a:pPr marL="238760">
              <a:lnSpc>
                <a:spcPts val="1140"/>
              </a:lnSpc>
            </a:pPr>
            <a:r>
              <a:rPr dirty="0" sz="1000" spc="20">
                <a:latin typeface="SimSun"/>
                <a:cs typeface="SimSun"/>
              </a:rPr>
              <a:t>i = 42;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value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in i is changed; n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is unchanged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596325"/>
            <a:ext cx="483362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Nothing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does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parameter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affect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argument.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example,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insid</a:t>
            </a:r>
            <a:r>
              <a:rPr dirty="0" sz="1100" spc="-55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">
                <a:latin typeface="SimSun"/>
                <a:cs typeface="SimSun"/>
              </a:rPr>
              <a:t>fact</a:t>
            </a:r>
            <a:r>
              <a:rPr dirty="0" sz="1100" spc="-190">
                <a:latin typeface="SimSun"/>
                <a:cs typeface="SimSun"/>
              </a:rPr>
              <a:t> </a:t>
            </a:r>
            <a:r>
              <a:rPr dirty="0" sz="1100" spc="-30">
                <a:latin typeface="Tahoma"/>
                <a:cs typeface="Tahoma"/>
              </a:rPr>
              <a:t>functio</a:t>
            </a:r>
            <a:r>
              <a:rPr dirty="0" sz="1100" spc="-3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60">
                <a:latin typeface="Tahoma"/>
                <a:cs typeface="Tahoma"/>
              </a:rPr>
              <a:t>p</a:t>
            </a:r>
            <a:r>
              <a:rPr dirty="0" sz="1100" spc="-55">
                <a:latin typeface="Tahoma"/>
                <a:cs typeface="Tahoma"/>
              </a:rPr>
              <a:t>reviou</a:t>
            </a:r>
            <a:r>
              <a:rPr dirty="0" sz="1100" spc="-50">
                <a:latin typeface="Tahoma"/>
                <a:cs typeface="Tahoma"/>
              </a:rPr>
              <a:t>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slide):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996643"/>
            <a:ext cx="5039995" cy="137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238760">
              <a:lnSpc>
                <a:spcPts val="955"/>
              </a:lnSpc>
            </a:pPr>
            <a:r>
              <a:rPr dirty="0" sz="1000" spc="20">
                <a:latin typeface="SimSun"/>
                <a:cs typeface="SimSun"/>
              </a:rPr>
              <a:t>ret *= val--;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decrements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the value of val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149118"/>
            <a:ext cx="489140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Although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fact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changes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95">
                <a:latin typeface="Tahoma"/>
                <a:cs typeface="Tahoma"/>
              </a:rPr>
              <a:t> </a:t>
            </a:r>
            <a:r>
              <a:rPr dirty="0" sz="1100" spc="5">
                <a:latin typeface="SimSun"/>
                <a:cs typeface="SimSun"/>
              </a:rPr>
              <a:t>val</a:t>
            </a:r>
            <a:r>
              <a:rPr dirty="0" sz="1100" spc="5">
                <a:latin typeface="Tahoma"/>
                <a:cs typeface="Tahoma"/>
              </a:rPr>
              <a:t>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change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no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effect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argument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passed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">
                <a:latin typeface="SimSun"/>
                <a:cs typeface="SimSun"/>
              </a:rPr>
              <a:t>fact</a:t>
            </a:r>
            <a:r>
              <a:rPr dirty="0" sz="1100" spc="10">
                <a:latin typeface="Tahoma"/>
                <a:cs typeface="Tahoma"/>
              </a:rPr>
              <a:t>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Calling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20">
                <a:latin typeface="SimSun"/>
                <a:cs typeface="SimSun"/>
              </a:rPr>
              <a:t>fact(i)</a:t>
            </a:r>
            <a:r>
              <a:rPr dirty="0" sz="1100" spc="-190">
                <a:latin typeface="SimSun"/>
                <a:cs typeface="SimSun"/>
              </a:rPr>
              <a:t> </a:t>
            </a:r>
            <a:r>
              <a:rPr dirty="0" sz="1100" spc="-60">
                <a:latin typeface="Tahoma"/>
                <a:cs typeface="Tahoma"/>
              </a:rPr>
              <a:t>does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not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change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95">
                <a:latin typeface="Tahoma"/>
                <a:cs typeface="Tahoma"/>
              </a:rPr>
              <a:t> </a:t>
            </a:r>
            <a:r>
              <a:rPr dirty="0" sz="1100" spc="-5">
                <a:latin typeface="SimSun"/>
                <a:cs typeface="SimSun"/>
              </a:rPr>
              <a:t>i</a:t>
            </a:r>
            <a:r>
              <a:rPr dirty="0" sz="1100" spc="-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8371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3333B2"/>
                </a:solidFill>
              </a:rPr>
              <a:t>Argument</a:t>
            </a:r>
            <a:r>
              <a:rPr dirty="0" sz="1400" spc="10">
                <a:solidFill>
                  <a:srgbClr val="3333B2"/>
                </a:solidFill>
              </a:rPr>
              <a:t> </a:t>
            </a:r>
            <a:r>
              <a:rPr dirty="0" sz="1400" spc="-55">
                <a:solidFill>
                  <a:srgbClr val="3333B2"/>
                </a:solidFill>
              </a:rPr>
              <a:t>Passing:</a:t>
            </a:r>
            <a:r>
              <a:rPr dirty="0" sz="1400" spc="160">
                <a:solidFill>
                  <a:srgbClr val="3333B2"/>
                </a:solidFill>
              </a:rPr>
              <a:t> </a:t>
            </a:r>
            <a:r>
              <a:rPr dirty="0" sz="1400" spc="-60">
                <a:solidFill>
                  <a:srgbClr val="3333B2"/>
                </a:solidFill>
              </a:rPr>
              <a:t>Pass-by-Reference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447357" y="501991"/>
            <a:ext cx="49657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189865" algn="l"/>
              </a:tabLst>
            </a:pPr>
            <a:r>
              <a:rPr dirty="0" sz="1100" spc="-25">
                <a:latin typeface="Tahoma"/>
                <a:cs typeface="Tahoma"/>
              </a:rPr>
              <a:t>To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allow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change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more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its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arguments.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Example: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095" y="730224"/>
            <a:ext cx="4763135" cy="956944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function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taking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reference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to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an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int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and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sets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the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given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object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to</a:t>
            </a:r>
            <a:endParaRPr sz="1000">
              <a:latin typeface="SimSun"/>
              <a:cs typeface="SimSun"/>
            </a:endParaRPr>
          </a:p>
          <a:p>
            <a:pPr marL="252729">
              <a:lnSpc>
                <a:spcPts val="1075"/>
              </a:lnSpc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zero</a:t>
            </a:r>
            <a:endParaRPr sz="1000">
              <a:latin typeface="SimSun"/>
              <a:cs typeface="SimSun"/>
            </a:endParaRPr>
          </a:p>
          <a:p>
            <a:pPr marL="252729" marR="171450" indent="-253365">
              <a:lnSpc>
                <a:spcPts val="1080"/>
              </a:lnSpc>
              <a:spcBef>
                <a:spcPts val="70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void</a:t>
            </a:r>
            <a:r>
              <a:rPr dirty="0" sz="1000" spc="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reset(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&amp;i)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just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another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name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for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the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object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passed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to </a:t>
            </a:r>
            <a:r>
              <a:rPr dirty="0" sz="1000" spc="-484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reset</a:t>
            </a:r>
            <a:endParaRPr sz="1000">
              <a:latin typeface="SimSun"/>
              <a:cs typeface="SimSun"/>
            </a:endParaRPr>
          </a:p>
          <a:p>
            <a:pPr>
              <a:lnSpc>
                <a:spcPts val="994"/>
              </a:lnSpc>
            </a:pPr>
            <a:r>
              <a:rPr dirty="0" sz="1000" spc="2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119380">
              <a:lnSpc>
                <a:spcPts val="1075"/>
              </a:lnSpc>
            </a:pPr>
            <a:r>
              <a:rPr dirty="0" sz="1000" spc="20">
                <a:latin typeface="SimSun"/>
                <a:cs typeface="SimSun"/>
              </a:rPr>
              <a:t>i =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0;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changes the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value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of the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object to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which i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refers</a:t>
            </a:r>
            <a:endParaRPr sz="1000">
              <a:latin typeface="SimSun"/>
              <a:cs typeface="SimSun"/>
            </a:endParaRPr>
          </a:p>
          <a:p>
            <a:pPr>
              <a:lnSpc>
                <a:spcPts val="1140"/>
              </a:lnSpc>
            </a:pPr>
            <a:r>
              <a:rPr dirty="0" sz="1000" spc="20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657" y="1740546"/>
            <a:ext cx="493204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01930" marR="177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dirty="0" sz="1100" spc="-40">
                <a:latin typeface="Tahoma"/>
                <a:cs typeface="Tahoma"/>
              </a:rPr>
              <a:t>When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call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version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reset,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pass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object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directly;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there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need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pass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address: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095" y="2140851"/>
            <a:ext cx="4763135" cy="410209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19380">
              <a:lnSpc>
                <a:spcPts val="89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-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j</a:t>
            </a:r>
            <a:r>
              <a:rPr dirty="0" sz="100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42;</a:t>
            </a:r>
            <a:endParaRPr sz="1000">
              <a:latin typeface="SimSun"/>
              <a:cs typeface="SimSun"/>
            </a:endParaRPr>
          </a:p>
          <a:p>
            <a:pPr marL="119380" marR="384175">
              <a:lnSpc>
                <a:spcPts val="1080"/>
              </a:lnSpc>
              <a:spcBef>
                <a:spcPts val="75"/>
              </a:spcBef>
            </a:pPr>
            <a:r>
              <a:rPr dirty="0" sz="1000" spc="20">
                <a:latin typeface="SimSun"/>
                <a:cs typeface="SimSun"/>
              </a:rPr>
              <a:t>reset(j);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j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passed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by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reference;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the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value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in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j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changed </a:t>
            </a:r>
            <a:r>
              <a:rPr dirty="0" sz="1000" spc="-484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cout</a:t>
            </a:r>
            <a:r>
              <a:rPr dirty="0" sz="1000" spc="1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&lt;&lt;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"j = " </a:t>
            </a:r>
            <a:r>
              <a:rPr dirty="0" sz="1000" spc="20">
                <a:latin typeface="SimSun"/>
                <a:cs typeface="SimSun"/>
              </a:rPr>
              <a:t>&lt;&lt; j &lt;&lt; endl;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prints j = 0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395" y="2566630"/>
            <a:ext cx="478853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5">
                <a:latin typeface="Tahoma"/>
                <a:cs typeface="Tahoma"/>
              </a:rPr>
              <a:t>In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call,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parameter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">
                <a:latin typeface="SimSun"/>
                <a:cs typeface="SimSun"/>
              </a:rPr>
              <a:t>i</a:t>
            </a:r>
            <a:r>
              <a:rPr dirty="0" sz="1100" spc="-204">
                <a:latin typeface="SimSun"/>
                <a:cs typeface="SimSun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just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another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name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">
                <a:latin typeface="SimSun"/>
                <a:cs typeface="SimSun"/>
              </a:rPr>
              <a:t>j</a:t>
            </a:r>
            <a:r>
              <a:rPr dirty="0" sz="1100" spc="-5">
                <a:latin typeface="Tahoma"/>
                <a:cs typeface="Tahoma"/>
              </a:rPr>
              <a:t>.</a:t>
            </a:r>
            <a:r>
              <a:rPr dirty="0" sz="1100" spc="1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Any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use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20">
                <a:latin typeface="SimSun"/>
                <a:cs typeface="SimSun"/>
              </a:rPr>
              <a:t>i</a:t>
            </a:r>
            <a:r>
              <a:rPr dirty="0" sz="1100" spc="-204">
                <a:latin typeface="SimSun"/>
                <a:cs typeface="SimSun"/>
              </a:rPr>
              <a:t> </a:t>
            </a:r>
            <a:r>
              <a:rPr dirty="0" sz="1100" spc="-45">
                <a:latin typeface="Tahoma"/>
                <a:cs typeface="Tahoma"/>
              </a:rPr>
              <a:t>inside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20">
                <a:latin typeface="SimSun"/>
                <a:cs typeface="SimSun"/>
              </a:rPr>
              <a:t>reset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use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5">
                <a:latin typeface="SimSun"/>
                <a:cs typeface="SimSun"/>
              </a:rPr>
              <a:t>j</a:t>
            </a:r>
            <a:r>
              <a:rPr dirty="0" sz="1100" spc="-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5165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solidFill>
                  <a:srgbClr val="3333B2"/>
                </a:solidFill>
              </a:rPr>
              <a:t>Using</a:t>
            </a:r>
            <a:r>
              <a:rPr dirty="0" sz="1400" spc="15">
                <a:solidFill>
                  <a:srgbClr val="3333B2"/>
                </a:solidFill>
              </a:rPr>
              <a:t> </a:t>
            </a:r>
            <a:r>
              <a:rPr dirty="0" sz="1400" spc="-65">
                <a:solidFill>
                  <a:srgbClr val="3333B2"/>
                </a:solidFill>
              </a:rPr>
              <a:t>References</a:t>
            </a:r>
            <a:r>
              <a:rPr dirty="0" sz="1400" spc="20">
                <a:solidFill>
                  <a:srgbClr val="3333B2"/>
                </a:solidFill>
              </a:rPr>
              <a:t> </a:t>
            </a:r>
            <a:r>
              <a:rPr dirty="0" sz="1400" spc="-15">
                <a:solidFill>
                  <a:srgbClr val="3333B2"/>
                </a:solidFill>
              </a:rPr>
              <a:t>to</a:t>
            </a:r>
            <a:r>
              <a:rPr dirty="0" sz="1400" spc="20">
                <a:solidFill>
                  <a:srgbClr val="3333B2"/>
                </a:solidFill>
              </a:rPr>
              <a:t> </a:t>
            </a:r>
            <a:r>
              <a:rPr dirty="0" sz="1400" spc="-25">
                <a:solidFill>
                  <a:srgbClr val="3333B2"/>
                </a:solidFill>
              </a:rPr>
              <a:t>Avoid</a:t>
            </a:r>
            <a:r>
              <a:rPr dirty="0" sz="1400" spc="20">
                <a:solidFill>
                  <a:srgbClr val="3333B2"/>
                </a:solidFill>
              </a:rPr>
              <a:t> </a:t>
            </a:r>
            <a:r>
              <a:rPr dirty="0" sz="1400" spc="-50">
                <a:solidFill>
                  <a:srgbClr val="3333B2"/>
                </a:solidFill>
              </a:rPr>
              <a:t>Copies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637095" y="1455381"/>
            <a:ext cx="4763135" cy="1229995"/>
          </a:xfrm>
          <a:custGeom>
            <a:avLst/>
            <a:gdLst/>
            <a:ahLst/>
            <a:cxnLst/>
            <a:rect l="l" t="t" r="r" b="b"/>
            <a:pathLst>
              <a:path w="4763135" h="1229995">
                <a:moveTo>
                  <a:pt x="4762906" y="0"/>
                </a:moveTo>
                <a:lnTo>
                  <a:pt x="0" y="0"/>
                </a:lnTo>
                <a:lnTo>
                  <a:pt x="0" y="136652"/>
                </a:lnTo>
                <a:lnTo>
                  <a:pt x="0" y="273291"/>
                </a:lnTo>
                <a:lnTo>
                  <a:pt x="0" y="1229829"/>
                </a:lnTo>
                <a:lnTo>
                  <a:pt x="4762906" y="1229829"/>
                </a:lnTo>
                <a:lnTo>
                  <a:pt x="4762906" y="136652"/>
                </a:lnTo>
                <a:lnTo>
                  <a:pt x="476290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6557" y="591233"/>
            <a:ext cx="4930140" cy="20910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00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240665" algn="l"/>
              </a:tabLst>
            </a:pPr>
            <a:r>
              <a:rPr dirty="0" sz="1100" spc="-50">
                <a:latin typeface="Tahoma"/>
                <a:cs typeface="Tahoma"/>
              </a:rPr>
              <a:t>Inefficient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copy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objects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large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class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types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large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containers.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240665" algn="l"/>
              </a:tabLst>
            </a:pPr>
            <a:r>
              <a:rPr dirty="0" sz="1100" spc="-45">
                <a:latin typeface="Tahoma"/>
                <a:cs typeface="Tahoma"/>
              </a:rPr>
              <a:t>Moreover,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some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class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types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(including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IO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types)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cannot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copied.</a:t>
            </a:r>
            <a:endParaRPr sz="1100">
              <a:latin typeface="Tahoma"/>
              <a:cs typeface="Tahoma"/>
            </a:endParaRPr>
          </a:p>
          <a:p>
            <a:pPr marL="240029" marR="252729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►"/>
              <a:tabLst>
                <a:tab pos="240665" algn="l"/>
              </a:tabLst>
            </a:pPr>
            <a:r>
              <a:rPr dirty="0" sz="1100" spc="-45" b="1">
                <a:latin typeface="Tahoma"/>
                <a:cs typeface="Tahoma"/>
              </a:rPr>
              <a:t>Best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practice</a:t>
            </a:r>
            <a:r>
              <a:rPr dirty="0" sz="1100" spc="-70">
                <a:latin typeface="Tahoma"/>
                <a:cs typeface="Tahoma"/>
              </a:rPr>
              <a:t>: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Reference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parameters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not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changed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inside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function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should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references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0">
                <a:latin typeface="SimSun"/>
                <a:cs typeface="SimSun"/>
              </a:rPr>
              <a:t>const</a:t>
            </a:r>
            <a:r>
              <a:rPr dirty="0" sz="1100" spc="1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598805">
              <a:lnSpc>
                <a:spcPts val="1140"/>
              </a:lnSpc>
              <a:spcBef>
                <a:spcPts val="140"/>
              </a:spcBef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1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compare the length</a:t>
            </a:r>
            <a:r>
              <a:rPr dirty="0" sz="1000" spc="1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of two strings</a:t>
            </a:r>
            <a:endParaRPr sz="1000">
              <a:latin typeface="SimSun"/>
              <a:cs typeface="SimSun"/>
            </a:endParaRPr>
          </a:p>
          <a:p>
            <a:pPr marL="598805">
              <a:lnSpc>
                <a:spcPts val="1075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bool</a:t>
            </a:r>
            <a:r>
              <a:rPr dirty="0" sz="1000" spc="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isShorter(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const</a:t>
            </a:r>
            <a:r>
              <a:rPr dirty="0" sz="1000" spc="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string</a:t>
            </a:r>
            <a:r>
              <a:rPr dirty="0" sz="1000" spc="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&amp;s1,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const</a:t>
            </a:r>
            <a:r>
              <a:rPr dirty="0" sz="1000" spc="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string</a:t>
            </a:r>
            <a:r>
              <a:rPr dirty="0" sz="1000" spc="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&amp;s2)</a:t>
            </a:r>
            <a:endParaRPr sz="1000">
              <a:latin typeface="SimSun"/>
              <a:cs typeface="SimSun"/>
            </a:endParaRPr>
          </a:p>
          <a:p>
            <a:pPr marL="598805">
              <a:lnSpc>
                <a:spcPts val="1075"/>
              </a:lnSpc>
            </a:pPr>
            <a:r>
              <a:rPr dirty="0" sz="1000" spc="2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718185">
              <a:lnSpc>
                <a:spcPts val="1075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return</a:t>
            </a:r>
            <a:r>
              <a:rPr dirty="0" sz="1000" spc="1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s1.size()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&lt;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s2.size();</a:t>
            </a:r>
            <a:endParaRPr sz="1000">
              <a:latin typeface="SimSun"/>
              <a:cs typeface="SimSun"/>
            </a:endParaRPr>
          </a:p>
          <a:p>
            <a:pPr marL="598805">
              <a:lnSpc>
                <a:spcPts val="1075"/>
              </a:lnSpc>
            </a:pPr>
            <a:r>
              <a:rPr dirty="0" sz="1000" spc="20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  <a:p>
            <a:pPr marL="852169" marR="17780" indent="-253365">
              <a:lnSpc>
                <a:spcPts val="1080"/>
              </a:lnSpc>
              <a:spcBef>
                <a:spcPts val="75"/>
              </a:spcBef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Because strings can be long, </a:t>
            </a:r>
            <a:r>
              <a:rPr dirty="0" sz="1000" spc="-105">
                <a:solidFill>
                  <a:srgbClr val="7F7F7F"/>
                </a:solidFill>
                <a:latin typeface="SimSun"/>
                <a:cs typeface="SimSun"/>
              </a:rPr>
              <a:t>we’d</a:t>
            </a:r>
            <a:r>
              <a:rPr dirty="0" sz="1000" spc="-10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like to avoid copying them, </a:t>
            </a:r>
            <a:r>
              <a:rPr dirty="0" sz="1000" spc="-484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so </a:t>
            </a:r>
            <a:r>
              <a:rPr dirty="0" sz="1000" spc="-80">
                <a:solidFill>
                  <a:srgbClr val="7F7F7F"/>
                </a:solidFill>
                <a:latin typeface="SimSun"/>
                <a:cs typeface="SimSun"/>
              </a:rPr>
              <a:t>we’ll</a:t>
            </a:r>
            <a:r>
              <a:rPr dirty="0" sz="1000" spc="34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make our parameters references. Because comparing 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two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strings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does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not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involve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changing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the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strings,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-80">
                <a:solidFill>
                  <a:srgbClr val="7F7F7F"/>
                </a:solidFill>
                <a:latin typeface="SimSun"/>
                <a:cs typeface="SimSun"/>
              </a:rPr>
              <a:t>we’ll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make </a:t>
            </a:r>
            <a:r>
              <a:rPr dirty="0" sz="1000" spc="-484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the</a:t>
            </a:r>
            <a:r>
              <a:rPr dirty="0" sz="1000" spc="1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parameters references to const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46018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solidFill>
                  <a:srgbClr val="3333B2"/>
                </a:solidFill>
              </a:rPr>
              <a:t>Using</a:t>
            </a:r>
            <a:r>
              <a:rPr dirty="0" sz="1400" spc="35">
                <a:solidFill>
                  <a:srgbClr val="3333B2"/>
                </a:solidFill>
              </a:rPr>
              <a:t> </a:t>
            </a:r>
            <a:r>
              <a:rPr dirty="0" sz="1400" spc="-65">
                <a:solidFill>
                  <a:srgbClr val="3333B2"/>
                </a:solidFill>
              </a:rPr>
              <a:t>Reference</a:t>
            </a:r>
            <a:r>
              <a:rPr dirty="0" sz="1400" spc="45">
                <a:solidFill>
                  <a:srgbClr val="3333B2"/>
                </a:solidFill>
              </a:rPr>
              <a:t> </a:t>
            </a:r>
            <a:r>
              <a:rPr dirty="0" sz="1400" spc="-55">
                <a:solidFill>
                  <a:srgbClr val="3333B2"/>
                </a:solidFill>
              </a:rPr>
              <a:t>Parameters</a:t>
            </a:r>
            <a:r>
              <a:rPr dirty="0" sz="1400" spc="45">
                <a:solidFill>
                  <a:srgbClr val="3333B2"/>
                </a:solidFill>
              </a:rPr>
              <a:t> </a:t>
            </a:r>
            <a:r>
              <a:rPr dirty="0" sz="1400" spc="-15">
                <a:solidFill>
                  <a:srgbClr val="3333B2"/>
                </a:solidFill>
              </a:rPr>
              <a:t>to</a:t>
            </a:r>
            <a:r>
              <a:rPr dirty="0" sz="1400" spc="35">
                <a:solidFill>
                  <a:srgbClr val="3333B2"/>
                </a:solidFill>
              </a:rPr>
              <a:t> </a:t>
            </a:r>
            <a:r>
              <a:rPr dirty="0" sz="1400" spc="-35">
                <a:solidFill>
                  <a:srgbClr val="3333B2"/>
                </a:solidFill>
              </a:rPr>
              <a:t>Return</a:t>
            </a:r>
            <a:r>
              <a:rPr dirty="0" sz="1400" spc="45">
                <a:solidFill>
                  <a:srgbClr val="3333B2"/>
                </a:solidFill>
              </a:rPr>
              <a:t> </a:t>
            </a:r>
            <a:r>
              <a:rPr dirty="0" sz="1400" spc="-20">
                <a:solidFill>
                  <a:srgbClr val="3333B2"/>
                </a:solidFill>
              </a:rPr>
              <a:t>Additional</a:t>
            </a:r>
            <a:r>
              <a:rPr dirty="0" sz="1400" spc="45">
                <a:solidFill>
                  <a:srgbClr val="3333B2"/>
                </a:solidFill>
              </a:rPr>
              <a:t> </a:t>
            </a:r>
            <a:r>
              <a:rPr dirty="0" sz="1400" spc="-55">
                <a:solidFill>
                  <a:srgbClr val="3333B2"/>
                </a:solidFill>
              </a:rPr>
              <a:t>Information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21894" y="1011706"/>
            <a:ext cx="4860290" cy="746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Sometimes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more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than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return.</a:t>
            </a:r>
            <a:endParaRPr sz="1100">
              <a:latin typeface="Tahoma"/>
              <a:cs typeface="Tahoma"/>
            </a:endParaRPr>
          </a:p>
          <a:p>
            <a:pPr marL="38100" marR="30480">
              <a:lnSpc>
                <a:spcPct val="102600"/>
              </a:lnSpc>
            </a:pPr>
            <a:r>
              <a:rPr dirty="0" sz="1100" spc="-40">
                <a:solidFill>
                  <a:srgbClr val="0000FF"/>
                </a:solidFill>
                <a:latin typeface="Tahoma"/>
                <a:cs typeface="Tahoma"/>
              </a:rPr>
              <a:t>Question:</a:t>
            </a:r>
            <a:r>
              <a:rPr dirty="0" sz="1100" spc="14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How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define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returns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position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occurrence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count?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55">
                <a:latin typeface="Tahoma"/>
                <a:cs typeface="Tahoma"/>
              </a:rPr>
              <a:t>define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new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contains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position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count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46018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0">
                <a:solidFill>
                  <a:srgbClr val="3333B2"/>
                </a:solidFill>
              </a:rPr>
              <a:t>Using</a:t>
            </a:r>
            <a:r>
              <a:rPr dirty="0" sz="1400" spc="35">
                <a:solidFill>
                  <a:srgbClr val="3333B2"/>
                </a:solidFill>
              </a:rPr>
              <a:t> </a:t>
            </a:r>
            <a:r>
              <a:rPr dirty="0" sz="1400" spc="-65">
                <a:solidFill>
                  <a:srgbClr val="3333B2"/>
                </a:solidFill>
              </a:rPr>
              <a:t>Reference</a:t>
            </a:r>
            <a:r>
              <a:rPr dirty="0" sz="1400" spc="45">
                <a:solidFill>
                  <a:srgbClr val="3333B2"/>
                </a:solidFill>
              </a:rPr>
              <a:t> </a:t>
            </a:r>
            <a:r>
              <a:rPr dirty="0" sz="1400" spc="-55">
                <a:solidFill>
                  <a:srgbClr val="3333B2"/>
                </a:solidFill>
              </a:rPr>
              <a:t>Parameters</a:t>
            </a:r>
            <a:r>
              <a:rPr dirty="0" sz="1400" spc="45">
                <a:solidFill>
                  <a:srgbClr val="3333B2"/>
                </a:solidFill>
              </a:rPr>
              <a:t> </a:t>
            </a:r>
            <a:r>
              <a:rPr dirty="0" sz="1400" spc="-15">
                <a:solidFill>
                  <a:srgbClr val="3333B2"/>
                </a:solidFill>
              </a:rPr>
              <a:t>to</a:t>
            </a:r>
            <a:r>
              <a:rPr dirty="0" sz="1400" spc="35">
                <a:solidFill>
                  <a:srgbClr val="3333B2"/>
                </a:solidFill>
              </a:rPr>
              <a:t> </a:t>
            </a:r>
            <a:r>
              <a:rPr dirty="0" sz="1400" spc="-35">
                <a:solidFill>
                  <a:srgbClr val="3333B2"/>
                </a:solidFill>
              </a:rPr>
              <a:t>Return</a:t>
            </a:r>
            <a:r>
              <a:rPr dirty="0" sz="1400" spc="45">
                <a:solidFill>
                  <a:srgbClr val="3333B2"/>
                </a:solidFill>
              </a:rPr>
              <a:t> </a:t>
            </a:r>
            <a:r>
              <a:rPr dirty="0" sz="1400" spc="-20">
                <a:solidFill>
                  <a:srgbClr val="3333B2"/>
                </a:solidFill>
              </a:rPr>
              <a:t>Additional</a:t>
            </a:r>
            <a:r>
              <a:rPr dirty="0" sz="1400" spc="45">
                <a:solidFill>
                  <a:srgbClr val="3333B2"/>
                </a:solidFill>
              </a:rPr>
              <a:t> </a:t>
            </a:r>
            <a:r>
              <a:rPr dirty="0" sz="1400" spc="-55">
                <a:solidFill>
                  <a:srgbClr val="3333B2"/>
                </a:solidFill>
              </a:rPr>
              <a:t>Information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21894" y="1011706"/>
            <a:ext cx="4985385" cy="11283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Sometimes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more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than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return.</a:t>
            </a:r>
            <a:endParaRPr sz="1100">
              <a:latin typeface="Tahoma"/>
              <a:cs typeface="Tahoma"/>
            </a:endParaRPr>
          </a:p>
          <a:p>
            <a:pPr marL="38100" marR="154940">
              <a:lnSpc>
                <a:spcPct val="102600"/>
              </a:lnSpc>
            </a:pPr>
            <a:r>
              <a:rPr dirty="0" sz="1100" spc="-40">
                <a:solidFill>
                  <a:srgbClr val="0000FF"/>
                </a:solidFill>
                <a:latin typeface="Tahoma"/>
                <a:cs typeface="Tahoma"/>
              </a:rPr>
              <a:t>Question:</a:t>
            </a:r>
            <a:r>
              <a:rPr dirty="0" sz="1100" spc="14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How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define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returns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position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occurrence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count?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55">
                <a:latin typeface="Tahoma"/>
                <a:cs typeface="Tahoma"/>
              </a:rPr>
              <a:t>define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new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contains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position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count</a:t>
            </a:r>
            <a:endParaRPr sz="1100">
              <a:latin typeface="Tahoma"/>
              <a:cs typeface="Tahoma"/>
            </a:endParaRPr>
          </a:p>
          <a:p>
            <a:pPr marL="314960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55">
                <a:latin typeface="Tahoma"/>
                <a:cs typeface="Tahoma"/>
              </a:rPr>
              <a:t>easier </a:t>
            </a:r>
            <a:r>
              <a:rPr dirty="0" sz="1100" spc="-40">
                <a:latin typeface="Tahoma"/>
                <a:cs typeface="Tahoma"/>
              </a:rPr>
              <a:t>solution: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5">
                <a:latin typeface="Tahoma"/>
                <a:cs typeface="Tahoma"/>
              </a:rPr>
              <a:t>pass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 </a:t>
            </a:r>
            <a:r>
              <a:rPr dirty="0" sz="1100" spc="-30">
                <a:latin typeface="Tahoma"/>
                <a:cs typeface="Tahoma"/>
              </a:rPr>
              <a:t>additional </a:t>
            </a:r>
            <a:r>
              <a:rPr dirty="0" sz="1100" spc="-65">
                <a:latin typeface="Tahoma"/>
                <a:cs typeface="Tahoma"/>
              </a:rPr>
              <a:t>reference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argument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hold the </a:t>
            </a:r>
            <a:r>
              <a:rPr dirty="0" sz="1100" spc="-45">
                <a:latin typeface="Tahoma"/>
                <a:cs typeface="Tahoma"/>
              </a:rPr>
              <a:t>occurrence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count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4344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>
                <a:solidFill>
                  <a:srgbClr val="3333B2"/>
                </a:solidFill>
              </a:rPr>
              <a:t>Default </a:t>
            </a:r>
            <a:r>
              <a:rPr dirty="0" sz="1400" spc="-45">
                <a:solidFill>
                  <a:srgbClr val="3333B2"/>
                </a:solidFill>
              </a:rPr>
              <a:t>Arguments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434657" y="392910"/>
            <a:ext cx="4989830" cy="10001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019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dirty="0" sz="1100" spc="-85">
                <a:latin typeface="Tahoma"/>
                <a:cs typeface="Tahoma"/>
              </a:rPr>
              <a:t>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C++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programming,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provide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default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values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parameters.</a:t>
            </a:r>
            <a:endParaRPr sz="1100">
              <a:latin typeface="Tahoma"/>
              <a:cs typeface="Tahoma"/>
            </a:endParaRPr>
          </a:p>
          <a:p>
            <a:pPr marL="201930" marR="177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dirty="0" sz="1100" spc="-65">
                <a:latin typeface="Tahoma"/>
                <a:cs typeface="Tahoma"/>
              </a:rPr>
              <a:t>If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default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arguments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called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without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passing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arguments,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default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parameters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are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used.</a:t>
            </a:r>
            <a:endParaRPr sz="1100">
              <a:latin typeface="Tahoma"/>
              <a:cs typeface="Tahoma"/>
            </a:endParaRPr>
          </a:p>
          <a:p>
            <a:pPr marL="201930" marR="34036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dirty="0" sz="1100" spc="-65">
                <a:latin typeface="Tahoma"/>
                <a:cs typeface="Tahoma"/>
              </a:rPr>
              <a:t>If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arguments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are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passed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while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calling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function,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default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arguments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are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ignored.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429683"/>
            <a:ext cx="5232272" cy="1626965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4344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>
                <a:solidFill>
                  <a:srgbClr val="3333B2"/>
                </a:solidFill>
              </a:rPr>
              <a:t>Default </a:t>
            </a:r>
            <a:r>
              <a:rPr dirty="0" sz="1400" spc="-45">
                <a:solidFill>
                  <a:srgbClr val="3333B2"/>
                </a:solidFill>
              </a:rPr>
              <a:t>Arguments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47294" y="850098"/>
            <a:ext cx="443674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60">
                <a:solidFill>
                  <a:srgbClr val="0000FF"/>
                </a:solidFill>
                <a:latin typeface="Tahoma"/>
                <a:cs typeface="Tahoma"/>
              </a:rPr>
              <a:t>Remember</a:t>
            </a:r>
            <a:r>
              <a:rPr dirty="0" sz="1100" spc="-60">
                <a:latin typeface="Tahoma"/>
                <a:cs typeface="Tahoma"/>
              </a:rPr>
              <a:t>: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Once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0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provide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default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parameter,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all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subsequent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parameters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85" b="1">
                <a:latin typeface="Tahoma"/>
                <a:cs typeface="Tahoma"/>
              </a:rPr>
              <a:t>must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85" b="1">
                <a:latin typeface="Tahoma"/>
                <a:cs typeface="Tahoma"/>
              </a:rPr>
              <a:t>also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95" b="1">
                <a:latin typeface="Tahoma"/>
                <a:cs typeface="Tahoma"/>
              </a:rPr>
              <a:t>have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default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values</a:t>
            </a:r>
            <a:r>
              <a:rPr dirty="0" sz="1100" spc="-80">
                <a:latin typeface="Tahoma"/>
                <a:cs typeface="Tahoma"/>
              </a:rPr>
              <a:t>.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example: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250416"/>
            <a:ext cx="5039995" cy="109347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238760">
              <a:lnSpc>
                <a:spcPts val="890"/>
              </a:lnSpc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-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Invalid</a:t>
            </a:r>
            <a:endParaRPr sz="1000">
              <a:latin typeface="SimSun"/>
              <a:cs typeface="SimSun"/>
            </a:endParaRPr>
          </a:p>
          <a:p>
            <a:pPr marL="238760">
              <a:lnSpc>
                <a:spcPts val="114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void</a:t>
            </a:r>
            <a:r>
              <a:rPr dirty="0" sz="1000" spc="1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add(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 </a:t>
            </a:r>
            <a:r>
              <a:rPr dirty="0" sz="1000" spc="20">
                <a:latin typeface="SimSun"/>
                <a:cs typeface="SimSun"/>
              </a:rPr>
              <a:t>a,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 </a:t>
            </a:r>
            <a:r>
              <a:rPr dirty="0" sz="1000" spc="20">
                <a:latin typeface="SimSun"/>
                <a:cs typeface="SimSun"/>
              </a:rPr>
              <a:t>b = 3,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 </a:t>
            </a:r>
            <a:r>
              <a:rPr dirty="0" sz="1000" spc="20">
                <a:latin typeface="SimSun"/>
                <a:cs typeface="SimSun"/>
              </a:rPr>
              <a:t>c,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1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d);</a:t>
            </a:r>
            <a:endParaRPr sz="1000">
              <a:latin typeface="SimSun"/>
              <a:cs typeface="SimSun"/>
            </a:endParaRPr>
          </a:p>
          <a:p>
            <a:pPr marL="238760">
              <a:lnSpc>
                <a:spcPts val="1140"/>
              </a:lnSpc>
              <a:spcBef>
                <a:spcPts val="950"/>
              </a:spcBef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-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Invalid</a:t>
            </a:r>
            <a:endParaRPr sz="1000">
              <a:latin typeface="SimSun"/>
              <a:cs typeface="SimSun"/>
            </a:endParaRPr>
          </a:p>
          <a:p>
            <a:pPr marL="238760">
              <a:lnSpc>
                <a:spcPts val="114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void </a:t>
            </a:r>
            <a:r>
              <a:rPr dirty="0" sz="1000" spc="20">
                <a:latin typeface="SimSun"/>
                <a:cs typeface="SimSun"/>
              </a:rPr>
              <a:t>add(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 </a:t>
            </a:r>
            <a:r>
              <a:rPr dirty="0" sz="1000" spc="20">
                <a:latin typeface="SimSun"/>
                <a:cs typeface="SimSun"/>
              </a:rPr>
              <a:t>a,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 </a:t>
            </a:r>
            <a:r>
              <a:rPr dirty="0" sz="1000" spc="20">
                <a:latin typeface="SimSun"/>
                <a:cs typeface="SimSun"/>
              </a:rPr>
              <a:t>b = 3,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 </a:t>
            </a:r>
            <a:r>
              <a:rPr dirty="0" sz="1000" spc="20">
                <a:latin typeface="SimSun"/>
                <a:cs typeface="SimSun"/>
              </a:rPr>
              <a:t>c,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 </a:t>
            </a:r>
            <a:r>
              <a:rPr dirty="0" sz="1000" spc="20">
                <a:latin typeface="SimSun"/>
                <a:cs typeface="SimSun"/>
              </a:rPr>
              <a:t>d = 4);</a:t>
            </a:r>
            <a:endParaRPr sz="1000">
              <a:latin typeface="SimSun"/>
              <a:cs typeface="SimSun"/>
            </a:endParaRPr>
          </a:p>
          <a:p>
            <a:pPr marL="238760">
              <a:lnSpc>
                <a:spcPts val="1140"/>
              </a:lnSpc>
              <a:spcBef>
                <a:spcPts val="950"/>
              </a:spcBef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-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Valid</a:t>
            </a:r>
            <a:endParaRPr sz="1000">
              <a:latin typeface="SimSun"/>
              <a:cs typeface="SimSun"/>
            </a:endParaRPr>
          </a:p>
          <a:p>
            <a:pPr marL="238760">
              <a:lnSpc>
                <a:spcPts val="114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void </a:t>
            </a:r>
            <a:r>
              <a:rPr dirty="0" sz="1000" spc="20">
                <a:latin typeface="SimSun"/>
                <a:cs typeface="SimSun"/>
              </a:rPr>
              <a:t>add(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 </a:t>
            </a:r>
            <a:r>
              <a:rPr dirty="0" sz="1000" spc="20">
                <a:latin typeface="SimSun"/>
                <a:cs typeface="SimSun"/>
              </a:rPr>
              <a:t>a,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 </a:t>
            </a:r>
            <a:r>
              <a:rPr dirty="0" sz="1000" spc="20">
                <a:latin typeface="SimSun"/>
                <a:cs typeface="SimSun"/>
              </a:rPr>
              <a:t>c,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 </a:t>
            </a:r>
            <a:r>
              <a:rPr dirty="0" sz="1000" spc="20">
                <a:latin typeface="SimSun"/>
                <a:cs typeface="SimSun"/>
              </a:rPr>
              <a:t>b = 3,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 </a:t>
            </a:r>
            <a:r>
              <a:rPr dirty="0" sz="1000" spc="20">
                <a:latin typeface="SimSun"/>
                <a:cs typeface="SimSun"/>
              </a:rPr>
              <a:t>d = 4);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6319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solidFill>
                  <a:srgbClr val="3333B2"/>
                </a:solidFill>
              </a:rPr>
              <a:t>Overloaded </a:t>
            </a:r>
            <a:r>
              <a:rPr dirty="0" sz="1400" spc="-30">
                <a:solidFill>
                  <a:srgbClr val="3333B2"/>
                </a:solidFill>
              </a:rPr>
              <a:t>Functions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434657" y="653324"/>
            <a:ext cx="492950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01930" marR="17780" indent="-17716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dirty="0" sz="1100" spc="-35">
                <a:latin typeface="Tahoma"/>
                <a:cs typeface="Tahoma"/>
              </a:rPr>
              <a:t>Functions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have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solidFill>
                  <a:srgbClr val="FF0000"/>
                </a:solidFill>
                <a:latin typeface="Tahoma"/>
                <a:cs typeface="Tahoma"/>
              </a:rPr>
              <a:t>same</a:t>
            </a:r>
            <a:r>
              <a:rPr dirty="0" sz="11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70">
                <a:solidFill>
                  <a:srgbClr val="FF0000"/>
                </a:solidFill>
                <a:latin typeface="Tahoma"/>
                <a:cs typeface="Tahoma"/>
              </a:rPr>
              <a:t>name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but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FF0000"/>
                </a:solidFill>
                <a:latin typeface="Tahoma"/>
                <a:cs typeface="Tahoma"/>
              </a:rPr>
              <a:t>different</a:t>
            </a:r>
            <a:r>
              <a:rPr dirty="0" sz="11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0000"/>
                </a:solidFill>
                <a:latin typeface="Tahoma"/>
                <a:cs typeface="Tahoma"/>
              </a:rPr>
              <a:t>parameter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FF0000"/>
                </a:solidFill>
                <a:latin typeface="Tahoma"/>
                <a:cs typeface="Tahoma"/>
              </a:rPr>
              <a:t>lists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0000"/>
                </a:solidFill>
                <a:latin typeface="Tahoma"/>
                <a:cs typeface="Tahoma"/>
              </a:rPr>
              <a:t>appear </a:t>
            </a:r>
            <a:r>
              <a:rPr dirty="0" sz="1100" spc="-3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dirty="0" sz="1100" spc="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70">
                <a:solidFill>
                  <a:srgbClr val="FF0000"/>
                </a:solidFill>
                <a:latin typeface="Tahoma"/>
                <a:cs typeface="Tahoma"/>
              </a:rPr>
              <a:t>same</a:t>
            </a:r>
            <a:r>
              <a:rPr dirty="0" sz="11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0000"/>
                </a:solidFill>
                <a:latin typeface="Tahoma"/>
                <a:cs typeface="Tahoma"/>
              </a:rPr>
              <a:t>scope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are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overloaded</a:t>
            </a:r>
            <a:r>
              <a:rPr dirty="0" sz="1100" spc="-8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095" y="1053642"/>
            <a:ext cx="4763135" cy="410209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238760">
              <a:lnSpc>
                <a:spcPts val="89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void</a:t>
            </a:r>
            <a:r>
              <a:rPr dirty="0" sz="1000" spc="1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print(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const</a:t>
            </a:r>
            <a:r>
              <a:rPr dirty="0" sz="1000" spc="1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char</a:t>
            </a:r>
            <a:r>
              <a:rPr dirty="0" sz="1000" spc="20">
                <a:latin typeface="SimSun"/>
                <a:cs typeface="SimSun"/>
              </a:rPr>
              <a:t>*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cp);</a:t>
            </a:r>
            <a:endParaRPr sz="1000">
              <a:latin typeface="SimSun"/>
              <a:cs typeface="SimSun"/>
            </a:endParaRPr>
          </a:p>
          <a:p>
            <a:pPr marL="238760" marR="2058035">
              <a:lnSpc>
                <a:spcPts val="1080"/>
              </a:lnSpc>
              <a:spcBef>
                <a:spcPts val="70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void </a:t>
            </a:r>
            <a:r>
              <a:rPr dirty="0" sz="1000" spc="20">
                <a:latin typeface="SimSun"/>
                <a:cs typeface="SimSun"/>
              </a:rPr>
              <a:t>print(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const int </a:t>
            </a:r>
            <a:r>
              <a:rPr dirty="0" sz="1000" spc="20">
                <a:latin typeface="SimSun"/>
                <a:cs typeface="SimSun"/>
              </a:rPr>
              <a:t>x,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const int </a:t>
            </a:r>
            <a:r>
              <a:rPr dirty="0" sz="1000" spc="20">
                <a:latin typeface="SimSun"/>
                <a:cs typeface="SimSun"/>
              </a:rPr>
              <a:t>y); </a:t>
            </a:r>
            <a:r>
              <a:rPr dirty="0" sz="1000" spc="-484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void</a:t>
            </a:r>
            <a:r>
              <a:rPr dirty="0" sz="1000" spc="1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print(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const char</a:t>
            </a:r>
            <a:r>
              <a:rPr dirty="0" sz="1000" spc="20">
                <a:latin typeface="SimSun"/>
                <a:cs typeface="SimSun"/>
              </a:rPr>
              <a:t>* cp,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double </a:t>
            </a:r>
            <a:r>
              <a:rPr dirty="0" sz="1000" spc="20">
                <a:latin typeface="SimSun"/>
                <a:cs typeface="SimSun"/>
              </a:rPr>
              <a:t>b);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657" y="1517381"/>
            <a:ext cx="4830445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01930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dirty="0" sz="1100" spc="-40">
                <a:latin typeface="Tahoma"/>
                <a:cs typeface="Tahoma"/>
              </a:rPr>
              <a:t>When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call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these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functions,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compiler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deduce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which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want</a:t>
            </a:r>
            <a:endParaRPr sz="11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35"/>
              </a:spcBef>
            </a:pPr>
            <a:r>
              <a:rPr dirty="0" sz="1100" spc="-95" b="1">
                <a:latin typeface="Tahoma"/>
                <a:cs typeface="Tahoma"/>
              </a:rPr>
              <a:t>based</a:t>
            </a:r>
            <a:r>
              <a:rPr dirty="0" sz="1100" spc="70" b="1">
                <a:latin typeface="Tahoma"/>
                <a:cs typeface="Tahoma"/>
              </a:rPr>
              <a:t> </a:t>
            </a:r>
            <a:r>
              <a:rPr dirty="0" sz="1100" spc="-90" b="1">
                <a:latin typeface="Tahoma"/>
                <a:cs typeface="Tahoma"/>
              </a:rPr>
              <a:t>on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the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90" b="1">
                <a:latin typeface="Tahoma"/>
                <a:cs typeface="Tahoma"/>
              </a:rPr>
              <a:t>argument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type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150" b="1">
                <a:latin typeface="Tahoma"/>
                <a:cs typeface="Tahoma"/>
              </a:rPr>
              <a:t>we</a:t>
            </a:r>
            <a:r>
              <a:rPr dirty="0" sz="1100" spc="-90" b="1">
                <a:latin typeface="Tahoma"/>
                <a:cs typeface="Tahoma"/>
              </a:rPr>
              <a:t> </a:t>
            </a:r>
            <a:r>
              <a:rPr dirty="0" sz="1100" spc="-95" b="1">
                <a:latin typeface="Tahoma"/>
                <a:cs typeface="Tahoma"/>
              </a:rPr>
              <a:t>pass</a:t>
            </a:r>
            <a:r>
              <a:rPr dirty="0" sz="1100" spc="-95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095" y="1917687"/>
            <a:ext cx="4763135" cy="410209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238760">
              <a:lnSpc>
                <a:spcPts val="890"/>
              </a:lnSpc>
            </a:pPr>
            <a:r>
              <a:rPr dirty="0" sz="1000" spc="20">
                <a:latin typeface="SimSun"/>
                <a:cs typeface="SimSun"/>
              </a:rPr>
              <a:t>print(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"Hello</a:t>
            </a:r>
            <a:r>
              <a:rPr dirty="0" sz="1000" spc="2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World"</a:t>
            </a:r>
            <a:r>
              <a:rPr dirty="0" sz="1000" spc="20">
                <a:latin typeface="SimSun"/>
                <a:cs typeface="SimSun"/>
              </a:rPr>
              <a:t>);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calls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print(const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char*)</a:t>
            </a:r>
            <a:endParaRPr sz="1000">
              <a:latin typeface="SimSun"/>
              <a:cs typeface="SimSun"/>
            </a:endParaRPr>
          </a:p>
          <a:p>
            <a:pPr marL="238760">
              <a:lnSpc>
                <a:spcPts val="1075"/>
              </a:lnSpc>
            </a:pPr>
            <a:r>
              <a:rPr dirty="0" sz="1000" spc="20">
                <a:latin typeface="SimSun"/>
                <a:cs typeface="SimSun"/>
              </a:rPr>
              <a:t>print(2, 3);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calls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print(const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int, const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int)</a:t>
            </a:r>
            <a:endParaRPr sz="1000">
              <a:latin typeface="SimSun"/>
              <a:cs typeface="SimSun"/>
            </a:endParaRPr>
          </a:p>
          <a:p>
            <a:pPr marL="238760">
              <a:lnSpc>
                <a:spcPts val="1140"/>
              </a:lnSpc>
            </a:pPr>
            <a:r>
              <a:rPr dirty="0" sz="1000" spc="20">
                <a:latin typeface="SimSun"/>
                <a:cs typeface="SimSun"/>
              </a:rPr>
              <a:t>print(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"Hello</a:t>
            </a:r>
            <a:r>
              <a:rPr dirty="0" sz="1000" spc="2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World"</a:t>
            </a:r>
            <a:r>
              <a:rPr dirty="0" sz="1000" spc="20">
                <a:latin typeface="SimSun"/>
                <a:cs typeface="SimSun"/>
              </a:rPr>
              <a:t>,</a:t>
            </a:r>
            <a:r>
              <a:rPr dirty="0" sz="1000" spc="3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2.5);</a:t>
            </a:r>
            <a:r>
              <a:rPr dirty="0" sz="1000" spc="30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calls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print(const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char*,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double)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2381426"/>
            <a:ext cx="502158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Tahoma"/>
                <a:cs typeface="Tahoma"/>
              </a:rPr>
              <a:t>Function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overloading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eliminates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need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invent—and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remember—names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exist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only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help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compiler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figure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out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which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call.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0067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solidFill>
                  <a:srgbClr val="3333B2"/>
                </a:solidFill>
                <a:latin typeface="Trebuchet MS"/>
                <a:cs typeface="Trebuchet MS"/>
              </a:rPr>
              <a:t>main</a:t>
            </a:r>
            <a:r>
              <a:rPr dirty="0" sz="1400" spc="-50">
                <a:solidFill>
                  <a:srgbClr val="3333B2"/>
                </a:solidFill>
              </a:rPr>
              <a:t>:</a:t>
            </a:r>
            <a:r>
              <a:rPr dirty="0" sz="1400" spc="180">
                <a:solidFill>
                  <a:srgbClr val="3333B2"/>
                </a:solidFill>
              </a:rPr>
              <a:t> </a:t>
            </a:r>
            <a:r>
              <a:rPr dirty="0" sz="1400" spc="-35">
                <a:solidFill>
                  <a:srgbClr val="3333B2"/>
                </a:solidFill>
              </a:rPr>
              <a:t>Handling</a:t>
            </a:r>
            <a:r>
              <a:rPr dirty="0" sz="1400" spc="30">
                <a:solidFill>
                  <a:srgbClr val="3333B2"/>
                </a:solidFill>
              </a:rPr>
              <a:t> </a:t>
            </a:r>
            <a:r>
              <a:rPr dirty="0" sz="1400" spc="-45">
                <a:solidFill>
                  <a:srgbClr val="3333B2"/>
                </a:solidFill>
              </a:rPr>
              <a:t>Command-Line</a:t>
            </a:r>
            <a:r>
              <a:rPr dirty="0" sz="1400" spc="25">
                <a:solidFill>
                  <a:srgbClr val="3333B2"/>
                </a:solidFill>
              </a:rPr>
              <a:t> </a:t>
            </a:r>
            <a:r>
              <a:rPr dirty="0" sz="1400" spc="-25">
                <a:solidFill>
                  <a:srgbClr val="3333B2"/>
                </a:solidFill>
              </a:rPr>
              <a:t>Options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476693"/>
            <a:ext cx="506666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We </a:t>
            </a:r>
            <a:r>
              <a:rPr dirty="0" sz="1100" spc="-55">
                <a:latin typeface="Tahoma"/>
                <a:cs typeface="Tahoma"/>
              </a:rPr>
              <a:t>sometimes </a:t>
            </a:r>
            <a:r>
              <a:rPr dirty="0" sz="1100" spc="-75">
                <a:latin typeface="Tahoma"/>
                <a:cs typeface="Tahoma"/>
              </a:rPr>
              <a:t>need</a:t>
            </a:r>
            <a:r>
              <a:rPr dirty="0" sz="1100" spc="19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5">
                <a:latin typeface="Tahoma"/>
                <a:cs typeface="Tahoma"/>
              </a:rPr>
              <a:t>pass</a:t>
            </a:r>
            <a:r>
              <a:rPr dirty="0" sz="1100" spc="2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arguments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main.</a:t>
            </a:r>
            <a:r>
              <a:rPr dirty="0" sz="1100" spc="26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most </a:t>
            </a:r>
            <a:r>
              <a:rPr dirty="0" sz="1100" spc="-50">
                <a:latin typeface="Tahoma"/>
                <a:cs typeface="Tahoma"/>
              </a:rPr>
              <a:t>common </a:t>
            </a:r>
            <a:r>
              <a:rPr dirty="0" sz="1100" spc="-80">
                <a:latin typeface="Tahoma"/>
                <a:cs typeface="Tahoma"/>
              </a:rPr>
              <a:t>use</a:t>
            </a:r>
            <a:r>
              <a:rPr dirty="0" sz="1100" spc="18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60">
                <a:latin typeface="Tahoma"/>
                <a:cs typeface="Tahoma"/>
              </a:rPr>
              <a:t>arguments 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main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let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user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specify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set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options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guide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operation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program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876998"/>
            <a:ext cx="5039995" cy="137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238760">
              <a:lnSpc>
                <a:spcPts val="955"/>
              </a:lnSpc>
            </a:pPr>
            <a:r>
              <a:rPr dirty="0" sz="1000" spc="20">
                <a:latin typeface="SimSun"/>
                <a:cs typeface="SimSun"/>
              </a:rPr>
              <a:t>prog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-d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-o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ofile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data0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029485"/>
            <a:ext cx="44970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Such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command-line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options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are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passed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main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two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(optional)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parameters: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257719"/>
            <a:ext cx="5039995" cy="137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238760">
              <a:lnSpc>
                <a:spcPts val="955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 </a:t>
            </a:r>
            <a:r>
              <a:rPr dirty="0" sz="1000" spc="20">
                <a:latin typeface="SimSun"/>
                <a:cs typeface="SimSun"/>
              </a:rPr>
              <a:t>main(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 </a:t>
            </a:r>
            <a:r>
              <a:rPr dirty="0" sz="1000" spc="20">
                <a:latin typeface="SimSun"/>
                <a:cs typeface="SimSun"/>
              </a:rPr>
              <a:t>argc,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char </a:t>
            </a:r>
            <a:r>
              <a:rPr dirty="0" sz="1000" spc="20">
                <a:latin typeface="SimSun"/>
                <a:cs typeface="SimSun"/>
              </a:rPr>
              <a:t>*argv[]) { ... }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410206"/>
            <a:ext cx="506603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Given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previous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command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line,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20">
                <a:latin typeface="SimSun"/>
                <a:cs typeface="SimSun"/>
              </a:rPr>
              <a:t>argc</a:t>
            </a:r>
            <a:r>
              <a:rPr dirty="0" sz="1100" spc="-200">
                <a:latin typeface="SimSun"/>
                <a:cs typeface="SimSun"/>
              </a:rPr>
              <a:t> </a:t>
            </a:r>
            <a:r>
              <a:rPr dirty="0" sz="1100" spc="-50">
                <a:latin typeface="Tahoma"/>
                <a:cs typeface="Tahoma"/>
              </a:rPr>
              <a:t>would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5,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20">
                <a:latin typeface="SimSun"/>
                <a:cs typeface="SimSun"/>
              </a:rPr>
              <a:t>argv</a:t>
            </a:r>
            <a:r>
              <a:rPr dirty="0" sz="1100" spc="-200">
                <a:latin typeface="SimSun"/>
                <a:cs typeface="SimSun"/>
              </a:rPr>
              <a:t> </a:t>
            </a:r>
            <a:r>
              <a:rPr dirty="0" sz="1100" spc="-50">
                <a:latin typeface="Tahoma"/>
                <a:cs typeface="Tahoma"/>
              </a:rPr>
              <a:t>would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hold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following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C-style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character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strings: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94" y="1810524"/>
            <a:ext cx="5039995" cy="109347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238760">
              <a:lnSpc>
                <a:spcPts val="890"/>
              </a:lnSpc>
            </a:pPr>
            <a:r>
              <a:rPr dirty="0" sz="1000" spc="20">
                <a:latin typeface="SimSun"/>
                <a:cs typeface="SimSun"/>
              </a:rPr>
              <a:t>argv[0] =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"prog"</a:t>
            </a:r>
            <a:r>
              <a:rPr dirty="0" sz="1000" spc="20">
                <a:latin typeface="SimSun"/>
                <a:cs typeface="SimSun"/>
              </a:rPr>
              <a:t>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or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argv[0]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might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point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to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an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empty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string</a:t>
            </a:r>
            <a:endParaRPr sz="1000">
              <a:latin typeface="SimSun"/>
              <a:cs typeface="SimSun"/>
            </a:endParaRPr>
          </a:p>
          <a:p>
            <a:pPr marL="238760">
              <a:lnSpc>
                <a:spcPts val="1075"/>
              </a:lnSpc>
            </a:pPr>
            <a:r>
              <a:rPr dirty="0" sz="1000" spc="20">
                <a:latin typeface="SimSun"/>
                <a:cs typeface="SimSun"/>
              </a:rPr>
              <a:t>argv[1]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"-d"</a:t>
            </a:r>
            <a:r>
              <a:rPr dirty="0" sz="1000" spc="20"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238760">
              <a:lnSpc>
                <a:spcPts val="1075"/>
              </a:lnSpc>
            </a:pPr>
            <a:r>
              <a:rPr dirty="0" sz="1000" spc="20">
                <a:latin typeface="SimSun"/>
                <a:cs typeface="SimSun"/>
              </a:rPr>
              <a:t>argv[2]</a:t>
            </a:r>
            <a:r>
              <a:rPr dirty="0" sz="1000" spc="-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"-o"</a:t>
            </a:r>
            <a:r>
              <a:rPr dirty="0" sz="1000" spc="20"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238760">
              <a:lnSpc>
                <a:spcPts val="1075"/>
              </a:lnSpc>
            </a:pPr>
            <a:r>
              <a:rPr dirty="0" sz="1000" spc="20">
                <a:latin typeface="SimSun"/>
                <a:cs typeface="SimSun"/>
              </a:rPr>
              <a:t>argv[3]</a:t>
            </a:r>
            <a:r>
              <a:rPr dirty="0" sz="100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"ofile"</a:t>
            </a:r>
            <a:r>
              <a:rPr dirty="0" sz="1000" spc="20"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238760" marR="3597275">
              <a:lnSpc>
                <a:spcPts val="1080"/>
              </a:lnSpc>
              <a:spcBef>
                <a:spcPts val="70"/>
              </a:spcBef>
            </a:pPr>
            <a:r>
              <a:rPr dirty="0" sz="1000" spc="20">
                <a:latin typeface="SimSun"/>
                <a:cs typeface="SimSun"/>
              </a:rPr>
              <a:t>argv[4]</a:t>
            </a:r>
            <a:r>
              <a:rPr dirty="0" sz="1000" spc="-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"data0"</a:t>
            </a:r>
            <a:r>
              <a:rPr dirty="0" sz="1000" spc="20">
                <a:latin typeface="SimSun"/>
                <a:cs typeface="SimSun"/>
              </a:rPr>
              <a:t>; </a:t>
            </a:r>
            <a:r>
              <a:rPr dirty="0" sz="1000" spc="-484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argv[5]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0;</a:t>
            </a:r>
            <a:endParaRPr sz="1000">
              <a:latin typeface="SimSun"/>
              <a:cs typeface="SimSun"/>
            </a:endParaRPr>
          </a:p>
          <a:p>
            <a:pPr marL="238760">
              <a:lnSpc>
                <a:spcPts val="994"/>
              </a:lnSpc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remember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that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the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optional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arguments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begin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in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argv[1];</a:t>
            </a:r>
            <a:r>
              <a:rPr dirty="0" sz="1000" spc="3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argv[0]</a:t>
            </a:r>
            <a:endParaRPr sz="1000">
              <a:latin typeface="SimSun"/>
              <a:cs typeface="SimSun"/>
            </a:endParaRPr>
          </a:p>
          <a:p>
            <a:pPr marL="492125">
              <a:lnSpc>
                <a:spcPts val="1140"/>
              </a:lnSpc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contains the </a:t>
            </a:r>
            <a:r>
              <a:rPr dirty="0" sz="1000" spc="-35">
                <a:solidFill>
                  <a:srgbClr val="7F7F7F"/>
                </a:solidFill>
                <a:latin typeface="SimSun"/>
                <a:cs typeface="SimSun"/>
              </a:rPr>
              <a:t>program’s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 name,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not user input.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66941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solidFill>
                  <a:srgbClr val="3333B2"/>
                </a:solidFill>
              </a:rPr>
              <a:t>Example:</a:t>
            </a:r>
            <a:r>
              <a:rPr dirty="0" sz="1400" spc="140">
                <a:solidFill>
                  <a:srgbClr val="3333B2"/>
                </a:solidFill>
              </a:rPr>
              <a:t> </a:t>
            </a:r>
            <a:r>
              <a:rPr dirty="0" sz="1400" spc="-20">
                <a:solidFill>
                  <a:srgbClr val="3333B2"/>
                </a:solidFill>
              </a:rPr>
              <a:t>String</a:t>
            </a:r>
            <a:r>
              <a:rPr dirty="0" sz="1400" spc="-5">
                <a:solidFill>
                  <a:srgbClr val="3333B2"/>
                </a:solidFill>
              </a:rPr>
              <a:t> </a:t>
            </a:r>
            <a:r>
              <a:rPr dirty="0" sz="1400" spc="-25">
                <a:solidFill>
                  <a:srgbClr val="3333B2"/>
                </a:solidFill>
              </a:rPr>
              <a:t>input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59994" y="770623"/>
            <a:ext cx="5039995" cy="177673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-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main()</a:t>
            </a:r>
            <a:endParaRPr sz="1000">
              <a:latin typeface="SimSun"/>
              <a:cs typeface="SimSun"/>
            </a:endParaRPr>
          </a:p>
          <a:p>
            <a:pPr>
              <a:lnSpc>
                <a:spcPts val="1075"/>
              </a:lnSpc>
            </a:pPr>
            <a:r>
              <a:rPr dirty="0" sz="1000" spc="2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119380" marR="1259205">
              <a:lnSpc>
                <a:spcPts val="1080"/>
              </a:lnSpc>
              <a:spcBef>
                <a:spcPts val="75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cout </a:t>
            </a:r>
            <a:r>
              <a:rPr dirty="0" sz="1000" spc="20">
                <a:latin typeface="SimSun"/>
                <a:cs typeface="SimSun"/>
              </a:rPr>
              <a:t>&lt;&lt;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 Please</a:t>
            </a:r>
            <a:r>
              <a:rPr dirty="0" sz="1000" spc="2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enter</a:t>
            </a:r>
            <a:r>
              <a:rPr dirty="0" sz="1000" spc="2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your first</a:t>
            </a:r>
            <a:r>
              <a:rPr dirty="0" sz="1000" spc="2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and second</a:t>
            </a:r>
            <a:r>
              <a:rPr dirty="0" sz="1000" spc="2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names:</a:t>
            </a:r>
            <a:r>
              <a:rPr dirty="0" sz="1000" spc="2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 </a:t>
            </a:r>
            <a:r>
              <a:rPr dirty="0" sz="1000" spc="20">
                <a:latin typeface="SimSun"/>
                <a:cs typeface="SimSun"/>
              </a:rPr>
              <a:t>; </a:t>
            </a:r>
            <a:r>
              <a:rPr dirty="0" sz="1000" spc="-484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string</a:t>
            </a:r>
            <a:r>
              <a:rPr dirty="0" sz="1000" spc="1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first ;</a:t>
            </a:r>
            <a:endParaRPr sz="1000">
              <a:latin typeface="SimSun"/>
              <a:cs typeface="SimSun"/>
            </a:endParaRPr>
          </a:p>
          <a:p>
            <a:pPr marL="119380">
              <a:lnSpc>
                <a:spcPts val="994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string</a:t>
            </a:r>
            <a:r>
              <a:rPr dirty="0" sz="1000" spc="-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second</a:t>
            </a:r>
            <a:r>
              <a:rPr dirty="0" sz="1000" spc="-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19380">
              <a:lnSpc>
                <a:spcPts val="1075"/>
              </a:lnSpc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read</a:t>
            </a:r>
            <a:r>
              <a:rPr dirty="0" sz="1000" spc="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two</a:t>
            </a:r>
            <a:r>
              <a:rPr dirty="0" sz="1000" spc="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strings</a:t>
            </a:r>
            <a:endParaRPr sz="1000">
              <a:latin typeface="SimSun"/>
              <a:cs typeface="SimSun"/>
            </a:endParaRPr>
          </a:p>
          <a:p>
            <a:pPr marL="119380">
              <a:lnSpc>
                <a:spcPts val="1075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cin</a:t>
            </a:r>
            <a:r>
              <a:rPr dirty="0" sz="1000" spc="1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&gt;&gt;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first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&gt;&gt;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second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19380">
              <a:lnSpc>
                <a:spcPts val="1075"/>
              </a:lnSpc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 concatenate strings,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separated by</a:t>
            </a:r>
            <a:r>
              <a:rPr dirty="0" sz="1000" spc="2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a space</a:t>
            </a:r>
            <a:endParaRPr sz="1000">
              <a:latin typeface="SimSun"/>
              <a:cs typeface="SimSun"/>
            </a:endParaRPr>
          </a:p>
          <a:p>
            <a:pPr marL="119380">
              <a:lnSpc>
                <a:spcPts val="1075"/>
              </a:lnSpc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endParaRPr sz="1000">
              <a:latin typeface="SimSun"/>
              <a:cs typeface="SimSun"/>
            </a:endParaRPr>
          </a:p>
          <a:p>
            <a:pPr algn="just" marL="119380" marR="2520950">
              <a:lnSpc>
                <a:spcPts val="1080"/>
              </a:lnSpc>
              <a:spcBef>
                <a:spcPts val="70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string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name</a:t>
            </a:r>
            <a:r>
              <a:rPr dirty="0" sz="1000" spc="2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2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first</a:t>
            </a:r>
            <a:r>
              <a:rPr dirty="0" sz="1000" spc="2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+</a:t>
            </a:r>
            <a:r>
              <a:rPr dirty="0" sz="1000" spc="20">
                <a:latin typeface="SimSun"/>
                <a:cs typeface="SimSun"/>
              </a:rPr>
              <a:t> </a:t>
            </a:r>
            <a:r>
              <a:rPr dirty="0" sz="1000" spc="-480">
                <a:solidFill>
                  <a:srgbClr val="00AEEF"/>
                </a:solidFill>
                <a:latin typeface="SimSun"/>
                <a:cs typeface="SimSun"/>
              </a:rPr>
              <a:t>’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-480">
                <a:solidFill>
                  <a:srgbClr val="00AEEF"/>
                </a:solidFill>
                <a:latin typeface="SimSun"/>
                <a:cs typeface="SimSun"/>
              </a:rPr>
              <a:t>’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+</a:t>
            </a:r>
            <a:r>
              <a:rPr dirty="0" sz="1000" spc="2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second</a:t>
            </a:r>
            <a:r>
              <a:rPr dirty="0" sz="1000" spc="2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; 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cout </a:t>
            </a:r>
            <a:r>
              <a:rPr dirty="0" sz="1000" spc="20">
                <a:latin typeface="SimSun"/>
                <a:cs typeface="SimSun"/>
              </a:rPr>
              <a:t>&lt;&lt;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 Hello , " </a:t>
            </a:r>
            <a:r>
              <a:rPr dirty="0" sz="1000" spc="20">
                <a:latin typeface="SimSun"/>
                <a:cs typeface="SimSun"/>
              </a:rPr>
              <a:t>&lt;&lt; name &lt;&lt;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"\n"</a:t>
            </a:r>
            <a:r>
              <a:rPr dirty="0" sz="1000" spc="20">
                <a:latin typeface="SimSun"/>
                <a:cs typeface="SimSun"/>
              </a:rPr>
              <a:t>; </a:t>
            </a:r>
            <a:r>
              <a:rPr dirty="0" sz="1000" spc="-484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return</a:t>
            </a:r>
            <a:r>
              <a:rPr dirty="0" sz="1000" spc="1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0;</a:t>
            </a:r>
            <a:endParaRPr sz="1000">
              <a:latin typeface="SimSun"/>
              <a:cs typeface="SimSun"/>
            </a:endParaRPr>
          </a:p>
          <a:p>
            <a:pPr>
              <a:lnSpc>
                <a:spcPts val="1050"/>
              </a:lnSpc>
            </a:pPr>
            <a:r>
              <a:rPr dirty="0" sz="1000" spc="20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32289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3333B2"/>
                </a:solidFill>
                <a:latin typeface="Tahoma"/>
                <a:cs typeface="Tahoma"/>
              </a:rPr>
              <a:t>Handling</a:t>
            </a:r>
            <a:r>
              <a:rPr dirty="0" sz="1400" spc="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3333B2"/>
                </a:solidFill>
                <a:latin typeface="Tahoma"/>
                <a:cs typeface="Tahoma"/>
              </a:rPr>
              <a:t>Command-Line</a:t>
            </a:r>
            <a:r>
              <a:rPr dirty="0" sz="1400" spc="2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3333B2"/>
                </a:solidFill>
                <a:latin typeface="Tahoma"/>
                <a:cs typeface="Tahoma"/>
              </a:rPr>
              <a:t>Options:</a:t>
            </a:r>
            <a:r>
              <a:rPr dirty="0" sz="1400" spc="18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3333B2"/>
                </a:solidFill>
                <a:latin typeface="Tahoma"/>
                <a:cs typeface="Tahoma"/>
              </a:rPr>
              <a:t>Exercise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7354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solidFill>
                  <a:srgbClr val="3333B2"/>
                </a:solidFill>
              </a:rPr>
              <a:t>Example:</a:t>
            </a:r>
            <a:r>
              <a:rPr dirty="0" sz="1400" spc="135">
                <a:solidFill>
                  <a:srgbClr val="3333B2"/>
                </a:solidFill>
              </a:rPr>
              <a:t> </a:t>
            </a:r>
            <a:r>
              <a:rPr dirty="0" sz="1400" spc="-70">
                <a:solidFill>
                  <a:srgbClr val="3333B2"/>
                </a:solidFill>
              </a:rPr>
              <a:t>Integer</a:t>
            </a:r>
            <a:r>
              <a:rPr dirty="0" sz="1400" spc="-5">
                <a:solidFill>
                  <a:srgbClr val="3333B2"/>
                </a:solidFill>
              </a:rPr>
              <a:t> </a:t>
            </a:r>
            <a:r>
              <a:rPr dirty="0" sz="1400" spc="-25">
                <a:solidFill>
                  <a:srgbClr val="3333B2"/>
                </a:solidFill>
              </a:rPr>
              <a:t>input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59994" y="825284"/>
            <a:ext cx="5039995" cy="164020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-2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main()</a:t>
            </a:r>
            <a:endParaRPr sz="1000">
              <a:latin typeface="SimSun"/>
              <a:cs typeface="SimSun"/>
            </a:endParaRPr>
          </a:p>
          <a:p>
            <a:pPr>
              <a:lnSpc>
                <a:spcPts val="1075"/>
              </a:lnSpc>
            </a:pPr>
            <a:r>
              <a:rPr dirty="0" sz="1000" spc="20">
                <a:latin typeface="SimSun"/>
                <a:cs typeface="SimSun"/>
              </a:rPr>
              <a:t>{</a:t>
            </a:r>
            <a:endParaRPr sz="1000">
              <a:latin typeface="SimSun"/>
              <a:cs typeface="SimSun"/>
            </a:endParaRPr>
          </a:p>
          <a:p>
            <a:pPr marL="119380" marR="927100">
              <a:lnSpc>
                <a:spcPts val="1080"/>
              </a:lnSpc>
              <a:spcBef>
                <a:spcPts val="70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cout </a:t>
            </a:r>
            <a:r>
              <a:rPr dirty="0" sz="1000" spc="20">
                <a:latin typeface="SimSun"/>
                <a:cs typeface="SimSun"/>
              </a:rPr>
              <a:t>&lt;&lt;</a:t>
            </a:r>
            <a:r>
              <a:rPr dirty="0" sz="1000" spc="25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 Please</a:t>
            </a:r>
            <a:r>
              <a:rPr dirty="0" sz="1000" spc="2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enter</a:t>
            </a:r>
            <a:r>
              <a:rPr dirty="0" sz="1000" spc="2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your two</a:t>
            </a:r>
            <a:r>
              <a:rPr dirty="0" sz="1000" spc="2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integer</a:t>
            </a:r>
            <a:r>
              <a:rPr dirty="0" sz="1000" spc="2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numbers a</a:t>
            </a:r>
            <a:r>
              <a:rPr dirty="0" sz="1000" spc="2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and</a:t>
            </a:r>
            <a:r>
              <a:rPr dirty="0" sz="1000" spc="2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b: "</a:t>
            </a:r>
            <a:r>
              <a:rPr dirty="0" sz="1000" spc="25">
                <a:solidFill>
                  <a:srgbClr val="00AEE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; </a:t>
            </a:r>
            <a:r>
              <a:rPr dirty="0" sz="1000" spc="-484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1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a;</a:t>
            </a:r>
            <a:endParaRPr sz="1000">
              <a:latin typeface="SimSun"/>
              <a:cs typeface="SimSun"/>
            </a:endParaRPr>
          </a:p>
          <a:p>
            <a:pPr marL="119380">
              <a:lnSpc>
                <a:spcPts val="994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-6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b;</a:t>
            </a:r>
            <a:endParaRPr sz="1000">
              <a:latin typeface="SimSun"/>
              <a:cs typeface="SimSun"/>
            </a:endParaRPr>
          </a:p>
          <a:p>
            <a:pPr marL="119380" marR="3650615">
              <a:lnSpc>
                <a:spcPts val="1080"/>
              </a:lnSpc>
              <a:spcBef>
                <a:spcPts val="75"/>
              </a:spcBef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read</a:t>
            </a:r>
            <a:r>
              <a:rPr dirty="0" sz="1000" spc="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two</a:t>
            </a:r>
            <a:r>
              <a:rPr dirty="0" sz="1000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strings </a:t>
            </a:r>
            <a:r>
              <a:rPr dirty="0" sz="1000" spc="-484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cin</a:t>
            </a:r>
            <a:r>
              <a:rPr dirty="0" sz="1000" spc="1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&gt;&gt;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a</a:t>
            </a:r>
            <a:r>
              <a:rPr dirty="0" sz="1000" spc="1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&gt;&gt;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b;</a:t>
            </a:r>
            <a:endParaRPr sz="1000">
              <a:latin typeface="SimSun"/>
              <a:cs typeface="SimSun"/>
            </a:endParaRPr>
          </a:p>
          <a:p>
            <a:pPr marL="119380">
              <a:lnSpc>
                <a:spcPts val="994"/>
              </a:lnSpc>
            </a:pP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//</a:t>
            </a:r>
            <a:r>
              <a:rPr dirty="0" sz="1000" spc="1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calculate</a:t>
            </a:r>
            <a:r>
              <a:rPr dirty="0" sz="1000" spc="1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sum</a:t>
            </a:r>
            <a:r>
              <a:rPr dirty="0" sz="1000" spc="1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of two</a:t>
            </a:r>
            <a:r>
              <a:rPr dirty="0" sz="1000" spc="15">
                <a:solidFill>
                  <a:srgbClr val="7F7F7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7F7F7F"/>
                </a:solidFill>
                <a:latin typeface="SimSun"/>
                <a:cs typeface="SimSun"/>
              </a:rPr>
              <a:t>numbers</a:t>
            </a:r>
            <a:endParaRPr sz="1000">
              <a:latin typeface="SimSun"/>
              <a:cs typeface="SimSun"/>
            </a:endParaRPr>
          </a:p>
          <a:p>
            <a:pPr marL="119380">
              <a:lnSpc>
                <a:spcPts val="1075"/>
              </a:lnSpc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int</a:t>
            </a:r>
            <a:r>
              <a:rPr dirty="0" sz="1000" spc="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sum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=</a:t>
            </a:r>
            <a:r>
              <a:rPr dirty="0" sz="1000" spc="5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a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+</a:t>
            </a:r>
            <a:r>
              <a:rPr dirty="0" sz="1000" spc="10"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b;</a:t>
            </a:r>
            <a:endParaRPr sz="1000">
              <a:latin typeface="SimSun"/>
              <a:cs typeface="SimSun"/>
            </a:endParaRPr>
          </a:p>
          <a:p>
            <a:pPr marL="119380" marR="2720340">
              <a:lnSpc>
                <a:spcPts val="1080"/>
              </a:lnSpc>
              <a:spcBef>
                <a:spcPts val="75"/>
              </a:spcBef>
            </a:pP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cout </a:t>
            </a:r>
            <a:r>
              <a:rPr dirty="0" sz="1000" spc="20">
                <a:latin typeface="SimSun"/>
                <a:cs typeface="SimSun"/>
              </a:rPr>
              <a:t>&lt;&lt;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 Sum = " </a:t>
            </a:r>
            <a:r>
              <a:rPr dirty="0" sz="1000" spc="20">
                <a:latin typeface="SimSun"/>
                <a:cs typeface="SimSun"/>
              </a:rPr>
              <a:t>&lt;&lt; sum &lt;&lt; </a:t>
            </a:r>
            <a:r>
              <a:rPr dirty="0" sz="1000" spc="20">
                <a:solidFill>
                  <a:srgbClr val="00AEEF"/>
                </a:solidFill>
                <a:latin typeface="SimSun"/>
                <a:cs typeface="SimSun"/>
              </a:rPr>
              <a:t>"\n"</a:t>
            </a:r>
            <a:r>
              <a:rPr dirty="0" sz="1000" spc="20">
                <a:latin typeface="SimSun"/>
                <a:cs typeface="SimSun"/>
              </a:rPr>
              <a:t>; </a:t>
            </a:r>
            <a:r>
              <a:rPr dirty="0" sz="1000" spc="-484">
                <a:latin typeface="SimSun"/>
                <a:cs typeface="SimSun"/>
              </a:rPr>
              <a:t> </a:t>
            </a:r>
            <a:r>
              <a:rPr dirty="0" sz="1000" spc="20">
                <a:solidFill>
                  <a:srgbClr val="0000FF"/>
                </a:solidFill>
                <a:latin typeface="SimSun"/>
                <a:cs typeface="SimSun"/>
              </a:rPr>
              <a:t>return</a:t>
            </a:r>
            <a:r>
              <a:rPr dirty="0" sz="1000" spc="15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dirty="0" sz="1000" spc="20">
                <a:latin typeface="SimSun"/>
                <a:cs typeface="SimSun"/>
              </a:rPr>
              <a:t>0;</a:t>
            </a:r>
            <a:endParaRPr sz="1000">
              <a:latin typeface="SimSun"/>
              <a:cs typeface="SimSun"/>
            </a:endParaRPr>
          </a:p>
          <a:p>
            <a:pPr>
              <a:lnSpc>
                <a:spcPts val="1055"/>
              </a:lnSpc>
            </a:pPr>
            <a:r>
              <a:rPr dirty="0" sz="1000" spc="20">
                <a:latin typeface="SimSun"/>
                <a:cs typeface="SimSun"/>
              </a:rPr>
              <a:t>}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5093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75">
                <a:solidFill>
                  <a:srgbClr val="3333B2"/>
                </a:solidFill>
              </a:rPr>
              <a:t>Integers</a:t>
            </a:r>
            <a:r>
              <a:rPr dirty="0" sz="1400" spc="5">
                <a:solidFill>
                  <a:srgbClr val="3333B2"/>
                </a:solidFill>
              </a:rPr>
              <a:t> </a:t>
            </a:r>
            <a:r>
              <a:rPr dirty="0" sz="1400" spc="-65">
                <a:solidFill>
                  <a:srgbClr val="3333B2"/>
                </a:solidFill>
              </a:rPr>
              <a:t>and</a:t>
            </a:r>
            <a:r>
              <a:rPr dirty="0" sz="1400" spc="5">
                <a:solidFill>
                  <a:srgbClr val="3333B2"/>
                </a:solidFill>
              </a:rPr>
              <a:t> </a:t>
            </a:r>
            <a:r>
              <a:rPr dirty="0" sz="1400" spc="-30">
                <a:solidFill>
                  <a:srgbClr val="3333B2"/>
                </a:solidFill>
              </a:rPr>
              <a:t>Strings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21894" y="648650"/>
            <a:ext cx="2020570" cy="1675764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dirty="0" sz="1100" spc="-35">
                <a:latin typeface="Tahoma"/>
                <a:cs typeface="Tahoma"/>
              </a:rPr>
              <a:t>Strings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20">
                <a:solidFill>
                  <a:srgbClr val="FF0000"/>
                </a:solidFill>
                <a:latin typeface="SimSun"/>
                <a:cs typeface="SimSun"/>
              </a:rPr>
              <a:t>cin</a:t>
            </a:r>
            <a:r>
              <a:rPr dirty="0" sz="1100" spc="-19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1100" spc="-60" i="1">
                <a:solidFill>
                  <a:srgbClr val="FF0000"/>
                </a:solidFill>
                <a:latin typeface="Verdana"/>
                <a:cs typeface="Verdana"/>
              </a:rPr>
              <a:t>&gt;</a:t>
            </a:r>
            <a:r>
              <a:rPr dirty="0" sz="1100" spc="-55" i="1">
                <a:solidFill>
                  <a:srgbClr val="FF0000"/>
                </a:solidFill>
                <a:latin typeface="Verdana"/>
                <a:cs typeface="Verdana"/>
              </a:rPr>
              <a:t>&gt;</a:t>
            </a:r>
            <a:r>
              <a:rPr dirty="0" sz="1100" spc="-25" i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100" spc="-65">
                <a:latin typeface="Tahoma"/>
                <a:cs typeface="Tahoma"/>
              </a:rPr>
              <a:t>read</a:t>
            </a:r>
            <a:r>
              <a:rPr dirty="0" sz="1100" spc="-55">
                <a:latin typeface="Tahoma"/>
                <a:cs typeface="Tahoma"/>
              </a:rPr>
              <a:t>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w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40">
                <a:latin typeface="Tahoma"/>
                <a:cs typeface="Tahoma"/>
              </a:rPr>
              <a:t>rd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20">
                <a:solidFill>
                  <a:srgbClr val="FF0000"/>
                </a:solidFill>
                <a:latin typeface="SimSun"/>
                <a:cs typeface="SimSun"/>
              </a:rPr>
              <a:t>cout</a:t>
            </a:r>
            <a:r>
              <a:rPr dirty="0" sz="1100" spc="-19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1100" spc="-60" i="1">
                <a:solidFill>
                  <a:srgbClr val="FF0000"/>
                </a:solidFill>
                <a:latin typeface="Verdana"/>
                <a:cs typeface="Verdana"/>
              </a:rPr>
              <a:t>&lt;</a:t>
            </a:r>
            <a:r>
              <a:rPr dirty="0" sz="1100" spc="-55" i="1">
                <a:solidFill>
                  <a:srgbClr val="FF0000"/>
                </a:solidFill>
                <a:latin typeface="Verdana"/>
                <a:cs typeface="Verdana"/>
              </a:rPr>
              <a:t>&lt;</a:t>
            </a:r>
            <a:r>
              <a:rPr dirty="0" sz="1100" spc="-25" i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100" spc="-40">
                <a:latin typeface="Tahoma"/>
                <a:cs typeface="Tahoma"/>
              </a:rPr>
              <a:t>writes</a:t>
            </a:r>
            <a:endParaRPr sz="1100">
              <a:latin typeface="Tahoma"/>
              <a:cs typeface="Tahoma"/>
            </a:endParaRPr>
          </a:p>
          <a:p>
            <a:pPr marL="137795">
              <a:lnSpc>
                <a:spcPct val="100000"/>
              </a:lnSpc>
              <a:spcBef>
                <a:spcPts val="300"/>
              </a:spcBef>
            </a:pPr>
            <a:r>
              <a:rPr dirty="0" baseline="5050" sz="1650" spc="-172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-172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baseline="5050" sz="1650" spc="-225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solidFill>
                  <a:srgbClr val="FF0000"/>
                </a:solidFill>
                <a:latin typeface="SimSun"/>
                <a:cs typeface="SimSun"/>
              </a:rPr>
              <a:t>+</a:t>
            </a:r>
            <a:r>
              <a:rPr dirty="0" sz="1100" spc="-19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1100" spc="-45">
                <a:latin typeface="Tahoma"/>
                <a:cs typeface="Tahoma"/>
              </a:rPr>
              <a:t>concatenates</a:t>
            </a:r>
            <a:endParaRPr sz="1100">
              <a:latin typeface="Tahoma"/>
              <a:cs typeface="Tahoma"/>
            </a:endParaRPr>
          </a:p>
          <a:p>
            <a:pPr marL="137795">
              <a:lnSpc>
                <a:spcPct val="100000"/>
              </a:lnSpc>
              <a:spcBef>
                <a:spcPts val="305"/>
              </a:spcBef>
            </a:pPr>
            <a:r>
              <a:rPr dirty="0" baseline="5050" sz="1650" spc="-172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-172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baseline="5050" sz="1650" spc="-225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solidFill>
                  <a:srgbClr val="FF0000"/>
                </a:solidFill>
                <a:latin typeface="SimSun"/>
                <a:cs typeface="SimSun"/>
              </a:rPr>
              <a:t>+=</a:t>
            </a:r>
            <a:r>
              <a:rPr dirty="0" sz="1100" spc="-19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1100" spc="-75">
                <a:latin typeface="Tahoma"/>
                <a:cs typeface="Tahoma"/>
              </a:rPr>
              <a:t>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add</a:t>
            </a:r>
            <a:r>
              <a:rPr dirty="0" sz="1100" spc="-50">
                <a:latin typeface="Tahoma"/>
                <a:cs typeface="Tahoma"/>
              </a:rPr>
              <a:t>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</a:t>
            </a:r>
            <a:r>
              <a:rPr dirty="0" sz="1100" spc="-15">
                <a:latin typeface="Tahoma"/>
                <a:cs typeface="Tahoma"/>
              </a:rPr>
              <a:t>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end</a:t>
            </a:r>
            <a:endParaRPr sz="1100">
              <a:latin typeface="Tahoma"/>
              <a:cs typeface="Tahoma"/>
            </a:endParaRPr>
          </a:p>
          <a:p>
            <a:pPr marL="137795">
              <a:lnSpc>
                <a:spcPct val="100000"/>
              </a:lnSpc>
              <a:spcBef>
                <a:spcPts val="300"/>
              </a:spcBef>
            </a:pPr>
            <a:r>
              <a:rPr dirty="0" baseline="5050" sz="1650" spc="-172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-172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baseline="5050" sz="1650" spc="-225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solidFill>
                  <a:srgbClr val="FF0000"/>
                </a:solidFill>
                <a:latin typeface="SimSun"/>
                <a:cs typeface="SimSun"/>
              </a:rPr>
              <a:t>++</a:t>
            </a:r>
            <a:r>
              <a:rPr dirty="0" sz="1100" spc="-19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1100" spc="-30">
                <a:latin typeface="Tahoma"/>
                <a:cs typeface="Tahoma"/>
              </a:rPr>
              <a:t>i</a:t>
            </a:r>
            <a:r>
              <a:rPr dirty="0" sz="1100" spc="-45">
                <a:latin typeface="Tahoma"/>
                <a:cs typeface="Tahoma"/>
              </a:rPr>
              <a:t>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-55">
                <a:latin typeface="Tahoma"/>
                <a:cs typeface="Tahoma"/>
              </a:rPr>
              <a:t>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err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25">
                <a:latin typeface="Tahoma"/>
                <a:cs typeface="Tahoma"/>
              </a:rPr>
              <a:t>r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0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20">
                <a:solidFill>
                  <a:srgbClr val="FF0000"/>
                </a:solidFill>
                <a:latin typeface="SimSun"/>
                <a:cs typeface="SimSun"/>
              </a:rPr>
              <a:t>-</a:t>
            </a:r>
            <a:r>
              <a:rPr dirty="0" sz="1100" spc="-19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1100" spc="-30">
                <a:latin typeface="Tahoma"/>
                <a:cs typeface="Tahoma"/>
              </a:rPr>
              <a:t>i</a:t>
            </a:r>
            <a:r>
              <a:rPr dirty="0" sz="1100" spc="-45">
                <a:latin typeface="Tahoma"/>
                <a:cs typeface="Tahoma"/>
              </a:rPr>
              <a:t>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-55">
                <a:latin typeface="Tahoma"/>
                <a:cs typeface="Tahoma"/>
              </a:rPr>
              <a:t>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err</a:t>
            </a:r>
            <a:r>
              <a:rPr dirty="0" sz="1100" spc="-90">
                <a:latin typeface="Tahoma"/>
                <a:cs typeface="Tahoma"/>
              </a:rPr>
              <a:t>o</a:t>
            </a:r>
            <a:r>
              <a:rPr dirty="0" sz="1100" spc="-25">
                <a:latin typeface="Tahoma"/>
                <a:cs typeface="Tahoma"/>
              </a:rPr>
              <a:t>r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35">
                <a:latin typeface="Tahoma"/>
                <a:cs typeface="Tahoma"/>
              </a:rPr>
              <a:t>...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5163" y="644268"/>
            <a:ext cx="2148205" cy="171450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45"/>
              </a:spcBef>
            </a:pPr>
            <a:r>
              <a:rPr dirty="0" sz="1100" spc="-65">
                <a:latin typeface="Tahoma"/>
                <a:cs typeface="Tahoma"/>
              </a:rPr>
              <a:t>Integers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floating-point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numbers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4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20">
                <a:solidFill>
                  <a:srgbClr val="FF0000"/>
                </a:solidFill>
                <a:latin typeface="SimSun"/>
                <a:cs typeface="SimSun"/>
              </a:rPr>
              <a:t>cin</a:t>
            </a:r>
            <a:r>
              <a:rPr dirty="0" sz="1100" spc="-19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1100" spc="-60" i="1">
                <a:solidFill>
                  <a:srgbClr val="FF0000"/>
                </a:solidFill>
                <a:latin typeface="Verdana"/>
                <a:cs typeface="Verdana"/>
              </a:rPr>
              <a:t>&gt;</a:t>
            </a:r>
            <a:r>
              <a:rPr dirty="0" sz="1100" spc="-55" i="1">
                <a:solidFill>
                  <a:srgbClr val="FF0000"/>
                </a:solidFill>
                <a:latin typeface="Verdana"/>
                <a:cs typeface="Verdana"/>
              </a:rPr>
              <a:t>&gt;</a:t>
            </a:r>
            <a:r>
              <a:rPr dirty="0" sz="1100" spc="-25" i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100" spc="-65">
                <a:latin typeface="Tahoma"/>
                <a:cs typeface="Tahoma"/>
              </a:rPr>
              <a:t>read</a:t>
            </a:r>
            <a:r>
              <a:rPr dirty="0" sz="1100" spc="-55">
                <a:latin typeface="Tahoma"/>
                <a:cs typeface="Tahoma"/>
              </a:rPr>
              <a:t>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num</a:t>
            </a:r>
            <a:r>
              <a:rPr dirty="0" sz="1100" spc="-20">
                <a:latin typeface="Tahoma"/>
                <a:cs typeface="Tahoma"/>
              </a:rPr>
              <a:t>b</a:t>
            </a:r>
            <a:r>
              <a:rPr dirty="0" sz="1100" spc="-60">
                <a:latin typeface="Tahoma"/>
                <a:cs typeface="Tahoma"/>
              </a:rPr>
              <a:t>er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4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20">
                <a:solidFill>
                  <a:srgbClr val="FF0000"/>
                </a:solidFill>
                <a:latin typeface="SimSun"/>
                <a:cs typeface="SimSun"/>
              </a:rPr>
              <a:t>cout</a:t>
            </a:r>
            <a:r>
              <a:rPr dirty="0" sz="1100" spc="-19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1100" spc="-60" i="1">
                <a:solidFill>
                  <a:srgbClr val="FF0000"/>
                </a:solidFill>
                <a:latin typeface="Verdana"/>
                <a:cs typeface="Verdana"/>
              </a:rPr>
              <a:t>&lt;</a:t>
            </a:r>
            <a:r>
              <a:rPr dirty="0" sz="1100" spc="-55" i="1">
                <a:solidFill>
                  <a:srgbClr val="FF0000"/>
                </a:solidFill>
                <a:latin typeface="Verdana"/>
                <a:cs typeface="Verdana"/>
              </a:rPr>
              <a:t>&lt;</a:t>
            </a:r>
            <a:r>
              <a:rPr dirty="0" sz="1100" spc="-25" i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100" spc="-40">
                <a:latin typeface="Tahoma"/>
                <a:cs typeface="Tahoma"/>
              </a:rPr>
              <a:t>writes</a:t>
            </a:r>
            <a:endParaRPr sz="1100">
              <a:latin typeface="Tahoma"/>
              <a:cs typeface="Tahoma"/>
            </a:endParaRPr>
          </a:p>
          <a:p>
            <a:pPr marL="137795">
              <a:lnSpc>
                <a:spcPct val="100000"/>
              </a:lnSpc>
              <a:spcBef>
                <a:spcPts val="345"/>
              </a:spcBef>
            </a:pPr>
            <a:r>
              <a:rPr dirty="0" baseline="5050" sz="1650" spc="-172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-172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baseline="5050" sz="1650" spc="-225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solidFill>
                  <a:srgbClr val="FF0000"/>
                </a:solidFill>
                <a:latin typeface="SimSun"/>
                <a:cs typeface="SimSun"/>
              </a:rPr>
              <a:t>+</a:t>
            </a:r>
            <a:r>
              <a:rPr dirty="0" sz="1100" spc="-19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1100" spc="-60">
                <a:latin typeface="Tahoma"/>
                <a:cs typeface="Tahoma"/>
              </a:rPr>
              <a:t>adds</a:t>
            </a:r>
            <a:endParaRPr sz="1100">
              <a:latin typeface="Tahoma"/>
              <a:cs typeface="Tahoma"/>
            </a:endParaRPr>
          </a:p>
          <a:p>
            <a:pPr marL="137795">
              <a:lnSpc>
                <a:spcPct val="100000"/>
              </a:lnSpc>
              <a:spcBef>
                <a:spcPts val="340"/>
              </a:spcBef>
            </a:pPr>
            <a:r>
              <a:rPr dirty="0" baseline="5050" sz="1650" spc="-172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-172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baseline="5050" sz="1650" spc="-225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solidFill>
                  <a:srgbClr val="FF0000"/>
                </a:solidFill>
                <a:latin typeface="SimSun"/>
                <a:cs typeface="SimSun"/>
              </a:rPr>
              <a:t>+=n</a:t>
            </a:r>
            <a:r>
              <a:rPr dirty="0" sz="1100" spc="-19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1100" spc="-50">
                <a:latin typeface="Tahoma"/>
                <a:cs typeface="Tahoma"/>
              </a:rPr>
              <a:t>increment</a:t>
            </a:r>
            <a:r>
              <a:rPr dirty="0" sz="1100" spc="-40">
                <a:latin typeface="Tahoma"/>
                <a:cs typeface="Tahoma"/>
              </a:rPr>
              <a:t>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b</a:t>
            </a:r>
            <a:r>
              <a:rPr dirty="0" sz="1100" spc="-45">
                <a:latin typeface="Tahoma"/>
                <a:cs typeface="Tahoma"/>
              </a:rPr>
              <a:t>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</a:t>
            </a:r>
            <a:r>
              <a:rPr dirty="0" sz="1100" spc="-5">
                <a:latin typeface="Tahoma"/>
                <a:cs typeface="Tahoma"/>
              </a:rPr>
              <a:t>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">
                <a:latin typeface="SimSun"/>
                <a:cs typeface="SimSun"/>
              </a:rPr>
              <a:t>n</a:t>
            </a:r>
            <a:endParaRPr sz="1100">
              <a:latin typeface="SimSun"/>
              <a:cs typeface="SimSun"/>
            </a:endParaRPr>
          </a:p>
          <a:p>
            <a:pPr marL="137795">
              <a:lnSpc>
                <a:spcPct val="100000"/>
              </a:lnSpc>
              <a:spcBef>
                <a:spcPts val="345"/>
              </a:spcBef>
            </a:pPr>
            <a:r>
              <a:rPr dirty="0" baseline="5050" sz="1650" spc="-172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dirty="0" baseline="5050" sz="1650" spc="-172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baseline="5050" sz="1650" spc="-225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20">
                <a:solidFill>
                  <a:srgbClr val="FF0000"/>
                </a:solidFill>
                <a:latin typeface="SimSun"/>
                <a:cs typeface="SimSun"/>
              </a:rPr>
              <a:t>++</a:t>
            </a:r>
            <a:r>
              <a:rPr dirty="0" sz="1100" spc="-19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1100" spc="-50">
                <a:latin typeface="Tahoma"/>
                <a:cs typeface="Tahoma"/>
              </a:rPr>
              <a:t>increment</a:t>
            </a:r>
            <a:r>
              <a:rPr dirty="0" sz="1100" spc="-40">
                <a:latin typeface="Tahoma"/>
                <a:cs typeface="Tahoma"/>
              </a:rPr>
              <a:t>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b</a:t>
            </a:r>
            <a:r>
              <a:rPr dirty="0" sz="1100" spc="-45">
                <a:latin typeface="Tahoma"/>
                <a:cs typeface="Tahoma"/>
              </a:rPr>
              <a:t>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4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20">
                <a:solidFill>
                  <a:srgbClr val="FF0000"/>
                </a:solidFill>
                <a:latin typeface="SimSun"/>
                <a:cs typeface="SimSun"/>
              </a:rPr>
              <a:t>-</a:t>
            </a:r>
            <a:r>
              <a:rPr dirty="0" sz="1100" spc="-19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dirty="0" sz="1100" spc="-35">
                <a:latin typeface="Tahoma"/>
                <a:cs typeface="Tahoma"/>
              </a:rPr>
              <a:t>subtracts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4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35">
                <a:latin typeface="Tahoma"/>
                <a:cs typeface="Tahoma"/>
              </a:rPr>
              <a:t>...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306" y="2490849"/>
            <a:ext cx="50038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0000FF"/>
                </a:solidFill>
                <a:latin typeface="Tahoma"/>
                <a:cs typeface="Tahoma"/>
              </a:rPr>
              <a:t>type</a:t>
            </a:r>
            <a:r>
              <a:rPr dirty="0" sz="1100" spc="2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variable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determines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which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operations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valid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what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their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meanings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are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(that’s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called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0000FF"/>
                </a:solidFill>
                <a:latin typeface="Tahoma"/>
                <a:cs typeface="Tahoma"/>
              </a:rPr>
              <a:t>overloading</a:t>
            </a:r>
            <a:r>
              <a:rPr dirty="0" sz="1100" spc="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0000FF"/>
                </a:solidFill>
                <a:latin typeface="Tahoma"/>
                <a:cs typeface="Tahoma"/>
              </a:rPr>
              <a:t>operator</a:t>
            </a:r>
            <a:r>
              <a:rPr dirty="0" sz="1100" spc="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0000FF"/>
                </a:solidFill>
                <a:latin typeface="Tahoma"/>
                <a:cs typeface="Tahoma"/>
              </a:rPr>
              <a:t>overloading</a:t>
            </a:r>
            <a:r>
              <a:rPr dirty="0" sz="1100" spc="-4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7945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5">
                <a:solidFill>
                  <a:srgbClr val="3333B2"/>
                </a:solidFill>
              </a:rPr>
              <a:t>Primitive</a:t>
            </a:r>
            <a:r>
              <a:rPr dirty="0" sz="1400" spc="5">
                <a:solidFill>
                  <a:srgbClr val="3333B2"/>
                </a:solidFill>
              </a:rPr>
              <a:t> </a:t>
            </a:r>
            <a:r>
              <a:rPr dirty="0" sz="1400">
                <a:solidFill>
                  <a:srgbClr val="3333B2"/>
                </a:solidFill>
              </a:rPr>
              <a:t>Built-in</a:t>
            </a:r>
            <a:r>
              <a:rPr dirty="0" sz="1400" spc="10">
                <a:solidFill>
                  <a:srgbClr val="3333B2"/>
                </a:solidFill>
              </a:rPr>
              <a:t> </a:t>
            </a:r>
            <a:r>
              <a:rPr dirty="0" sz="1400" spc="-55">
                <a:solidFill>
                  <a:srgbClr val="3333B2"/>
                </a:solidFill>
              </a:rPr>
              <a:t>Types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21894" y="942872"/>
            <a:ext cx="5116830" cy="1300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120650">
              <a:lnSpc>
                <a:spcPct val="102600"/>
              </a:lnSpc>
              <a:spcBef>
                <a:spcPts val="55"/>
              </a:spcBef>
            </a:pPr>
            <a:r>
              <a:rPr dirty="0" sz="1100" spc="40">
                <a:latin typeface="Tahoma"/>
                <a:cs typeface="Tahoma"/>
              </a:rPr>
              <a:t>C++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defines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primitive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types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include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arithmetic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types</a:t>
            </a:r>
            <a:r>
              <a:rPr dirty="0" sz="1100" spc="45" b="1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special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named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void</a:t>
            </a:r>
            <a:r>
              <a:rPr dirty="0" sz="1100" spc="-7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14960" marR="63754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arithmetic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types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represent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characters,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integers,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boolean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values,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floating-point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numbers.</a:t>
            </a:r>
            <a:endParaRPr sz="1100">
              <a:latin typeface="Tahoma"/>
              <a:cs typeface="Tahoma"/>
            </a:endParaRPr>
          </a:p>
          <a:p>
            <a:pPr marL="314960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">
                <a:latin typeface="SimSun"/>
                <a:cs typeface="SimSun"/>
              </a:rPr>
              <a:t>void</a:t>
            </a:r>
            <a:r>
              <a:rPr dirty="0" sz="1100" spc="-190">
                <a:latin typeface="SimSun"/>
                <a:cs typeface="SimSun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associated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values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used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only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few 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circumstances,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most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commonly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return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functions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not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return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value.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223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45">
                <a:solidFill>
                  <a:srgbClr val="3333B2"/>
                </a:solidFill>
              </a:rPr>
              <a:t>T</a:t>
            </a:r>
            <a:r>
              <a:rPr dirty="0" sz="1400" spc="-45">
                <a:solidFill>
                  <a:srgbClr val="3333B2"/>
                </a:solidFill>
              </a:rPr>
              <a:t>y</a:t>
            </a:r>
            <a:r>
              <a:rPr dirty="0" sz="1400" spc="-45">
                <a:solidFill>
                  <a:srgbClr val="3333B2"/>
                </a:solidFill>
              </a:rPr>
              <a:t>pe</a:t>
            </a:r>
            <a:r>
              <a:rPr dirty="0" sz="1400" spc="-25">
                <a:solidFill>
                  <a:srgbClr val="3333B2"/>
                </a:solidFill>
              </a:rPr>
              <a:t> </a:t>
            </a:r>
            <a:r>
              <a:rPr dirty="0" sz="1400" spc="-55">
                <a:solidFill>
                  <a:srgbClr val="3333B2"/>
                </a:solidFill>
              </a:rPr>
              <a:t>conversion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21894" y="1066671"/>
            <a:ext cx="5033645" cy="9563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dirty="0" sz="1100" spc="40">
                <a:latin typeface="Tahoma"/>
                <a:cs typeface="Tahoma"/>
              </a:rPr>
              <a:t>C++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allows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us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convert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another.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known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conversion.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Tahoma"/>
                <a:cs typeface="Tahoma"/>
              </a:rPr>
              <a:t>There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two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types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conversion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">
                <a:latin typeface="Tahoma"/>
                <a:cs typeface="Tahoma"/>
              </a:rPr>
              <a:t>C++.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30">
                <a:latin typeface="Tahoma"/>
                <a:cs typeface="Tahoma"/>
              </a:rPr>
              <a:t>Implicit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Conversion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5">
                <a:latin typeface="Tahoma"/>
                <a:cs typeface="Tahoma"/>
              </a:rPr>
              <a:t>Explicit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Conversion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(also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known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Type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Casting)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8662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solidFill>
                  <a:srgbClr val="3333B2"/>
                </a:solidFill>
              </a:rPr>
              <a:t>Implicit</a:t>
            </a:r>
            <a:r>
              <a:rPr dirty="0" sz="1400" spc="-5">
                <a:solidFill>
                  <a:srgbClr val="3333B2"/>
                </a:solidFill>
              </a:rPr>
              <a:t> </a:t>
            </a:r>
            <a:r>
              <a:rPr dirty="0" sz="1400" spc="-45">
                <a:solidFill>
                  <a:srgbClr val="3333B2"/>
                </a:solidFill>
              </a:rPr>
              <a:t>Type</a:t>
            </a:r>
            <a:r>
              <a:rPr dirty="0" sz="1400">
                <a:solidFill>
                  <a:srgbClr val="3333B2"/>
                </a:solidFill>
              </a:rPr>
              <a:t> </a:t>
            </a:r>
            <a:r>
              <a:rPr dirty="0" sz="1400" spc="-50">
                <a:solidFill>
                  <a:srgbClr val="3333B2"/>
                </a:solidFill>
              </a:rPr>
              <a:t>Conversion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347294" y="1263737"/>
            <a:ext cx="472948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conversion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done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automatically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done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compiler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known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implicit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conversion.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conversion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also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known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automatic 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conversion.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Th.S Nguyen Minh Anh</dc:creator>
  <dc:title>Advanced C - Variables and Functions in C++</dc:title>
  <dcterms:created xsi:type="dcterms:W3CDTF">2023-03-18T03:04:14Z</dcterms:created>
  <dcterms:modified xsi:type="dcterms:W3CDTF">2023-03-18T03:04:14Z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2023-01-30T00:00:00Z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2023-03-18T00:00:00Z</vt:filetime>
  </property>
</Properties>
</file>