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jpg" ContentType="image/jpg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Default Extension="png" ContentType="image/png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x="5765800" cy="3244850"/>
  <p:notesSz cx="5765800" cy="32448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250960" y="638541"/>
            <a:ext cx="1263878" cy="5073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3333B2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64870" y="1817116"/>
            <a:ext cx="4036060" cy="8112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3B2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3B2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288290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2969387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3B2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221087" y="315522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80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4141470" y="315126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4319272" y="315126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4475618" y="3144913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4412450" y="315126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4772318" y="315761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4683417" y="315126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4759618" y="314491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5030598" y="3144912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4954397" y="315126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5030598" y="3183013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699"/>
                </a:moveTo>
                <a:lnTo>
                  <a:pt x="50800" y="12699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5301577" y="3144913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5603025" y="3175393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19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bg object 29"/>
          <p:cNvSpPr/>
          <p:nvPr/>
        </p:nvSpPr>
        <p:spPr>
          <a:xfrm>
            <a:off x="5575961" y="3148898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80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bg object 30"/>
          <p:cNvSpPr/>
          <p:nvPr/>
        </p:nvSpPr>
        <p:spPr>
          <a:xfrm>
            <a:off x="5481104" y="3144913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72527"/>
            <a:ext cx="5575198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3333B2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41680" y="768360"/>
            <a:ext cx="5282438" cy="17259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960372" y="3017710"/>
            <a:ext cx="1845056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288290" y="3017710"/>
            <a:ext cx="1326134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4151376" y="3017710"/>
            <a:ext cx="1326134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3.xml"/><Relationship Id="rId3" Type="http://schemas.openxmlformats.org/officeDocument/2006/relationships/slide" Target="slide9.xml"/><Relationship Id="rId4" Type="http://schemas.openxmlformats.org/officeDocument/2006/relationships/slide" Target="slide10.xml"/><Relationship Id="rId5" Type="http://schemas.openxmlformats.org/officeDocument/2006/relationships/slide" Target="slide16.xml"/><Relationship Id="rId6" Type="http://schemas.openxmlformats.org/officeDocument/2006/relationships/slide" Target="slide23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3.xml"/><Relationship Id="rId3" Type="http://schemas.openxmlformats.org/officeDocument/2006/relationships/slide" Target="slide9.xml"/><Relationship Id="rId4" Type="http://schemas.openxmlformats.org/officeDocument/2006/relationships/slide" Target="slide10.xml"/><Relationship Id="rId5" Type="http://schemas.openxmlformats.org/officeDocument/2006/relationships/slide" Target="slide16.xml"/><Relationship Id="rId6" Type="http://schemas.openxmlformats.org/officeDocument/2006/relationships/slide" Target="slide23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3.xml"/><Relationship Id="rId3" Type="http://schemas.openxmlformats.org/officeDocument/2006/relationships/slide" Target="slide9.xml"/><Relationship Id="rId4" Type="http://schemas.openxmlformats.org/officeDocument/2006/relationships/slide" Target="slide10.xml"/><Relationship Id="rId5" Type="http://schemas.openxmlformats.org/officeDocument/2006/relationships/slide" Target="slide16.xml"/><Relationship Id="rId6" Type="http://schemas.openxmlformats.org/officeDocument/2006/relationships/slide" Target="slide23.xml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3.xml"/><Relationship Id="rId3" Type="http://schemas.openxmlformats.org/officeDocument/2006/relationships/slide" Target="slide9.xml"/><Relationship Id="rId4" Type="http://schemas.openxmlformats.org/officeDocument/2006/relationships/slide" Target="slide10.xml"/><Relationship Id="rId5" Type="http://schemas.openxmlformats.org/officeDocument/2006/relationships/slide" Target="slide16.xml"/><Relationship Id="rId6" Type="http://schemas.openxmlformats.org/officeDocument/2006/relationships/slide" Target="slide23.xml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3.xml"/><Relationship Id="rId3" Type="http://schemas.openxmlformats.org/officeDocument/2006/relationships/slide" Target="slide9.xml"/><Relationship Id="rId4" Type="http://schemas.openxmlformats.org/officeDocument/2006/relationships/slide" Target="slide10.xml"/><Relationship Id="rId5" Type="http://schemas.openxmlformats.org/officeDocument/2006/relationships/slide" Target="slide16.xml"/><Relationship Id="rId6" Type="http://schemas.openxmlformats.org/officeDocument/2006/relationships/slide" Target="slide2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7175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565"/>
              </a:spcBef>
            </a:pPr>
            <a:r>
              <a:rPr dirty="0" spc="-45"/>
              <a:t>Advanced </a:t>
            </a:r>
            <a:r>
              <a:rPr dirty="0" spc="55"/>
              <a:t>C</a:t>
            </a:r>
          </a:p>
          <a:p>
            <a:pPr algn="ctr">
              <a:lnSpc>
                <a:spcPct val="100000"/>
              </a:lnSpc>
              <a:spcBef>
                <a:spcPts val="325"/>
              </a:spcBef>
            </a:pPr>
            <a:r>
              <a:rPr dirty="0" sz="1100" spc="-15"/>
              <a:t>Input/Output</a:t>
            </a:r>
            <a:r>
              <a:rPr dirty="0" sz="1100" spc="-35"/>
              <a:t> </a:t>
            </a:r>
            <a:r>
              <a:rPr dirty="0" sz="1100" spc="-30"/>
              <a:t>Library</a:t>
            </a:r>
            <a:endParaRPr sz="1100"/>
          </a:p>
        </p:txBody>
      </p:sp>
      <p:sp>
        <p:nvSpPr>
          <p:cNvPr id="3" name="object 3"/>
          <p:cNvSpPr txBox="1"/>
          <p:nvPr/>
        </p:nvSpPr>
        <p:spPr>
          <a:xfrm>
            <a:off x="1898154" y="1438172"/>
            <a:ext cx="1964055" cy="8350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dirty="0" sz="1100">
                <a:latin typeface="Tahoma"/>
                <a:cs typeface="Tahoma"/>
              </a:rPr>
              <a:t>Th.S </a:t>
            </a:r>
            <a:r>
              <a:rPr dirty="0" sz="1100" spc="-50">
                <a:latin typeface="Tahoma"/>
                <a:cs typeface="Tahoma"/>
              </a:rPr>
              <a:t>Nguyen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Minh </a:t>
            </a:r>
            <a:r>
              <a:rPr dirty="0" sz="1100" spc="-15">
                <a:latin typeface="Tahoma"/>
                <a:cs typeface="Tahoma"/>
              </a:rPr>
              <a:t>Anh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5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</a:pPr>
            <a:r>
              <a:rPr dirty="0" sz="800" spc="-20">
                <a:latin typeface="Microsoft Sans Serif"/>
                <a:cs typeface="Microsoft Sans Serif"/>
              </a:rPr>
              <a:t>Phenikaa</a:t>
            </a:r>
            <a:r>
              <a:rPr dirty="0" sz="800" spc="50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University</a:t>
            </a:r>
            <a:endParaRPr sz="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Microsoft Sans Serif"/>
              <a:cs typeface="Microsoft Sans Serif"/>
            </a:endParaRPr>
          </a:p>
          <a:p>
            <a:pPr algn="ctr">
              <a:lnSpc>
                <a:spcPct val="100000"/>
              </a:lnSpc>
            </a:pPr>
            <a:r>
              <a:rPr dirty="0" sz="1100" spc="-15">
                <a:latin typeface="Tahoma"/>
                <a:cs typeface="Tahoma"/>
              </a:rPr>
              <a:t>Last</a:t>
            </a:r>
            <a:r>
              <a:rPr dirty="0" sz="110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Update:</a:t>
            </a:r>
            <a:r>
              <a:rPr dirty="0" sz="1100" spc="1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27th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February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2023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090493" y="3180536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80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010876" y="317657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188678" y="317657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7" name="object 7"/>
          <p:cNvGrpSpPr/>
          <p:nvPr/>
        </p:nvGrpSpPr>
        <p:grpSpPr>
          <a:xfrm>
            <a:off x="4310113" y="3167693"/>
            <a:ext cx="203200" cy="55880"/>
            <a:chOff x="4310113" y="3167693"/>
            <a:chExt cx="203200" cy="55880"/>
          </a:xfrm>
        </p:grpSpPr>
        <p:sp>
          <p:nvSpPr>
            <p:cNvPr id="8" name="object 8"/>
            <p:cNvSpPr/>
            <p:nvPr/>
          </p:nvSpPr>
          <p:spPr>
            <a:xfrm>
              <a:off x="4373282" y="3170224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2" y="0"/>
                  </a:lnTo>
                  <a:lnTo>
                    <a:pt x="63832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310113" y="317657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" name="object 10"/>
          <p:cNvGrpSpPr/>
          <p:nvPr/>
        </p:nvGrpSpPr>
        <p:grpSpPr>
          <a:xfrm>
            <a:off x="4609350" y="3166428"/>
            <a:ext cx="203200" cy="58419"/>
            <a:chOff x="4609350" y="3166428"/>
            <a:chExt cx="203200" cy="58419"/>
          </a:xfrm>
        </p:grpSpPr>
        <p:sp>
          <p:nvSpPr>
            <p:cNvPr id="11" name="object 11"/>
            <p:cNvSpPr/>
            <p:nvPr/>
          </p:nvSpPr>
          <p:spPr>
            <a:xfrm>
              <a:off x="4698251" y="3182924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 h="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609350" y="317657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685551" y="317022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" name="object 14"/>
          <p:cNvGrpSpPr/>
          <p:nvPr/>
        </p:nvGrpSpPr>
        <p:grpSpPr>
          <a:xfrm>
            <a:off x="4908575" y="3166428"/>
            <a:ext cx="203200" cy="58419"/>
            <a:chOff x="4908575" y="3166428"/>
            <a:chExt cx="203200" cy="58419"/>
          </a:xfrm>
        </p:grpSpPr>
        <p:sp>
          <p:nvSpPr>
            <p:cNvPr id="15" name="object 15"/>
            <p:cNvSpPr/>
            <p:nvPr/>
          </p:nvSpPr>
          <p:spPr>
            <a:xfrm>
              <a:off x="4984776" y="3170224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4908575" y="317657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4984776" y="3208324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699"/>
                  </a:moveTo>
                  <a:lnTo>
                    <a:pt x="50800" y="12699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/>
          <p:nvPr/>
        </p:nvSpPr>
        <p:spPr>
          <a:xfrm>
            <a:off x="5284013" y="317022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9" name="object 19"/>
          <p:cNvGrpSpPr/>
          <p:nvPr/>
        </p:nvGrpSpPr>
        <p:grpSpPr>
          <a:xfrm>
            <a:off x="5489279" y="3167693"/>
            <a:ext cx="238760" cy="57150"/>
            <a:chOff x="5489279" y="3167693"/>
            <a:chExt cx="238760" cy="57150"/>
          </a:xfrm>
        </p:grpSpPr>
        <p:sp>
          <p:nvSpPr>
            <p:cNvPr id="20" name="object 20"/>
            <p:cNvSpPr/>
            <p:nvPr/>
          </p:nvSpPr>
          <p:spPr>
            <a:xfrm>
              <a:off x="5613731" y="3200704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19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5586667" y="3174209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80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5491810" y="3170224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  <p:transition spd="fast">
    <p:cut thruBlk="0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56769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20"/>
              <a:t>Outline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881556"/>
            <a:ext cx="2403475" cy="15208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0">
                <a:solidFill>
                  <a:srgbClr val="3333B2"/>
                </a:solidFill>
                <a:latin typeface="Tahoma"/>
                <a:cs typeface="Tahoma"/>
                <a:hlinkClick r:id="rId2" action="ppaction://hlinksldjump"/>
              </a:rPr>
              <a:t>Stream</a:t>
            </a:r>
            <a:r>
              <a:rPr dirty="0" sz="1100" spc="-15">
                <a:solidFill>
                  <a:srgbClr val="3333B2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dirty="0" sz="1100" spc="-35">
                <a:solidFill>
                  <a:srgbClr val="3333B2"/>
                </a:solidFill>
                <a:latin typeface="Tahoma"/>
                <a:cs typeface="Tahoma"/>
                <a:hlinkClick r:id="rId2" action="ppaction://hlinksldjump"/>
              </a:rPr>
              <a:t>Concept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100" spc="-45">
                <a:solidFill>
                  <a:srgbClr val="3333B2"/>
                </a:solidFill>
                <a:latin typeface="Tahoma"/>
                <a:cs typeface="Tahoma"/>
                <a:hlinkClick r:id="rId3" action="ppaction://hlinksldjump"/>
              </a:rPr>
              <a:t>How</a:t>
            </a:r>
            <a:r>
              <a:rPr dirty="0" sz="1100" spc="15">
                <a:solidFill>
                  <a:srgbClr val="3333B2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dirty="0" sz="1100" spc="-15">
                <a:solidFill>
                  <a:srgbClr val="3333B2"/>
                </a:solidFill>
                <a:latin typeface="Tahoma"/>
                <a:cs typeface="Tahoma"/>
                <a:hlinkClick r:id="rId3" action="ppaction://hlinksldjump"/>
              </a:rPr>
              <a:t>to</a:t>
            </a:r>
            <a:r>
              <a:rPr dirty="0" sz="1100" spc="15">
                <a:solidFill>
                  <a:srgbClr val="3333B2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dirty="0" sz="1100" spc="-25">
                <a:solidFill>
                  <a:srgbClr val="3333B2"/>
                </a:solidFill>
                <a:latin typeface="Tahoma"/>
                <a:cs typeface="Tahoma"/>
                <a:hlinkClick r:id="rId3" action="ppaction://hlinksldjump"/>
              </a:rPr>
              <a:t>interact</a:t>
            </a:r>
            <a:r>
              <a:rPr dirty="0" sz="1100" spc="20">
                <a:solidFill>
                  <a:srgbClr val="3333B2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dirty="0" sz="1100" spc="-25">
                <a:solidFill>
                  <a:srgbClr val="3333B2"/>
                </a:solidFill>
                <a:latin typeface="Tahoma"/>
                <a:cs typeface="Tahoma"/>
                <a:hlinkClick r:id="rId3" action="ppaction://hlinksldjump"/>
              </a:rPr>
              <a:t>with</a:t>
            </a:r>
            <a:r>
              <a:rPr dirty="0" sz="1100" spc="20">
                <a:solidFill>
                  <a:srgbClr val="3333B2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dirty="0" sz="1100" spc="-40">
                <a:solidFill>
                  <a:srgbClr val="3333B2"/>
                </a:solidFill>
                <a:latin typeface="Tahoma"/>
                <a:cs typeface="Tahoma"/>
                <a:hlinkClick r:id="rId3" action="ppaction://hlinksldjump"/>
              </a:rPr>
              <a:t>files</a:t>
            </a:r>
            <a:r>
              <a:rPr dirty="0" sz="1100" spc="15">
                <a:solidFill>
                  <a:srgbClr val="3333B2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dirty="0" sz="1100" spc="-50">
                <a:solidFill>
                  <a:srgbClr val="3333B2"/>
                </a:solidFill>
                <a:latin typeface="Tahoma"/>
                <a:cs typeface="Tahoma"/>
                <a:hlinkClick r:id="rId3" action="ppaction://hlinksldjump"/>
              </a:rPr>
              <a:t>using</a:t>
            </a:r>
            <a:r>
              <a:rPr dirty="0" sz="1100" spc="30">
                <a:solidFill>
                  <a:srgbClr val="3333B2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dirty="0" sz="1100" spc="75">
                <a:solidFill>
                  <a:srgbClr val="3333B2"/>
                </a:solidFill>
                <a:latin typeface="Calibri"/>
                <a:cs typeface="Calibri"/>
                <a:hlinkClick r:id="rId3" action="ppaction://hlinksldjump"/>
              </a:rPr>
              <a:t>fstream</a:t>
            </a:r>
            <a:endParaRPr sz="1100">
              <a:latin typeface="Calibri"/>
              <a:cs typeface="Calibri"/>
            </a:endParaRPr>
          </a:p>
          <a:p>
            <a:pPr marL="220345" marR="1195070">
              <a:lnSpc>
                <a:spcPct val="102600"/>
              </a:lnSpc>
            </a:pPr>
            <a:r>
              <a:rPr dirty="0" sz="1100" spc="-40">
                <a:latin typeface="Tahoma"/>
                <a:cs typeface="Tahoma"/>
                <a:hlinkClick r:id="rId4" action="ppaction://hlinksldjump"/>
              </a:rPr>
              <a:t>Reading</a:t>
            </a:r>
            <a:r>
              <a:rPr dirty="0" sz="1100" spc="-10">
                <a:latin typeface="Tahoma"/>
                <a:cs typeface="Tahoma"/>
                <a:hlinkClick r:id="rId4" action="ppaction://hlinksldjump"/>
              </a:rPr>
              <a:t> </a:t>
            </a:r>
            <a:r>
              <a:rPr dirty="0" sz="1100" spc="-25">
                <a:latin typeface="Tahoma"/>
                <a:cs typeface="Tahoma"/>
                <a:hlinkClick r:id="rId4" action="ppaction://hlinksldjump"/>
              </a:rPr>
              <a:t>in</a:t>
            </a:r>
            <a:r>
              <a:rPr dirty="0" sz="1100" spc="-5">
                <a:latin typeface="Tahoma"/>
                <a:cs typeface="Tahoma"/>
                <a:hlinkClick r:id="rId4" action="ppaction://hlinksldjump"/>
              </a:rPr>
              <a:t> </a:t>
            </a:r>
            <a:r>
              <a:rPr dirty="0" sz="1100" spc="-55">
                <a:latin typeface="Tahoma"/>
                <a:cs typeface="Tahoma"/>
                <a:hlinkClick r:id="rId4" action="ppaction://hlinksldjump"/>
              </a:rPr>
              <a:t>a</a:t>
            </a:r>
            <a:r>
              <a:rPr dirty="0" sz="1100" spc="-5">
                <a:latin typeface="Tahoma"/>
                <a:cs typeface="Tahoma"/>
                <a:hlinkClick r:id="rId4" action="ppaction://hlinksldjump"/>
              </a:rPr>
              <a:t> </a:t>
            </a:r>
            <a:r>
              <a:rPr dirty="0" sz="1100" spc="-10">
                <a:latin typeface="Tahoma"/>
                <a:cs typeface="Tahoma"/>
                <a:hlinkClick r:id="rId4" action="ppaction://hlinksldjump"/>
              </a:rPr>
              <a:t>File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15">
                <a:solidFill>
                  <a:srgbClr val="CCCCCC"/>
                </a:solidFill>
                <a:latin typeface="Tahoma"/>
                <a:cs typeface="Tahoma"/>
                <a:hlinkClick r:id="rId5" action="ppaction://hlinksldjump"/>
              </a:rPr>
              <a:t>Writing</a:t>
            </a:r>
            <a:r>
              <a:rPr dirty="0" sz="1100" spc="-5">
                <a:solidFill>
                  <a:srgbClr val="CCCCCC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dirty="0" sz="1100" spc="-15">
                <a:solidFill>
                  <a:srgbClr val="CCCCCC"/>
                </a:solidFill>
                <a:latin typeface="Tahoma"/>
                <a:cs typeface="Tahoma"/>
                <a:hlinkClick r:id="rId5" action="ppaction://hlinksldjump"/>
              </a:rPr>
              <a:t>to</a:t>
            </a:r>
            <a:r>
              <a:rPr dirty="0" sz="1100" spc="-5">
                <a:solidFill>
                  <a:srgbClr val="CCCCCC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dirty="0" sz="1100" spc="-55">
                <a:solidFill>
                  <a:srgbClr val="CCCCCC"/>
                </a:solidFill>
                <a:latin typeface="Tahoma"/>
                <a:cs typeface="Tahoma"/>
                <a:hlinkClick r:id="rId5" action="ppaction://hlinksldjump"/>
              </a:rPr>
              <a:t>a</a:t>
            </a:r>
            <a:r>
              <a:rPr dirty="0" sz="1100">
                <a:solidFill>
                  <a:srgbClr val="CCCCCC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dirty="0" sz="1100" spc="-10">
                <a:solidFill>
                  <a:srgbClr val="CCCCCC"/>
                </a:solidFill>
                <a:latin typeface="Tahoma"/>
                <a:cs typeface="Tahoma"/>
                <a:hlinkClick r:id="rId5" action="ppaction://hlinksldjump"/>
              </a:rPr>
              <a:t>File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100" spc="-20">
                <a:solidFill>
                  <a:srgbClr val="3333B2"/>
                </a:solidFill>
                <a:latin typeface="Tahoma"/>
                <a:cs typeface="Tahoma"/>
                <a:hlinkClick r:id="rId6" action="ppaction://hlinksldjump"/>
              </a:rPr>
              <a:t>String</a:t>
            </a:r>
            <a:r>
              <a:rPr dirty="0" sz="1100" spc="-15">
                <a:solidFill>
                  <a:srgbClr val="3333B2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dirty="0" sz="1100" spc="-45">
                <a:solidFill>
                  <a:srgbClr val="3333B2"/>
                </a:solidFill>
                <a:latin typeface="Tahoma"/>
                <a:cs typeface="Tahoma"/>
                <a:hlinkClick r:id="rId6" action="ppaction://hlinksldjump"/>
              </a:rPr>
              <a:t>Streams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72527"/>
            <a:ext cx="128079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50">
                <a:solidFill>
                  <a:srgbClr val="3333B2"/>
                </a:solidFill>
                <a:latin typeface="Tahoma"/>
                <a:cs typeface="Tahoma"/>
              </a:rPr>
              <a:t>Reading</a:t>
            </a:r>
            <a:r>
              <a:rPr dirty="0" sz="1400" spc="15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dirty="0" sz="1400" spc="-30">
                <a:solidFill>
                  <a:srgbClr val="3333B2"/>
                </a:solidFill>
                <a:latin typeface="Tahoma"/>
                <a:cs typeface="Tahoma"/>
              </a:rPr>
              <a:t>in</a:t>
            </a:r>
            <a:r>
              <a:rPr dirty="0" sz="1400" spc="15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dirty="0" sz="1400" spc="-65">
                <a:solidFill>
                  <a:srgbClr val="3333B2"/>
                </a:solidFill>
                <a:latin typeface="Tahoma"/>
                <a:cs typeface="Tahoma"/>
              </a:rPr>
              <a:t>a</a:t>
            </a:r>
            <a:r>
              <a:rPr dirty="0" sz="1400" spc="15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3333B2"/>
                </a:solidFill>
                <a:latin typeface="Tahoma"/>
                <a:cs typeface="Tahoma"/>
              </a:rPr>
              <a:t>File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294" y="866633"/>
            <a:ext cx="249301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>
                <a:latin typeface="Tahoma"/>
                <a:cs typeface="Tahoma"/>
              </a:rPr>
              <a:t>Let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s</a:t>
            </a:r>
            <a:r>
              <a:rPr dirty="0" sz="1100" spc="-100">
                <a:latin typeface="Tahoma"/>
                <a:cs typeface="Tahoma"/>
              </a:rPr>
              <a:t>a</a:t>
            </a:r>
            <a:r>
              <a:rPr dirty="0" sz="1100" spc="-45">
                <a:latin typeface="Tahoma"/>
                <a:cs typeface="Tahoma"/>
              </a:rPr>
              <a:t>y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110">
                <a:latin typeface="Tahoma"/>
                <a:cs typeface="Tahoma"/>
              </a:rPr>
              <a:t>w</a:t>
            </a:r>
            <a:r>
              <a:rPr dirty="0" sz="1100" spc="-95">
                <a:latin typeface="Tahoma"/>
                <a:cs typeface="Tahoma"/>
              </a:rPr>
              <a:t>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110">
                <a:latin typeface="Tahoma"/>
                <a:cs typeface="Tahoma"/>
              </a:rPr>
              <a:t>w</a:t>
            </a:r>
            <a:r>
              <a:rPr dirty="0" sz="1100" spc="-30">
                <a:latin typeface="Tahoma"/>
                <a:cs typeface="Tahoma"/>
              </a:rPr>
              <a:t>ant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to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read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135">
                <a:latin typeface="Calibri"/>
                <a:cs typeface="Calibri"/>
              </a:rPr>
              <a:t>data.txt</a:t>
            </a:r>
            <a:r>
              <a:rPr dirty="0" sz="1100" spc="110">
                <a:latin typeface="Calibri"/>
                <a:cs typeface="Calibri"/>
              </a:rPr>
              <a:t> </a:t>
            </a:r>
            <a:r>
              <a:rPr dirty="0" sz="1100" spc="-30">
                <a:latin typeface="Tahoma"/>
                <a:cs typeface="Tahoma"/>
              </a:rPr>
              <a:t>file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02676" y="1057478"/>
            <a:ext cx="2754630" cy="1297304"/>
          </a:xfrm>
          <a:prstGeom prst="rect">
            <a:avLst/>
          </a:prstGeom>
        </p:spPr>
      </p:pic>
    </p:spTree>
  </p:cSld>
  <p:clrMapOvr>
    <a:masterClrMapping/>
  </p:clrMapOvr>
  <p:transition spd="fast">
    <p:cut thruBlk="0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167132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50" b="1">
                <a:latin typeface="Tahoma"/>
                <a:cs typeface="Tahoma"/>
              </a:rPr>
              <a:t>Step</a:t>
            </a:r>
            <a:r>
              <a:rPr dirty="0" spc="100" b="1">
                <a:latin typeface="Tahoma"/>
                <a:cs typeface="Tahoma"/>
              </a:rPr>
              <a:t> </a:t>
            </a:r>
            <a:r>
              <a:rPr dirty="0" spc="-110" b="1">
                <a:latin typeface="Tahoma"/>
                <a:cs typeface="Tahoma"/>
              </a:rPr>
              <a:t>1</a:t>
            </a:r>
            <a:r>
              <a:rPr dirty="0" spc="-110"/>
              <a:t>:</a:t>
            </a:r>
            <a:r>
              <a:rPr dirty="0" spc="170"/>
              <a:t> </a:t>
            </a:r>
            <a:r>
              <a:rPr dirty="0" spc="-40"/>
              <a:t>Open</a:t>
            </a:r>
            <a:r>
              <a:rPr dirty="0" spc="20"/>
              <a:t> </a:t>
            </a:r>
            <a:r>
              <a:rPr dirty="0" spc="-50"/>
              <a:t>the</a:t>
            </a:r>
            <a:r>
              <a:rPr dirty="0" spc="15"/>
              <a:t> </a:t>
            </a:r>
            <a:r>
              <a:rPr dirty="0" spc="-30"/>
              <a:t>file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996961"/>
            <a:ext cx="3789679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5">
                <a:latin typeface="Tahoma"/>
                <a:cs typeface="Tahoma"/>
              </a:rPr>
              <a:t>Remember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to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include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fstream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header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to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75">
                <a:latin typeface="Tahoma"/>
                <a:cs typeface="Tahoma"/>
              </a:rPr>
              <a:t>use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fstream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type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9994" y="1225194"/>
            <a:ext cx="5039995" cy="1371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358140">
              <a:lnSpc>
                <a:spcPts val="955"/>
              </a:lnSpc>
            </a:pPr>
            <a:r>
              <a:rPr dirty="0" sz="1000" spc="75">
                <a:latin typeface="Calibri"/>
                <a:cs typeface="Calibri"/>
              </a:rPr>
              <a:t>#include&lt;fstream&gt;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7294" y="1377681"/>
            <a:ext cx="469773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0">
                <a:latin typeface="Tahoma"/>
                <a:cs typeface="Tahoma"/>
              </a:rPr>
              <a:t>Before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105">
                <a:latin typeface="Tahoma"/>
                <a:cs typeface="Tahoma"/>
              </a:rPr>
              <a:t>we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can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75">
                <a:latin typeface="Tahoma"/>
                <a:cs typeface="Tahoma"/>
              </a:rPr>
              <a:t>use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input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stream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in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program,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105">
                <a:latin typeface="Tahoma"/>
                <a:cs typeface="Tahoma"/>
              </a:rPr>
              <a:t>we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must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70" b="1">
                <a:latin typeface="Tahoma"/>
                <a:cs typeface="Tahoma"/>
              </a:rPr>
              <a:t>create</a:t>
            </a:r>
            <a:r>
              <a:rPr dirty="0" sz="1100" spc="40" b="1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stream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object: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9994" y="1605914"/>
            <a:ext cx="5039995" cy="1371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358140">
              <a:lnSpc>
                <a:spcPts val="955"/>
              </a:lnSpc>
            </a:pPr>
            <a:r>
              <a:rPr dirty="0" sz="1000" spc="95">
                <a:latin typeface="Calibri"/>
                <a:cs typeface="Calibri"/>
              </a:rPr>
              <a:t>ifstream</a:t>
            </a:r>
            <a:r>
              <a:rPr dirty="0" sz="1000" spc="275">
                <a:latin typeface="Calibri"/>
                <a:cs typeface="Calibri"/>
              </a:rPr>
              <a:t> </a:t>
            </a:r>
            <a:r>
              <a:rPr dirty="0" sz="1000" spc="170">
                <a:latin typeface="Calibri"/>
                <a:cs typeface="Calibri"/>
              </a:rPr>
              <a:t>inFile;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7294" y="1758402"/>
            <a:ext cx="506476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5">
                <a:latin typeface="Tahoma"/>
                <a:cs typeface="Tahoma"/>
              </a:rPr>
              <a:t>To</a:t>
            </a:r>
            <a:r>
              <a:rPr dirty="0" sz="1100" spc="-5">
                <a:latin typeface="Tahoma"/>
                <a:cs typeface="Tahoma"/>
              </a:rPr>
              <a:t> </a:t>
            </a:r>
            <a:r>
              <a:rPr dirty="0" sz="1100" spc="-70" b="1">
                <a:latin typeface="Tahoma"/>
                <a:cs typeface="Tahoma"/>
              </a:rPr>
              <a:t>connect</a:t>
            </a:r>
            <a:r>
              <a:rPr dirty="0" sz="1100" spc="15" b="1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-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ifstream</a:t>
            </a:r>
            <a:r>
              <a:rPr dirty="0" sz="1100" spc="-5">
                <a:latin typeface="Tahoma"/>
                <a:cs typeface="Tahoma"/>
              </a:rPr>
              <a:t> </a:t>
            </a:r>
            <a:r>
              <a:rPr dirty="0" sz="1100" spc="170">
                <a:latin typeface="Calibri"/>
                <a:cs typeface="Calibri"/>
              </a:rPr>
              <a:t>inFile</a:t>
            </a:r>
            <a:r>
              <a:rPr dirty="0" sz="1100" spc="90">
                <a:latin typeface="Calibri"/>
                <a:cs typeface="Calibri"/>
              </a:rPr>
              <a:t> </a:t>
            </a:r>
            <a:r>
              <a:rPr dirty="0" sz="1100" spc="-15">
                <a:latin typeface="Tahoma"/>
                <a:cs typeface="Tahoma"/>
              </a:rPr>
              <a:t>to</a:t>
            </a:r>
            <a:r>
              <a:rPr dirty="0" sz="1100" spc="-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file</a:t>
            </a:r>
            <a:r>
              <a:rPr dirty="0" sz="1100" spc="-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”data.txt”, </a:t>
            </a:r>
            <a:r>
              <a:rPr dirty="0" sz="1100" spc="-105">
                <a:latin typeface="Tahoma"/>
                <a:cs typeface="Tahoma"/>
              </a:rPr>
              <a:t>we</a:t>
            </a:r>
            <a:r>
              <a:rPr dirty="0" sz="1100" spc="-5">
                <a:latin typeface="Tahoma"/>
                <a:cs typeface="Tahoma"/>
              </a:rPr>
              <a:t> </a:t>
            </a:r>
            <a:r>
              <a:rPr dirty="0" sz="1100" spc="-75">
                <a:latin typeface="Tahoma"/>
                <a:cs typeface="Tahoma"/>
              </a:rPr>
              <a:t>use</a:t>
            </a:r>
            <a:r>
              <a:rPr dirty="0" sz="1100" spc="-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-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following</a:t>
            </a:r>
            <a:r>
              <a:rPr dirty="0" sz="110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statement: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9994" y="1986648"/>
            <a:ext cx="5039995" cy="1371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358140">
              <a:lnSpc>
                <a:spcPts val="955"/>
              </a:lnSpc>
            </a:pPr>
            <a:r>
              <a:rPr dirty="0" sz="1000" spc="130">
                <a:latin typeface="Calibri"/>
                <a:cs typeface="Calibri"/>
              </a:rPr>
              <a:t>inFile.open(</a:t>
            </a:r>
            <a:r>
              <a:rPr dirty="0" sz="1000" spc="130">
                <a:solidFill>
                  <a:srgbClr val="00AEEF"/>
                </a:solidFill>
                <a:latin typeface="Calibri"/>
                <a:cs typeface="Calibri"/>
              </a:rPr>
              <a:t>"data.txt"</a:t>
            </a:r>
            <a:r>
              <a:rPr dirty="0" sz="1000" spc="130">
                <a:latin typeface="Calibri"/>
                <a:cs typeface="Calibri"/>
              </a:rPr>
              <a:t>);</a:t>
            </a:r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309689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40"/>
              <a:t>Checking</a:t>
            </a:r>
            <a:r>
              <a:rPr dirty="0" spc="15"/>
              <a:t> </a:t>
            </a:r>
            <a:r>
              <a:rPr dirty="0" spc="-50"/>
              <a:t>for</a:t>
            </a:r>
            <a:r>
              <a:rPr dirty="0" spc="25"/>
              <a:t> </a:t>
            </a:r>
            <a:r>
              <a:rPr dirty="0" spc="-35"/>
              <a:t>Failure</a:t>
            </a:r>
            <a:r>
              <a:rPr dirty="0" spc="20"/>
              <a:t> </a:t>
            </a:r>
            <a:r>
              <a:rPr dirty="0" spc="-25"/>
              <a:t>with</a:t>
            </a:r>
            <a:r>
              <a:rPr dirty="0" spc="25"/>
              <a:t> </a:t>
            </a:r>
            <a:r>
              <a:rPr dirty="0" spc="-10"/>
              <a:t>File</a:t>
            </a:r>
            <a:r>
              <a:rPr dirty="0" spc="20"/>
              <a:t> </a:t>
            </a:r>
            <a:r>
              <a:rPr dirty="0" spc="-55"/>
              <a:t>Commands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616837"/>
            <a:ext cx="420433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0">
                <a:latin typeface="Tahoma"/>
                <a:cs typeface="Tahoma"/>
              </a:rPr>
              <a:t>The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either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of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following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commands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is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70">
                <a:latin typeface="Tahoma"/>
                <a:cs typeface="Tahoma"/>
              </a:rPr>
              <a:t>used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to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check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">
                <a:latin typeface="Tahoma"/>
                <a:cs typeface="Tahoma"/>
              </a:rPr>
              <a:t>if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stream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is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valid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9994" y="845070"/>
            <a:ext cx="5039995" cy="27368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179070">
              <a:lnSpc>
                <a:spcPts val="890"/>
              </a:lnSpc>
            </a:pPr>
            <a:r>
              <a:rPr dirty="0" sz="1000" spc="130">
                <a:latin typeface="Calibri"/>
                <a:cs typeface="Calibri"/>
              </a:rPr>
              <a:t>inFile.is_open()</a:t>
            </a:r>
            <a:endParaRPr sz="1000">
              <a:latin typeface="Calibri"/>
              <a:cs typeface="Calibri"/>
            </a:endParaRPr>
          </a:p>
          <a:p>
            <a:pPr marL="179070">
              <a:lnSpc>
                <a:spcPts val="1140"/>
              </a:lnSpc>
            </a:pPr>
            <a:r>
              <a:rPr dirty="0" sz="1000" spc="190">
                <a:latin typeface="Calibri"/>
                <a:cs typeface="Calibri"/>
              </a:rPr>
              <a:t>inFile.fail()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9994" y="1190370"/>
            <a:ext cx="5039995" cy="150368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90"/>
              </a:lnSpc>
            </a:pPr>
            <a:r>
              <a:rPr dirty="0" sz="1000" spc="155">
                <a:solidFill>
                  <a:srgbClr val="0000FF"/>
                </a:solidFill>
                <a:latin typeface="Calibri"/>
                <a:cs typeface="Calibri"/>
              </a:rPr>
              <a:t>int</a:t>
            </a:r>
            <a:r>
              <a:rPr dirty="0" sz="1000" spc="254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000" spc="80">
                <a:latin typeface="Calibri"/>
                <a:cs typeface="Calibri"/>
              </a:rPr>
              <a:t>main()</a:t>
            </a:r>
            <a:endParaRPr sz="1000">
              <a:latin typeface="Calibri"/>
              <a:cs typeface="Calibri"/>
            </a:endParaRPr>
          </a:p>
          <a:p>
            <a:pPr>
              <a:lnSpc>
                <a:spcPts val="1075"/>
              </a:lnSpc>
            </a:pPr>
            <a:r>
              <a:rPr dirty="0" sz="1000" spc="204">
                <a:latin typeface="Calibri"/>
                <a:cs typeface="Calibri"/>
              </a:rPr>
              <a:t>{</a:t>
            </a:r>
            <a:endParaRPr sz="1000">
              <a:latin typeface="Calibri"/>
              <a:cs typeface="Calibri"/>
            </a:endParaRPr>
          </a:p>
          <a:p>
            <a:pPr marL="179070">
              <a:lnSpc>
                <a:spcPts val="1140"/>
              </a:lnSpc>
            </a:pPr>
            <a:r>
              <a:rPr dirty="0" sz="1000" spc="95">
                <a:latin typeface="Calibri"/>
                <a:cs typeface="Calibri"/>
              </a:rPr>
              <a:t>ifstream</a:t>
            </a:r>
            <a:r>
              <a:rPr dirty="0" sz="1000" spc="275">
                <a:latin typeface="Calibri"/>
                <a:cs typeface="Calibri"/>
              </a:rPr>
              <a:t> </a:t>
            </a:r>
            <a:r>
              <a:rPr dirty="0" sz="1000" spc="170">
                <a:latin typeface="Calibri"/>
                <a:cs typeface="Calibri"/>
              </a:rPr>
              <a:t>inFile;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850">
              <a:latin typeface="Calibri"/>
              <a:cs typeface="Calibri"/>
            </a:endParaRPr>
          </a:p>
          <a:p>
            <a:pPr marL="179070" marR="3258185">
              <a:lnSpc>
                <a:spcPts val="1080"/>
              </a:lnSpc>
            </a:pPr>
            <a:r>
              <a:rPr dirty="0" sz="1000" spc="120">
                <a:latin typeface="Calibri"/>
                <a:cs typeface="Calibri"/>
              </a:rPr>
              <a:t>inFile.open(</a:t>
            </a:r>
            <a:r>
              <a:rPr dirty="0" sz="1000" spc="120">
                <a:solidFill>
                  <a:srgbClr val="00AEEF"/>
                </a:solidFill>
                <a:latin typeface="Calibri"/>
                <a:cs typeface="Calibri"/>
              </a:rPr>
              <a:t>"</a:t>
            </a:r>
            <a:r>
              <a:rPr dirty="0" sz="1000" spc="75">
                <a:solidFill>
                  <a:srgbClr val="00AEEF"/>
                </a:solidFill>
                <a:latin typeface="Calibri"/>
                <a:cs typeface="Calibri"/>
              </a:rPr>
              <a:t>Lecture4</a:t>
            </a:r>
            <a:r>
              <a:rPr dirty="0" sz="1000" spc="120">
                <a:solidFill>
                  <a:srgbClr val="00AEEF"/>
                </a:solidFill>
                <a:latin typeface="Calibri"/>
                <a:cs typeface="Calibri"/>
              </a:rPr>
              <a:t>"</a:t>
            </a:r>
            <a:r>
              <a:rPr dirty="0" sz="1000" spc="210">
                <a:latin typeface="Calibri"/>
                <a:cs typeface="Calibri"/>
              </a:rPr>
              <a:t>);  </a:t>
            </a:r>
            <a:r>
              <a:rPr dirty="0" sz="1000" spc="254">
                <a:solidFill>
                  <a:srgbClr val="0000FF"/>
                </a:solidFill>
                <a:latin typeface="Calibri"/>
                <a:cs typeface="Calibri"/>
              </a:rPr>
              <a:t>if</a:t>
            </a:r>
            <a:r>
              <a:rPr dirty="0" sz="1000" spc="28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000" spc="195">
                <a:latin typeface="Calibri"/>
                <a:cs typeface="Calibri"/>
              </a:rPr>
              <a:t>(inFile.fail())</a:t>
            </a:r>
            <a:endParaRPr sz="1000">
              <a:latin typeface="Calibri"/>
              <a:cs typeface="Calibri"/>
            </a:endParaRPr>
          </a:p>
          <a:p>
            <a:pPr marL="179070">
              <a:lnSpc>
                <a:spcPts val="994"/>
              </a:lnSpc>
            </a:pPr>
            <a:r>
              <a:rPr dirty="0" sz="1000" spc="204">
                <a:latin typeface="Calibri"/>
                <a:cs typeface="Calibri"/>
              </a:rPr>
              <a:t>{</a:t>
            </a:r>
            <a:endParaRPr sz="1000">
              <a:latin typeface="Calibri"/>
              <a:cs typeface="Calibri"/>
            </a:endParaRPr>
          </a:p>
          <a:p>
            <a:pPr marL="358140" marR="2481580">
              <a:lnSpc>
                <a:spcPts val="1080"/>
              </a:lnSpc>
              <a:spcBef>
                <a:spcPts val="75"/>
              </a:spcBef>
            </a:pPr>
            <a:r>
              <a:rPr dirty="0" sz="1000" spc="70">
                <a:solidFill>
                  <a:srgbClr val="0000FF"/>
                </a:solidFill>
                <a:latin typeface="Calibri"/>
                <a:cs typeface="Calibri"/>
              </a:rPr>
              <a:t>cout</a:t>
            </a:r>
            <a:r>
              <a:rPr dirty="0" sz="1000" spc="28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000" spc="25">
                <a:latin typeface="Calibri"/>
                <a:cs typeface="Calibri"/>
              </a:rPr>
              <a:t>&lt;&lt;</a:t>
            </a:r>
            <a:r>
              <a:rPr dirty="0" sz="1000" spc="40">
                <a:latin typeface="Calibri"/>
                <a:cs typeface="Calibri"/>
              </a:rPr>
              <a:t> </a:t>
            </a:r>
            <a:r>
              <a:rPr dirty="0" sz="1000" spc="50">
                <a:solidFill>
                  <a:srgbClr val="00AEEF"/>
                </a:solidFill>
                <a:latin typeface="Calibri"/>
                <a:cs typeface="Calibri"/>
              </a:rPr>
              <a:t>"Unable</a:t>
            </a:r>
            <a:r>
              <a:rPr dirty="0" sz="1000" spc="285">
                <a:solidFill>
                  <a:srgbClr val="00AEEF"/>
                </a:solidFill>
                <a:latin typeface="Calibri"/>
                <a:cs typeface="Calibri"/>
              </a:rPr>
              <a:t> </a:t>
            </a:r>
            <a:r>
              <a:rPr dirty="0" sz="1000" spc="90">
                <a:solidFill>
                  <a:srgbClr val="00AEEF"/>
                </a:solidFill>
                <a:latin typeface="Calibri"/>
                <a:cs typeface="Calibri"/>
              </a:rPr>
              <a:t>to</a:t>
            </a:r>
            <a:r>
              <a:rPr dirty="0" sz="1000" spc="285">
                <a:solidFill>
                  <a:srgbClr val="00AEEF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00AEEF"/>
                </a:solidFill>
                <a:latin typeface="Calibri"/>
                <a:cs typeface="Calibri"/>
              </a:rPr>
              <a:t>open</a:t>
            </a:r>
            <a:r>
              <a:rPr dirty="0" sz="1000" spc="60">
                <a:solidFill>
                  <a:srgbClr val="00AEEF"/>
                </a:solidFill>
                <a:latin typeface="Calibri"/>
                <a:cs typeface="Calibri"/>
              </a:rPr>
              <a:t> </a:t>
            </a:r>
            <a:r>
              <a:rPr dirty="0" sz="1000" spc="170">
                <a:solidFill>
                  <a:srgbClr val="00AEEF"/>
                </a:solidFill>
                <a:latin typeface="Calibri"/>
                <a:cs typeface="Calibri"/>
              </a:rPr>
              <a:t>file!\n"</a:t>
            </a:r>
            <a:r>
              <a:rPr dirty="0" sz="1000" spc="170">
                <a:latin typeface="Calibri"/>
                <a:cs typeface="Calibri"/>
              </a:rPr>
              <a:t>; </a:t>
            </a:r>
            <a:r>
              <a:rPr dirty="0" sz="1000" spc="-215">
                <a:latin typeface="Calibri"/>
                <a:cs typeface="Calibri"/>
              </a:rPr>
              <a:t> </a:t>
            </a:r>
            <a:r>
              <a:rPr dirty="0" sz="1000" spc="160">
                <a:latin typeface="Calibri"/>
                <a:cs typeface="Calibri"/>
              </a:rPr>
              <a:t>exit(0);</a:t>
            </a:r>
            <a:endParaRPr sz="1000">
              <a:latin typeface="Calibri"/>
              <a:cs typeface="Calibri"/>
            </a:endParaRPr>
          </a:p>
          <a:p>
            <a:pPr marL="179070">
              <a:lnSpc>
                <a:spcPts val="994"/>
              </a:lnSpc>
            </a:pPr>
            <a:r>
              <a:rPr dirty="0" sz="1000" spc="204">
                <a:latin typeface="Calibri"/>
                <a:cs typeface="Calibri"/>
              </a:rPr>
              <a:t>}</a:t>
            </a:r>
            <a:endParaRPr sz="1000">
              <a:latin typeface="Calibri"/>
              <a:cs typeface="Calibri"/>
            </a:endParaRPr>
          </a:p>
          <a:p>
            <a:pPr marL="179070">
              <a:lnSpc>
                <a:spcPts val="1140"/>
              </a:lnSpc>
            </a:pPr>
            <a:r>
              <a:rPr dirty="0" sz="1000" spc="270">
                <a:latin typeface="Calibri"/>
                <a:cs typeface="Calibri"/>
              </a:rPr>
              <a:t>...</a:t>
            </a:r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327723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50" b="1">
                <a:latin typeface="Tahoma"/>
                <a:cs typeface="Tahoma"/>
              </a:rPr>
              <a:t>Step</a:t>
            </a:r>
            <a:r>
              <a:rPr dirty="0" spc="110" b="1">
                <a:latin typeface="Tahoma"/>
                <a:cs typeface="Tahoma"/>
              </a:rPr>
              <a:t> </a:t>
            </a:r>
            <a:r>
              <a:rPr dirty="0" spc="-110" b="1">
                <a:latin typeface="Tahoma"/>
                <a:cs typeface="Tahoma"/>
              </a:rPr>
              <a:t>2</a:t>
            </a:r>
            <a:r>
              <a:rPr dirty="0" spc="-110"/>
              <a:t>:</a:t>
            </a:r>
            <a:r>
              <a:rPr dirty="0" spc="185"/>
              <a:t> </a:t>
            </a:r>
            <a:r>
              <a:rPr dirty="0" spc="-50"/>
              <a:t>Read</a:t>
            </a:r>
            <a:r>
              <a:rPr dirty="0" spc="25"/>
              <a:t> </a:t>
            </a:r>
            <a:r>
              <a:rPr dirty="0" spc="-50"/>
              <a:t>the</a:t>
            </a:r>
            <a:r>
              <a:rPr dirty="0" spc="30"/>
              <a:t> </a:t>
            </a:r>
            <a:r>
              <a:rPr dirty="0" spc="-30"/>
              <a:t>file</a:t>
            </a:r>
            <a:r>
              <a:rPr dirty="0" spc="30"/>
              <a:t> </a:t>
            </a:r>
            <a:r>
              <a:rPr dirty="0" spc="-45"/>
              <a:t>-</a:t>
            </a:r>
            <a:r>
              <a:rPr dirty="0" spc="25"/>
              <a:t> </a:t>
            </a:r>
            <a:r>
              <a:rPr dirty="0" spc="-45"/>
              <a:t>One</a:t>
            </a:r>
            <a:r>
              <a:rPr dirty="0" spc="30"/>
              <a:t> </a:t>
            </a:r>
            <a:r>
              <a:rPr dirty="0" spc="-80"/>
              <a:t>word</a:t>
            </a:r>
            <a:r>
              <a:rPr dirty="0" spc="30"/>
              <a:t> </a:t>
            </a:r>
            <a:r>
              <a:rPr dirty="0" spc="-15"/>
              <a:t>at</a:t>
            </a:r>
            <a:r>
              <a:rPr dirty="0" spc="25"/>
              <a:t> </a:t>
            </a:r>
            <a:r>
              <a:rPr dirty="0" spc="-65"/>
              <a:t>a</a:t>
            </a:r>
            <a:r>
              <a:rPr dirty="0" spc="30"/>
              <a:t> </a:t>
            </a:r>
            <a:r>
              <a:rPr dirty="0" spc="-35"/>
              <a:t>time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918932"/>
            <a:ext cx="321818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5">
                <a:latin typeface="Tahoma"/>
                <a:cs typeface="Tahoma"/>
              </a:rPr>
              <a:t>Read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70">
                <a:latin typeface="Tahoma"/>
                <a:cs typeface="Tahoma"/>
              </a:rPr>
              <a:t>one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70">
                <a:latin typeface="Tahoma"/>
                <a:cs typeface="Tahoma"/>
              </a:rPr>
              <a:t>word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at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time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using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0">
                <a:solidFill>
                  <a:srgbClr val="0000FF"/>
                </a:solidFill>
                <a:latin typeface="Tahoma"/>
                <a:cs typeface="Tahoma"/>
              </a:rPr>
              <a:t>extraction</a:t>
            </a:r>
            <a:r>
              <a:rPr dirty="0" sz="1100" spc="25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dirty="0" sz="1100" spc="-45">
                <a:solidFill>
                  <a:srgbClr val="0000FF"/>
                </a:solidFill>
                <a:latin typeface="Tahoma"/>
                <a:cs typeface="Tahoma"/>
              </a:rPr>
              <a:t>operator</a:t>
            </a:r>
            <a:r>
              <a:rPr dirty="0" sz="1100" spc="2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dirty="0" sz="1100" spc="-55" i="1">
                <a:solidFill>
                  <a:srgbClr val="0000FF"/>
                </a:solidFill>
                <a:latin typeface="Verdana"/>
                <a:cs typeface="Verdana"/>
              </a:rPr>
              <a:t>&gt;&gt;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9994" y="1147165"/>
            <a:ext cx="5039995" cy="109347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358140">
              <a:lnSpc>
                <a:spcPts val="890"/>
              </a:lnSpc>
            </a:pPr>
            <a:r>
              <a:rPr dirty="0" sz="1000" spc="155">
                <a:solidFill>
                  <a:srgbClr val="0000FF"/>
                </a:solidFill>
                <a:latin typeface="Calibri"/>
                <a:cs typeface="Calibri"/>
              </a:rPr>
              <a:t>int</a:t>
            </a:r>
            <a:r>
              <a:rPr dirty="0" sz="1000" spc="25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num;</a:t>
            </a:r>
            <a:endParaRPr sz="1000">
              <a:latin typeface="Calibri"/>
              <a:cs typeface="Calibri"/>
            </a:endParaRPr>
          </a:p>
          <a:p>
            <a:pPr marL="358140" marR="3610610">
              <a:lnSpc>
                <a:spcPts val="1080"/>
              </a:lnSpc>
              <a:spcBef>
                <a:spcPts val="70"/>
              </a:spcBef>
            </a:pPr>
            <a:r>
              <a:rPr dirty="0" sz="1000" spc="95">
                <a:latin typeface="Calibri"/>
                <a:cs typeface="Calibri"/>
              </a:rPr>
              <a:t>vector&lt;</a:t>
            </a:r>
            <a:r>
              <a:rPr dirty="0" sz="1000" spc="95">
                <a:solidFill>
                  <a:srgbClr val="0000FF"/>
                </a:solidFill>
                <a:latin typeface="Calibri"/>
                <a:cs typeface="Calibri"/>
              </a:rPr>
              <a:t>int</a:t>
            </a:r>
            <a:r>
              <a:rPr dirty="0" sz="1000" spc="95">
                <a:latin typeface="Calibri"/>
                <a:cs typeface="Calibri"/>
              </a:rPr>
              <a:t>&gt;</a:t>
            </a:r>
            <a:r>
              <a:rPr dirty="0" sz="1000" spc="245">
                <a:latin typeface="Calibri"/>
                <a:cs typeface="Calibri"/>
              </a:rPr>
              <a:t> </a:t>
            </a:r>
            <a:r>
              <a:rPr dirty="0" sz="1000" spc="110">
                <a:latin typeface="Calibri"/>
                <a:cs typeface="Calibri"/>
              </a:rPr>
              <a:t>vec; </a:t>
            </a:r>
            <a:r>
              <a:rPr dirty="0" sz="1000" spc="-210">
                <a:latin typeface="Calibri"/>
                <a:cs typeface="Calibri"/>
              </a:rPr>
              <a:t> </a:t>
            </a:r>
            <a:r>
              <a:rPr dirty="0" sz="1000" spc="155">
                <a:solidFill>
                  <a:srgbClr val="0000FF"/>
                </a:solidFill>
                <a:latin typeface="Calibri"/>
                <a:cs typeface="Calibri"/>
              </a:rPr>
              <a:t>int</a:t>
            </a:r>
            <a:r>
              <a:rPr dirty="0" sz="1000" spc="28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000" spc="140">
                <a:latin typeface="Calibri"/>
                <a:cs typeface="Calibri"/>
              </a:rPr>
              <a:t>total</a:t>
            </a:r>
            <a:r>
              <a:rPr dirty="0" sz="1000" spc="280">
                <a:latin typeface="Calibri"/>
                <a:cs typeface="Calibri"/>
              </a:rPr>
              <a:t> </a:t>
            </a:r>
            <a:r>
              <a:rPr dirty="0" sz="1000" spc="25">
                <a:latin typeface="Calibri"/>
                <a:cs typeface="Calibri"/>
              </a:rPr>
              <a:t>=</a:t>
            </a:r>
            <a:r>
              <a:rPr dirty="0" sz="1000" spc="35">
                <a:latin typeface="Calibri"/>
                <a:cs typeface="Calibri"/>
              </a:rPr>
              <a:t> </a:t>
            </a:r>
            <a:r>
              <a:rPr dirty="0" sz="1000" spc="135">
                <a:latin typeface="Calibri"/>
                <a:cs typeface="Calibri"/>
              </a:rPr>
              <a:t>0;</a:t>
            </a:r>
            <a:endParaRPr sz="1000">
              <a:latin typeface="Calibri"/>
              <a:cs typeface="Calibri"/>
            </a:endParaRPr>
          </a:p>
          <a:p>
            <a:pPr marL="358140">
              <a:lnSpc>
                <a:spcPts val="994"/>
              </a:lnSpc>
            </a:pPr>
            <a:r>
              <a:rPr dirty="0" sz="1000" spc="130">
                <a:solidFill>
                  <a:srgbClr val="0000FF"/>
                </a:solidFill>
                <a:latin typeface="Calibri"/>
                <a:cs typeface="Calibri"/>
              </a:rPr>
              <a:t>while</a:t>
            </a:r>
            <a:r>
              <a:rPr dirty="0" sz="1000" spc="130">
                <a:latin typeface="Calibri"/>
                <a:cs typeface="Calibri"/>
              </a:rPr>
              <a:t>(inFile</a:t>
            </a:r>
            <a:r>
              <a:rPr dirty="0" sz="1000" spc="285">
                <a:latin typeface="Calibri"/>
                <a:cs typeface="Calibri"/>
              </a:rPr>
              <a:t> </a:t>
            </a:r>
            <a:r>
              <a:rPr dirty="0" sz="1000" spc="25">
                <a:latin typeface="Calibri"/>
                <a:cs typeface="Calibri"/>
              </a:rPr>
              <a:t>&gt;&gt; </a:t>
            </a:r>
            <a:r>
              <a:rPr dirty="0" sz="1000" spc="35">
                <a:latin typeface="Calibri"/>
                <a:cs typeface="Calibri"/>
              </a:rPr>
              <a:t> </a:t>
            </a:r>
            <a:r>
              <a:rPr dirty="0" sz="1000" spc="-20">
                <a:latin typeface="Calibri"/>
                <a:cs typeface="Calibri"/>
              </a:rPr>
              <a:t>num)</a:t>
            </a:r>
            <a:r>
              <a:rPr dirty="0" sz="1000" spc="290">
                <a:latin typeface="Calibri"/>
                <a:cs typeface="Calibri"/>
              </a:rPr>
              <a:t> </a:t>
            </a:r>
            <a:r>
              <a:rPr dirty="0" sz="1000" spc="204">
                <a:latin typeface="Calibri"/>
                <a:cs typeface="Calibri"/>
              </a:rPr>
              <a:t>{</a:t>
            </a:r>
            <a:endParaRPr sz="1000">
              <a:latin typeface="Calibri"/>
              <a:cs typeface="Calibri"/>
            </a:endParaRPr>
          </a:p>
          <a:p>
            <a:pPr marL="537845" marR="2900045">
              <a:lnSpc>
                <a:spcPts val="1080"/>
              </a:lnSpc>
              <a:spcBef>
                <a:spcPts val="75"/>
              </a:spcBef>
            </a:pPr>
            <a:r>
              <a:rPr dirty="0" sz="1000" spc="135">
                <a:solidFill>
                  <a:srgbClr val="7F7F7F"/>
                </a:solidFill>
                <a:latin typeface="Calibri"/>
                <a:cs typeface="Calibri"/>
              </a:rPr>
              <a:t>//</a:t>
            </a:r>
            <a:r>
              <a:rPr dirty="0" sz="1000" spc="275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-5">
                <a:solidFill>
                  <a:srgbClr val="7F7F7F"/>
                </a:solidFill>
                <a:latin typeface="Calibri"/>
                <a:cs typeface="Calibri"/>
              </a:rPr>
              <a:t>do</a:t>
            </a:r>
            <a:r>
              <a:rPr dirty="0" sz="1000" spc="6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45">
                <a:solidFill>
                  <a:srgbClr val="7F7F7F"/>
                </a:solidFill>
                <a:latin typeface="Calibri"/>
                <a:cs typeface="Calibri"/>
              </a:rPr>
              <a:t>something</a:t>
            </a:r>
            <a:r>
              <a:rPr dirty="0" sz="1000" spc="275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70">
                <a:solidFill>
                  <a:srgbClr val="7F7F7F"/>
                </a:solidFill>
                <a:latin typeface="Calibri"/>
                <a:cs typeface="Calibri"/>
              </a:rPr>
              <a:t>with</a:t>
            </a:r>
            <a:r>
              <a:rPr dirty="0" sz="1000" spc="275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-95">
                <a:solidFill>
                  <a:srgbClr val="7F7F7F"/>
                </a:solidFill>
                <a:latin typeface="Calibri"/>
                <a:cs typeface="Calibri"/>
              </a:rPr>
              <a:t>num </a:t>
            </a:r>
            <a:r>
              <a:rPr dirty="0" sz="1000" spc="-215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65">
                <a:latin typeface="Calibri"/>
                <a:cs typeface="Calibri"/>
              </a:rPr>
              <a:t>vec.push_back(num); </a:t>
            </a:r>
            <a:r>
              <a:rPr dirty="0" sz="1000" spc="70">
                <a:latin typeface="Calibri"/>
                <a:cs typeface="Calibri"/>
              </a:rPr>
              <a:t> </a:t>
            </a:r>
            <a:r>
              <a:rPr dirty="0" sz="1000" spc="140">
                <a:latin typeface="Calibri"/>
                <a:cs typeface="Calibri"/>
              </a:rPr>
              <a:t>total</a:t>
            </a:r>
            <a:r>
              <a:rPr dirty="0" sz="1000" spc="290">
                <a:latin typeface="Calibri"/>
                <a:cs typeface="Calibri"/>
              </a:rPr>
              <a:t> </a:t>
            </a:r>
            <a:r>
              <a:rPr dirty="0" sz="1000" spc="25">
                <a:latin typeface="Calibri"/>
                <a:cs typeface="Calibri"/>
              </a:rPr>
              <a:t>+=</a:t>
            </a:r>
            <a:r>
              <a:rPr dirty="0" sz="1000" spc="40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num;</a:t>
            </a:r>
            <a:endParaRPr sz="1000">
              <a:latin typeface="Calibri"/>
              <a:cs typeface="Calibri"/>
            </a:endParaRPr>
          </a:p>
          <a:p>
            <a:pPr marL="358140">
              <a:lnSpc>
                <a:spcPts val="1050"/>
              </a:lnSpc>
            </a:pPr>
            <a:r>
              <a:rPr dirty="0" sz="1000" spc="204">
                <a:latin typeface="Calibri"/>
                <a:cs typeface="Calibri"/>
              </a:rPr>
              <a:t>}</a:t>
            </a:r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166497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50" b="1">
                <a:latin typeface="Tahoma"/>
                <a:cs typeface="Tahoma"/>
              </a:rPr>
              <a:t>Step</a:t>
            </a:r>
            <a:r>
              <a:rPr dirty="0" spc="100" b="1">
                <a:latin typeface="Tahoma"/>
                <a:cs typeface="Tahoma"/>
              </a:rPr>
              <a:t> </a:t>
            </a:r>
            <a:r>
              <a:rPr dirty="0" spc="-110" b="1">
                <a:latin typeface="Tahoma"/>
                <a:cs typeface="Tahoma"/>
              </a:rPr>
              <a:t>3</a:t>
            </a:r>
            <a:r>
              <a:rPr dirty="0" spc="-110"/>
              <a:t>:</a:t>
            </a:r>
            <a:r>
              <a:rPr dirty="0" spc="170"/>
              <a:t> </a:t>
            </a:r>
            <a:r>
              <a:rPr dirty="0" spc="-45"/>
              <a:t>Close</a:t>
            </a:r>
            <a:r>
              <a:rPr dirty="0" spc="15"/>
              <a:t> </a:t>
            </a:r>
            <a:r>
              <a:rPr dirty="0" spc="-50"/>
              <a:t>the</a:t>
            </a:r>
            <a:r>
              <a:rPr dirty="0" spc="20"/>
              <a:t> </a:t>
            </a:r>
            <a:r>
              <a:rPr dirty="0" spc="-30"/>
              <a:t>file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1178050"/>
            <a:ext cx="4978400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25">
                <a:latin typeface="Tahoma"/>
                <a:cs typeface="Tahoma"/>
              </a:rPr>
              <a:t>To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75" b="1">
                <a:latin typeface="Tahoma"/>
                <a:cs typeface="Tahoma"/>
              </a:rPr>
              <a:t>disconnect</a:t>
            </a:r>
            <a:r>
              <a:rPr dirty="0" sz="1100" spc="50" b="1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connect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ifstream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155">
                <a:latin typeface="Tahoma"/>
                <a:cs typeface="Tahoma"/>
              </a:rPr>
              <a:t>”</a:t>
            </a:r>
            <a:r>
              <a:rPr dirty="0" sz="1100" spc="155">
                <a:latin typeface="Calibri"/>
                <a:cs typeface="Calibri"/>
              </a:rPr>
              <a:t>inFile</a:t>
            </a:r>
            <a:r>
              <a:rPr dirty="0" sz="1100" spc="155">
                <a:latin typeface="Tahoma"/>
                <a:cs typeface="Tahoma"/>
              </a:rPr>
              <a:t>”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to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whatever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file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15">
                <a:latin typeface="Tahoma"/>
                <a:cs typeface="Tahoma"/>
              </a:rPr>
              <a:t>it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is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connected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to,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105">
                <a:latin typeface="Tahoma"/>
                <a:cs typeface="Tahoma"/>
              </a:rPr>
              <a:t>we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write: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9994" y="1578368"/>
            <a:ext cx="5039995" cy="27368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358140">
              <a:lnSpc>
                <a:spcPts val="890"/>
              </a:lnSpc>
            </a:pPr>
            <a:r>
              <a:rPr dirty="0" sz="1000" spc="165">
                <a:latin typeface="Calibri"/>
                <a:cs typeface="Calibri"/>
              </a:rPr>
              <a:t>inFile.close();</a:t>
            </a:r>
            <a:endParaRPr sz="1000">
              <a:latin typeface="Calibri"/>
              <a:cs typeface="Calibri"/>
            </a:endParaRPr>
          </a:p>
          <a:p>
            <a:pPr marL="358140">
              <a:lnSpc>
                <a:spcPts val="1140"/>
              </a:lnSpc>
              <a:tabLst>
                <a:tab pos="2484120" algn="l"/>
              </a:tabLst>
            </a:pPr>
            <a:r>
              <a:rPr dirty="0" sz="1000" spc="120">
                <a:latin typeface="Calibri"/>
                <a:cs typeface="Calibri"/>
              </a:rPr>
              <a:t>inFile.open(</a:t>
            </a:r>
            <a:r>
              <a:rPr dirty="0" sz="1000" spc="120">
                <a:solidFill>
                  <a:srgbClr val="00AEEF"/>
                </a:solidFill>
                <a:latin typeface="Calibri"/>
                <a:cs typeface="Calibri"/>
              </a:rPr>
              <a:t>"other_data.txt"</a:t>
            </a:r>
            <a:r>
              <a:rPr dirty="0" sz="1000" spc="120">
                <a:latin typeface="Calibri"/>
                <a:cs typeface="Calibri"/>
              </a:rPr>
              <a:t>);	</a:t>
            </a:r>
            <a:r>
              <a:rPr dirty="0" sz="1000" spc="135">
                <a:solidFill>
                  <a:srgbClr val="7F7F7F"/>
                </a:solidFill>
                <a:latin typeface="Calibri"/>
                <a:cs typeface="Calibri"/>
              </a:rPr>
              <a:t>//</a:t>
            </a:r>
            <a:r>
              <a:rPr dirty="0" sz="1000" spc="275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7F7F7F"/>
                </a:solidFill>
                <a:latin typeface="Calibri"/>
                <a:cs typeface="Calibri"/>
              </a:rPr>
              <a:t>open</a:t>
            </a:r>
            <a:r>
              <a:rPr dirty="0" sz="1000" spc="55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60">
                <a:solidFill>
                  <a:srgbClr val="7F7F7F"/>
                </a:solidFill>
                <a:latin typeface="Calibri"/>
                <a:cs typeface="Calibri"/>
              </a:rPr>
              <a:t>another</a:t>
            </a:r>
            <a:r>
              <a:rPr dirty="0" sz="1000" spc="28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204">
                <a:solidFill>
                  <a:srgbClr val="7F7F7F"/>
                </a:solidFill>
                <a:latin typeface="Calibri"/>
                <a:cs typeface="Calibri"/>
              </a:rPr>
              <a:t>file</a:t>
            </a:r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56769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20"/>
              <a:t>Outline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881556"/>
            <a:ext cx="2403475" cy="15208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0">
                <a:solidFill>
                  <a:srgbClr val="3333B2"/>
                </a:solidFill>
                <a:latin typeface="Tahoma"/>
                <a:cs typeface="Tahoma"/>
                <a:hlinkClick r:id="rId2" action="ppaction://hlinksldjump"/>
              </a:rPr>
              <a:t>Stream</a:t>
            </a:r>
            <a:r>
              <a:rPr dirty="0" sz="1100" spc="-15">
                <a:solidFill>
                  <a:srgbClr val="3333B2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dirty="0" sz="1100" spc="-35">
                <a:solidFill>
                  <a:srgbClr val="3333B2"/>
                </a:solidFill>
                <a:latin typeface="Tahoma"/>
                <a:cs typeface="Tahoma"/>
                <a:hlinkClick r:id="rId2" action="ppaction://hlinksldjump"/>
              </a:rPr>
              <a:t>Concept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100" spc="-45">
                <a:solidFill>
                  <a:srgbClr val="3333B2"/>
                </a:solidFill>
                <a:latin typeface="Tahoma"/>
                <a:cs typeface="Tahoma"/>
                <a:hlinkClick r:id="rId3" action="ppaction://hlinksldjump"/>
              </a:rPr>
              <a:t>How</a:t>
            </a:r>
            <a:r>
              <a:rPr dirty="0" sz="1100" spc="15">
                <a:solidFill>
                  <a:srgbClr val="3333B2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dirty="0" sz="1100" spc="-15">
                <a:solidFill>
                  <a:srgbClr val="3333B2"/>
                </a:solidFill>
                <a:latin typeface="Tahoma"/>
                <a:cs typeface="Tahoma"/>
                <a:hlinkClick r:id="rId3" action="ppaction://hlinksldjump"/>
              </a:rPr>
              <a:t>to</a:t>
            </a:r>
            <a:r>
              <a:rPr dirty="0" sz="1100" spc="15">
                <a:solidFill>
                  <a:srgbClr val="3333B2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dirty="0" sz="1100" spc="-25">
                <a:solidFill>
                  <a:srgbClr val="3333B2"/>
                </a:solidFill>
                <a:latin typeface="Tahoma"/>
                <a:cs typeface="Tahoma"/>
                <a:hlinkClick r:id="rId3" action="ppaction://hlinksldjump"/>
              </a:rPr>
              <a:t>interact</a:t>
            </a:r>
            <a:r>
              <a:rPr dirty="0" sz="1100" spc="20">
                <a:solidFill>
                  <a:srgbClr val="3333B2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dirty="0" sz="1100" spc="-25">
                <a:solidFill>
                  <a:srgbClr val="3333B2"/>
                </a:solidFill>
                <a:latin typeface="Tahoma"/>
                <a:cs typeface="Tahoma"/>
                <a:hlinkClick r:id="rId3" action="ppaction://hlinksldjump"/>
              </a:rPr>
              <a:t>with</a:t>
            </a:r>
            <a:r>
              <a:rPr dirty="0" sz="1100" spc="20">
                <a:solidFill>
                  <a:srgbClr val="3333B2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dirty="0" sz="1100" spc="-40">
                <a:solidFill>
                  <a:srgbClr val="3333B2"/>
                </a:solidFill>
                <a:latin typeface="Tahoma"/>
                <a:cs typeface="Tahoma"/>
                <a:hlinkClick r:id="rId3" action="ppaction://hlinksldjump"/>
              </a:rPr>
              <a:t>files</a:t>
            </a:r>
            <a:r>
              <a:rPr dirty="0" sz="1100" spc="15">
                <a:solidFill>
                  <a:srgbClr val="3333B2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dirty="0" sz="1100" spc="-50">
                <a:solidFill>
                  <a:srgbClr val="3333B2"/>
                </a:solidFill>
                <a:latin typeface="Tahoma"/>
                <a:cs typeface="Tahoma"/>
                <a:hlinkClick r:id="rId3" action="ppaction://hlinksldjump"/>
              </a:rPr>
              <a:t>using</a:t>
            </a:r>
            <a:r>
              <a:rPr dirty="0" sz="1100" spc="30">
                <a:solidFill>
                  <a:srgbClr val="3333B2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dirty="0" sz="1100" spc="75">
                <a:solidFill>
                  <a:srgbClr val="3333B2"/>
                </a:solidFill>
                <a:latin typeface="Calibri"/>
                <a:cs typeface="Calibri"/>
                <a:hlinkClick r:id="rId3" action="ppaction://hlinksldjump"/>
              </a:rPr>
              <a:t>fstream</a:t>
            </a:r>
            <a:endParaRPr sz="1100">
              <a:latin typeface="Calibri"/>
              <a:cs typeface="Calibri"/>
            </a:endParaRPr>
          </a:p>
          <a:p>
            <a:pPr marL="220345" marR="1195070">
              <a:lnSpc>
                <a:spcPct val="102600"/>
              </a:lnSpc>
            </a:pPr>
            <a:r>
              <a:rPr dirty="0" sz="1100" spc="-40">
                <a:solidFill>
                  <a:srgbClr val="CCCCCC"/>
                </a:solidFill>
                <a:latin typeface="Tahoma"/>
                <a:cs typeface="Tahoma"/>
                <a:hlinkClick r:id="rId4" action="ppaction://hlinksldjump"/>
              </a:rPr>
              <a:t>Reading</a:t>
            </a:r>
            <a:r>
              <a:rPr dirty="0" sz="1100" spc="-10">
                <a:solidFill>
                  <a:srgbClr val="CCCCCC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dirty="0" sz="1100" spc="-25">
                <a:solidFill>
                  <a:srgbClr val="CCCCCC"/>
                </a:solidFill>
                <a:latin typeface="Tahoma"/>
                <a:cs typeface="Tahoma"/>
                <a:hlinkClick r:id="rId4" action="ppaction://hlinksldjump"/>
              </a:rPr>
              <a:t>in</a:t>
            </a:r>
            <a:r>
              <a:rPr dirty="0" sz="1100" spc="-5">
                <a:solidFill>
                  <a:srgbClr val="CCCCCC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dirty="0" sz="1100" spc="-55">
                <a:solidFill>
                  <a:srgbClr val="CCCCCC"/>
                </a:solidFill>
                <a:latin typeface="Tahoma"/>
                <a:cs typeface="Tahoma"/>
                <a:hlinkClick r:id="rId4" action="ppaction://hlinksldjump"/>
              </a:rPr>
              <a:t>a</a:t>
            </a:r>
            <a:r>
              <a:rPr dirty="0" sz="1100" spc="-5">
                <a:solidFill>
                  <a:srgbClr val="CCCCCC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dirty="0" sz="1100" spc="-10">
                <a:solidFill>
                  <a:srgbClr val="CCCCCC"/>
                </a:solidFill>
                <a:latin typeface="Tahoma"/>
                <a:cs typeface="Tahoma"/>
                <a:hlinkClick r:id="rId4" action="ppaction://hlinksldjump"/>
              </a:rPr>
              <a:t>File </a:t>
            </a:r>
            <a:r>
              <a:rPr dirty="0" sz="1100" spc="-330">
                <a:solidFill>
                  <a:srgbClr val="CCCCCC"/>
                </a:solidFill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  <a:hlinkClick r:id="rId5" action="ppaction://hlinksldjump"/>
              </a:rPr>
              <a:t>Writing</a:t>
            </a:r>
            <a:r>
              <a:rPr dirty="0" sz="1100" spc="-5">
                <a:latin typeface="Tahoma"/>
                <a:cs typeface="Tahoma"/>
                <a:hlinkClick r:id="rId5" action="ppaction://hlinksldjump"/>
              </a:rPr>
              <a:t> </a:t>
            </a:r>
            <a:r>
              <a:rPr dirty="0" sz="1100" spc="-15">
                <a:latin typeface="Tahoma"/>
                <a:cs typeface="Tahoma"/>
                <a:hlinkClick r:id="rId5" action="ppaction://hlinksldjump"/>
              </a:rPr>
              <a:t>to</a:t>
            </a:r>
            <a:r>
              <a:rPr dirty="0" sz="1100" spc="-5">
                <a:latin typeface="Tahoma"/>
                <a:cs typeface="Tahoma"/>
                <a:hlinkClick r:id="rId5" action="ppaction://hlinksldjump"/>
              </a:rPr>
              <a:t> </a:t>
            </a:r>
            <a:r>
              <a:rPr dirty="0" sz="1100" spc="-55">
                <a:latin typeface="Tahoma"/>
                <a:cs typeface="Tahoma"/>
                <a:hlinkClick r:id="rId5" action="ppaction://hlinksldjump"/>
              </a:rPr>
              <a:t>a</a:t>
            </a:r>
            <a:r>
              <a:rPr dirty="0" sz="1100">
                <a:latin typeface="Tahoma"/>
                <a:cs typeface="Tahoma"/>
                <a:hlinkClick r:id="rId5" action="ppaction://hlinksldjump"/>
              </a:rPr>
              <a:t> </a:t>
            </a:r>
            <a:r>
              <a:rPr dirty="0" sz="1100" spc="-10">
                <a:latin typeface="Tahoma"/>
                <a:cs typeface="Tahoma"/>
                <a:hlinkClick r:id="rId5" action="ppaction://hlinksldjump"/>
              </a:rPr>
              <a:t>File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100" spc="-20">
                <a:solidFill>
                  <a:srgbClr val="3333B2"/>
                </a:solidFill>
                <a:latin typeface="Tahoma"/>
                <a:cs typeface="Tahoma"/>
                <a:hlinkClick r:id="rId6" action="ppaction://hlinksldjump"/>
              </a:rPr>
              <a:t>String</a:t>
            </a:r>
            <a:r>
              <a:rPr dirty="0" sz="1100" spc="-15">
                <a:solidFill>
                  <a:srgbClr val="3333B2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dirty="0" sz="1100" spc="-45">
                <a:solidFill>
                  <a:srgbClr val="3333B2"/>
                </a:solidFill>
                <a:latin typeface="Tahoma"/>
                <a:cs typeface="Tahoma"/>
                <a:hlinkClick r:id="rId6" action="ppaction://hlinksldjump"/>
              </a:rPr>
              <a:t>Streams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167132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50" b="1">
                <a:latin typeface="Tahoma"/>
                <a:cs typeface="Tahoma"/>
              </a:rPr>
              <a:t>Step</a:t>
            </a:r>
            <a:r>
              <a:rPr dirty="0" spc="100" b="1">
                <a:latin typeface="Tahoma"/>
                <a:cs typeface="Tahoma"/>
              </a:rPr>
              <a:t> </a:t>
            </a:r>
            <a:r>
              <a:rPr dirty="0" spc="-110" b="1">
                <a:latin typeface="Tahoma"/>
                <a:cs typeface="Tahoma"/>
              </a:rPr>
              <a:t>1</a:t>
            </a:r>
            <a:r>
              <a:rPr dirty="0" spc="-110"/>
              <a:t>:</a:t>
            </a:r>
            <a:r>
              <a:rPr dirty="0" spc="170"/>
              <a:t> </a:t>
            </a:r>
            <a:r>
              <a:rPr dirty="0" spc="-40"/>
              <a:t>Open</a:t>
            </a:r>
            <a:r>
              <a:rPr dirty="0" spc="20"/>
              <a:t> </a:t>
            </a:r>
            <a:r>
              <a:rPr dirty="0" spc="-50"/>
              <a:t>the</a:t>
            </a:r>
            <a:r>
              <a:rPr dirty="0" spc="15"/>
              <a:t> </a:t>
            </a:r>
            <a:r>
              <a:rPr dirty="0" spc="-30"/>
              <a:t>file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1080425"/>
            <a:ext cx="478409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0">
                <a:latin typeface="Tahoma"/>
                <a:cs typeface="Tahoma"/>
              </a:rPr>
              <a:t>Before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105">
                <a:latin typeface="Tahoma"/>
                <a:cs typeface="Tahoma"/>
              </a:rPr>
              <a:t>we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can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75">
                <a:latin typeface="Tahoma"/>
                <a:cs typeface="Tahoma"/>
              </a:rPr>
              <a:t>use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output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stream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in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program,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105">
                <a:latin typeface="Tahoma"/>
                <a:cs typeface="Tahoma"/>
              </a:rPr>
              <a:t>we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must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70" b="1">
                <a:latin typeface="Tahoma"/>
                <a:cs typeface="Tahoma"/>
              </a:rPr>
              <a:t>create</a:t>
            </a:r>
            <a:r>
              <a:rPr dirty="0" sz="1100" spc="40" b="1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stream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object: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9994" y="1308658"/>
            <a:ext cx="5039995" cy="1371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358140">
              <a:lnSpc>
                <a:spcPts val="955"/>
              </a:lnSpc>
            </a:pPr>
            <a:r>
              <a:rPr dirty="0" sz="1000" spc="60">
                <a:latin typeface="Calibri"/>
                <a:cs typeface="Calibri"/>
              </a:rPr>
              <a:t>ofstream</a:t>
            </a:r>
            <a:r>
              <a:rPr dirty="0" sz="1000" spc="265">
                <a:latin typeface="Calibri"/>
                <a:cs typeface="Calibri"/>
              </a:rPr>
              <a:t> </a:t>
            </a:r>
            <a:r>
              <a:rPr dirty="0" sz="1000" spc="135">
                <a:latin typeface="Calibri"/>
                <a:cs typeface="Calibri"/>
              </a:rPr>
              <a:t>outFile;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7294" y="1461146"/>
            <a:ext cx="4618990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25">
                <a:latin typeface="Tahoma"/>
                <a:cs typeface="Tahoma"/>
              </a:rPr>
              <a:t>To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70" b="1">
                <a:latin typeface="Tahoma"/>
                <a:cs typeface="Tahoma"/>
              </a:rPr>
              <a:t>connect</a:t>
            </a:r>
            <a:r>
              <a:rPr dirty="0" sz="1100" spc="35" b="1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ofstream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130">
                <a:latin typeface="Calibri"/>
                <a:cs typeface="Calibri"/>
              </a:rPr>
              <a:t>outFile</a:t>
            </a:r>
            <a:r>
              <a:rPr dirty="0" sz="1100" spc="110">
                <a:latin typeface="Calibri"/>
                <a:cs typeface="Calibri"/>
              </a:rPr>
              <a:t> </a:t>
            </a:r>
            <a:r>
              <a:rPr dirty="0" sz="1100" spc="-15">
                <a:latin typeface="Tahoma"/>
                <a:cs typeface="Tahoma"/>
              </a:rPr>
              <a:t>to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file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">
                <a:latin typeface="Tahoma"/>
                <a:cs typeface="Tahoma"/>
              </a:rPr>
              <a:t>”result.txt”,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100">
                <a:latin typeface="Tahoma"/>
                <a:cs typeface="Tahoma"/>
              </a:rPr>
              <a:t>we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75">
                <a:latin typeface="Tahoma"/>
                <a:cs typeface="Tahoma"/>
              </a:rPr>
              <a:t>use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following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statement: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9994" y="1861451"/>
            <a:ext cx="5039995" cy="1371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358140">
              <a:lnSpc>
                <a:spcPts val="955"/>
              </a:lnSpc>
            </a:pPr>
            <a:r>
              <a:rPr dirty="0" sz="1000" spc="130">
                <a:latin typeface="Calibri"/>
                <a:cs typeface="Calibri"/>
              </a:rPr>
              <a:t>outFile.open(</a:t>
            </a:r>
            <a:r>
              <a:rPr dirty="0" sz="1000" spc="130">
                <a:solidFill>
                  <a:srgbClr val="00AEEF"/>
                </a:solidFill>
                <a:latin typeface="Calibri"/>
                <a:cs typeface="Calibri"/>
              </a:rPr>
              <a:t>"result.txt"</a:t>
            </a:r>
            <a:r>
              <a:rPr dirty="0" sz="1000" spc="130">
                <a:latin typeface="Calibri"/>
                <a:cs typeface="Calibri"/>
              </a:rPr>
              <a:t>);</a:t>
            </a:r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279082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50" b="1">
                <a:latin typeface="Tahoma"/>
                <a:cs typeface="Tahoma"/>
              </a:rPr>
              <a:t>Step</a:t>
            </a:r>
            <a:r>
              <a:rPr dirty="0" spc="110" b="1">
                <a:latin typeface="Tahoma"/>
                <a:cs typeface="Tahoma"/>
              </a:rPr>
              <a:t> </a:t>
            </a:r>
            <a:r>
              <a:rPr dirty="0" spc="-60" b="1">
                <a:latin typeface="Tahoma"/>
                <a:cs typeface="Tahoma"/>
              </a:rPr>
              <a:t>2+3</a:t>
            </a:r>
            <a:r>
              <a:rPr dirty="0" spc="-60"/>
              <a:t>:</a:t>
            </a:r>
            <a:r>
              <a:rPr dirty="0" spc="185"/>
              <a:t> </a:t>
            </a:r>
            <a:r>
              <a:rPr dirty="0" spc="-20"/>
              <a:t>Write</a:t>
            </a:r>
            <a:r>
              <a:rPr dirty="0" spc="30"/>
              <a:t> </a:t>
            </a:r>
            <a:r>
              <a:rPr dirty="0" spc="-50"/>
              <a:t>the</a:t>
            </a:r>
            <a:r>
              <a:rPr dirty="0" spc="25"/>
              <a:t> </a:t>
            </a:r>
            <a:r>
              <a:rPr dirty="0" spc="-35"/>
              <a:t>file,</a:t>
            </a:r>
            <a:r>
              <a:rPr dirty="0" spc="30"/>
              <a:t> </a:t>
            </a:r>
            <a:r>
              <a:rPr dirty="0" spc="-50"/>
              <a:t>then</a:t>
            </a:r>
            <a:r>
              <a:rPr dirty="0" spc="30"/>
              <a:t> </a:t>
            </a:r>
            <a:r>
              <a:rPr dirty="0" spc="-55"/>
              <a:t>close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9994" y="1043927"/>
            <a:ext cx="5039995" cy="109347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179070">
              <a:lnSpc>
                <a:spcPts val="890"/>
              </a:lnSpc>
            </a:pPr>
            <a:r>
              <a:rPr dirty="0" sz="1000" spc="155">
                <a:solidFill>
                  <a:srgbClr val="0000FF"/>
                </a:solidFill>
                <a:latin typeface="Calibri"/>
                <a:cs typeface="Calibri"/>
              </a:rPr>
              <a:t>int</a:t>
            </a:r>
            <a:r>
              <a:rPr dirty="0" sz="1000" spc="24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000" spc="100">
                <a:latin typeface="Calibri"/>
                <a:cs typeface="Calibri"/>
              </a:rPr>
              <a:t>main(){</a:t>
            </a:r>
            <a:endParaRPr sz="1000">
              <a:latin typeface="Calibri"/>
              <a:cs typeface="Calibri"/>
            </a:endParaRPr>
          </a:p>
          <a:p>
            <a:pPr marL="358140">
              <a:lnSpc>
                <a:spcPts val="1075"/>
              </a:lnSpc>
            </a:pPr>
            <a:r>
              <a:rPr dirty="0" sz="1000" spc="270">
                <a:latin typeface="Calibri"/>
                <a:cs typeface="Calibri"/>
              </a:rPr>
              <a:t>...</a:t>
            </a:r>
            <a:endParaRPr sz="1000">
              <a:latin typeface="Calibri"/>
              <a:cs typeface="Calibri"/>
            </a:endParaRPr>
          </a:p>
          <a:p>
            <a:pPr marL="358140" marR="2614295">
              <a:lnSpc>
                <a:spcPts val="1080"/>
              </a:lnSpc>
              <a:spcBef>
                <a:spcPts val="75"/>
              </a:spcBef>
            </a:pPr>
            <a:r>
              <a:rPr dirty="0" sz="1000" spc="120">
                <a:latin typeface="Calibri"/>
                <a:cs typeface="Calibri"/>
              </a:rPr>
              <a:t>outFile</a:t>
            </a:r>
            <a:r>
              <a:rPr dirty="0" sz="1000" spc="285">
                <a:latin typeface="Calibri"/>
                <a:cs typeface="Calibri"/>
              </a:rPr>
              <a:t> </a:t>
            </a:r>
            <a:r>
              <a:rPr dirty="0" sz="1000" spc="25">
                <a:latin typeface="Calibri"/>
                <a:cs typeface="Calibri"/>
              </a:rPr>
              <a:t>&lt;&lt;</a:t>
            </a:r>
            <a:r>
              <a:rPr dirty="0" sz="1000" spc="45">
                <a:latin typeface="Calibri"/>
                <a:cs typeface="Calibri"/>
              </a:rPr>
              <a:t> </a:t>
            </a:r>
            <a:r>
              <a:rPr dirty="0" sz="1000" spc="165">
                <a:solidFill>
                  <a:srgbClr val="00AEEF"/>
                </a:solidFill>
                <a:latin typeface="Calibri"/>
                <a:cs typeface="Calibri"/>
              </a:rPr>
              <a:t>"List</a:t>
            </a:r>
            <a:r>
              <a:rPr dirty="0" sz="1000" spc="290">
                <a:solidFill>
                  <a:srgbClr val="00AEEF"/>
                </a:solidFill>
                <a:latin typeface="Calibri"/>
                <a:cs typeface="Calibri"/>
              </a:rPr>
              <a:t> </a:t>
            </a:r>
            <a:r>
              <a:rPr dirty="0" sz="1000" spc="105">
                <a:solidFill>
                  <a:srgbClr val="00AEEF"/>
                </a:solidFill>
                <a:latin typeface="Calibri"/>
                <a:cs typeface="Calibri"/>
              </a:rPr>
              <a:t>of</a:t>
            </a:r>
            <a:r>
              <a:rPr dirty="0" sz="1000" spc="290">
                <a:solidFill>
                  <a:srgbClr val="00AEEF"/>
                </a:solidFill>
                <a:latin typeface="Calibri"/>
                <a:cs typeface="Calibri"/>
              </a:rPr>
              <a:t> </a:t>
            </a:r>
            <a:r>
              <a:rPr dirty="0" sz="1000" spc="35">
                <a:solidFill>
                  <a:srgbClr val="00AEEF"/>
                </a:solidFill>
                <a:latin typeface="Calibri"/>
                <a:cs typeface="Calibri"/>
              </a:rPr>
              <a:t>numbers:</a:t>
            </a:r>
            <a:r>
              <a:rPr dirty="0" sz="1000" spc="290">
                <a:solidFill>
                  <a:srgbClr val="00AEEF"/>
                </a:solidFill>
                <a:latin typeface="Calibri"/>
                <a:cs typeface="Calibri"/>
              </a:rPr>
              <a:t> </a:t>
            </a:r>
            <a:r>
              <a:rPr dirty="0" sz="1000" spc="185">
                <a:solidFill>
                  <a:srgbClr val="00AEEF"/>
                </a:solidFill>
                <a:latin typeface="Calibri"/>
                <a:cs typeface="Calibri"/>
              </a:rPr>
              <a:t>"</a:t>
            </a:r>
            <a:r>
              <a:rPr dirty="0" sz="1000" spc="185">
                <a:latin typeface="Calibri"/>
                <a:cs typeface="Calibri"/>
              </a:rPr>
              <a:t>; </a:t>
            </a:r>
            <a:r>
              <a:rPr dirty="0" sz="1000" spc="-215">
                <a:latin typeface="Calibri"/>
                <a:cs typeface="Calibri"/>
              </a:rPr>
              <a:t> </a:t>
            </a:r>
            <a:r>
              <a:rPr dirty="0" sz="1000" spc="125">
                <a:solidFill>
                  <a:srgbClr val="0000FF"/>
                </a:solidFill>
                <a:latin typeface="Calibri"/>
                <a:cs typeface="Calibri"/>
              </a:rPr>
              <a:t>for</a:t>
            </a:r>
            <a:r>
              <a:rPr dirty="0" sz="1000" spc="29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000" spc="170">
                <a:latin typeface="Calibri"/>
                <a:cs typeface="Calibri"/>
              </a:rPr>
              <a:t>(</a:t>
            </a:r>
            <a:r>
              <a:rPr dirty="0" sz="1000" spc="170">
                <a:solidFill>
                  <a:srgbClr val="0000FF"/>
                </a:solidFill>
                <a:latin typeface="Calibri"/>
                <a:cs typeface="Calibri"/>
              </a:rPr>
              <a:t>int</a:t>
            </a:r>
            <a:r>
              <a:rPr dirty="0" sz="1000" spc="29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000" spc="-95">
                <a:latin typeface="Calibri"/>
                <a:cs typeface="Calibri"/>
              </a:rPr>
              <a:t>num</a:t>
            </a:r>
            <a:r>
              <a:rPr dirty="0" sz="1000" spc="40">
                <a:latin typeface="Calibri"/>
                <a:cs typeface="Calibri"/>
              </a:rPr>
              <a:t> </a:t>
            </a:r>
            <a:r>
              <a:rPr dirty="0" sz="1000" spc="254">
                <a:latin typeface="Calibri"/>
                <a:cs typeface="Calibri"/>
              </a:rPr>
              <a:t>:</a:t>
            </a:r>
            <a:r>
              <a:rPr dirty="0" sz="1000" spc="290">
                <a:latin typeface="Calibri"/>
                <a:cs typeface="Calibri"/>
              </a:rPr>
              <a:t> </a:t>
            </a:r>
            <a:r>
              <a:rPr dirty="0" sz="1000" spc="100">
                <a:latin typeface="Calibri"/>
                <a:cs typeface="Calibri"/>
              </a:rPr>
              <a:t>vec)</a:t>
            </a:r>
            <a:endParaRPr sz="1000">
              <a:latin typeface="Calibri"/>
              <a:cs typeface="Calibri"/>
            </a:endParaRPr>
          </a:p>
          <a:p>
            <a:pPr marL="537845">
              <a:lnSpc>
                <a:spcPts val="994"/>
              </a:lnSpc>
            </a:pPr>
            <a:r>
              <a:rPr dirty="0" sz="1000" spc="120">
                <a:latin typeface="Calibri"/>
                <a:cs typeface="Calibri"/>
              </a:rPr>
              <a:t>outFile</a:t>
            </a:r>
            <a:r>
              <a:rPr dirty="0" sz="1000" spc="280">
                <a:latin typeface="Calibri"/>
                <a:cs typeface="Calibri"/>
              </a:rPr>
              <a:t> </a:t>
            </a:r>
            <a:r>
              <a:rPr dirty="0" sz="1000" spc="25">
                <a:latin typeface="Calibri"/>
                <a:cs typeface="Calibri"/>
              </a:rPr>
              <a:t>&lt;&lt; </a:t>
            </a:r>
            <a:r>
              <a:rPr dirty="0" sz="1000" spc="35">
                <a:latin typeface="Calibri"/>
                <a:cs typeface="Calibri"/>
              </a:rPr>
              <a:t> </a:t>
            </a:r>
            <a:r>
              <a:rPr dirty="0" sz="1000" spc="-95">
                <a:latin typeface="Calibri"/>
                <a:cs typeface="Calibri"/>
              </a:rPr>
              <a:t>num</a:t>
            </a:r>
            <a:r>
              <a:rPr dirty="0" sz="1000" spc="160">
                <a:latin typeface="Calibri"/>
                <a:cs typeface="Calibri"/>
              </a:rPr>
              <a:t> </a:t>
            </a:r>
            <a:r>
              <a:rPr dirty="0" sz="1000" spc="25">
                <a:latin typeface="Calibri"/>
                <a:cs typeface="Calibri"/>
              </a:rPr>
              <a:t>&lt;&lt; </a:t>
            </a:r>
            <a:r>
              <a:rPr dirty="0" sz="1000" spc="30">
                <a:latin typeface="Calibri"/>
                <a:cs typeface="Calibri"/>
              </a:rPr>
              <a:t> </a:t>
            </a:r>
            <a:r>
              <a:rPr dirty="0" sz="1000" spc="120">
                <a:solidFill>
                  <a:srgbClr val="00AEEF"/>
                </a:solidFill>
                <a:latin typeface="Calibri"/>
                <a:cs typeface="Calibri"/>
              </a:rPr>
              <a:t>"</a:t>
            </a:r>
            <a:r>
              <a:rPr dirty="0" sz="1000" spc="285">
                <a:solidFill>
                  <a:srgbClr val="00AEEF"/>
                </a:solidFill>
                <a:latin typeface="Calibri"/>
                <a:cs typeface="Calibri"/>
              </a:rPr>
              <a:t> </a:t>
            </a:r>
            <a:r>
              <a:rPr dirty="0" sz="1000" spc="185">
                <a:solidFill>
                  <a:srgbClr val="00AEEF"/>
                </a:solidFill>
                <a:latin typeface="Calibri"/>
                <a:cs typeface="Calibri"/>
              </a:rPr>
              <a:t>"</a:t>
            </a:r>
            <a:r>
              <a:rPr dirty="0" sz="1000" spc="185">
                <a:latin typeface="Calibri"/>
                <a:cs typeface="Calibri"/>
              </a:rPr>
              <a:t>;</a:t>
            </a:r>
            <a:endParaRPr sz="1000">
              <a:latin typeface="Calibri"/>
              <a:cs typeface="Calibri"/>
            </a:endParaRPr>
          </a:p>
          <a:p>
            <a:pPr marL="358140">
              <a:lnSpc>
                <a:spcPts val="1075"/>
              </a:lnSpc>
            </a:pPr>
            <a:r>
              <a:rPr dirty="0" sz="1000" spc="120">
                <a:latin typeface="Calibri"/>
                <a:cs typeface="Calibri"/>
              </a:rPr>
              <a:t>outFile</a:t>
            </a:r>
            <a:r>
              <a:rPr dirty="0" sz="1000" spc="254">
                <a:latin typeface="Calibri"/>
                <a:cs typeface="Calibri"/>
              </a:rPr>
              <a:t> </a:t>
            </a:r>
            <a:r>
              <a:rPr dirty="0" sz="1000" spc="25">
                <a:latin typeface="Calibri"/>
                <a:cs typeface="Calibri"/>
              </a:rPr>
              <a:t>&lt;&lt;</a:t>
            </a:r>
            <a:r>
              <a:rPr dirty="0" sz="1000" spc="260">
                <a:latin typeface="Calibri"/>
                <a:cs typeface="Calibri"/>
              </a:rPr>
              <a:t> </a:t>
            </a:r>
            <a:r>
              <a:rPr dirty="0" sz="1000" spc="125">
                <a:solidFill>
                  <a:srgbClr val="00AEEF"/>
                </a:solidFill>
                <a:latin typeface="Calibri"/>
                <a:cs typeface="Calibri"/>
              </a:rPr>
              <a:t>"\n"</a:t>
            </a:r>
            <a:r>
              <a:rPr dirty="0" sz="1000" spc="125">
                <a:latin typeface="Calibri"/>
                <a:cs typeface="Calibri"/>
              </a:rPr>
              <a:t>;</a:t>
            </a:r>
            <a:endParaRPr sz="1000">
              <a:latin typeface="Calibri"/>
              <a:cs typeface="Calibri"/>
            </a:endParaRPr>
          </a:p>
          <a:p>
            <a:pPr marL="358140" marR="2215515">
              <a:lnSpc>
                <a:spcPts val="1080"/>
              </a:lnSpc>
              <a:spcBef>
                <a:spcPts val="70"/>
              </a:spcBef>
            </a:pPr>
            <a:r>
              <a:rPr dirty="0" sz="1000" spc="120">
                <a:latin typeface="Calibri"/>
                <a:cs typeface="Calibri"/>
              </a:rPr>
              <a:t>outFile</a:t>
            </a:r>
            <a:r>
              <a:rPr dirty="0" sz="1000" spc="290">
                <a:latin typeface="Calibri"/>
                <a:cs typeface="Calibri"/>
              </a:rPr>
              <a:t> </a:t>
            </a:r>
            <a:r>
              <a:rPr dirty="0" sz="1000" spc="25">
                <a:latin typeface="Calibri"/>
                <a:cs typeface="Calibri"/>
              </a:rPr>
              <a:t>&lt;&lt;</a:t>
            </a:r>
            <a:r>
              <a:rPr dirty="0" sz="1000" spc="45">
                <a:latin typeface="Calibri"/>
                <a:cs typeface="Calibri"/>
              </a:rPr>
              <a:t> </a:t>
            </a:r>
            <a:r>
              <a:rPr dirty="0" sz="1000" spc="-25">
                <a:solidFill>
                  <a:srgbClr val="00AEEF"/>
                </a:solidFill>
                <a:latin typeface="Calibri"/>
                <a:cs typeface="Calibri"/>
              </a:rPr>
              <a:t>"Sum</a:t>
            </a:r>
            <a:r>
              <a:rPr dirty="0" sz="1000" spc="90">
                <a:solidFill>
                  <a:srgbClr val="00AEEF"/>
                </a:solidFill>
                <a:latin typeface="Calibri"/>
                <a:cs typeface="Calibri"/>
              </a:rPr>
              <a:t> </a:t>
            </a:r>
            <a:r>
              <a:rPr dirty="0" sz="1000" spc="25">
                <a:solidFill>
                  <a:srgbClr val="00AEEF"/>
                </a:solidFill>
                <a:latin typeface="Calibri"/>
                <a:cs typeface="Calibri"/>
              </a:rPr>
              <a:t>=</a:t>
            </a:r>
            <a:r>
              <a:rPr dirty="0" sz="1000" spc="40">
                <a:solidFill>
                  <a:srgbClr val="00AEEF"/>
                </a:solidFill>
                <a:latin typeface="Calibri"/>
                <a:cs typeface="Calibri"/>
              </a:rPr>
              <a:t> </a:t>
            </a:r>
            <a:r>
              <a:rPr dirty="0" sz="1000" spc="120">
                <a:solidFill>
                  <a:srgbClr val="00AEEF"/>
                </a:solidFill>
                <a:latin typeface="Calibri"/>
                <a:cs typeface="Calibri"/>
              </a:rPr>
              <a:t>"</a:t>
            </a:r>
            <a:r>
              <a:rPr dirty="0" sz="1000" spc="290">
                <a:solidFill>
                  <a:srgbClr val="00AEEF"/>
                </a:solidFill>
                <a:latin typeface="Calibri"/>
                <a:cs typeface="Calibri"/>
              </a:rPr>
              <a:t> </a:t>
            </a:r>
            <a:r>
              <a:rPr dirty="0" sz="1000" spc="25">
                <a:latin typeface="Calibri"/>
                <a:cs typeface="Calibri"/>
              </a:rPr>
              <a:t>&lt;&lt;</a:t>
            </a:r>
            <a:r>
              <a:rPr dirty="0" sz="1000" spc="40">
                <a:latin typeface="Calibri"/>
                <a:cs typeface="Calibri"/>
              </a:rPr>
              <a:t> </a:t>
            </a:r>
            <a:r>
              <a:rPr dirty="0" sz="1000" spc="140">
                <a:latin typeface="Calibri"/>
                <a:cs typeface="Calibri"/>
              </a:rPr>
              <a:t>total</a:t>
            </a:r>
            <a:r>
              <a:rPr dirty="0" sz="1000" spc="290">
                <a:latin typeface="Calibri"/>
                <a:cs typeface="Calibri"/>
              </a:rPr>
              <a:t> </a:t>
            </a:r>
            <a:r>
              <a:rPr dirty="0" sz="1000" spc="25">
                <a:latin typeface="Calibri"/>
                <a:cs typeface="Calibri"/>
              </a:rPr>
              <a:t>&lt;&lt;</a:t>
            </a:r>
            <a:r>
              <a:rPr dirty="0" sz="1000" spc="40">
                <a:latin typeface="Calibri"/>
                <a:cs typeface="Calibri"/>
              </a:rPr>
              <a:t> </a:t>
            </a:r>
            <a:r>
              <a:rPr dirty="0" sz="1000" spc="110">
                <a:latin typeface="Calibri"/>
                <a:cs typeface="Calibri"/>
              </a:rPr>
              <a:t>endl; </a:t>
            </a:r>
            <a:r>
              <a:rPr dirty="0" sz="1000" spc="-215">
                <a:latin typeface="Calibri"/>
                <a:cs typeface="Calibri"/>
              </a:rPr>
              <a:t> </a:t>
            </a:r>
            <a:r>
              <a:rPr dirty="0" sz="1000" spc="145">
                <a:latin typeface="Calibri"/>
                <a:cs typeface="Calibri"/>
              </a:rPr>
              <a:t>outFile.close();</a:t>
            </a:r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168148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10"/>
              <a:t>That</a:t>
            </a:r>
            <a:r>
              <a:rPr dirty="0"/>
              <a:t> </a:t>
            </a:r>
            <a:r>
              <a:rPr dirty="0" spc="-25"/>
              <a:t>Looks</a:t>
            </a:r>
            <a:r>
              <a:rPr dirty="0"/>
              <a:t> </a:t>
            </a:r>
            <a:r>
              <a:rPr dirty="0" spc="-30"/>
              <a:t>Familiar...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4657" y="1333231"/>
            <a:ext cx="4922520" cy="36385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01930" indent="-177165">
              <a:lnSpc>
                <a:spcPct val="100000"/>
              </a:lnSpc>
              <a:spcBef>
                <a:spcPts val="90"/>
              </a:spcBef>
              <a:buClr>
                <a:srgbClr val="3333B2"/>
              </a:buClr>
              <a:buFont typeface="Lucida Sans Unicode"/>
              <a:buChar char="►"/>
              <a:tabLst>
                <a:tab pos="202565" algn="l"/>
              </a:tabLst>
            </a:pPr>
            <a:r>
              <a:rPr dirty="0" sz="1100" spc="-65">
                <a:latin typeface="Tahoma"/>
                <a:cs typeface="Tahoma"/>
              </a:rPr>
              <a:t>If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file-writing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syntax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80">
                <a:latin typeface="Tahoma"/>
                <a:cs typeface="Tahoma"/>
              </a:rPr>
              <a:t>seems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similar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to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printing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to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console,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that’s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because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15">
                <a:latin typeface="Tahoma"/>
                <a:cs typeface="Tahoma"/>
              </a:rPr>
              <a:t>it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is!</a:t>
            </a:r>
            <a:endParaRPr sz="1100">
              <a:latin typeface="Tahoma"/>
              <a:cs typeface="Tahoma"/>
            </a:endParaRPr>
          </a:p>
          <a:p>
            <a:pPr marL="20193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Tahoma"/>
                <a:cs typeface="Tahoma"/>
              </a:rPr>
              <a:t>-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140">
                <a:latin typeface="Calibri"/>
                <a:cs typeface="Calibri"/>
              </a:rPr>
              <a:t>cin</a:t>
            </a:r>
            <a:r>
              <a:rPr dirty="0" sz="1100" spc="105">
                <a:latin typeface="Calibri"/>
                <a:cs typeface="Calibri"/>
              </a:rPr>
              <a:t> </a:t>
            </a:r>
            <a:r>
              <a:rPr dirty="0" sz="1100" spc="-35">
                <a:latin typeface="Tahoma"/>
                <a:cs typeface="Tahoma"/>
              </a:rPr>
              <a:t>is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85">
                <a:latin typeface="Calibri"/>
                <a:cs typeface="Calibri"/>
              </a:rPr>
              <a:t>ifstream</a:t>
            </a:r>
            <a:r>
              <a:rPr dirty="0" sz="1100" spc="85">
                <a:latin typeface="Tahoma"/>
                <a:cs typeface="Tahoma"/>
              </a:rPr>
              <a:t>;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70">
                <a:latin typeface="Calibri"/>
                <a:cs typeface="Calibri"/>
              </a:rPr>
              <a:t>cout</a:t>
            </a:r>
            <a:r>
              <a:rPr dirty="0" sz="1100" spc="105">
                <a:latin typeface="Calibri"/>
                <a:cs typeface="Calibri"/>
              </a:rPr>
              <a:t> </a:t>
            </a:r>
            <a:r>
              <a:rPr dirty="0" sz="1100" spc="-35">
                <a:latin typeface="Tahoma"/>
                <a:cs typeface="Tahoma"/>
              </a:rPr>
              <a:t>is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65">
                <a:latin typeface="Calibri"/>
                <a:cs typeface="Calibri"/>
              </a:rPr>
              <a:t>ofstream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47561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45"/>
              <a:t>Recap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1894" y="1025980"/>
            <a:ext cx="5037455" cy="103822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34"/>
              </a:spcBef>
            </a:pPr>
            <a:r>
              <a:rPr dirty="0" sz="1100" spc="-50">
                <a:latin typeface="Tahoma"/>
                <a:cs typeface="Tahoma"/>
              </a:rPr>
              <a:t>We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have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learned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70">
                <a:latin typeface="Tahoma"/>
                <a:cs typeface="Tahoma"/>
              </a:rPr>
              <a:t>how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to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handle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console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input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and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output:</a:t>
            </a:r>
            <a:endParaRPr sz="1100">
              <a:latin typeface="Tahoma"/>
              <a:cs typeface="Tahoma"/>
            </a:endParaRPr>
          </a:p>
          <a:p>
            <a:pPr marL="314960" indent="-177800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Font typeface="Lucida Sans Unicode"/>
              <a:buChar char="►"/>
              <a:tabLst>
                <a:tab pos="315595" algn="l"/>
              </a:tabLst>
            </a:pPr>
            <a:r>
              <a:rPr dirty="0" sz="1100" spc="-20">
                <a:latin typeface="Tahoma"/>
                <a:cs typeface="Tahoma"/>
              </a:rPr>
              <a:t>The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900" spc="105">
                <a:latin typeface="Consolas"/>
                <a:cs typeface="Consolas"/>
              </a:rPr>
              <a:t>std::cout</a:t>
            </a:r>
            <a:r>
              <a:rPr dirty="0" sz="900" spc="-135">
                <a:latin typeface="Consolas"/>
                <a:cs typeface="Consolas"/>
              </a:rPr>
              <a:t> </a:t>
            </a:r>
            <a:r>
              <a:rPr dirty="0" sz="1100" spc="-15">
                <a:latin typeface="Tahoma"/>
                <a:cs typeface="Tahoma"/>
              </a:rPr>
              <a:t>to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80">
                <a:latin typeface="Tahoma"/>
                <a:cs typeface="Tahoma"/>
              </a:rPr>
              <a:t>p</a:t>
            </a:r>
            <a:r>
              <a:rPr dirty="0" sz="1100" spc="-30">
                <a:latin typeface="Tahoma"/>
                <a:cs typeface="Tahoma"/>
              </a:rPr>
              <a:t>r</a:t>
            </a:r>
            <a:r>
              <a:rPr dirty="0" sz="1100" spc="-10">
                <a:latin typeface="Tahoma"/>
                <a:cs typeface="Tahoma"/>
              </a:rPr>
              <a:t>int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out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console</a:t>
            </a:r>
            <a:endParaRPr sz="1100">
              <a:latin typeface="Tahoma"/>
              <a:cs typeface="Tahoma"/>
            </a:endParaRPr>
          </a:p>
          <a:p>
            <a:pPr marL="314960" indent="-177800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Font typeface="Lucida Sans Unicode"/>
              <a:buChar char="►"/>
              <a:tabLst>
                <a:tab pos="315595" algn="l"/>
              </a:tabLst>
            </a:pPr>
            <a:r>
              <a:rPr dirty="0" sz="1100" spc="-20">
                <a:latin typeface="Tahoma"/>
                <a:cs typeface="Tahoma"/>
              </a:rPr>
              <a:t>The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900" spc="105">
                <a:latin typeface="Consolas"/>
                <a:cs typeface="Consolas"/>
              </a:rPr>
              <a:t>std::cin</a:t>
            </a:r>
            <a:r>
              <a:rPr dirty="0" sz="900" spc="-135">
                <a:latin typeface="Consolas"/>
                <a:cs typeface="Consolas"/>
              </a:rPr>
              <a:t> </a:t>
            </a:r>
            <a:r>
              <a:rPr dirty="0" sz="1100" spc="-15">
                <a:latin typeface="Tahoma"/>
                <a:cs typeface="Tahoma"/>
              </a:rPr>
              <a:t>to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input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f</a:t>
            </a:r>
            <a:r>
              <a:rPr dirty="0" sz="1100" spc="-30">
                <a:latin typeface="Tahoma"/>
                <a:cs typeface="Tahoma"/>
              </a:rPr>
              <a:t>r</a:t>
            </a:r>
            <a:r>
              <a:rPr dirty="0" sz="1100" spc="-55">
                <a:latin typeface="Tahoma"/>
                <a:cs typeface="Tahoma"/>
              </a:rPr>
              <a:t>om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k</a:t>
            </a:r>
            <a:r>
              <a:rPr dirty="0" sz="1100" spc="-60">
                <a:latin typeface="Tahoma"/>
                <a:cs typeface="Tahoma"/>
              </a:rPr>
              <a:t>ey</a:t>
            </a:r>
            <a:r>
              <a:rPr dirty="0" sz="1100" spc="-35">
                <a:latin typeface="Tahoma"/>
                <a:cs typeface="Tahoma"/>
              </a:rPr>
              <a:t>b</a:t>
            </a:r>
            <a:r>
              <a:rPr dirty="0" sz="1100" spc="-55">
                <a:latin typeface="Tahoma"/>
                <a:cs typeface="Tahoma"/>
              </a:rPr>
              <a:t>o</a:t>
            </a:r>
            <a:r>
              <a:rPr dirty="0" sz="1100" spc="-90">
                <a:latin typeface="Tahoma"/>
                <a:cs typeface="Tahoma"/>
              </a:rPr>
              <a:t>a</a:t>
            </a:r>
            <a:r>
              <a:rPr dirty="0" sz="1100" spc="-35">
                <a:latin typeface="Tahoma"/>
                <a:cs typeface="Tahoma"/>
              </a:rPr>
              <a:t>rd</a:t>
            </a:r>
            <a:endParaRPr sz="1100">
              <a:latin typeface="Tahoma"/>
              <a:cs typeface="Tahoma"/>
            </a:endParaRPr>
          </a:p>
          <a:p>
            <a:pPr marL="38100" marR="30480">
              <a:lnSpc>
                <a:spcPct val="102600"/>
              </a:lnSpc>
              <a:spcBef>
                <a:spcPts val="300"/>
              </a:spcBef>
            </a:pPr>
            <a:r>
              <a:rPr dirty="0" sz="1100" spc="-15">
                <a:solidFill>
                  <a:srgbClr val="FF0000"/>
                </a:solidFill>
                <a:latin typeface="Tahoma"/>
                <a:cs typeface="Tahoma"/>
              </a:rPr>
              <a:t>What</a:t>
            </a:r>
            <a:r>
              <a:rPr dirty="0" sz="1100" spc="25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100" spc="-5">
                <a:solidFill>
                  <a:srgbClr val="FF0000"/>
                </a:solidFill>
                <a:latin typeface="Tahoma"/>
                <a:cs typeface="Tahoma"/>
              </a:rPr>
              <a:t>if</a:t>
            </a:r>
            <a:r>
              <a:rPr dirty="0" sz="1100" spc="25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100" spc="-45">
                <a:solidFill>
                  <a:srgbClr val="FF0000"/>
                </a:solidFill>
                <a:latin typeface="Tahoma"/>
                <a:cs typeface="Tahoma"/>
              </a:rPr>
              <a:t>our</a:t>
            </a:r>
            <a:r>
              <a:rPr dirty="0" sz="1100" spc="25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100" spc="-35">
                <a:solidFill>
                  <a:srgbClr val="FF0000"/>
                </a:solidFill>
                <a:latin typeface="Tahoma"/>
                <a:cs typeface="Tahoma"/>
              </a:rPr>
              <a:t>data</a:t>
            </a:r>
            <a:r>
              <a:rPr dirty="0" sz="1100" spc="25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100" spc="-40">
                <a:solidFill>
                  <a:srgbClr val="FF0000"/>
                </a:solidFill>
                <a:latin typeface="Tahoma"/>
                <a:cs typeface="Tahoma"/>
              </a:rPr>
              <a:t>from</a:t>
            </a:r>
            <a:r>
              <a:rPr dirty="0" sz="1100" spc="25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100" spc="-30">
                <a:solidFill>
                  <a:srgbClr val="FF0000"/>
                </a:solidFill>
                <a:latin typeface="Tahoma"/>
                <a:cs typeface="Tahoma"/>
              </a:rPr>
              <a:t>file</a:t>
            </a:r>
            <a:r>
              <a:rPr dirty="0" sz="1100" spc="3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100" spc="-45">
                <a:solidFill>
                  <a:srgbClr val="FF0000"/>
                </a:solidFill>
                <a:latin typeface="Tahoma"/>
                <a:cs typeface="Tahoma"/>
              </a:rPr>
              <a:t>instead</a:t>
            </a:r>
            <a:r>
              <a:rPr dirty="0" sz="1100" spc="25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100" spc="-35">
                <a:solidFill>
                  <a:srgbClr val="FF0000"/>
                </a:solidFill>
                <a:latin typeface="Tahoma"/>
                <a:cs typeface="Tahoma"/>
              </a:rPr>
              <a:t>of</a:t>
            </a:r>
            <a:r>
              <a:rPr dirty="0" sz="1100" spc="25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100" spc="-50">
                <a:solidFill>
                  <a:srgbClr val="FF0000"/>
                </a:solidFill>
                <a:latin typeface="Tahoma"/>
                <a:cs typeface="Tahoma"/>
              </a:rPr>
              <a:t>keyboard?</a:t>
            </a:r>
            <a:r>
              <a:rPr dirty="0" sz="1100" spc="145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100" spc="-60">
                <a:solidFill>
                  <a:srgbClr val="FF0000"/>
                </a:solidFill>
                <a:latin typeface="Tahoma"/>
                <a:cs typeface="Tahoma"/>
              </a:rPr>
              <a:t>or</a:t>
            </a:r>
            <a:r>
              <a:rPr dirty="0" sz="1100" spc="3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100" spc="-105">
                <a:solidFill>
                  <a:srgbClr val="FF0000"/>
                </a:solidFill>
                <a:latin typeface="Tahoma"/>
                <a:cs typeface="Tahoma"/>
              </a:rPr>
              <a:t>we</a:t>
            </a:r>
            <a:r>
              <a:rPr dirty="0" sz="1100" spc="25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100" spc="-50">
                <a:solidFill>
                  <a:srgbClr val="FF0000"/>
                </a:solidFill>
                <a:latin typeface="Tahoma"/>
                <a:cs typeface="Tahoma"/>
              </a:rPr>
              <a:t>want</a:t>
            </a:r>
            <a:r>
              <a:rPr dirty="0" sz="1100" spc="3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100" spc="-15">
                <a:solidFill>
                  <a:srgbClr val="FF0000"/>
                </a:solidFill>
                <a:latin typeface="Tahoma"/>
                <a:cs typeface="Tahoma"/>
              </a:rPr>
              <a:t>to</a:t>
            </a:r>
            <a:r>
              <a:rPr dirty="0" sz="1100" spc="2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100" spc="-55">
                <a:solidFill>
                  <a:srgbClr val="FF0000"/>
                </a:solidFill>
                <a:latin typeface="Tahoma"/>
                <a:cs typeface="Tahoma"/>
              </a:rPr>
              <a:t>store</a:t>
            </a:r>
            <a:r>
              <a:rPr dirty="0" sz="1100" spc="25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100" spc="-25">
                <a:solidFill>
                  <a:srgbClr val="FF0000"/>
                </a:solidFill>
                <a:latin typeface="Tahoma"/>
                <a:cs typeface="Tahoma"/>
              </a:rPr>
              <a:t>output</a:t>
            </a:r>
            <a:r>
              <a:rPr dirty="0" sz="1100" spc="25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100" spc="-20">
                <a:solidFill>
                  <a:srgbClr val="FF0000"/>
                </a:solidFill>
                <a:latin typeface="Tahoma"/>
                <a:cs typeface="Tahoma"/>
              </a:rPr>
              <a:t>into</a:t>
            </a:r>
            <a:r>
              <a:rPr dirty="0" sz="1100" spc="25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100" spc="-55">
                <a:solidFill>
                  <a:srgbClr val="FF0000"/>
                </a:solidFill>
                <a:latin typeface="Tahoma"/>
                <a:cs typeface="Tahoma"/>
              </a:rPr>
              <a:t>a</a:t>
            </a:r>
            <a:r>
              <a:rPr dirty="0" sz="1100" spc="3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100" spc="-30">
                <a:solidFill>
                  <a:srgbClr val="FF0000"/>
                </a:solidFill>
                <a:latin typeface="Tahoma"/>
                <a:cs typeface="Tahoma"/>
              </a:rPr>
              <a:t>file </a:t>
            </a:r>
            <a:r>
              <a:rPr dirty="0" sz="1100" spc="-33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100" spc="-45">
                <a:solidFill>
                  <a:srgbClr val="FF0000"/>
                </a:solidFill>
                <a:latin typeface="Tahoma"/>
                <a:cs typeface="Tahoma"/>
              </a:rPr>
              <a:t>instead</a:t>
            </a:r>
            <a:r>
              <a:rPr dirty="0" sz="1100" spc="15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100" spc="-35">
                <a:solidFill>
                  <a:srgbClr val="FF0000"/>
                </a:solidFill>
                <a:latin typeface="Tahoma"/>
                <a:cs typeface="Tahoma"/>
              </a:rPr>
              <a:t>of</a:t>
            </a:r>
            <a:r>
              <a:rPr dirty="0" sz="1100" spc="2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100" spc="-30">
                <a:solidFill>
                  <a:srgbClr val="FF0000"/>
                </a:solidFill>
                <a:latin typeface="Tahoma"/>
                <a:cs typeface="Tahoma"/>
              </a:rPr>
              <a:t>just</a:t>
            </a:r>
            <a:r>
              <a:rPr dirty="0" sz="1100" spc="2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100" spc="-30">
                <a:solidFill>
                  <a:srgbClr val="FF0000"/>
                </a:solidFill>
                <a:latin typeface="Tahoma"/>
                <a:cs typeface="Tahoma"/>
              </a:rPr>
              <a:t>printing</a:t>
            </a:r>
            <a:r>
              <a:rPr dirty="0" sz="1100" spc="2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100" spc="15">
                <a:solidFill>
                  <a:srgbClr val="FF0000"/>
                </a:solidFill>
                <a:latin typeface="Tahoma"/>
                <a:cs typeface="Tahoma"/>
              </a:rPr>
              <a:t>it</a:t>
            </a:r>
            <a:r>
              <a:rPr dirty="0" sz="1100" spc="2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100" spc="-25">
                <a:solidFill>
                  <a:srgbClr val="FF0000"/>
                </a:solidFill>
                <a:latin typeface="Tahoma"/>
                <a:cs typeface="Tahoma"/>
              </a:rPr>
              <a:t>out?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72527"/>
            <a:ext cx="143256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35">
                <a:solidFill>
                  <a:srgbClr val="3333B2"/>
                </a:solidFill>
                <a:latin typeface="Tahoma"/>
                <a:cs typeface="Tahoma"/>
              </a:rPr>
              <a:t>Here’s</a:t>
            </a:r>
            <a:r>
              <a:rPr dirty="0" sz="1400" spc="-1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dirty="0" sz="1400" spc="-50">
                <a:solidFill>
                  <a:srgbClr val="3333B2"/>
                </a:solidFill>
                <a:latin typeface="Tahoma"/>
                <a:cs typeface="Tahoma"/>
              </a:rPr>
              <a:t>the</a:t>
            </a:r>
            <a:r>
              <a:rPr dirty="0" sz="1400" spc="-5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dirty="0" sz="1400" spc="-60">
                <a:solidFill>
                  <a:srgbClr val="3333B2"/>
                </a:solidFill>
                <a:latin typeface="Tahoma"/>
                <a:cs typeface="Tahoma"/>
              </a:rPr>
              <a:t>problem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294" y="1039620"/>
            <a:ext cx="225044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5">
                <a:latin typeface="Tahoma"/>
                <a:cs typeface="Tahoma"/>
              </a:rPr>
              <a:t>What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">
                <a:latin typeface="Tahoma"/>
                <a:cs typeface="Tahoma"/>
              </a:rPr>
              <a:t>if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input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file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looks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like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this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...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9994" y="1230439"/>
            <a:ext cx="1836420" cy="864870"/>
          </a:xfrm>
          <a:prstGeom prst="rect">
            <a:avLst/>
          </a:prstGeom>
        </p:spPr>
      </p:pic>
    </p:spTree>
  </p:cSld>
  <p:clrMapOvr>
    <a:masterClrMapping/>
  </p:clrMapOvr>
  <p:transition spd="fast">
    <p:cut thruBlk="0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72527"/>
            <a:ext cx="2502535" cy="73914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35">
                <a:solidFill>
                  <a:srgbClr val="3333B2"/>
                </a:solidFill>
                <a:latin typeface="Tahoma"/>
                <a:cs typeface="Tahoma"/>
              </a:rPr>
              <a:t>Here’s</a:t>
            </a:r>
            <a:r>
              <a:rPr dirty="0" sz="1400" spc="-1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dirty="0" sz="1400" spc="-50">
                <a:solidFill>
                  <a:srgbClr val="3333B2"/>
                </a:solidFill>
                <a:latin typeface="Tahoma"/>
                <a:cs typeface="Tahoma"/>
              </a:rPr>
              <a:t>the</a:t>
            </a:r>
            <a:r>
              <a:rPr dirty="0" sz="1400" spc="-5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dirty="0" sz="1400" spc="-60">
                <a:solidFill>
                  <a:srgbClr val="3333B2"/>
                </a:solidFill>
                <a:latin typeface="Tahoma"/>
                <a:cs typeface="Tahoma"/>
              </a:rPr>
              <a:t>problem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400">
              <a:latin typeface="Tahoma"/>
              <a:cs typeface="Tahoma"/>
            </a:endParaRPr>
          </a:p>
          <a:p>
            <a:pPr marL="264160">
              <a:lnSpc>
                <a:spcPct val="100000"/>
              </a:lnSpc>
              <a:spcBef>
                <a:spcPts val="894"/>
              </a:spcBef>
            </a:pPr>
            <a:r>
              <a:rPr dirty="0" sz="1100" spc="-15">
                <a:latin typeface="Tahoma"/>
                <a:cs typeface="Tahoma"/>
              </a:rPr>
              <a:t>What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">
                <a:latin typeface="Tahoma"/>
                <a:cs typeface="Tahoma"/>
              </a:rPr>
              <a:t>if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input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file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looks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like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this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...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9994" y="810615"/>
            <a:ext cx="1836420" cy="86487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47294" y="1696312"/>
            <a:ext cx="55372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60">
                <a:latin typeface="Tahoma"/>
                <a:cs typeface="Tahoma"/>
              </a:rPr>
              <a:t>or</a:t>
            </a:r>
            <a:r>
              <a:rPr dirty="0" sz="1100" spc="-1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this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...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9994" y="1860194"/>
            <a:ext cx="2308860" cy="864870"/>
          </a:xfrm>
          <a:prstGeom prst="rect">
            <a:avLst/>
          </a:prstGeom>
        </p:spPr>
      </p:pic>
    </p:spTree>
  </p:cSld>
  <p:clrMapOvr>
    <a:masterClrMapping/>
  </p:clrMapOvr>
  <p:transition spd="fast">
    <p:cut thruBlk="0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242697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90">
                <a:latin typeface="Trebuchet MS"/>
                <a:cs typeface="Trebuchet MS"/>
              </a:rPr>
              <a:t>getline</a:t>
            </a:r>
            <a:r>
              <a:rPr dirty="0" spc="90"/>
              <a:t>()</a:t>
            </a:r>
            <a:r>
              <a:rPr dirty="0" spc="10"/>
              <a:t> </a:t>
            </a:r>
            <a:r>
              <a:rPr dirty="0" spc="-60"/>
              <a:t>and</a:t>
            </a:r>
            <a:r>
              <a:rPr dirty="0" spc="15"/>
              <a:t> </a:t>
            </a:r>
            <a:r>
              <a:rPr dirty="0" spc="85">
                <a:latin typeface="Trebuchet MS"/>
                <a:cs typeface="Trebuchet MS"/>
              </a:rPr>
              <a:t>stringstreams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3321" y="513561"/>
            <a:ext cx="2014220" cy="88011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65">
                <a:latin typeface="Tahoma"/>
                <a:cs typeface="Tahoma"/>
              </a:rPr>
              <a:t>A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file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has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70" b="1">
                <a:latin typeface="Tahoma"/>
                <a:cs typeface="Tahoma"/>
              </a:rPr>
              <a:t>certain</a:t>
            </a:r>
            <a:r>
              <a:rPr dirty="0" sz="1100" spc="65" b="1">
                <a:latin typeface="Tahoma"/>
                <a:cs typeface="Tahoma"/>
              </a:rPr>
              <a:t> </a:t>
            </a:r>
            <a:r>
              <a:rPr dirty="0" sz="1100" spc="-75" b="1">
                <a:latin typeface="Tahoma"/>
                <a:cs typeface="Tahoma"/>
              </a:rPr>
              <a:t>format</a:t>
            </a:r>
            <a:r>
              <a:rPr dirty="0" sz="1100" spc="30" b="1">
                <a:latin typeface="Tahoma"/>
                <a:cs typeface="Tahoma"/>
              </a:rPr>
              <a:t> </a:t>
            </a:r>
            <a:r>
              <a:rPr dirty="0" sz="1100" spc="-70">
                <a:latin typeface="Tahoma"/>
                <a:cs typeface="Tahoma"/>
              </a:rPr>
              <a:t>where </a:t>
            </a:r>
            <a:r>
              <a:rPr dirty="0" sz="1100" spc="-32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you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know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related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data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is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on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 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single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line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of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text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but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aren’t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sure </a:t>
            </a:r>
            <a:r>
              <a:rPr dirty="0" sz="1100" spc="-60">
                <a:latin typeface="Tahoma"/>
                <a:cs typeface="Tahoma"/>
              </a:rPr>
              <a:t> </a:t>
            </a:r>
            <a:r>
              <a:rPr dirty="0" sz="1100" spc="-70">
                <a:latin typeface="Tahoma"/>
                <a:cs typeface="Tahoma"/>
              </a:rPr>
              <a:t>how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many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data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items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will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be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on 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that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line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18172" y="1479626"/>
            <a:ext cx="1731645" cy="1310005"/>
            <a:chOff x="718172" y="1479626"/>
            <a:chExt cx="1731645" cy="131000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5337" y="1479626"/>
              <a:ext cx="1377315" cy="64865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8172" y="2140940"/>
              <a:ext cx="1731645" cy="648652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3229965" y="1122601"/>
            <a:ext cx="1976120" cy="113411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214629" indent="-177165">
              <a:lnSpc>
                <a:spcPct val="100000"/>
              </a:lnSpc>
              <a:spcBef>
                <a:spcPts val="434"/>
              </a:spcBef>
              <a:buClr>
                <a:srgbClr val="3333B2"/>
              </a:buClr>
              <a:buFont typeface="Lucida Sans Unicode"/>
              <a:buChar char="►"/>
              <a:tabLst>
                <a:tab pos="215265" algn="l"/>
              </a:tabLst>
            </a:pPr>
            <a:r>
              <a:rPr dirty="0" sz="1100">
                <a:latin typeface="Tahoma"/>
                <a:cs typeface="Tahoma"/>
              </a:rPr>
              <a:t>Can’t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75">
                <a:latin typeface="Tahoma"/>
                <a:cs typeface="Tahoma"/>
              </a:rPr>
              <a:t>use</a:t>
            </a:r>
            <a:r>
              <a:rPr dirty="0" sz="1100" spc="-5">
                <a:latin typeface="Tahoma"/>
                <a:cs typeface="Tahoma"/>
              </a:rPr>
              <a:t> </a:t>
            </a:r>
            <a:r>
              <a:rPr dirty="0" sz="1100" spc="-55" i="1">
                <a:latin typeface="Verdana"/>
                <a:cs typeface="Verdana"/>
              </a:rPr>
              <a:t>&gt;&gt;</a:t>
            </a:r>
            <a:endParaRPr sz="1100">
              <a:latin typeface="Verdana"/>
              <a:cs typeface="Verdana"/>
            </a:endParaRPr>
          </a:p>
          <a:p>
            <a:pPr marL="214629" marR="30480" indent="-17716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Font typeface="Lucida Sans Unicode"/>
              <a:buChar char="►"/>
              <a:tabLst>
                <a:tab pos="215265" algn="l"/>
              </a:tabLst>
            </a:pPr>
            <a:r>
              <a:rPr dirty="0" sz="1100" spc="-50">
                <a:latin typeface="Tahoma"/>
                <a:cs typeface="Tahoma"/>
              </a:rPr>
              <a:t>We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can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75">
                <a:latin typeface="Tahoma"/>
                <a:cs typeface="Tahoma"/>
              </a:rPr>
              <a:t>use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105">
                <a:solidFill>
                  <a:srgbClr val="0000FF"/>
                </a:solidFill>
                <a:latin typeface="Calibri"/>
                <a:cs typeface="Calibri"/>
              </a:rPr>
              <a:t>getline</a:t>
            </a:r>
            <a:r>
              <a:rPr dirty="0" sz="1100" spc="105">
                <a:solidFill>
                  <a:srgbClr val="0000FF"/>
                </a:solidFill>
                <a:latin typeface="Tahoma"/>
                <a:cs typeface="Tahoma"/>
              </a:rPr>
              <a:t>()</a:t>
            </a:r>
            <a:r>
              <a:rPr dirty="0" sz="1100" spc="5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to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get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whole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line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as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string, 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then</a:t>
            </a:r>
            <a:r>
              <a:rPr dirty="0" sz="110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100">
                <a:solidFill>
                  <a:srgbClr val="0000FF"/>
                </a:solidFill>
                <a:latin typeface="Calibri"/>
                <a:cs typeface="Calibri"/>
              </a:rPr>
              <a:t>stringstream </a:t>
            </a:r>
            <a:r>
              <a:rPr dirty="0" sz="1100" spc="-25">
                <a:solidFill>
                  <a:srgbClr val="0000FF"/>
                </a:solidFill>
                <a:latin typeface="Tahoma"/>
                <a:cs typeface="Tahoma"/>
              </a:rPr>
              <a:t>with</a:t>
            </a:r>
            <a:endParaRPr sz="1100">
              <a:latin typeface="Tahoma"/>
              <a:cs typeface="Tahoma"/>
            </a:endParaRPr>
          </a:p>
          <a:p>
            <a:pPr marL="214629" marR="173990">
              <a:lnSpc>
                <a:spcPct val="102699"/>
              </a:lnSpc>
            </a:pPr>
            <a:r>
              <a:rPr dirty="0" sz="1100" spc="-55" i="1">
                <a:solidFill>
                  <a:srgbClr val="0000FF"/>
                </a:solidFill>
                <a:latin typeface="Verdana"/>
                <a:cs typeface="Verdana"/>
              </a:rPr>
              <a:t>&gt;&gt;</a:t>
            </a:r>
            <a:r>
              <a:rPr dirty="0" sz="1100" spc="-40" i="1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dirty="0" sz="1100" spc="-15">
                <a:latin typeface="Tahoma"/>
                <a:cs typeface="Tahoma"/>
              </a:rPr>
              <a:t>to</a:t>
            </a:r>
            <a:r>
              <a:rPr dirty="0" sz="1100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parse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out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pieces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(</a:t>
            </a:r>
            <a:r>
              <a:rPr dirty="0" sz="1100" spc="-65" b="1">
                <a:latin typeface="Tahoma"/>
                <a:cs typeface="Tahoma"/>
              </a:rPr>
              <a:t>Tokenizing</a:t>
            </a:r>
            <a:r>
              <a:rPr dirty="0" sz="1100" spc="60" b="1">
                <a:latin typeface="Tahoma"/>
                <a:cs typeface="Tahoma"/>
              </a:rPr>
              <a:t> </a:t>
            </a:r>
            <a:r>
              <a:rPr dirty="0" sz="1100" spc="-90" b="1">
                <a:latin typeface="Tahoma"/>
                <a:cs typeface="Tahoma"/>
              </a:rPr>
              <a:t>a</a:t>
            </a:r>
            <a:r>
              <a:rPr dirty="0" sz="1100" spc="65" b="1">
                <a:latin typeface="Tahoma"/>
                <a:cs typeface="Tahoma"/>
              </a:rPr>
              <a:t> </a:t>
            </a:r>
            <a:r>
              <a:rPr dirty="0" sz="1100" spc="-60" b="1">
                <a:latin typeface="Tahoma"/>
                <a:cs typeface="Tahoma"/>
              </a:rPr>
              <a:t>string</a:t>
            </a:r>
            <a:r>
              <a:rPr dirty="0" sz="1100" spc="-60"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56769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20"/>
              <a:t>Outline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881556"/>
            <a:ext cx="2403475" cy="15208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2" action="ppaction://hlinksldjump"/>
              </a:rPr>
              <a:t>Stream</a:t>
            </a:r>
            <a:r>
              <a:rPr dirty="0" sz="1100" spc="-15">
                <a:solidFill>
                  <a:srgbClr val="D6D6E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2" action="ppaction://hlinksldjump"/>
              </a:rPr>
              <a:t>Concept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100" spc="-45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How</a:t>
            </a:r>
            <a:r>
              <a:rPr dirty="0" sz="1100" spc="15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dirty="0" sz="1100" spc="-15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to</a:t>
            </a:r>
            <a:r>
              <a:rPr dirty="0" sz="1100" spc="15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interact</a:t>
            </a:r>
            <a:r>
              <a:rPr dirty="0" sz="1100" spc="20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with</a:t>
            </a:r>
            <a:r>
              <a:rPr dirty="0" sz="1100" spc="20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files</a:t>
            </a:r>
            <a:r>
              <a:rPr dirty="0" sz="1100" spc="15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using</a:t>
            </a:r>
            <a:r>
              <a:rPr dirty="0" sz="1100" spc="30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dirty="0" sz="1100" spc="75">
                <a:solidFill>
                  <a:srgbClr val="D6D6EF"/>
                </a:solidFill>
                <a:latin typeface="Calibri"/>
                <a:cs typeface="Calibri"/>
                <a:hlinkClick r:id="rId3" action="ppaction://hlinksldjump"/>
              </a:rPr>
              <a:t>fstream</a:t>
            </a:r>
            <a:endParaRPr sz="1100">
              <a:latin typeface="Calibri"/>
              <a:cs typeface="Calibri"/>
            </a:endParaRPr>
          </a:p>
          <a:p>
            <a:pPr marL="220345" marR="1195070">
              <a:lnSpc>
                <a:spcPct val="102600"/>
              </a:lnSpc>
            </a:pPr>
            <a:r>
              <a:rPr dirty="0" sz="1100" spc="-40">
                <a:solidFill>
                  <a:srgbClr val="CCCCCC"/>
                </a:solidFill>
                <a:latin typeface="Tahoma"/>
                <a:cs typeface="Tahoma"/>
                <a:hlinkClick r:id="rId4" action="ppaction://hlinksldjump"/>
              </a:rPr>
              <a:t>Reading</a:t>
            </a:r>
            <a:r>
              <a:rPr dirty="0" sz="1100" spc="-10">
                <a:solidFill>
                  <a:srgbClr val="CCCCCC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dirty="0" sz="1100" spc="-25">
                <a:solidFill>
                  <a:srgbClr val="CCCCCC"/>
                </a:solidFill>
                <a:latin typeface="Tahoma"/>
                <a:cs typeface="Tahoma"/>
                <a:hlinkClick r:id="rId4" action="ppaction://hlinksldjump"/>
              </a:rPr>
              <a:t>in</a:t>
            </a:r>
            <a:r>
              <a:rPr dirty="0" sz="1100" spc="-5">
                <a:solidFill>
                  <a:srgbClr val="CCCCCC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dirty="0" sz="1100" spc="-55">
                <a:solidFill>
                  <a:srgbClr val="CCCCCC"/>
                </a:solidFill>
                <a:latin typeface="Tahoma"/>
                <a:cs typeface="Tahoma"/>
                <a:hlinkClick r:id="rId4" action="ppaction://hlinksldjump"/>
              </a:rPr>
              <a:t>a</a:t>
            </a:r>
            <a:r>
              <a:rPr dirty="0" sz="1100" spc="-5">
                <a:solidFill>
                  <a:srgbClr val="CCCCCC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dirty="0" sz="1100" spc="-10">
                <a:solidFill>
                  <a:srgbClr val="CCCCCC"/>
                </a:solidFill>
                <a:latin typeface="Tahoma"/>
                <a:cs typeface="Tahoma"/>
                <a:hlinkClick r:id="rId4" action="ppaction://hlinksldjump"/>
              </a:rPr>
              <a:t>File </a:t>
            </a:r>
            <a:r>
              <a:rPr dirty="0" sz="1100" spc="-330">
                <a:solidFill>
                  <a:srgbClr val="CCCCCC"/>
                </a:solidFill>
                <a:latin typeface="Tahoma"/>
                <a:cs typeface="Tahoma"/>
              </a:rPr>
              <a:t> </a:t>
            </a:r>
            <a:r>
              <a:rPr dirty="0" sz="1100" spc="-15">
                <a:solidFill>
                  <a:srgbClr val="CCCCCC"/>
                </a:solidFill>
                <a:latin typeface="Tahoma"/>
                <a:cs typeface="Tahoma"/>
                <a:hlinkClick r:id="rId5" action="ppaction://hlinksldjump"/>
              </a:rPr>
              <a:t>Writing</a:t>
            </a:r>
            <a:r>
              <a:rPr dirty="0" sz="1100" spc="-5">
                <a:solidFill>
                  <a:srgbClr val="CCCCCC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dirty="0" sz="1100" spc="-15">
                <a:solidFill>
                  <a:srgbClr val="CCCCCC"/>
                </a:solidFill>
                <a:latin typeface="Tahoma"/>
                <a:cs typeface="Tahoma"/>
                <a:hlinkClick r:id="rId5" action="ppaction://hlinksldjump"/>
              </a:rPr>
              <a:t>to</a:t>
            </a:r>
            <a:r>
              <a:rPr dirty="0" sz="1100" spc="-5">
                <a:solidFill>
                  <a:srgbClr val="CCCCCC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dirty="0" sz="1100" spc="-55">
                <a:solidFill>
                  <a:srgbClr val="CCCCCC"/>
                </a:solidFill>
                <a:latin typeface="Tahoma"/>
                <a:cs typeface="Tahoma"/>
                <a:hlinkClick r:id="rId5" action="ppaction://hlinksldjump"/>
              </a:rPr>
              <a:t>a</a:t>
            </a:r>
            <a:r>
              <a:rPr dirty="0" sz="1100">
                <a:solidFill>
                  <a:srgbClr val="CCCCCC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dirty="0" sz="1100" spc="-10">
                <a:solidFill>
                  <a:srgbClr val="CCCCCC"/>
                </a:solidFill>
                <a:latin typeface="Tahoma"/>
                <a:cs typeface="Tahoma"/>
                <a:hlinkClick r:id="rId5" action="ppaction://hlinksldjump"/>
              </a:rPr>
              <a:t>File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100" spc="-20">
                <a:solidFill>
                  <a:srgbClr val="3333B2"/>
                </a:solidFill>
                <a:latin typeface="Tahoma"/>
                <a:cs typeface="Tahoma"/>
                <a:hlinkClick r:id="rId6" action="ppaction://hlinksldjump"/>
              </a:rPr>
              <a:t>String</a:t>
            </a:r>
            <a:r>
              <a:rPr dirty="0" sz="1100" spc="-15">
                <a:solidFill>
                  <a:srgbClr val="3333B2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dirty="0" sz="1100" spc="-45">
                <a:solidFill>
                  <a:srgbClr val="3333B2"/>
                </a:solidFill>
                <a:latin typeface="Tahoma"/>
                <a:cs typeface="Tahoma"/>
                <a:hlinkClick r:id="rId6" action="ppaction://hlinksldjump"/>
              </a:rPr>
              <a:t>Streams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115062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80">
                <a:latin typeface="Trebuchet MS"/>
                <a:cs typeface="Trebuchet MS"/>
              </a:rPr>
              <a:t>stringstream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1894" y="980679"/>
            <a:ext cx="3648075" cy="99441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38100" marR="30480">
              <a:lnSpc>
                <a:spcPct val="102600"/>
              </a:lnSpc>
              <a:spcBef>
                <a:spcPts val="55"/>
              </a:spcBef>
            </a:pPr>
            <a:r>
              <a:rPr dirty="0" sz="1100" spc="-45">
                <a:latin typeface="Tahoma"/>
                <a:cs typeface="Tahoma"/>
              </a:rPr>
              <a:t>Sometimes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110">
                <a:latin typeface="Tahoma"/>
                <a:cs typeface="Tahoma"/>
              </a:rPr>
              <a:t>w</a:t>
            </a:r>
            <a:r>
              <a:rPr dirty="0" sz="1100" spc="-95">
                <a:latin typeface="Tahoma"/>
                <a:cs typeface="Tahoma"/>
              </a:rPr>
              <a:t>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110">
                <a:latin typeface="Tahoma"/>
                <a:cs typeface="Tahoma"/>
              </a:rPr>
              <a:t>w</a:t>
            </a:r>
            <a:r>
              <a:rPr dirty="0" sz="1100" spc="-30">
                <a:latin typeface="Tahoma"/>
                <a:cs typeface="Tahoma"/>
              </a:rPr>
              <a:t>ant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to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b</a:t>
            </a:r>
            <a:r>
              <a:rPr dirty="0" sz="1100" spc="-95">
                <a:latin typeface="Tahoma"/>
                <a:cs typeface="Tahoma"/>
              </a:rPr>
              <a:t>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able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to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5">
                <a:solidFill>
                  <a:srgbClr val="0000FF"/>
                </a:solidFill>
                <a:latin typeface="Tahoma"/>
                <a:cs typeface="Tahoma"/>
              </a:rPr>
              <a:t>treat</a:t>
            </a:r>
            <a:r>
              <a:rPr dirty="0" sz="1100" spc="15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dirty="0" sz="1100" spc="-55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dirty="0" sz="1100" spc="2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dirty="0" sz="1100" spc="-30">
                <a:solidFill>
                  <a:srgbClr val="0000FF"/>
                </a:solidFill>
                <a:latin typeface="Tahoma"/>
                <a:cs typeface="Tahoma"/>
              </a:rPr>
              <a:t>string</a:t>
            </a:r>
            <a:r>
              <a:rPr dirty="0" sz="1100" spc="2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dirty="0" sz="1100">
                <a:solidFill>
                  <a:srgbClr val="0000FF"/>
                </a:solidFill>
                <a:latin typeface="Tahoma"/>
                <a:cs typeface="Tahoma"/>
              </a:rPr>
              <a:t>li</a:t>
            </a:r>
            <a:r>
              <a:rPr dirty="0" sz="1100" spc="-30">
                <a:solidFill>
                  <a:srgbClr val="0000FF"/>
                </a:solidFill>
                <a:latin typeface="Tahoma"/>
                <a:cs typeface="Tahoma"/>
              </a:rPr>
              <a:t>k</a:t>
            </a:r>
            <a:r>
              <a:rPr dirty="0" sz="1100" spc="-95">
                <a:solidFill>
                  <a:srgbClr val="0000FF"/>
                </a:solidFill>
                <a:latin typeface="Tahoma"/>
                <a:cs typeface="Tahoma"/>
              </a:rPr>
              <a:t>e</a:t>
            </a:r>
            <a:r>
              <a:rPr dirty="0" sz="1100" spc="2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dirty="0" sz="1100" spc="-55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dirty="0" sz="1100" spc="2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dirty="0" sz="1100" spc="-50">
                <a:solidFill>
                  <a:srgbClr val="0000FF"/>
                </a:solidFill>
                <a:latin typeface="Tahoma"/>
                <a:cs typeface="Tahoma"/>
              </a:rPr>
              <a:t>stream</a:t>
            </a:r>
            <a:r>
              <a:rPr dirty="0" sz="1100" spc="-35">
                <a:latin typeface="Tahoma"/>
                <a:cs typeface="Tahoma"/>
              </a:rPr>
              <a:t>.  </a:t>
            </a:r>
            <a:r>
              <a:rPr dirty="0" sz="1100" spc="-35">
                <a:latin typeface="Tahoma"/>
                <a:cs typeface="Tahoma"/>
              </a:rPr>
              <a:t>Useful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scenarios:</a:t>
            </a:r>
            <a:endParaRPr sz="1100">
              <a:latin typeface="Tahoma"/>
              <a:cs typeface="Tahoma"/>
            </a:endParaRPr>
          </a:p>
          <a:p>
            <a:pPr marL="314960" indent="-177800">
              <a:lnSpc>
                <a:spcPct val="100000"/>
              </a:lnSpc>
              <a:spcBef>
                <a:spcPts val="335"/>
              </a:spcBef>
              <a:buClr>
                <a:srgbClr val="3333B2"/>
              </a:buClr>
              <a:buFont typeface="Lucida Sans Unicode"/>
              <a:buChar char="►"/>
              <a:tabLst>
                <a:tab pos="315595" algn="l"/>
              </a:tabLst>
            </a:pPr>
            <a:r>
              <a:rPr dirty="0" sz="1100" spc="-40">
                <a:latin typeface="Tahoma"/>
                <a:cs typeface="Tahoma"/>
              </a:rPr>
              <a:t>Converting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70">
                <a:latin typeface="Tahoma"/>
                <a:cs typeface="Tahoma"/>
              </a:rPr>
              <a:t>between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data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types</a:t>
            </a:r>
            <a:endParaRPr sz="1100">
              <a:latin typeface="Tahoma"/>
              <a:cs typeface="Tahoma"/>
            </a:endParaRPr>
          </a:p>
          <a:p>
            <a:pPr marL="314960" indent="-177800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Font typeface="Lucida Sans Unicode"/>
              <a:buChar char="►"/>
              <a:tabLst>
                <a:tab pos="315595" algn="l"/>
              </a:tabLst>
            </a:pPr>
            <a:r>
              <a:rPr dirty="0" sz="1100" spc="-35">
                <a:latin typeface="Tahoma"/>
                <a:cs typeface="Tahoma"/>
              </a:rPr>
              <a:t>Tokenizing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</a:t>
            </a:r>
            <a:r>
              <a:rPr dirty="0" sz="1100" spc="-1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string</a:t>
            </a:r>
            <a:endParaRPr sz="110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330"/>
              </a:spcBef>
            </a:pPr>
            <a:r>
              <a:rPr dirty="0" sz="1100" spc="-55">
                <a:latin typeface="Tahoma"/>
                <a:cs typeface="Tahoma"/>
              </a:rPr>
              <a:t>Include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header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file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60">
                <a:latin typeface="Calibri"/>
                <a:cs typeface="Calibri"/>
              </a:rPr>
              <a:t>sstream</a:t>
            </a:r>
            <a:r>
              <a:rPr dirty="0" sz="1100" spc="120">
                <a:latin typeface="Calibri"/>
                <a:cs typeface="Calibri"/>
              </a:rPr>
              <a:t> </a:t>
            </a:r>
            <a:r>
              <a:rPr dirty="0" sz="1100" spc="-15">
                <a:latin typeface="Tahoma"/>
                <a:cs typeface="Tahoma"/>
              </a:rPr>
              <a:t>to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75">
                <a:latin typeface="Tahoma"/>
                <a:cs typeface="Tahoma"/>
              </a:rPr>
              <a:t>use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stringstream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type: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9994" y="2011083"/>
            <a:ext cx="5039995" cy="1371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358140">
              <a:lnSpc>
                <a:spcPts val="955"/>
              </a:lnSpc>
            </a:pPr>
            <a:r>
              <a:rPr dirty="0" sz="1000" spc="90">
                <a:latin typeface="Calibri"/>
                <a:cs typeface="Calibri"/>
              </a:rPr>
              <a:t>#include</a:t>
            </a:r>
            <a:r>
              <a:rPr dirty="0" sz="1000" spc="250">
                <a:latin typeface="Calibri"/>
                <a:cs typeface="Calibri"/>
              </a:rPr>
              <a:t> </a:t>
            </a:r>
            <a:r>
              <a:rPr dirty="0" sz="1000" spc="50">
                <a:latin typeface="Calibri"/>
                <a:cs typeface="Calibri"/>
              </a:rPr>
              <a:t>&lt;sstream&gt;</a:t>
            </a:r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124460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100">
                <a:latin typeface="Trebuchet MS"/>
                <a:cs typeface="Trebuchet MS"/>
              </a:rPr>
              <a:t>istringstream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904759"/>
            <a:ext cx="3260090" cy="36385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5">
                <a:latin typeface="Tahoma"/>
                <a:cs typeface="Tahoma"/>
              </a:rPr>
              <a:t>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900" spc="105">
                <a:latin typeface="Consolas"/>
                <a:cs typeface="Consolas"/>
              </a:rPr>
              <a:t>istringstream</a:t>
            </a:r>
            <a:r>
              <a:rPr dirty="0" sz="900" spc="-135">
                <a:latin typeface="Consolas"/>
                <a:cs typeface="Consolas"/>
              </a:rPr>
              <a:t> </a:t>
            </a:r>
            <a:r>
              <a:rPr dirty="0" sz="1100" spc="-35">
                <a:latin typeface="Tahoma"/>
                <a:cs typeface="Tahoma"/>
              </a:rPr>
              <a:t>lets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75">
                <a:latin typeface="Tahoma"/>
                <a:cs typeface="Tahoma"/>
              </a:rPr>
              <a:t>y</a:t>
            </a:r>
            <a:r>
              <a:rPr dirty="0" sz="1100" spc="-55">
                <a:latin typeface="Tahoma"/>
                <a:cs typeface="Tahoma"/>
              </a:rPr>
              <a:t>ou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to</a:t>
            </a:r>
            <a:r>
              <a:rPr dirty="0" sz="1100" spc="-50">
                <a:latin typeface="Tahoma"/>
                <a:cs typeface="Tahoma"/>
              </a:rPr>
              <a:t>k</a:t>
            </a:r>
            <a:r>
              <a:rPr dirty="0" sz="1100" spc="-50">
                <a:latin typeface="Tahoma"/>
                <a:cs typeface="Tahoma"/>
              </a:rPr>
              <a:t>enize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string.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10">
                <a:latin typeface="Tahoma"/>
                <a:cs typeface="Tahoma"/>
              </a:rPr>
              <a:t>Let’s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extract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data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from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line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900" spc="105">
                <a:latin typeface="Consolas"/>
                <a:cs typeface="Consolas"/>
              </a:rPr>
              <a:t>"Balogun Reims</a:t>
            </a:r>
            <a:r>
              <a:rPr dirty="0" sz="900" spc="100">
                <a:latin typeface="Consolas"/>
                <a:cs typeface="Consolas"/>
              </a:rPr>
              <a:t> </a:t>
            </a:r>
            <a:r>
              <a:rPr dirty="0" sz="900" spc="105">
                <a:latin typeface="Consolas"/>
                <a:cs typeface="Consolas"/>
              </a:rPr>
              <a:t>15"</a:t>
            </a:r>
            <a:endParaRPr sz="9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9994" y="1305064"/>
            <a:ext cx="5039995" cy="956944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358140">
              <a:lnSpc>
                <a:spcPts val="890"/>
              </a:lnSpc>
            </a:pPr>
            <a:r>
              <a:rPr dirty="0" sz="1000" spc="135">
                <a:solidFill>
                  <a:srgbClr val="0000FF"/>
                </a:solidFill>
                <a:latin typeface="Calibri"/>
                <a:cs typeface="Calibri"/>
              </a:rPr>
              <a:t>string</a:t>
            </a:r>
            <a:r>
              <a:rPr dirty="0" sz="1000" spc="28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000" spc="150">
                <a:latin typeface="Calibri"/>
                <a:cs typeface="Calibri"/>
              </a:rPr>
              <a:t>line</a:t>
            </a:r>
            <a:r>
              <a:rPr dirty="0" sz="1000" spc="290">
                <a:latin typeface="Calibri"/>
                <a:cs typeface="Calibri"/>
              </a:rPr>
              <a:t> </a:t>
            </a:r>
            <a:r>
              <a:rPr dirty="0" sz="1000" spc="25">
                <a:latin typeface="Calibri"/>
                <a:cs typeface="Calibri"/>
              </a:rPr>
              <a:t>= </a:t>
            </a:r>
            <a:r>
              <a:rPr dirty="0" sz="1000" spc="35">
                <a:latin typeface="Calibri"/>
                <a:cs typeface="Calibri"/>
              </a:rPr>
              <a:t> </a:t>
            </a:r>
            <a:r>
              <a:rPr dirty="0" sz="1000" spc="60">
                <a:solidFill>
                  <a:srgbClr val="00AEEF"/>
                </a:solidFill>
                <a:latin typeface="Calibri"/>
                <a:cs typeface="Calibri"/>
              </a:rPr>
              <a:t>"Balogun</a:t>
            </a:r>
            <a:r>
              <a:rPr dirty="0" sz="1000" spc="290">
                <a:solidFill>
                  <a:srgbClr val="00AEEF"/>
                </a:solidFill>
                <a:latin typeface="Calibri"/>
                <a:cs typeface="Calibri"/>
              </a:rPr>
              <a:t> </a:t>
            </a:r>
            <a:r>
              <a:rPr dirty="0" sz="1000" spc="30">
                <a:solidFill>
                  <a:srgbClr val="00AEEF"/>
                </a:solidFill>
                <a:latin typeface="Calibri"/>
                <a:cs typeface="Calibri"/>
              </a:rPr>
              <a:t>Reims  </a:t>
            </a:r>
            <a:r>
              <a:rPr dirty="0" sz="1000" spc="100">
                <a:solidFill>
                  <a:srgbClr val="00AEEF"/>
                </a:solidFill>
                <a:latin typeface="Calibri"/>
                <a:cs typeface="Calibri"/>
              </a:rPr>
              <a:t>15"</a:t>
            </a:r>
            <a:r>
              <a:rPr dirty="0" sz="1000" spc="100">
                <a:latin typeface="Calibri"/>
                <a:cs typeface="Calibri"/>
              </a:rPr>
              <a:t>;</a:t>
            </a:r>
            <a:endParaRPr sz="1000">
              <a:latin typeface="Calibri"/>
              <a:cs typeface="Calibri"/>
            </a:endParaRPr>
          </a:p>
          <a:p>
            <a:pPr marL="358140">
              <a:lnSpc>
                <a:spcPts val="1075"/>
              </a:lnSpc>
            </a:pPr>
            <a:r>
              <a:rPr dirty="0" sz="1000" spc="270">
                <a:latin typeface="Calibri"/>
                <a:cs typeface="Calibri"/>
              </a:rPr>
              <a:t>...</a:t>
            </a:r>
            <a:endParaRPr sz="1000">
              <a:latin typeface="Calibri"/>
              <a:cs typeface="Calibri"/>
            </a:endParaRPr>
          </a:p>
          <a:p>
            <a:pPr marL="358140">
              <a:lnSpc>
                <a:spcPts val="1075"/>
              </a:lnSpc>
            </a:pPr>
            <a:r>
              <a:rPr dirty="0" sz="1000" spc="270">
                <a:latin typeface="Calibri"/>
                <a:cs typeface="Calibri"/>
              </a:rPr>
              <a:t>...</a:t>
            </a:r>
            <a:endParaRPr sz="1000">
              <a:latin typeface="Calibri"/>
              <a:cs typeface="Calibri"/>
            </a:endParaRPr>
          </a:p>
          <a:p>
            <a:pPr marL="358140">
              <a:lnSpc>
                <a:spcPts val="1075"/>
              </a:lnSpc>
            </a:pPr>
            <a:r>
              <a:rPr dirty="0" sz="1000" spc="270">
                <a:latin typeface="Calibri"/>
                <a:cs typeface="Calibri"/>
              </a:rPr>
              <a:t>...</a:t>
            </a:r>
            <a:endParaRPr sz="1000">
              <a:latin typeface="Calibri"/>
              <a:cs typeface="Calibri"/>
            </a:endParaRPr>
          </a:p>
          <a:p>
            <a:pPr marL="358140">
              <a:lnSpc>
                <a:spcPts val="1075"/>
              </a:lnSpc>
            </a:pPr>
            <a:r>
              <a:rPr dirty="0" sz="1000" spc="270">
                <a:latin typeface="Calibri"/>
                <a:cs typeface="Calibri"/>
              </a:rPr>
              <a:t>...</a:t>
            </a:r>
            <a:endParaRPr sz="1000">
              <a:latin typeface="Calibri"/>
              <a:cs typeface="Calibri"/>
            </a:endParaRPr>
          </a:p>
          <a:p>
            <a:pPr marL="358140">
              <a:lnSpc>
                <a:spcPts val="1075"/>
              </a:lnSpc>
            </a:pPr>
            <a:r>
              <a:rPr dirty="0" sz="1000" spc="270">
                <a:latin typeface="Calibri"/>
                <a:cs typeface="Calibri"/>
              </a:rPr>
              <a:t>...</a:t>
            </a:r>
            <a:endParaRPr sz="1000">
              <a:latin typeface="Calibri"/>
              <a:cs typeface="Calibri"/>
            </a:endParaRPr>
          </a:p>
          <a:p>
            <a:pPr marL="358140">
              <a:lnSpc>
                <a:spcPts val="1140"/>
              </a:lnSpc>
            </a:pPr>
            <a:r>
              <a:rPr dirty="0" sz="1000" spc="270">
                <a:latin typeface="Calibri"/>
                <a:cs typeface="Calibri"/>
              </a:rPr>
              <a:t>...</a:t>
            </a:r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124460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100">
                <a:latin typeface="Trebuchet MS"/>
                <a:cs typeface="Trebuchet MS"/>
              </a:rPr>
              <a:t>istringstream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904759"/>
            <a:ext cx="3260090" cy="36385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5">
                <a:latin typeface="Tahoma"/>
                <a:cs typeface="Tahoma"/>
              </a:rPr>
              <a:t>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900" spc="105">
                <a:latin typeface="Consolas"/>
                <a:cs typeface="Consolas"/>
              </a:rPr>
              <a:t>istringstream</a:t>
            </a:r>
            <a:r>
              <a:rPr dirty="0" sz="900" spc="-135">
                <a:latin typeface="Consolas"/>
                <a:cs typeface="Consolas"/>
              </a:rPr>
              <a:t> </a:t>
            </a:r>
            <a:r>
              <a:rPr dirty="0" sz="1100" spc="-35">
                <a:latin typeface="Tahoma"/>
                <a:cs typeface="Tahoma"/>
              </a:rPr>
              <a:t>lets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75">
                <a:latin typeface="Tahoma"/>
                <a:cs typeface="Tahoma"/>
              </a:rPr>
              <a:t>y</a:t>
            </a:r>
            <a:r>
              <a:rPr dirty="0" sz="1100" spc="-55">
                <a:latin typeface="Tahoma"/>
                <a:cs typeface="Tahoma"/>
              </a:rPr>
              <a:t>ou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to</a:t>
            </a:r>
            <a:r>
              <a:rPr dirty="0" sz="1100" spc="-50">
                <a:latin typeface="Tahoma"/>
                <a:cs typeface="Tahoma"/>
              </a:rPr>
              <a:t>k</a:t>
            </a:r>
            <a:r>
              <a:rPr dirty="0" sz="1100" spc="-50">
                <a:latin typeface="Tahoma"/>
                <a:cs typeface="Tahoma"/>
              </a:rPr>
              <a:t>enize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string.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10">
                <a:latin typeface="Tahoma"/>
                <a:cs typeface="Tahoma"/>
              </a:rPr>
              <a:t>Let’s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extract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data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from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line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900" spc="105">
                <a:latin typeface="Consolas"/>
                <a:cs typeface="Consolas"/>
              </a:rPr>
              <a:t>"Balogun Reims</a:t>
            </a:r>
            <a:r>
              <a:rPr dirty="0" sz="900" spc="100">
                <a:latin typeface="Consolas"/>
                <a:cs typeface="Consolas"/>
              </a:rPr>
              <a:t> </a:t>
            </a:r>
            <a:r>
              <a:rPr dirty="0" sz="900" spc="105">
                <a:latin typeface="Consolas"/>
                <a:cs typeface="Consolas"/>
              </a:rPr>
              <a:t>15"</a:t>
            </a:r>
            <a:endParaRPr sz="9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9994" y="1305064"/>
            <a:ext cx="5039995" cy="956944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358140">
              <a:lnSpc>
                <a:spcPts val="890"/>
              </a:lnSpc>
            </a:pPr>
            <a:r>
              <a:rPr dirty="0" sz="1000" spc="135">
                <a:solidFill>
                  <a:srgbClr val="0000FF"/>
                </a:solidFill>
                <a:latin typeface="Calibri"/>
                <a:cs typeface="Calibri"/>
              </a:rPr>
              <a:t>string</a:t>
            </a:r>
            <a:r>
              <a:rPr dirty="0" sz="1000" spc="28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000" spc="150">
                <a:latin typeface="Calibri"/>
                <a:cs typeface="Calibri"/>
              </a:rPr>
              <a:t>line</a:t>
            </a:r>
            <a:r>
              <a:rPr dirty="0" sz="1000" spc="290">
                <a:latin typeface="Calibri"/>
                <a:cs typeface="Calibri"/>
              </a:rPr>
              <a:t> </a:t>
            </a:r>
            <a:r>
              <a:rPr dirty="0" sz="1000" spc="25">
                <a:latin typeface="Calibri"/>
                <a:cs typeface="Calibri"/>
              </a:rPr>
              <a:t>= </a:t>
            </a:r>
            <a:r>
              <a:rPr dirty="0" sz="1000" spc="35">
                <a:latin typeface="Calibri"/>
                <a:cs typeface="Calibri"/>
              </a:rPr>
              <a:t> </a:t>
            </a:r>
            <a:r>
              <a:rPr dirty="0" sz="1000" spc="60">
                <a:solidFill>
                  <a:srgbClr val="00AEEF"/>
                </a:solidFill>
                <a:latin typeface="Calibri"/>
                <a:cs typeface="Calibri"/>
              </a:rPr>
              <a:t>"Balogun</a:t>
            </a:r>
            <a:r>
              <a:rPr dirty="0" sz="1000" spc="290">
                <a:solidFill>
                  <a:srgbClr val="00AEEF"/>
                </a:solidFill>
                <a:latin typeface="Calibri"/>
                <a:cs typeface="Calibri"/>
              </a:rPr>
              <a:t> </a:t>
            </a:r>
            <a:r>
              <a:rPr dirty="0" sz="1000" spc="30">
                <a:solidFill>
                  <a:srgbClr val="00AEEF"/>
                </a:solidFill>
                <a:latin typeface="Calibri"/>
                <a:cs typeface="Calibri"/>
              </a:rPr>
              <a:t>Reims  </a:t>
            </a:r>
            <a:r>
              <a:rPr dirty="0" sz="1000" spc="100">
                <a:solidFill>
                  <a:srgbClr val="00AEEF"/>
                </a:solidFill>
                <a:latin typeface="Calibri"/>
                <a:cs typeface="Calibri"/>
              </a:rPr>
              <a:t>15"</a:t>
            </a:r>
            <a:r>
              <a:rPr dirty="0" sz="1000" spc="100">
                <a:latin typeface="Calibri"/>
                <a:cs typeface="Calibri"/>
              </a:rPr>
              <a:t>;</a:t>
            </a:r>
            <a:endParaRPr sz="1000">
              <a:latin typeface="Calibri"/>
              <a:cs typeface="Calibri"/>
            </a:endParaRPr>
          </a:p>
          <a:p>
            <a:pPr marL="358140" marR="3079115">
              <a:lnSpc>
                <a:spcPts val="1080"/>
              </a:lnSpc>
              <a:spcBef>
                <a:spcPts val="70"/>
              </a:spcBef>
            </a:pPr>
            <a:r>
              <a:rPr dirty="0" sz="1000" spc="105">
                <a:latin typeface="Calibri"/>
                <a:cs typeface="Calibri"/>
              </a:rPr>
              <a:t>istringstream</a:t>
            </a:r>
            <a:r>
              <a:rPr dirty="0" sz="1000" spc="260">
                <a:latin typeface="Calibri"/>
                <a:cs typeface="Calibri"/>
              </a:rPr>
              <a:t> </a:t>
            </a:r>
            <a:r>
              <a:rPr dirty="0" sz="1000" spc="185">
                <a:latin typeface="Calibri"/>
                <a:cs typeface="Calibri"/>
              </a:rPr>
              <a:t>iss(line); </a:t>
            </a:r>
            <a:r>
              <a:rPr dirty="0" sz="1000" spc="-210">
                <a:latin typeface="Calibri"/>
                <a:cs typeface="Calibri"/>
              </a:rPr>
              <a:t> </a:t>
            </a:r>
            <a:r>
              <a:rPr dirty="0" sz="1000" spc="135">
                <a:solidFill>
                  <a:srgbClr val="0000FF"/>
                </a:solidFill>
                <a:latin typeface="Calibri"/>
                <a:cs typeface="Calibri"/>
              </a:rPr>
              <a:t>string</a:t>
            </a:r>
            <a:r>
              <a:rPr dirty="0" sz="1000" spc="29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000" spc="5">
                <a:latin typeface="Calibri"/>
                <a:cs typeface="Calibri"/>
              </a:rPr>
              <a:t>name;</a:t>
            </a:r>
            <a:endParaRPr sz="1000">
              <a:latin typeface="Calibri"/>
              <a:cs typeface="Calibri"/>
            </a:endParaRPr>
          </a:p>
          <a:p>
            <a:pPr marL="358140">
              <a:lnSpc>
                <a:spcPts val="994"/>
              </a:lnSpc>
            </a:pPr>
            <a:r>
              <a:rPr dirty="0" sz="1000" spc="135">
                <a:solidFill>
                  <a:srgbClr val="0000FF"/>
                </a:solidFill>
                <a:latin typeface="Calibri"/>
                <a:cs typeface="Calibri"/>
              </a:rPr>
              <a:t>string</a:t>
            </a:r>
            <a:r>
              <a:rPr dirty="0" sz="1000" spc="24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000" spc="125">
                <a:latin typeface="Calibri"/>
                <a:cs typeface="Calibri"/>
              </a:rPr>
              <a:t>club;</a:t>
            </a:r>
            <a:endParaRPr sz="1000">
              <a:latin typeface="Calibri"/>
              <a:cs typeface="Calibri"/>
            </a:endParaRPr>
          </a:p>
          <a:p>
            <a:pPr marL="358140">
              <a:lnSpc>
                <a:spcPts val="1075"/>
              </a:lnSpc>
            </a:pPr>
            <a:r>
              <a:rPr dirty="0" sz="1000" spc="155">
                <a:solidFill>
                  <a:srgbClr val="0000FF"/>
                </a:solidFill>
                <a:latin typeface="Calibri"/>
                <a:cs typeface="Calibri"/>
              </a:rPr>
              <a:t>int</a:t>
            </a:r>
            <a:r>
              <a:rPr dirty="0" sz="1000" spc="21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000" spc="25">
                <a:latin typeface="Calibri"/>
                <a:cs typeface="Calibri"/>
              </a:rPr>
              <a:t>numGoal;</a:t>
            </a:r>
            <a:endParaRPr sz="1000">
              <a:latin typeface="Calibri"/>
              <a:cs typeface="Calibri"/>
            </a:endParaRPr>
          </a:p>
          <a:p>
            <a:pPr marL="358140">
              <a:lnSpc>
                <a:spcPts val="1075"/>
              </a:lnSpc>
            </a:pPr>
            <a:r>
              <a:rPr dirty="0" sz="1000" spc="185">
                <a:latin typeface="Calibri"/>
                <a:cs typeface="Calibri"/>
              </a:rPr>
              <a:t>iss</a:t>
            </a:r>
            <a:r>
              <a:rPr dirty="0" sz="1000" spc="280">
                <a:latin typeface="Calibri"/>
                <a:cs typeface="Calibri"/>
              </a:rPr>
              <a:t> </a:t>
            </a:r>
            <a:r>
              <a:rPr dirty="0" sz="1000" spc="25">
                <a:latin typeface="Calibri"/>
                <a:cs typeface="Calibri"/>
              </a:rPr>
              <a:t>&gt;&gt; </a:t>
            </a:r>
            <a:r>
              <a:rPr dirty="0" sz="1000" spc="35">
                <a:latin typeface="Calibri"/>
                <a:cs typeface="Calibri"/>
              </a:rPr>
              <a:t> </a:t>
            </a:r>
            <a:r>
              <a:rPr dirty="0" sz="1000" spc="-55">
                <a:latin typeface="Calibri"/>
                <a:cs typeface="Calibri"/>
              </a:rPr>
              <a:t>name</a:t>
            </a:r>
            <a:r>
              <a:rPr dirty="0" sz="1000" spc="285">
                <a:latin typeface="Calibri"/>
                <a:cs typeface="Calibri"/>
              </a:rPr>
              <a:t> </a:t>
            </a:r>
            <a:r>
              <a:rPr dirty="0" sz="1000" spc="25">
                <a:latin typeface="Calibri"/>
                <a:cs typeface="Calibri"/>
              </a:rPr>
              <a:t>&gt;&gt; </a:t>
            </a:r>
            <a:r>
              <a:rPr dirty="0" sz="1000" spc="35">
                <a:latin typeface="Calibri"/>
                <a:cs typeface="Calibri"/>
              </a:rPr>
              <a:t> </a:t>
            </a:r>
            <a:r>
              <a:rPr dirty="0" sz="1000" spc="95">
                <a:latin typeface="Calibri"/>
                <a:cs typeface="Calibri"/>
              </a:rPr>
              <a:t>club</a:t>
            </a:r>
            <a:r>
              <a:rPr dirty="0" sz="1000" spc="285">
                <a:latin typeface="Calibri"/>
                <a:cs typeface="Calibri"/>
              </a:rPr>
              <a:t> </a:t>
            </a:r>
            <a:r>
              <a:rPr dirty="0" sz="1000" spc="25">
                <a:latin typeface="Calibri"/>
                <a:cs typeface="Calibri"/>
              </a:rPr>
              <a:t>&gt;&gt; </a:t>
            </a:r>
            <a:r>
              <a:rPr dirty="0" sz="1000" spc="30">
                <a:latin typeface="Calibri"/>
                <a:cs typeface="Calibri"/>
              </a:rPr>
              <a:t> </a:t>
            </a:r>
            <a:r>
              <a:rPr dirty="0" sz="1000" spc="25">
                <a:latin typeface="Calibri"/>
                <a:cs typeface="Calibri"/>
              </a:rPr>
              <a:t>numGoal;</a:t>
            </a:r>
            <a:endParaRPr sz="1000">
              <a:latin typeface="Calibri"/>
              <a:cs typeface="Calibri"/>
            </a:endParaRPr>
          </a:p>
          <a:p>
            <a:pPr marL="358140">
              <a:lnSpc>
                <a:spcPts val="1140"/>
              </a:lnSpc>
            </a:pPr>
            <a:r>
              <a:rPr dirty="0" sz="1000" spc="70">
                <a:solidFill>
                  <a:srgbClr val="0000FF"/>
                </a:solidFill>
                <a:latin typeface="Calibri"/>
                <a:cs typeface="Calibri"/>
              </a:rPr>
              <a:t>cout</a:t>
            </a:r>
            <a:r>
              <a:rPr dirty="0" sz="1000" spc="29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000" spc="25">
                <a:latin typeface="Calibri"/>
                <a:cs typeface="Calibri"/>
              </a:rPr>
              <a:t>&lt;&lt; </a:t>
            </a:r>
            <a:r>
              <a:rPr dirty="0" sz="1000" spc="45">
                <a:latin typeface="Calibri"/>
                <a:cs typeface="Calibri"/>
              </a:rPr>
              <a:t> </a:t>
            </a:r>
            <a:r>
              <a:rPr dirty="0" sz="1000" spc="-55">
                <a:latin typeface="Calibri"/>
                <a:cs typeface="Calibri"/>
              </a:rPr>
              <a:t>name</a:t>
            </a:r>
            <a:r>
              <a:rPr dirty="0" sz="1000" spc="130">
                <a:latin typeface="Calibri"/>
                <a:cs typeface="Calibri"/>
              </a:rPr>
              <a:t> </a:t>
            </a:r>
            <a:r>
              <a:rPr dirty="0" sz="1000" spc="25">
                <a:latin typeface="Calibri"/>
                <a:cs typeface="Calibri"/>
              </a:rPr>
              <a:t>&lt;&lt; </a:t>
            </a:r>
            <a:r>
              <a:rPr dirty="0" sz="1000" spc="45">
                <a:latin typeface="Calibri"/>
                <a:cs typeface="Calibri"/>
              </a:rPr>
              <a:t> </a:t>
            </a:r>
            <a:r>
              <a:rPr dirty="0" sz="1000" spc="150">
                <a:solidFill>
                  <a:srgbClr val="00AEEF"/>
                </a:solidFill>
                <a:latin typeface="Calibri"/>
                <a:cs typeface="Calibri"/>
              </a:rPr>
              <a:t>"-"</a:t>
            </a:r>
            <a:r>
              <a:rPr dirty="0" sz="1000" spc="295">
                <a:solidFill>
                  <a:srgbClr val="00AEEF"/>
                </a:solidFill>
                <a:latin typeface="Calibri"/>
                <a:cs typeface="Calibri"/>
              </a:rPr>
              <a:t> </a:t>
            </a:r>
            <a:r>
              <a:rPr dirty="0" sz="1000" spc="25">
                <a:latin typeface="Calibri"/>
                <a:cs typeface="Calibri"/>
              </a:rPr>
              <a:t>&lt;&lt; </a:t>
            </a:r>
            <a:r>
              <a:rPr dirty="0" sz="1000" spc="40">
                <a:latin typeface="Calibri"/>
                <a:cs typeface="Calibri"/>
              </a:rPr>
              <a:t> </a:t>
            </a:r>
            <a:r>
              <a:rPr dirty="0" sz="1000" spc="95">
                <a:latin typeface="Calibri"/>
                <a:cs typeface="Calibri"/>
              </a:rPr>
              <a:t>club</a:t>
            </a:r>
            <a:r>
              <a:rPr dirty="0" sz="1000" spc="295">
                <a:latin typeface="Calibri"/>
                <a:cs typeface="Calibri"/>
              </a:rPr>
              <a:t> </a:t>
            </a:r>
            <a:r>
              <a:rPr dirty="0" sz="1000" spc="25">
                <a:latin typeface="Calibri"/>
                <a:cs typeface="Calibri"/>
              </a:rPr>
              <a:t>&lt;&lt; </a:t>
            </a:r>
            <a:r>
              <a:rPr dirty="0" sz="1000" spc="45">
                <a:latin typeface="Calibri"/>
                <a:cs typeface="Calibri"/>
              </a:rPr>
              <a:t> </a:t>
            </a:r>
            <a:r>
              <a:rPr dirty="0" sz="1000" spc="150">
                <a:solidFill>
                  <a:srgbClr val="00AEEF"/>
                </a:solidFill>
                <a:latin typeface="Calibri"/>
                <a:cs typeface="Calibri"/>
              </a:rPr>
              <a:t>"-"</a:t>
            </a:r>
            <a:r>
              <a:rPr dirty="0" sz="1000" spc="295">
                <a:solidFill>
                  <a:srgbClr val="00AEEF"/>
                </a:solidFill>
                <a:latin typeface="Calibri"/>
                <a:cs typeface="Calibri"/>
              </a:rPr>
              <a:t> </a:t>
            </a:r>
            <a:r>
              <a:rPr dirty="0" sz="1000" spc="25">
                <a:latin typeface="Calibri"/>
                <a:cs typeface="Calibri"/>
              </a:rPr>
              <a:t>&lt;&lt; </a:t>
            </a:r>
            <a:r>
              <a:rPr dirty="0" sz="1000" spc="40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numGoal</a:t>
            </a:r>
            <a:r>
              <a:rPr dirty="0" sz="1000" spc="295">
                <a:latin typeface="Calibri"/>
                <a:cs typeface="Calibri"/>
              </a:rPr>
              <a:t> </a:t>
            </a:r>
            <a:r>
              <a:rPr dirty="0" sz="1000" spc="25">
                <a:latin typeface="Calibri"/>
                <a:cs typeface="Calibri"/>
              </a:rPr>
              <a:t>&lt;&lt; </a:t>
            </a:r>
            <a:r>
              <a:rPr dirty="0" sz="1000" spc="45">
                <a:latin typeface="Calibri"/>
                <a:cs typeface="Calibri"/>
              </a:rPr>
              <a:t> </a:t>
            </a:r>
            <a:r>
              <a:rPr dirty="0" sz="1000" spc="110">
                <a:latin typeface="Calibri"/>
                <a:cs typeface="Calibri"/>
              </a:rPr>
              <a:t>endl;</a:t>
            </a:r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264922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100">
                <a:latin typeface="Trebuchet MS"/>
                <a:cs typeface="Trebuchet MS"/>
              </a:rPr>
              <a:t>istringstream</a:t>
            </a:r>
            <a:r>
              <a:rPr dirty="0" spc="20">
                <a:latin typeface="Trebuchet MS"/>
                <a:cs typeface="Trebuchet MS"/>
              </a:rPr>
              <a:t> </a:t>
            </a:r>
            <a:r>
              <a:rPr dirty="0" spc="-45"/>
              <a:t>-</a:t>
            </a:r>
            <a:r>
              <a:rPr dirty="0" spc="10"/>
              <a:t> </a:t>
            </a:r>
            <a:r>
              <a:rPr dirty="0" spc="-55"/>
              <a:t>using</a:t>
            </a:r>
            <a:r>
              <a:rPr dirty="0" spc="10"/>
              <a:t> </a:t>
            </a:r>
            <a:r>
              <a:rPr dirty="0" spc="-40"/>
              <a:t>Delimeters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795437"/>
            <a:ext cx="3152140" cy="36385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5">
                <a:latin typeface="Tahoma"/>
                <a:cs typeface="Tahoma"/>
              </a:rPr>
              <a:t>H</a:t>
            </a:r>
            <a:r>
              <a:rPr dirty="0" sz="1100" spc="-45">
                <a:latin typeface="Tahoma"/>
                <a:cs typeface="Tahoma"/>
              </a:rPr>
              <a:t>o</a:t>
            </a:r>
            <a:r>
              <a:rPr dirty="0" sz="1100" spc="-75">
                <a:latin typeface="Tahoma"/>
                <a:cs typeface="Tahoma"/>
              </a:rPr>
              <a:t>w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a</a:t>
            </a:r>
            <a:r>
              <a:rPr dirty="0" sz="1100" spc="-25">
                <a:latin typeface="Tahoma"/>
                <a:cs typeface="Tahoma"/>
              </a:rPr>
              <a:t>b</a:t>
            </a:r>
            <a:r>
              <a:rPr dirty="0" sz="1100" spc="-30">
                <a:latin typeface="Tahoma"/>
                <a:cs typeface="Tahoma"/>
              </a:rPr>
              <a:t>out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110">
                <a:latin typeface="Tahoma"/>
                <a:cs typeface="Tahoma"/>
              </a:rPr>
              <a:t>w</a:t>
            </a:r>
            <a:r>
              <a:rPr dirty="0" sz="1100" spc="-95">
                <a:latin typeface="Tahoma"/>
                <a:cs typeface="Tahoma"/>
              </a:rPr>
              <a:t>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change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line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bit: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900" spc="105">
                <a:latin typeface="Consolas"/>
                <a:cs typeface="Consolas"/>
              </a:rPr>
              <a:t>"Balogun</a:t>
            </a:r>
            <a:r>
              <a:rPr dirty="0" sz="900" spc="105">
                <a:latin typeface="Consolas"/>
                <a:cs typeface="Consolas"/>
              </a:rPr>
              <a:t> </a:t>
            </a:r>
            <a:r>
              <a:rPr dirty="0" sz="900" spc="105">
                <a:latin typeface="Consolas"/>
                <a:cs typeface="Consolas"/>
              </a:rPr>
              <a:t>Reims</a:t>
            </a:r>
            <a:r>
              <a:rPr dirty="0" sz="900" spc="105">
                <a:latin typeface="Consolas"/>
                <a:cs typeface="Consolas"/>
              </a:rPr>
              <a:t> </a:t>
            </a:r>
            <a:r>
              <a:rPr dirty="0" sz="900" spc="105">
                <a:latin typeface="Consolas"/>
                <a:cs typeface="Consolas"/>
              </a:rPr>
              <a:t>15"</a:t>
            </a:r>
            <a:r>
              <a:rPr dirty="0" sz="900" spc="-135">
                <a:latin typeface="Consolas"/>
                <a:cs typeface="Consolas"/>
              </a:rPr>
              <a:t> </a:t>
            </a:r>
            <a:r>
              <a:rPr dirty="0" sz="1100" spc="-10" i="1">
                <a:latin typeface="Arial"/>
                <a:cs typeface="Arial"/>
              </a:rPr>
              <a:t>→</a:t>
            </a:r>
            <a:r>
              <a:rPr dirty="0" sz="1100" spc="55" i="1">
                <a:latin typeface="Arial"/>
                <a:cs typeface="Arial"/>
              </a:rPr>
              <a:t> </a:t>
            </a:r>
            <a:r>
              <a:rPr dirty="0" sz="900" spc="105">
                <a:latin typeface="Consolas"/>
                <a:cs typeface="Consolas"/>
              </a:rPr>
              <a:t>"Balogun,</a:t>
            </a:r>
            <a:r>
              <a:rPr dirty="0" sz="900" spc="105">
                <a:latin typeface="Consolas"/>
                <a:cs typeface="Consolas"/>
              </a:rPr>
              <a:t> </a:t>
            </a:r>
            <a:r>
              <a:rPr dirty="0" sz="900" spc="105">
                <a:latin typeface="Consolas"/>
                <a:cs typeface="Consolas"/>
              </a:rPr>
              <a:t>Reims,</a:t>
            </a:r>
            <a:r>
              <a:rPr dirty="0" sz="900" spc="105">
                <a:latin typeface="Consolas"/>
                <a:cs typeface="Consolas"/>
              </a:rPr>
              <a:t> </a:t>
            </a:r>
            <a:r>
              <a:rPr dirty="0" sz="900" spc="105">
                <a:latin typeface="Consolas"/>
                <a:cs typeface="Consolas"/>
              </a:rPr>
              <a:t>15"</a:t>
            </a:r>
            <a:endParaRPr sz="9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9994" y="1195755"/>
            <a:ext cx="5039995" cy="122999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358140">
              <a:lnSpc>
                <a:spcPts val="890"/>
              </a:lnSpc>
            </a:pPr>
            <a:r>
              <a:rPr dirty="0" sz="1000" spc="135">
                <a:solidFill>
                  <a:srgbClr val="0000FF"/>
                </a:solidFill>
                <a:latin typeface="Calibri"/>
                <a:cs typeface="Calibri"/>
              </a:rPr>
              <a:t>string</a:t>
            </a:r>
            <a:r>
              <a:rPr dirty="0" sz="1000" spc="29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000" spc="150">
                <a:latin typeface="Calibri"/>
                <a:cs typeface="Calibri"/>
              </a:rPr>
              <a:t>line</a:t>
            </a:r>
            <a:r>
              <a:rPr dirty="0" sz="1000" spc="295">
                <a:latin typeface="Calibri"/>
                <a:cs typeface="Calibri"/>
              </a:rPr>
              <a:t> </a:t>
            </a:r>
            <a:r>
              <a:rPr dirty="0" sz="1000" spc="25">
                <a:latin typeface="Calibri"/>
                <a:cs typeface="Calibri"/>
              </a:rPr>
              <a:t>= </a:t>
            </a:r>
            <a:r>
              <a:rPr dirty="0" sz="1000" spc="45">
                <a:latin typeface="Calibri"/>
                <a:cs typeface="Calibri"/>
              </a:rPr>
              <a:t> </a:t>
            </a:r>
            <a:r>
              <a:rPr dirty="0" sz="1000" spc="80">
                <a:solidFill>
                  <a:srgbClr val="00AEEF"/>
                </a:solidFill>
                <a:latin typeface="Calibri"/>
                <a:cs typeface="Calibri"/>
              </a:rPr>
              <a:t>"Balogun,</a:t>
            </a:r>
            <a:r>
              <a:rPr dirty="0" sz="1000" spc="295">
                <a:solidFill>
                  <a:srgbClr val="00AEEF"/>
                </a:solidFill>
                <a:latin typeface="Calibri"/>
                <a:cs typeface="Calibri"/>
              </a:rPr>
              <a:t> </a:t>
            </a:r>
            <a:r>
              <a:rPr dirty="0" sz="1000" spc="70">
                <a:solidFill>
                  <a:srgbClr val="00AEEF"/>
                </a:solidFill>
                <a:latin typeface="Calibri"/>
                <a:cs typeface="Calibri"/>
              </a:rPr>
              <a:t>Reims,</a:t>
            </a:r>
            <a:r>
              <a:rPr dirty="0" sz="1000" spc="295">
                <a:solidFill>
                  <a:srgbClr val="00AEEF"/>
                </a:solidFill>
                <a:latin typeface="Calibri"/>
                <a:cs typeface="Calibri"/>
              </a:rPr>
              <a:t> </a:t>
            </a:r>
            <a:r>
              <a:rPr dirty="0" sz="1000" spc="100">
                <a:solidFill>
                  <a:srgbClr val="00AEEF"/>
                </a:solidFill>
                <a:latin typeface="Calibri"/>
                <a:cs typeface="Calibri"/>
              </a:rPr>
              <a:t>15"</a:t>
            </a:r>
            <a:r>
              <a:rPr dirty="0" sz="1000" spc="100">
                <a:latin typeface="Calibri"/>
                <a:cs typeface="Calibri"/>
              </a:rPr>
              <a:t>;</a:t>
            </a:r>
            <a:endParaRPr sz="1000">
              <a:latin typeface="Calibri"/>
              <a:cs typeface="Calibri"/>
            </a:endParaRPr>
          </a:p>
          <a:p>
            <a:pPr marL="358140">
              <a:lnSpc>
                <a:spcPts val="1075"/>
              </a:lnSpc>
            </a:pPr>
            <a:r>
              <a:rPr dirty="0" sz="1000" spc="270">
                <a:latin typeface="Calibri"/>
                <a:cs typeface="Calibri"/>
              </a:rPr>
              <a:t>...</a:t>
            </a:r>
            <a:endParaRPr sz="1000">
              <a:latin typeface="Calibri"/>
              <a:cs typeface="Calibri"/>
            </a:endParaRPr>
          </a:p>
          <a:p>
            <a:pPr marL="358140">
              <a:lnSpc>
                <a:spcPts val="1075"/>
              </a:lnSpc>
            </a:pPr>
            <a:r>
              <a:rPr dirty="0" sz="1000" spc="270">
                <a:latin typeface="Calibri"/>
                <a:cs typeface="Calibri"/>
              </a:rPr>
              <a:t>...</a:t>
            </a:r>
            <a:endParaRPr sz="1000">
              <a:latin typeface="Calibri"/>
              <a:cs typeface="Calibri"/>
            </a:endParaRPr>
          </a:p>
          <a:p>
            <a:pPr marL="358140">
              <a:lnSpc>
                <a:spcPts val="1075"/>
              </a:lnSpc>
            </a:pPr>
            <a:r>
              <a:rPr dirty="0" sz="1000" spc="270">
                <a:latin typeface="Calibri"/>
                <a:cs typeface="Calibri"/>
              </a:rPr>
              <a:t>...</a:t>
            </a:r>
            <a:endParaRPr sz="1000">
              <a:latin typeface="Calibri"/>
              <a:cs typeface="Calibri"/>
            </a:endParaRPr>
          </a:p>
          <a:p>
            <a:pPr marL="358140">
              <a:lnSpc>
                <a:spcPts val="1075"/>
              </a:lnSpc>
            </a:pPr>
            <a:r>
              <a:rPr dirty="0" sz="1000" spc="270">
                <a:latin typeface="Calibri"/>
                <a:cs typeface="Calibri"/>
              </a:rPr>
              <a:t>...</a:t>
            </a:r>
            <a:endParaRPr sz="1000">
              <a:latin typeface="Calibri"/>
              <a:cs typeface="Calibri"/>
            </a:endParaRPr>
          </a:p>
          <a:p>
            <a:pPr marL="358140">
              <a:lnSpc>
                <a:spcPts val="1075"/>
              </a:lnSpc>
            </a:pPr>
            <a:r>
              <a:rPr dirty="0" sz="1000" spc="270">
                <a:latin typeface="Calibri"/>
                <a:cs typeface="Calibri"/>
              </a:rPr>
              <a:t>...</a:t>
            </a:r>
            <a:endParaRPr sz="1000">
              <a:latin typeface="Calibri"/>
              <a:cs typeface="Calibri"/>
            </a:endParaRPr>
          </a:p>
          <a:p>
            <a:pPr marL="358140">
              <a:lnSpc>
                <a:spcPts val="1075"/>
              </a:lnSpc>
            </a:pPr>
            <a:r>
              <a:rPr dirty="0" sz="1000" spc="270">
                <a:latin typeface="Calibri"/>
                <a:cs typeface="Calibri"/>
              </a:rPr>
              <a:t>...</a:t>
            </a:r>
            <a:endParaRPr sz="1000">
              <a:latin typeface="Calibri"/>
              <a:cs typeface="Calibri"/>
            </a:endParaRPr>
          </a:p>
          <a:p>
            <a:pPr marL="358140">
              <a:lnSpc>
                <a:spcPts val="1075"/>
              </a:lnSpc>
            </a:pPr>
            <a:r>
              <a:rPr dirty="0" sz="1000" spc="270">
                <a:latin typeface="Calibri"/>
                <a:cs typeface="Calibri"/>
              </a:rPr>
              <a:t>...</a:t>
            </a:r>
            <a:endParaRPr sz="1000">
              <a:latin typeface="Calibri"/>
              <a:cs typeface="Calibri"/>
            </a:endParaRPr>
          </a:p>
          <a:p>
            <a:pPr marL="358140">
              <a:lnSpc>
                <a:spcPts val="1140"/>
              </a:lnSpc>
            </a:pPr>
            <a:r>
              <a:rPr dirty="0" sz="1000" spc="270">
                <a:latin typeface="Calibri"/>
                <a:cs typeface="Calibri"/>
              </a:rPr>
              <a:t>...</a:t>
            </a:r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85652"/>
            <a:ext cx="1428750" cy="22860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300" spc="70">
                <a:latin typeface="Consolas"/>
                <a:cs typeface="Consolas"/>
              </a:rPr>
              <a:t>std::getline()</a:t>
            </a:r>
            <a:endParaRPr sz="1300">
              <a:latin typeface="Consolas"/>
              <a:cs typeface="Consola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294" y="668869"/>
            <a:ext cx="240284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0">
                <a:latin typeface="Tahoma"/>
                <a:cs typeface="Tahoma"/>
              </a:rPr>
              <a:t>Used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to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read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line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from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input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stream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9994" y="897102"/>
            <a:ext cx="5039995" cy="137160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358140">
              <a:lnSpc>
                <a:spcPts val="955"/>
              </a:lnSpc>
            </a:pPr>
            <a:r>
              <a:rPr dirty="0" sz="1000" spc="50">
                <a:latin typeface="Calibri"/>
                <a:cs typeface="Calibri"/>
              </a:rPr>
              <a:t>istream&amp;</a:t>
            </a:r>
            <a:r>
              <a:rPr dirty="0" sz="1000" spc="300">
                <a:latin typeface="Calibri"/>
                <a:cs typeface="Calibri"/>
              </a:rPr>
              <a:t> </a:t>
            </a:r>
            <a:r>
              <a:rPr dirty="0" sz="1000" spc="90">
                <a:latin typeface="Calibri"/>
                <a:cs typeface="Calibri"/>
              </a:rPr>
              <a:t>getline(istream&amp;</a:t>
            </a:r>
            <a:r>
              <a:rPr dirty="0" sz="1000" spc="305">
                <a:latin typeface="Calibri"/>
                <a:cs typeface="Calibri"/>
              </a:rPr>
              <a:t> </a:t>
            </a:r>
            <a:r>
              <a:rPr dirty="0" sz="1000" spc="229">
                <a:latin typeface="Calibri"/>
                <a:cs typeface="Calibri"/>
              </a:rPr>
              <a:t>is,</a:t>
            </a:r>
            <a:r>
              <a:rPr dirty="0" sz="1000" spc="305">
                <a:latin typeface="Calibri"/>
                <a:cs typeface="Calibri"/>
              </a:rPr>
              <a:t> </a:t>
            </a:r>
            <a:r>
              <a:rPr dirty="0" sz="1000" spc="95">
                <a:solidFill>
                  <a:srgbClr val="0000FF"/>
                </a:solidFill>
                <a:latin typeface="Calibri"/>
                <a:cs typeface="Calibri"/>
              </a:rPr>
              <a:t>string</a:t>
            </a:r>
            <a:r>
              <a:rPr dirty="0" sz="1000" spc="95">
                <a:latin typeface="Calibri"/>
                <a:cs typeface="Calibri"/>
              </a:rPr>
              <a:t>&amp;</a:t>
            </a:r>
            <a:r>
              <a:rPr dirty="0" sz="1000" spc="305">
                <a:latin typeface="Calibri"/>
                <a:cs typeface="Calibri"/>
              </a:rPr>
              <a:t> </a:t>
            </a:r>
            <a:r>
              <a:rPr dirty="0" sz="1000" spc="190">
                <a:latin typeface="Calibri"/>
                <a:cs typeface="Calibri"/>
              </a:rPr>
              <a:t>str,</a:t>
            </a:r>
            <a:r>
              <a:rPr dirty="0" sz="1000" spc="305">
                <a:latin typeface="Calibri"/>
                <a:cs typeface="Calibri"/>
              </a:rPr>
              <a:t> </a:t>
            </a:r>
            <a:r>
              <a:rPr dirty="0" sz="1000" spc="75">
                <a:solidFill>
                  <a:srgbClr val="0000FF"/>
                </a:solidFill>
                <a:latin typeface="Calibri"/>
                <a:cs typeface="Calibri"/>
              </a:rPr>
              <a:t>char</a:t>
            </a:r>
            <a:r>
              <a:rPr dirty="0" sz="1000" spc="30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000" spc="114">
                <a:latin typeface="Calibri"/>
                <a:cs typeface="Calibri"/>
              </a:rPr>
              <a:t>delim);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1894" y="1043759"/>
            <a:ext cx="3829050" cy="159194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314960" indent="-177800">
              <a:lnSpc>
                <a:spcPct val="100000"/>
              </a:lnSpc>
              <a:spcBef>
                <a:spcPts val="434"/>
              </a:spcBef>
              <a:buClr>
                <a:srgbClr val="3333B2"/>
              </a:buClr>
              <a:buSzPct val="122222"/>
              <a:buFont typeface="Lucida Sans Unicode"/>
              <a:buChar char="►"/>
              <a:tabLst>
                <a:tab pos="315595" algn="l"/>
              </a:tabLst>
            </a:pPr>
            <a:r>
              <a:rPr dirty="0" sz="900" spc="40">
                <a:latin typeface="Consolas"/>
                <a:cs typeface="Consolas"/>
              </a:rPr>
              <a:t>is</a:t>
            </a:r>
            <a:r>
              <a:rPr dirty="0" sz="1100" spc="40">
                <a:latin typeface="Tahoma"/>
                <a:cs typeface="Tahoma"/>
              </a:rPr>
              <a:t>:</a:t>
            </a:r>
            <a:r>
              <a:rPr dirty="0" sz="1100" spc="13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stream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getline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reads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from</a:t>
            </a:r>
            <a:endParaRPr sz="1100">
              <a:latin typeface="Tahoma"/>
              <a:cs typeface="Tahoma"/>
            </a:endParaRPr>
          </a:p>
          <a:p>
            <a:pPr marL="314960" indent="-177800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SzPct val="122222"/>
              <a:buFont typeface="Lucida Sans Unicode"/>
              <a:buChar char="►"/>
              <a:tabLst>
                <a:tab pos="315595" algn="l"/>
              </a:tabLst>
            </a:pPr>
            <a:r>
              <a:rPr dirty="0" sz="900" spc="55">
                <a:latin typeface="Consolas"/>
                <a:cs typeface="Consolas"/>
              </a:rPr>
              <a:t>str</a:t>
            </a:r>
            <a:r>
              <a:rPr dirty="0" sz="1100" spc="55">
                <a:latin typeface="Tahoma"/>
                <a:cs typeface="Tahoma"/>
              </a:rPr>
              <a:t>:</a:t>
            </a:r>
            <a:r>
              <a:rPr dirty="0" sz="1100" spc="125">
                <a:latin typeface="Tahoma"/>
                <a:cs typeface="Tahoma"/>
              </a:rPr>
              <a:t> </a:t>
            </a:r>
            <a:r>
              <a:rPr dirty="0" sz="1100" spc="-70">
                <a:latin typeface="Tahoma"/>
                <a:cs typeface="Tahoma"/>
              </a:rPr>
              <a:t>where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15">
                <a:latin typeface="Tahoma"/>
                <a:cs typeface="Tahoma"/>
              </a:rPr>
              <a:t>it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stores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output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in</a:t>
            </a:r>
            <a:endParaRPr sz="1100">
              <a:latin typeface="Tahoma"/>
              <a:cs typeface="Tahoma"/>
            </a:endParaRPr>
          </a:p>
          <a:p>
            <a:pPr marL="314960" indent="-177800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SzPct val="122222"/>
              <a:buFont typeface="Lucida Sans Unicode"/>
              <a:buChar char="►"/>
              <a:tabLst>
                <a:tab pos="315595" algn="l"/>
              </a:tabLst>
            </a:pPr>
            <a:r>
              <a:rPr dirty="0" sz="900" spc="70">
                <a:latin typeface="Consolas"/>
                <a:cs typeface="Consolas"/>
              </a:rPr>
              <a:t>delim</a:t>
            </a:r>
            <a:r>
              <a:rPr dirty="0" sz="1100" spc="70">
                <a:latin typeface="Tahoma"/>
                <a:cs typeface="Tahoma"/>
              </a:rPr>
              <a:t>:</a:t>
            </a:r>
            <a:r>
              <a:rPr dirty="0" sz="1100" spc="14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Stops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70">
                <a:latin typeface="Tahoma"/>
                <a:cs typeface="Tahoma"/>
              </a:rPr>
              <a:t>when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read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(’newline’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45">
                <a:latin typeface="Tahoma"/>
                <a:cs typeface="Tahoma"/>
              </a:rPr>
              <a:t>=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default)</a:t>
            </a:r>
            <a:endParaRPr sz="110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335"/>
              </a:spcBef>
            </a:pPr>
            <a:r>
              <a:rPr dirty="0" sz="1100" spc="-90" b="1">
                <a:latin typeface="Tahoma"/>
                <a:cs typeface="Tahoma"/>
              </a:rPr>
              <a:t>How</a:t>
            </a:r>
            <a:r>
              <a:rPr dirty="0" sz="1100" spc="55" b="1">
                <a:latin typeface="Tahoma"/>
                <a:cs typeface="Tahoma"/>
              </a:rPr>
              <a:t> </a:t>
            </a:r>
            <a:r>
              <a:rPr dirty="0" sz="1100" spc="-40" b="1">
                <a:latin typeface="Tahoma"/>
                <a:cs typeface="Tahoma"/>
              </a:rPr>
              <a:t>it</a:t>
            </a:r>
            <a:r>
              <a:rPr dirty="0" sz="1100" spc="60" b="1">
                <a:latin typeface="Tahoma"/>
                <a:cs typeface="Tahoma"/>
              </a:rPr>
              <a:t> </a:t>
            </a:r>
            <a:r>
              <a:rPr dirty="0" sz="1100" spc="-114" b="1">
                <a:latin typeface="Tahoma"/>
                <a:cs typeface="Tahoma"/>
              </a:rPr>
              <a:t>works</a:t>
            </a:r>
            <a:r>
              <a:rPr dirty="0" sz="1100" spc="-114">
                <a:latin typeface="Tahoma"/>
                <a:cs typeface="Tahoma"/>
              </a:rPr>
              <a:t>:</a:t>
            </a:r>
            <a:endParaRPr sz="1100">
              <a:latin typeface="Tahoma"/>
              <a:cs typeface="Tahoma"/>
            </a:endParaRPr>
          </a:p>
          <a:p>
            <a:pPr marL="314960" indent="-177800">
              <a:lnSpc>
                <a:spcPct val="100000"/>
              </a:lnSpc>
              <a:spcBef>
                <a:spcPts val="335"/>
              </a:spcBef>
              <a:buClr>
                <a:srgbClr val="3333B2"/>
              </a:buClr>
              <a:buFont typeface="Lucida Sans Unicode"/>
              <a:buChar char="►"/>
              <a:tabLst>
                <a:tab pos="315595" algn="l"/>
              </a:tabLst>
            </a:pPr>
            <a:r>
              <a:rPr dirty="0" sz="1100" spc="-45">
                <a:latin typeface="Tahoma"/>
                <a:cs typeface="Tahoma"/>
              </a:rPr>
              <a:t>Clears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contents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in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175">
                <a:latin typeface="Calibri"/>
                <a:cs typeface="Calibri"/>
              </a:rPr>
              <a:t>str</a:t>
            </a:r>
            <a:endParaRPr sz="1100">
              <a:latin typeface="Calibri"/>
              <a:cs typeface="Calibri"/>
            </a:endParaRPr>
          </a:p>
          <a:p>
            <a:pPr marL="314960" indent="-177800">
              <a:lnSpc>
                <a:spcPct val="100000"/>
              </a:lnSpc>
              <a:spcBef>
                <a:spcPts val="175"/>
              </a:spcBef>
              <a:buClr>
                <a:srgbClr val="3333B2"/>
              </a:buClr>
              <a:buFont typeface="Lucida Sans Unicode"/>
              <a:buChar char="►"/>
              <a:tabLst>
                <a:tab pos="315595" algn="l"/>
              </a:tabLst>
            </a:pPr>
            <a:r>
              <a:rPr dirty="0" sz="1100" spc="-20">
                <a:latin typeface="Tahoma"/>
                <a:cs typeface="Tahoma"/>
              </a:rPr>
              <a:t>Extracts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chars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from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229">
                <a:latin typeface="Calibri"/>
                <a:cs typeface="Calibri"/>
              </a:rPr>
              <a:t>is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-50">
                <a:latin typeface="Tahoma"/>
                <a:cs typeface="Tahoma"/>
              </a:rPr>
              <a:t>and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stores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them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in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175">
                <a:latin typeface="Calibri"/>
                <a:cs typeface="Calibri"/>
              </a:rPr>
              <a:t>str</a:t>
            </a:r>
            <a:r>
              <a:rPr dirty="0" sz="1100" spc="110">
                <a:latin typeface="Calibri"/>
                <a:cs typeface="Calibri"/>
              </a:rPr>
              <a:t> </a:t>
            </a:r>
            <a:r>
              <a:rPr dirty="0" sz="1100" spc="-25">
                <a:latin typeface="Tahoma"/>
                <a:cs typeface="Tahoma"/>
              </a:rPr>
              <a:t>until:</a:t>
            </a:r>
            <a:endParaRPr sz="1100">
              <a:latin typeface="Tahoma"/>
              <a:cs typeface="Tahoma"/>
            </a:endParaRPr>
          </a:p>
          <a:p>
            <a:pPr lvl="1" marL="591820" indent="-168275">
              <a:lnSpc>
                <a:spcPts val="1200"/>
              </a:lnSpc>
              <a:spcBef>
                <a:spcPts val="175"/>
              </a:spcBef>
              <a:buClr>
                <a:srgbClr val="3333B2"/>
              </a:buClr>
              <a:buFont typeface="Lucida Sans Unicode"/>
              <a:buChar char="►"/>
              <a:tabLst>
                <a:tab pos="592455" algn="l"/>
              </a:tabLst>
            </a:pPr>
            <a:r>
              <a:rPr dirty="0" sz="1000" spc="-20">
                <a:latin typeface="Tahoma"/>
                <a:cs typeface="Tahoma"/>
              </a:rPr>
              <a:t>End</a:t>
            </a:r>
            <a:r>
              <a:rPr dirty="0" sz="1000" spc="-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of</a:t>
            </a:r>
            <a:r>
              <a:rPr dirty="0" sz="1000" spc="5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file</a:t>
            </a:r>
            <a:r>
              <a:rPr dirty="0" sz="1000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reached</a:t>
            </a:r>
            <a:endParaRPr sz="1000">
              <a:latin typeface="Tahoma"/>
              <a:cs typeface="Tahoma"/>
            </a:endParaRPr>
          </a:p>
          <a:p>
            <a:pPr lvl="1" marL="591820" indent="-168275">
              <a:lnSpc>
                <a:spcPts val="1200"/>
              </a:lnSpc>
              <a:buClr>
                <a:srgbClr val="3333B2"/>
              </a:buClr>
              <a:buFont typeface="Lucida Sans Unicode"/>
              <a:buChar char="►"/>
              <a:tabLst>
                <a:tab pos="592455" algn="l"/>
              </a:tabLst>
            </a:pPr>
            <a:r>
              <a:rPr dirty="0" sz="1000" spc="-15">
                <a:latin typeface="Tahoma"/>
                <a:cs typeface="Tahoma"/>
              </a:rPr>
              <a:t>Next</a:t>
            </a:r>
            <a:r>
              <a:rPr dirty="0" sz="1000" spc="10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char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in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210">
                <a:latin typeface="Calibri"/>
                <a:cs typeface="Calibri"/>
              </a:rPr>
              <a:t>is</a:t>
            </a:r>
            <a:r>
              <a:rPr dirty="0" sz="1000" spc="100">
                <a:latin typeface="Calibri"/>
                <a:cs typeface="Calibri"/>
              </a:rPr>
              <a:t> </a:t>
            </a:r>
            <a:r>
              <a:rPr dirty="0" sz="1000" spc="-30">
                <a:latin typeface="Tahoma"/>
                <a:cs typeface="Tahoma"/>
              </a:rPr>
              <a:t>is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50">
                <a:latin typeface="Calibri"/>
                <a:cs typeface="Calibri"/>
              </a:rPr>
              <a:t>delim</a:t>
            </a:r>
            <a:r>
              <a:rPr dirty="0" sz="1000" spc="50">
                <a:latin typeface="Tahoma"/>
                <a:cs typeface="Tahoma"/>
              </a:rPr>
              <a:t>,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extracts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but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55">
                <a:latin typeface="Tahoma"/>
                <a:cs typeface="Tahoma"/>
              </a:rPr>
              <a:t>does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not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store</a:t>
            </a:r>
            <a:r>
              <a:rPr dirty="0" sz="1000" spc="10">
                <a:latin typeface="Tahoma"/>
                <a:cs typeface="Tahoma"/>
              </a:rPr>
              <a:t> </a:t>
            </a:r>
            <a:r>
              <a:rPr dirty="0" sz="1000" spc="65">
                <a:latin typeface="Calibri"/>
                <a:cs typeface="Calibri"/>
              </a:rPr>
              <a:t>delim</a:t>
            </a:r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264922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100">
                <a:latin typeface="Trebuchet MS"/>
                <a:cs typeface="Trebuchet MS"/>
              </a:rPr>
              <a:t>istringstream</a:t>
            </a:r>
            <a:r>
              <a:rPr dirty="0" spc="20">
                <a:latin typeface="Trebuchet MS"/>
                <a:cs typeface="Trebuchet MS"/>
              </a:rPr>
              <a:t> </a:t>
            </a:r>
            <a:r>
              <a:rPr dirty="0" spc="-45"/>
              <a:t>-</a:t>
            </a:r>
            <a:r>
              <a:rPr dirty="0" spc="10"/>
              <a:t> </a:t>
            </a:r>
            <a:r>
              <a:rPr dirty="0" spc="-55"/>
              <a:t>using</a:t>
            </a:r>
            <a:r>
              <a:rPr dirty="0" spc="10"/>
              <a:t> </a:t>
            </a:r>
            <a:r>
              <a:rPr dirty="0" spc="-40"/>
              <a:t>Delimeters</a:t>
            </a:r>
          </a:p>
        </p:txBody>
      </p:sp>
      <p:sp>
        <p:nvSpPr>
          <p:cNvPr id="3" name="object 3"/>
          <p:cNvSpPr/>
          <p:nvPr/>
        </p:nvSpPr>
        <p:spPr>
          <a:xfrm>
            <a:off x="359994" y="1195755"/>
            <a:ext cx="5039995" cy="1229995"/>
          </a:xfrm>
          <a:custGeom>
            <a:avLst/>
            <a:gdLst/>
            <a:ahLst/>
            <a:cxnLst/>
            <a:rect l="l" t="t" r="r" b="b"/>
            <a:pathLst>
              <a:path w="5039995" h="1229995">
                <a:moveTo>
                  <a:pt x="5039995" y="0"/>
                </a:moveTo>
                <a:lnTo>
                  <a:pt x="0" y="0"/>
                </a:lnTo>
                <a:lnTo>
                  <a:pt x="0" y="136639"/>
                </a:lnTo>
                <a:lnTo>
                  <a:pt x="0" y="136652"/>
                </a:lnTo>
                <a:lnTo>
                  <a:pt x="0" y="1229817"/>
                </a:lnTo>
                <a:lnTo>
                  <a:pt x="5039995" y="1229817"/>
                </a:lnTo>
                <a:lnTo>
                  <a:pt x="5039995" y="136639"/>
                </a:lnTo>
                <a:lnTo>
                  <a:pt x="5039995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47294" y="795437"/>
            <a:ext cx="3152140" cy="16275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5">
                <a:latin typeface="Tahoma"/>
                <a:cs typeface="Tahoma"/>
              </a:rPr>
              <a:t>H</a:t>
            </a:r>
            <a:r>
              <a:rPr dirty="0" sz="1100" spc="-45">
                <a:latin typeface="Tahoma"/>
                <a:cs typeface="Tahoma"/>
              </a:rPr>
              <a:t>o</a:t>
            </a:r>
            <a:r>
              <a:rPr dirty="0" sz="1100" spc="-75">
                <a:latin typeface="Tahoma"/>
                <a:cs typeface="Tahoma"/>
              </a:rPr>
              <a:t>w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a</a:t>
            </a:r>
            <a:r>
              <a:rPr dirty="0" sz="1100" spc="-25">
                <a:latin typeface="Tahoma"/>
                <a:cs typeface="Tahoma"/>
              </a:rPr>
              <a:t>b</a:t>
            </a:r>
            <a:r>
              <a:rPr dirty="0" sz="1100" spc="-30">
                <a:latin typeface="Tahoma"/>
                <a:cs typeface="Tahoma"/>
              </a:rPr>
              <a:t>out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110">
                <a:latin typeface="Tahoma"/>
                <a:cs typeface="Tahoma"/>
              </a:rPr>
              <a:t>w</a:t>
            </a:r>
            <a:r>
              <a:rPr dirty="0" sz="1100" spc="-95">
                <a:latin typeface="Tahoma"/>
                <a:cs typeface="Tahoma"/>
              </a:rPr>
              <a:t>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change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line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bit: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900" spc="105">
                <a:latin typeface="Consolas"/>
                <a:cs typeface="Consolas"/>
              </a:rPr>
              <a:t>"Balogun</a:t>
            </a:r>
            <a:r>
              <a:rPr dirty="0" sz="900" spc="105">
                <a:latin typeface="Consolas"/>
                <a:cs typeface="Consolas"/>
              </a:rPr>
              <a:t> </a:t>
            </a:r>
            <a:r>
              <a:rPr dirty="0" sz="900" spc="105">
                <a:latin typeface="Consolas"/>
                <a:cs typeface="Consolas"/>
              </a:rPr>
              <a:t>Reims</a:t>
            </a:r>
            <a:r>
              <a:rPr dirty="0" sz="900" spc="105">
                <a:latin typeface="Consolas"/>
                <a:cs typeface="Consolas"/>
              </a:rPr>
              <a:t> </a:t>
            </a:r>
            <a:r>
              <a:rPr dirty="0" sz="900" spc="105">
                <a:latin typeface="Consolas"/>
                <a:cs typeface="Consolas"/>
              </a:rPr>
              <a:t>15"</a:t>
            </a:r>
            <a:r>
              <a:rPr dirty="0" sz="900" spc="-135">
                <a:latin typeface="Consolas"/>
                <a:cs typeface="Consolas"/>
              </a:rPr>
              <a:t> </a:t>
            </a:r>
            <a:r>
              <a:rPr dirty="0" sz="1100" spc="-10" i="1">
                <a:latin typeface="Arial"/>
                <a:cs typeface="Arial"/>
              </a:rPr>
              <a:t>→</a:t>
            </a:r>
            <a:r>
              <a:rPr dirty="0" sz="1100" spc="55" i="1">
                <a:latin typeface="Arial"/>
                <a:cs typeface="Arial"/>
              </a:rPr>
              <a:t> </a:t>
            </a:r>
            <a:r>
              <a:rPr dirty="0" sz="900" spc="105">
                <a:latin typeface="Consolas"/>
                <a:cs typeface="Consolas"/>
              </a:rPr>
              <a:t>"Balogun,</a:t>
            </a:r>
            <a:r>
              <a:rPr dirty="0" sz="900" spc="105">
                <a:latin typeface="Consolas"/>
                <a:cs typeface="Consolas"/>
              </a:rPr>
              <a:t> </a:t>
            </a:r>
            <a:r>
              <a:rPr dirty="0" sz="900" spc="105">
                <a:latin typeface="Consolas"/>
                <a:cs typeface="Consolas"/>
              </a:rPr>
              <a:t>Reims,</a:t>
            </a:r>
            <a:r>
              <a:rPr dirty="0" sz="900" spc="105">
                <a:latin typeface="Consolas"/>
                <a:cs typeface="Consolas"/>
              </a:rPr>
              <a:t> </a:t>
            </a:r>
            <a:r>
              <a:rPr dirty="0" sz="900" spc="105">
                <a:latin typeface="Consolas"/>
                <a:cs typeface="Consolas"/>
              </a:rPr>
              <a:t>15"</a:t>
            </a:r>
            <a:endParaRPr sz="900">
              <a:latin typeface="Consolas"/>
              <a:cs typeface="Consolas"/>
            </a:endParaRPr>
          </a:p>
          <a:p>
            <a:pPr marL="370840" marR="447675">
              <a:lnSpc>
                <a:spcPts val="1080"/>
              </a:lnSpc>
              <a:spcBef>
                <a:spcPts val="275"/>
              </a:spcBef>
            </a:pPr>
            <a:r>
              <a:rPr dirty="0" sz="1000" spc="135">
                <a:solidFill>
                  <a:srgbClr val="0000FF"/>
                </a:solidFill>
                <a:latin typeface="Calibri"/>
                <a:cs typeface="Calibri"/>
              </a:rPr>
              <a:t>string</a:t>
            </a:r>
            <a:r>
              <a:rPr dirty="0" sz="1000" spc="29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000" spc="150">
                <a:latin typeface="Calibri"/>
                <a:cs typeface="Calibri"/>
              </a:rPr>
              <a:t>line</a:t>
            </a:r>
            <a:r>
              <a:rPr dirty="0" sz="1000" spc="295">
                <a:latin typeface="Calibri"/>
                <a:cs typeface="Calibri"/>
              </a:rPr>
              <a:t> </a:t>
            </a:r>
            <a:r>
              <a:rPr dirty="0" sz="1000" spc="25">
                <a:latin typeface="Calibri"/>
                <a:cs typeface="Calibri"/>
              </a:rPr>
              <a:t>=</a:t>
            </a:r>
            <a:r>
              <a:rPr dirty="0" sz="1000" spc="50">
                <a:latin typeface="Calibri"/>
                <a:cs typeface="Calibri"/>
              </a:rPr>
              <a:t> </a:t>
            </a:r>
            <a:r>
              <a:rPr dirty="0" sz="1000" spc="80">
                <a:solidFill>
                  <a:srgbClr val="00AEEF"/>
                </a:solidFill>
                <a:latin typeface="Calibri"/>
                <a:cs typeface="Calibri"/>
              </a:rPr>
              <a:t>"Balogun,</a:t>
            </a:r>
            <a:r>
              <a:rPr dirty="0" sz="1000" spc="295">
                <a:solidFill>
                  <a:srgbClr val="00AEEF"/>
                </a:solidFill>
                <a:latin typeface="Calibri"/>
                <a:cs typeface="Calibri"/>
              </a:rPr>
              <a:t> </a:t>
            </a:r>
            <a:r>
              <a:rPr dirty="0" sz="1000" spc="70">
                <a:solidFill>
                  <a:srgbClr val="00AEEF"/>
                </a:solidFill>
                <a:latin typeface="Calibri"/>
                <a:cs typeface="Calibri"/>
              </a:rPr>
              <a:t>Reims,</a:t>
            </a:r>
            <a:r>
              <a:rPr dirty="0" sz="1000" spc="295">
                <a:solidFill>
                  <a:srgbClr val="00AEEF"/>
                </a:solidFill>
                <a:latin typeface="Calibri"/>
                <a:cs typeface="Calibri"/>
              </a:rPr>
              <a:t> </a:t>
            </a:r>
            <a:r>
              <a:rPr dirty="0" sz="1000" spc="100">
                <a:solidFill>
                  <a:srgbClr val="00AEEF"/>
                </a:solidFill>
                <a:latin typeface="Calibri"/>
                <a:cs typeface="Calibri"/>
              </a:rPr>
              <a:t>15"</a:t>
            </a:r>
            <a:r>
              <a:rPr dirty="0" sz="1000" spc="100">
                <a:latin typeface="Calibri"/>
                <a:cs typeface="Calibri"/>
              </a:rPr>
              <a:t>; </a:t>
            </a:r>
            <a:r>
              <a:rPr dirty="0" sz="1000" spc="-215">
                <a:latin typeface="Calibri"/>
                <a:cs typeface="Calibri"/>
              </a:rPr>
              <a:t> </a:t>
            </a:r>
            <a:r>
              <a:rPr dirty="0" sz="1000" spc="105">
                <a:latin typeface="Calibri"/>
                <a:cs typeface="Calibri"/>
              </a:rPr>
              <a:t>istringstream</a:t>
            </a:r>
            <a:r>
              <a:rPr dirty="0" sz="1000" spc="290">
                <a:latin typeface="Calibri"/>
                <a:cs typeface="Calibri"/>
              </a:rPr>
              <a:t> </a:t>
            </a:r>
            <a:r>
              <a:rPr dirty="0" sz="1000" spc="185">
                <a:latin typeface="Calibri"/>
                <a:cs typeface="Calibri"/>
              </a:rPr>
              <a:t>iss(line);</a:t>
            </a:r>
            <a:endParaRPr sz="1000">
              <a:latin typeface="Calibri"/>
              <a:cs typeface="Calibri"/>
            </a:endParaRPr>
          </a:p>
          <a:p>
            <a:pPr marL="370840">
              <a:lnSpc>
                <a:spcPts val="994"/>
              </a:lnSpc>
            </a:pPr>
            <a:r>
              <a:rPr dirty="0" sz="1000" spc="135">
                <a:solidFill>
                  <a:srgbClr val="0000FF"/>
                </a:solidFill>
                <a:latin typeface="Calibri"/>
                <a:cs typeface="Calibri"/>
              </a:rPr>
              <a:t>string</a:t>
            </a:r>
            <a:r>
              <a:rPr dirty="0" sz="1000" spc="26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000" spc="85">
                <a:latin typeface="Calibri"/>
                <a:cs typeface="Calibri"/>
              </a:rPr>
              <a:t>token;</a:t>
            </a:r>
            <a:endParaRPr sz="1000">
              <a:latin typeface="Calibri"/>
              <a:cs typeface="Calibri"/>
            </a:endParaRPr>
          </a:p>
          <a:p>
            <a:pPr marL="370840">
              <a:lnSpc>
                <a:spcPts val="1075"/>
              </a:lnSpc>
            </a:pPr>
            <a:r>
              <a:rPr dirty="0" sz="1000" spc="160">
                <a:latin typeface="Calibri"/>
                <a:cs typeface="Calibri"/>
              </a:rPr>
              <a:t>getline(iss,</a:t>
            </a:r>
            <a:r>
              <a:rPr dirty="0" sz="1000" spc="260">
                <a:latin typeface="Calibri"/>
                <a:cs typeface="Calibri"/>
              </a:rPr>
              <a:t> </a:t>
            </a:r>
            <a:r>
              <a:rPr dirty="0" sz="1000" spc="90">
                <a:latin typeface="Calibri"/>
                <a:cs typeface="Calibri"/>
              </a:rPr>
              <a:t>token,</a:t>
            </a:r>
            <a:r>
              <a:rPr dirty="0" sz="1000" spc="265">
                <a:latin typeface="Calibri"/>
                <a:cs typeface="Calibri"/>
              </a:rPr>
              <a:t> </a:t>
            </a:r>
            <a:r>
              <a:rPr dirty="0" sz="1000" spc="254">
                <a:solidFill>
                  <a:srgbClr val="00AEEF"/>
                </a:solidFill>
                <a:latin typeface="Calibri"/>
                <a:cs typeface="Calibri"/>
              </a:rPr>
              <a:t>’,’</a:t>
            </a:r>
            <a:r>
              <a:rPr dirty="0" sz="1000" spc="254">
                <a:latin typeface="Calibri"/>
                <a:cs typeface="Calibri"/>
              </a:rPr>
              <a:t>);</a:t>
            </a:r>
            <a:endParaRPr sz="1000">
              <a:latin typeface="Calibri"/>
              <a:cs typeface="Calibri"/>
            </a:endParaRPr>
          </a:p>
          <a:p>
            <a:pPr marL="370840" marR="48895">
              <a:lnSpc>
                <a:spcPts val="1080"/>
              </a:lnSpc>
              <a:spcBef>
                <a:spcPts val="75"/>
              </a:spcBef>
            </a:pPr>
            <a:r>
              <a:rPr dirty="0" sz="1000" spc="70">
                <a:solidFill>
                  <a:srgbClr val="0000FF"/>
                </a:solidFill>
                <a:latin typeface="Calibri"/>
                <a:cs typeface="Calibri"/>
              </a:rPr>
              <a:t>cout</a:t>
            </a:r>
            <a:r>
              <a:rPr dirty="0" sz="1000" spc="28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000" spc="25">
                <a:latin typeface="Calibri"/>
                <a:cs typeface="Calibri"/>
              </a:rPr>
              <a:t>&lt;&lt;</a:t>
            </a:r>
            <a:r>
              <a:rPr dirty="0" sz="1000" spc="40">
                <a:latin typeface="Calibri"/>
                <a:cs typeface="Calibri"/>
              </a:rPr>
              <a:t> </a:t>
            </a:r>
            <a:r>
              <a:rPr dirty="0" sz="1000" spc="55">
                <a:latin typeface="Calibri"/>
                <a:cs typeface="Calibri"/>
              </a:rPr>
              <a:t>token</a:t>
            </a:r>
            <a:r>
              <a:rPr dirty="0" sz="1000" spc="290">
                <a:latin typeface="Calibri"/>
                <a:cs typeface="Calibri"/>
              </a:rPr>
              <a:t> </a:t>
            </a:r>
            <a:r>
              <a:rPr dirty="0" sz="1000" spc="25">
                <a:latin typeface="Calibri"/>
                <a:cs typeface="Calibri"/>
              </a:rPr>
              <a:t>&lt;&lt;</a:t>
            </a:r>
            <a:r>
              <a:rPr dirty="0" sz="1000" spc="40">
                <a:latin typeface="Calibri"/>
                <a:cs typeface="Calibri"/>
              </a:rPr>
              <a:t> </a:t>
            </a:r>
            <a:r>
              <a:rPr dirty="0" sz="1000" spc="110">
                <a:latin typeface="Calibri"/>
                <a:cs typeface="Calibri"/>
              </a:rPr>
              <a:t>endl;</a:t>
            </a:r>
            <a:r>
              <a:rPr dirty="0" sz="1000" spc="285">
                <a:latin typeface="Calibri"/>
                <a:cs typeface="Calibri"/>
              </a:rPr>
              <a:t> </a:t>
            </a:r>
            <a:r>
              <a:rPr dirty="0" sz="1000" spc="135">
                <a:solidFill>
                  <a:srgbClr val="7F7F7F"/>
                </a:solidFill>
                <a:latin typeface="Calibri"/>
                <a:cs typeface="Calibri"/>
              </a:rPr>
              <a:t>//</a:t>
            </a:r>
            <a:r>
              <a:rPr dirty="0" sz="1000" spc="29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55">
                <a:solidFill>
                  <a:srgbClr val="7F7F7F"/>
                </a:solidFill>
                <a:latin typeface="Calibri"/>
                <a:cs typeface="Calibri"/>
              </a:rPr>
              <a:t>token</a:t>
            </a:r>
            <a:r>
              <a:rPr dirty="0" sz="1000" spc="29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25">
                <a:solidFill>
                  <a:srgbClr val="7F7F7F"/>
                </a:solidFill>
                <a:latin typeface="Calibri"/>
                <a:cs typeface="Calibri"/>
              </a:rPr>
              <a:t>=</a:t>
            </a:r>
            <a:r>
              <a:rPr dirty="0" sz="1000" spc="4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50">
                <a:solidFill>
                  <a:srgbClr val="7F7F7F"/>
                </a:solidFill>
                <a:latin typeface="Calibri"/>
                <a:cs typeface="Calibri"/>
              </a:rPr>
              <a:t>Balogun </a:t>
            </a:r>
            <a:r>
              <a:rPr dirty="0" sz="1000" spc="-215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160">
                <a:latin typeface="Calibri"/>
                <a:cs typeface="Calibri"/>
              </a:rPr>
              <a:t>getline(iss,</a:t>
            </a:r>
            <a:r>
              <a:rPr dirty="0" sz="1000" spc="290">
                <a:latin typeface="Calibri"/>
                <a:cs typeface="Calibri"/>
              </a:rPr>
              <a:t> </a:t>
            </a:r>
            <a:r>
              <a:rPr dirty="0" sz="1000" spc="90">
                <a:latin typeface="Calibri"/>
                <a:cs typeface="Calibri"/>
              </a:rPr>
              <a:t>token,</a:t>
            </a:r>
            <a:r>
              <a:rPr dirty="0" sz="1000" spc="295">
                <a:latin typeface="Calibri"/>
                <a:cs typeface="Calibri"/>
              </a:rPr>
              <a:t> </a:t>
            </a:r>
            <a:r>
              <a:rPr dirty="0" sz="1000" spc="254">
                <a:solidFill>
                  <a:srgbClr val="00AEEF"/>
                </a:solidFill>
                <a:latin typeface="Calibri"/>
                <a:cs typeface="Calibri"/>
              </a:rPr>
              <a:t>’,’</a:t>
            </a:r>
            <a:r>
              <a:rPr dirty="0" sz="1000" spc="254">
                <a:latin typeface="Calibri"/>
                <a:cs typeface="Calibri"/>
              </a:rPr>
              <a:t>);</a:t>
            </a:r>
            <a:endParaRPr sz="1000">
              <a:latin typeface="Calibri"/>
              <a:cs typeface="Calibri"/>
            </a:endParaRPr>
          </a:p>
          <a:p>
            <a:pPr marL="370840">
              <a:lnSpc>
                <a:spcPts val="994"/>
              </a:lnSpc>
            </a:pPr>
            <a:r>
              <a:rPr dirty="0" sz="1000" spc="70">
                <a:solidFill>
                  <a:srgbClr val="0000FF"/>
                </a:solidFill>
                <a:latin typeface="Calibri"/>
                <a:cs typeface="Calibri"/>
              </a:rPr>
              <a:t>cout</a:t>
            </a:r>
            <a:r>
              <a:rPr dirty="0" sz="1000" spc="28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000" spc="25">
                <a:latin typeface="Calibri"/>
                <a:cs typeface="Calibri"/>
              </a:rPr>
              <a:t>&lt;&lt; </a:t>
            </a:r>
            <a:r>
              <a:rPr dirty="0" sz="1000" spc="40">
                <a:latin typeface="Calibri"/>
                <a:cs typeface="Calibri"/>
              </a:rPr>
              <a:t> </a:t>
            </a:r>
            <a:r>
              <a:rPr dirty="0" sz="1000" spc="55">
                <a:latin typeface="Calibri"/>
                <a:cs typeface="Calibri"/>
              </a:rPr>
              <a:t>token</a:t>
            </a:r>
            <a:r>
              <a:rPr dirty="0" sz="1000" spc="285">
                <a:latin typeface="Calibri"/>
                <a:cs typeface="Calibri"/>
              </a:rPr>
              <a:t> </a:t>
            </a:r>
            <a:r>
              <a:rPr dirty="0" sz="1000" spc="25">
                <a:latin typeface="Calibri"/>
                <a:cs typeface="Calibri"/>
              </a:rPr>
              <a:t>&lt;&lt; </a:t>
            </a:r>
            <a:r>
              <a:rPr dirty="0" sz="1000" spc="40">
                <a:latin typeface="Calibri"/>
                <a:cs typeface="Calibri"/>
              </a:rPr>
              <a:t> </a:t>
            </a:r>
            <a:r>
              <a:rPr dirty="0" sz="1000" spc="110">
                <a:latin typeface="Calibri"/>
                <a:cs typeface="Calibri"/>
              </a:rPr>
              <a:t>endl;</a:t>
            </a:r>
            <a:r>
              <a:rPr dirty="0" sz="1000" spc="285">
                <a:latin typeface="Calibri"/>
                <a:cs typeface="Calibri"/>
              </a:rPr>
              <a:t> </a:t>
            </a:r>
            <a:r>
              <a:rPr dirty="0" sz="1000" spc="135">
                <a:solidFill>
                  <a:srgbClr val="7F7F7F"/>
                </a:solidFill>
                <a:latin typeface="Calibri"/>
                <a:cs typeface="Calibri"/>
              </a:rPr>
              <a:t>//</a:t>
            </a:r>
            <a:r>
              <a:rPr dirty="0" sz="1000" spc="29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55">
                <a:solidFill>
                  <a:srgbClr val="7F7F7F"/>
                </a:solidFill>
                <a:latin typeface="Calibri"/>
                <a:cs typeface="Calibri"/>
              </a:rPr>
              <a:t>token</a:t>
            </a:r>
            <a:r>
              <a:rPr dirty="0" sz="1000" spc="285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25">
                <a:solidFill>
                  <a:srgbClr val="7F7F7F"/>
                </a:solidFill>
                <a:latin typeface="Calibri"/>
                <a:cs typeface="Calibri"/>
              </a:rPr>
              <a:t>= </a:t>
            </a:r>
            <a:r>
              <a:rPr dirty="0" sz="1000" spc="4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30">
                <a:solidFill>
                  <a:srgbClr val="7F7F7F"/>
                </a:solidFill>
                <a:latin typeface="Calibri"/>
                <a:cs typeface="Calibri"/>
              </a:rPr>
              <a:t>Reims</a:t>
            </a:r>
            <a:endParaRPr sz="1000">
              <a:latin typeface="Calibri"/>
              <a:cs typeface="Calibri"/>
            </a:endParaRPr>
          </a:p>
          <a:p>
            <a:pPr marL="370840">
              <a:lnSpc>
                <a:spcPts val="1075"/>
              </a:lnSpc>
            </a:pPr>
            <a:r>
              <a:rPr dirty="0" sz="1000" spc="160">
                <a:latin typeface="Calibri"/>
                <a:cs typeface="Calibri"/>
              </a:rPr>
              <a:t>getline(iss,</a:t>
            </a:r>
            <a:r>
              <a:rPr dirty="0" sz="1000" spc="270">
                <a:latin typeface="Calibri"/>
                <a:cs typeface="Calibri"/>
              </a:rPr>
              <a:t> </a:t>
            </a:r>
            <a:r>
              <a:rPr dirty="0" sz="1000" spc="90">
                <a:latin typeface="Calibri"/>
                <a:cs typeface="Calibri"/>
              </a:rPr>
              <a:t>token,</a:t>
            </a:r>
            <a:r>
              <a:rPr dirty="0" sz="1000" spc="270">
                <a:latin typeface="Calibri"/>
                <a:cs typeface="Calibri"/>
              </a:rPr>
              <a:t> </a:t>
            </a:r>
            <a:r>
              <a:rPr dirty="0" sz="1000" spc="254">
                <a:solidFill>
                  <a:srgbClr val="00AEEF"/>
                </a:solidFill>
                <a:latin typeface="Calibri"/>
                <a:cs typeface="Calibri"/>
              </a:rPr>
              <a:t>’,’</a:t>
            </a:r>
            <a:r>
              <a:rPr dirty="0" sz="1000" spc="254">
                <a:latin typeface="Calibri"/>
                <a:cs typeface="Calibri"/>
              </a:rPr>
              <a:t>);</a:t>
            </a:r>
            <a:endParaRPr sz="1000">
              <a:latin typeface="Calibri"/>
              <a:cs typeface="Calibri"/>
            </a:endParaRPr>
          </a:p>
          <a:p>
            <a:pPr marL="370840">
              <a:lnSpc>
                <a:spcPts val="1140"/>
              </a:lnSpc>
            </a:pPr>
            <a:r>
              <a:rPr dirty="0" sz="1000" spc="70">
                <a:solidFill>
                  <a:srgbClr val="0000FF"/>
                </a:solidFill>
                <a:latin typeface="Calibri"/>
                <a:cs typeface="Calibri"/>
              </a:rPr>
              <a:t>cout</a:t>
            </a:r>
            <a:r>
              <a:rPr dirty="0" sz="1000" spc="28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000" spc="25">
                <a:latin typeface="Calibri"/>
                <a:cs typeface="Calibri"/>
              </a:rPr>
              <a:t>&lt;&lt; </a:t>
            </a:r>
            <a:r>
              <a:rPr dirty="0" sz="1000" spc="35">
                <a:latin typeface="Calibri"/>
                <a:cs typeface="Calibri"/>
              </a:rPr>
              <a:t> </a:t>
            </a:r>
            <a:r>
              <a:rPr dirty="0" sz="1000" spc="55">
                <a:latin typeface="Calibri"/>
                <a:cs typeface="Calibri"/>
              </a:rPr>
              <a:t>token</a:t>
            </a:r>
            <a:r>
              <a:rPr dirty="0" sz="1000" spc="290">
                <a:latin typeface="Calibri"/>
                <a:cs typeface="Calibri"/>
              </a:rPr>
              <a:t> </a:t>
            </a:r>
            <a:r>
              <a:rPr dirty="0" sz="1000" spc="25">
                <a:latin typeface="Calibri"/>
                <a:cs typeface="Calibri"/>
              </a:rPr>
              <a:t>&lt;&lt; </a:t>
            </a:r>
            <a:r>
              <a:rPr dirty="0" sz="1000" spc="35">
                <a:latin typeface="Calibri"/>
                <a:cs typeface="Calibri"/>
              </a:rPr>
              <a:t> </a:t>
            </a:r>
            <a:r>
              <a:rPr dirty="0" sz="1000" spc="110">
                <a:latin typeface="Calibri"/>
                <a:cs typeface="Calibri"/>
              </a:rPr>
              <a:t>endl;</a:t>
            </a:r>
            <a:r>
              <a:rPr dirty="0" sz="1000" spc="290">
                <a:latin typeface="Calibri"/>
                <a:cs typeface="Calibri"/>
              </a:rPr>
              <a:t> </a:t>
            </a:r>
            <a:r>
              <a:rPr dirty="0" sz="1000" spc="135">
                <a:solidFill>
                  <a:srgbClr val="7F7F7F"/>
                </a:solidFill>
                <a:latin typeface="Calibri"/>
                <a:cs typeface="Calibri"/>
              </a:rPr>
              <a:t>//</a:t>
            </a:r>
            <a:r>
              <a:rPr dirty="0" sz="1000" spc="285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55">
                <a:solidFill>
                  <a:srgbClr val="7F7F7F"/>
                </a:solidFill>
                <a:latin typeface="Calibri"/>
                <a:cs typeface="Calibri"/>
              </a:rPr>
              <a:t>token</a:t>
            </a:r>
            <a:r>
              <a:rPr dirty="0" sz="1000" spc="29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25">
                <a:solidFill>
                  <a:srgbClr val="7F7F7F"/>
                </a:solidFill>
                <a:latin typeface="Calibri"/>
                <a:cs typeface="Calibri"/>
              </a:rPr>
              <a:t>= </a:t>
            </a:r>
            <a:r>
              <a:rPr dirty="0" sz="1000" spc="35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15">
                <a:solidFill>
                  <a:srgbClr val="7F7F7F"/>
                </a:solidFill>
                <a:latin typeface="Calibri"/>
                <a:cs typeface="Calibri"/>
              </a:rPr>
              <a:t>15</a:t>
            </a:r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56769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20"/>
              <a:t>Outline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881556"/>
            <a:ext cx="2403475" cy="15208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0">
                <a:solidFill>
                  <a:srgbClr val="3333B2"/>
                </a:solidFill>
                <a:latin typeface="Tahoma"/>
                <a:cs typeface="Tahoma"/>
                <a:hlinkClick r:id="rId2" action="ppaction://hlinksldjump"/>
              </a:rPr>
              <a:t>Stream</a:t>
            </a:r>
            <a:r>
              <a:rPr dirty="0" sz="1100" spc="-15">
                <a:solidFill>
                  <a:srgbClr val="3333B2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dirty="0" sz="1100" spc="-35">
                <a:solidFill>
                  <a:srgbClr val="3333B2"/>
                </a:solidFill>
                <a:latin typeface="Tahoma"/>
                <a:cs typeface="Tahoma"/>
                <a:hlinkClick r:id="rId2" action="ppaction://hlinksldjump"/>
              </a:rPr>
              <a:t>Concept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100" spc="-45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How</a:t>
            </a:r>
            <a:r>
              <a:rPr dirty="0" sz="1100" spc="15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dirty="0" sz="1100" spc="-15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to</a:t>
            </a:r>
            <a:r>
              <a:rPr dirty="0" sz="1100" spc="15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interact</a:t>
            </a:r>
            <a:r>
              <a:rPr dirty="0" sz="1100" spc="20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dirty="0" sz="1100" spc="-25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with</a:t>
            </a:r>
            <a:r>
              <a:rPr dirty="0" sz="1100" spc="20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files</a:t>
            </a:r>
            <a:r>
              <a:rPr dirty="0" sz="1100" spc="15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dirty="0" sz="1100" spc="-50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using</a:t>
            </a:r>
            <a:r>
              <a:rPr dirty="0" sz="1100" spc="30">
                <a:solidFill>
                  <a:srgbClr val="D6D6EF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dirty="0" sz="1100" spc="75">
                <a:solidFill>
                  <a:srgbClr val="D6D6EF"/>
                </a:solidFill>
                <a:latin typeface="Calibri"/>
                <a:cs typeface="Calibri"/>
                <a:hlinkClick r:id="rId3" action="ppaction://hlinksldjump"/>
              </a:rPr>
              <a:t>fstream</a:t>
            </a:r>
            <a:endParaRPr sz="1100">
              <a:latin typeface="Calibri"/>
              <a:cs typeface="Calibri"/>
            </a:endParaRPr>
          </a:p>
          <a:p>
            <a:pPr marL="220345" marR="1195070">
              <a:lnSpc>
                <a:spcPct val="102600"/>
              </a:lnSpc>
            </a:pPr>
            <a:r>
              <a:rPr dirty="0" sz="1100" spc="-40">
                <a:solidFill>
                  <a:srgbClr val="CCCCCC"/>
                </a:solidFill>
                <a:latin typeface="Tahoma"/>
                <a:cs typeface="Tahoma"/>
                <a:hlinkClick r:id="rId4" action="ppaction://hlinksldjump"/>
              </a:rPr>
              <a:t>Reading</a:t>
            </a:r>
            <a:r>
              <a:rPr dirty="0" sz="1100" spc="-10">
                <a:solidFill>
                  <a:srgbClr val="CCCCCC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dirty="0" sz="1100" spc="-25">
                <a:solidFill>
                  <a:srgbClr val="CCCCCC"/>
                </a:solidFill>
                <a:latin typeface="Tahoma"/>
                <a:cs typeface="Tahoma"/>
                <a:hlinkClick r:id="rId4" action="ppaction://hlinksldjump"/>
              </a:rPr>
              <a:t>in</a:t>
            </a:r>
            <a:r>
              <a:rPr dirty="0" sz="1100" spc="-5">
                <a:solidFill>
                  <a:srgbClr val="CCCCCC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dirty="0" sz="1100" spc="-55">
                <a:solidFill>
                  <a:srgbClr val="CCCCCC"/>
                </a:solidFill>
                <a:latin typeface="Tahoma"/>
                <a:cs typeface="Tahoma"/>
                <a:hlinkClick r:id="rId4" action="ppaction://hlinksldjump"/>
              </a:rPr>
              <a:t>a</a:t>
            </a:r>
            <a:r>
              <a:rPr dirty="0" sz="1100" spc="-5">
                <a:solidFill>
                  <a:srgbClr val="CCCCCC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dirty="0" sz="1100" spc="-10">
                <a:solidFill>
                  <a:srgbClr val="CCCCCC"/>
                </a:solidFill>
                <a:latin typeface="Tahoma"/>
                <a:cs typeface="Tahoma"/>
                <a:hlinkClick r:id="rId4" action="ppaction://hlinksldjump"/>
              </a:rPr>
              <a:t>File </a:t>
            </a:r>
            <a:r>
              <a:rPr dirty="0" sz="1100" spc="-330">
                <a:solidFill>
                  <a:srgbClr val="CCCCCC"/>
                </a:solidFill>
                <a:latin typeface="Tahoma"/>
                <a:cs typeface="Tahoma"/>
              </a:rPr>
              <a:t> </a:t>
            </a:r>
            <a:r>
              <a:rPr dirty="0" sz="1100" spc="-15">
                <a:solidFill>
                  <a:srgbClr val="CCCCCC"/>
                </a:solidFill>
                <a:latin typeface="Tahoma"/>
                <a:cs typeface="Tahoma"/>
                <a:hlinkClick r:id="rId5" action="ppaction://hlinksldjump"/>
              </a:rPr>
              <a:t>Writing</a:t>
            </a:r>
            <a:r>
              <a:rPr dirty="0" sz="1100" spc="-5">
                <a:solidFill>
                  <a:srgbClr val="CCCCCC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dirty="0" sz="1100" spc="-15">
                <a:solidFill>
                  <a:srgbClr val="CCCCCC"/>
                </a:solidFill>
                <a:latin typeface="Tahoma"/>
                <a:cs typeface="Tahoma"/>
                <a:hlinkClick r:id="rId5" action="ppaction://hlinksldjump"/>
              </a:rPr>
              <a:t>to</a:t>
            </a:r>
            <a:r>
              <a:rPr dirty="0" sz="1100" spc="-5">
                <a:solidFill>
                  <a:srgbClr val="CCCCCC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dirty="0" sz="1100" spc="-55">
                <a:solidFill>
                  <a:srgbClr val="CCCCCC"/>
                </a:solidFill>
                <a:latin typeface="Tahoma"/>
                <a:cs typeface="Tahoma"/>
                <a:hlinkClick r:id="rId5" action="ppaction://hlinksldjump"/>
              </a:rPr>
              <a:t>a</a:t>
            </a:r>
            <a:r>
              <a:rPr dirty="0" sz="1100">
                <a:solidFill>
                  <a:srgbClr val="CCCCCC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dirty="0" sz="1100" spc="-10">
                <a:solidFill>
                  <a:srgbClr val="CCCCCC"/>
                </a:solidFill>
                <a:latin typeface="Tahoma"/>
                <a:cs typeface="Tahoma"/>
                <a:hlinkClick r:id="rId5" action="ppaction://hlinksldjump"/>
              </a:rPr>
              <a:t>File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100" spc="-20">
                <a:solidFill>
                  <a:srgbClr val="D6D6EF"/>
                </a:solidFill>
                <a:latin typeface="Tahoma"/>
                <a:cs typeface="Tahoma"/>
                <a:hlinkClick r:id="rId6" action="ppaction://hlinksldjump"/>
              </a:rPr>
              <a:t>String</a:t>
            </a:r>
            <a:r>
              <a:rPr dirty="0" sz="1100" spc="-15">
                <a:solidFill>
                  <a:srgbClr val="D6D6EF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dirty="0" sz="1100" spc="-45">
                <a:solidFill>
                  <a:srgbClr val="D6D6EF"/>
                </a:solidFill>
                <a:latin typeface="Tahoma"/>
                <a:cs typeface="Tahoma"/>
                <a:hlinkClick r:id="rId6" action="ppaction://hlinksldjump"/>
              </a:rPr>
              <a:t>Streams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124460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75">
                <a:latin typeface="Trebuchet MS"/>
                <a:cs typeface="Trebuchet MS"/>
              </a:rPr>
              <a:t>ostringstream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904759"/>
            <a:ext cx="3606800" cy="36385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5">
                <a:latin typeface="Tahoma"/>
                <a:cs typeface="Tahoma"/>
              </a:rPr>
              <a:t>An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90">
                <a:latin typeface="Calibri"/>
                <a:cs typeface="Calibri"/>
              </a:rPr>
              <a:t>ostringstream</a:t>
            </a:r>
            <a:r>
              <a:rPr dirty="0" sz="1100" spc="110">
                <a:latin typeface="Calibri"/>
                <a:cs typeface="Calibri"/>
              </a:rPr>
              <a:t> </a:t>
            </a:r>
            <a:r>
              <a:rPr dirty="0" sz="1100" spc="-35">
                <a:latin typeface="Tahoma"/>
                <a:cs typeface="Tahoma"/>
              </a:rPr>
              <a:t>lets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you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solidFill>
                  <a:srgbClr val="0000FF"/>
                </a:solidFill>
                <a:latin typeface="Tahoma"/>
                <a:cs typeface="Tahoma"/>
              </a:rPr>
              <a:t>write</a:t>
            </a:r>
            <a:r>
              <a:rPr dirty="0" sz="1100" spc="1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dirty="0" sz="1100" spc="-25">
                <a:solidFill>
                  <a:srgbClr val="0000FF"/>
                </a:solidFill>
                <a:latin typeface="Tahoma"/>
                <a:cs typeface="Tahoma"/>
              </a:rPr>
              <a:t>output</a:t>
            </a:r>
            <a:r>
              <a:rPr dirty="0" sz="1100" spc="2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dirty="0" sz="1100" spc="-20">
                <a:solidFill>
                  <a:srgbClr val="0000FF"/>
                </a:solidFill>
                <a:latin typeface="Tahoma"/>
                <a:cs typeface="Tahoma"/>
              </a:rPr>
              <a:t>into</a:t>
            </a:r>
            <a:r>
              <a:rPr dirty="0" sz="1100" spc="2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dirty="0" sz="1100" spc="-55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dirty="0" sz="1100" spc="2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dirty="0" sz="1100" spc="-30">
                <a:solidFill>
                  <a:srgbClr val="0000FF"/>
                </a:solidFill>
                <a:latin typeface="Tahoma"/>
                <a:cs typeface="Tahoma"/>
              </a:rPr>
              <a:t>string</a:t>
            </a:r>
            <a:r>
              <a:rPr dirty="0" sz="1100" spc="15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dirty="0" sz="1100" spc="-45">
                <a:solidFill>
                  <a:srgbClr val="0000FF"/>
                </a:solidFill>
                <a:latin typeface="Tahoma"/>
                <a:cs typeface="Tahoma"/>
              </a:rPr>
              <a:t>buffer</a:t>
            </a:r>
            <a:r>
              <a:rPr dirty="0" sz="1100" spc="-45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Tahoma"/>
                <a:cs typeface="Tahoma"/>
              </a:rPr>
              <a:t>-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Use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175">
                <a:latin typeface="Calibri"/>
                <a:cs typeface="Calibri"/>
              </a:rPr>
              <a:t>str</a:t>
            </a:r>
            <a:r>
              <a:rPr dirty="0" sz="1100" spc="110">
                <a:latin typeface="Calibri"/>
                <a:cs typeface="Calibri"/>
              </a:rPr>
              <a:t> </a:t>
            </a:r>
            <a:r>
              <a:rPr dirty="0" sz="1100" spc="-45">
                <a:latin typeface="Tahoma"/>
                <a:cs typeface="Tahoma"/>
              </a:rPr>
              <a:t>method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to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extract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string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that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80">
                <a:latin typeface="Tahoma"/>
                <a:cs typeface="Tahoma"/>
              </a:rPr>
              <a:t>was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built.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9994" y="1305064"/>
            <a:ext cx="5039995" cy="956944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358140">
              <a:lnSpc>
                <a:spcPts val="890"/>
              </a:lnSpc>
            </a:pPr>
            <a:r>
              <a:rPr dirty="0" sz="1000" spc="135">
                <a:solidFill>
                  <a:srgbClr val="7F7F7F"/>
                </a:solidFill>
                <a:latin typeface="Calibri"/>
                <a:cs typeface="Calibri"/>
              </a:rPr>
              <a:t>//</a:t>
            </a:r>
            <a:r>
              <a:rPr dirty="0" sz="1000" spc="29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40">
                <a:solidFill>
                  <a:srgbClr val="7F7F7F"/>
                </a:solidFill>
                <a:latin typeface="Calibri"/>
                <a:cs typeface="Calibri"/>
              </a:rPr>
              <a:t>produce</a:t>
            </a:r>
            <a:r>
              <a:rPr dirty="0" sz="1000" spc="29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40">
                <a:solidFill>
                  <a:srgbClr val="7F7F7F"/>
                </a:solidFill>
                <a:latin typeface="Calibri"/>
                <a:cs typeface="Calibri"/>
              </a:rPr>
              <a:t>a</a:t>
            </a:r>
            <a:r>
              <a:rPr dirty="0" sz="1000" spc="29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60">
                <a:solidFill>
                  <a:srgbClr val="7F7F7F"/>
                </a:solidFill>
                <a:latin typeface="Calibri"/>
                <a:cs typeface="Calibri"/>
              </a:rPr>
              <a:t>formatted</a:t>
            </a:r>
            <a:r>
              <a:rPr dirty="0" sz="1000" spc="295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135">
                <a:solidFill>
                  <a:srgbClr val="7F7F7F"/>
                </a:solidFill>
                <a:latin typeface="Calibri"/>
                <a:cs typeface="Calibri"/>
              </a:rPr>
              <a:t>string</a:t>
            </a:r>
            <a:r>
              <a:rPr dirty="0" sz="1000" spc="29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105">
                <a:solidFill>
                  <a:srgbClr val="7F7F7F"/>
                </a:solidFill>
                <a:latin typeface="Calibri"/>
                <a:cs typeface="Calibri"/>
              </a:rPr>
              <a:t>of</a:t>
            </a:r>
            <a:r>
              <a:rPr dirty="0" sz="1000" spc="29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60">
                <a:solidFill>
                  <a:srgbClr val="7F7F7F"/>
                </a:solidFill>
                <a:latin typeface="Calibri"/>
                <a:cs typeface="Calibri"/>
              </a:rPr>
              <a:t>output</a:t>
            </a:r>
            <a:endParaRPr sz="1000">
              <a:latin typeface="Calibri"/>
              <a:cs typeface="Calibri"/>
            </a:endParaRPr>
          </a:p>
          <a:p>
            <a:pPr marL="358140" marR="3211830">
              <a:lnSpc>
                <a:spcPts val="1080"/>
              </a:lnSpc>
              <a:spcBef>
                <a:spcPts val="70"/>
              </a:spcBef>
            </a:pPr>
            <a:r>
              <a:rPr dirty="0" sz="1000" spc="155">
                <a:solidFill>
                  <a:srgbClr val="0000FF"/>
                </a:solidFill>
                <a:latin typeface="Calibri"/>
                <a:cs typeface="Calibri"/>
              </a:rPr>
              <a:t>int</a:t>
            </a:r>
            <a:r>
              <a:rPr dirty="0" sz="1000" spc="28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000" spc="40">
                <a:latin typeface="Calibri"/>
                <a:cs typeface="Calibri"/>
              </a:rPr>
              <a:t>age</a:t>
            </a:r>
            <a:r>
              <a:rPr dirty="0" sz="1000" spc="285">
                <a:latin typeface="Calibri"/>
                <a:cs typeface="Calibri"/>
              </a:rPr>
              <a:t> </a:t>
            </a:r>
            <a:r>
              <a:rPr dirty="0" sz="1000" spc="25">
                <a:latin typeface="Calibri"/>
                <a:cs typeface="Calibri"/>
              </a:rPr>
              <a:t>=</a:t>
            </a:r>
            <a:r>
              <a:rPr dirty="0" sz="1000" spc="35">
                <a:latin typeface="Calibri"/>
                <a:cs typeface="Calibri"/>
              </a:rPr>
              <a:t> </a:t>
            </a:r>
            <a:r>
              <a:rPr dirty="0" sz="1000" spc="100">
                <a:latin typeface="Calibri"/>
                <a:cs typeface="Calibri"/>
              </a:rPr>
              <a:t>42,</a:t>
            </a:r>
            <a:r>
              <a:rPr dirty="0" sz="1000" spc="285">
                <a:latin typeface="Calibri"/>
                <a:cs typeface="Calibri"/>
              </a:rPr>
              <a:t> </a:t>
            </a:r>
            <a:r>
              <a:rPr dirty="0" sz="1000" spc="145">
                <a:latin typeface="Calibri"/>
                <a:cs typeface="Calibri"/>
              </a:rPr>
              <a:t>iq</a:t>
            </a:r>
            <a:r>
              <a:rPr dirty="0" sz="1000" spc="285">
                <a:latin typeface="Calibri"/>
                <a:cs typeface="Calibri"/>
              </a:rPr>
              <a:t> </a:t>
            </a:r>
            <a:r>
              <a:rPr dirty="0" sz="1000" spc="25">
                <a:latin typeface="Calibri"/>
                <a:cs typeface="Calibri"/>
              </a:rPr>
              <a:t>=</a:t>
            </a:r>
            <a:r>
              <a:rPr dirty="0" sz="1000" spc="35">
                <a:latin typeface="Calibri"/>
                <a:cs typeface="Calibri"/>
              </a:rPr>
              <a:t> </a:t>
            </a:r>
            <a:r>
              <a:rPr dirty="0" sz="1000" spc="95">
                <a:latin typeface="Calibri"/>
                <a:cs typeface="Calibri"/>
              </a:rPr>
              <a:t>95; </a:t>
            </a:r>
            <a:r>
              <a:rPr dirty="0" sz="1000" spc="-215">
                <a:latin typeface="Calibri"/>
                <a:cs typeface="Calibri"/>
              </a:rPr>
              <a:t> </a:t>
            </a:r>
            <a:r>
              <a:rPr dirty="0" sz="1000" spc="85">
                <a:latin typeface="Calibri"/>
                <a:cs typeface="Calibri"/>
              </a:rPr>
              <a:t>ostringstream</a:t>
            </a:r>
            <a:r>
              <a:rPr dirty="0" sz="1000" spc="280">
                <a:latin typeface="Calibri"/>
                <a:cs typeface="Calibri"/>
              </a:rPr>
              <a:t> </a:t>
            </a:r>
            <a:r>
              <a:rPr dirty="0" sz="1000" spc="125">
                <a:latin typeface="Calibri"/>
                <a:cs typeface="Calibri"/>
              </a:rPr>
              <a:t>oss;</a:t>
            </a:r>
            <a:endParaRPr sz="1000">
              <a:latin typeface="Calibri"/>
              <a:cs typeface="Calibri"/>
            </a:endParaRPr>
          </a:p>
          <a:p>
            <a:pPr marL="358140">
              <a:lnSpc>
                <a:spcPts val="994"/>
              </a:lnSpc>
            </a:pPr>
            <a:r>
              <a:rPr dirty="0" sz="1000" spc="85">
                <a:latin typeface="Calibri"/>
                <a:cs typeface="Calibri"/>
              </a:rPr>
              <a:t>oss</a:t>
            </a:r>
            <a:r>
              <a:rPr dirty="0" sz="1000" spc="290">
                <a:latin typeface="Calibri"/>
                <a:cs typeface="Calibri"/>
              </a:rPr>
              <a:t> </a:t>
            </a:r>
            <a:r>
              <a:rPr dirty="0" sz="1000" spc="25">
                <a:latin typeface="Calibri"/>
                <a:cs typeface="Calibri"/>
              </a:rPr>
              <a:t>&lt;&lt; </a:t>
            </a:r>
            <a:r>
              <a:rPr dirty="0" sz="1000" spc="40">
                <a:latin typeface="Calibri"/>
                <a:cs typeface="Calibri"/>
              </a:rPr>
              <a:t> </a:t>
            </a:r>
            <a:r>
              <a:rPr dirty="0" sz="1000" spc="100">
                <a:solidFill>
                  <a:srgbClr val="00AEEF"/>
                </a:solidFill>
                <a:latin typeface="Calibri"/>
                <a:cs typeface="Calibri"/>
              </a:rPr>
              <a:t>"Zoidberg’s</a:t>
            </a:r>
            <a:r>
              <a:rPr dirty="0" sz="1000" spc="290">
                <a:solidFill>
                  <a:srgbClr val="00AEEF"/>
                </a:solidFill>
                <a:latin typeface="Calibri"/>
                <a:cs typeface="Calibri"/>
              </a:rPr>
              <a:t> </a:t>
            </a:r>
            <a:r>
              <a:rPr dirty="0" sz="1000" spc="40">
                <a:solidFill>
                  <a:srgbClr val="00AEEF"/>
                </a:solidFill>
                <a:latin typeface="Calibri"/>
                <a:cs typeface="Calibri"/>
              </a:rPr>
              <a:t>age</a:t>
            </a:r>
            <a:r>
              <a:rPr dirty="0" sz="1000" spc="290">
                <a:solidFill>
                  <a:srgbClr val="00AEEF"/>
                </a:solidFill>
                <a:latin typeface="Calibri"/>
                <a:cs typeface="Calibri"/>
              </a:rPr>
              <a:t> </a:t>
            </a:r>
            <a:r>
              <a:rPr dirty="0" sz="1000" spc="210">
                <a:solidFill>
                  <a:srgbClr val="00AEEF"/>
                </a:solidFill>
                <a:latin typeface="Calibri"/>
                <a:cs typeface="Calibri"/>
              </a:rPr>
              <a:t>is</a:t>
            </a:r>
            <a:r>
              <a:rPr dirty="0" sz="1000" spc="295">
                <a:solidFill>
                  <a:srgbClr val="00AEEF"/>
                </a:solidFill>
                <a:latin typeface="Calibri"/>
                <a:cs typeface="Calibri"/>
              </a:rPr>
              <a:t> </a:t>
            </a:r>
            <a:r>
              <a:rPr dirty="0" sz="1000" spc="120">
                <a:solidFill>
                  <a:srgbClr val="00AEEF"/>
                </a:solidFill>
                <a:latin typeface="Calibri"/>
                <a:cs typeface="Calibri"/>
              </a:rPr>
              <a:t>"</a:t>
            </a:r>
            <a:r>
              <a:rPr dirty="0" sz="1000" spc="290">
                <a:solidFill>
                  <a:srgbClr val="00AEEF"/>
                </a:solidFill>
                <a:latin typeface="Calibri"/>
                <a:cs typeface="Calibri"/>
              </a:rPr>
              <a:t> </a:t>
            </a:r>
            <a:r>
              <a:rPr dirty="0" sz="1000" spc="25">
                <a:latin typeface="Calibri"/>
                <a:cs typeface="Calibri"/>
              </a:rPr>
              <a:t>&lt;&lt; </a:t>
            </a:r>
            <a:r>
              <a:rPr dirty="0" sz="1000" spc="40">
                <a:latin typeface="Calibri"/>
                <a:cs typeface="Calibri"/>
              </a:rPr>
              <a:t> age</a:t>
            </a:r>
            <a:r>
              <a:rPr dirty="0" sz="1000" spc="290">
                <a:latin typeface="Calibri"/>
                <a:cs typeface="Calibri"/>
              </a:rPr>
              <a:t> </a:t>
            </a:r>
            <a:r>
              <a:rPr dirty="0" sz="1000" spc="25">
                <a:latin typeface="Calibri"/>
                <a:cs typeface="Calibri"/>
              </a:rPr>
              <a:t>&lt;&lt; </a:t>
            </a:r>
            <a:r>
              <a:rPr dirty="0" sz="1000" spc="40">
                <a:latin typeface="Calibri"/>
                <a:cs typeface="Calibri"/>
              </a:rPr>
              <a:t> </a:t>
            </a:r>
            <a:r>
              <a:rPr dirty="0" sz="1000" spc="110">
                <a:latin typeface="Calibri"/>
                <a:cs typeface="Calibri"/>
              </a:rPr>
              <a:t>endl;</a:t>
            </a:r>
            <a:endParaRPr sz="1000">
              <a:latin typeface="Calibri"/>
              <a:cs typeface="Calibri"/>
            </a:endParaRPr>
          </a:p>
          <a:p>
            <a:pPr marL="358140" marR="1617980">
              <a:lnSpc>
                <a:spcPts val="1080"/>
              </a:lnSpc>
              <a:spcBef>
                <a:spcPts val="75"/>
              </a:spcBef>
            </a:pPr>
            <a:r>
              <a:rPr dirty="0" sz="1000" spc="85">
                <a:latin typeface="Calibri"/>
                <a:cs typeface="Calibri"/>
              </a:rPr>
              <a:t>oss</a:t>
            </a:r>
            <a:r>
              <a:rPr dirty="0" sz="1000" spc="290">
                <a:latin typeface="Calibri"/>
                <a:cs typeface="Calibri"/>
              </a:rPr>
              <a:t> </a:t>
            </a:r>
            <a:r>
              <a:rPr dirty="0" sz="1000" spc="25">
                <a:latin typeface="Calibri"/>
                <a:cs typeface="Calibri"/>
              </a:rPr>
              <a:t>&lt;&lt;</a:t>
            </a:r>
            <a:r>
              <a:rPr dirty="0" sz="1000" spc="45">
                <a:latin typeface="Calibri"/>
                <a:cs typeface="Calibri"/>
              </a:rPr>
              <a:t> </a:t>
            </a:r>
            <a:r>
              <a:rPr dirty="0" sz="1000" spc="120">
                <a:solidFill>
                  <a:srgbClr val="00AEEF"/>
                </a:solidFill>
                <a:latin typeface="Calibri"/>
                <a:cs typeface="Calibri"/>
              </a:rPr>
              <a:t>"</a:t>
            </a:r>
            <a:r>
              <a:rPr dirty="0" sz="1000" spc="295">
                <a:solidFill>
                  <a:srgbClr val="00AEEF"/>
                </a:solidFill>
                <a:latin typeface="Calibri"/>
                <a:cs typeface="Calibri"/>
              </a:rPr>
              <a:t> </a:t>
            </a:r>
            <a:r>
              <a:rPr dirty="0" sz="1000" spc="10">
                <a:solidFill>
                  <a:srgbClr val="00AEEF"/>
                </a:solidFill>
                <a:latin typeface="Calibri"/>
                <a:cs typeface="Calibri"/>
              </a:rPr>
              <a:t>and</a:t>
            </a:r>
            <a:r>
              <a:rPr dirty="0" sz="1000" spc="60">
                <a:solidFill>
                  <a:srgbClr val="00AEEF"/>
                </a:solidFill>
                <a:latin typeface="Calibri"/>
                <a:cs typeface="Calibri"/>
              </a:rPr>
              <a:t> </a:t>
            </a:r>
            <a:r>
              <a:rPr dirty="0" sz="1000" spc="140">
                <a:solidFill>
                  <a:srgbClr val="00AEEF"/>
                </a:solidFill>
                <a:latin typeface="Calibri"/>
                <a:cs typeface="Calibri"/>
              </a:rPr>
              <a:t>his</a:t>
            </a:r>
            <a:r>
              <a:rPr dirty="0" sz="1000" spc="290">
                <a:solidFill>
                  <a:srgbClr val="00AEEF"/>
                </a:solidFill>
                <a:latin typeface="Calibri"/>
                <a:cs typeface="Calibri"/>
              </a:rPr>
              <a:t> </a:t>
            </a:r>
            <a:r>
              <a:rPr dirty="0" sz="1000" spc="60">
                <a:solidFill>
                  <a:srgbClr val="00AEEF"/>
                </a:solidFill>
                <a:latin typeface="Calibri"/>
                <a:cs typeface="Calibri"/>
              </a:rPr>
              <a:t>IQ</a:t>
            </a:r>
            <a:r>
              <a:rPr dirty="0" sz="1000" spc="295">
                <a:solidFill>
                  <a:srgbClr val="00AEEF"/>
                </a:solidFill>
                <a:latin typeface="Calibri"/>
                <a:cs typeface="Calibri"/>
              </a:rPr>
              <a:t> </a:t>
            </a:r>
            <a:r>
              <a:rPr dirty="0" sz="1000" spc="210">
                <a:solidFill>
                  <a:srgbClr val="00AEEF"/>
                </a:solidFill>
                <a:latin typeface="Calibri"/>
                <a:cs typeface="Calibri"/>
              </a:rPr>
              <a:t>is</a:t>
            </a:r>
            <a:r>
              <a:rPr dirty="0" sz="1000" spc="290">
                <a:solidFill>
                  <a:srgbClr val="00AEEF"/>
                </a:solidFill>
                <a:latin typeface="Calibri"/>
                <a:cs typeface="Calibri"/>
              </a:rPr>
              <a:t> </a:t>
            </a:r>
            <a:r>
              <a:rPr dirty="0" sz="1000" spc="120">
                <a:solidFill>
                  <a:srgbClr val="00AEEF"/>
                </a:solidFill>
                <a:latin typeface="Calibri"/>
                <a:cs typeface="Calibri"/>
              </a:rPr>
              <a:t>"</a:t>
            </a:r>
            <a:r>
              <a:rPr dirty="0" sz="1000" spc="295">
                <a:solidFill>
                  <a:srgbClr val="00AEEF"/>
                </a:solidFill>
                <a:latin typeface="Calibri"/>
                <a:cs typeface="Calibri"/>
              </a:rPr>
              <a:t> </a:t>
            </a:r>
            <a:r>
              <a:rPr dirty="0" sz="1000" spc="25">
                <a:latin typeface="Calibri"/>
                <a:cs typeface="Calibri"/>
              </a:rPr>
              <a:t>&lt;&lt;</a:t>
            </a:r>
            <a:r>
              <a:rPr dirty="0" sz="1000" spc="45">
                <a:latin typeface="Calibri"/>
                <a:cs typeface="Calibri"/>
              </a:rPr>
              <a:t> </a:t>
            </a:r>
            <a:r>
              <a:rPr dirty="0" sz="1000" spc="145">
                <a:latin typeface="Calibri"/>
                <a:cs typeface="Calibri"/>
              </a:rPr>
              <a:t>iq</a:t>
            </a:r>
            <a:r>
              <a:rPr dirty="0" sz="1000" spc="290">
                <a:latin typeface="Calibri"/>
                <a:cs typeface="Calibri"/>
              </a:rPr>
              <a:t> </a:t>
            </a:r>
            <a:r>
              <a:rPr dirty="0" sz="1000" spc="25">
                <a:latin typeface="Calibri"/>
                <a:cs typeface="Calibri"/>
              </a:rPr>
              <a:t>&lt;&lt;</a:t>
            </a:r>
            <a:r>
              <a:rPr dirty="0" sz="1000" spc="45">
                <a:latin typeface="Calibri"/>
                <a:cs typeface="Calibri"/>
              </a:rPr>
              <a:t> </a:t>
            </a:r>
            <a:r>
              <a:rPr dirty="0" sz="1000" spc="145">
                <a:solidFill>
                  <a:srgbClr val="00AEEF"/>
                </a:solidFill>
                <a:latin typeface="Calibri"/>
                <a:cs typeface="Calibri"/>
              </a:rPr>
              <a:t>"!"</a:t>
            </a:r>
            <a:r>
              <a:rPr dirty="0" sz="1000" spc="295">
                <a:solidFill>
                  <a:srgbClr val="00AEEF"/>
                </a:solidFill>
                <a:latin typeface="Calibri"/>
                <a:cs typeface="Calibri"/>
              </a:rPr>
              <a:t> </a:t>
            </a:r>
            <a:r>
              <a:rPr dirty="0" sz="1000" spc="25">
                <a:latin typeface="Calibri"/>
                <a:cs typeface="Calibri"/>
              </a:rPr>
              <a:t>&lt;&lt;</a:t>
            </a:r>
            <a:r>
              <a:rPr dirty="0" sz="1000" spc="45">
                <a:latin typeface="Calibri"/>
                <a:cs typeface="Calibri"/>
              </a:rPr>
              <a:t> </a:t>
            </a:r>
            <a:r>
              <a:rPr dirty="0" sz="1000" spc="110">
                <a:latin typeface="Calibri"/>
                <a:cs typeface="Calibri"/>
              </a:rPr>
              <a:t>endl; </a:t>
            </a:r>
            <a:r>
              <a:rPr dirty="0" sz="1000" spc="-215">
                <a:latin typeface="Calibri"/>
                <a:cs typeface="Calibri"/>
              </a:rPr>
              <a:t> </a:t>
            </a:r>
            <a:r>
              <a:rPr dirty="0" sz="1000" spc="135">
                <a:solidFill>
                  <a:srgbClr val="0000FF"/>
                </a:solidFill>
                <a:latin typeface="Calibri"/>
                <a:cs typeface="Calibri"/>
              </a:rPr>
              <a:t>string</a:t>
            </a:r>
            <a:r>
              <a:rPr dirty="0" sz="1000" spc="29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000" spc="135">
                <a:latin typeface="Calibri"/>
                <a:cs typeface="Calibri"/>
              </a:rPr>
              <a:t>result</a:t>
            </a:r>
            <a:r>
              <a:rPr dirty="0" sz="1000" spc="295">
                <a:latin typeface="Calibri"/>
                <a:cs typeface="Calibri"/>
              </a:rPr>
              <a:t> </a:t>
            </a:r>
            <a:r>
              <a:rPr dirty="0" sz="1000" spc="25">
                <a:latin typeface="Calibri"/>
                <a:cs typeface="Calibri"/>
              </a:rPr>
              <a:t>=</a:t>
            </a:r>
            <a:r>
              <a:rPr dirty="0" sz="1000" spc="50">
                <a:latin typeface="Calibri"/>
                <a:cs typeface="Calibri"/>
              </a:rPr>
              <a:t> </a:t>
            </a:r>
            <a:r>
              <a:rPr dirty="0" sz="1000" spc="170">
                <a:latin typeface="Calibri"/>
                <a:cs typeface="Calibri"/>
              </a:rPr>
              <a:t>oss.str();</a:t>
            </a:r>
            <a:endParaRPr sz="1000">
              <a:latin typeface="Calibri"/>
              <a:cs typeface="Calibri"/>
            </a:endParaRPr>
          </a:p>
          <a:p>
            <a:pPr marL="358140">
              <a:lnSpc>
                <a:spcPts val="1055"/>
              </a:lnSpc>
            </a:pPr>
            <a:r>
              <a:rPr dirty="0" sz="1000" spc="135">
                <a:solidFill>
                  <a:srgbClr val="7F7F7F"/>
                </a:solidFill>
                <a:latin typeface="Calibri"/>
                <a:cs typeface="Calibri"/>
              </a:rPr>
              <a:t>//</a:t>
            </a:r>
            <a:r>
              <a:rPr dirty="0" sz="1000" spc="29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135">
                <a:solidFill>
                  <a:srgbClr val="7F7F7F"/>
                </a:solidFill>
                <a:latin typeface="Calibri"/>
                <a:cs typeface="Calibri"/>
              </a:rPr>
              <a:t>result</a:t>
            </a:r>
            <a:r>
              <a:rPr dirty="0" sz="1000" spc="295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25">
                <a:solidFill>
                  <a:srgbClr val="7F7F7F"/>
                </a:solidFill>
                <a:latin typeface="Calibri"/>
                <a:cs typeface="Calibri"/>
              </a:rPr>
              <a:t>= </a:t>
            </a:r>
            <a:r>
              <a:rPr dirty="0" sz="1000" spc="45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100">
                <a:solidFill>
                  <a:srgbClr val="7F7F7F"/>
                </a:solidFill>
                <a:latin typeface="Calibri"/>
                <a:cs typeface="Calibri"/>
              </a:rPr>
              <a:t>"Zoidberg’s</a:t>
            </a:r>
            <a:r>
              <a:rPr dirty="0" sz="1000" spc="295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40">
                <a:solidFill>
                  <a:srgbClr val="7F7F7F"/>
                </a:solidFill>
                <a:latin typeface="Calibri"/>
                <a:cs typeface="Calibri"/>
              </a:rPr>
              <a:t>age</a:t>
            </a:r>
            <a:r>
              <a:rPr dirty="0" sz="1000" spc="29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210">
                <a:solidFill>
                  <a:srgbClr val="7F7F7F"/>
                </a:solidFill>
                <a:latin typeface="Calibri"/>
                <a:cs typeface="Calibri"/>
              </a:rPr>
              <a:t>is</a:t>
            </a:r>
            <a:r>
              <a:rPr dirty="0" sz="1000" spc="295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25">
                <a:solidFill>
                  <a:srgbClr val="7F7F7F"/>
                </a:solidFill>
                <a:latin typeface="Calibri"/>
                <a:cs typeface="Calibri"/>
              </a:rPr>
              <a:t>42\nand </a:t>
            </a:r>
            <a:r>
              <a:rPr dirty="0" sz="1000" spc="45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140">
                <a:solidFill>
                  <a:srgbClr val="7F7F7F"/>
                </a:solidFill>
                <a:latin typeface="Calibri"/>
                <a:cs typeface="Calibri"/>
              </a:rPr>
              <a:t>his</a:t>
            </a:r>
            <a:r>
              <a:rPr dirty="0" sz="1000" spc="295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60">
                <a:solidFill>
                  <a:srgbClr val="7F7F7F"/>
                </a:solidFill>
                <a:latin typeface="Calibri"/>
                <a:cs typeface="Calibri"/>
              </a:rPr>
              <a:t>IQ</a:t>
            </a:r>
            <a:r>
              <a:rPr dirty="0" sz="1000" spc="29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210">
                <a:solidFill>
                  <a:srgbClr val="7F7F7F"/>
                </a:solidFill>
                <a:latin typeface="Calibri"/>
                <a:cs typeface="Calibri"/>
              </a:rPr>
              <a:t>is</a:t>
            </a:r>
            <a:r>
              <a:rPr dirty="0" sz="1000" spc="295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80">
                <a:solidFill>
                  <a:srgbClr val="7F7F7F"/>
                </a:solidFill>
                <a:latin typeface="Calibri"/>
                <a:cs typeface="Calibri"/>
              </a:rPr>
              <a:t>95!\n"</a:t>
            </a:r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195453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40"/>
              <a:t>Choosing</a:t>
            </a:r>
            <a:r>
              <a:rPr dirty="0" spc="10"/>
              <a:t> </a:t>
            </a:r>
            <a:r>
              <a:rPr dirty="0" spc="-65"/>
              <a:t>an</a:t>
            </a:r>
            <a:r>
              <a:rPr dirty="0" spc="15"/>
              <a:t> </a:t>
            </a:r>
            <a:r>
              <a:rPr dirty="0" spc="20"/>
              <a:t>I/O</a:t>
            </a:r>
            <a:r>
              <a:rPr dirty="0" spc="15"/>
              <a:t> </a:t>
            </a:r>
            <a:r>
              <a:rPr dirty="0" spc="-35"/>
              <a:t>Strategy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4606" y="442416"/>
            <a:ext cx="5092065" cy="2573020"/>
          </a:xfrm>
          <a:prstGeom prst="rect">
            <a:avLst/>
          </a:prstGeom>
        </p:spPr>
        <p:txBody>
          <a:bodyPr wrap="square" lIns="0" tIns="36195" rIns="0" bIns="0" rtlCol="0" vert="horz">
            <a:spAutoFit/>
          </a:bodyPr>
          <a:lstStyle/>
          <a:p>
            <a:pPr marL="302260" indent="-177800">
              <a:lnSpc>
                <a:spcPct val="100000"/>
              </a:lnSpc>
              <a:spcBef>
                <a:spcPts val="285"/>
              </a:spcBef>
              <a:buClr>
                <a:srgbClr val="3333B2"/>
              </a:buClr>
              <a:buFont typeface="Lucida Sans Unicode"/>
              <a:buChar char="►"/>
              <a:tabLst>
                <a:tab pos="302895" algn="l"/>
              </a:tabLst>
            </a:pPr>
            <a:r>
              <a:rPr dirty="0" sz="1100" spc="-140" b="1">
                <a:latin typeface="Tahoma"/>
                <a:cs typeface="Tahoma"/>
              </a:rPr>
              <a:t>Is</a:t>
            </a:r>
            <a:r>
              <a:rPr dirty="0" sz="1100" spc="-105" b="1">
                <a:latin typeface="Tahoma"/>
                <a:cs typeface="Tahoma"/>
              </a:rPr>
              <a:t> </a:t>
            </a:r>
            <a:r>
              <a:rPr dirty="0" sz="1100" spc="-100" b="1">
                <a:latin typeface="Tahoma"/>
                <a:cs typeface="Tahoma"/>
              </a:rPr>
              <a:t>my</a:t>
            </a:r>
            <a:r>
              <a:rPr dirty="0" sz="1100" spc="75" b="1">
                <a:latin typeface="Tahoma"/>
                <a:cs typeface="Tahoma"/>
              </a:rPr>
              <a:t> </a:t>
            </a:r>
            <a:r>
              <a:rPr dirty="0" sz="1100" spc="-70" b="1">
                <a:latin typeface="Tahoma"/>
                <a:cs typeface="Tahoma"/>
              </a:rPr>
              <a:t>data</a:t>
            </a:r>
            <a:r>
              <a:rPr dirty="0" sz="1100" spc="75" b="1">
                <a:latin typeface="Tahoma"/>
                <a:cs typeface="Tahoma"/>
              </a:rPr>
              <a:t> </a:t>
            </a:r>
            <a:r>
              <a:rPr dirty="0" sz="1100" spc="-75" b="1">
                <a:latin typeface="Tahoma"/>
                <a:cs typeface="Tahoma"/>
              </a:rPr>
              <a:t>delimited</a:t>
            </a:r>
            <a:r>
              <a:rPr dirty="0" sz="1100" spc="75" b="1">
                <a:latin typeface="Tahoma"/>
                <a:cs typeface="Tahoma"/>
              </a:rPr>
              <a:t> </a:t>
            </a:r>
            <a:r>
              <a:rPr dirty="0" sz="1100" spc="-105" b="1">
                <a:latin typeface="Tahoma"/>
                <a:cs typeface="Tahoma"/>
              </a:rPr>
              <a:t>by</a:t>
            </a:r>
            <a:r>
              <a:rPr dirty="0" sz="1100" spc="75" b="1">
                <a:latin typeface="Tahoma"/>
                <a:cs typeface="Tahoma"/>
              </a:rPr>
              <a:t> </a:t>
            </a:r>
            <a:r>
              <a:rPr dirty="0" sz="1100" spc="-75" b="1">
                <a:latin typeface="Tahoma"/>
                <a:cs typeface="Tahoma"/>
              </a:rPr>
              <a:t>particular</a:t>
            </a:r>
            <a:r>
              <a:rPr dirty="0" sz="1100" spc="75" b="1">
                <a:latin typeface="Tahoma"/>
                <a:cs typeface="Tahoma"/>
              </a:rPr>
              <a:t> </a:t>
            </a:r>
            <a:r>
              <a:rPr dirty="0" sz="1100" spc="-75" b="1">
                <a:latin typeface="Tahoma"/>
                <a:cs typeface="Tahoma"/>
              </a:rPr>
              <a:t>characters?</a:t>
            </a:r>
            <a:endParaRPr sz="1100">
              <a:latin typeface="Tahoma"/>
              <a:cs typeface="Tahoma"/>
            </a:endParaRPr>
          </a:p>
          <a:p>
            <a:pPr lvl="1" marL="579120" indent="-168275">
              <a:lnSpc>
                <a:spcPts val="1200"/>
              </a:lnSpc>
              <a:spcBef>
                <a:spcPts val="175"/>
              </a:spcBef>
              <a:buClr>
                <a:srgbClr val="3333B2"/>
              </a:buClr>
              <a:buFont typeface="Lucida Sans Unicode"/>
              <a:buChar char="►"/>
              <a:tabLst>
                <a:tab pos="579755" algn="l"/>
              </a:tabLst>
            </a:pPr>
            <a:r>
              <a:rPr dirty="0" sz="1000" spc="-45">
                <a:latin typeface="Tahoma"/>
                <a:cs typeface="Tahoma"/>
              </a:rPr>
              <a:t>Yes,</a:t>
            </a:r>
            <a:r>
              <a:rPr dirty="0" sz="1000" spc="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stop</a:t>
            </a:r>
            <a:r>
              <a:rPr dirty="0" sz="1000" spc="5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on</a:t>
            </a:r>
            <a:r>
              <a:rPr dirty="0" sz="1000" spc="10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newlines:</a:t>
            </a:r>
            <a:r>
              <a:rPr dirty="0" sz="1000" spc="120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Use</a:t>
            </a:r>
            <a:r>
              <a:rPr dirty="0" sz="1000" spc="1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getline()</a:t>
            </a:r>
            <a:endParaRPr sz="1000">
              <a:latin typeface="Tahoma"/>
              <a:cs typeface="Tahoma"/>
            </a:endParaRPr>
          </a:p>
          <a:p>
            <a:pPr lvl="1" marL="579120" indent="-168275">
              <a:lnSpc>
                <a:spcPts val="1195"/>
              </a:lnSpc>
              <a:buClr>
                <a:srgbClr val="3333B2"/>
              </a:buClr>
              <a:buFont typeface="Lucida Sans Unicode"/>
              <a:buChar char="►"/>
              <a:tabLst>
                <a:tab pos="579755" algn="l"/>
              </a:tabLst>
            </a:pPr>
            <a:r>
              <a:rPr dirty="0" sz="1000" spc="-45">
                <a:latin typeface="Tahoma"/>
                <a:cs typeface="Tahoma"/>
              </a:rPr>
              <a:t>Yes,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stop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on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other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character:</a:t>
            </a:r>
            <a:r>
              <a:rPr dirty="0" sz="1000" spc="13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User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getline()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with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optional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3rd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character</a:t>
            </a:r>
            <a:endParaRPr sz="1000">
              <a:latin typeface="Tahoma"/>
              <a:cs typeface="Tahoma"/>
            </a:endParaRPr>
          </a:p>
          <a:p>
            <a:pPr lvl="1" marL="579120" marR="18415" indent="-168275">
              <a:lnSpc>
                <a:spcPts val="1200"/>
              </a:lnSpc>
              <a:spcBef>
                <a:spcPts val="40"/>
              </a:spcBef>
              <a:buClr>
                <a:srgbClr val="3333B2"/>
              </a:buClr>
              <a:buFont typeface="Lucida Sans Unicode"/>
              <a:buChar char="►"/>
              <a:tabLst>
                <a:tab pos="579755" algn="l"/>
              </a:tabLst>
            </a:pPr>
            <a:r>
              <a:rPr dirty="0" sz="1000" spc="-15">
                <a:latin typeface="Tahoma"/>
                <a:cs typeface="Tahoma"/>
              </a:rPr>
              <a:t>No,</a:t>
            </a:r>
            <a:r>
              <a:rPr dirty="0" sz="1000" spc="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Use</a:t>
            </a:r>
            <a:r>
              <a:rPr dirty="0" sz="1000" spc="5">
                <a:latin typeface="Tahoma"/>
                <a:cs typeface="Tahoma"/>
              </a:rPr>
              <a:t> </a:t>
            </a:r>
            <a:r>
              <a:rPr dirty="0" sz="1000" spc="-45" i="1">
                <a:latin typeface="Verdana"/>
                <a:cs typeface="Verdana"/>
              </a:rPr>
              <a:t>&gt;&gt;</a:t>
            </a:r>
            <a:r>
              <a:rPr dirty="0" sz="1000" spc="-30" i="1">
                <a:latin typeface="Verdana"/>
                <a:cs typeface="Verdana"/>
              </a:rPr>
              <a:t> </a:t>
            </a:r>
            <a:r>
              <a:rPr dirty="0" sz="1000" spc="-10">
                <a:latin typeface="Tahoma"/>
                <a:cs typeface="Tahoma"/>
              </a:rPr>
              <a:t>to</a:t>
            </a:r>
            <a:r>
              <a:rPr dirty="0" sz="1000" spc="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skip</a:t>
            </a:r>
            <a:r>
              <a:rPr dirty="0" sz="100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all</a:t>
            </a:r>
            <a:r>
              <a:rPr dirty="0" sz="1000" spc="5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whitespaces</a:t>
            </a:r>
            <a:r>
              <a:rPr dirty="0" sz="1000" spc="5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and</a:t>
            </a:r>
            <a:r>
              <a:rPr dirty="0" sz="1000" spc="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convert</a:t>
            </a:r>
            <a:r>
              <a:rPr dirty="0" sz="1000" spc="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to</a:t>
            </a:r>
            <a:r>
              <a:rPr dirty="0" sz="1000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a</a:t>
            </a:r>
            <a:r>
              <a:rPr dirty="0" sz="1000" spc="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different</a:t>
            </a:r>
            <a:r>
              <a:rPr dirty="0" sz="1000" spc="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data</a:t>
            </a:r>
            <a:r>
              <a:rPr dirty="0" sz="1000" spc="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type</a:t>
            </a:r>
            <a:r>
              <a:rPr dirty="0" sz="1000" spc="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(int,</a:t>
            </a:r>
            <a:r>
              <a:rPr dirty="0" sz="1000" spc="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double, </a:t>
            </a:r>
            <a:r>
              <a:rPr dirty="0" sz="1000" spc="-295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etc.)</a:t>
            </a:r>
            <a:endParaRPr sz="1000">
              <a:latin typeface="Tahoma"/>
              <a:cs typeface="Tahoma"/>
            </a:endParaRPr>
          </a:p>
          <a:p>
            <a:pPr marL="302260" marR="466725" indent="-177165">
              <a:lnSpc>
                <a:spcPts val="1200"/>
              </a:lnSpc>
              <a:spcBef>
                <a:spcPts val="290"/>
              </a:spcBef>
              <a:buClr>
                <a:srgbClr val="3333B2"/>
              </a:buClr>
              <a:buFont typeface="Lucida Sans Unicode"/>
              <a:buChar char="►"/>
              <a:tabLst>
                <a:tab pos="302895" algn="l"/>
              </a:tabLst>
            </a:pPr>
            <a:r>
              <a:rPr dirty="0" sz="1100" spc="-114" b="1">
                <a:latin typeface="Tahoma"/>
                <a:cs typeface="Tahoma"/>
              </a:rPr>
              <a:t>If</a:t>
            </a:r>
            <a:r>
              <a:rPr dirty="0" sz="1100" spc="75" b="1">
                <a:latin typeface="Tahoma"/>
                <a:cs typeface="Tahoma"/>
              </a:rPr>
              <a:t> </a:t>
            </a:r>
            <a:r>
              <a:rPr dirty="0" sz="1100" spc="-40" b="1">
                <a:latin typeface="Tahoma"/>
                <a:cs typeface="Tahoma"/>
              </a:rPr>
              <a:t>”yes”</a:t>
            </a:r>
            <a:r>
              <a:rPr dirty="0" sz="1100" spc="80" b="1">
                <a:latin typeface="Tahoma"/>
                <a:cs typeface="Tahoma"/>
              </a:rPr>
              <a:t> </a:t>
            </a:r>
            <a:r>
              <a:rPr dirty="0" sz="1100" spc="-70" b="1">
                <a:latin typeface="Tahoma"/>
                <a:cs typeface="Tahoma"/>
              </a:rPr>
              <a:t>above,</a:t>
            </a:r>
            <a:r>
              <a:rPr dirty="0" sz="1100" spc="80" b="1">
                <a:latin typeface="Tahoma"/>
                <a:cs typeface="Tahoma"/>
              </a:rPr>
              <a:t> </a:t>
            </a:r>
            <a:r>
              <a:rPr dirty="0" sz="1100" spc="-80" b="1">
                <a:latin typeface="Tahoma"/>
                <a:cs typeface="Tahoma"/>
              </a:rPr>
              <a:t>do</a:t>
            </a:r>
            <a:r>
              <a:rPr dirty="0" sz="1100" spc="80" b="1">
                <a:latin typeface="Tahoma"/>
                <a:cs typeface="Tahoma"/>
              </a:rPr>
              <a:t> </a:t>
            </a:r>
            <a:r>
              <a:rPr dirty="0" sz="1100" spc="-175" b="1">
                <a:latin typeface="Tahoma"/>
                <a:cs typeface="Tahoma"/>
              </a:rPr>
              <a:t>I</a:t>
            </a:r>
            <a:r>
              <a:rPr dirty="0" sz="1100" spc="-65" b="1">
                <a:latin typeface="Tahoma"/>
                <a:cs typeface="Tahoma"/>
              </a:rPr>
              <a:t> </a:t>
            </a:r>
            <a:r>
              <a:rPr dirty="0" sz="1100" spc="-95" b="1">
                <a:latin typeface="Tahoma"/>
                <a:cs typeface="Tahoma"/>
              </a:rPr>
              <a:t>need</a:t>
            </a:r>
            <a:r>
              <a:rPr dirty="0" sz="1100" spc="80" b="1">
                <a:latin typeface="Tahoma"/>
                <a:cs typeface="Tahoma"/>
              </a:rPr>
              <a:t> </a:t>
            </a:r>
            <a:r>
              <a:rPr dirty="0" sz="1100" spc="-50" b="1">
                <a:latin typeface="Tahoma"/>
                <a:cs typeface="Tahoma"/>
              </a:rPr>
              <a:t>to</a:t>
            </a:r>
            <a:r>
              <a:rPr dirty="0" sz="1100" spc="80" b="1">
                <a:latin typeface="Tahoma"/>
                <a:cs typeface="Tahoma"/>
              </a:rPr>
              <a:t> </a:t>
            </a:r>
            <a:r>
              <a:rPr dirty="0" sz="1100" spc="-95" b="1">
                <a:latin typeface="Tahoma"/>
                <a:cs typeface="Tahoma"/>
              </a:rPr>
              <a:t>break</a:t>
            </a:r>
            <a:r>
              <a:rPr dirty="0" sz="1100" spc="80" b="1">
                <a:latin typeface="Tahoma"/>
                <a:cs typeface="Tahoma"/>
              </a:rPr>
              <a:t> </a:t>
            </a:r>
            <a:r>
              <a:rPr dirty="0" sz="1100" spc="-70" b="1">
                <a:latin typeface="Tahoma"/>
                <a:cs typeface="Tahoma"/>
              </a:rPr>
              <a:t>data</a:t>
            </a:r>
            <a:r>
              <a:rPr dirty="0" sz="1100" spc="75" b="1">
                <a:latin typeface="Tahoma"/>
                <a:cs typeface="Tahoma"/>
              </a:rPr>
              <a:t> </a:t>
            </a:r>
            <a:r>
              <a:rPr dirty="0" sz="1100" spc="-65" b="1">
                <a:latin typeface="Tahoma"/>
                <a:cs typeface="Tahoma"/>
              </a:rPr>
              <a:t>into</a:t>
            </a:r>
            <a:r>
              <a:rPr dirty="0" sz="1100" spc="80" b="1">
                <a:latin typeface="Tahoma"/>
                <a:cs typeface="Tahoma"/>
              </a:rPr>
              <a:t> </a:t>
            </a:r>
            <a:r>
              <a:rPr dirty="0" sz="1100" spc="-85" b="1">
                <a:latin typeface="Tahoma"/>
                <a:cs typeface="Tahoma"/>
              </a:rPr>
              <a:t>smaller</a:t>
            </a:r>
            <a:r>
              <a:rPr dirty="0" sz="1100" spc="80" b="1">
                <a:latin typeface="Tahoma"/>
                <a:cs typeface="Tahoma"/>
              </a:rPr>
              <a:t> </a:t>
            </a:r>
            <a:r>
              <a:rPr dirty="0" sz="1100" spc="-80" b="1">
                <a:latin typeface="Tahoma"/>
                <a:cs typeface="Tahoma"/>
              </a:rPr>
              <a:t>pieces</a:t>
            </a:r>
            <a:r>
              <a:rPr dirty="0" sz="1100" spc="80" b="1">
                <a:latin typeface="Tahoma"/>
                <a:cs typeface="Tahoma"/>
              </a:rPr>
              <a:t> </a:t>
            </a:r>
            <a:r>
              <a:rPr dirty="0" sz="1100" spc="-65" b="1">
                <a:latin typeface="Tahoma"/>
                <a:cs typeface="Tahoma"/>
              </a:rPr>
              <a:t>(vs.</a:t>
            </a:r>
            <a:r>
              <a:rPr dirty="0" sz="1100" spc="-40" b="1">
                <a:latin typeface="Tahoma"/>
                <a:cs typeface="Tahoma"/>
              </a:rPr>
              <a:t> </a:t>
            </a:r>
            <a:r>
              <a:rPr dirty="0" sz="1100" spc="-80" b="1">
                <a:latin typeface="Tahoma"/>
                <a:cs typeface="Tahoma"/>
              </a:rPr>
              <a:t>just </a:t>
            </a:r>
            <a:r>
              <a:rPr dirty="0" sz="1100" spc="-310" b="1">
                <a:latin typeface="Tahoma"/>
                <a:cs typeface="Tahoma"/>
              </a:rPr>
              <a:t> </a:t>
            </a:r>
            <a:r>
              <a:rPr dirty="0" sz="1100" spc="-95" b="1">
                <a:latin typeface="Tahoma"/>
                <a:cs typeface="Tahoma"/>
              </a:rPr>
              <a:t>wanting</a:t>
            </a:r>
            <a:r>
              <a:rPr dirty="0" sz="1100" spc="70" b="1">
                <a:latin typeface="Tahoma"/>
                <a:cs typeface="Tahoma"/>
              </a:rPr>
              <a:t> </a:t>
            </a:r>
            <a:r>
              <a:rPr dirty="0" sz="1100" spc="-90" b="1">
                <a:latin typeface="Tahoma"/>
                <a:cs typeface="Tahoma"/>
              </a:rPr>
              <a:t>one</a:t>
            </a:r>
            <a:r>
              <a:rPr dirty="0" sz="1100" spc="75" b="1">
                <a:latin typeface="Tahoma"/>
                <a:cs typeface="Tahoma"/>
              </a:rPr>
              <a:t> </a:t>
            </a:r>
            <a:r>
              <a:rPr dirty="0" sz="1100" spc="-90" b="1">
                <a:latin typeface="Tahoma"/>
                <a:cs typeface="Tahoma"/>
              </a:rPr>
              <a:t>large</a:t>
            </a:r>
            <a:r>
              <a:rPr dirty="0" sz="1100" spc="75" b="1">
                <a:latin typeface="Tahoma"/>
                <a:cs typeface="Tahoma"/>
              </a:rPr>
              <a:t> </a:t>
            </a:r>
            <a:r>
              <a:rPr dirty="0" sz="1100" spc="-70" b="1">
                <a:latin typeface="Tahoma"/>
                <a:cs typeface="Tahoma"/>
              </a:rPr>
              <a:t>string)</a:t>
            </a:r>
            <a:endParaRPr sz="1100">
              <a:latin typeface="Tahoma"/>
              <a:cs typeface="Tahoma"/>
            </a:endParaRPr>
          </a:p>
          <a:p>
            <a:pPr lvl="1" marL="579120" indent="-168275">
              <a:lnSpc>
                <a:spcPts val="1200"/>
              </a:lnSpc>
              <a:spcBef>
                <a:spcPts val="150"/>
              </a:spcBef>
              <a:buClr>
                <a:srgbClr val="3333B2"/>
              </a:buClr>
              <a:buFont typeface="Lucida Sans Unicode"/>
              <a:buChar char="►"/>
              <a:tabLst>
                <a:tab pos="579755" algn="l"/>
              </a:tabLst>
            </a:pPr>
            <a:r>
              <a:rPr dirty="0" sz="1000" spc="-45">
                <a:latin typeface="Tahoma"/>
                <a:cs typeface="Tahoma"/>
              </a:rPr>
              <a:t>Yes,</a:t>
            </a:r>
            <a:r>
              <a:rPr dirty="0" sz="1000" spc="10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create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a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stringstream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and</a:t>
            </a:r>
            <a:r>
              <a:rPr dirty="0" sz="1000" spc="1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extract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using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45" i="1">
                <a:latin typeface="Verdana"/>
                <a:cs typeface="Verdana"/>
              </a:rPr>
              <a:t>&gt;&gt;</a:t>
            </a:r>
            <a:endParaRPr sz="1000">
              <a:latin typeface="Verdana"/>
              <a:cs typeface="Verdana"/>
            </a:endParaRPr>
          </a:p>
          <a:p>
            <a:pPr lvl="1" marL="579120" indent="-168275">
              <a:lnSpc>
                <a:spcPts val="1200"/>
              </a:lnSpc>
              <a:buClr>
                <a:srgbClr val="3333B2"/>
              </a:buClr>
              <a:buFont typeface="Lucida Sans Unicode"/>
              <a:buChar char="►"/>
              <a:tabLst>
                <a:tab pos="579755" algn="l"/>
              </a:tabLst>
            </a:pPr>
            <a:r>
              <a:rPr dirty="0" sz="1000" spc="-15">
                <a:latin typeface="Tahoma"/>
                <a:cs typeface="Tahoma"/>
              </a:rPr>
              <a:t>No,</a:t>
            </a:r>
            <a:r>
              <a:rPr dirty="0" sz="1000" spc="5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just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65">
                <a:latin typeface="Tahoma"/>
                <a:cs typeface="Tahoma"/>
              </a:rPr>
              <a:t>keep</a:t>
            </a:r>
            <a:r>
              <a:rPr dirty="0" sz="1000" spc="10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the</a:t>
            </a:r>
            <a:r>
              <a:rPr dirty="0" sz="1000" spc="1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string</a:t>
            </a:r>
            <a:r>
              <a:rPr dirty="0" sz="1000" spc="10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returned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55">
                <a:latin typeface="Tahoma"/>
                <a:cs typeface="Tahoma"/>
              </a:rPr>
              <a:t>by</a:t>
            </a:r>
            <a:r>
              <a:rPr dirty="0" sz="1000" spc="1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getline()</a:t>
            </a:r>
            <a:endParaRPr sz="1000">
              <a:latin typeface="Tahoma"/>
              <a:cs typeface="Tahoma"/>
            </a:endParaRPr>
          </a:p>
          <a:p>
            <a:pPr marL="302260" marR="17780" indent="-177165">
              <a:lnSpc>
                <a:spcPts val="1200"/>
              </a:lnSpc>
              <a:spcBef>
                <a:spcPts val="335"/>
              </a:spcBef>
              <a:buClr>
                <a:srgbClr val="3333B2"/>
              </a:buClr>
              <a:buFont typeface="Lucida Sans Unicode"/>
              <a:buChar char="►"/>
              <a:tabLst>
                <a:tab pos="302895" algn="l"/>
              </a:tabLst>
            </a:pPr>
            <a:r>
              <a:rPr dirty="0" sz="1100" spc="-140" b="1">
                <a:latin typeface="Tahoma"/>
                <a:cs typeface="Tahoma"/>
              </a:rPr>
              <a:t>Is</a:t>
            </a:r>
            <a:r>
              <a:rPr dirty="0" sz="1100" spc="-95" b="1">
                <a:latin typeface="Tahoma"/>
                <a:cs typeface="Tahoma"/>
              </a:rPr>
              <a:t> </a:t>
            </a:r>
            <a:r>
              <a:rPr dirty="0" sz="1100" spc="-70" b="1">
                <a:latin typeface="Tahoma"/>
                <a:cs typeface="Tahoma"/>
              </a:rPr>
              <a:t>the</a:t>
            </a:r>
            <a:r>
              <a:rPr dirty="0" sz="1100" spc="75" b="1">
                <a:latin typeface="Tahoma"/>
                <a:cs typeface="Tahoma"/>
              </a:rPr>
              <a:t> </a:t>
            </a:r>
            <a:r>
              <a:rPr dirty="0" sz="1100" spc="-85" b="1">
                <a:latin typeface="Tahoma"/>
                <a:cs typeface="Tahoma"/>
              </a:rPr>
              <a:t>number</a:t>
            </a:r>
            <a:r>
              <a:rPr dirty="0" sz="1100" spc="80" b="1">
                <a:latin typeface="Tahoma"/>
                <a:cs typeface="Tahoma"/>
              </a:rPr>
              <a:t> </a:t>
            </a:r>
            <a:r>
              <a:rPr dirty="0" sz="1100" spc="-70" b="1">
                <a:latin typeface="Tahoma"/>
                <a:cs typeface="Tahoma"/>
              </a:rPr>
              <a:t>of</a:t>
            </a:r>
            <a:r>
              <a:rPr dirty="0" sz="1100" spc="75" b="1">
                <a:latin typeface="Tahoma"/>
                <a:cs typeface="Tahoma"/>
              </a:rPr>
              <a:t> </a:t>
            </a:r>
            <a:r>
              <a:rPr dirty="0" sz="1100" spc="-80" b="1">
                <a:latin typeface="Tahoma"/>
                <a:cs typeface="Tahoma"/>
              </a:rPr>
              <a:t>items</a:t>
            </a:r>
            <a:r>
              <a:rPr dirty="0" sz="1100" spc="80" b="1">
                <a:latin typeface="Tahoma"/>
                <a:cs typeface="Tahoma"/>
              </a:rPr>
              <a:t> </a:t>
            </a:r>
            <a:r>
              <a:rPr dirty="0" sz="1100" spc="-100" b="1">
                <a:latin typeface="Tahoma"/>
                <a:cs typeface="Tahoma"/>
              </a:rPr>
              <a:t>you</a:t>
            </a:r>
            <a:r>
              <a:rPr dirty="0" sz="1100" spc="75" b="1">
                <a:latin typeface="Tahoma"/>
                <a:cs typeface="Tahoma"/>
              </a:rPr>
              <a:t> </a:t>
            </a:r>
            <a:r>
              <a:rPr dirty="0" sz="1100" spc="-95" b="1">
                <a:latin typeface="Tahoma"/>
                <a:cs typeface="Tahoma"/>
              </a:rPr>
              <a:t>need</a:t>
            </a:r>
            <a:r>
              <a:rPr dirty="0" sz="1100" spc="80" b="1">
                <a:latin typeface="Tahoma"/>
                <a:cs typeface="Tahoma"/>
              </a:rPr>
              <a:t> </a:t>
            </a:r>
            <a:r>
              <a:rPr dirty="0" sz="1100" spc="-50" b="1">
                <a:latin typeface="Tahoma"/>
                <a:cs typeface="Tahoma"/>
              </a:rPr>
              <a:t>to</a:t>
            </a:r>
            <a:r>
              <a:rPr dirty="0" sz="1100" spc="75" b="1">
                <a:latin typeface="Tahoma"/>
                <a:cs typeface="Tahoma"/>
              </a:rPr>
              <a:t> </a:t>
            </a:r>
            <a:r>
              <a:rPr dirty="0" sz="1100" spc="-85" b="1">
                <a:latin typeface="Tahoma"/>
                <a:cs typeface="Tahoma"/>
              </a:rPr>
              <a:t>read</a:t>
            </a:r>
            <a:r>
              <a:rPr dirty="0" sz="1100" spc="80" b="1">
                <a:latin typeface="Tahoma"/>
                <a:cs typeface="Tahoma"/>
              </a:rPr>
              <a:t> </a:t>
            </a:r>
            <a:r>
              <a:rPr dirty="0" sz="1100" spc="-110" b="1">
                <a:latin typeface="Tahoma"/>
                <a:cs typeface="Tahoma"/>
              </a:rPr>
              <a:t>known</a:t>
            </a:r>
            <a:r>
              <a:rPr dirty="0" sz="1100" spc="80" b="1">
                <a:latin typeface="Tahoma"/>
                <a:cs typeface="Tahoma"/>
              </a:rPr>
              <a:t> </a:t>
            </a:r>
            <a:r>
              <a:rPr dirty="0" sz="1100" spc="-100" b="1">
                <a:latin typeface="Tahoma"/>
                <a:cs typeface="Tahoma"/>
              </a:rPr>
              <a:t>as</a:t>
            </a:r>
            <a:r>
              <a:rPr dirty="0" sz="1100" spc="75" b="1">
                <a:latin typeface="Tahoma"/>
                <a:cs typeface="Tahoma"/>
              </a:rPr>
              <a:t> </a:t>
            </a:r>
            <a:r>
              <a:rPr dirty="0" sz="1100" spc="-90" b="1">
                <a:latin typeface="Tahoma"/>
                <a:cs typeface="Tahoma"/>
              </a:rPr>
              <a:t>a</a:t>
            </a:r>
            <a:r>
              <a:rPr dirty="0" sz="1100" spc="80" b="1">
                <a:latin typeface="Tahoma"/>
                <a:cs typeface="Tahoma"/>
              </a:rPr>
              <a:t> </a:t>
            </a:r>
            <a:r>
              <a:rPr dirty="0" sz="1100" spc="-70" b="1">
                <a:latin typeface="Tahoma"/>
                <a:cs typeface="Tahoma"/>
              </a:rPr>
              <a:t>constant</a:t>
            </a:r>
            <a:r>
              <a:rPr dirty="0" sz="1100" spc="75" b="1">
                <a:latin typeface="Tahoma"/>
                <a:cs typeface="Tahoma"/>
              </a:rPr>
              <a:t> </a:t>
            </a:r>
            <a:r>
              <a:rPr dirty="0" sz="1100" spc="-95" b="1">
                <a:latin typeface="Tahoma"/>
                <a:cs typeface="Tahoma"/>
              </a:rPr>
              <a:t>or</a:t>
            </a:r>
            <a:r>
              <a:rPr dirty="0" sz="1100" spc="80" b="1">
                <a:latin typeface="Tahoma"/>
                <a:cs typeface="Tahoma"/>
              </a:rPr>
              <a:t> </a:t>
            </a:r>
            <a:r>
              <a:rPr dirty="0" sz="1100" spc="-90" b="1">
                <a:latin typeface="Tahoma"/>
                <a:cs typeface="Tahoma"/>
              </a:rPr>
              <a:t>a</a:t>
            </a:r>
            <a:r>
              <a:rPr dirty="0" sz="1100" spc="75" b="1">
                <a:latin typeface="Tahoma"/>
                <a:cs typeface="Tahoma"/>
              </a:rPr>
              <a:t> </a:t>
            </a:r>
            <a:r>
              <a:rPr dirty="0" sz="1100" spc="-85" b="1">
                <a:latin typeface="Tahoma"/>
                <a:cs typeface="Tahoma"/>
              </a:rPr>
              <a:t>variable </a:t>
            </a:r>
            <a:r>
              <a:rPr dirty="0" sz="1100" spc="-310" b="1">
                <a:latin typeface="Tahoma"/>
                <a:cs typeface="Tahoma"/>
              </a:rPr>
              <a:t> </a:t>
            </a:r>
            <a:r>
              <a:rPr dirty="0" sz="1100" spc="-85" b="1">
                <a:latin typeface="Tahoma"/>
                <a:cs typeface="Tahoma"/>
              </a:rPr>
              <a:t>read</a:t>
            </a:r>
            <a:r>
              <a:rPr dirty="0" sz="1100" spc="70" b="1">
                <a:latin typeface="Tahoma"/>
                <a:cs typeface="Tahoma"/>
              </a:rPr>
              <a:t> </a:t>
            </a:r>
            <a:r>
              <a:rPr dirty="0" sz="1100" spc="-75" b="1">
                <a:latin typeface="Tahoma"/>
                <a:cs typeface="Tahoma"/>
              </a:rPr>
              <a:t>in</a:t>
            </a:r>
            <a:r>
              <a:rPr dirty="0" sz="1100" spc="75" b="1">
                <a:latin typeface="Tahoma"/>
                <a:cs typeface="Tahoma"/>
              </a:rPr>
              <a:t> </a:t>
            </a:r>
            <a:r>
              <a:rPr dirty="0" sz="1100" spc="-80" b="1">
                <a:latin typeface="Tahoma"/>
                <a:cs typeface="Tahoma"/>
              </a:rPr>
              <a:t>earlier?</a:t>
            </a:r>
            <a:endParaRPr sz="1100">
              <a:latin typeface="Tahoma"/>
              <a:cs typeface="Tahoma"/>
            </a:endParaRPr>
          </a:p>
          <a:p>
            <a:pPr lvl="1" marL="579120" indent="-168275">
              <a:lnSpc>
                <a:spcPts val="1200"/>
              </a:lnSpc>
              <a:spcBef>
                <a:spcPts val="150"/>
              </a:spcBef>
              <a:buClr>
                <a:srgbClr val="3333B2"/>
              </a:buClr>
              <a:buFont typeface="Lucida Sans Unicode"/>
              <a:buChar char="►"/>
              <a:tabLst>
                <a:tab pos="579755" algn="l"/>
              </a:tabLst>
            </a:pPr>
            <a:r>
              <a:rPr dirty="0" sz="1000" spc="-45">
                <a:latin typeface="Tahoma"/>
                <a:cs typeface="Tahoma"/>
              </a:rPr>
              <a:t>Yes,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Use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a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loop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and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extract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(</a:t>
            </a:r>
            <a:r>
              <a:rPr dirty="0" sz="1000" spc="-25" i="1">
                <a:latin typeface="Verdana"/>
                <a:cs typeface="Verdana"/>
              </a:rPr>
              <a:t>&gt;&gt;</a:t>
            </a:r>
            <a:r>
              <a:rPr dirty="0" sz="1000" spc="-25">
                <a:latin typeface="Tahoma"/>
                <a:cs typeface="Tahoma"/>
              </a:rPr>
              <a:t>)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values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placing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them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in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array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or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vector</a:t>
            </a:r>
            <a:endParaRPr sz="1000">
              <a:latin typeface="Tahoma"/>
              <a:cs typeface="Tahoma"/>
            </a:endParaRPr>
          </a:p>
          <a:p>
            <a:pPr lvl="1" marL="579120" indent="-168275">
              <a:lnSpc>
                <a:spcPts val="1200"/>
              </a:lnSpc>
              <a:buClr>
                <a:srgbClr val="3333B2"/>
              </a:buClr>
              <a:buFont typeface="Lucida Sans Unicode"/>
              <a:buChar char="►"/>
              <a:tabLst>
                <a:tab pos="579755" algn="l"/>
              </a:tabLst>
            </a:pPr>
            <a:r>
              <a:rPr dirty="0" sz="1000" spc="-15">
                <a:latin typeface="Tahoma"/>
                <a:cs typeface="Tahoma"/>
              </a:rPr>
              <a:t>No,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Loop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while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extraction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doesn’t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15">
                <a:latin typeface="Tahoma"/>
                <a:cs typeface="Tahoma"/>
              </a:rPr>
              <a:t>fail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placing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them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in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vector</a:t>
            </a:r>
            <a:endParaRPr sz="1000">
              <a:latin typeface="Tahoma"/>
              <a:cs typeface="Tahoma"/>
            </a:endParaRPr>
          </a:p>
          <a:p>
            <a:pPr marL="25400" marR="111125">
              <a:lnSpc>
                <a:spcPct val="102600"/>
              </a:lnSpc>
              <a:spcBef>
                <a:spcPts val="320"/>
              </a:spcBef>
            </a:pPr>
            <a:r>
              <a:rPr dirty="0" sz="1100" spc="-85" b="1">
                <a:solidFill>
                  <a:srgbClr val="FF0000"/>
                </a:solidFill>
                <a:latin typeface="Tahoma"/>
                <a:cs typeface="Tahoma"/>
              </a:rPr>
              <a:t>Remember</a:t>
            </a:r>
            <a:r>
              <a:rPr dirty="0" sz="1100" spc="-85">
                <a:latin typeface="Tahoma"/>
                <a:cs typeface="Tahoma"/>
              </a:rPr>
              <a:t>:</a:t>
            </a:r>
            <a:r>
              <a:rPr dirty="0" sz="1100" spc="14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getline()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always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gives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text/string.</a:t>
            </a:r>
            <a:r>
              <a:rPr dirty="0" sz="1100" spc="14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To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convert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to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other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types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15">
                <a:latin typeface="Tahoma"/>
                <a:cs typeface="Tahoma"/>
              </a:rPr>
              <a:t>it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is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easiest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to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75">
                <a:latin typeface="Tahoma"/>
                <a:cs typeface="Tahoma"/>
              </a:rPr>
              <a:t>use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 i="1">
                <a:latin typeface="Verdana"/>
                <a:cs typeface="Verdana"/>
              </a:rPr>
              <a:t>&gt;&gt;</a:t>
            </a:r>
            <a:endParaRPr sz="1100">
              <a:latin typeface="Verdana"/>
              <a:cs typeface="Verdan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74930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20"/>
              <a:t>Definition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4594" y="377657"/>
            <a:ext cx="5039995" cy="124777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434"/>
              </a:spcBef>
            </a:pPr>
            <a:r>
              <a:rPr dirty="0" sz="1100" spc="-80" b="1">
                <a:solidFill>
                  <a:srgbClr val="0000FF"/>
                </a:solidFill>
                <a:latin typeface="Tahoma"/>
                <a:cs typeface="Tahoma"/>
              </a:rPr>
              <a:t>stream</a:t>
            </a:r>
            <a:endParaRPr sz="1100">
              <a:latin typeface="Tahoma"/>
              <a:cs typeface="Tahoma"/>
            </a:endParaRPr>
          </a:p>
          <a:p>
            <a:pPr marL="302260" indent="-177800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Font typeface="Lucida Sans Unicode"/>
              <a:buChar char="►"/>
              <a:tabLst>
                <a:tab pos="302895" algn="l"/>
              </a:tabLst>
            </a:pPr>
            <a:r>
              <a:rPr dirty="0" sz="1100" spc="-60">
                <a:latin typeface="Tahoma"/>
                <a:cs typeface="Tahoma"/>
              </a:rPr>
              <a:t>Sequence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of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bytes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95" b="1">
                <a:latin typeface="Tahoma"/>
                <a:cs typeface="Tahoma"/>
              </a:rPr>
              <a:t>flowing</a:t>
            </a:r>
            <a:r>
              <a:rPr dirty="0" sz="1100" spc="75" b="1">
                <a:latin typeface="Tahoma"/>
                <a:cs typeface="Tahoma"/>
              </a:rPr>
              <a:t> </a:t>
            </a:r>
            <a:r>
              <a:rPr dirty="0" sz="1100" spc="-75" b="1">
                <a:latin typeface="Tahoma"/>
                <a:cs typeface="Tahoma"/>
              </a:rPr>
              <a:t>in</a:t>
            </a:r>
            <a:r>
              <a:rPr dirty="0" sz="1100" spc="75" b="1">
                <a:latin typeface="Tahoma"/>
                <a:cs typeface="Tahoma"/>
              </a:rPr>
              <a:t> </a:t>
            </a:r>
            <a:r>
              <a:rPr dirty="0" sz="1100" spc="-90" b="1">
                <a:latin typeface="Tahoma"/>
                <a:cs typeface="Tahoma"/>
              </a:rPr>
              <a:t>and</a:t>
            </a:r>
            <a:r>
              <a:rPr dirty="0" sz="1100" spc="80" b="1">
                <a:latin typeface="Tahoma"/>
                <a:cs typeface="Tahoma"/>
              </a:rPr>
              <a:t> </a:t>
            </a:r>
            <a:r>
              <a:rPr dirty="0" sz="1100" spc="-65" b="1">
                <a:latin typeface="Tahoma"/>
                <a:cs typeface="Tahoma"/>
              </a:rPr>
              <a:t>out</a:t>
            </a:r>
            <a:r>
              <a:rPr dirty="0" sz="1100" spc="40" b="1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of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programs</a:t>
            </a:r>
            <a:endParaRPr sz="1100">
              <a:latin typeface="Tahoma"/>
              <a:cs typeface="Tahoma"/>
            </a:endParaRPr>
          </a:p>
          <a:p>
            <a:pPr marL="302260" marR="17780" indent="-177165">
              <a:lnSpc>
                <a:spcPct val="102600"/>
              </a:lnSpc>
              <a:spcBef>
                <a:spcPts val="295"/>
              </a:spcBef>
              <a:buClr>
                <a:srgbClr val="3333B2"/>
              </a:buClr>
              <a:buFont typeface="Lucida Sans Unicode"/>
              <a:buChar char="►"/>
              <a:tabLst>
                <a:tab pos="302895" algn="l"/>
              </a:tabLst>
            </a:pPr>
            <a:r>
              <a:rPr dirty="0" sz="1100" spc="-5">
                <a:latin typeface="Tahoma"/>
                <a:cs typeface="Tahoma"/>
              </a:rPr>
              <a:t>Think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of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streams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as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75" b="1">
                <a:latin typeface="Tahoma"/>
                <a:cs typeface="Tahoma"/>
              </a:rPr>
              <a:t>pipeline</a:t>
            </a:r>
            <a:r>
              <a:rPr dirty="0" sz="1100" spc="80" b="1">
                <a:latin typeface="Tahoma"/>
                <a:cs typeface="Tahoma"/>
              </a:rPr>
              <a:t> </a:t>
            </a:r>
            <a:r>
              <a:rPr dirty="0" sz="1100" spc="-70" b="1">
                <a:latin typeface="Tahoma"/>
                <a:cs typeface="Tahoma"/>
              </a:rPr>
              <a:t>of</a:t>
            </a:r>
            <a:r>
              <a:rPr dirty="0" sz="1100" spc="80" b="1">
                <a:latin typeface="Tahoma"/>
                <a:cs typeface="Tahoma"/>
              </a:rPr>
              <a:t> </a:t>
            </a:r>
            <a:r>
              <a:rPr dirty="0" sz="1100" spc="-70" b="1">
                <a:latin typeface="Tahoma"/>
                <a:cs typeface="Tahoma"/>
              </a:rPr>
              <a:t>data</a:t>
            </a:r>
            <a:r>
              <a:rPr dirty="0" sz="1100" spc="40" b="1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(just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like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water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and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oil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flowing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through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 </a:t>
            </a:r>
            <a:r>
              <a:rPr dirty="0" sz="1100" spc="-32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pipe).</a:t>
            </a:r>
            <a:endParaRPr sz="1100">
              <a:latin typeface="Tahoma"/>
              <a:cs typeface="Tahoma"/>
            </a:endParaRPr>
          </a:p>
          <a:p>
            <a:pPr marL="302260" indent="-177800">
              <a:lnSpc>
                <a:spcPct val="100000"/>
              </a:lnSpc>
              <a:spcBef>
                <a:spcPts val="335"/>
              </a:spcBef>
              <a:buClr>
                <a:srgbClr val="3333B2"/>
              </a:buClr>
              <a:buFont typeface="Lucida Sans Unicode"/>
              <a:buChar char="►"/>
              <a:tabLst>
                <a:tab pos="302895" algn="l"/>
              </a:tabLst>
            </a:pPr>
            <a:r>
              <a:rPr dirty="0" sz="1100" spc="-45">
                <a:latin typeface="Tahoma"/>
                <a:cs typeface="Tahoma"/>
              </a:rPr>
              <a:t>Streams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acts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as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interface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70">
                <a:latin typeface="Tahoma"/>
                <a:cs typeface="Tahoma"/>
              </a:rPr>
              <a:t>between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programs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and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actual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IO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devices</a:t>
            </a:r>
            <a:endParaRPr sz="1100">
              <a:latin typeface="Tahoma"/>
              <a:cs typeface="Tahoma"/>
            </a:endParaRPr>
          </a:p>
          <a:p>
            <a:pPr marL="302260" indent="-177800">
              <a:lnSpc>
                <a:spcPct val="100000"/>
              </a:lnSpc>
              <a:spcBef>
                <a:spcPts val="335"/>
              </a:spcBef>
              <a:buClr>
                <a:srgbClr val="3333B2"/>
              </a:buClr>
              <a:buFont typeface="Lucida Sans Unicode"/>
              <a:buChar char="►"/>
              <a:tabLst>
                <a:tab pos="302895" algn="l"/>
              </a:tabLst>
            </a:pPr>
            <a:r>
              <a:rPr dirty="0" sz="1100" spc="-45">
                <a:latin typeface="Tahoma"/>
                <a:cs typeface="Tahoma"/>
              </a:rPr>
              <a:t>Streams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convert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70">
                <a:latin typeface="Tahoma"/>
                <a:cs typeface="Tahoma"/>
              </a:rPr>
              <a:t>between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60" i="1">
                <a:latin typeface="Trebuchet MS"/>
                <a:cs typeface="Trebuchet MS"/>
              </a:rPr>
              <a:t>data</a:t>
            </a:r>
            <a:r>
              <a:rPr dirty="0" sz="1100" spc="50" i="1">
                <a:latin typeface="Trebuchet MS"/>
                <a:cs typeface="Trebuchet MS"/>
              </a:rPr>
              <a:t> </a:t>
            </a:r>
            <a:r>
              <a:rPr dirty="0" sz="1100" spc="-50">
                <a:latin typeface="Tahoma"/>
                <a:cs typeface="Tahoma"/>
              </a:rPr>
              <a:t>and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55" i="1">
                <a:latin typeface="Trebuchet MS"/>
                <a:cs typeface="Trebuchet MS"/>
              </a:rPr>
              <a:t>string</a:t>
            </a:r>
            <a:r>
              <a:rPr dirty="0" sz="1100" spc="40" i="1">
                <a:latin typeface="Trebuchet MS"/>
                <a:cs typeface="Trebuchet MS"/>
              </a:rPr>
              <a:t> </a:t>
            </a:r>
            <a:r>
              <a:rPr dirty="0" sz="1100" spc="-75" i="1">
                <a:latin typeface="Trebuchet MS"/>
                <a:cs typeface="Trebuchet MS"/>
              </a:rPr>
              <a:t>representation</a:t>
            </a:r>
            <a:r>
              <a:rPr dirty="0" sz="1100" spc="40" i="1">
                <a:latin typeface="Trebuchet MS"/>
                <a:cs typeface="Trebuchet MS"/>
              </a:rPr>
              <a:t> </a:t>
            </a:r>
            <a:r>
              <a:rPr dirty="0" sz="1100" spc="-80" i="1">
                <a:latin typeface="Trebuchet MS"/>
                <a:cs typeface="Trebuchet MS"/>
              </a:rPr>
              <a:t>of</a:t>
            </a:r>
            <a:r>
              <a:rPr dirty="0" sz="1100" spc="40" i="1">
                <a:latin typeface="Trebuchet MS"/>
                <a:cs typeface="Trebuchet MS"/>
              </a:rPr>
              <a:t> </a:t>
            </a:r>
            <a:r>
              <a:rPr dirty="0" sz="1100" spc="-55" i="1">
                <a:latin typeface="Trebuchet MS"/>
                <a:cs typeface="Trebuchet MS"/>
              </a:rPr>
              <a:t>data</a:t>
            </a:r>
            <a:r>
              <a:rPr dirty="0" sz="1100" spc="-55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72234" y="1685277"/>
            <a:ext cx="2827020" cy="1303020"/>
          </a:xfrm>
          <a:prstGeom prst="rect">
            <a:avLst/>
          </a:prstGeom>
        </p:spPr>
      </p:pic>
    </p:spTree>
  </p:cSld>
  <p:clrMapOvr>
    <a:masterClrMapping/>
  </p:clrMapOvr>
  <p:transition spd="fast">
    <p:cut thruBlk="0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217995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5"/>
              <a:t>Two</a:t>
            </a:r>
            <a:r>
              <a:rPr dirty="0" spc="15"/>
              <a:t> </a:t>
            </a:r>
            <a:r>
              <a:rPr dirty="0" spc="-95"/>
              <a:t>ways</a:t>
            </a:r>
            <a:r>
              <a:rPr dirty="0" spc="15"/>
              <a:t> </a:t>
            </a:r>
            <a:r>
              <a:rPr dirty="0" spc="-15"/>
              <a:t>to</a:t>
            </a:r>
            <a:r>
              <a:rPr dirty="0" spc="15"/>
              <a:t> </a:t>
            </a:r>
            <a:r>
              <a:rPr dirty="0" spc="-40"/>
              <a:t>classify</a:t>
            </a:r>
            <a:r>
              <a:rPr dirty="0" spc="15"/>
              <a:t> </a:t>
            </a:r>
            <a:r>
              <a:rPr dirty="0" spc="-60"/>
              <a:t>streams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1904" y="768360"/>
            <a:ext cx="2596515" cy="172593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34"/>
              </a:spcBef>
            </a:pPr>
            <a:r>
              <a:rPr dirty="0" sz="1100" spc="-25" b="1">
                <a:latin typeface="Tahoma"/>
                <a:cs typeface="Tahoma"/>
              </a:rPr>
              <a:t>By</a:t>
            </a:r>
            <a:r>
              <a:rPr dirty="0" sz="1100" spc="30" b="1">
                <a:latin typeface="Tahoma"/>
                <a:cs typeface="Tahoma"/>
              </a:rPr>
              <a:t> </a:t>
            </a:r>
            <a:r>
              <a:rPr dirty="0" sz="1100" spc="-55" b="1">
                <a:latin typeface="Tahoma"/>
                <a:cs typeface="Tahoma"/>
              </a:rPr>
              <a:t>Direction:</a:t>
            </a:r>
            <a:endParaRPr sz="1100">
              <a:latin typeface="Tahoma"/>
              <a:cs typeface="Tahoma"/>
            </a:endParaRPr>
          </a:p>
          <a:p>
            <a:pPr marL="314960" marR="48260" indent="-17716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Font typeface="Lucida Sans Unicode"/>
              <a:buChar char="►"/>
              <a:tabLst>
                <a:tab pos="315595" algn="l"/>
              </a:tabLst>
            </a:pPr>
            <a:r>
              <a:rPr dirty="0" sz="1100" spc="-95" b="1">
                <a:latin typeface="Tahoma"/>
                <a:cs typeface="Tahoma"/>
              </a:rPr>
              <a:t>Input</a:t>
            </a:r>
            <a:r>
              <a:rPr dirty="0" sz="1100" spc="70" b="1">
                <a:latin typeface="Tahoma"/>
                <a:cs typeface="Tahoma"/>
              </a:rPr>
              <a:t> </a:t>
            </a:r>
            <a:r>
              <a:rPr dirty="0" sz="1100" spc="-85" b="1">
                <a:latin typeface="Tahoma"/>
                <a:cs typeface="Tahoma"/>
              </a:rPr>
              <a:t>streams</a:t>
            </a:r>
            <a:r>
              <a:rPr dirty="0" sz="1100" spc="-85">
                <a:latin typeface="Tahoma"/>
                <a:cs typeface="Tahoma"/>
              </a:rPr>
              <a:t>:</a:t>
            </a:r>
            <a:r>
              <a:rPr dirty="0" sz="1100" spc="13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Used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for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reading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data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(ex.</a:t>
            </a:r>
            <a:r>
              <a:rPr dirty="0" sz="1100" spc="135">
                <a:latin typeface="Tahoma"/>
                <a:cs typeface="Tahoma"/>
              </a:rPr>
              <a:t> </a:t>
            </a:r>
            <a:r>
              <a:rPr dirty="0" sz="1100" spc="110">
                <a:latin typeface="Calibri"/>
                <a:cs typeface="Calibri"/>
              </a:rPr>
              <a:t>std::istream</a:t>
            </a:r>
            <a:r>
              <a:rPr dirty="0" sz="1100" spc="110">
                <a:latin typeface="Tahoma"/>
                <a:cs typeface="Tahoma"/>
              </a:rPr>
              <a:t>,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145">
                <a:latin typeface="Calibri"/>
                <a:cs typeface="Calibri"/>
              </a:rPr>
              <a:t>std::cin</a:t>
            </a:r>
            <a:r>
              <a:rPr dirty="0" sz="1100" spc="145"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  <a:p>
            <a:pPr marL="314960" marR="30480" indent="-17716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Font typeface="Lucida Sans Unicode"/>
              <a:buChar char="►"/>
              <a:tabLst>
                <a:tab pos="315595" algn="l"/>
              </a:tabLst>
            </a:pPr>
            <a:r>
              <a:rPr dirty="0" sz="1100" spc="-50" b="1">
                <a:latin typeface="Tahoma"/>
                <a:cs typeface="Tahoma"/>
              </a:rPr>
              <a:t>Output</a:t>
            </a:r>
            <a:r>
              <a:rPr dirty="0" sz="1100" spc="220" b="1">
                <a:latin typeface="Tahoma"/>
                <a:cs typeface="Tahoma"/>
              </a:rPr>
              <a:t> </a:t>
            </a:r>
            <a:r>
              <a:rPr dirty="0" sz="1100" spc="-85" b="1">
                <a:latin typeface="Tahoma"/>
                <a:cs typeface="Tahoma"/>
              </a:rPr>
              <a:t>streams</a:t>
            </a:r>
            <a:r>
              <a:rPr dirty="0" sz="1100" spc="-85">
                <a:latin typeface="Tahoma"/>
                <a:cs typeface="Tahoma"/>
              </a:rPr>
              <a:t>:</a:t>
            </a:r>
            <a:r>
              <a:rPr dirty="0" sz="1100" spc="17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Used </a:t>
            </a:r>
            <a:r>
              <a:rPr dirty="0" sz="1100" spc="-45">
                <a:latin typeface="Tahoma"/>
                <a:cs typeface="Tahoma"/>
              </a:rPr>
              <a:t>for </a:t>
            </a:r>
            <a:r>
              <a:rPr dirty="0" sz="1100" spc="-25">
                <a:latin typeface="Tahoma"/>
                <a:cs typeface="Tahoma"/>
              </a:rPr>
              <a:t>writing 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data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(ex.</a:t>
            </a:r>
            <a:r>
              <a:rPr dirty="0" sz="1100" spc="145">
                <a:latin typeface="Tahoma"/>
                <a:cs typeface="Tahoma"/>
              </a:rPr>
              <a:t> </a:t>
            </a:r>
            <a:r>
              <a:rPr dirty="0" sz="1100" spc="85">
                <a:latin typeface="Calibri"/>
                <a:cs typeface="Calibri"/>
              </a:rPr>
              <a:t>std::ostream</a:t>
            </a:r>
            <a:r>
              <a:rPr dirty="0" sz="1100" spc="85">
                <a:latin typeface="Tahoma"/>
                <a:cs typeface="Tahoma"/>
              </a:rPr>
              <a:t>,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114">
                <a:latin typeface="Calibri"/>
                <a:cs typeface="Calibri"/>
              </a:rPr>
              <a:t>std::cout</a:t>
            </a:r>
            <a:r>
              <a:rPr dirty="0" sz="1100" spc="114"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  <a:p>
            <a:pPr marL="314960" marR="273050" indent="-17716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Font typeface="Lucida Sans Unicode"/>
              <a:buChar char="►"/>
              <a:tabLst>
                <a:tab pos="315595" algn="l"/>
              </a:tabLst>
            </a:pPr>
            <a:r>
              <a:rPr dirty="0" sz="1100" spc="-65" b="1">
                <a:latin typeface="Tahoma"/>
                <a:cs typeface="Tahoma"/>
              </a:rPr>
              <a:t>Input/Output</a:t>
            </a:r>
            <a:r>
              <a:rPr dirty="0" sz="1100" spc="-60" b="1">
                <a:latin typeface="Tahoma"/>
                <a:cs typeface="Tahoma"/>
              </a:rPr>
              <a:t> </a:t>
            </a:r>
            <a:r>
              <a:rPr dirty="0" sz="1100" spc="-90" b="1">
                <a:latin typeface="Tahoma"/>
                <a:cs typeface="Tahoma"/>
              </a:rPr>
              <a:t>streams</a:t>
            </a:r>
            <a:r>
              <a:rPr dirty="0" sz="1100" spc="-90">
                <a:latin typeface="Tahoma"/>
                <a:cs typeface="Tahoma"/>
              </a:rPr>
              <a:t>:</a:t>
            </a:r>
            <a:r>
              <a:rPr dirty="0" sz="1100" spc="-8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Used </a:t>
            </a:r>
            <a:r>
              <a:rPr dirty="0" sz="1100" spc="-45">
                <a:latin typeface="Tahoma"/>
                <a:cs typeface="Tahoma"/>
              </a:rPr>
              <a:t>for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both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reading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and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writing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data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(ex. </a:t>
            </a:r>
            <a:r>
              <a:rPr dirty="0" sz="1100" spc="-325">
                <a:latin typeface="Tahoma"/>
                <a:cs typeface="Tahoma"/>
              </a:rPr>
              <a:t> </a:t>
            </a:r>
            <a:r>
              <a:rPr dirty="0" sz="1100" spc="105">
                <a:latin typeface="Calibri"/>
                <a:cs typeface="Calibri"/>
              </a:rPr>
              <a:t>std::iostream</a:t>
            </a:r>
            <a:r>
              <a:rPr dirty="0" sz="1100" spc="105">
                <a:latin typeface="Tahoma"/>
                <a:cs typeface="Tahoma"/>
              </a:rPr>
              <a:t>, </a:t>
            </a:r>
            <a:r>
              <a:rPr dirty="0" sz="1100" spc="110">
                <a:latin typeface="Tahoma"/>
                <a:cs typeface="Tahoma"/>
              </a:rPr>
              <a:t> </a:t>
            </a:r>
            <a:r>
              <a:rPr dirty="0" sz="1100" spc="114">
                <a:latin typeface="Calibri"/>
                <a:cs typeface="Calibri"/>
              </a:rPr>
              <a:t>std::stringstream</a:t>
            </a:r>
            <a:r>
              <a:rPr dirty="0" sz="1100" spc="114"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55244" rIns="0" bIns="0" rtlCol="0" vert="horz">
            <a:spAutoFit/>
          </a:bodyPr>
          <a:lstStyle/>
          <a:p>
            <a:pPr marL="2757805">
              <a:lnSpc>
                <a:spcPct val="100000"/>
              </a:lnSpc>
              <a:spcBef>
                <a:spcPts val="434"/>
              </a:spcBef>
            </a:pPr>
            <a:r>
              <a:rPr dirty="0" spc="-25"/>
              <a:t>By</a:t>
            </a:r>
            <a:r>
              <a:rPr dirty="0" spc="65"/>
              <a:t> </a:t>
            </a:r>
            <a:r>
              <a:rPr dirty="0" spc="-70"/>
              <a:t>Source</a:t>
            </a:r>
            <a:r>
              <a:rPr dirty="0" spc="70"/>
              <a:t> </a:t>
            </a:r>
            <a:r>
              <a:rPr dirty="0" spc="-95"/>
              <a:t>or</a:t>
            </a:r>
            <a:r>
              <a:rPr dirty="0" spc="65"/>
              <a:t> </a:t>
            </a:r>
            <a:r>
              <a:rPr dirty="0" spc="-65"/>
              <a:t>Destination:</a:t>
            </a:r>
          </a:p>
          <a:p>
            <a:pPr marL="3034665" marR="296545" indent="-17716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Font typeface="Lucida Sans Unicode"/>
              <a:buChar char="►"/>
              <a:tabLst>
                <a:tab pos="3035935" algn="l"/>
              </a:tabLst>
            </a:pPr>
            <a:r>
              <a:rPr dirty="0" sz="1100" spc="-75"/>
              <a:t>Console</a:t>
            </a:r>
            <a:r>
              <a:rPr dirty="0" sz="1100" spc="65"/>
              <a:t> </a:t>
            </a:r>
            <a:r>
              <a:rPr dirty="0" sz="1100" spc="-85"/>
              <a:t>streams</a:t>
            </a:r>
            <a:r>
              <a:rPr dirty="0" sz="1100" spc="-85" b="0">
                <a:latin typeface="Tahoma"/>
                <a:cs typeface="Tahoma"/>
              </a:rPr>
              <a:t>:</a:t>
            </a:r>
            <a:r>
              <a:rPr dirty="0" sz="1100" spc="135" b="0">
                <a:latin typeface="Tahoma"/>
                <a:cs typeface="Tahoma"/>
              </a:rPr>
              <a:t> </a:t>
            </a:r>
            <a:r>
              <a:rPr dirty="0" sz="1100" spc="-25" b="0">
                <a:latin typeface="Tahoma"/>
                <a:cs typeface="Tahoma"/>
              </a:rPr>
              <a:t>Read/write</a:t>
            </a:r>
            <a:r>
              <a:rPr dirty="0" sz="1100" spc="10" b="0">
                <a:latin typeface="Tahoma"/>
                <a:cs typeface="Tahoma"/>
              </a:rPr>
              <a:t> </a:t>
            </a:r>
            <a:r>
              <a:rPr dirty="0" sz="1100" spc="-15" b="0">
                <a:latin typeface="Tahoma"/>
                <a:cs typeface="Tahoma"/>
              </a:rPr>
              <a:t>to </a:t>
            </a:r>
            <a:r>
              <a:rPr dirty="0" sz="1100" spc="-325" b="0">
                <a:latin typeface="Tahoma"/>
                <a:cs typeface="Tahoma"/>
              </a:rPr>
              <a:t> </a:t>
            </a:r>
            <a:r>
              <a:rPr dirty="0" sz="1100" spc="-50" b="0">
                <a:latin typeface="Tahoma"/>
                <a:cs typeface="Tahoma"/>
              </a:rPr>
              <a:t>console</a:t>
            </a:r>
            <a:r>
              <a:rPr dirty="0" sz="1100" spc="10" b="0">
                <a:latin typeface="Tahoma"/>
                <a:cs typeface="Tahoma"/>
              </a:rPr>
              <a:t> </a:t>
            </a:r>
            <a:r>
              <a:rPr dirty="0" sz="1100" spc="-45" b="0">
                <a:latin typeface="Tahoma"/>
                <a:cs typeface="Tahoma"/>
              </a:rPr>
              <a:t>(ex.</a:t>
            </a:r>
            <a:r>
              <a:rPr dirty="0" sz="1100" spc="135" b="0">
                <a:latin typeface="Tahoma"/>
                <a:cs typeface="Tahoma"/>
              </a:rPr>
              <a:t> </a:t>
            </a:r>
            <a:r>
              <a:rPr dirty="0" sz="1100" spc="-40" b="0">
                <a:latin typeface="Tahoma"/>
                <a:cs typeface="Tahoma"/>
              </a:rPr>
              <a:t>std::cout,</a:t>
            </a:r>
            <a:r>
              <a:rPr dirty="0" sz="1100" spc="10" b="0">
                <a:latin typeface="Tahoma"/>
                <a:cs typeface="Tahoma"/>
              </a:rPr>
              <a:t> </a:t>
            </a:r>
            <a:r>
              <a:rPr dirty="0" sz="1100" spc="-40" b="0">
                <a:latin typeface="Tahoma"/>
                <a:cs typeface="Tahoma"/>
              </a:rPr>
              <a:t>std::cin)</a:t>
            </a:r>
            <a:endParaRPr sz="1100">
              <a:latin typeface="Tahoma"/>
              <a:cs typeface="Tahoma"/>
            </a:endParaRPr>
          </a:p>
          <a:p>
            <a:pPr marL="3034665" marR="30480" indent="-17716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Font typeface="Lucida Sans Unicode"/>
              <a:buChar char="►"/>
              <a:tabLst>
                <a:tab pos="3035935" algn="l"/>
              </a:tabLst>
            </a:pPr>
            <a:r>
              <a:rPr dirty="0" sz="1100" spc="-45"/>
              <a:t>File</a:t>
            </a:r>
            <a:r>
              <a:rPr dirty="0" sz="1100" spc="70"/>
              <a:t> </a:t>
            </a:r>
            <a:r>
              <a:rPr dirty="0" sz="1100" spc="-85"/>
              <a:t>streams</a:t>
            </a:r>
            <a:r>
              <a:rPr dirty="0" sz="1100" spc="-85" b="0">
                <a:latin typeface="Tahoma"/>
                <a:cs typeface="Tahoma"/>
              </a:rPr>
              <a:t>:</a:t>
            </a:r>
            <a:r>
              <a:rPr dirty="0" sz="1100" spc="135" b="0">
                <a:latin typeface="Tahoma"/>
                <a:cs typeface="Tahoma"/>
              </a:rPr>
              <a:t> </a:t>
            </a:r>
            <a:r>
              <a:rPr dirty="0" sz="1100" spc="-25" b="0">
                <a:latin typeface="Tahoma"/>
                <a:cs typeface="Tahoma"/>
              </a:rPr>
              <a:t>Read/write</a:t>
            </a:r>
            <a:r>
              <a:rPr dirty="0" sz="1100" spc="20" b="0">
                <a:latin typeface="Tahoma"/>
                <a:cs typeface="Tahoma"/>
              </a:rPr>
              <a:t> </a:t>
            </a:r>
            <a:r>
              <a:rPr dirty="0" sz="1100" spc="-15" b="0">
                <a:latin typeface="Tahoma"/>
                <a:cs typeface="Tahoma"/>
              </a:rPr>
              <a:t>to</a:t>
            </a:r>
            <a:r>
              <a:rPr dirty="0" sz="1100" spc="10" b="0">
                <a:latin typeface="Tahoma"/>
                <a:cs typeface="Tahoma"/>
              </a:rPr>
              <a:t> </a:t>
            </a:r>
            <a:r>
              <a:rPr dirty="0" sz="1100" spc="-40" b="0">
                <a:latin typeface="Tahoma"/>
                <a:cs typeface="Tahoma"/>
              </a:rPr>
              <a:t>files</a:t>
            </a:r>
            <a:r>
              <a:rPr dirty="0" sz="1100" spc="20" b="0">
                <a:latin typeface="Tahoma"/>
                <a:cs typeface="Tahoma"/>
              </a:rPr>
              <a:t> </a:t>
            </a:r>
            <a:r>
              <a:rPr dirty="0" sz="1100" spc="-45" b="0">
                <a:latin typeface="Tahoma"/>
                <a:cs typeface="Tahoma"/>
              </a:rPr>
              <a:t>(ex. </a:t>
            </a:r>
            <a:r>
              <a:rPr dirty="0" sz="1100" spc="-330" b="0">
                <a:latin typeface="Tahoma"/>
                <a:cs typeface="Tahoma"/>
              </a:rPr>
              <a:t> </a:t>
            </a:r>
            <a:r>
              <a:rPr dirty="0" sz="1100" spc="-50" b="0">
                <a:latin typeface="Tahoma"/>
                <a:cs typeface="Tahoma"/>
              </a:rPr>
              <a:t>std::fstream,</a:t>
            </a:r>
            <a:r>
              <a:rPr dirty="0" sz="1100" spc="15" b="0">
                <a:latin typeface="Tahoma"/>
                <a:cs typeface="Tahoma"/>
              </a:rPr>
              <a:t> </a:t>
            </a:r>
            <a:r>
              <a:rPr dirty="0" sz="1100" spc="-45" b="0">
                <a:latin typeface="Tahoma"/>
                <a:cs typeface="Tahoma"/>
              </a:rPr>
              <a:t>std::ifstream, </a:t>
            </a:r>
            <a:r>
              <a:rPr dirty="0" sz="1100" spc="-40" b="0">
                <a:latin typeface="Tahoma"/>
                <a:cs typeface="Tahoma"/>
              </a:rPr>
              <a:t> </a:t>
            </a:r>
            <a:r>
              <a:rPr dirty="0" sz="1100" spc="-45" b="0">
                <a:latin typeface="Tahoma"/>
                <a:cs typeface="Tahoma"/>
              </a:rPr>
              <a:t>std::ofstream)</a:t>
            </a:r>
            <a:endParaRPr sz="1100">
              <a:latin typeface="Tahoma"/>
              <a:cs typeface="Tahoma"/>
            </a:endParaRPr>
          </a:p>
          <a:p>
            <a:pPr marL="3034665" marR="69215" indent="-177165">
              <a:lnSpc>
                <a:spcPct val="102600"/>
              </a:lnSpc>
              <a:spcBef>
                <a:spcPts val="295"/>
              </a:spcBef>
              <a:buClr>
                <a:srgbClr val="3333B2"/>
              </a:buClr>
              <a:buFont typeface="Lucida Sans Unicode"/>
              <a:buChar char="►"/>
              <a:tabLst>
                <a:tab pos="3035935" algn="l"/>
              </a:tabLst>
            </a:pPr>
            <a:r>
              <a:rPr dirty="0" sz="1100" spc="-60"/>
              <a:t>String</a:t>
            </a:r>
            <a:r>
              <a:rPr dirty="0" sz="1100" spc="-55"/>
              <a:t> </a:t>
            </a:r>
            <a:r>
              <a:rPr dirty="0" sz="1100" spc="-85"/>
              <a:t>streams</a:t>
            </a:r>
            <a:r>
              <a:rPr dirty="0" sz="1100" spc="-85" b="0">
                <a:latin typeface="Tahoma"/>
                <a:cs typeface="Tahoma"/>
              </a:rPr>
              <a:t>:</a:t>
            </a:r>
            <a:r>
              <a:rPr dirty="0" sz="1100" spc="170" b="0">
                <a:latin typeface="Tahoma"/>
                <a:cs typeface="Tahoma"/>
              </a:rPr>
              <a:t> </a:t>
            </a:r>
            <a:r>
              <a:rPr dirty="0" sz="1100" spc="-25" b="0">
                <a:latin typeface="Tahoma"/>
                <a:cs typeface="Tahoma"/>
              </a:rPr>
              <a:t>Read/write </a:t>
            </a:r>
            <a:r>
              <a:rPr dirty="0" sz="1100" spc="-15" b="0">
                <a:latin typeface="Tahoma"/>
                <a:cs typeface="Tahoma"/>
              </a:rPr>
              <a:t>to </a:t>
            </a:r>
            <a:r>
              <a:rPr dirty="0" sz="1100" spc="-10" b="0">
                <a:latin typeface="Tahoma"/>
                <a:cs typeface="Tahoma"/>
              </a:rPr>
              <a:t> </a:t>
            </a:r>
            <a:r>
              <a:rPr dirty="0" sz="1100" spc="-40" b="0">
                <a:latin typeface="Tahoma"/>
                <a:cs typeface="Tahoma"/>
              </a:rPr>
              <a:t>strings </a:t>
            </a:r>
            <a:r>
              <a:rPr dirty="0" sz="1100" spc="-45" b="0">
                <a:latin typeface="Tahoma"/>
                <a:cs typeface="Tahoma"/>
              </a:rPr>
              <a:t>(ex.</a:t>
            </a:r>
            <a:r>
              <a:rPr dirty="0" sz="1100" spc="-40" b="0">
                <a:latin typeface="Tahoma"/>
                <a:cs typeface="Tahoma"/>
              </a:rPr>
              <a:t> </a:t>
            </a:r>
            <a:r>
              <a:rPr dirty="0" sz="1100" spc="-45" b="0">
                <a:latin typeface="Tahoma"/>
                <a:cs typeface="Tahoma"/>
              </a:rPr>
              <a:t>std::stringstream, </a:t>
            </a:r>
            <a:r>
              <a:rPr dirty="0" sz="1100" spc="-40" b="0">
                <a:latin typeface="Tahoma"/>
                <a:cs typeface="Tahoma"/>
              </a:rPr>
              <a:t> std::istringstream,</a:t>
            </a:r>
            <a:r>
              <a:rPr dirty="0" sz="1100" spc="15" b="0">
                <a:latin typeface="Tahoma"/>
                <a:cs typeface="Tahoma"/>
              </a:rPr>
              <a:t> </a:t>
            </a:r>
            <a:r>
              <a:rPr dirty="0" sz="1100" spc="-45" b="0">
                <a:latin typeface="Tahoma"/>
                <a:cs typeface="Tahoma"/>
              </a:rPr>
              <a:t>std::ostringstream)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121856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0"/>
              <a:t>Output</a:t>
            </a:r>
            <a:r>
              <a:rPr dirty="0" spc="-35"/>
              <a:t> </a:t>
            </a:r>
            <a:r>
              <a:rPr dirty="0" spc="-50"/>
              <a:t>Streams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1894" y="787347"/>
            <a:ext cx="5114925" cy="120396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38100" marR="30480">
              <a:lnSpc>
                <a:spcPct val="102600"/>
              </a:lnSpc>
              <a:spcBef>
                <a:spcPts val="55"/>
              </a:spcBef>
            </a:pPr>
            <a:r>
              <a:rPr dirty="0" sz="1100" spc="5">
                <a:latin typeface="Tahoma"/>
                <a:cs typeface="Tahoma"/>
              </a:rPr>
              <a:t>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output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stream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lets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you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take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data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from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your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program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and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output</a:t>
            </a:r>
            <a:r>
              <a:rPr dirty="0" sz="1100" spc="15">
                <a:latin typeface="Tahoma"/>
                <a:cs typeface="Tahoma"/>
              </a:rPr>
              <a:t> it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to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source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(like </a:t>
            </a:r>
            <a:r>
              <a:rPr dirty="0" sz="1100" spc="-3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console,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file,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etc.).</a:t>
            </a:r>
            <a:endParaRPr sz="1100">
              <a:latin typeface="Tahoma"/>
              <a:cs typeface="Tahoma"/>
            </a:endParaRPr>
          </a:p>
          <a:p>
            <a:pPr marL="314960" indent="-177800">
              <a:lnSpc>
                <a:spcPct val="100000"/>
              </a:lnSpc>
              <a:spcBef>
                <a:spcPts val="335"/>
              </a:spcBef>
              <a:buClr>
                <a:srgbClr val="3333B2"/>
              </a:buClr>
              <a:buFont typeface="Lucida Sans Unicode"/>
              <a:buChar char="►"/>
              <a:tabLst>
                <a:tab pos="315595" algn="l"/>
              </a:tabLst>
            </a:pPr>
            <a:r>
              <a:rPr dirty="0" sz="1100" spc="-30">
                <a:latin typeface="Tahoma"/>
                <a:cs typeface="Tahoma"/>
              </a:rPr>
              <a:t>Can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only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95" b="1">
                <a:solidFill>
                  <a:srgbClr val="0000FF"/>
                </a:solidFill>
                <a:latin typeface="Tahoma"/>
                <a:cs typeface="Tahoma"/>
              </a:rPr>
              <a:t>send</a:t>
            </a:r>
            <a:r>
              <a:rPr dirty="0" sz="1100" spc="35" b="1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data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to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stream.</a:t>
            </a:r>
            <a:endParaRPr sz="1100">
              <a:latin typeface="Tahoma"/>
              <a:cs typeface="Tahoma"/>
            </a:endParaRPr>
          </a:p>
          <a:p>
            <a:pPr marL="314960" indent="-177800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Font typeface="Lucida Sans Unicode"/>
              <a:buChar char="►"/>
              <a:tabLst>
                <a:tab pos="315595" algn="l"/>
              </a:tabLst>
            </a:pPr>
            <a:r>
              <a:rPr dirty="0" sz="1100" spc="-50">
                <a:latin typeface="Tahoma"/>
                <a:cs typeface="Tahoma"/>
              </a:rPr>
              <a:t>Send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data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using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stream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75" b="1">
                <a:latin typeface="Tahoma"/>
                <a:cs typeface="Tahoma"/>
              </a:rPr>
              <a:t>insertion</a:t>
            </a:r>
            <a:r>
              <a:rPr dirty="0" sz="1100" spc="75" b="1">
                <a:latin typeface="Tahoma"/>
                <a:cs typeface="Tahoma"/>
              </a:rPr>
              <a:t> </a:t>
            </a:r>
            <a:r>
              <a:rPr dirty="0" sz="1100" spc="-75" b="1">
                <a:latin typeface="Tahoma"/>
                <a:cs typeface="Tahoma"/>
              </a:rPr>
              <a:t>operator</a:t>
            </a:r>
            <a:r>
              <a:rPr dirty="0" sz="1100" spc="-75">
                <a:latin typeface="Tahoma"/>
                <a:cs typeface="Tahoma"/>
              </a:rPr>
              <a:t>:</a:t>
            </a:r>
            <a:r>
              <a:rPr dirty="0" sz="1100" spc="135">
                <a:latin typeface="Tahoma"/>
                <a:cs typeface="Tahoma"/>
              </a:rPr>
              <a:t> </a:t>
            </a:r>
            <a:r>
              <a:rPr dirty="0" sz="1100" spc="-55" i="1">
                <a:solidFill>
                  <a:srgbClr val="0000FF"/>
                </a:solidFill>
                <a:latin typeface="Verdana"/>
                <a:cs typeface="Verdana"/>
              </a:rPr>
              <a:t>&lt;&lt;</a:t>
            </a:r>
            <a:endParaRPr sz="1100">
              <a:latin typeface="Verdana"/>
              <a:cs typeface="Verdana"/>
            </a:endParaRPr>
          </a:p>
          <a:p>
            <a:pPr marL="38100" marR="1628775" indent="99695">
              <a:lnSpc>
                <a:spcPct val="125299"/>
              </a:lnSpc>
              <a:buClr>
                <a:srgbClr val="3333B2"/>
              </a:buClr>
              <a:buFont typeface="Lucida Sans Unicode"/>
              <a:buChar char="►"/>
              <a:tabLst>
                <a:tab pos="315595" algn="l"/>
              </a:tabLst>
            </a:pPr>
            <a:r>
              <a:rPr dirty="0" sz="1100" spc="-40">
                <a:solidFill>
                  <a:srgbClr val="0000FF"/>
                </a:solidFill>
                <a:latin typeface="Tahoma"/>
                <a:cs typeface="Tahoma"/>
              </a:rPr>
              <a:t>Converts</a:t>
            </a:r>
            <a:r>
              <a:rPr dirty="0" sz="1100" spc="45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dirty="0" sz="1100" spc="-35">
                <a:solidFill>
                  <a:srgbClr val="0000FF"/>
                </a:solidFill>
                <a:latin typeface="Tahoma"/>
                <a:cs typeface="Tahoma"/>
              </a:rPr>
              <a:t>data</a:t>
            </a:r>
            <a:r>
              <a:rPr dirty="0" sz="1100" spc="5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dirty="0" sz="1100" spc="-20">
                <a:solidFill>
                  <a:srgbClr val="0000FF"/>
                </a:solidFill>
                <a:latin typeface="Tahoma"/>
                <a:cs typeface="Tahoma"/>
              </a:rPr>
              <a:t>into</a:t>
            </a:r>
            <a:r>
              <a:rPr dirty="0" sz="1100" spc="5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dirty="0" sz="1100" spc="-30">
                <a:solidFill>
                  <a:srgbClr val="0000FF"/>
                </a:solidFill>
                <a:latin typeface="Tahoma"/>
                <a:cs typeface="Tahoma"/>
              </a:rPr>
              <a:t>string</a:t>
            </a:r>
            <a:r>
              <a:rPr dirty="0" sz="1100" spc="45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and</a:t>
            </a:r>
            <a:r>
              <a:rPr dirty="0" sz="1100" spc="50">
                <a:latin typeface="Tahoma"/>
                <a:cs typeface="Tahoma"/>
              </a:rPr>
              <a:t> </a:t>
            </a:r>
            <a:r>
              <a:rPr dirty="0" sz="1100" spc="-70">
                <a:solidFill>
                  <a:srgbClr val="0000FF"/>
                </a:solidFill>
                <a:latin typeface="Tahoma"/>
                <a:cs typeface="Tahoma"/>
              </a:rPr>
              <a:t>sends</a:t>
            </a:r>
            <a:r>
              <a:rPr dirty="0" sz="1100" spc="5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</a:rPr>
              <a:t>to</a:t>
            </a:r>
            <a:r>
              <a:rPr dirty="0" sz="1100" spc="4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</a:t>
            </a:r>
            <a:r>
              <a:rPr dirty="0" sz="1100" spc="4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stream. 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The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130">
                <a:latin typeface="Calibri"/>
                <a:cs typeface="Calibri"/>
              </a:rPr>
              <a:t>std::cout</a:t>
            </a:r>
            <a:r>
              <a:rPr dirty="0" sz="1100" spc="110">
                <a:latin typeface="Calibri"/>
                <a:cs typeface="Calibri"/>
              </a:rPr>
              <a:t> </a:t>
            </a:r>
            <a:r>
              <a:rPr dirty="0" sz="1100" spc="-50">
                <a:latin typeface="Tahoma"/>
                <a:cs typeface="Tahoma"/>
              </a:rPr>
              <a:t>stream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is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example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of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output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stream.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9994" y="2027783"/>
            <a:ext cx="5039995" cy="410209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179070">
              <a:lnSpc>
                <a:spcPts val="890"/>
              </a:lnSpc>
            </a:pPr>
            <a:r>
              <a:rPr dirty="0" sz="1000" spc="120">
                <a:solidFill>
                  <a:srgbClr val="0000FF"/>
                </a:solidFill>
                <a:latin typeface="Calibri"/>
                <a:cs typeface="Calibri"/>
              </a:rPr>
              <a:t>std</a:t>
            </a:r>
            <a:r>
              <a:rPr dirty="0" sz="1000" spc="120">
                <a:latin typeface="Calibri"/>
                <a:cs typeface="Calibri"/>
              </a:rPr>
              <a:t>::</a:t>
            </a:r>
            <a:r>
              <a:rPr dirty="0" sz="1000" spc="120">
                <a:solidFill>
                  <a:srgbClr val="0000FF"/>
                </a:solidFill>
                <a:latin typeface="Calibri"/>
                <a:cs typeface="Calibri"/>
              </a:rPr>
              <a:t>cout</a:t>
            </a:r>
            <a:r>
              <a:rPr dirty="0" sz="1000" spc="29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000" spc="25">
                <a:latin typeface="Calibri"/>
                <a:cs typeface="Calibri"/>
              </a:rPr>
              <a:t>&lt;&lt; </a:t>
            </a:r>
            <a:r>
              <a:rPr dirty="0" sz="1000" spc="40">
                <a:latin typeface="Calibri"/>
                <a:cs typeface="Calibri"/>
              </a:rPr>
              <a:t> </a:t>
            </a:r>
            <a:r>
              <a:rPr dirty="0" sz="1000" spc="15">
                <a:latin typeface="Calibri"/>
                <a:cs typeface="Calibri"/>
              </a:rPr>
              <a:t>5 </a:t>
            </a:r>
            <a:r>
              <a:rPr dirty="0" sz="1000" spc="50">
                <a:latin typeface="Calibri"/>
                <a:cs typeface="Calibri"/>
              </a:rPr>
              <a:t> </a:t>
            </a:r>
            <a:r>
              <a:rPr dirty="0" sz="1000" spc="25">
                <a:latin typeface="Calibri"/>
                <a:cs typeface="Calibri"/>
              </a:rPr>
              <a:t>&lt;&lt; </a:t>
            </a:r>
            <a:r>
              <a:rPr dirty="0" sz="1000" spc="40">
                <a:latin typeface="Calibri"/>
                <a:cs typeface="Calibri"/>
              </a:rPr>
              <a:t> </a:t>
            </a:r>
            <a:r>
              <a:rPr dirty="0" sz="1000" spc="135">
                <a:solidFill>
                  <a:srgbClr val="0000FF"/>
                </a:solidFill>
                <a:latin typeface="Calibri"/>
                <a:cs typeface="Calibri"/>
              </a:rPr>
              <a:t>std</a:t>
            </a:r>
            <a:r>
              <a:rPr dirty="0" sz="1000" spc="135">
                <a:latin typeface="Calibri"/>
                <a:cs typeface="Calibri"/>
              </a:rPr>
              <a:t>::endl;</a:t>
            </a:r>
            <a:endParaRPr sz="1000">
              <a:latin typeface="Calibri"/>
              <a:cs typeface="Calibri"/>
            </a:endParaRPr>
          </a:p>
          <a:p>
            <a:pPr marL="179070">
              <a:lnSpc>
                <a:spcPts val="1075"/>
              </a:lnSpc>
            </a:pPr>
            <a:r>
              <a:rPr dirty="0" sz="1000" spc="135">
                <a:solidFill>
                  <a:srgbClr val="7F7F7F"/>
                </a:solidFill>
                <a:latin typeface="Calibri"/>
                <a:cs typeface="Calibri"/>
              </a:rPr>
              <a:t>//</a:t>
            </a:r>
            <a:r>
              <a:rPr dirty="0" sz="1000" spc="29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85">
                <a:solidFill>
                  <a:srgbClr val="7F7F7F"/>
                </a:solidFill>
                <a:latin typeface="Calibri"/>
                <a:cs typeface="Calibri"/>
              </a:rPr>
              <a:t>converts</a:t>
            </a:r>
            <a:r>
              <a:rPr dirty="0" sz="1000" spc="29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155">
                <a:solidFill>
                  <a:srgbClr val="7F7F7F"/>
                </a:solidFill>
                <a:latin typeface="Calibri"/>
                <a:cs typeface="Calibri"/>
              </a:rPr>
              <a:t>int</a:t>
            </a:r>
            <a:r>
              <a:rPr dirty="0" sz="1000" spc="295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85">
                <a:solidFill>
                  <a:srgbClr val="7F7F7F"/>
                </a:solidFill>
                <a:latin typeface="Calibri"/>
                <a:cs typeface="Calibri"/>
              </a:rPr>
              <a:t>value</a:t>
            </a:r>
            <a:r>
              <a:rPr dirty="0" sz="1000" spc="29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15">
                <a:solidFill>
                  <a:srgbClr val="7F7F7F"/>
                </a:solidFill>
                <a:latin typeface="Calibri"/>
                <a:cs typeface="Calibri"/>
              </a:rPr>
              <a:t>5 </a:t>
            </a:r>
            <a:r>
              <a:rPr dirty="0" sz="1000" spc="55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90">
                <a:solidFill>
                  <a:srgbClr val="7F7F7F"/>
                </a:solidFill>
                <a:latin typeface="Calibri"/>
                <a:cs typeface="Calibri"/>
              </a:rPr>
              <a:t>to</a:t>
            </a:r>
            <a:r>
              <a:rPr dirty="0" sz="1000" spc="29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135">
                <a:solidFill>
                  <a:srgbClr val="7F7F7F"/>
                </a:solidFill>
                <a:latin typeface="Calibri"/>
                <a:cs typeface="Calibri"/>
              </a:rPr>
              <a:t>string</a:t>
            </a:r>
            <a:r>
              <a:rPr dirty="0" sz="1000" spc="29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185">
                <a:solidFill>
                  <a:srgbClr val="7F7F7F"/>
                </a:solidFill>
                <a:latin typeface="Calibri"/>
                <a:cs typeface="Calibri"/>
              </a:rPr>
              <a:t>’5’</a:t>
            </a:r>
            <a:endParaRPr sz="1000">
              <a:latin typeface="Calibri"/>
              <a:cs typeface="Calibri"/>
            </a:endParaRPr>
          </a:p>
          <a:p>
            <a:pPr marL="179070">
              <a:lnSpc>
                <a:spcPts val="1140"/>
              </a:lnSpc>
            </a:pPr>
            <a:r>
              <a:rPr dirty="0" sz="1000" spc="135">
                <a:solidFill>
                  <a:srgbClr val="7F7F7F"/>
                </a:solidFill>
                <a:latin typeface="Calibri"/>
                <a:cs typeface="Calibri"/>
              </a:rPr>
              <a:t>//</a:t>
            </a:r>
            <a:r>
              <a:rPr dirty="0" sz="1000" spc="29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55">
                <a:solidFill>
                  <a:srgbClr val="7F7F7F"/>
                </a:solidFill>
                <a:latin typeface="Calibri"/>
                <a:cs typeface="Calibri"/>
              </a:rPr>
              <a:t>sends</a:t>
            </a:r>
            <a:r>
              <a:rPr dirty="0" sz="1000" spc="29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185">
                <a:solidFill>
                  <a:srgbClr val="7F7F7F"/>
                </a:solidFill>
                <a:latin typeface="Calibri"/>
                <a:cs typeface="Calibri"/>
              </a:rPr>
              <a:t>’5’</a:t>
            </a:r>
            <a:r>
              <a:rPr dirty="0" sz="1000" spc="29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90">
                <a:solidFill>
                  <a:srgbClr val="7F7F7F"/>
                </a:solidFill>
                <a:latin typeface="Calibri"/>
                <a:cs typeface="Calibri"/>
              </a:rPr>
              <a:t>to</a:t>
            </a:r>
            <a:r>
              <a:rPr dirty="0" sz="1000" spc="295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70">
                <a:solidFill>
                  <a:srgbClr val="7F7F7F"/>
                </a:solidFill>
                <a:latin typeface="Calibri"/>
                <a:cs typeface="Calibri"/>
              </a:rPr>
              <a:t>the</a:t>
            </a:r>
            <a:r>
              <a:rPr dirty="0" sz="1000" spc="29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75">
                <a:solidFill>
                  <a:srgbClr val="7F7F7F"/>
                </a:solidFill>
                <a:latin typeface="Calibri"/>
                <a:cs typeface="Calibri"/>
              </a:rPr>
              <a:t>console</a:t>
            </a:r>
            <a:r>
              <a:rPr dirty="0" sz="1000" spc="29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60">
                <a:solidFill>
                  <a:srgbClr val="7F7F7F"/>
                </a:solidFill>
                <a:latin typeface="Calibri"/>
                <a:cs typeface="Calibri"/>
              </a:rPr>
              <a:t>output</a:t>
            </a:r>
            <a:r>
              <a:rPr dirty="0" sz="1000" spc="295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45">
                <a:solidFill>
                  <a:srgbClr val="7F7F7F"/>
                </a:solidFill>
                <a:latin typeface="Calibri"/>
                <a:cs typeface="Calibri"/>
              </a:rPr>
              <a:t>stream</a:t>
            </a:r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107124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60"/>
              <a:t>Input</a:t>
            </a:r>
            <a:r>
              <a:rPr dirty="0" spc="-20"/>
              <a:t> </a:t>
            </a:r>
            <a:r>
              <a:rPr dirty="0" spc="-50"/>
              <a:t>Streams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1894" y="663853"/>
            <a:ext cx="4888230" cy="137604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38100" marR="30480">
              <a:lnSpc>
                <a:spcPct val="102600"/>
              </a:lnSpc>
              <a:spcBef>
                <a:spcPts val="55"/>
              </a:spcBef>
            </a:pPr>
            <a:r>
              <a:rPr dirty="0" sz="1100" spc="5">
                <a:latin typeface="Tahoma"/>
                <a:cs typeface="Tahoma"/>
              </a:rPr>
              <a:t>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input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stream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lets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you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get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data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from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source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(like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user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input,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file,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70">
                <a:latin typeface="Tahoma"/>
                <a:cs typeface="Tahoma"/>
              </a:rPr>
              <a:t>webpage,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etc.)</a:t>
            </a:r>
            <a:r>
              <a:rPr dirty="0" sz="1100" spc="13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and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read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15">
                <a:latin typeface="Tahoma"/>
                <a:cs typeface="Tahoma"/>
              </a:rPr>
              <a:t>it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in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your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program.</a:t>
            </a:r>
            <a:endParaRPr sz="1100">
              <a:latin typeface="Tahoma"/>
              <a:cs typeface="Tahoma"/>
            </a:endParaRPr>
          </a:p>
          <a:p>
            <a:pPr marL="314960" indent="-177800">
              <a:lnSpc>
                <a:spcPct val="100000"/>
              </a:lnSpc>
              <a:spcBef>
                <a:spcPts val="335"/>
              </a:spcBef>
              <a:buClr>
                <a:srgbClr val="3333B2"/>
              </a:buClr>
              <a:buFont typeface="Lucida Sans Unicode"/>
              <a:buChar char="►"/>
              <a:tabLst>
                <a:tab pos="315595" algn="l"/>
              </a:tabLst>
            </a:pPr>
            <a:r>
              <a:rPr dirty="0" sz="1100" spc="-30">
                <a:latin typeface="Tahoma"/>
                <a:cs typeface="Tahoma"/>
              </a:rPr>
              <a:t>Can</a:t>
            </a:r>
            <a:r>
              <a:rPr dirty="0" sz="110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only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80" b="1">
                <a:solidFill>
                  <a:srgbClr val="0000FF"/>
                </a:solidFill>
                <a:latin typeface="Tahoma"/>
                <a:cs typeface="Tahoma"/>
              </a:rPr>
              <a:t>receive</a:t>
            </a:r>
            <a:r>
              <a:rPr dirty="0" sz="1100" spc="30" b="1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data.</a:t>
            </a:r>
            <a:endParaRPr sz="1100">
              <a:latin typeface="Tahoma"/>
              <a:cs typeface="Tahoma"/>
            </a:endParaRPr>
          </a:p>
          <a:p>
            <a:pPr marL="314960" indent="-177800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Font typeface="Lucida Sans Unicode"/>
              <a:buChar char="►"/>
              <a:tabLst>
                <a:tab pos="315595" algn="l"/>
              </a:tabLst>
            </a:pPr>
            <a:r>
              <a:rPr dirty="0" sz="1100" spc="10">
                <a:latin typeface="Tahoma"/>
                <a:cs typeface="Tahoma"/>
              </a:rPr>
              <a:t>Pull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out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data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using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stream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70" b="1">
                <a:latin typeface="Tahoma"/>
                <a:cs typeface="Tahoma"/>
              </a:rPr>
              <a:t>extraction</a:t>
            </a:r>
            <a:r>
              <a:rPr dirty="0" sz="1100" spc="80" b="1">
                <a:latin typeface="Tahoma"/>
                <a:cs typeface="Tahoma"/>
              </a:rPr>
              <a:t> </a:t>
            </a:r>
            <a:r>
              <a:rPr dirty="0" sz="1100" spc="-75" b="1">
                <a:latin typeface="Tahoma"/>
                <a:cs typeface="Tahoma"/>
              </a:rPr>
              <a:t>operator</a:t>
            </a:r>
            <a:r>
              <a:rPr dirty="0" sz="1100" spc="-75">
                <a:latin typeface="Tahoma"/>
                <a:cs typeface="Tahoma"/>
              </a:rPr>
              <a:t>:</a:t>
            </a:r>
            <a:r>
              <a:rPr dirty="0" sz="1100" spc="145">
                <a:latin typeface="Tahoma"/>
                <a:cs typeface="Tahoma"/>
              </a:rPr>
              <a:t> </a:t>
            </a:r>
            <a:r>
              <a:rPr dirty="0" sz="1100" spc="-55" i="1">
                <a:solidFill>
                  <a:srgbClr val="0000FF"/>
                </a:solidFill>
                <a:latin typeface="Verdana"/>
                <a:cs typeface="Verdana"/>
              </a:rPr>
              <a:t>&gt;&gt;</a:t>
            </a:r>
            <a:endParaRPr sz="1100">
              <a:latin typeface="Verdana"/>
              <a:cs typeface="Verdana"/>
            </a:endParaRPr>
          </a:p>
          <a:p>
            <a:pPr marL="314960" marR="368935" indent="-177165">
              <a:lnSpc>
                <a:spcPct val="102600"/>
              </a:lnSpc>
              <a:spcBef>
                <a:spcPts val="295"/>
              </a:spcBef>
              <a:buClr>
                <a:srgbClr val="3333B2"/>
              </a:buClr>
              <a:buFont typeface="Lucida Sans Unicode"/>
              <a:buChar char="►"/>
              <a:tabLst>
                <a:tab pos="315595" algn="l"/>
              </a:tabLst>
            </a:pPr>
            <a:r>
              <a:rPr dirty="0" sz="1100" spc="-20">
                <a:latin typeface="Tahoma"/>
                <a:cs typeface="Tahoma"/>
              </a:rPr>
              <a:t>Extraction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0">
                <a:solidFill>
                  <a:srgbClr val="0000FF"/>
                </a:solidFill>
                <a:latin typeface="Tahoma"/>
                <a:cs typeface="Tahoma"/>
              </a:rPr>
              <a:t>receives</a:t>
            </a:r>
            <a:r>
              <a:rPr dirty="0" sz="1100" spc="25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data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from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stream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as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string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and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45">
                <a:solidFill>
                  <a:srgbClr val="0000FF"/>
                </a:solidFill>
                <a:latin typeface="Tahoma"/>
                <a:cs typeface="Tahoma"/>
              </a:rPr>
              <a:t>converts</a:t>
            </a:r>
            <a:r>
              <a:rPr dirty="0" sz="1100" spc="25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dirty="0" sz="1100" spc="15">
                <a:latin typeface="Tahoma"/>
                <a:cs typeface="Tahoma"/>
              </a:rPr>
              <a:t>it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into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the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appropriate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type.</a:t>
            </a:r>
            <a:endParaRPr sz="110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335"/>
              </a:spcBef>
            </a:pPr>
            <a:r>
              <a:rPr dirty="0" sz="1100" spc="-20">
                <a:latin typeface="Tahoma"/>
                <a:cs typeface="Tahoma"/>
              </a:rPr>
              <a:t>The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165">
                <a:latin typeface="Calibri"/>
                <a:cs typeface="Calibri"/>
              </a:rPr>
              <a:t>std::cin</a:t>
            </a:r>
            <a:r>
              <a:rPr dirty="0" sz="1100" spc="110">
                <a:latin typeface="Calibri"/>
                <a:cs typeface="Calibri"/>
              </a:rPr>
              <a:t> </a:t>
            </a:r>
            <a:r>
              <a:rPr dirty="0" sz="1100" spc="-50">
                <a:latin typeface="Tahoma"/>
                <a:cs typeface="Tahoma"/>
              </a:rPr>
              <a:t>stream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is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example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of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input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stream.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9994" y="2076373"/>
            <a:ext cx="5039995" cy="54673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179070">
              <a:lnSpc>
                <a:spcPts val="890"/>
              </a:lnSpc>
            </a:pPr>
            <a:r>
              <a:rPr dirty="0" sz="1000" spc="155">
                <a:solidFill>
                  <a:srgbClr val="0000FF"/>
                </a:solidFill>
                <a:latin typeface="Calibri"/>
                <a:cs typeface="Calibri"/>
              </a:rPr>
              <a:t>int</a:t>
            </a:r>
            <a:r>
              <a:rPr dirty="0" sz="1000" spc="24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000" spc="170">
                <a:latin typeface="Calibri"/>
                <a:cs typeface="Calibri"/>
              </a:rPr>
              <a:t>x;</a:t>
            </a:r>
            <a:endParaRPr sz="1000">
              <a:latin typeface="Calibri"/>
              <a:cs typeface="Calibri"/>
            </a:endParaRPr>
          </a:p>
          <a:p>
            <a:pPr marL="179070">
              <a:lnSpc>
                <a:spcPts val="1075"/>
              </a:lnSpc>
            </a:pPr>
            <a:r>
              <a:rPr dirty="0" sz="1000" spc="135">
                <a:solidFill>
                  <a:srgbClr val="0000FF"/>
                </a:solidFill>
                <a:latin typeface="Calibri"/>
                <a:cs typeface="Calibri"/>
              </a:rPr>
              <a:t>string</a:t>
            </a:r>
            <a:r>
              <a:rPr dirty="0" sz="1000" spc="254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000" spc="185">
                <a:latin typeface="Calibri"/>
                <a:cs typeface="Calibri"/>
              </a:rPr>
              <a:t>str;</a:t>
            </a:r>
            <a:endParaRPr sz="1000">
              <a:latin typeface="Calibri"/>
              <a:cs typeface="Calibri"/>
            </a:endParaRPr>
          </a:p>
          <a:p>
            <a:pPr marL="179070">
              <a:lnSpc>
                <a:spcPts val="1075"/>
              </a:lnSpc>
            </a:pPr>
            <a:r>
              <a:rPr dirty="0" sz="1000" spc="150">
                <a:solidFill>
                  <a:srgbClr val="0000FF"/>
                </a:solidFill>
                <a:latin typeface="Calibri"/>
                <a:cs typeface="Calibri"/>
              </a:rPr>
              <a:t>std</a:t>
            </a:r>
            <a:r>
              <a:rPr dirty="0" sz="1000" spc="150">
                <a:latin typeface="Calibri"/>
                <a:cs typeface="Calibri"/>
              </a:rPr>
              <a:t>::</a:t>
            </a:r>
            <a:r>
              <a:rPr dirty="0" sz="1000" spc="150">
                <a:solidFill>
                  <a:srgbClr val="0000FF"/>
                </a:solidFill>
                <a:latin typeface="Calibri"/>
                <a:cs typeface="Calibri"/>
              </a:rPr>
              <a:t>cin</a:t>
            </a:r>
            <a:r>
              <a:rPr dirty="0" sz="1000" spc="28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000" spc="25">
                <a:latin typeface="Calibri"/>
                <a:cs typeface="Calibri"/>
              </a:rPr>
              <a:t>&gt;&gt; </a:t>
            </a:r>
            <a:r>
              <a:rPr dirty="0" sz="1000" spc="30">
                <a:latin typeface="Calibri"/>
                <a:cs typeface="Calibri"/>
              </a:rPr>
              <a:t> </a:t>
            </a:r>
            <a:r>
              <a:rPr dirty="0" sz="1000" spc="85">
                <a:latin typeface="Calibri"/>
                <a:cs typeface="Calibri"/>
              </a:rPr>
              <a:t>x</a:t>
            </a:r>
            <a:r>
              <a:rPr dirty="0" sz="1000" spc="280">
                <a:latin typeface="Calibri"/>
                <a:cs typeface="Calibri"/>
              </a:rPr>
              <a:t> </a:t>
            </a:r>
            <a:r>
              <a:rPr dirty="0" sz="1000" spc="25">
                <a:latin typeface="Calibri"/>
                <a:cs typeface="Calibri"/>
              </a:rPr>
              <a:t>&gt;&gt; </a:t>
            </a:r>
            <a:r>
              <a:rPr dirty="0" sz="1000" spc="35">
                <a:latin typeface="Calibri"/>
                <a:cs typeface="Calibri"/>
              </a:rPr>
              <a:t> </a:t>
            </a:r>
            <a:r>
              <a:rPr dirty="0" sz="1000" spc="185">
                <a:latin typeface="Calibri"/>
                <a:cs typeface="Calibri"/>
              </a:rPr>
              <a:t>str;</a:t>
            </a:r>
            <a:endParaRPr sz="1000">
              <a:latin typeface="Calibri"/>
              <a:cs typeface="Calibri"/>
            </a:endParaRPr>
          </a:p>
          <a:p>
            <a:pPr marL="179070">
              <a:lnSpc>
                <a:spcPts val="1140"/>
              </a:lnSpc>
            </a:pPr>
            <a:r>
              <a:rPr dirty="0" sz="1000" spc="90">
                <a:solidFill>
                  <a:srgbClr val="7F7F7F"/>
                </a:solidFill>
                <a:latin typeface="Calibri"/>
                <a:cs typeface="Calibri"/>
              </a:rPr>
              <a:t>//reads</a:t>
            </a:r>
            <a:r>
              <a:rPr dirty="0" sz="1000" spc="295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114">
                <a:solidFill>
                  <a:srgbClr val="7F7F7F"/>
                </a:solidFill>
                <a:latin typeface="Calibri"/>
                <a:cs typeface="Calibri"/>
              </a:rPr>
              <a:t>exactly</a:t>
            </a:r>
            <a:r>
              <a:rPr dirty="0" sz="1000" spc="295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5">
                <a:solidFill>
                  <a:srgbClr val="7F7F7F"/>
                </a:solidFill>
                <a:latin typeface="Calibri"/>
                <a:cs typeface="Calibri"/>
              </a:rPr>
              <a:t>one</a:t>
            </a:r>
            <a:r>
              <a:rPr dirty="0" sz="1000" spc="7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155">
                <a:solidFill>
                  <a:srgbClr val="7F7F7F"/>
                </a:solidFill>
                <a:latin typeface="Calibri"/>
                <a:cs typeface="Calibri"/>
              </a:rPr>
              <a:t>int</a:t>
            </a:r>
            <a:r>
              <a:rPr dirty="0" sz="1000" spc="30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50">
                <a:solidFill>
                  <a:srgbClr val="7F7F7F"/>
                </a:solidFill>
                <a:latin typeface="Calibri"/>
                <a:cs typeface="Calibri"/>
              </a:rPr>
              <a:t>then</a:t>
            </a:r>
            <a:r>
              <a:rPr dirty="0" sz="1000" spc="295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5">
                <a:solidFill>
                  <a:srgbClr val="7F7F7F"/>
                </a:solidFill>
                <a:latin typeface="Calibri"/>
                <a:cs typeface="Calibri"/>
              </a:rPr>
              <a:t>one </a:t>
            </a:r>
            <a:r>
              <a:rPr dirty="0" sz="1000" spc="7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135">
                <a:solidFill>
                  <a:srgbClr val="7F7F7F"/>
                </a:solidFill>
                <a:latin typeface="Calibri"/>
                <a:cs typeface="Calibri"/>
              </a:rPr>
              <a:t>string</a:t>
            </a:r>
            <a:r>
              <a:rPr dirty="0" sz="1000" spc="295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25">
                <a:solidFill>
                  <a:srgbClr val="7F7F7F"/>
                </a:solidFill>
                <a:latin typeface="Calibri"/>
                <a:cs typeface="Calibri"/>
              </a:rPr>
              <a:t>from </a:t>
            </a:r>
            <a:r>
              <a:rPr dirty="0" sz="1000" spc="45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dirty="0" sz="1000" spc="75">
                <a:solidFill>
                  <a:srgbClr val="7F7F7F"/>
                </a:solidFill>
                <a:latin typeface="Calibri"/>
                <a:cs typeface="Calibri"/>
              </a:rPr>
              <a:t>console</a:t>
            </a:r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72527"/>
            <a:ext cx="136017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20">
                <a:solidFill>
                  <a:srgbClr val="3333B2"/>
                </a:solidFill>
                <a:latin typeface="Tahoma"/>
                <a:cs typeface="Tahoma"/>
              </a:rPr>
              <a:t>I/O</a:t>
            </a:r>
            <a:r>
              <a:rPr dirty="0" sz="1400" spc="-5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dirty="0" sz="1400" spc="-35">
                <a:solidFill>
                  <a:srgbClr val="3333B2"/>
                </a:solidFill>
                <a:latin typeface="Tahoma"/>
                <a:cs typeface="Tahoma"/>
              </a:rPr>
              <a:t>Decision</a:t>
            </a:r>
            <a:r>
              <a:rPr dirty="0" sz="140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dirty="0" sz="1400" spc="-60">
                <a:solidFill>
                  <a:srgbClr val="3333B2"/>
                </a:solidFill>
                <a:latin typeface="Tahoma"/>
                <a:cs typeface="Tahoma"/>
              </a:rPr>
              <a:t>Tree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2556" y="954074"/>
            <a:ext cx="4551997" cy="1237297"/>
          </a:xfrm>
          <a:prstGeom prst="rect">
            <a:avLst/>
          </a:prstGeom>
        </p:spPr>
      </p:pic>
    </p:spTree>
  </p:cSld>
  <p:clrMapOvr>
    <a:masterClrMapping/>
  </p:clrMapOvr>
  <p:transition spd="fast">
    <p:cut thruBlk="0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56769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20"/>
              <a:t>Outline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881556"/>
            <a:ext cx="95821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0">
                <a:solidFill>
                  <a:srgbClr val="D6D6EF"/>
                </a:solidFill>
                <a:latin typeface="Tahoma"/>
                <a:cs typeface="Tahoma"/>
                <a:hlinkClick r:id="rId2" action="ppaction://hlinksldjump"/>
              </a:rPr>
              <a:t>Stream</a:t>
            </a:r>
            <a:r>
              <a:rPr dirty="0" sz="1100" spc="-30">
                <a:solidFill>
                  <a:srgbClr val="D6D6EF"/>
                </a:solidFill>
                <a:latin typeface="Tahoma"/>
                <a:cs typeface="Tahoma"/>
                <a:hlinkClick r:id="rId2" action="ppaction://hlinksldjump"/>
              </a:rPr>
              <a:t> </a:t>
            </a:r>
            <a:r>
              <a:rPr dirty="0" sz="1100" spc="-35">
                <a:solidFill>
                  <a:srgbClr val="D6D6EF"/>
                </a:solidFill>
                <a:latin typeface="Tahoma"/>
                <a:cs typeface="Tahoma"/>
                <a:hlinkClick r:id="rId2" action="ppaction://hlinksldjump"/>
              </a:rPr>
              <a:t>Concept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7294" y="1373935"/>
            <a:ext cx="2403475" cy="53594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5">
                <a:solidFill>
                  <a:srgbClr val="3333B2"/>
                </a:solidFill>
                <a:latin typeface="Tahoma"/>
                <a:cs typeface="Tahoma"/>
                <a:hlinkClick r:id="rId3" action="ppaction://hlinksldjump"/>
              </a:rPr>
              <a:t>How</a:t>
            </a:r>
            <a:r>
              <a:rPr dirty="0" sz="1100" spc="15">
                <a:solidFill>
                  <a:srgbClr val="3333B2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dirty="0" sz="1100" spc="-15">
                <a:solidFill>
                  <a:srgbClr val="3333B2"/>
                </a:solidFill>
                <a:latin typeface="Tahoma"/>
                <a:cs typeface="Tahoma"/>
                <a:hlinkClick r:id="rId3" action="ppaction://hlinksldjump"/>
              </a:rPr>
              <a:t>to</a:t>
            </a:r>
            <a:r>
              <a:rPr dirty="0" sz="1100" spc="15">
                <a:solidFill>
                  <a:srgbClr val="3333B2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dirty="0" sz="1100" spc="-25">
                <a:solidFill>
                  <a:srgbClr val="3333B2"/>
                </a:solidFill>
                <a:latin typeface="Tahoma"/>
                <a:cs typeface="Tahoma"/>
                <a:hlinkClick r:id="rId3" action="ppaction://hlinksldjump"/>
              </a:rPr>
              <a:t>interact</a:t>
            </a:r>
            <a:r>
              <a:rPr dirty="0" sz="1100" spc="20">
                <a:solidFill>
                  <a:srgbClr val="3333B2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dirty="0" sz="1100" spc="-25">
                <a:solidFill>
                  <a:srgbClr val="3333B2"/>
                </a:solidFill>
                <a:latin typeface="Tahoma"/>
                <a:cs typeface="Tahoma"/>
                <a:hlinkClick r:id="rId3" action="ppaction://hlinksldjump"/>
              </a:rPr>
              <a:t>with</a:t>
            </a:r>
            <a:r>
              <a:rPr dirty="0" sz="1100" spc="20">
                <a:solidFill>
                  <a:srgbClr val="3333B2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dirty="0" sz="1100" spc="-40">
                <a:solidFill>
                  <a:srgbClr val="3333B2"/>
                </a:solidFill>
                <a:latin typeface="Tahoma"/>
                <a:cs typeface="Tahoma"/>
                <a:hlinkClick r:id="rId3" action="ppaction://hlinksldjump"/>
              </a:rPr>
              <a:t>files</a:t>
            </a:r>
            <a:r>
              <a:rPr dirty="0" sz="1100" spc="15">
                <a:solidFill>
                  <a:srgbClr val="3333B2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dirty="0" sz="1100" spc="-50">
                <a:solidFill>
                  <a:srgbClr val="3333B2"/>
                </a:solidFill>
                <a:latin typeface="Tahoma"/>
                <a:cs typeface="Tahoma"/>
                <a:hlinkClick r:id="rId3" action="ppaction://hlinksldjump"/>
              </a:rPr>
              <a:t>using</a:t>
            </a:r>
            <a:r>
              <a:rPr dirty="0" sz="1100" spc="30">
                <a:solidFill>
                  <a:srgbClr val="3333B2"/>
                </a:solidFill>
                <a:latin typeface="Tahoma"/>
                <a:cs typeface="Tahoma"/>
                <a:hlinkClick r:id="rId3" action="ppaction://hlinksldjump"/>
              </a:rPr>
              <a:t> </a:t>
            </a:r>
            <a:r>
              <a:rPr dirty="0" sz="1100" spc="75">
                <a:solidFill>
                  <a:srgbClr val="3333B2"/>
                </a:solidFill>
                <a:latin typeface="Calibri"/>
                <a:cs typeface="Calibri"/>
                <a:hlinkClick r:id="rId3" action="ppaction://hlinksldjump"/>
              </a:rPr>
              <a:t>fstream</a:t>
            </a:r>
            <a:endParaRPr sz="1100">
              <a:latin typeface="Calibri"/>
              <a:cs typeface="Calibri"/>
            </a:endParaRPr>
          </a:p>
          <a:p>
            <a:pPr marL="220345" marR="1195070">
              <a:lnSpc>
                <a:spcPct val="102600"/>
              </a:lnSpc>
            </a:pPr>
            <a:r>
              <a:rPr dirty="0" sz="1100" spc="-40">
                <a:latin typeface="Tahoma"/>
                <a:cs typeface="Tahoma"/>
                <a:hlinkClick r:id="rId4" action="ppaction://hlinksldjump"/>
              </a:rPr>
              <a:t>Reading</a:t>
            </a:r>
            <a:r>
              <a:rPr dirty="0" sz="1100" spc="-10">
                <a:latin typeface="Tahoma"/>
                <a:cs typeface="Tahoma"/>
                <a:hlinkClick r:id="rId4" action="ppaction://hlinksldjump"/>
              </a:rPr>
              <a:t> </a:t>
            </a:r>
            <a:r>
              <a:rPr dirty="0" sz="1100" spc="-25">
                <a:latin typeface="Tahoma"/>
                <a:cs typeface="Tahoma"/>
                <a:hlinkClick r:id="rId4" action="ppaction://hlinksldjump"/>
              </a:rPr>
              <a:t>in</a:t>
            </a:r>
            <a:r>
              <a:rPr dirty="0" sz="1100" spc="-5">
                <a:latin typeface="Tahoma"/>
                <a:cs typeface="Tahoma"/>
                <a:hlinkClick r:id="rId4" action="ppaction://hlinksldjump"/>
              </a:rPr>
              <a:t> </a:t>
            </a:r>
            <a:r>
              <a:rPr dirty="0" sz="1100" spc="-55">
                <a:latin typeface="Tahoma"/>
                <a:cs typeface="Tahoma"/>
                <a:hlinkClick r:id="rId4" action="ppaction://hlinksldjump"/>
              </a:rPr>
              <a:t>a</a:t>
            </a:r>
            <a:r>
              <a:rPr dirty="0" sz="1100" spc="-5">
                <a:latin typeface="Tahoma"/>
                <a:cs typeface="Tahoma"/>
                <a:hlinkClick r:id="rId4" action="ppaction://hlinksldjump"/>
              </a:rPr>
              <a:t> </a:t>
            </a:r>
            <a:r>
              <a:rPr dirty="0" sz="1100" spc="-10">
                <a:latin typeface="Tahoma"/>
                <a:cs typeface="Tahoma"/>
                <a:hlinkClick r:id="rId4" action="ppaction://hlinksldjump"/>
              </a:rPr>
              <a:t>File </a:t>
            </a:r>
            <a:r>
              <a:rPr dirty="0" sz="1100" spc="-330">
                <a:latin typeface="Tahoma"/>
                <a:cs typeface="Tahoma"/>
              </a:rPr>
              <a:t> </a:t>
            </a:r>
            <a:r>
              <a:rPr dirty="0" sz="1100" spc="-15">
                <a:latin typeface="Tahoma"/>
                <a:cs typeface="Tahoma"/>
                <a:hlinkClick r:id="rId5" action="ppaction://hlinksldjump"/>
              </a:rPr>
              <a:t>Writing</a:t>
            </a:r>
            <a:r>
              <a:rPr dirty="0" sz="1100" spc="-5">
                <a:latin typeface="Tahoma"/>
                <a:cs typeface="Tahoma"/>
                <a:hlinkClick r:id="rId5" action="ppaction://hlinksldjump"/>
              </a:rPr>
              <a:t> </a:t>
            </a:r>
            <a:r>
              <a:rPr dirty="0" sz="1100" spc="-15">
                <a:latin typeface="Tahoma"/>
                <a:cs typeface="Tahoma"/>
                <a:hlinkClick r:id="rId5" action="ppaction://hlinksldjump"/>
              </a:rPr>
              <a:t>to</a:t>
            </a:r>
            <a:r>
              <a:rPr dirty="0" sz="1100" spc="-5">
                <a:latin typeface="Tahoma"/>
                <a:cs typeface="Tahoma"/>
                <a:hlinkClick r:id="rId5" action="ppaction://hlinksldjump"/>
              </a:rPr>
              <a:t> </a:t>
            </a:r>
            <a:r>
              <a:rPr dirty="0" sz="1100" spc="-55">
                <a:latin typeface="Tahoma"/>
                <a:cs typeface="Tahoma"/>
                <a:hlinkClick r:id="rId5" action="ppaction://hlinksldjump"/>
              </a:rPr>
              <a:t>a</a:t>
            </a:r>
            <a:r>
              <a:rPr dirty="0" sz="1100">
                <a:latin typeface="Tahoma"/>
                <a:cs typeface="Tahoma"/>
                <a:hlinkClick r:id="rId5" action="ppaction://hlinksldjump"/>
              </a:rPr>
              <a:t> </a:t>
            </a:r>
            <a:r>
              <a:rPr dirty="0" sz="1100" spc="-10">
                <a:latin typeface="Tahoma"/>
                <a:cs typeface="Tahoma"/>
                <a:hlinkClick r:id="rId5" action="ppaction://hlinksldjump"/>
              </a:rPr>
              <a:t>File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7294" y="2210459"/>
            <a:ext cx="88582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0">
                <a:solidFill>
                  <a:srgbClr val="D6D6EF"/>
                </a:solidFill>
                <a:latin typeface="Tahoma"/>
                <a:cs typeface="Tahoma"/>
                <a:hlinkClick r:id="rId6" action="ppaction://hlinksldjump"/>
              </a:rPr>
              <a:t>String</a:t>
            </a:r>
            <a:r>
              <a:rPr dirty="0" sz="1100" spc="-30">
                <a:solidFill>
                  <a:srgbClr val="D6D6EF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dirty="0" sz="1100" spc="-45">
                <a:solidFill>
                  <a:srgbClr val="D6D6EF"/>
                </a:solidFill>
                <a:latin typeface="Tahoma"/>
                <a:cs typeface="Tahoma"/>
                <a:hlinkClick r:id="rId6" action="ppaction://hlinksldjump"/>
              </a:rPr>
              <a:t>Streams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Th.S Nguyen Minh Anh</dc:creator>
  <dc:title>Advanced C - Input/Output Library</dc:title>
  <dcterms:created xsi:type="dcterms:W3CDTF">2023-03-18T03:04:28Z</dcterms:created>
  <dcterms:modified xsi:type="dcterms:W3CDTF">2023-03-18T03:04:28Z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2023-02-27T00:00:00Z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2023-03-18T00:00:00Z</vt:filetime>
  </property>
</Properties>
</file>