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Default Extension="jpg" ContentType="image/jpg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1227" y="641958"/>
            <a:ext cx="1663344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75618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12450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72318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8341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59618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30598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5439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30598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477" y="1117585"/>
            <a:ext cx="4982844" cy="828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32.xml"/><Relationship Id="rId8" Type="http://schemas.openxmlformats.org/officeDocument/2006/relationships/slide" Target="slide36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32.xml"/><Relationship Id="rId8" Type="http://schemas.openxmlformats.org/officeDocument/2006/relationships/slide" Target="slide36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32.xml"/><Relationship Id="rId8" Type="http://schemas.openxmlformats.org/officeDocument/2006/relationships/slide" Target="slide36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32.xml"/><Relationship Id="rId8" Type="http://schemas.openxmlformats.org/officeDocument/2006/relationships/slide" Target="slide36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32.xml"/><Relationship Id="rId8" Type="http://schemas.openxmlformats.org/officeDocument/2006/relationships/slide" Target="slide36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32.xml"/><Relationship Id="rId8" Type="http://schemas.openxmlformats.org/officeDocument/2006/relationships/slide" Target="slide36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5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32.xml"/><Relationship Id="rId8" Type="http://schemas.openxmlformats.org/officeDocument/2006/relationships/slide" Target="slide36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pc="-45"/>
              <a:t>Advanced </a:t>
            </a:r>
            <a:r>
              <a:rPr dirty="0" spc="55"/>
              <a:t>C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 spc="-30"/>
              <a:t>Strings</a:t>
            </a:r>
            <a:r>
              <a:rPr dirty="0" sz="1100" spc="10"/>
              <a:t> </a:t>
            </a:r>
            <a:r>
              <a:rPr dirty="0" sz="1100" spc="-50"/>
              <a:t>and</a:t>
            </a:r>
            <a:r>
              <a:rPr dirty="0" sz="1100" spc="10"/>
              <a:t> </a:t>
            </a:r>
            <a:r>
              <a:rPr dirty="0" sz="1100" spc="-35"/>
              <a:t>Vectors</a:t>
            </a:r>
            <a:r>
              <a:rPr dirty="0" sz="1100" spc="10"/>
              <a:t> </a:t>
            </a:r>
            <a:r>
              <a:rPr dirty="0" sz="1100" spc="-25"/>
              <a:t>in</a:t>
            </a:r>
            <a:r>
              <a:rPr dirty="0" sz="1100" spc="10"/>
              <a:t> </a:t>
            </a:r>
            <a:r>
              <a:rPr dirty="0" sz="1100" spc="35"/>
              <a:t>C++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932787" y="1433904"/>
            <a:ext cx="1894839" cy="835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Th.S </a:t>
            </a:r>
            <a:r>
              <a:rPr dirty="0" sz="1100" spc="-50">
                <a:latin typeface="Tahoma"/>
                <a:cs typeface="Tahoma"/>
              </a:rPr>
              <a:t>Nguyen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Minh </a:t>
            </a:r>
            <a:r>
              <a:rPr dirty="0" sz="1100" spc="-15">
                <a:latin typeface="Tahoma"/>
                <a:cs typeface="Tahoma"/>
              </a:rPr>
              <a:t>Anh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800" spc="-20">
                <a:latin typeface="Microsoft Sans Serif"/>
                <a:cs typeface="Microsoft Sans Serif"/>
              </a:rPr>
              <a:t>Phenikaa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University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100" spc="-15">
                <a:latin typeface="Tahoma"/>
                <a:cs typeface="Tahoma"/>
              </a:rPr>
              <a:t>Last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Update: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7th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February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0493" y="318053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10876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8678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310113" y="3167693"/>
            <a:ext cx="203200" cy="55880"/>
            <a:chOff x="4310113" y="316769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4373282" y="317022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0113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609350" y="3166428"/>
            <a:ext cx="203200" cy="58419"/>
            <a:chOff x="4609350" y="316642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4698251" y="318292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09350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5551" y="31702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908575" y="3166428"/>
            <a:ext cx="203200" cy="58419"/>
            <a:chOff x="4908575" y="316642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4984776" y="317022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08575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84776" y="320832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284013" y="317022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5489279" y="3167693"/>
            <a:ext cx="238760" cy="57150"/>
            <a:chOff x="5489279" y="316769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5613731" y="320070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86667" y="317420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91810" y="317022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51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Reading</a:t>
            </a:r>
            <a:r>
              <a:rPr dirty="0" spc="10"/>
              <a:t> </a:t>
            </a:r>
            <a:r>
              <a:rPr dirty="0" spc="-60"/>
              <a:t>and</a:t>
            </a:r>
            <a:r>
              <a:rPr dirty="0" spc="15"/>
              <a:t> </a:t>
            </a:r>
            <a:r>
              <a:rPr dirty="0" spc="-15"/>
              <a:t>Writing</a:t>
            </a:r>
            <a:r>
              <a:rPr dirty="0" spc="30"/>
              <a:t> </a:t>
            </a:r>
            <a:r>
              <a:rPr dirty="0" spc="114">
                <a:latin typeface="Trebuchet MS"/>
                <a:cs typeface="Trebuchet MS"/>
              </a:rPr>
              <a:t>string</a:t>
            </a:r>
            <a:r>
              <a:rPr dirty="0" spc="11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930121"/>
            <a:ext cx="485013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25">
                <a:latin typeface="Tahoma"/>
                <a:cs typeface="Tahoma"/>
              </a:rPr>
              <a:t>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operations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built-in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ators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left-hand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Thus,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chain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together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multiple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writes: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502498"/>
            <a:ext cx="476313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s1,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endParaRPr sz="1000">
              <a:latin typeface="Calibri"/>
              <a:cs typeface="Calibri"/>
            </a:endParaRPr>
          </a:p>
          <a:p>
            <a:pPr marL="298450" marR="470534">
              <a:lnSpc>
                <a:spcPts val="1080"/>
              </a:lnSpc>
              <a:spcBef>
                <a:spcPts val="75"/>
              </a:spcBef>
            </a:pPr>
            <a:r>
              <a:rPr dirty="0" sz="1000" spc="13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00">
                <a:solidFill>
                  <a:srgbClr val="7F7F7F"/>
                </a:solidFill>
                <a:latin typeface="Calibri"/>
                <a:cs typeface="Calibri"/>
              </a:rPr>
              <a:t>first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7F7F7F"/>
                </a:solidFill>
                <a:latin typeface="Calibri"/>
                <a:cs typeface="Calibri"/>
              </a:rPr>
              <a:t>s1,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second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s2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write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both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966238"/>
            <a:ext cx="50342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4909820" algn="l"/>
              </a:tabLst>
            </a:pPr>
            <a:r>
              <a:rPr dirty="0" sz="1100" spc="-40">
                <a:latin typeface="Tahoma"/>
                <a:cs typeface="Tahoma"/>
              </a:rPr>
              <a:t>Question: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version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50">
                <a:latin typeface="Tahoma"/>
                <a:cs typeface="Tahoma"/>
              </a:rPr>
              <a:t>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30">
                <a:latin typeface="Calibri"/>
                <a:cs typeface="Calibri"/>
              </a:rPr>
              <a:t>"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Hello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World!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125">
                <a:latin typeface="Calibri"/>
                <a:cs typeface="Calibri"/>
              </a:rPr>
              <a:t>"</a:t>
            </a:r>
            <a:r>
              <a:rPr dirty="0" sz="1100" spc="-35">
                <a:latin typeface="Tahoma"/>
                <a:cs typeface="Tahoma"/>
              </a:rPr>
              <a:t>,  </a:t>
            </a:r>
            <a:r>
              <a:rPr dirty="0" sz="1100" spc="-45">
                <a:latin typeface="Tahoma"/>
                <a:cs typeface="Tahoma"/>
              </a:rPr>
              <a:t>our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be?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85">
                <a:solidFill>
                  <a:srgbClr val="0000FF"/>
                </a:solidFill>
                <a:latin typeface="Calibri"/>
                <a:cs typeface="Calibri"/>
              </a:rPr>
              <a:t>"HelloWorld!"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51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Reading</a:t>
            </a:r>
            <a:r>
              <a:rPr dirty="0" spc="10"/>
              <a:t> </a:t>
            </a:r>
            <a:r>
              <a:rPr dirty="0" spc="-60"/>
              <a:t>and</a:t>
            </a:r>
            <a:r>
              <a:rPr dirty="0" spc="15"/>
              <a:t> </a:t>
            </a:r>
            <a:r>
              <a:rPr dirty="0" spc="-15"/>
              <a:t>Writing</a:t>
            </a:r>
            <a:r>
              <a:rPr dirty="0" spc="30"/>
              <a:t> </a:t>
            </a:r>
            <a:r>
              <a:rPr dirty="0" spc="114">
                <a:latin typeface="Trebuchet MS"/>
                <a:cs typeface="Trebuchet MS"/>
              </a:rPr>
              <a:t>string</a:t>
            </a:r>
            <a:r>
              <a:rPr dirty="0" spc="11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3593"/>
            <a:ext cx="2575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solidFill>
                  <a:srgbClr val="0000FF"/>
                </a:solidFill>
                <a:latin typeface="Arial"/>
                <a:cs typeface="Arial"/>
              </a:rPr>
              <a:t>Reading</a:t>
            </a:r>
            <a:r>
              <a:rPr dirty="0" sz="1100" spc="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dirty="0" sz="1100" spc="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0000FF"/>
                </a:solidFill>
                <a:latin typeface="Arial"/>
                <a:cs typeface="Arial"/>
              </a:rPr>
              <a:t>Unknown</a:t>
            </a:r>
            <a:r>
              <a:rPr dirty="0" sz="1100" spc="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dirty="0" sz="1100" spc="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1100" spc="8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0000FF"/>
                </a:solidFill>
                <a:latin typeface="Arial"/>
                <a:cs typeface="Arial"/>
              </a:rPr>
              <a:t>strings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01826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98450">
              <a:lnSpc>
                <a:spcPts val="1075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word;</a:t>
            </a:r>
            <a:endParaRPr sz="1000">
              <a:latin typeface="Calibri"/>
              <a:cs typeface="Calibri"/>
            </a:endParaRPr>
          </a:p>
          <a:p>
            <a:pPr marL="298450">
              <a:lnSpc>
                <a:spcPts val="1075"/>
              </a:lnSpc>
            </a:pPr>
            <a:r>
              <a:rPr dirty="0" sz="1000" spc="8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(</a:t>
            </a:r>
            <a:r>
              <a:rPr dirty="0" sz="1000" spc="15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35">
                <a:latin typeface="Calibri"/>
                <a:cs typeface="Calibri"/>
              </a:rPr>
              <a:t>word) 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until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end-of-file</a:t>
            </a:r>
            <a:endParaRPr sz="1000">
              <a:latin typeface="Calibri"/>
              <a:cs typeface="Calibri"/>
            </a:endParaRPr>
          </a:p>
          <a:p>
            <a:pPr marL="298450" marR="488315" indent="59690">
              <a:lnSpc>
                <a:spcPts val="1080"/>
              </a:lnSpc>
              <a:spcBef>
                <a:spcPts val="70"/>
              </a:spcBef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word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write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each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7F7F7F"/>
                </a:solidFill>
                <a:latin typeface="Calibri"/>
                <a:cs typeface="Calibri"/>
              </a:rPr>
              <a:t>word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followed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7F7F7F"/>
                </a:solidFill>
                <a:latin typeface="Calibri"/>
                <a:cs typeface="Calibri"/>
              </a:rPr>
              <a:t>by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60">
                <a:solidFill>
                  <a:srgbClr val="7F7F7F"/>
                </a:solidFill>
                <a:latin typeface="Calibri"/>
                <a:cs typeface="Calibri"/>
              </a:rPr>
              <a:t>new</a:t>
            </a:r>
            <a:r>
              <a:rPr dirty="0" sz="1000" spc="-3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line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55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738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Using</a:t>
            </a:r>
            <a:r>
              <a:rPr dirty="0" spc="25"/>
              <a:t> </a:t>
            </a:r>
            <a:r>
              <a:rPr dirty="0" spc="-45"/>
              <a:t>getline</a:t>
            </a:r>
            <a:r>
              <a:rPr dirty="0" spc="25"/>
              <a:t> </a:t>
            </a:r>
            <a:r>
              <a:rPr dirty="0" spc="-15"/>
              <a:t>to</a:t>
            </a:r>
            <a:r>
              <a:rPr dirty="0" spc="25"/>
              <a:t> </a:t>
            </a:r>
            <a:r>
              <a:rPr dirty="0" spc="-50"/>
              <a:t>Read</a:t>
            </a:r>
            <a:r>
              <a:rPr dirty="0" spc="25"/>
              <a:t> </a:t>
            </a:r>
            <a:r>
              <a:rPr dirty="0" spc="-65"/>
              <a:t>an</a:t>
            </a:r>
            <a:r>
              <a:rPr dirty="0" spc="25"/>
              <a:t> </a:t>
            </a:r>
            <a:r>
              <a:rPr dirty="0" spc="-20"/>
              <a:t>Entire</a:t>
            </a:r>
            <a:r>
              <a:rPr dirty="0" spc="25"/>
              <a:t> </a:t>
            </a:r>
            <a:r>
              <a:rPr dirty="0" spc="-3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64068"/>
            <a:ext cx="4973955" cy="17202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do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not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want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ignore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whitespace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getline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instead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&gt;&gt;</a:t>
            </a:r>
            <a:r>
              <a:rPr dirty="0" sz="1100" spc="-25" i="1">
                <a:latin typeface="Verdana"/>
                <a:cs typeface="Verdana"/>
              </a:rPr>
              <a:t> </a:t>
            </a:r>
            <a:r>
              <a:rPr dirty="0" sz="1100" spc="-40">
                <a:latin typeface="Tahoma"/>
                <a:cs typeface="Tahoma"/>
              </a:rPr>
              <a:t>operator.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getline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function: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0">
                <a:latin typeface="Tahoma"/>
                <a:cs typeface="Tahoma"/>
              </a:rPr>
              <a:t>takes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dirty="0" sz="11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0000FF"/>
                </a:solidFill>
                <a:latin typeface="Tahoma"/>
                <a:cs typeface="Tahoma"/>
              </a:rPr>
              <a:t>input</a:t>
            </a:r>
            <a:r>
              <a:rPr dirty="0" sz="11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0000FF"/>
                </a:solidFill>
                <a:latin typeface="Tahoma"/>
                <a:cs typeface="Tahoma"/>
              </a:rPr>
              <a:t>stream</a:t>
            </a:r>
            <a:r>
              <a:rPr dirty="0" sz="11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1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endParaRPr sz="1100">
              <a:latin typeface="Tahoma"/>
              <a:cs typeface="Tahoma"/>
            </a:endParaRPr>
          </a:p>
          <a:p>
            <a:pPr marL="314960" marR="10287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60">
                <a:latin typeface="Tahoma"/>
                <a:cs typeface="Tahoma"/>
              </a:rPr>
              <a:t>reads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including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newline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stores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read—not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including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newline—in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argument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10">
                <a:latin typeface="Tahoma"/>
                <a:cs typeface="Tahoma"/>
              </a:rPr>
              <a:t>After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getline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sees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newline,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even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stops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reading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returns.</a:t>
            </a:r>
            <a:endParaRPr sz="1100">
              <a:latin typeface="Tahoma"/>
              <a:cs typeface="Tahoma"/>
            </a:endParaRPr>
          </a:p>
          <a:p>
            <a:pPr marL="314960" marR="212725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newline,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empty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7381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Using</a:t>
            </a:r>
            <a:r>
              <a:rPr dirty="0" spc="25"/>
              <a:t> </a:t>
            </a:r>
            <a:r>
              <a:rPr dirty="0" spc="-45"/>
              <a:t>getline</a:t>
            </a:r>
            <a:r>
              <a:rPr dirty="0" spc="25"/>
              <a:t> </a:t>
            </a:r>
            <a:r>
              <a:rPr dirty="0" spc="-15"/>
              <a:t>to</a:t>
            </a:r>
            <a:r>
              <a:rPr dirty="0" spc="25"/>
              <a:t> </a:t>
            </a:r>
            <a:r>
              <a:rPr dirty="0" spc="-50"/>
              <a:t>Read</a:t>
            </a:r>
            <a:r>
              <a:rPr dirty="0" spc="25"/>
              <a:t> </a:t>
            </a:r>
            <a:r>
              <a:rPr dirty="0" spc="-65"/>
              <a:t>an</a:t>
            </a:r>
            <a:r>
              <a:rPr dirty="0" spc="25"/>
              <a:t> </a:t>
            </a:r>
            <a:r>
              <a:rPr dirty="0" spc="-20"/>
              <a:t>Entire</a:t>
            </a:r>
            <a:r>
              <a:rPr dirty="0" spc="25"/>
              <a:t> </a:t>
            </a:r>
            <a:r>
              <a:rPr dirty="0" spc="-3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12443"/>
            <a:ext cx="493395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operator,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getline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returns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its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istream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argument</a:t>
            </a:r>
            <a:r>
              <a:rPr dirty="0" sz="1100" spc="-40">
                <a:latin typeface="Tahoma"/>
                <a:cs typeface="Tahoma"/>
              </a:rPr>
              <a:t>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getline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condition.</a:t>
            </a:r>
            <a:endParaRPr sz="1100">
              <a:latin typeface="Tahoma"/>
              <a:cs typeface="Tahoma"/>
            </a:endParaRPr>
          </a:p>
          <a:p>
            <a:pPr marL="12700" marR="153670">
              <a:lnSpc>
                <a:spcPct val="102600"/>
              </a:lnSpc>
            </a:pP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rewrite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previous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wrote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write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time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instead: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456905"/>
            <a:ext cx="5039995" cy="109347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>
              <a:lnSpc>
                <a:spcPts val="1075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19380">
              <a:lnSpc>
                <a:spcPts val="1075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line;</a:t>
            </a:r>
            <a:endParaRPr sz="1000">
              <a:latin typeface="Calibri"/>
              <a:cs typeface="Calibri"/>
            </a:endParaRPr>
          </a:p>
          <a:p>
            <a:pPr marL="119380" marR="1724025">
              <a:lnSpc>
                <a:spcPts val="1080"/>
              </a:lnSpc>
              <a:spcBef>
                <a:spcPts val="70"/>
              </a:spcBef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line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at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time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until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end-of-file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(getline(</a:t>
            </a:r>
            <a:r>
              <a:rPr dirty="0" sz="1000" spc="15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150">
                <a:latin typeface="Calibri"/>
                <a:cs typeface="Calibri"/>
              </a:rPr>
              <a:t>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75">
                <a:latin typeface="Calibri"/>
                <a:cs typeface="Calibri"/>
              </a:rPr>
              <a:t>line))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994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line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  <a:p>
            <a:pPr marL="119380">
              <a:lnSpc>
                <a:spcPts val="1075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>
              <a:lnSpc>
                <a:spcPts val="114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9546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</a:t>
            </a:r>
            <a:r>
              <a:rPr dirty="0" spc="20"/>
              <a:t> </a:t>
            </a:r>
            <a:r>
              <a:rPr dirty="0" spc="-35"/>
              <a:t>string</a:t>
            </a:r>
            <a:r>
              <a:rPr dirty="0" spc="45"/>
              <a:t> </a:t>
            </a:r>
            <a:r>
              <a:rPr dirty="0" spc="-55">
                <a:latin typeface="Trebuchet MS"/>
                <a:cs typeface="Trebuchet MS"/>
              </a:rPr>
              <a:t>empty</a:t>
            </a:r>
            <a:r>
              <a:rPr dirty="0" spc="35">
                <a:latin typeface="Trebuchet MS"/>
                <a:cs typeface="Trebuchet MS"/>
              </a:rPr>
              <a:t> </a:t>
            </a:r>
            <a:r>
              <a:rPr dirty="0" spc="-60"/>
              <a:t>and</a:t>
            </a:r>
            <a:r>
              <a:rPr dirty="0" spc="25"/>
              <a:t> </a:t>
            </a:r>
            <a:r>
              <a:rPr dirty="0" spc="135">
                <a:latin typeface="Trebuchet MS"/>
                <a:cs typeface="Trebuchet MS"/>
              </a:rPr>
              <a:t>size</a:t>
            </a:r>
            <a:r>
              <a:rPr dirty="0" spc="35">
                <a:latin typeface="Trebuchet MS"/>
                <a:cs typeface="Trebuchet MS"/>
              </a:rPr>
              <a:t> </a:t>
            </a:r>
            <a:r>
              <a:rPr dirty="0" spc="-3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635557"/>
            <a:ext cx="4552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empty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returns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bool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indicating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whether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0000FF"/>
                </a:solidFill>
                <a:latin typeface="Tahoma"/>
                <a:cs typeface="Tahoma"/>
              </a:rPr>
              <a:t>empty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863803"/>
            <a:ext cx="476313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line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at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time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discard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blank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lines</a:t>
            </a:r>
            <a:endParaRPr sz="1000">
              <a:latin typeface="Calibri"/>
              <a:cs typeface="Calibri"/>
            </a:endParaRPr>
          </a:p>
          <a:p>
            <a:pPr marL="119380" marR="3027680" indent="-120014">
              <a:lnSpc>
                <a:spcPts val="1080"/>
              </a:lnSpc>
              <a:spcBef>
                <a:spcPts val="70"/>
              </a:spcBef>
            </a:pPr>
            <a:r>
              <a:rPr dirty="0" sz="1000" spc="8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2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(getline(</a:t>
            </a:r>
            <a:r>
              <a:rPr dirty="0" sz="1000" spc="15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150">
                <a:latin typeface="Calibri"/>
                <a:cs typeface="Calibri"/>
              </a:rPr>
              <a:t>,</a:t>
            </a:r>
            <a:r>
              <a:rPr dirty="0" sz="1000" spc="270">
                <a:latin typeface="Calibri"/>
                <a:cs typeface="Calibri"/>
              </a:rPr>
              <a:t> </a:t>
            </a:r>
            <a:r>
              <a:rPr dirty="0" sz="1000" spc="175">
                <a:latin typeface="Calibri"/>
                <a:cs typeface="Calibri"/>
              </a:rPr>
              <a:t>line))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(!line.empty())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55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line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57" y="1464181"/>
            <a:ext cx="49904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size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60">
                <a:latin typeface="Tahoma"/>
                <a:cs typeface="Tahoma"/>
              </a:rPr>
              <a:t>member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returns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dirty="0" sz="1100" spc="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length</a:t>
            </a:r>
            <a:r>
              <a:rPr dirty="0" sz="11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1100" spc="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1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r>
              <a:rPr dirty="0" sz="1100" spc="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(i.e.,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charac-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864486"/>
            <a:ext cx="4763135" cy="82041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line;</a:t>
            </a:r>
            <a:endParaRPr sz="1000">
              <a:latin typeface="Calibri"/>
              <a:cs typeface="Calibri"/>
            </a:endParaRPr>
          </a:p>
          <a:p>
            <a:pPr marL="252729" marR="105410" indent="-253365">
              <a:lnSpc>
                <a:spcPts val="1080"/>
              </a:lnSpc>
              <a:spcBef>
                <a:spcPts val="75"/>
              </a:spcBef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6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line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at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time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and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print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lines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that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are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 longer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than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80 </a:t>
            </a:r>
            <a:r>
              <a:rPr dirty="0" sz="1000" spc="-2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characters</a:t>
            </a:r>
            <a:endParaRPr sz="1000">
              <a:latin typeface="Calibri"/>
              <a:cs typeface="Calibri"/>
            </a:endParaRPr>
          </a:p>
          <a:p>
            <a:pPr>
              <a:lnSpc>
                <a:spcPts val="994"/>
              </a:lnSpc>
            </a:pPr>
            <a:r>
              <a:rPr dirty="0" sz="1000" spc="8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(getline(</a:t>
            </a:r>
            <a:r>
              <a:rPr dirty="0" sz="1000" spc="15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150">
                <a:latin typeface="Calibri"/>
                <a:cs typeface="Calibri"/>
              </a:rPr>
              <a:t>,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175">
                <a:latin typeface="Calibri"/>
                <a:cs typeface="Calibri"/>
              </a:rPr>
              <a:t>line))</a:t>
            </a:r>
            <a:endParaRPr sz="1000">
              <a:latin typeface="Calibri"/>
              <a:cs typeface="Calibri"/>
            </a:endParaRPr>
          </a:p>
          <a:p>
            <a:pPr marL="179070" marR="3180715" indent="-60325">
              <a:lnSpc>
                <a:spcPts val="1080"/>
              </a:lnSpc>
              <a:spcBef>
                <a:spcPts val="70"/>
              </a:spcBef>
            </a:pP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5">
                <a:latin typeface="Calibri"/>
                <a:cs typeface="Calibri"/>
              </a:rPr>
              <a:t>(line.size()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80) </a:t>
            </a:r>
            <a:r>
              <a:rPr dirty="0" sz="1000" spc="85"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line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684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Comparing</a:t>
            </a:r>
            <a:r>
              <a:rPr dirty="0" spc="-35"/>
              <a:t> </a:t>
            </a:r>
            <a:r>
              <a:rPr dirty="0" spc="-45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44561"/>
            <a:ext cx="487489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316865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equality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operators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90">
                <a:latin typeface="Tahoma"/>
                <a:cs typeface="Tahoma"/>
              </a:rPr>
              <a:t>(</a:t>
            </a:r>
            <a:r>
              <a:rPr dirty="0" sz="1100" spc="190" b="1">
                <a:latin typeface="Arial"/>
                <a:cs typeface="Arial"/>
              </a:rPr>
              <a:t>==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05" b="1">
                <a:latin typeface="Arial"/>
                <a:cs typeface="Arial"/>
              </a:rPr>
              <a:t>!=</a:t>
            </a:r>
            <a:r>
              <a:rPr dirty="0" sz="1100" spc="105">
                <a:latin typeface="Tahoma"/>
                <a:cs typeface="Tahoma"/>
              </a:rPr>
              <a:t>)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whether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two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strings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equal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unequal,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respectively.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relational </a:t>
            </a:r>
            <a:r>
              <a:rPr dirty="0" sz="1100" spc="-45">
                <a:latin typeface="Tahoma"/>
                <a:cs typeface="Tahoma"/>
              </a:rPr>
              <a:t>operators </a:t>
            </a:r>
            <a:r>
              <a:rPr dirty="0" sz="1100" spc="-80" i="1">
                <a:latin typeface="Verdana"/>
                <a:cs typeface="Verdana"/>
              </a:rPr>
              <a:t>&lt;, </a:t>
            </a:r>
            <a:r>
              <a:rPr dirty="0" sz="1100" spc="-35" i="1">
                <a:latin typeface="Verdana"/>
                <a:cs typeface="Verdana"/>
              </a:rPr>
              <a:t>&lt;</a:t>
            </a:r>
            <a:r>
              <a:rPr dirty="0" sz="1100" spc="-35">
                <a:latin typeface="Tahoma"/>
                <a:cs typeface="Tahoma"/>
              </a:rPr>
              <a:t>=</a:t>
            </a:r>
            <a:r>
              <a:rPr dirty="0" sz="1100" spc="-35" i="1">
                <a:latin typeface="Verdana"/>
                <a:cs typeface="Verdana"/>
              </a:rPr>
              <a:t>, </a:t>
            </a:r>
            <a:r>
              <a:rPr dirty="0" sz="1100" spc="-80" i="1">
                <a:latin typeface="Verdana"/>
                <a:cs typeface="Verdana"/>
              </a:rPr>
              <a:t>&gt;, </a:t>
            </a:r>
            <a:r>
              <a:rPr dirty="0" sz="1100" spc="-5" i="1">
                <a:latin typeface="Verdana"/>
                <a:cs typeface="Verdana"/>
              </a:rPr>
              <a:t>&gt;</a:t>
            </a:r>
            <a:r>
              <a:rPr dirty="0" sz="1100" spc="-5">
                <a:latin typeface="Tahoma"/>
                <a:cs typeface="Tahoma"/>
              </a:rPr>
              <a:t>= </a:t>
            </a:r>
            <a:r>
              <a:rPr dirty="0" sz="1100" spc="-30">
                <a:latin typeface="Tahoma"/>
                <a:cs typeface="Tahoma"/>
              </a:rPr>
              <a:t>test </a:t>
            </a:r>
            <a:r>
              <a:rPr dirty="0" sz="1100" spc="-55">
                <a:latin typeface="Tahoma"/>
                <a:cs typeface="Tahoma"/>
              </a:rPr>
              <a:t>whether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less </a:t>
            </a:r>
            <a:r>
              <a:rPr dirty="0" sz="1100" spc="-35">
                <a:latin typeface="Tahoma"/>
                <a:cs typeface="Tahoma"/>
              </a:rPr>
              <a:t>than, </a:t>
            </a:r>
            <a:r>
              <a:rPr dirty="0" sz="1100" spc="-60">
                <a:latin typeface="Tahoma"/>
                <a:cs typeface="Tahoma"/>
              </a:rPr>
              <a:t>less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equal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greater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greater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equal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another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FF"/>
                </a:solidFill>
                <a:latin typeface="Tahoma"/>
                <a:cs typeface="Tahoma"/>
              </a:rPr>
              <a:t>lexicographical</a:t>
            </a:r>
            <a:r>
              <a:rPr dirty="0" sz="11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manner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799056"/>
            <a:ext cx="476313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60">
                <a:latin typeface="Calibri"/>
                <a:cs typeface="Calibri"/>
              </a:rPr>
              <a:t>str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00AEEF"/>
                </a:solidFill>
                <a:latin typeface="Calibri"/>
                <a:cs typeface="Calibri"/>
              </a:rPr>
              <a:t>"Hello"</a:t>
            </a:r>
            <a:r>
              <a:rPr dirty="0" sz="1000" spc="12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298450" marR="2463165">
              <a:lnSpc>
                <a:spcPts val="1080"/>
              </a:lnSpc>
              <a:spcBef>
                <a:spcPts val="75"/>
              </a:spcBef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latin typeface="Calibri"/>
                <a:cs typeface="Calibri"/>
              </a:rPr>
              <a:t>phrase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00AEEF"/>
                </a:solidFill>
                <a:latin typeface="Calibri"/>
                <a:cs typeface="Calibri"/>
              </a:rPr>
              <a:t>"Hello</a:t>
            </a:r>
            <a:r>
              <a:rPr dirty="0" sz="1000" spc="28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00AEEF"/>
                </a:solidFill>
                <a:latin typeface="Calibri"/>
                <a:cs typeface="Calibri"/>
              </a:rPr>
              <a:t>World"</a:t>
            </a:r>
            <a:r>
              <a:rPr dirty="0" sz="1000" spc="65">
                <a:latin typeface="Calibri"/>
                <a:cs typeface="Calibri"/>
              </a:rPr>
              <a:t>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slang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00AEEF"/>
                </a:solidFill>
                <a:latin typeface="Calibri"/>
                <a:cs typeface="Calibri"/>
              </a:rPr>
              <a:t>"Hiya"</a:t>
            </a:r>
            <a:r>
              <a:rPr dirty="0" sz="1000" spc="114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2224835"/>
            <a:ext cx="2140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Question</a:t>
            </a:r>
            <a:r>
              <a:rPr dirty="0" sz="1100" spc="-40">
                <a:latin typeface="Tahoma"/>
                <a:cs typeface="Tahoma"/>
              </a:rPr>
              <a:t>: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175">
                <a:latin typeface="Calibri"/>
                <a:cs typeface="Calibri"/>
              </a:rPr>
              <a:t>str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60">
                <a:latin typeface="Tahoma"/>
                <a:cs typeface="Tahoma"/>
              </a:rPr>
              <a:t>vs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65">
                <a:latin typeface="Calibri"/>
                <a:cs typeface="Calibri"/>
              </a:rPr>
              <a:t>phrase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60">
                <a:latin typeface="Tahoma"/>
                <a:cs typeface="Tahoma"/>
              </a:rPr>
              <a:t>vs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90">
                <a:latin typeface="Calibri"/>
                <a:cs typeface="Calibri"/>
              </a:rPr>
              <a:t>slang</a:t>
            </a:r>
            <a:r>
              <a:rPr dirty="0" sz="1100" spc="9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81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Assignment</a:t>
            </a:r>
            <a:r>
              <a:rPr dirty="0" spc="15"/>
              <a:t> </a:t>
            </a:r>
            <a:r>
              <a:rPr dirty="0" spc="-50"/>
              <a:t>for</a:t>
            </a:r>
            <a:r>
              <a:rPr dirty="0" spc="20"/>
              <a:t> </a:t>
            </a:r>
            <a:r>
              <a:rPr dirty="0" spc="-45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37563"/>
            <a:ext cx="2557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assign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another: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65796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3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st1(10,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225">
                <a:solidFill>
                  <a:srgbClr val="00AEEF"/>
                </a:solidFill>
                <a:latin typeface="Calibri"/>
                <a:cs typeface="Calibri"/>
              </a:rPr>
              <a:t>’c’</a:t>
            </a:r>
            <a:r>
              <a:rPr dirty="0" sz="1000" spc="225">
                <a:latin typeface="Calibri"/>
                <a:cs typeface="Calibri"/>
              </a:rPr>
              <a:t>),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st2;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st1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cccccccccc;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st2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Calibri"/>
                <a:cs typeface="Calibri"/>
              </a:rPr>
              <a:t>an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endParaRPr sz="1000">
              <a:latin typeface="Calibri"/>
              <a:cs typeface="Calibri"/>
            </a:endParaRPr>
          </a:p>
          <a:p>
            <a:pPr marR="514984">
              <a:lnSpc>
                <a:spcPts val="1080"/>
              </a:lnSpc>
              <a:spcBef>
                <a:spcPts val="70"/>
              </a:spcBef>
            </a:pPr>
            <a:r>
              <a:rPr dirty="0" sz="1000" spc="110">
                <a:latin typeface="Calibri"/>
                <a:cs typeface="Calibri"/>
              </a:rPr>
              <a:t>st2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60">
                <a:latin typeface="Calibri"/>
                <a:cs typeface="Calibri"/>
              </a:rPr>
              <a:t> </a:t>
            </a:r>
            <a:r>
              <a:rPr dirty="0" sz="1000" spc="35">
                <a:solidFill>
                  <a:srgbClr val="00AEEF"/>
                </a:solidFill>
                <a:latin typeface="Calibri"/>
                <a:cs typeface="Calibri"/>
              </a:rPr>
              <a:t>"Bukayo</a:t>
            </a:r>
            <a:r>
              <a:rPr dirty="0" sz="1000" spc="4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00AEEF"/>
                </a:solidFill>
                <a:latin typeface="Calibri"/>
                <a:cs typeface="Calibri"/>
              </a:rPr>
              <a:t>Saka"</a:t>
            </a:r>
            <a:r>
              <a:rPr dirty="0" sz="1000" spc="95">
                <a:latin typeface="Calibri"/>
                <a:cs typeface="Calibri"/>
              </a:rPr>
              <a:t>;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st2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70">
                <a:solidFill>
                  <a:srgbClr val="7F7F7F"/>
                </a:solidFill>
                <a:latin typeface="Calibri"/>
                <a:cs typeface="Calibri"/>
              </a:rPr>
              <a:t>now</a:t>
            </a:r>
            <a:r>
              <a:rPr dirty="0" sz="1000" spc="-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assigned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7F7F7F"/>
                </a:solidFill>
                <a:latin typeface="Calibri"/>
                <a:cs typeface="Calibri"/>
              </a:rPr>
              <a:t>literal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35">
                <a:solidFill>
                  <a:srgbClr val="7F7F7F"/>
                </a:solidFill>
                <a:latin typeface="Calibri"/>
                <a:cs typeface="Calibri"/>
              </a:rPr>
              <a:t>"Bukayo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7F7F7F"/>
                </a:solidFill>
                <a:latin typeface="Calibri"/>
                <a:cs typeface="Calibri"/>
              </a:rPr>
              <a:t>Saka"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st1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st2;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assignment: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replace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contents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st1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copy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st2</a:t>
            </a:r>
            <a:endParaRPr sz="1000">
              <a:latin typeface="Calibri"/>
              <a:cs typeface="Calibri"/>
            </a:endParaRPr>
          </a:p>
          <a:p>
            <a:pPr marL="537845">
              <a:lnSpc>
                <a:spcPts val="1055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both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st1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st2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are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70">
                <a:solidFill>
                  <a:srgbClr val="7F7F7F"/>
                </a:solidFill>
                <a:latin typeface="Calibri"/>
                <a:cs typeface="Calibri"/>
              </a:rPr>
              <a:t>now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95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Adding</a:t>
            </a:r>
            <a:r>
              <a:rPr dirty="0" spc="-5"/>
              <a:t> </a:t>
            </a:r>
            <a:r>
              <a:rPr dirty="0" spc="-15"/>
              <a:t>Two</a:t>
            </a:r>
            <a:r>
              <a:rPr dirty="0"/>
              <a:t> </a:t>
            </a:r>
            <a:r>
              <a:rPr dirty="0" spc="-45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317218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1938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00AEEF"/>
                </a:solidFill>
                <a:latin typeface="Calibri"/>
                <a:cs typeface="Calibri"/>
              </a:rPr>
              <a:t>"hello,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195">
                <a:latin typeface="Calibri"/>
                <a:cs typeface="Calibri"/>
              </a:rPr>
              <a:t>,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AEEF"/>
                </a:solidFill>
                <a:latin typeface="Calibri"/>
                <a:cs typeface="Calibri"/>
              </a:rPr>
              <a:t>"world\n"</a:t>
            </a:r>
            <a:r>
              <a:rPr dirty="0" sz="1000" spc="90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119380" marR="1989455">
              <a:lnSpc>
                <a:spcPts val="1080"/>
              </a:lnSpc>
              <a:spcBef>
                <a:spcPts val="70"/>
              </a:spcBef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s3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s3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hello,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world\n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equivalent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s1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s1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+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s2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1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Adding</a:t>
            </a:r>
            <a:r>
              <a:rPr dirty="0" spc="15"/>
              <a:t> </a:t>
            </a:r>
            <a:r>
              <a:rPr dirty="0" spc="-25"/>
              <a:t>Literals</a:t>
            </a:r>
            <a:r>
              <a:rPr dirty="0" spc="20"/>
              <a:t> </a:t>
            </a:r>
            <a:r>
              <a:rPr dirty="0" spc="-60"/>
              <a:t>and</a:t>
            </a:r>
            <a:r>
              <a:rPr dirty="0" spc="20"/>
              <a:t> </a:t>
            </a:r>
            <a:r>
              <a:rPr dirty="0" spc="-45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0616"/>
            <a:ext cx="50184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library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convert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both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literals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literals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30934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00AEEF"/>
                </a:solidFill>
                <a:latin typeface="Calibri"/>
                <a:cs typeface="Calibri"/>
              </a:rPr>
              <a:t>"hello"</a:t>
            </a:r>
            <a:r>
              <a:rPr dirty="0" sz="1000" spc="140">
                <a:latin typeface="Calibri"/>
                <a:cs typeface="Calibri"/>
              </a:rPr>
              <a:t>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00AEEF"/>
                </a:solidFill>
                <a:latin typeface="Calibri"/>
                <a:cs typeface="Calibri"/>
              </a:rPr>
              <a:t>"world"</a:t>
            </a:r>
            <a:r>
              <a:rPr dirty="0" sz="1000" spc="9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>
              <a:lnSpc>
                <a:spcPts val="114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s3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’\n’</a:t>
            </a:r>
            <a:r>
              <a:rPr dirty="0" sz="1000" spc="18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676222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s4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18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R="2906395">
              <a:lnSpc>
                <a:spcPts val="1080"/>
              </a:lnSpc>
              <a:spcBef>
                <a:spcPts val="75"/>
              </a:spcBef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s5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"hello"  </a:t>
            </a:r>
            <a:r>
              <a:rPr dirty="0" sz="1000" spc="25">
                <a:latin typeface="Calibri"/>
                <a:cs typeface="Calibri"/>
              </a:rPr>
              <a:t>+ 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185">
                <a:latin typeface="Calibri"/>
                <a:cs typeface="Calibri"/>
              </a:rPr>
              <a:t>; </a:t>
            </a:r>
            <a:r>
              <a:rPr dirty="0" sz="1000" spc="1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s6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00AEEF"/>
                </a:solidFill>
                <a:latin typeface="Calibri"/>
                <a:cs typeface="Calibri"/>
              </a:rPr>
              <a:t>"world"</a:t>
            </a:r>
            <a:r>
              <a:rPr dirty="0" sz="1000" spc="95">
                <a:latin typeface="Calibri"/>
                <a:cs typeface="Calibri"/>
              </a:rPr>
              <a:t>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s7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"hello"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1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Adding</a:t>
            </a:r>
            <a:r>
              <a:rPr dirty="0" spc="15"/>
              <a:t> </a:t>
            </a:r>
            <a:r>
              <a:rPr dirty="0" spc="-25"/>
              <a:t>Literals</a:t>
            </a:r>
            <a:r>
              <a:rPr dirty="0" spc="20"/>
              <a:t> </a:t>
            </a:r>
            <a:r>
              <a:rPr dirty="0" spc="-60"/>
              <a:t>and</a:t>
            </a:r>
            <a:r>
              <a:rPr dirty="0" spc="20"/>
              <a:t> </a:t>
            </a:r>
            <a:r>
              <a:rPr dirty="0" spc="-45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29753"/>
            <a:ext cx="50184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library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convert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both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literals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literals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130058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1938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00AEEF"/>
                </a:solidFill>
                <a:latin typeface="Calibri"/>
                <a:cs typeface="Calibri"/>
              </a:rPr>
              <a:t>"hello"</a:t>
            </a:r>
            <a:r>
              <a:rPr dirty="0" sz="1000" spc="140">
                <a:latin typeface="Calibri"/>
                <a:cs typeface="Calibri"/>
              </a:rPr>
              <a:t>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00AEEF"/>
                </a:solidFill>
                <a:latin typeface="Calibri"/>
                <a:cs typeface="Calibri"/>
              </a:rPr>
              <a:t>"world"</a:t>
            </a:r>
            <a:r>
              <a:rPr dirty="0" sz="1000" spc="9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119380">
              <a:lnSpc>
                <a:spcPts val="114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s3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’\n’</a:t>
            </a:r>
            <a:r>
              <a:rPr dirty="0" sz="1000" spc="18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475358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1938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s4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185">
                <a:latin typeface="Calibri"/>
                <a:cs typeface="Calibri"/>
              </a:rPr>
              <a:t>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ok: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adding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dirty="0" sz="1000" spc="6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7F7F7F"/>
                </a:solidFill>
                <a:latin typeface="Calibri"/>
                <a:cs typeface="Calibri"/>
              </a:rPr>
              <a:t>literal</a:t>
            </a:r>
            <a:endParaRPr sz="1000">
              <a:latin typeface="Calibri"/>
              <a:cs typeface="Calibri"/>
            </a:endParaRPr>
          </a:p>
          <a:p>
            <a:pPr marL="119380">
              <a:lnSpc>
                <a:spcPts val="1075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s5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"hello"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185">
                <a:latin typeface="Calibri"/>
                <a:cs typeface="Calibri"/>
              </a:rPr>
              <a:t>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error: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7F7F7F"/>
                </a:solidFill>
                <a:latin typeface="Calibri"/>
                <a:cs typeface="Calibri"/>
              </a:rPr>
              <a:t>no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7F7F7F"/>
                </a:solidFill>
                <a:latin typeface="Calibri"/>
                <a:cs typeface="Calibri"/>
              </a:rPr>
              <a:t>operand</a:t>
            </a:r>
            <a:endParaRPr sz="1000">
              <a:latin typeface="Calibri"/>
              <a:cs typeface="Calibri"/>
            </a:endParaRPr>
          </a:p>
          <a:p>
            <a:pPr marL="119380" marR="462280">
              <a:lnSpc>
                <a:spcPts val="1080"/>
              </a:lnSpc>
              <a:spcBef>
                <a:spcPts val="70"/>
              </a:spcBef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s6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00AEEF"/>
                </a:solidFill>
                <a:latin typeface="Calibri"/>
                <a:cs typeface="Calibri"/>
              </a:rPr>
              <a:t>"world"</a:t>
            </a:r>
            <a:r>
              <a:rPr dirty="0" sz="1000" spc="95">
                <a:latin typeface="Calibri"/>
                <a:cs typeface="Calibri"/>
              </a:rPr>
              <a:t>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ok: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each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+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has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7F7F7F"/>
                </a:solidFill>
                <a:latin typeface="Calibri"/>
                <a:cs typeface="Calibri"/>
              </a:rPr>
              <a:t>operand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s7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"hello"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00AEEF"/>
                </a:solidFill>
                <a:latin typeface="Calibri"/>
                <a:cs typeface="Calibri"/>
              </a:rPr>
              <a:t>",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error: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cant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add</a:t>
            </a:r>
            <a:r>
              <a:rPr dirty="0" sz="1000" spc="6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80">
                <a:solidFill>
                  <a:srgbClr val="7F7F7F"/>
                </a:solidFill>
                <a:latin typeface="Calibri"/>
                <a:cs typeface="Calibri"/>
              </a:rPr>
              <a:t>literals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037777"/>
            <a:ext cx="497649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 b="1">
                <a:solidFill>
                  <a:srgbClr val="FF0000"/>
                </a:solidFill>
                <a:latin typeface="Arial"/>
                <a:cs typeface="Arial"/>
              </a:rPr>
              <a:t>Warning</a:t>
            </a:r>
            <a:r>
              <a:rPr dirty="0" sz="1100" spc="-45">
                <a:latin typeface="Tahoma"/>
                <a:cs typeface="Tahoma"/>
              </a:rPr>
              <a:t>: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historical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reasons,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compatibility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literals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standard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library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strings.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important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remember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these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differ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literals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library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strings.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957"/>
            <a:ext cx="248412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5">
                <a:solidFill>
                  <a:srgbClr val="3333B2"/>
                </a:solidFill>
                <a:latin typeface="Calibri"/>
                <a:cs typeface="Calibri"/>
                <a:hlinkClick r:id="rId2" action="ppaction://hlinksldjump"/>
              </a:rPr>
              <a:t>String</a:t>
            </a:r>
            <a:endParaRPr sz="11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  <a:hlinkClick r:id="rId3" action="ppaction://hlinksldjump"/>
              </a:rPr>
              <a:t>Operations</a:t>
            </a:r>
            <a:r>
              <a:rPr dirty="0" sz="1100" spc="1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3" action="ppaction://hlinksldjump"/>
              </a:rPr>
              <a:t>on</a:t>
            </a:r>
            <a:r>
              <a:rPr dirty="0" sz="1100" spc="1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14">
                <a:latin typeface="Calibri"/>
                <a:cs typeface="Calibri"/>
                <a:hlinkClick r:id="rId3" action="ppaction://hlinksldjump"/>
              </a:rPr>
              <a:t>string</a:t>
            </a:r>
            <a:r>
              <a:rPr dirty="0" sz="1100" spc="114">
                <a:latin typeface="Tahoma"/>
                <a:cs typeface="Tahoma"/>
                <a:hlinkClick r:id="rId3" action="ppaction://hlinksldjump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Tahoma"/>
                <a:cs typeface="Tahoma"/>
                <a:hlinkClick r:id="rId4" action="ppaction://hlinksldjump"/>
              </a:rPr>
              <a:t>Dealing</a:t>
            </a:r>
            <a:r>
              <a:rPr dirty="0" sz="1100" spc="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4" action="ppaction://hlinksldjump"/>
              </a:rPr>
              <a:t>with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latin typeface="Tahoma"/>
                <a:cs typeface="Tahoma"/>
                <a:hlinkClick r:id="rId4" action="ppaction://hlinksldjump"/>
              </a:rPr>
              <a:t>the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latin typeface="Tahoma"/>
                <a:cs typeface="Tahoma"/>
                <a:hlinkClick r:id="rId4" action="ppaction://hlinksldjump"/>
              </a:rPr>
              <a:t>Characters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latin typeface="Tahoma"/>
                <a:cs typeface="Tahoma"/>
                <a:hlinkClick r:id="rId4" action="ppaction://hlinksldjump"/>
              </a:rPr>
              <a:t>string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71674"/>
            <a:ext cx="2059305" cy="979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solidFill>
                  <a:srgbClr val="D6D6EF"/>
                </a:solidFill>
                <a:latin typeface="Calibri"/>
                <a:cs typeface="Calibri"/>
                <a:hlinkClick r:id="rId5" action="ppaction://hlinksldjump"/>
              </a:rPr>
              <a:t>Vector</a:t>
            </a:r>
            <a:endParaRPr sz="1100">
              <a:latin typeface="Calibri"/>
              <a:cs typeface="Calibri"/>
            </a:endParaRPr>
          </a:p>
          <a:p>
            <a:pPr marL="220345" marR="5080">
              <a:lnSpc>
                <a:spcPct val="102699"/>
              </a:lnSpc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Defining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Initializing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vectors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vector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Operations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957"/>
            <a:ext cx="248412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5">
                <a:solidFill>
                  <a:srgbClr val="3333B2"/>
                </a:solidFill>
                <a:latin typeface="Calibri"/>
                <a:cs typeface="Calibri"/>
                <a:hlinkClick r:id="rId2" action="ppaction://hlinksldjump"/>
              </a:rPr>
              <a:t>String</a:t>
            </a:r>
            <a:endParaRPr sz="11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Operations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14">
                <a:solidFill>
                  <a:srgbClr val="CCCCCC"/>
                </a:solidFill>
                <a:latin typeface="Calibri"/>
                <a:cs typeface="Calibri"/>
                <a:hlinkClick r:id="rId3" action="ppaction://hlinksldjump"/>
              </a:rPr>
              <a:t>string</a:t>
            </a:r>
            <a:r>
              <a:rPr dirty="0" sz="1100" spc="114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Tahoma"/>
                <a:cs typeface="Tahoma"/>
                <a:hlinkClick r:id="rId4" action="ppaction://hlinksldjump"/>
              </a:rPr>
              <a:t>Dealing</a:t>
            </a:r>
            <a:r>
              <a:rPr dirty="0" sz="1100" spc="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4" action="ppaction://hlinksldjump"/>
              </a:rPr>
              <a:t>with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latin typeface="Tahoma"/>
                <a:cs typeface="Tahoma"/>
                <a:hlinkClick r:id="rId4" action="ppaction://hlinksldjump"/>
              </a:rPr>
              <a:t>the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latin typeface="Tahoma"/>
                <a:cs typeface="Tahoma"/>
                <a:hlinkClick r:id="rId4" action="ppaction://hlinksldjump"/>
              </a:rPr>
              <a:t>Characters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latin typeface="Tahoma"/>
                <a:cs typeface="Tahoma"/>
                <a:hlinkClick r:id="rId4" action="ppaction://hlinksldjump"/>
              </a:rPr>
              <a:t>string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71674"/>
            <a:ext cx="2059305" cy="979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5" action="ppaction://hlinksldjump"/>
              </a:rPr>
              <a:t>Vector</a:t>
            </a:r>
            <a:endParaRPr sz="1100">
              <a:latin typeface="Calibri"/>
              <a:cs typeface="Calibri"/>
            </a:endParaRPr>
          </a:p>
          <a:p>
            <a:pPr marL="220345" marR="5080">
              <a:lnSpc>
                <a:spcPct val="102699"/>
              </a:lnSpc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Defining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Initializing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vectors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vector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Operations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8512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Processing</a:t>
            </a:r>
            <a:r>
              <a:rPr dirty="0" spc="30"/>
              <a:t> </a:t>
            </a:r>
            <a:r>
              <a:rPr dirty="0" spc="-45"/>
              <a:t>Every</a:t>
            </a:r>
            <a:r>
              <a:rPr dirty="0" spc="35"/>
              <a:t> </a:t>
            </a:r>
            <a:r>
              <a:rPr dirty="0" spc="-35"/>
              <a:t>Character?</a:t>
            </a:r>
            <a:r>
              <a:rPr dirty="0" spc="185"/>
              <a:t> </a:t>
            </a:r>
            <a:r>
              <a:rPr dirty="0" spc="-55"/>
              <a:t>Use</a:t>
            </a:r>
            <a:r>
              <a:rPr dirty="0" spc="35"/>
              <a:t> </a:t>
            </a:r>
            <a:r>
              <a:rPr dirty="0" spc="-50"/>
              <a:t>Range-Based</a:t>
            </a:r>
            <a:r>
              <a:rPr dirty="0" spc="35"/>
              <a:t> </a:t>
            </a:r>
            <a:r>
              <a:rPr dirty="0" spc="130">
                <a:latin typeface="Trebuchet MS"/>
                <a:cs typeface="Trebuchet MS"/>
              </a:rPr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09751"/>
            <a:ext cx="50133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iterates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through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sequence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operation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sequence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010056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(declaration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4">
                <a:latin typeface="Calibri"/>
                <a:cs typeface="Calibri"/>
              </a:rPr>
              <a:t>: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expression)</a:t>
            </a:r>
            <a:endParaRPr sz="1000">
              <a:latin typeface="Calibri"/>
              <a:cs typeface="Calibri"/>
            </a:endParaRPr>
          </a:p>
          <a:p>
            <a:pPr marL="537845">
              <a:lnSpc>
                <a:spcPts val="1140"/>
              </a:lnSpc>
            </a:pPr>
            <a:r>
              <a:rPr dirty="0" sz="1000" spc="55">
                <a:latin typeface="Calibri"/>
                <a:cs typeface="Calibri"/>
              </a:rPr>
              <a:t>statement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293378"/>
            <a:ext cx="511619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90">
                <a:latin typeface="Calibri"/>
                <a:cs typeface="Calibri"/>
              </a:rPr>
              <a:t>expression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represents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sequence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110">
                <a:latin typeface="Calibri"/>
                <a:cs typeface="Calibri"/>
              </a:rPr>
              <a:t>declaration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5">
                <a:latin typeface="Tahoma"/>
                <a:cs typeface="Tahoma"/>
              </a:rPr>
              <a:t>defines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we’ll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access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underlying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sequence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Tahoma"/>
                <a:cs typeface="Tahoma"/>
              </a:rPr>
              <a:t>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represents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sequence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157526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latin typeface="Calibri"/>
                <a:cs typeface="Calibri"/>
              </a:rPr>
              <a:t>str(</a:t>
            </a:r>
            <a:r>
              <a:rPr dirty="0" sz="1000" spc="75">
                <a:solidFill>
                  <a:srgbClr val="00AEEF"/>
                </a:solidFill>
                <a:latin typeface="Calibri"/>
                <a:cs typeface="Calibri"/>
              </a:rPr>
              <a:t>"some</a:t>
            </a:r>
            <a:r>
              <a:rPr dirty="0" sz="1000" spc="30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AEEF"/>
                </a:solidFill>
                <a:latin typeface="Calibri"/>
                <a:cs typeface="Calibri"/>
              </a:rPr>
              <a:t>string"</a:t>
            </a:r>
            <a:r>
              <a:rPr dirty="0" sz="1000" spc="155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 marL="358140" marR="1086485">
              <a:lnSpc>
                <a:spcPts val="1080"/>
              </a:lnSpc>
              <a:spcBef>
                <a:spcPts val="75"/>
              </a:spcBef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print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characters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60">
                <a:solidFill>
                  <a:srgbClr val="7F7F7F"/>
                </a:solidFill>
                <a:latin typeface="Calibri"/>
                <a:cs typeface="Calibri"/>
              </a:rPr>
              <a:t>str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7F7F7F"/>
                </a:solidFill>
                <a:latin typeface="Calibri"/>
                <a:cs typeface="Calibri"/>
              </a:rPr>
              <a:t>one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character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line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latin typeface="Calibri"/>
                <a:cs typeface="Calibri"/>
              </a:rPr>
              <a:t>(</a:t>
            </a:r>
            <a:r>
              <a:rPr dirty="0" sz="1000" spc="85">
                <a:solidFill>
                  <a:srgbClr val="0000FF"/>
                </a:solidFill>
                <a:latin typeface="Calibri"/>
                <a:cs typeface="Calibri"/>
              </a:rPr>
              <a:t>auto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c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4">
                <a:latin typeface="Calibri"/>
                <a:cs typeface="Calibri"/>
              </a:rPr>
              <a:t>: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75">
                <a:latin typeface="Calibri"/>
                <a:cs typeface="Calibri"/>
              </a:rPr>
              <a:t>str)</a:t>
            </a:r>
            <a:r>
              <a:rPr dirty="0" sz="1000" spc="31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7F7F7F"/>
                </a:solidFill>
                <a:latin typeface="Calibri"/>
                <a:cs typeface="Calibri"/>
              </a:rPr>
              <a:t>for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every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char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60">
                <a:solidFill>
                  <a:srgbClr val="7F7F7F"/>
                </a:solidFill>
                <a:latin typeface="Calibri"/>
                <a:cs typeface="Calibri"/>
              </a:rPr>
              <a:t>str</a:t>
            </a:r>
            <a:endParaRPr sz="1000">
              <a:latin typeface="Calibri"/>
              <a:cs typeface="Calibri"/>
            </a:endParaRPr>
          </a:p>
          <a:p>
            <a:pPr marL="537845">
              <a:lnSpc>
                <a:spcPts val="1055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c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print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current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char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followed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7F7F7F"/>
                </a:solidFill>
                <a:latin typeface="Calibri"/>
                <a:cs typeface="Calibri"/>
              </a:rPr>
              <a:t>by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 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newline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13575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Using</a:t>
            </a:r>
            <a:r>
              <a:rPr dirty="0" spc="30"/>
              <a:t> </a:t>
            </a:r>
            <a:r>
              <a:rPr dirty="0" spc="-65"/>
              <a:t>a</a:t>
            </a:r>
            <a:r>
              <a:rPr dirty="0" spc="30"/>
              <a:t> </a:t>
            </a:r>
            <a:r>
              <a:rPr dirty="0" spc="-55"/>
              <a:t>Range</a:t>
            </a:r>
            <a:r>
              <a:rPr dirty="0" spc="30"/>
              <a:t> </a:t>
            </a:r>
            <a:r>
              <a:rPr dirty="0" spc="-50"/>
              <a:t>for</a:t>
            </a:r>
            <a:r>
              <a:rPr dirty="0" spc="30"/>
              <a:t> </a:t>
            </a:r>
            <a:r>
              <a:rPr dirty="0" spc="-15"/>
              <a:t>to</a:t>
            </a:r>
            <a:r>
              <a:rPr dirty="0" spc="35"/>
              <a:t> </a:t>
            </a:r>
            <a:r>
              <a:rPr dirty="0" spc="-60"/>
              <a:t>Change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30"/>
              <a:t> </a:t>
            </a:r>
            <a:r>
              <a:rPr dirty="0" spc="-45"/>
              <a:t>Characters</a:t>
            </a:r>
            <a:r>
              <a:rPr dirty="0" spc="30"/>
              <a:t> </a:t>
            </a:r>
            <a:r>
              <a:rPr dirty="0" spc="-30"/>
              <a:t>in</a:t>
            </a:r>
            <a:r>
              <a:rPr dirty="0" spc="35"/>
              <a:t> </a:t>
            </a:r>
            <a:r>
              <a:rPr dirty="0" spc="-65"/>
              <a:t>a</a:t>
            </a:r>
            <a:r>
              <a:rPr dirty="0" spc="30"/>
              <a:t> </a:t>
            </a:r>
            <a:r>
              <a:rPr dirty="0" spc="-35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14080"/>
            <a:ext cx="49441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Tahoma"/>
                <a:cs typeface="Tahoma"/>
              </a:rPr>
              <a:t>change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value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characters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must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loop </a:t>
            </a:r>
            <a:r>
              <a:rPr dirty="0" sz="1100" spc="-3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variable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Tahoma"/>
                <a:cs typeface="Tahoma"/>
              </a:rPr>
              <a:t>reference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414386"/>
            <a:ext cx="5039995" cy="6832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3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s(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"Hello</a:t>
            </a:r>
            <a:r>
              <a:rPr dirty="0" sz="1000" spc="30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00AEEF"/>
                </a:solidFill>
                <a:latin typeface="Calibri"/>
                <a:cs typeface="Calibri"/>
              </a:rPr>
              <a:t>World!!!"</a:t>
            </a:r>
            <a:r>
              <a:rPr dirty="0" sz="1000" spc="114">
                <a:latin typeface="Calibri"/>
                <a:cs typeface="Calibri"/>
              </a:rPr>
              <a:t>);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convert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uppercase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latin typeface="Calibri"/>
                <a:cs typeface="Calibri"/>
              </a:rPr>
              <a:t>(</a:t>
            </a:r>
            <a:r>
              <a:rPr dirty="0" sz="1000" spc="85">
                <a:solidFill>
                  <a:srgbClr val="0000FF"/>
                </a:solidFill>
                <a:latin typeface="Calibri"/>
                <a:cs typeface="Calibri"/>
              </a:rPr>
              <a:t>auto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latin typeface="Calibri"/>
                <a:cs typeface="Calibri"/>
              </a:rPr>
              <a:t>&amp;c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254">
                <a:latin typeface="Calibri"/>
                <a:cs typeface="Calibri"/>
              </a:rPr>
              <a:t>: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75">
                <a:latin typeface="Calibri"/>
                <a:cs typeface="Calibri"/>
              </a:rPr>
              <a:t>s)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7F7F7F"/>
                </a:solidFill>
                <a:latin typeface="Calibri"/>
                <a:cs typeface="Calibri"/>
              </a:rPr>
              <a:t>for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every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char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790575" marR="109855" indent="-253365">
              <a:lnSpc>
                <a:spcPts val="1080"/>
              </a:lnSpc>
              <a:spcBef>
                <a:spcPts val="70"/>
              </a:spcBef>
            </a:pPr>
            <a:r>
              <a:rPr dirty="0" sz="1000" spc="100">
                <a:latin typeface="Calibri"/>
                <a:cs typeface="Calibri"/>
              </a:rPr>
              <a:t>c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05">
                <a:latin typeface="Calibri"/>
                <a:cs typeface="Calibri"/>
              </a:rPr>
              <a:t>toupper(c);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reference,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so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assignment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changes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char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55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142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Processing</a:t>
            </a:r>
            <a:r>
              <a:rPr dirty="0" spc="20"/>
              <a:t> </a:t>
            </a:r>
            <a:r>
              <a:rPr dirty="0" spc="-20"/>
              <a:t>Only</a:t>
            </a:r>
            <a:r>
              <a:rPr dirty="0" spc="25"/>
              <a:t> </a:t>
            </a:r>
            <a:r>
              <a:rPr dirty="0" spc="-60"/>
              <a:t>Some</a:t>
            </a:r>
            <a:r>
              <a:rPr dirty="0" spc="20"/>
              <a:t> </a:t>
            </a:r>
            <a:r>
              <a:rPr dirty="0" spc="-40"/>
              <a:t>Characters?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16443"/>
            <a:ext cx="48552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following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0000FF"/>
                </a:solidFill>
                <a:latin typeface="Arial"/>
                <a:cs typeface="Arial"/>
              </a:rPr>
              <a:t>subscript</a:t>
            </a:r>
            <a:r>
              <a:rPr dirty="0" sz="1100" spc="9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0000FF"/>
                </a:solidFill>
                <a:latin typeface="Arial"/>
                <a:cs typeface="Arial"/>
              </a:rPr>
              <a:t>operator</a:t>
            </a:r>
            <a:r>
              <a:rPr dirty="0" sz="1100" spc="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print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string: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16761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R="887094">
              <a:lnSpc>
                <a:spcPts val="890"/>
              </a:lnSpc>
            </a:pP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(!s.empty())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7F7F7F"/>
                </a:solidFill>
                <a:latin typeface="Calibri"/>
                <a:cs typeface="Calibri"/>
              </a:rPr>
              <a:t>make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sure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there’s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character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print</a:t>
            </a:r>
            <a:endParaRPr sz="1000">
              <a:latin typeface="Calibri"/>
              <a:cs typeface="Calibri"/>
            </a:endParaRPr>
          </a:p>
          <a:p>
            <a:pPr algn="r" marR="840740">
              <a:lnSpc>
                <a:spcPts val="1140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s[0]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print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00">
                <a:solidFill>
                  <a:srgbClr val="7F7F7F"/>
                </a:solidFill>
                <a:latin typeface="Calibri"/>
                <a:cs typeface="Calibri"/>
              </a:rPr>
              <a:t>first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character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605888"/>
            <a:ext cx="1905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print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characters: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834121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(!s.empty())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7F7F7F"/>
                </a:solidFill>
                <a:latin typeface="Calibri"/>
                <a:cs typeface="Calibri"/>
              </a:rPr>
              <a:t>make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sure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there’s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character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print</a:t>
            </a:r>
            <a:endParaRPr sz="1000">
              <a:latin typeface="Calibri"/>
              <a:cs typeface="Calibri"/>
            </a:endParaRPr>
          </a:p>
          <a:p>
            <a:pPr marL="716915" marR="2700655" indent="-179705">
              <a:lnSpc>
                <a:spcPts val="1080"/>
              </a:lnSpc>
              <a:spcBef>
                <a:spcPts val="75"/>
              </a:spcBef>
            </a:pP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(</a:t>
            </a:r>
            <a:r>
              <a:rPr dirty="0" sz="1000" spc="17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90">
                <a:latin typeface="Calibri"/>
                <a:cs typeface="Calibri"/>
              </a:rPr>
              <a:t>i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r>
              <a:rPr dirty="0" sz="1000" spc="290">
                <a:latin typeface="Calibri"/>
                <a:cs typeface="Calibri"/>
              </a:rPr>
              <a:t> i </a:t>
            </a:r>
            <a:r>
              <a:rPr dirty="0" sz="1000" spc="25">
                <a:latin typeface="Calibri"/>
                <a:cs typeface="Calibri"/>
              </a:rPr>
              <a:t>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n;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++i)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210">
                <a:latin typeface="Calibri"/>
                <a:cs typeface="Calibri"/>
              </a:rPr>
              <a:t>s[i]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957"/>
            <a:ext cx="248412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5">
                <a:solidFill>
                  <a:srgbClr val="D6D6EF"/>
                </a:solidFill>
                <a:latin typeface="Calibri"/>
                <a:cs typeface="Calibri"/>
                <a:hlinkClick r:id="rId2" action="ppaction://hlinksldjump"/>
              </a:rPr>
              <a:t>String</a:t>
            </a:r>
            <a:endParaRPr sz="11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Operations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14">
                <a:solidFill>
                  <a:srgbClr val="CCCCCC"/>
                </a:solidFill>
                <a:latin typeface="Calibri"/>
                <a:cs typeface="Calibri"/>
                <a:hlinkClick r:id="rId3" action="ppaction://hlinksldjump"/>
              </a:rPr>
              <a:t>string</a:t>
            </a:r>
            <a:r>
              <a:rPr dirty="0" sz="1100" spc="114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Dealing</a:t>
            </a:r>
            <a:r>
              <a:rPr dirty="0" sz="1100" spc="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with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the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Characters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string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71674"/>
            <a:ext cx="205930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5" action="ppaction://hlinksldjump"/>
              </a:rPr>
              <a:t>Vector</a:t>
            </a:r>
            <a:endParaRPr sz="1100">
              <a:latin typeface="Calibri"/>
              <a:cs typeface="Calibri"/>
            </a:endParaRPr>
          </a:p>
          <a:p>
            <a:pPr marL="220345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  <a:hlinkClick r:id="rId6" action="ppaction://hlinksldjump"/>
              </a:rPr>
              <a:t>Defining</a:t>
            </a:r>
            <a:r>
              <a:rPr dirty="0" sz="110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1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6" action="ppaction://hlinksldjump"/>
              </a:rPr>
              <a:t>Initializing</a:t>
            </a:r>
            <a:r>
              <a:rPr dirty="0" sz="1100" spc="1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latin typeface="Tahoma"/>
                <a:cs typeface="Tahoma"/>
                <a:hlinkClick r:id="rId6" action="ppaction://hlinksldjump"/>
              </a:rPr>
              <a:t>vectors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  <a:hlinkClick r:id="rId7" action="ppaction://hlinksldjump"/>
              </a:rPr>
              <a:t>vector</a:t>
            </a:r>
            <a:r>
              <a:rPr dirty="0" sz="1100" spc="1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latin typeface="Tahoma"/>
                <a:cs typeface="Tahoma"/>
                <a:hlinkClick r:id="rId7" action="ppaction://hlinksldjump"/>
              </a:rPr>
              <a:t>Operations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359404"/>
            <a:ext cx="543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8" action="ppaction://hlinksldjump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957"/>
            <a:ext cx="248412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5">
                <a:solidFill>
                  <a:srgbClr val="3333B2"/>
                </a:solidFill>
                <a:latin typeface="Calibri"/>
                <a:cs typeface="Calibri"/>
                <a:hlinkClick r:id="rId2" action="ppaction://hlinksldjump"/>
              </a:rPr>
              <a:t>String</a:t>
            </a:r>
            <a:endParaRPr sz="11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Operations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14">
                <a:solidFill>
                  <a:srgbClr val="CCCCCC"/>
                </a:solidFill>
                <a:latin typeface="Calibri"/>
                <a:cs typeface="Calibri"/>
                <a:hlinkClick r:id="rId3" action="ppaction://hlinksldjump"/>
              </a:rPr>
              <a:t>string</a:t>
            </a:r>
            <a:r>
              <a:rPr dirty="0" sz="1100" spc="114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Dealing</a:t>
            </a:r>
            <a:r>
              <a:rPr dirty="0" sz="1100" spc="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with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the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Characters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string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571674"/>
            <a:ext cx="2059305" cy="979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5" action="ppaction://hlinksldjump"/>
              </a:rPr>
              <a:t>Vector</a:t>
            </a:r>
            <a:endParaRPr sz="1100">
              <a:latin typeface="Calibri"/>
              <a:cs typeface="Calibri"/>
            </a:endParaRPr>
          </a:p>
          <a:p>
            <a:pPr marL="220345" marR="5080">
              <a:lnSpc>
                <a:spcPct val="102699"/>
              </a:lnSpc>
            </a:pPr>
            <a:r>
              <a:rPr dirty="0" sz="1100" spc="-30">
                <a:latin typeface="Tahoma"/>
                <a:cs typeface="Tahoma"/>
                <a:hlinkClick r:id="rId6" action="ppaction://hlinksldjump"/>
              </a:rPr>
              <a:t>Defining</a:t>
            </a:r>
            <a:r>
              <a:rPr dirty="0" sz="110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1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6" action="ppaction://hlinksldjump"/>
              </a:rPr>
              <a:t>Initializing</a:t>
            </a:r>
            <a:r>
              <a:rPr dirty="0" sz="1100" spc="1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latin typeface="Tahoma"/>
                <a:cs typeface="Tahoma"/>
                <a:hlinkClick r:id="rId6" action="ppaction://hlinksldjump"/>
              </a:rPr>
              <a:t>vectors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vector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Operations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060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V</a:t>
            </a:r>
            <a:r>
              <a:rPr dirty="0" spc="-40"/>
              <a:t>ect</a:t>
            </a:r>
            <a:r>
              <a:rPr dirty="0" spc="-90"/>
              <a:t>o</a:t>
            </a:r>
            <a:r>
              <a:rPr dirty="0" spc="-30"/>
              <a:t>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44475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45745" algn="l"/>
              </a:tabLst>
            </a:pPr>
            <a:r>
              <a:rPr dirty="0" sz="1100" spc="-40"/>
              <a:t>a</a:t>
            </a:r>
            <a:r>
              <a:rPr dirty="0" sz="1100" spc="85"/>
              <a:t> </a:t>
            </a:r>
            <a:r>
              <a:rPr dirty="0" sz="1100" spc="-45"/>
              <a:t>collection</a:t>
            </a:r>
            <a:r>
              <a:rPr dirty="0" sz="1100" spc="90"/>
              <a:t> </a:t>
            </a:r>
            <a:r>
              <a:rPr dirty="0" sz="1100" spc="-40"/>
              <a:t>of</a:t>
            </a:r>
            <a:r>
              <a:rPr dirty="0" sz="1100" spc="90"/>
              <a:t> </a:t>
            </a:r>
            <a:r>
              <a:rPr dirty="0" sz="1100" spc="-50"/>
              <a:t>objects</a:t>
            </a:r>
            <a:r>
              <a:rPr dirty="0" sz="1100" spc="-50" b="0">
                <a:latin typeface="Tahoma"/>
                <a:cs typeface="Tahoma"/>
              </a:rPr>
              <a:t>,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15" b="0">
                <a:latin typeface="Tahoma"/>
                <a:cs typeface="Tahoma"/>
              </a:rPr>
              <a:t>all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35" b="0">
                <a:latin typeface="Tahoma"/>
                <a:cs typeface="Tahoma"/>
              </a:rPr>
              <a:t>of</a:t>
            </a:r>
            <a:r>
              <a:rPr dirty="0" sz="1100" spc="15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which</a:t>
            </a:r>
            <a:r>
              <a:rPr dirty="0" sz="1100" spc="15" b="0">
                <a:latin typeface="Tahoma"/>
                <a:cs typeface="Tahoma"/>
              </a:rPr>
              <a:t> </a:t>
            </a:r>
            <a:r>
              <a:rPr dirty="0" sz="1100" spc="-65" b="0">
                <a:latin typeface="Tahoma"/>
                <a:cs typeface="Tahoma"/>
              </a:rPr>
              <a:t>have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the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70"/>
              <a:t>same</a:t>
            </a:r>
            <a:r>
              <a:rPr dirty="0" sz="1100" spc="95"/>
              <a:t> </a:t>
            </a:r>
            <a:r>
              <a:rPr dirty="0" sz="1100" spc="-30"/>
              <a:t>type</a:t>
            </a:r>
            <a:r>
              <a:rPr dirty="0" sz="1100" spc="-30" b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44475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45745" algn="l"/>
              </a:tabLst>
            </a:pPr>
            <a:r>
              <a:rPr dirty="0" sz="1100" spc="-65" b="0">
                <a:latin typeface="Tahoma"/>
                <a:cs typeface="Tahoma"/>
              </a:rPr>
              <a:t>every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35" b="0">
                <a:latin typeface="Tahoma"/>
                <a:cs typeface="Tahoma"/>
              </a:rPr>
              <a:t>object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25" b="0">
                <a:latin typeface="Tahoma"/>
                <a:cs typeface="Tahoma"/>
              </a:rPr>
              <a:t>in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the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25" b="0">
                <a:latin typeface="Tahoma"/>
                <a:cs typeface="Tahoma"/>
              </a:rPr>
              <a:t>collection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60" b="0">
                <a:latin typeface="Tahoma"/>
                <a:cs typeface="Tahoma"/>
              </a:rPr>
              <a:t>has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55" b="0">
                <a:latin typeface="Tahoma"/>
                <a:cs typeface="Tahoma"/>
              </a:rPr>
              <a:t>an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associated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55"/>
              <a:t>index</a:t>
            </a:r>
            <a:r>
              <a:rPr dirty="0" sz="1100" spc="-55" b="0">
                <a:latin typeface="Tahoma"/>
                <a:cs typeface="Tahoma"/>
              </a:rPr>
              <a:t>,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which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55" b="0">
                <a:latin typeface="Tahoma"/>
                <a:cs typeface="Tahoma"/>
              </a:rPr>
              <a:t>gives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60" b="0">
                <a:latin typeface="Tahoma"/>
                <a:cs typeface="Tahoma"/>
              </a:rPr>
              <a:t>access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15" b="0">
                <a:latin typeface="Tahoma"/>
                <a:cs typeface="Tahoma"/>
              </a:rPr>
              <a:t>to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15" b="0">
                <a:latin typeface="Tahoma"/>
                <a:cs typeface="Tahoma"/>
              </a:rPr>
              <a:t>that </a:t>
            </a:r>
            <a:r>
              <a:rPr dirty="0" sz="1100" spc="-330" b="0">
                <a:latin typeface="Tahoma"/>
                <a:cs typeface="Tahoma"/>
              </a:rPr>
              <a:t> </a:t>
            </a:r>
            <a:r>
              <a:rPr dirty="0" sz="1100" spc="-35" b="0">
                <a:latin typeface="Tahoma"/>
                <a:cs typeface="Tahoma"/>
              </a:rPr>
              <a:t>object.</a:t>
            </a:r>
            <a:endParaRPr sz="1100">
              <a:latin typeface="Tahoma"/>
              <a:cs typeface="Tahoma"/>
            </a:endParaRPr>
          </a:p>
          <a:p>
            <a:pPr marL="244475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45745" algn="l"/>
              </a:tabLst>
            </a:pPr>
            <a:r>
              <a:rPr dirty="0" sz="1100" spc="-40" b="0">
                <a:latin typeface="Tahoma"/>
                <a:cs typeface="Tahoma"/>
              </a:rPr>
              <a:t>often</a:t>
            </a:r>
            <a:r>
              <a:rPr dirty="0" sz="1100" spc="15" b="0">
                <a:latin typeface="Tahoma"/>
                <a:cs typeface="Tahoma"/>
              </a:rPr>
              <a:t> </a:t>
            </a:r>
            <a:r>
              <a:rPr dirty="0" sz="1100" spc="-55" b="0">
                <a:latin typeface="Tahoma"/>
                <a:cs typeface="Tahoma"/>
              </a:rPr>
              <a:t>referred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15" b="0">
                <a:latin typeface="Tahoma"/>
                <a:cs typeface="Tahoma"/>
              </a:rPr>
              <a:t>to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65" b="0">
                <a:latin typeface="Tahoma"/>
                <a:cs typeface="Tahoma"/>
              </a:rPr>
              <a:t>as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55" b="0">
                <a:latin typeface="Tahoma"/>
                <a:cs typeface="Tahoma"/>
              </a:rPr>
              <a:t>a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40"/>
              <a:t>container</a:t>
            </a:r>
            <a:r>
              <a:rPr dirty="0" sz="1100" spc="70"/>
              <a:t> </a:t>
            </a:r>
            <a:r>
              <a:rPr dirty="0" sz="1100" spc="-60" b="0">
                <a:latin typeface="Tahoma"/>
                <a:cs typeface="Tahoma"/>
              </a:rPr>
              <a:t>because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15" b="0">
                <a:latin typeface="Tahoma"/>
                <a:cs typeface="Tahoma"/>
              </a:rPr>
              <a:t>it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10" b="0">
                <a:latin typeface="Tahoma"/>
                <a:cs typeface="Tahoma"/>
              </a:rPr>
              <a:t>”contains”</a:t>
            </a:r>
            <a:r>
              <a:rPr dirty="0" sz="1100" spc="25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other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objects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060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V</a:t>
            </a:r>
            <a:r>
              <a:rPr dirty="0" spc="-40"/>
              <a:t>ect</a:t>
            </a:r>
            <a:r>
              <a:rPr dirty="0" spc="-90"/>
              <a:t>o</a:t>
            </a:r>
            <a:r>
              <a:rPr dirty="0" spc="-3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85277"/>
            <a:ext cx="3326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vector,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appropriate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header.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13510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40">
                <a:latin typeface="Calibri"/>
                <a:cs typeface="Calibri"/>
              </a:rPr>
              <a:t> </a:t>
            </a:r>
            <a:r>
              <a:rPr dirty="0" sz="1000" spc="75">
                <a:latin typeface="Calibri"/>
                <a:cs typeface="Calibri"/>
              </a:rPr>
              <a:t>&lt;vector&gt;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140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dirty="0" sz="1000" spc="2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std</a:t>
            </a:r>
            <a:r>
              <a:rPr dirty="0" sz="1000" spc="135">
                <a:latin typeface="Calibri"/>
                <a:cs typeface="Calibri"/>
              </a:rPr>
              <a:t>::vector;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502649"/>
            <a:ext cx="4895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additional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information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supply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 b="1">
                <a:latin typeface="Arial"/>
                <a:cs typeface="Arial"/>
              </a:rPr>
              <a:t>type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objects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vector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hold: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730882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95">
                <a:latin typeface="Calibri"/>
                <a:cs typeface="Calibri"/>
              </a:rPr>
              <a:t>vector&lt;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95">
                <a:latin typeface="Calibri"/>
                <a:cs typeface="Calibri"/>
              </a:rPr>
              <a:t>&gt;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ivec;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ivec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holds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objects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type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7F7F7F"/>
                </a:solidFill>
                <a:latin typeface="Calibri"/>
                <a:cs typeface="Calibri"/>
              </a:rPr>
              <a:t>int</a:t>
            </a:r>
            <a:endParaRPr sz="1000">
              <a:latin typeface="Calibri"/>
              <a:cs typeface="Calibri"/>
            </a:endParaRPr>
          </a:p>
          <a:p>
            <a:pPr marR="714375">
              <a:lnSpc>
                <a:spcPts val="1080"/>
              </a:lnSpc>
              <a:spcBef>
                <a:spcPts val="70"/>
              </a:spcBef>
            </a:pPr>
            <a:r>
              <a:rPr dirty="0" sz="1000" spc="75">
                <a:latin typeface="Calibri"/>
                <a:cs typeface="Calibri"/>
              </a:rPr>
              <a:t>vector&lt;Sales_item&gt;</a:t>
            </a:r>
            <a:r>
              <a:rPr dirty="0" sz="1000" spc="80"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Sales_vec;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holds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 Sales_items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latin typeface="Calibri"/>
                <a:cs typeface="Calibri"/>
              </a:rPr>
              <a:t>vector&lt;vector&lt;</a:t>
            </a: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90">
                <a:latin typeface="Calibri"/>
                <a:cs typeface="Calibri"/>
              </a:rPr>
              <a:t>&gt;&gt;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15">
                <a:latin typeface="Calibri"/>
                <a:cs typeface="Calibri"/>
              </a:rPr>
              <a:t>file;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vector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7F7F7F"/>
                </a:solidFill>
                <a:latin typeface="Calibri"/>
                <a:cs typeface="Calibri"/>
              </a:rPr>
              <a:t>whose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elements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are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vectors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204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Defining</a:t>
            </a:r>
            <a:r>
              <a:rPr dirty="0" spc="-25"/>
              <a:t> </a:t>
            </a:r>
            <a:r>
              <a:rPr dirty="0" spc="-55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799539"/>
            <a:ext cx="49872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default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initialize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vector,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creates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empty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vector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specified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type: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199845"/>
            <a:ext cx="476313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00">
                <a:latin typeface="Calibri"/>
                <a:cs typeface="Calibri"/>
              </a:rPr>
              <a:t>vector&lt;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00">
                <a:latin typeface="Calibri"/>
                <a:cs typeface="Calibri"/>
              </a:rPr>
              <a:t>&gt;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svec;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default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solidFill>
                  <a:srgbClr val="7F7F7F"/>
                </a:solidFill>
                <a:latin typeface="Calibri"/>
                <a:cs typeface="Calibri"/>
              </a:rPr>
              <a:t>initialization;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svec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has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7F7F7F"/>
                </a:solidFill>
                <a:latin typeface="Calibri"/>
                <a:cs typeface="Calibri"/>
              </a:rPr>
              <a:t>no</a:t>
            </a:r>
            <a:endParaRPr sz="1000">
              <a:latin typeface="Calibri"/>
              <a:cs typeface="Calibri"/>
            </a:endParaRPr>
          </a:p>
          <a:p>
            <a:pPr marL="611505">
              <a:lnSpc>
                <a:spcPts val="1140"/>
              </a:lnSpc>
            </a:pP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elements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57" y="1526945"/>
            <a:ext cx="4654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supply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initial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value(s)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copying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another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vector.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755178"/>
            <a:ext cx="4763135" cy="6832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95">
                <a:latin typeface="Calibri"/>
                <a:cs typeface="Calibri"/>
              </a:rPr>
              <a:t>vector&lt;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95">
                <a:latin typeface="Calibri"/>
                <a:cs typeface="Calibri"/>
              </a:rPr>
              <a:t>&gt;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ivec;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95">
                <a:solidFill>
                  <a:srgbClr val="7F7F7F"/>
                </a:solidFill>
                <a:latin typeface="Calibri"/>
                <a:cs typeface="Calibri"/>
              </a:rPr>
              <a:t>initially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give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ivec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35">
                <a:solidFill>
                  <a:srgbClr val="7F7F7F"/>
                </a:solidFill>
                <a:latin typeface="Calibri"/>
                <a:cs typeface="Calibri"/>
              </a:rPr>
              <a:t>some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values</a:t>
            </a:r>
            <a:endParaRPr sz="1000">
              <a:latin typeface="Calibri"/>
              <a:cs typeface="Calibri"/>
            </a:endParaRPr>
          </a:p>
          <a:p>
            <a:pPr marL="358140" marR="78740">
              <a:lnSpc>
                <a:spcPts val="1080"/>
              </a:lnSpc>
              <a:spcBef>
                <a:spcPts val="75"/>
              </a:spcBef>
            </a:pPr>
            <a:r>
              <a:rPr dirty="0" sz="1000" spc="95">
                <a:latin typeface="Calibri"/>
                <a:cs typeface="Calibri"/>
              </a:rPr>
              <a:t>vector&lt;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95">
                <a:latin typeface="Calibri"/>
                <a:cs typeface="Calibri"/>
              </a:rPr>
              <a:t>&gt;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ivec2(ivec);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//copy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elements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ivec</a:t>
            </a:r>
            <a:r>
              <a:rPr dirty="0" sz="1000" spc="12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ivec2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vector&lt;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95">
                <a:latin typeface="Calibri"/>
                <a:cs typeface="Calibri"/>
              </a:rPr>
              <a:t>&gt;</a:t>
            </a:r>
            <a:r>
              <a:rPr dirty="0" sz="1000" spc="100">
                <a:latin typeface="Calibri"/>
                <a:cs typeface="Calibri"/>
              </a:rPr>
              <a:t> ivec3</a:t>
            </a:r>
            <a:r>
              <a:rPr dirty="0" sz="1000" spc="10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ivec;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//copy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elements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ivec</a:t>
            </a:r>
            <a:r>
              <a:rPr dirty="0" sz="1000" spc="12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ivec3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vector&lt;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00">
                <a:latin typeface="Calibri"/>
                <a:cs typeface="Calibri"/>
              </a:rPr>
              <a:t>&gt;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svec(ivec2);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//error: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svec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holds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7F7F7F"/>
                </a:solidFill>
                <a:latin typeface="Calibri"/>
                <a:cs typeface="Calibri"/>
              </a:rPr>
              <a:t>strings,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not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ints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678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List</a:t>
            </a:r>
            <a:r>
              <a:rPr dirty="0" spc="15"/>
              <a:t> </a:t>
            </a:r>
            <a:r>
              <a:rPr dirty="0" spc="-30"/>
              <a:t>Initializing</a:t>
            </a:r>
            <a:r>
              <a:rPr dirty="0" spc="15"/>
              <a:t> </a:t>
            </a:r>
            <a:r>
              <a:rPr dirty="0" spc="-65"/>
              <a:t>a</a:t>
            </a:r>
            <a:r>
              <a:rPr dirty="0" spc="20"/>
              <a:t> </a:t>
            </a:r>
            <a:r>
              <a:rPr dirty="0" spc="-50"/>
              <a:t>vector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23389"/>
            <a:ext cx="46907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list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initialize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vector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45" b="1">
                <a:latin typeface="Arial"/>
                <a:cs typeface="Arial"/>
              </a:rPr>
              <a:t>zero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or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more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initial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enclosed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 b="1">
                <a:latin typeface="Arial"/>
                <a:cs typeface="Arial"/>
              </a:rPr>
              <a:t>curly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80" b="1">
                <a:latin typeface="Arial"/>
                <a:cs typeface="Arial"/>
              </a:rPr>
              <a:t>braces</a:t>
            </a:r>
            <a:r>
              <a:rPr dirty="0" sz="1100" spc="-8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523707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00">
                <a:latin typeface="Calibri"/>
                <a:cs typeface="Calibri"/>
              </a:rPr>
              <a:t>vector&lt;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00">
                <a:latin typeface="Calibri"/>
                <a:cs typeface="Calibri"/>
              </a:rPr>
              <a:t>&gt;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55">
                <a:latin typeface="Calibri"/>
                <a:cs typeface="Calibri"/>
              </a:rPr>
              <a:t>articles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{</a:t>
            </a:r>
            <a:r>
              <a:rPr dirty="0" sz="1000" spc="150">
                <a:solidFill>
                  <a:srgbClr val="00AEEF"/>
                </a:solidFill>
                <a:latin typeface="Calibri"/>
                <a:cs typeface="Calibri"/>
              </a:rPr>
              <a:t>"a"</a:t>
            </a:r>
            <a:r>
              <a:rPr dirty="0" sz="1000" spc="150">
                <a:latin typeface="Calibri"/>
                <a:cs typeface="Calibri"/>
              </a:rPr>
              <a:t>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00AEEF"/>
                </a:solidFill>
                <a:latin typeface="Calibri"/>
                <a:cs typeface="Calibri"/>
              </a:rPr>
              <a:t>"an"</a:t>
            </a:r>
            <a:r>
              <a:rPr dirty="0" sz="1000" spc="110">
                <a:latin typeface="Calibri"/>
                <a:cs typeface="Calibri"/>
              </a:rPr>
              <a:t>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00AEEF"/>
                </a:solidFill>
                <a:latin typeface="Calibri"/>
                <a:cs typeface="Calibri"/>
              </a:rPr>
              <a:t>"the"</a:t>
            </a:r>
            <a:r>
              <a:rPr dirty="0" sz="1000" spc="13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358140" marR="754380">
              <a:lnSpc>
                <a:spcPts val="1080"/>
              </a:lnSpc>
              <a:spcBef>
                <a:spcPts val="70"/>
              </a:spcBef>
            </a:pPr>
            <a:r>
              <a:rPr dirty="0" sz="1000" spc="100">
                <a:latin typeface="Calibri"/>
                <a:cs typeface="Calibri"/>
              </a:rPr>
              <a:t>vector&lt;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00">
                <a:latin typeface="Calibri"/>
                <a:cs typeface="Calibri"/>
              </a:rPr>
              <a:t>&gt;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v1{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"a"</a:t>
            </a:r>
            <a:r>
              <a:rPr dirty="0" sz="1000" spc="120">
                <a:latin typeface="Calibri"/>
                <a:cs typeface="Calibri"/>
              </a:rPr>
              <a:t>,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00AEEF"/>
                </a:solidFill>
                <a:latin typeface="Calibri"/>
                <a:cs typeface="Calibri"/>
              </a:rPr>
              <a:t>"an"</a:t>
            </a:r>
            <a:r>
              <a:rPr dirty="0" sz="1000" spc="110">
                <a:latin typeface="Calibri"/>
                <a:cs typeface="Calibri"/>
              </a:rPr>
              <a:t>,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00AEEF"/>
                </a:solidFill>
                <a:latin typeface="Calibri"/>
                <a:cs typeface="Calibri"/>
              </a:rPr>
              <a:t>"the"</a:t>
            </a:r>
            <a:r>
              <a:rPr dirty="0" sz="1000" spc="130">
                <a:latin typeface="Calibri"/>
                <a:cs typeface="Calibri"/>
              </a:rPr>
              <a:t>};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25">
                <a:solidFill>
                  <a:srgbClr val="7F7F7F"/>
                </a:solidFill>
                <a:latin typeface="Calibri"/>
                <a:cs typeface="Calibri"/>
              </a:rPr>
              <a:t>list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65">
                <a:solidFill>
                  <a:srgbClr val="7F7F7F"/>
                </a:solidFill>
                <a:latin typeface="Calibri"/>
                <a:cs typeface="Calibri"/>
              </a:rPr>
              <a:t>initialization </a:t>
            </a:r>
            <a:r>
              <a:rPr dirty="0" sz="1000" spc="-21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vector&lt;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00">
                <a:latin typeface="Calibri"/>
                <a:cs typeface="Calibri"/>
              </a:rPr>
              <a:t>&gt;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20">
                <a:latin typeface="Calibri"/>
                <a:cs typeface="Calibri"/>
              </a:rPr>
              <a:t>v2(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"a"</a:t>
            </a:r>
            <a:r>
              <a:rPr dirty="0" sz="1000" spc="120">
                <a:latin typeface="Calibri"/>
                <a:cs typeface="Calibri"/>
              </a:rPr>
              <a:t>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00AEEF"/>
                </a:solidFill>
                <a:latin typeface="Calibri"/>
                <a:cs typeface="Calibri"/>
              </a:rPr>
              <a:t>"an"</a:t>
            </a:r>
            <a:r>
              <a:rPr dirty="0" sz="1000" spc="110">
                <a:latin typeface="Calibri"/>
                <a:cs typeface="Calibri"/>
              </a:rPr>
              <a:t>,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00AEEF"/>
                </a:solidFill>
                <a:latin typeface="Calibri"/>
                <a:cs typeface="Calibri"/>
              </a:rPr>
              <a:t>"the"</a:t>
            </a:r>
            <a:r>
              <a:rPr dirty="0" sz="1000" spc="130">
                <a:latin typeface="Calibri"/>
                <a:cs typeface="Calibri"/>
              </a:rPr>
              <a:t>);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error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824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Lib</a:t>
            </a:r>
            <a:r>
              <a:rPr dirty="0" spc="-35"/>
              <a:t>r</a:t>
            </a:r>
            <a:r>
              <a:rPr dirty="0" spc="-35"/>
              <a:t>ary</a:t>
            </a:r>
            <a:r>
              <a:rPr dirty="0" spc="20"/>
              <a:t> </a:t>
            </a:r>
            <a:r>
              <a:rPr dirty="0" spc="145">
                <a:latin typeface="Trebuchet MS"/>
                <a:cs typeface="Trebuchet MS"/>
              </a:rPr>
              <a:t>string</a:t>
            </a:r>
            <a:r>
              <a:rPr dirty="0" spc="20">
                <a:latin typeface="Trebuchet MS"/>
                <a:cs typeface="Trebuchet MS"/>
              </a:rPr>
              <a:t> </a:t>
            </a:r>
            <a:r>
              <a:rPr dirty="0" spc="-45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26678"/>
            <a:ext cx="383857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0">
                <a:latin typeface="Calibri"/>
                <a:cs typeface="Calibri"/>
              </a:rPr>
              <a:t>string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variable-length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sequence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0">
                <a:latin typeface="Calibri"/>
                <a:cs typeface="Calibri"/>
              </a:rPr>
              <a:t>string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40">
                <a:latin typeface="Tahoma"/>
                <a:cs typeface="Tahoma"/>
              </a:rPr>
              <a:t>type,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0">
                <a:latin typeface="Calibri"/>
                <a:cs typeface="Calibri"/>
              </a:rPr>
              <a:t>string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60">
                <a:latin typeface="Tahoma"/>
                <a:cs typeface="Tahoma"/>
              </a:rPr>
              <a:t>header.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646682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4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&lt;</a:t>
            </a:r>
            <a:r>
              <a:rPr dirty="0" sz="1000" spc="11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10">
                <a:latin typeface="Calibri"/>
                <a:cs typeface="Calibri"/>
              </a:rPr>
              <a:t>&gt;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dirty="0" sz="1000" spc="2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60">
                <a:solidFill>
                  <a:srgbClr val="0000FF"/>
                </a:solidFill>
                <a:latin typeface="Calibri"/>
                <a:cs typeface="Calibri"/>
              </a:rPr>
              <a:t>std</a:t>
            </a:r>
            <a:r>
              <a:rPr dirty="0" sz="1000" spc="160">
                <a:latin typeface="Calibri"/>
                <a:cs typeface="Calibri"/>
              </a:rPr>
              <a:t>::</a:t>
            </a:r>
            <a:r>
              <a:rPr dirty="0" sz="1000" spc="16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60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1057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Creating</a:t>
            </a:r>
            <a:r>
              <a:rPr dirty="0" spc="20"/>
              <a:t> </a:t>
            </a:r>
            <a:r>
              <a:rPr dirty="0" spc="-65"/>
              <a:t>a</a:t>
            </a:r>
            <a:r>
              <a:rPr dirty="0" spc="30"/>
              <a:t> </a:t>
            </a:r>
            <a:r>
              <a:rPr dirty="0" spc="-40"/>
              <a:t>Specified</a:t>
            </a:r>
            <a:r>
              <a:rPr dirty="0" spc="25"/>
              <a:t> </a:t>
            </a:r>
            <a:r>
              <a:rPr dirty="0" spc="-40"/>
              <a:t>Number</a:t>
            </a:r>
            <a:r>
              <a:rPr dirty="0" spc="30"/>
              <a:t> </a:t>
            </a:r>
            <a:r>
              <a:rPr dirty="0" spc="-40"/>
              <a:t>of</a:t>
            </a:r>
            <a:r>
              <a:rPr dirty="0" spc="25"/>
              <a:t> </a:t>
            </a:r>
            <a:r>
              <a:rPr dirty="0" spc="-45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46884"/>
            <a:ext cx="3836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initialize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vector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count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475117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95">
                <a:latin typeface="Calibri"/>
                <a:cs typeface="Calibri"/>
              </a:rPr>
              <a:t>vector&lt;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95">
                <a:latin typeface="Calibri"/>
                <a:cs typeface="Calibri"/>
              </a:rPr>
              <a:t>&gt;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ivec(10,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75">
                <a:latin typeface="Calibri"/>
                <a:cs typeface="Calibri"/>
              </a:rPr>
              <a:t>-1);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ten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7F7F7F"/>
                </a:solidFill>
                <a:latin typeface="Calibri"/>
                <a:cs typeface="Calibri"/>
              </a:rPr>
              <a:t>int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elements,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each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65">
                <a:solidFill>
                  <a:srgbClr val="7F7F7F"/>
                </a:solidFill>
                <a:latin typeface="Calibri"/>
                <a:cs typeface="Calibri"/>
              </a:rPr>
              <a:t>initialized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-1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140"/>
              </a:lnSpc>
            </a:pPr>
            <a:r>
              <a:rPr dirty="0" sz="1000" spc="100">
                <a:latin typeface="Calibri"/>
                <a:cs typeface="Calibri"/>
              </a:rPr>
              <a:t>vector&lt;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00">
                <a:latin typeface="Calibri"/>
                <a:cs typeface="Calibri"/>
              </a:rPr>
              <a:t>&gt;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05">
                <a:latin typeface="Calibri"/>
                <a:cs typeface="Calibri"/>
              </a:rPr>
              <a:t>svec(10,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70">
                <a:solidFill>
                  <a:srgbClr val="00AEEF"/>
                </a:solidFill>
                <a:latin typeface="Calibri"/>
                <a:cs typeface="Calibri"/>
              </a:rPr>
              <a:t>"hi!"</a:t>
            </a:r>
            <a:r>
              <a:rPr dirty="0" sz="1000" spc="170">
                <a:latin typeface="Calibri"/>
                <a:cs typeface="Calibri"/>
              </a:rPr>
              <a:t>);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ten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7F7F7F"/>
                </a:solidFill>
                <a:latin typeface="Calibri"/>
                <a:cs typeface="Calibri"/>
              </a:rPr>
              <a:t>strings;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each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element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"hi!"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6377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Common</a:t>
            </a: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333B2"/>
                </a:solidFill>
                <a:latin typeface="Tahoma"/>
                <a:cs typeface="Tahoma"/>
              </a:rPr>
              <a:t>ways</a:t>
            </a:r>
            <a:r>
              <a:rPr dirty="0" sz="1400" spc="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3333B2"/>
                </a:solidFill>
                <a:latin typeface="Tahoma"/>
                <a:cs typeface="Tahoma"/>
              </a:rPr>
              <a:t>to</a:t>
            </a:r>
            <a:r>
              <a:rPr dirty="0" sz="1400" spc="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Initialize</a:t>
            </a:r>
            <a:r>
              <a:rPr dirty="0" sz="1400" spc="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dirty="0" sz="1400" spc="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vector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569" y="794994"/>
            <a:ext cx="4548187" cy="167640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957"/>
            <a:ext cx="2484120" cy="176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5">
                <a:solidFill>
                  <a:srgbClr val="3333B2"/>
                </a:solidFill>
                <a:latin typeface="Calibri"/>
                <a:cs typeface="Calibri"/>
                <a:hlinkClick r:id="rId2" action="ppaction://hlinksldjump"/>
              </a:rPr>
              <a:t>String</a:t>
            </a:r>
            <a:endParaRPr sz="11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Operations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14">
                <a:solidFill>
                  <a:srgbClr val="CCCCCC"/>
                </a:solidFill>
                <a:latin typeface="Calibri"/>
                <a:cs typeface="Calibri"/>
                <a:hlinkClick r:id="rId3" action="ppaction://hlinksldjump"/>
              </a:rPr>
              <a:t>string</a:t>
            </a:r>
            <a:r>
              <a:rPr dirty="0" sz="1100" spc="114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Dealing</a:t>
            </a:r>
            <a:r>
              <a:rPr dirty="0" sz="1100" spc="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with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the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Characters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string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5" action="ppaction://hlinksldjump"/>
              </a:rPr>
              <a:t>Vector</a:t>
            </a:r>
            <a:endParaRPr sz="1100">
              <a:latin typeface="Calibri"/>
              <a:cs typeface="Calibri"/>
            </a:endParaRPr>
          </a:p>
          <a:p>
            <a:pPr marL="220345" marR="429259">
              <a:lnSpc>
                <a:spcPct val="102699"/>
              </a:lnSpc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Defining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Initializing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vectors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  <a:hlinkClick r:id="rId7" action="ppaction://hlinksldjump"/>
              </a:rPr>
              <a:t>vector</a:t>
            </a:r>
            <a:r>
              <a:rPr dirty="0" sz="1100" spc="15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latin typeface="Tahoma"/>
                <a:cs typeface="Tahoma"/>
                <a:hlinkClick r:id="rId7" action="ppaction://hlinksldjump"/>
              </a:rPr>
              <a:t>Operations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475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Adding</a:t>
            </a:r>
            <a:r>
              <a:rPr dirty="0" spc="20"/>
              <a:t> </a:t>
            </a:r>
            <a:r>
              <a:rPr dirty="0" spc="-45"/>
              <a:t>Elements</a:t>
            </a:r>
            <a:r>
              <a:rPr dirty="0" spc="20"/>
              <a:t> </a:t>
            </a:r>
            <a:r>
              <a:rPr dirty="0" spc="-15"/>
              <a:t>to</a:t>
            </a:r>
            <a:r>
              <a:rPr dirty="0" spc="20"/>
              <a:t> </a:t>
            </a:r>
            <a:r>
              <a:rPr dirty="0" spc="-65"/>
              <a:t>a</a:t>
            </a:r>
            <a:r>
              <a:rPr dirty="0" spc="20"/>
              <a:t> </a:t>
            </a:r>
            <a:r>
              <a:rPr dirty="0" spc="-50"/>
              <a:t>vector</a:t>
            </a:r>
          </a:p>
        </p:txBody>
      </p:sp>
      <p:sp>
        <p:nvSpPr>
          <p:cNvPr id="3" name="object 3"/>
          <p:cNvSpPr/>
          <p:nvPr/>
        </p:nvSpPr>
        <p:spPr>
          <a:xfrm>
            <a:off x="909180" y="79187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643152"/>
            <a:ext cx="50653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push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back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operation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takes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 b="1">
                <a:latin typeface="Arial"/>
                <a:cs typeface="Arial"/>
              </a:rPr>
              <a:t>”pushes”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 b="1">
                <a:latin typeface="Arial"/>
                <a:cs typeface="Arial"/>
              </a:rPr>
              <a:t>”back”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of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the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vector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043470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95">
                <a:latin typeface="Calibri"/>
                <a:cs typeface="Calibri"/>
              </a:rPr>
              <a:t>vector&lt;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95">
                <a:latin typeface="Calibri"/>
                <a:cs typeface="Calibri"/>
              </a:rPr>
              <a:t>&gt;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v2;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vector</a:t>
            </a:r>
            <a:endParaRPr sz="1000">
              <a:latin typeface="Calibri"/>
              <a:cs typeface="Calibri"/>
            </a:endParaRPr>
          </a:p>
          <a:p>
            <a:pPr>
              <a:lnSpc>
                <a:spcPts val="1075"/>
              </a:lnSpc>
            </a:pP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(</a:t>
            </a:r>
            <a:r>
              <a:rPr dirty="0" sz="1000" spc="17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90">
                <a:latin typeface="Calibri"/>
                <a:cs typeface="Calibri"/>
              </a:rPr>
              <a:t>i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r>
              <a:rPr dirty="0" sz="1000" spc="290">
                <a:latin typeface="Calibri"/>
                <a:cs typeface="Calibri"/>
              </a:rPr>
              <a:t> i </a:t>
            </a:r>
            <a:r>
              <a:rPr dirty="0" sz="1000" spc="110">
                <a:latin typeface="Calibri"/>
                <a:cs typeface="Calibri"/>
              </a:rPr>
              <a:t>!=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75">
                <a:latin typeface="Calibri"/>
                <a:cs typeface="Calibri"/>
              </a:rPr>
              <a:t>100;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++i)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105">
                <a:latin typeface="Calibri"/>
                <a:cs typeface="Calibri"/>
              </a:rPr>
              <a:t>v2.push_back(i);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append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sequential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integers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v2</a:t>
            </a:r>
            <a:endParaRPr sz="1000">
              <a:latin typeface="Calibri"/>
              <a:cs typeface="Calibri"/>
            </a:endParaRPr>
          </a:p>
          <a:p>
            <a:pPr>
              <a:lnSpc>
                <a:spcPts val="114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at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7F7F7F"/>
                </a:solidFill>
                <a:latin typeface="Calibri"/>
                <a:cs typeface="Calibri"/>
              </a:rPr>
              <a:t>end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loop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v2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has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100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elements,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values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0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70">
                <a:solidFill>
                  <a:srgbClr val="7F7F7F"/>
                </a:solidFill>
                <a:latin typeface="Calibri"/>
                <a:cs typeface="Calibri"/>
              </a:rPr>
              <a:t>.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99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605888"/>
            <a:ext cx="5043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Using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approach,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read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store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unknown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text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1834121"/>
            <a:ext cx="5039995" cy="82041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Calibri"/>
                <a:cs typeface="Calibri"/>
              </a:rPr>
              <a:t>words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from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standard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and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store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7F7F7F"/>
                </a:solidFill>
                <a:latin typeface="Calibri"/>
                <a:cs typeface="Calibri"/>
              </a:rPr>
              <a:t>them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as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elements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7F7F7F"/>
                </a:solidFill>
                <a:latin typeface="Calibri"/>
                <a:cs typeface="Calibri"/>
              </a:rPr>
              <a:t>in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79070" marR="4055745" indent="252729">
              <a:lnSpc>
                <a:spcPts val="1080"/>
              </a:lnSpc>
              <a:spcBef>
                <a:spcPts val="75"/>
              </a:spcBef>
            </a:pP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vector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2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latin typeface="Calibri"/>
                <a:cs typeface="Calibri"/>
              </a:rPr>
              <a:t>word;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994"/>
              </a:lnSpc>
            </a:pPr>
            <a:r>
              <a:rPr dirty="0" sz="1000" spc="100">
                <a:latin typeface="Calibri"/>
                <a:cs typeface="Calibri"/>
              </a:rPr>
              <a:t>vector&lt;</a:t>
            </a:r>
            <a:r>
              <a:rPr dirty="0" sz="1000" spc="10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00">
                <a:latin typeface="Calibri"/>
                <a:cs typeface="Calibri"/>
              </a:rPr>
              <a:t>&gt;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text;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vector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8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(</a:t>
            </a:r>
            <a:r>
              <a:rPr dirty="0" sz="1000" spc="15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5">
                <a:latin typeface="Calibri"/>
                <a:cs typeface="Calibri"/>
              </a:rPr>
              <a:t> word)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140"/>
              </a:lnSpc>
            </a:pPr>
            <a:r>
              <a:rPr dirty="0" sz="1000" spc="85">
                <a:latin typeface="Calibri"/>
                <a:cs typeface="Calibri"/>
              </a:rPr>
              <a:t>text.push_back(word);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7F7F7F"/>
                </a:solidFill>
                <a:latin typeface="Calibri"/>
                <a:cs typeface="Calibri"/>
              </a:rPr>
              <a:t>append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7F7F7F"/>
                </a:solidFill>
                <a:latin typeface="Calibri"/>
                <a:cs typeface="Calibri"/>
              </a:rPr>
              <a:t>word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7F7F7F"/>
                </a:solidFill>
                <a:latin typeface="Calibri"/>
                <a:cs typeface="Calibri"/>
              </a:rPr>
              <a:t>text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12450" y="3142382"/>
            <a:ext cx="203200" cy="55880"/>
            <a:chOff x="4412450" y="314238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475618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12450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683417" y="3141117"/>
            <a:ext cx="203200" cy="58419"/>
            <a:chOff x="4683417" y="314111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772318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83417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59618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954397" y="3141117"/>
            <a:ext cx="203200" cy="58419"/>
            <a:chOff x="4954397" y="314111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5030598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4397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30598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478573" y="3142382"/>
            <a:ext cx="238760" cy="57150"/>
            <a:chOff x="5478573" y="314238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603025" y="31753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75961" y="314889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5300" y="72527"/>
            <a:ext cx="7518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Questions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94" y="1321789"/>
            <a:ext cx="356679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Create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vector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prime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numbers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Create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vector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containing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numbers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satisfy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certain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conditions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7881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3333B2"/>
                </a:solidFill>
                <a:latin typeface="Tahoma"/>
                <a:cs typeface="Tahoma"/>
              </a:rPr>
              <a:t>Other</a:t>
            </a:r>
            <a:r>
              <a:rPr dirty="0" sz="14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vector</a:t>
            </a:r>
            <a:r>
              <a:rPr dirty="0" sz="140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operations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44" y="740702"/>
            <a:ext cx="4548187" cy="1804987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957"/>
            <a:ext cx="2484120" cy="176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5">
                <a:solidFill>
                  <a:srgbClr val="D6D6EF"/>
                </a:solidFill>
                <a:latin typeface="Calibri"/>
                <a:cs typeface="Calibri"/>
                <a:hlinkClick r:id="rId2" action="ppaction://hlinksldjump"/>
              </a:rPr>
              <a:t>String</a:t>
            </a:r>
            <a:endParaRPr sz="11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Operations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on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14">
                <a:solidFill>
                  <a:srgbClr val="CCCCCC"/>
                </a:solidFill>
                <a:latin typeface="Calibri"/>
                <a:cs typeface="Calibri"/>
                <a:hlinkClick r:id="rId3" action="ppaction://hlinksldjump"/>
              </a:rPr>
              <a:t>string</a:t>
            </a:r>
            <a:r>
              <a:rPr dirty="0" sz="1100" spc="114">
                <a:solidFill>
                  <a:srgbClr val="CCCCCC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Dealing</a:t>
            </a:r>
            <a:r>
              <a:rPr dirty="0" sz="1100" spc="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with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the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Characters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string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75">
                <a:solidFill>
                  <a:srgbClr val="D6D6EF"/>
                </a:solidFill>
                <a:latin typeface="Calibri"/>
                <a:cs typeface="Calibri"/>
                <a:hlinkClick r:id="rId5" action="ppaction://hlinksldjump"/>
              </a:rPr>
              <a:t>Vector</a:t>
            </a:r>
            <a:endParaRPr sz="1100">
              <a:latin typeface="Calibri"/>
              <a:cs typeface="Calibri"/>
            </a:endParaRPr>
          </a:p>
          <a:p>
            <a:pPr marL="220345" marR="429259">
              <a:lnSpc>
                <a:spcPct val="102699"/>
              </a:lnSpc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Defining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Initializing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vectors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vector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Operations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6908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Exercises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331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Defining</a:t>
            </a:r>
            <a:r>
              <a:rPr dirty="0" spc="25"/>
              <a:t> </a:t>
            </a:r>
            <a:r>
              <a:rPr dirty="0" spc="-60"/>
              <a:t>and</a:t>
            </a:r>
            <a:r>
              <a:rPr dirty="0" spc="30"/>
              <a:t> </a:t>
            </a:r>
            <a:r>
              <a:rPr dirty="0" spc="-30"/>
              <a:t>Initializing</a:t>
            </a:r>
            <a:r>
              <a:rPr dirty="0" spc="30"/>
              <a:t> </a:t>
            </a:r>
            <a:r>
              <a:rPr dirty="0" spc="-45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8254"/>
            <a:ext cx="2698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common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ways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initialize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90">
                <a:latin typeface="Calibri"/>
                <a:cs typeface="Calibri"/>
              </a:rPr>
              <a:t>string</a:t>
            </a:r>
            <a:r>
              <a:rPr dirty="0" sz="1100" spc="90">
                <a:latin typeface="Tahoma"/>
                <a:cs typeface="Tahoma"/>
              </a:rPr>
              <a:t>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56487"/>
            <a:ext cx="5039995" cy="82041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3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s1;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default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solidFill>
                  <a:srgbClr val="7F7F7F"/>
                </a:solidFill>
                <a:latin typeface="Calibri"/>
                <a:cs typeface="Calibri"/>
              </a:rPr>
              <a:t>initialization;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s1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s2(s1);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s2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copy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s1</a:t>
            </a:r>
            <a:endParaRPr sz="1000">
              <a:latin typeface="Calibri"/>
              <a:cs typeface="Calibri"/>
            </a:endParaRPr>
          </a:p>
          <a:p>
            <a:pPr marL="179070" marR="933450">
              <a:lnSpc>
                <a:spcPts val="1080"/>
              </a:lnSpc>
              <a:spcBef>
                <a:spcPts val="75"/>
              </a:spcBef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3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5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s1;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equivalent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7F7F7F"/>
                </a:solidFill>
                <a:latin typeface="Calibri"/>
                <a:cs typeface="Calibri"/>
              </a:rPr>
              <a:t>s2(s1),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s2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copy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s1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1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s3</a:t>
            </a:r>
            <a:r>
              <a:rPr dirty="0" sz="1000" spc="7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00AEEF"/>
                </a:solidFill>
                <a:latin typeface="Calibri"/>
                <a:cs typeface="Calibri"/>
              </a:rPr>
              <a:t>"saka"</a:t>
            </a:r>
            <a:r>
              <a:rPr dirty="0" sz="1000" spc="110">
                <a:latin typeface="Calibri"/>
                <a:cs typeface="Calibri"/>
              </a:rPr>
              <a:t>;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14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s3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copy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11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 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  </a:t>
            </a:r>
            <a:r>
              <a:rPr dirty="0" sz="1000" spc="185">
                <a:solidFill>
                  <a:srgbClr val="7F7F7F"/>
                </a:solidFill>
                <a:latin typeface="Calibri"/>
                <a:cs typeface="Calibri"/>
              </a:rPr>
              <a:t>literal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s3(</a:t>
            </a:r>
            <a:r>
              <a:rPr dirty="0" sz="1000" spc="125">
                <a:solidFill>
                  <a:srgbClr val="00AEEF"/>
                </a:solidFill>
                <a:latin typeface="Calibri"/>
                <a:cs typeface="Calibri"/>
              </a:rPr>
              <a:t>"saka"</a:t>
            </a:r>
            <a:r>
              <a:rPr dirty="0" sz="1000" spc="125">
                <a:latin typeface="Calibri"/>
                <a:cs typeface="Calibri"/>
              </a:rPr>
              <a:t>);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equivalent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s3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"saka"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5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s4(10,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20">
                <a:solidFill>
                  <a:srgbClr val="00AEEF"/>
                </a:solidFill>
                <a:latin typeface="Calibri"/>
                <a:cs typeface="Calibri"/>
              </a:rPr>
              <a:t>’c’</a:t>
            </a:r>
            <a:r>
              <a:rPr dirty="0" sz="1000" spc="220">
                <a:latin typeface="Calibri"/>
                <a:cs typeface="Calibri"/>
              </a:rPr>
              <a:t>);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s4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cccccccccc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957"/>
            <a:ext cx="2484120" cy="176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5">
                <a:solidFill>
                  <a:srgbClr val="3333B2"/>
                </a:solidFill>
                <a:latin typeface="Calibri"/>
                <a:cs typeface="Calibri"/>
                <a:hlinkClick r:id="rId2" action="ppaction://hlinksldjump"/>
              </a:rPr>
              <a:t>String</a:t>
            </a:r>
            <a:endParaRPr sz="1100">
              <a:latin typeface="Calibri"/>
              <a:cs typeface="Calibri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  <a:hlinkClick r:id="rId3" action="ppaction://hlinksldjump"/>
              </a:rPr>
              <a:t>Operations</a:t>
            </a:r>
            <a:r>
              <a:rPr dirty="0" sz="1100" spc="1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3" action="ppaction://hlinksldjump"/>
              </a:rPr>
              <a:t>on</a:t>
            </a:r>
            <a:r>
              <a:rPr dirty="0" sz="1100" spc="1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114">
                <a:latin typeface="Calibri"/>
                <a:cs typeface="Calibri"/>
                <a:hlinkClick r:id="rId3" action="ppaction://hlinksldjump"/>
              </a:rPr>
              <a:t>string</a:t>
            </a:r>
            <a:r>
              <a:rPr dirty="0" sz="1100" spc="114">
                <a:latin typeface="Tahoma"/>
                <a:cs typeface="Tahoma"/>
                <a:hlinkClick r:id="rId3" action="ppaction://hlinksldjump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20345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Dealing</a:t>
            </a:r>
            <a:r>
              <a:rPr dirty="0" sz="1100" spc="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with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the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Characters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string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5" action="ppaction://hlinksldjump"/>
              </a:rPr>
              <a:t>Vector</a:t>
            </a:r>
            <a:endParaRPr sz="1100">
              <a:latin typeface="Calibri"/>
              <a:cs typeface="Calibri"/>
            </a:endParaRPr>
          </a:p>
          <a:p>
            <a:pPr marL="220345" marR="429259">
              <a:lnSpc>
                <a:spcPct val="102699"/>
              </a:lnSpc>
            </a:pP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Defining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and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Initializing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vectors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vector</a:t>
            </a:r>
            <a:r>
              <a:rPr dirty="0" sz="1100" spc="1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Operations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Exercises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7324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The</a:t>
            </a:r>
            <a:r>
              <a:rPr dirty="0" spc="20"/>
              <a:t> </a:t>
            </a:r>
            <a:r>
              <a:rPr dirty="0" spc="-45"/>
              <a:t>most</a:t>
            </a:r>
            <a:r>
              <a:rPr dirty="0" spc="25"/>
              <a:t> </a:t>
            </a:r>
            <a:r>
              <a:rPr dirty="0" spc="-60"/>
              <a:t>common</a:t>
            </a:r>
            <a:r>
              <a:rPr dirty="0" spc="25"/>
              <a:t> </a:t>
            </a:r>
            <a:r>
              <a:rPr dirty="0" spc="-35"/>
              <a:t>string</a:t>
            </a:r>
            <a:r>
              <a:rPr dirty="0" spc="20"/>
              <a:t> </a:t>
            </a:r>
            <a:r>
              <a:rPr dirty="0" spc="-4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88" y="537080"/>
            <a:ext cx="1043940" cy="2336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3865">
              <a:lnSpc>
                <a:spcPct val="125299"/>
              </a:lnSpc>
              <a:spcBef>
                <a:spcPts val="100"/>
              </a:spcBef>
            </a:pPr>
            <a:r>
              <a:rPr dirty="0" sz="1100" spc="65">
                <a:solidFill>
                  <a:srgbClr val="0000FF"/>
                </a:solidFill>
                <a:latin typeface="Calibri"/>
                <a:cs typeface="Calibri"/>
              </a:rPr>
              <a:t>os</a:t>
            </a:r>
            <a:r>
              <a:rPr dirty="0" sz="11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&lt;&lt;</a:t>
            </a:r>
            <a:r>
              <a:rPr dirty="0" sz="1100" spc="14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100" spc="140">
                <a:solidFill>
                  <a:srgbClr val="0000FF"/>
                </a:solidFill>
                <a:latin typeface="Calibri"/>
                <a:cs typeface="Calibri"/>
              </a:rPr>
              <a:t>s </a:t>
            </a:r>
            <a:r>
              <a:rPr dirty="0" sz="1100" spc="-2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229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dirty="0" sz="1100" spc="2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&gt;&gt;</a:t>
            </a:r>
            <a:r>
              <a:rPr dirty="0" sz="1100" spc="145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100" spc="14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25299"/>
              </a:lnSpc>
            </a:pPr>
            <a:r>
              <a:rPr dirty="0" sz="1100" spc="175">
                <a:solidFill>
                  <a:srgbClr val="0000FF"/>
                </a:solidFill>
                <a:latin typeface="Calibri"/>
                <a:cs typeface="Calibri"/>
              </a:rPr>
              <a:t>getline(is,</a:t>
            </a:r>
            <a:r>
              <a:rPr dirty="0" sz="11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190">
                <a:solidFill>
                  <a:srgbClr val="0000FF"/>
                </a:solidFill>
                <a:latin typeface="Calibri"/>
                <a:cs typeface="Calibri"/>
              </a:rPr>
              <a:t>s) </a:t>
            </a:r>
            <a:r>
              <a:rPr dirty="0" sz="1100" spc="-2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100">
                <a:solidFill>
                  <a:srgbClr val="0000FF"/>
                </a:solidFill>
                <a:latin typeface="Calibri"/>
                <a:cs typeface="Calibri"/>
              </a:rPr>
              <a:t>s.empty()</a:t>
            </a:r>
            <a:endParaRPr sz="1100">
              <a:latin typeface="Calibri"/>
              <a:cs typeface="Calibri"/>
            </a:endParaRPr>
          </a:p>
          <a:p>
            <a:pPr marL="12700" marR="441325">
              <a:lnSpc>
                <a:spcPct val="125299"/>
              </a:lnSpc>
            </a:pPr>
            <a:r>
              <a:rPr dirty="0" sz="1100" spc="175">
                <a:solidFill>
                  <a:srgbClr val="0000FF"/>
                </a:solidFill>
                <a:latin typeface="Calibri"/>
                <a:cs typeface="Calibri"/>
              </a:rPr>
              <a:t>s.size()  </a:t>
            </a:r>
            <a:r>
              <a:rPr dirty="0" sz="1100" spc="150">
                <a:solidFill>
                  <a:srgbClr val="0000FF"/>
                </a:solidFill>
                <a:latin typeface="Calibri"/>
                <a:cs typeface="Calibri"/>
              </a:rPr>
              <a:t>s[n]</a:t>
            </a:r>
            <a:endParaRPr sz="1100">
              <a:latin typeface="Calibri"/>
              <a:cs typeface="Calibri"/>
            </a:endParaRPr>
          </a:p>
          <a:p>
            <a:pPr marL="12700" marR="441325">
              <a:lnSpc>
                <a:spcPct val="125299"/>
              </a:lnSpc>
            </a:pP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s1</a:t>
            </a:r>
            <a:r>
              <a:rPr dirty="0" sz="1100" spc="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Calibri"/>
                <a:cs typeface="Calibri"/>
              </a:rPr>
              <a:t>+ 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s2 </a:t>
            </a:r>
            <a:r>
              <a:rPr dirty="0" sz="1100" spc="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s1</a:t>
            </a:r>
            <a:r>
              <a:rPr dirty="0" sz="1100" spc="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Calibri"/>
                <a:cs typeface="Calibri"/>
              </a:rPr>
              <a:t>= 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s2 </a:t>
            </a:r>
            <a:r>
              <a:rPr dirty="0" sz="1100" spc="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s1</a:t>
            </a:r>
            <a:r>
              <a:rPr dirty="0" sz="11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0000FF"/>
                </a:solidFill>
                <a:latin typeface="Calibri"/>
                <a:cs typeface="Calibri"/>
              </a:rPr>
              <a:t>==</a:t>
            </a:r>
            <a:r>
              <a:rPr dirty="0" sz="11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s2 </a:t>
            </a:r>
            <a:r>
              <a:rPr dirty="0" sz="1100" spc="-2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s1</a:t>
            </a:r>
            <a:r>
              <a:rPr dirty="0" sz="11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114">
                <a:solidFill>
                  <a:srgbClr val="0000FF"/>
                </a:solidFill>
                <a:latin typeface="Calibri"/>
                <a:cs typeface="Calibri"/>
              </a:rPr>
              <a:t>!=</a:t>
            </a:r>
            <a:r>
              <a:rPr dirty="0" sz="11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0000FF"/>
                </a:solidFill>
                <a:latin typeface="Calibri"/>
                <a:cs typeface="Calibri"/>
              </a:rPr>
              <a:t>s2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80" i="1">
                <a:solidFill>
                  <a:srgbClr val="0000FF"/>
                </a:solidFill>
                <a:latin typeface="Verdana"/>
                <a:cs typeface="Verdana"/>
              </a:rPr>
              <a:t>&lt;,</a:t>
            </a:r>
            <a:r>
              <a:rPr dirty="0" sz="1100" spc="-204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&lt;</a:t>
            </a:r>
            <a:r>
              <a:rPr dirty="0" sz="1100" spc="45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dirty="0" sz="1100" spc="-100" i="1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dirty="0" sz="1100" spc="-204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100" spc="-80" i="1">
                <a:solidFill>
                  <a:srgbClr val="0000FF"/>
                </a:solidFill>
                <a:latin typeface="Verdana"/>
                <a:cs typeface="Verdana"/>
              </a:rPr>
              <a:t>&gt;,</a:t>
            </a:r>
            <a:r>
              <a:rPr dirty="0" sz="1100" spc="-204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&gt;</a:t>
            </a:r>
            <a:r>
              <a:rPr dirty="0" sz="1100" spc="45">
                <a:solidFill>
                  <a:srgbClr val="0000FF"/>
                </a:solidFill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2336" y="537080"/>
            <a:ext cx="4307840" cy="23361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0">
                <a:latin typeface="Tahoma"/>
                <a:cs typeface="Tahoma"/>
              </a:rPr>
              <a:t>Writes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os.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Reads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whitespace-separated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Reads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true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empty;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otherwise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returns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false.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number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reference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position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s;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positions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start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concatenation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s1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s2.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5">
                <a:latin typeface="Tahoma"/>
                <a:cs typeface="Tahoma"/>
              </a:rPr>
              <a:t>Replaces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copy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s2.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strings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s1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s2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equal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contain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Equality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case-sensitive.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5">
                <a:latin typeface="Tahoma"/>
                <a:cs typeface="Tahoma"/>
              </a:rPr>
              <a:t>Comparisons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case-sensitive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dictionary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ordering.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51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Reading</a:t>
            </a:r>
            <a:r>
              <a:rPr dirty="0" spc="10"/>
              <a:t> </a:t>
            </a:r>
            <a:r>
              <a:rPr dirty="0" spc="-60"/>
              <a:t>and</a:t>
            </a:r>
            <a:r>
              <a:rPr dirty="0" spc="15"/>
              <a:t> </a:t>
            </a:r>
            <a:r>
              <a:rPr dirty="0" spc="-15"/>
              <a:t>Writing</a:t>
            </a:r>
            <a:r>
              <a:rPr dirty="0" spc="30"/>
              <a:t> </a:t>
            </a:r>
            <a:r>
              <a:rPr dirty="0" spc="114">
                <a:latin typeface="Trebuchet MS"/>
                <a:cs typeface="Trebuchet MS"/>
              </a:rPr>
              <a:t>string</a:t>
            </a:r>
            <a:r>
              <a:rPr dirty="0" spc="11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780312"/>
            <a:ext cx="497332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operator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reads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discards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leading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whitespace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(e.g.,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spaces,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newlines,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tabs).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reads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until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next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whitespace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encountered.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90650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98450">
              <a:lnSpc>
                <a:spcPts val="1075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0">
                <a:latin typeface="Calibri"/>
                <a:cs typeface="Calibri"/>
              </a:rPr>
              <a:t>s;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r>
              <a:rPr dirty="0" sz="1000" spc="6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endParaRPr sz="1000">
              <a:latin typeface="Calibri"/>
              <a:cs typeface="Calibri"/>
            </a:endParaRPr>
          </a:p>
          <a:p>
            <a:pPr marL="298450" marR="1146175">
              <a:lnSpc>
                <a:spcPts val="1080"/>
              </a:lnSpc>
              <a:spcBef>
                <a:spcPts val="70"/>
              </a:spcBef>
            </a:pPr>
            <a:r>
              <a:rPr dirty="0" sz="1000" spc="13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90">
                <a:latin typeface="Calibri"/>
                <a:cs typeface="Calibri"/>
              </a:rPr>
              <a:t>s;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whitespace-separated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write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output</a:t>
            </a:r>
            <a:endParaRPr sz="1000">
              <a:latin typeface="Calibri"/>
              <a:cs typeface="Calibri"/>
            </a:endParaRPr>
          </a:p>
          <a:p>
            <a:pPr marL="298450">
              <a:lnSpc>
                <a:spcPts val="994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363024"/>
            <a:ext cx="4413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4254" algn="l"/>
              </a:tabLst>
            </a:pPr>
            <a:r>
              <a:rPr dirty="0" sz="1100" spc="-40">
                <a:latin typeface="Tahoma"/>
                <a:cs typeface="Tahoma"/>
              </a:rPr>
              <a:t>Question: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30">
                <a:latin typeface="Calibri"/>
                <a:cs typeface="Calibri"/>
              </a:rPr>
              <a:t>"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Hello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World!	</a:t>
            </a:r>
            <a:r>
              <a:rPr dirty="0" sz="1100" spc="45">
                <a:latin typeface="Calibri"/>
                <a:cs typeface="Calibri"/>
              </a:rPr>
              <a:t>"</a:t>
            </a:r>
            <a:r>
              <a:rPr dirty="0" sz="1100" spc="45">
                <a:latin typeface="Tahoma"/>
                <a:cs typeface="Tahoma"/>
              </a:rPr>
              <a:t>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51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Reading</a:t>
            </a:r>
            <a:r>
              <a:rPr dirty="0" spc="10"/>
              <a:t> </a:t>
            </a:r>
            <a:r>
              <a:rPr dirty="0" spc="-60"/>
              <a:t>and</a:t>
            </a:r>
            <a:r>
              <a:rPr dirty="0" spc="15"/>
              <a:t> </a:t>
            </a:r>
            <a:r>
              <a:rPr dirty="0" spc="-15"/>
              <a:t>Writing</a:t>
            </a:r>
            <a:r>
              <a:rPr dirty="0" spc="30"/>
              <a:t> </a:t>
            </a:r>
            <a:r>
              <a:rPr dirty="0" spc="114">
                <a:latin typeface="Trebuchet MS"/>
                <a:cs typeface="Trebuchet MS"/>
              </a:rPr>
              <a:t>string</a:t>
            </a:r>
            <a:r>
              <a:rPr dirty="0" spc="11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780312"/>
            <a:ext cx="497332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operator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reads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discards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leading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whitespace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(e.g.,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spaces,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newlines,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tabs).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reads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until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next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whitespace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encountered.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90650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98450">
              <a:lnSpc>
                <a:spcPts val="1075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0">
                <a:latin typeface="Calibri"/>
                <a:cs typeface="Calibri"/>
              </a:rPr>
              <a:t>s;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empty</a:t>
            </a:r>
            <a:r>
              <a:rPr dirty="0" sz="1000" spc="6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endParaRPr sz="1000">
              <a:latin typeface="Calibri"/>
              <a:cs typeface="Calibri"/>
            </a:endParaRPr>
          </a:p>
          <a:p>
            <a:pPr marL="298450" marR="1146175">
              <a:lnSpc>
                <a:spcPts val="1080"/>
              </a:lnSpc>
              <a:spcBef>
                <a:spcPts val="70"/>
              </a:spcBef>
            </a:pPr>
            <a:r>
              <a:rPr dirty="0" sz="1000" spc="13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90">
                <a:latin typeface="Calibri"/>
                <a:cs typeface="Calibri"/>
              </a:rPr>
              <a:t>s;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whitespace-separated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write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output</a:t>
            </a:r>
            <a:endParaRPr sz="1000">
              <a:latin typeface="Calibri"/>
              <a:cs typeface="Calibri"/>
            </a:endParaRPr>
          </a:p>
          <a:p>
            <a:pPr marL="298450">
              <a:lnSpc>
                <a:spcPts val="994"/>
              </a:lnSpc>
            </a:pPr>
            <a:r>
              <a:rPr dirty="0" sz="1000" spc="9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0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363024"/>
            <a:ext cx="4984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4254" algn="l"/>
              </a:tabLst>
            </a:pPr>
            <a:r>
              <a:rPr dirty="0" sz="1100" spc="-40">
                <a:latin typeface="Tahoma"/>
                <a:cs typeface="Tahoma"/>
              </a:rPr>
              <a:t>Question: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30">
                <a:latin typeface="Calibri"/>
                <a:cs typeface="Calibri"/>
              </a:rPr>
              <a:t>"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Hello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World!	</a:t>
            </a:r>
            <a:r>
              <a:rPr dirty="0" sz="1100" spc="45">
                <a:latin typeface="Calibri"/>
                <a:cs typeface="Calibri"/>
              </a:rPr>
              <a:t>"</a:t>
            </a:r>
            <a:r>
              <a:rPr dirty="0" sz="1100" spc="45">
                <a:latin typeface="Tahoma"/>
                <a:cs typeface="Tahoma"/>
              </a:rPr>
              <a:t>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output?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114">
                <a:solidFill>
                  <a:srgbClr val="0000FF"/>
                </a:solidFill>
                <a:latin typeface="Calibri"/>
                <a:cs typeface="Calibri"/>
              </a:rPr>
              <a:t>"Hello"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517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Reading</a:t>
            </a:r>
            <a:r>
              <a:rPr dirty="0" spc="10"/>
              <a:t> </a:t>
            </a:r>
            <a:r>
              <a:rPr dirty="0" spc="-60"/>
              <a:t>and</a:t>
            </a:r>
            <a:r>
              <a:rPr dirty="0" spc="15"/>
              <a:t> </a:t>
            </a:r>
            <a:r>
              <a:rPr dirty="0" spc="-15"/>
              <a:t>Writing</a:t>
            </a:r>
            <a:r>
              <a:rPr dirty="0" spc="30"/>
              <a:t> </a:t>
            </a:r>
            <a:r>
              <a:rPr dirty="0" spc="114">
                <a:latin typeface="Trebuchet MS"/>
                <a:cs typeface="Trebuchet MS"/>
              </a:rPr>
              <a:t>string</a:t>
            </a:r>
            <a:r>
              <a:rPr dirty="0" spc="114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930121"/>
            <a:ext cx="485013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25">
                <a:latin typeface="Tahoma"/>
                <a:cs typeface="Tahoma"/>
              </a:rPr>
              <a:t>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operations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built-in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ators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left-hand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operand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result.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Thus,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chain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together 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multiple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writes: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502498"/>
            <a:ext cx="476313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s1,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endParaRPr sz="1000">
              <a:latin typeface="Calibri"/>
              <a:cs typeface="Calibri"/>
            </a:endParaRPr>
          </a:p>
          <a:p>
            <a:pPr marL="298450" marR="470534">
              <a:lnSpc>
                <a:spcPts val="1080"/>
              </a:lnSpc>
              <a:spcBef>
                <a:spcPts val="75"/>
              </a:spcBef>
            </a:pPr>
            <a:r>
              <a:rPr dirty="0" sz="1000" spc="13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30">
                <a:latin typeface="Calibri"/>
                <a:cs typeface="Calibri"/>
              </a:rPr>
              <a:t>s2;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read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00">
                <a:solidFill>
                  <a:srgbClr val="7F7F7F"/>
                </a:solidFill>
                <a:latin typeface="Calibri"/>
                <a:cs typeface="Calibri"/>
              </a:rPr>
              <a:t>first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input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7F7F7F"/>
                </a:solidFill>
                <a:latin typeface="Calibri"/>
                <a:cs typeface="Calibri"/>
              </a:rPr>
              <a:t>s1,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second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into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s2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s1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70">
                <a:latin typeface="Calibri"/>
                <a:cs typeface="Calibri"/>
              </a:rPr>
              <a:t>s2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7F7F7F"/>
                </a:solidFill>
                <a:latin typeface="Calibri"/>
                <a:cs typeface="Calibri"/>
              </a:rPr>
              <a:t>write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both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966238"/>
            <a:ext cx="50342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4909820" algn="l"/>
              </a:tabLst>
            </a:pPr>
            <a:r>
              <a:rPr dirty="0" sz="1100" spc="-40">
                <a:latin typeface="Tahoma"/>
                <a:cs typeface="Tahoma"/>
              </a:rPr>
              <a:t>Question: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version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50">
                <a:latin typeface="Tahoma"/>
                <a:cs typeface="Tahoma"/>
              </a:rPr>
              <a:t>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30">
                <a:latin typeface="Calibri"/>
                <a:cs typeface="Calibri"/>
              </a:rPr>
              <a:t>"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Hello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World!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125">
                <a:latin typeface="Calibri"/>
                <a:cs typeface="Calibri"/>
              </a:rPr>
              <a:t>"</a:t>
            </a:r>
            <a:r>
              <a:rPr dirty="0" sz="1100" spc="-35">
                <a:latin typeface="Tahoma"/>
                <a:cs typeface="Tahoma"/>
              </a:rPr>
              <a:t>,  </a:t>
            </a:r>
            <a:r>
              <a:rPr dirty="0" sz="1100" spc="-45">
                <a:latin typeface="Tahoma"/>
                <a:cs typeface="Tahoma"/>
              </a:rPr>
              <a:t>our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be?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Th.S Nguyen Minh Anh</dc:creator>
  <dc:title>Advanced C - Strings and Vectors in C++</dc:title>
  <dcterms:created xsi:type="dcterms:W3CDTF">2023-03-18T03:04:40Z</dcterms:created>
  <dcterms:modified xsi:type="dcterms:W3CDTF">2023-03-18T03:04:40Z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2023-03-18T00:00:00Z</vt:filetime>
  </property>
</Properties>
</file>