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6556" y="648803"/>
            <a:ext cx="1832686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75618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12450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72318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8341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59618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30598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439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30598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369" y="1295753"/>
            <a:ext cx="5495061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12.xml"/><Relationship Id="rId4" Type="http://schemas.openxmlformats.org/officeDocument/2006/relationships/slide" Target="slide2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12.xml"/><Relationship Id="rId4" Type="http://schemas.openxmlformats.org/officeDocument/2006/relationships/slide" Target="slide2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12.xml"/><Relationship Id="rId4" Type="http://schemas.openxmlformats.org/officeDocument/2006/relationships/slide" Target="slide2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pc="-45"/>
              <a:t>Advanced </a:t>
            </a:r>
            <a:r>
              <a:rPr dirty="0" spc="55"/>
              <a:t>C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25"/>
              <a:t>Associative</a:t>
            </a:r>
            <a:r>
              <a:rPr dirty="0" sz="1100" spc="5"/>
              <a:t> </a:t>
            </a:r>
            <a:r>
              <a:rPr dirty="0" sz="1100" spc="-40"/>
              <a:t>Containers</a:t>
            </a:r>
            <a:r>
              <a:rPr dirty="0" sz="1100"/>
              <a:t> </a:t>
            </a:r>
            <a:r>
              <a:rPr dirty="0" sz="1100" spc="-25"/>
              <a:t>in</a:t>
            </a:r>
            <a:r>
              <a:rPr dirty="0" sz="1100" spc="5"/>
              <a:t> </a:t>
            </a:r>
            <a:r>
              <a:rPr dirty="0" sz="1100" spc="35"/>
              <a:t>C++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899500" y="1425344"/>
            <a:ext cx="1961514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Th.S </a:t>
            </a:r>
            <a:r>
              <a:rPr dirty="0" sz="1100" spc="-50">
                <a:latin typeface="Tahoma"/>
                <a:cs typeface="Tahoma"/>
              </a:rPr>
              <a:t>Nguyen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Minh </a:t>
            </a:r>
            <a:r>
              <a:rPr dirty="0" sz="1100" spc="-15">
                <a:latin typeface="Tahoma"/>
                <a:cs typeface="Tahoma"/>
              </a:rPr>
              <a:t>Anh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800" spc="-20">
                <a:latin typeface="Microsoft Sans Serif"/>
                <a:cs typeface="Microsoft Sans Serif"/>
              </a:rPr>
              <a:t>Phenikaa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University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100" spc="-15">
                <a:latin typeface="Tahoma"/>
                <a:cs typeface="Tahoma"/>
              </a:rPr>
              <a:t>Last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Update: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23rd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February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93" y="31805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0876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8678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310113" y="3167693"/>
            <a:ext cx="203200" cy="55880"/>
            <a:chOff x="4310113" y="316769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4373282" y="317022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0113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609350" y="3166428"/>
            <a:ext cx="203200" cy="58419"/>
            <a:chOff x="4609350" y="316642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4698251" y="318292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9350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51" y="31702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8575" y="3166428"/>
            <a:ext cx="203200" cy="58419"/>
            <a:chOff x="4908575" y="316642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4984776" y="31702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8575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4776" y="32083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284013" y="317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5489279" y="3167693"/>
            <a:ext cx="238760" cy="57150"/>
            <a:chOff x="5489279" y="316769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5613731" y="32007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6667" y="31742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91810" y="317022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331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Set</a:t>
            </a:r>
            <a:r>
              <a:rPr dirty="0" spc="-35"/>
              <a:t> </a:t>
            </a:r>
            <a:r>
              <a:rPr dirty="0" spc="-50"/>
              <a:t>Operands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64373"/>
            <a:ext cx="3646804" cy="2146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Tahoma"/>
                <a:cs typeface="Tahoma"/>
              </a:rPr>
              <a:t>Sets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compared,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combined,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s1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==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s2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true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exactly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s1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!=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s2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true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don’t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s1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+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s2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union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(all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both)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s1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*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s2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intersection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(elements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s1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-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s2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difference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s1,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s2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s2)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223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Exercise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90623"/>
            <a:ext cx="1237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Count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Unique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67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87449"/>
            <a:ext cx="148653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Set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Maps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Multi-Sets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&amp;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Multi-Maps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2608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62734"/>
            <a:ext cx="5024120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30" b="1">
                <a:solidFill>
                  <a:srgbClr val="0000FF"/>
                </a:solidFill>
                <a:latin typeface="Tahoma"/>
                <a:cs typeface="Tahoma"/>
              </a:rPr>
              <a:t>Map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pairs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000" spc="50">
                <a:latin typeface="Consolas"/>
                <a:cs typeface="Consolas"/>
              </a:rPr>
              <a:t>(k, </a:t>
            </a:r>
            <a:r>
              <a:rPr dirty="0" sz="1000" spc="20">
                <a:latin typeface="Consolas"/>
                <a:cs typeface="Consolas"/>
              </a:rPr>
              <a:t>v)</a:t>
            </a:r>
            <a:r>
              <a:rPr dirty="0" sz="1100" spc="2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sometimes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called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5" b="1">
                <a:solidFill>
                  <a:srgbClr val="0000FF"/>
                </a:solidFill>
                <a:latin typeface="Tahoma"/>
                <a:cs typeface="Tahoma"/>
              </a:rPr>
              <a:t>key/value</a:t>
            </a:r>
            <a:r>
              <a:rPr dirty="0" sz="1100" spc="4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pairs,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000" spc="50">
                <a:latin typeface="Consolas"/>
                <a:cs typeface="Consolas"/>
              </a:rPr>
              <a:t>v</a:t>
            </a:r>
            <a:r>
              <a:rPr dirty="0" sz="1000" spc="-190">
                <a:latin typeface="Consolas"/>
                <a:cs typeface="Consolas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found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quickly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know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000" spc="5">
                <a:latin typeface="Consolas"/>
                <a:cs typeface="Consolas"/>
              </a:rPr>
              <a:t>k</a:t>
            </a:r>
            <a:r>
              <a:rPr dirty="0" sz="1100" spc="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>
                <a:latin typeface="Tahoma"/>
                <a:cs typeface="Tahoma"/>
              </a:rPr>
              <a:t>a.k.a.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dictionary,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associative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array,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hash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generalization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array,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”indexes”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277" y="1568230"/>
            <a:ext cx="2708909" cy="130366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12450" y="3142382"/>
            <a:ext cx="203200" cy="55880"/>
            <a:chOff x="4412450" y="314238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75618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2450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683417" y="3141117"/>
            <a:ext cx="203200" cy="58419"/>
            <a:chOff x="4683417" y="314111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772318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8341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59618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954397" y="3141117"/>
            <a:ext cx="203200" cy="58419"/>
            <a:chOff x="4954397" y="314111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5030598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439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30598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478573" y="3142382"/>
            <a:ext cx="238760" cy="57150"/>
            <a:chOff x="5478573" y="314238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1753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75961" y="314889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5300" y="72527"/>
            <a:ext cx="897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Using</a:t>
            </a: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Maps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94" y="1163635"/>
            <a:ext cx="363220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allows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half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70" b="1">
                <a:latin typeface="Tahoma"/>
                <a:cs typeface="Tahoma"/>
              </a:rPr>
              <a:t>Store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association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”Jenny”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”867-5309”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5" b="1">
                <a:latin typeface="Tahoma"/>
                <a:cs typeface="Tahoma"/>
              </a:rPr>
              <a:t>Get</a:t>
            </a:r>
            <a:r>
              <a:rPr dirty="0" sz="1100" spc="15" b="1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Jenny’s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6065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Maps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3333B2"/>
                </a:solidFill>
                <a:latin typeface="Tahoma"/>
                <a:cs typeface="Tahoma"/>
              </a:rPr>
              <a:t>are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333B2"/>
                </a:solidFill>
                <a:latin typeface="Tahoma"/>
                <a:cs typeface="Tahoma"/>
              </a:rPr>
              <a:t>Everywhere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270429"/>
            <a:ext cx="267525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Wiki: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key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title,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article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Dictionary: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word,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10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Creating</a:t>
            </a:r>
            <a:r>
              <a:rPr dirty="0" spc="-50"/>
              <a:t> </a:t>
            </a:r>
            <a:r>
              <a:rPr dirty="0" spc="-2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37563"/>
            <a:ext cx="331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Requires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parameters: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keys,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65796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maps from string keys to integer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values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Map&lt;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latin typeface="SimSun"/>
                <a:cs typeface="SimSun"/>
              </a:rPr>
              <a:t>,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0">
                <a:latin typeface="SimSun"/>
                <a:cs typeface="SimSun"/>
              </a:rPr>
              <a:t>&gt;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votes;</a:t>
            </a:r>
            <a:endParaRPr sz="1000">
              <a:latin typeface="SimSun"/>
              <a:cs typeface="SimSun"/>
            </a:endParaRPr>
          </a:p>
          <a:p>
            <a:pPr marL="358140" marR="1617980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maps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from double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keys 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Vector&lt;int&gt; values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Map&lt;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latin typeface="SimSun"/>
                <a:cs typeface="SimSun"/>
              </a:rPr>
              <a:t>, Vector&lt;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latin typeface="SimSun"/>
                <a:cs typeface="SimSun"/>
              </a:rPr>
              <a:t>&gt;&gt; friendMap;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61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Map</a:t>
            </a:r>
            <a:r>
              <a:rPr dirty="0" spc="-45"/>
              <a:t> </a:t>
            </a:r>
            <a:r>
              <a:rPr dirty="0" spc="-25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68421"/>
            <a:ext cx="3432175" cy="14839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40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m.clear()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m.contains()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m[key]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450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m.empty()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m[key]</a:t>
            </a:r>
            <a:r>
              <a:rPr dirty="0" sz="1000" spc="5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=</a:t>
            </a:r>
            <a:r>
              <a:rPr dirty="0" sz="1000" spc="5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value</a:t>
            </a:r>
            <a:r>
              <a:rPr dirty="0" sz="1000" spc="-190">
                <a:latin typeface="Consolas"/>
                <a:cs typeface="Consolas"/>
              </a:rPr>
              <a:t> 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r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000" spc="50">
                <a:latin typeface="Consolas"/>
                <a:cs typeface="Consolas"/>
              </a:rPr>
              <a:t>m.insert(pair(key,value))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m.erase(key)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m.size()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0439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3333B2"/>
                </a:solidFill>
                <a:latin typeface="Tahoma"/>
                <a:cs typeface="Tahoma"/>
              </a:rPr>
              <a:t>Map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214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T</a:t>
            </a:r>
            <a:r>
              <a:rPr dirty="0" spc="-50"/>
              <a:t>y</a:t>
            </a:r>
            <a:r>
              <a:rPr dirty="0" spc="-50"/>
              <a:t>pes</a:t>
            </a:r>
            <a:r>
              <a:rPr dirty="0" spc="-10"/>
              <a:t> </a:t>
            </a:r>
            <a:r>
              <a:rPr dirty="0" spc="-40"/>
              <a:t>of</a:t>
            </a:r>
            <a:r>
              <a:rPr dirty="0" spc="-5"/>
              <a:t> </a:t>
            </a:r>
            <a:r>
              <a:rPr dirty="0" spc="-2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6347" y="1015617"/>
            <a:ext cx="311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solidFill>
                  <a:srgbClr val="0000FF"/>
                </a:solidFill>
                <a:latin typeface="Tahoma"/>
                <a:cs typeface="Tahoma"/>
              </a:rPr>
              <a:t>Map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63" y="1295753"/>
            <a:ext cx="265811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Iterate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sorted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O(log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n)</a:t>
            </a:r>
            <a:r>
              <a:rPr dirty="0" sz="1000" spc="2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per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retrieval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60">
                <a:latin typeface="Tahoma"/>
                <a:cs typeface="Tahoma"/>
              </a:rPr>
              <a:t>Implemented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”binary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search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tree”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43" y="2015725"/>
            <a:ext cx="1222586" cy="2050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20895" y="1015617"/>
            <a:ext cx="630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solidFill>
                  <a:srgbClr val="0000FF"/>
                </a:solidFill>
                <a:latin typeface="Tahoma"/>
                <a:cs typeface="Tahoma"/>
              </a:rPr>
              <a:t>HashMap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316484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3166110" algn="l"/>
              </a:tabLst>
            </a:pPr>
            <a:r>
              <a:rPr dirty="0" sz="1100" spc="-50"/>
              <a:t>Iterate</a:t>
            </a:r>
            <a:r>
              <a:rPr dirty="0" sz="1100" spc="15"/>
              <a:t> </a:t>
            </a:r>
            <a:r>
              <a:rPr dirty="0" sz="1100" spc="-55"/>
              <a:t>over</a:t>
            </a:r>
            <a:r>
              <a:rPr dirty="0" sz="1100" spc="15"/>
              <a:t> </a:t>
            </a:r>
            <a:r>
              <a:rPr dirty="0" sz="1100" spc="-55"/>
              <a:t>elements</a:t>
            </a:r>
            <a:r>
              <a:rPr dirty="0" sz="1100" spc="20"/>
              <a:t> </a:t>
            </a:r>
            <a:r>
              <a:rPr dirty="0" sz="1100" spc="-25"/>
              <a:t>in</a:t>
            </a:r>
            <a:r>
              <a:rPr dirty="0" sz="1100" spc="10"/>
              <a:t> </a:t>
            </a:r>
            <a:r>
              <a:rPr dirty="0" sz="1100" spc="-85" b="1">
                <a:latin typeface="Tahoma"/>
                <a:cs typeface="Tahoma"/>
              </a:rPr>
              <a:t>unsorted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60"/>
              <a:t>order</a:t>
            </a:r>
            <a:endParaRPr sz="1100">
              <a:latin typeface="Tahoma"/>
              <a:cs typeface="Tahoma"/>
            </a:endParaRPr>
          </a:p>
          <a:p>
            <a:pPr marL="316484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66110" algn="l"/>
              </a:tabLst>
            </a:pPr>
            <a:r>
              <a:rPr dirty="0" sz="1000" spc="50">
                <a:latin typeface="Consolas"/>
                <a:cs typeface="Consolas"/>
              </a:rPr>
              <a:t>O(1)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per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retrieval</a:t>
            </a:r>
            <a:endParaRPr sz="1000">
              <a:latin typeface="Consolas"/>
              <a:cs typeface="Consolas"/>
            </a:endParaRPr>
          </a:p>
          <a:p>
            <a:pPr marL="3164840" indent="-17716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Font typeface="Lucida Sans Unicode"/>
              <a:buChar char="►"/>
              <a:tabLst>
                <a:tab pos="3166110" algn="l"/>
              </a:tabLst>
            </a:pPr>
            <a:r>
              <a:rPr dirty="0" sz="1100" spc="-60"/>
              <a:t>Implemented</a:t>
            </a:r>
            <a:r>
              <a:rPr dirty="0" sz="1100" spc="15"/>
              <a:t> </a:t>
            </a:r>
            <a:r>
              <a:rPr dirty="0" sz="1100" spc="-50"/>
              <a:t>using</a:t>
            </a:r>
            <a:r>
              <a:rPr dirty="0" sz="1100" spc="10"/>
              <a:t> </a:t>
            </a:r>
            <a:r>
              <a:rPr dirty="0" sz="1100" spc="-55"/>
              <a:t>a</a:t>
            </a:r>
            <a:r>
              <a:rPr dirty="0" sz="1100" spc="15"/>
              <a:t> </a:t>
            </a:r>
            <a:r>
              <a:rPr dirty="0" sz="1100" spc="-25"/>
              <a:t>”hash</a:t>
            </a:r>
            <a:r>
              <a:rPr dirty="0" sz="1100" spc="10"/>
              <a:t> </a:t>
            </a:r>
            <a:r>
              <a:rPr dirty="0" sz="1100" spc="-10"/>
              <a:t>table”</a:t>
            </a:r>
            <a:endParaRPr sz="11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8596" y="2002057"/>
            <a:ext cx="1798320" cy="43412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0852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Recap:</a:t>
            </a:r>
            <a:r>
              <a:rPr dirty="0" sz="1400" spc="10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594" y="1143543"/>
            <a:ext cx="257492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022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30">
                <a:latin typeface="Tahoma"/>
                <a:cs typeface="Tahoma"/>
              </a:rPr>
              <a:t>Vector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flexible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55" b="1">
                <a:latin typeface="Tahoma"/>
                <a:cs typeface="Tahoma"/>
              </a:rPr>
              <a:t>Fast</a:t>
            </a:r>
            <a:r>
              <a:rPr dirty="0" sz="1100" spc="35" b="1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random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14" b="1">
                <a:latin typeface="Tahoma"/>
                <a:cs typeface="Tahoma"/>
              </a:rPr>
              <a:t>slow</a:t>
            </a:r>
            <a:r>
              <a:rPr dirty="0" sz="1100" spc="55" b="1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retrieval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dirty="0" sz="1100" spc="-50" b="1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dirty="0" sz="1100" spc="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2269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3333B2"/>
                </a:solidFill>
                <a:latin typeface="Tahoma"/>
                <a:cs typeface="Tahoma"/>
              </a:rPr>
              <a:t>Map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Example:</a:t>
            </a:r>
            <a:r>
              <a:rPr dirty="0" sz="1400" spc="16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Tallying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Votes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133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T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all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ying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684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Lo</a:t>
            </a:r>
            <a:r>
              <a:rPr dirty="0" spc="-30"/>
              <a:t>oping</a:t>
            </a:r>
            <a:r>
              <a:rPr dirty="0" spc="5"/>
              <a:t> </a:t>
            </a:r>
            <a:r>
              <a:rPr dirty="0" spc="-40"/>
              <a:t>Over</a:t>
            </a:r>
            <a:r>
              <a:rPr dirty="0" spc="10"/>
              <a:t> </a:t>
            </a:r>
            <a:r>
              <a:rPr dirty="0" spc="-65"/>
              <a:t>a</a:t>
            </a:r>
            <a:r>
              <a:rPr dirty="0" spc="10"/>
              <a:t> </a:t>
            </a:r>
            <a:r>
              <a:rPr dirty="0" spc="5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44689"/>
            <a:ext cx="5039995" cy="6832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Map&lt;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latin typeface="SimSun"/>
                <a:cs typeface="SimSun"/>
              </a:rPr>
              <a:t>,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20">
                <a:latin typeface="SimSun"/>
                <a:cs typeface="SimSun"/>
              </a:rPr>
              <a:t>&gt;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gpa =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load();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for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name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: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gpa)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37845" marR="256794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name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</a:t>
            </a:r>
            <a:r>
              <a:rPr dirty="0" sz="1000" spc="-480">
                <a:solidFill>
                  <a:srgbClr val="00AEE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s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GPA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is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</a:t>
            </a:r>
            <a:r>
              <a:rPr dirty="0" sz="1000" spc="20">
                <a:latin typeface="SimSun"/>
                <a:cs typeface="SimSun"/>
              </a:rPr>
              <a:t>; 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gpa[name]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endl;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843759"/>
            <a:ext cx="2467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*The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order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unpredictable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HashMap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67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87449"/>
            <a:ext cx="148653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Set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Maps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Multi-Sets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8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&amp;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Multi-Maps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9264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Multi</a:t>
            </a: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what?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25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Sets</a:t>
            </a:r>
            <a:r>
              <a:rPr dirty="0" spc="-5"/>
              <a:t> </a:t>
            </a:r>
            <a:r>
              <a:rPr dirty="0" spc="-60"/>
              <a:t>and</a:t>
            </a:r>
            <a:r>
              <a:rPr dirty="0"/>
              <a:t> </a:t>
            </a:r>
            <a:r>
              <a:rPr dirty="0" spc="-2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346" y="802460"/>
            <a:ext cx="295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b="1">
                <a:solidFill>
                  <a:srgbClr val="0000FF"/>
                </a:solidFill>
                <a:latin typeface="Tahoma"/>
                <a:cs typeface="Tahoma"/>
              </a:rPr>
              <a:t>Sets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55" y="1126361"/>
            <a:ext cx="19875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duplicates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821" y="1557152"/>
            <a:ext cx="1315719" cy="7238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75112" y="802460"/>
            <a:ext cx="3702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solidFill>
                  <a:srgbClr val="0000FF"/>
                </a:solidFill>
                <a:latin typeface="Tahoma"/>
                <a:cs typeface="Tahoma"/>
              </a:rPr>
              <a:t>Maps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1957" y="1082583"/>
            <a:ext cx="2401570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key/value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pairs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key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associated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0737" y="1734269"/>
            <a:ext cx="2106929" cy="1013958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67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87449"/>
            <a:ext cx="148653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Set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Maps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Multi-Sets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&amp;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Multi-Maps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68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739404"/>
            <a:ext cx="444309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0" b="1">
                <a:latin typeface="Tahoma"/>
                <a:cs typeface="Tahoma"/>
              </a:rPr>
              <a:t>Set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collection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duplicates.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Operations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000" spc="25">
                <a:latin typeface="Consolas"/>
                <a:cs typeface="Consolas"/>
              </a:rPr>
              <a:t>add</a:t>
            </a:r>
            <a:r>
              <a:rPr dirty="0" sz="1100" spc="25">
                <a:latin typeface="Tahoma"/>
                <a:cs typeface="Tahoma"/>
              </a:rPr>
              <a:t>, </a:t>
            </a:r>
            <a:r>
              <a:rPr dirty="0" sz="1000" spc="40">
                <a:latin typeface="Consolas"/>
                <a:cs typeface="Consolas"/>
              </a:rPr>
              <a:t>contains</a:t>
            </a:r>
            <a:r>
              <a:rPr dirty="0" sz="1100" spc="4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000" spc="35">
                <a:latin typeface="Consolas"/>
                <a:cs typeface="Consolas"/>
              </a:rPr>
              <a:t>remove</a:t>
            </a:r>
            <a:r>
              <a:rPr dirty="0" sz="1100" spc="3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fast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>
                <a:latin typeface="Tahoma"/>
                <a:cs typeface="Tahoma"/>
              </a:rPr>
              <a:t>Sets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do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indexes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20" y="1639048"/>
            <a:ext cx="4788746" cy="830651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48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Sets:</a:t>
            </a:r>
            <a:r>
              <a:rPr dirty="0" spc="160"/>
              <a:t> </a:t>
            </a:r>
            <a:r>
              <a:rPr dirty="0" spc="-40"/>
              <a:t>Simple</a:t>
            </a:r>
            <a:r>
              <a:rPr dirty="0" spc="15"/>
              <a:t> </a:t>
            </a:r>
            <a:r>
              <a:rPr dirty="0" spc="-4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098575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Set&lt;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latin typeface="SimSun"/>
                <a:cs typeface="SimSun"/>
              </a:rPr>
              <a:t>&gt;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friends;</a:t>
            </a:r>
            <a:endParaRPr sz="1000">
              <a:latin typeface="SimSun"/>
              <a:cs typeface="SimSun"/>
            </a:endParaRPr>
          </a:p>
          <a:p>
            <a:pPr marL="358140" marR="3278504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latin typeface="SimSun"/>
                <a:cs typeface="SimSun"/>
              </a:rPr>
              <a:t>friends.add(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"chris"</a:t>
            </a:r>
            <a:r>
              <a:rPr dirty="0" sz="1000" spc="20">
                <a:latin typeface="SimSun"/>
                <a:cs typeface="SimSun"/>
              </a:rPr>
              <a:t>);  friends.add(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"anton"</a:t>
            </a:r>
            <a:r>
              <a:rPr dirty="0" sz="1000" spc="20">
                <a:latin typeface="SimSun"/>
                <a:cs typeface="SimSun"/>
              </a:rPr>
              <a:t>);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friends.contains(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"voldemort"</a:t>
            </a:r>
            <a:r>
              <a:rPr dirty="0" sz="1000" spc="20">
                <a:latin typeface="SimSun"/>
                <a:cs typeface="SimSun"/>
              </a:rPr>
              <a:t>)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endl;</a:t>
            </a:r>
            <a:endParaRPr sz="1000">
              <a:latin typeface="SimSun"/>
              <a:cs typeface="SimSun"/>
            </a:endParaRPr>
          </a:p>
          <a:p>
            <a:pPr marL="537845" marR="2680335" indent="-17970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for</a:t>
            </a:r>
            <a:r>
              <a:rPr dirty="0" sz="1000" spc="20">
                <a:latin typeface="SimSun"/>
                <a:cs typeface="SimSun"/>
              </a:rPr>
              <a:t>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 </a:t>
            </a:r>
            <a:r>
              <a:rPr dirty="0" sz="1000" spc="20">
                <a:latin typeface="SimSun"/>
                <a:cs typeface="SimSun"/>
              </a:rPr>
              <a:t>person : friends) { </a:t>
            </a:r>
            <a:r>
              <a:rPr dirty="0" sz="1000" spc="-49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person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endl;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439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Set</a:t>
            </a:r>
            <a:r>
              <a:rPr dirty="0" spc="-45"/>
              <a:t> </a:t>
            </a:r>
            <a:r>
              <a:rPr dirty="0" spc="-40"/>
              <a:t>Essentials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59714"/>
            <a:ext cx="4791075" cy="20916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105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int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set.size()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void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set.add(value)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Adds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(ignores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already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set)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bool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set.contains(value)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true</a:t>
            </a:r>
            <a:r>
              <a:rPr dirty="0" sz="1100" spc="-185">
                <a:latin typeface="SimSun"/>
                <a:cs typeface="SimSun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false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otherwise.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void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set.remove(value)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60">
                <a:latin typeface="Tahoma"/>
                <a:cs typeface="Tahoma"/>
              </a:rPr>
              <a:t>Removes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present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value.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5595" algn="l"/>
              </a:tabLst>
            </a:pPr>
            <a:r>
              <a:rPr dirty="0" sz="1000" spc="50">
                <a:latin typeface="Consolas"/>
                <a:cs typeface="Consolas"/>
              </a:rPr>
              <a:t>bool</a:t>
            </a:r>
            <a:r>
              <a:rPr dirty="0" sz="1000" spc="-1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set.isEmpty()</a:t>
            </a:r>
            <a:endParaRPr sz="1000">
              <a:latin typeface="Consolas"/>
              <a:cs typeface="Consolas"/>
            </a:endParaRPr>
          </a:p>
          <a:p>
            <a:pPr marL="453390">
              <a:lnSpc>
                <a:spcPct val="1000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true</a:t>
            </a:r>
            <a:r>
              <a:rPr dirty="0" sz="1100" spc="-185">
                <a:latin typeface="SimSun"/>
                <a:cs typeface="SimSun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empty,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false</a:t>
            </a:r>
            <a:r>
              <a:rPr dirty="0" sz="1100" spc="-185"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otherwise.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40">
                <a:latin typeface="Tahoma"/>
                <a:cs typeface="Tahoma"/>
              </a:rPr>
              <a:t>Sets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helpful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methods.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online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docs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more.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95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Lo</a:t>
            </a:r>
            <a:r>
              <a:rPr dirty="0" spc="-30"/>
              <a:t>oping</a:t>
            </a:r>
            <a:r>
              <a:rPr dirty="0" spc="10"/>
              <a:t> </a:t>
            </a:r>
            <a:r>
              <a:rPr dirty="0" spc="-40"/>
              <a:t>Over</a:t>
            </a:r>
            <a:r>
              <a:rPr dirty="0" spc="10"/>
              <a:t> </a:t>
            </a:r>
            <a:r>
              <a:rPr dirty="0" spc="-65"/>
              <a:t>a</a:t>
            </a:r>
            <a:r>
              <a:rPr dirty="0" spc="15"/>
              <a:t> </a:t>
            </a:r>
            <a:r>
              <a:rPr dirty="0" spc="-3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932116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for</a:t>
            </a:r>
            <a:r>
              <a:rPr dirty="0" sz="1000" spc="20">
                <a:latin typeface="SimSun"/>
                <a:cs typeface="SimSun"/>
              </a:rPr>
              <a:t>(type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currElem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: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set)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7907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process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elements one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at a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time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29980"/>
            <a:ext cx="3231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can’t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-85">
                <a:latin typeface="Tahoma"/>
                <a:cs typeface="Tahoma"/>
              </a:rPr>
              <a:t>o</a:t>
            </a:r>
            <a:r>
              <a:rPr dirty="0" sz="1100" spc="-35">
                <a:latin typeface="Tahoma"/>
                <a:cs typeface="Tahoma"/>
              </a:rPr>
              <a:t>rmal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000" spc="50">
                <a:latin typeface="Consolas"/>
                <a:cs typeface="Consolas"/>
              </a:rPr>
              <a:t>for</a:t>
            </a:r>
            <a:r>
              <a:rPr dirty="0" sz="1000" spc="-190">
                <a:latin typeface="Consolas"/>
                <a:cs typeface="Consolas"/>
              </a:rPr>
              <a:t> </a:t>
            </a:r>
            <a:r>
              <a:rPr dirty="0" sz="1100" spc="-15">
                <a:latin typeface="Tahoma"/>
                <a:cs typeface="Tahoma"/>
              </a:rPr>
              <a:t>l</a:t>
            </a:r>
            <a:r>
              <a:rPr dirty="0" sz="1100" spc="-5">
                <a:latin typeface="Tahoma"/>
                <a:cs typeface="Tahoma"/>
              </a:rPr>
              <a:t>o</a:t>
            </a:r>
            <a:r>
              <a:rPr dirty="0" sz="1100" spc="-50">
                <a:latin typeface="Tahoma"/>
                <a:cs typeface="Tahoma"/>
              </a:rPr>
              <a:t>op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element[i]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58213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for</a:t>
            </a:r>
            <a:r>
              <a:rPr dirty="0" sz="1000" spc="20">
                <a:latin typeface="SimSun"/>
                <a:cs typeface="SimSun"/>
              </a:rPr>
              <a:t>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i=0; i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 set.size(); i++)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79070" marR="305943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1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does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not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work,</a:t>
            </a:r>
            <a:r>
              <a:rPr dirty="0" sz="1000" spc="1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no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index!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set[i];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325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T</a:t>
            </a:r>
            <a:r>
              <a:rPr dirty="0" spc="-50"/>
              <a:t>y</a:t>
            </a:r>
            <a:r>
              <a:rPr dirty="0" spc="-50"/>
              <a:t>pes</a:t>
            </a:r>
            <a:r>
              <a:rPr dirty="0" spc="-5"/>
              <a:t> </a:t>
            </a:r>
            <a:r>
              <a:rPr dirty="0" spc="-40"/>
              <a:t>of</a:t>
            </a:r>
            <a:r>
              <a:rPr dirty="0" spc="-5"/>
              <a:t> </a:t>
            </a:r>
            <a:r>
              <a:rPr dirty="0" spc="-45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583" y="1015617"/>
            <a:ext cx="237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63" y="1295753"/>
            <a:ext cx="265811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Iterate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sorted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215265" algn="l"/>
              </a:tabLst>
            </a:pPr>
            <a:r>
              <a:rPr dirty="0" sz="1000" spc="50">
                <a:latin typeface="Consolas"/>
                <a:cs typeface="Consolas"/>
              </a:rPr>
              <a:t>O(log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n)</a:t>
            </a:r>
            <a:r>
              <a:rPr dirty="0" sz="1000" spc="25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per</a:t>
            </a:r>
            <a:r>
              <a:rPr dirty="0" sz="1000" spc="2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retrieval</a:t>
            </a:r>
            <a:endParaRPr sz="1000">
              <a:latin typeface="Consolas"/>
              <a:cs typeface="Consolas"/>
            </a:endParaRPr>
          </a:p>
          <a:p>
            <a:pPr marL="214629" indent="-17716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60">
                <a:latin typeface="Tahoma"/>
                <a:cs typeface="Tahoma"/>
              </a:rPr>
              <a:t>Implemented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”binary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search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tree”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43" y="2015725"/>
            <a:ext cx="1222586" cy="2050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58132" y="1015617"/>
            <a:ext cx="55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>
                <a:solidFill>
                  <a:srgbClr val="0000FF"/>
                </a:solidFill>
                <a:latin typeface="Tahoma"/>
                <a:cs typeface="Tahoma"/>
              </a:rPr>
              <a:t>HashSet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316484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3166110" algn="l"/>
              </a:tabLst>
            </a:pPr>
            <a:r>
              <a:rPr dirty="0" sz="1100" spc="-50"/>
              <a:t>Iterate</a:t>
            </a:r>
            <a:r>
              <a:rPr dirty="0" sz="1100" spc="15"/>
              <a:t> </a:t>
            </a:r>
            <a:r>
              <a:rPr dirty="0" sz="1100" spc="-55"/>
              <a:t>over</a:t>
            </a:r>
            <a:r>
              <a:rPr dirty="0" sz="1100" spc="15"/>
              <a:t> </a:t>
            </a:r>
            <a:r>
              <a:rPr dirty="0" sz="1100" spc="-55"/>
              <a:t>elements</a:t>
            </a:r>
            <a:r>
              <a:rPr dirty="0" sz="1100" spc="20"/>
              <a:t> </a:t>
            </a:r>
            <a:r>
              <a:rPr dirty="0" sz="1100" spc="-25"/>
              <a:t>in</a:t>
            </a:r>
            <a:r>
              <a:rPr dirty="0" sz="1100" spc="10"/>
              <a:t> </a:t>
            </a:r>
            <a:r>
              <a:rPr dirty="0" sz="1100" spc="-85" b="1">
                <a:latin typeface="Tahoma"/>
                <a:cs typeface="Tahoma"/>
              </a:rPr>
              <a:t>unsorted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60"/>
              <a:t>order</a:t>
            </a:r>
            <a:endParaRPr sz="1100">
              <a:latin typeface="Tahoma"/>
              <a:cs typeface="Tahoma"/>
            </a:endParaRPr>
          </a:p>
          <a:p>
            <a:pPr marL="316484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10000"/>
              <a:buFont typeface="Lucida Sans Unicode"/>
              <a:buChar char="►"/>
              <a:tabLst>
                <a:tab pos="3166110" algn="l"/>
              </a:tabLst>
            </a:pPr>
            <a:r>
              <a:rPr dirty="0" sz="1000" spc="50">
                <a:latin typeface="Consolas"/>
                <a:cs typeface="Consolas"/>
              </a:rPr>
              <a:t>O(1)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per</a:t>
            </a:r>
            <a:r>
              <a:rPr dirty="0" sz="1000" spc="10">
                <a:latin typeface="Consolas"/>
                <a:cs typeface="Consolas"/>
              </a:rPr>
              <a:t> </a:t>
            </a:r>
            <a:r>
              <a:rPr dirty="0" sz="1000" spc="50">
                <a:latin typeface="Consolas"/>
                <a:cs typeface="Consolas"/>
              </a:rPr>
              <a:t>retrieval</a:t>
            </a:r>
            <a:endParaRPr sz="1000">
              <a:latin typeface="Consolas"/>
              <a:cs typeface="Consolas"/>
            </a:endParaRPr>
          </a:p>
          <a:p>
            <a:pPr marL="3164840" indent="-17716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Font typeface="Lucida Sans Unicode"/>
              <a:buChar char="►"/>
              <a:tabLst>
                <a:tab pos="3166110" algn="l"/>
              </a:tabLst>
            </a:pPr>
            <a:r>
              <a:rPr dirty="0" sz="1100" spc="-60"/>
              <a:t>Implemented</a:t>
            </a:r>
            <a:r>
              <a:rPr dirty="0" sz="1100" spc="15"/>
              <a:t> </a:t>
            </a:r>
            <a:r>
              <a:rPr dirty="0" sz="1100" spc="-50"/>
              <a:t>using</a:t>
            </a:r>
            <a:r>
              <a:rPr dirty="0" sz="1100" spc="10"/>
              <a:t> </a:t>
            </a:r>
            <a:r>
              <a:rPr dirty="0" sz="1100" spc="-55"/>
              <a:t>a</a:t>
            </a:r>
            <a:r>
              <a:rPr dirty="0" sz="1100" spc="15"/>
              <a:t> </a:t>
            </a:r>
            <a:r>
              <a:rPr dirty="0" sz="1100" spc="-25"/>
              <a:t>”hash</a:t>
            </a:r>
            <a:r>
              <a:rPr dirty="0" sz="1100" spc="10"/>
              <a:t> </a:t>
            </a:r>
            <a:r>
              <a:rPr dirty="0" sz="1100" spc="-10"/>
              <a:t>table”</a:t>
            </a:r>
            <a:endParaRPr sz="11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8596" y="2002057"/>
            <a:ext cx="1798320" cy="43412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Th.S Nguyen Minh Anh</dc:creator>
  <dc:title>Advanced C - Associative Containers in C++</dc:title>
  <dcterms:created xsi:type="dcterms:W3CDTF">2023-03-18T03:04:54Z</dcterms:created>
  <dcterms:modified xsi:type="dcterms:W3CDTF">2023-03-18T03:04:54Z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2023-03-18T00:00:00Z</vt:filetime>
  </property>
</Properties>
</file>