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1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FB878-D173-4169-96A6-DCDA2D4C18E4}" type="doc">
      <dgm:prSet loTypeId="urn:microsoft.com/office/officeart/2005/8/layout/arrow1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4BBA5-1321-4F0B-891E-6BF48C2A3BFB}">
      <dgm:prSet phldrT="[Text]"/>
      <dgm:spPr/>
      <dgm:t>
        <a:bodyPr/>
        <a:lstStyle/>
        <a:p>
          <a:r>
            <a:rPr lang="en-US" dirty="0"/>
            <a:t>Continuous optimization</a:t>
          </a:r>
        </a:p>
      </dgm:t>
    </dgm:pt>
    <dgm:pt modelId="{BC45D322-1BC8-451D-9D8B-F3F48FBAB476}" type="parTrans" cxnId="{D4E93196-0316-4905-95B3-B98391BFBE35}">
      <dgm:prSet/>
      <dgm:spPr/>
      <dgm:t>
        <a:bodyPr/>
        <a:lstStyle/>
        <a:p>
          <a:endParaRPr lang="en-US"/>
        </a:p>
      </dgm:t>
    </dgm:pt>
    <dgm:pt modelId="{2ECB8EB8-EAA4-45FB-B1F2-A6172DF9CBE0}" type="sibTrans" cxnId="{D4E93196-0316-4905-95B3-B98391BFBE35}">
      <dgm:prSet/>
      <dgm:spPr/>
      <dgm:t>
        <a:bodyPr/>
        <a:lstStyle/>
        <a:p>
          <a:endParaRPr lang="en-US"/>
        </a:p>
      </dgm:t>
    </dgm:pt>
    <dgm:pt modelId="{0749C9E0-783F-4597-8A11-3AAF184DD61D}">
      <dgm:prSet phldrT="[Text]"/>
      <dgm:spPr/>
      <dgm:t>
        <a:bodyPr/>
        <a:lstStyle/>
        <a:p>
          <a:r>
            <a:rPr lang="en-US" dirty="0"/>
            <a:t>Discrete optimization</a:t>
          </a:r>
        </a:p>
      </dgm:t>
    </dgm:pt>
    <dgm:pt modelId="{A1BB9E84-EB3A-4EC5-81D5-CF6F4ED1339A}" type="parTrans" cxnId="{C5E61ACD-D83F-40C5-8F55-6C5972B0CDEB}">
      <dgm:prSet/>
      <dgm:spPr/>
      <dgm:t>
        <a:bodyPr/>
        <a:lstStyle/>
        <a:p>
          <a:endParaRPr lang="en-US"/>
        </a:p>
      </dgm:t>
    </dgm:pt>
    <dgm:pt modelId="{AAD967A8-C126-4DC3-A5B4-F3F71532BCB9}" type="sibTrans" cxnId="{C5E61ACD-D83F-40C5-8F55-6C5972B0CDEB}">
      <dgm:prSet/>
      <dgm:spPr/>
      <dgm:t>
        <a:bodyPr/>
        <a:lstStyle/>
        <a:p>
          <a:endParaRPr lang="en-US"/>
        </a:p>
      </dgm:t>
    </dgm:pt>
    <dgm:pt modelId="{DE4FE7C4-8ED5-4013-82AA-B960C32626E9}" type="pres">
      <dgm:prSet presAssocID="{016FB878-D173-4169-96A6-DCDA2D4C18E4}" presName="cycle" presStyleCnt="0">
        <dgm:presLayoutVars>
          <dgm:dir/>
          <dgm:resizeHandles val="exact"/>
        </dgm:presLayoutVars>
      </dgm:prSet>
      <dgm:spPr/>
    </dgm:pt>
    <dgm:pt modelId="{1104F199-4B76-4566-9CB6-8FEF2D72EE50}" type="pres">
      <dgm:prSet presAssocID="{0D34BBA5-1321-4F0B-891E-6BF48C2A3BFB}" presName="arrow" presStyleLbl="node1" presStyleIdx="0" presStyleCnt="2">
        <dgm:presLayoutVars>
          <dgm:bulletEnabled val="1"/>
        </dgm:presLayoutVars>
      </dgm:prSet>
      <dgm:spPr/>
    </dgm:pt>
    <dgm:pt modelId="{0AE35539-0B9B-4F11-AAAB-5F9333E84BB2}" type="pres">
      <dgm:prSet presAssocID="{0749C9E0-783F-4597-8A11-3AAF184DD61D}" presName="arrow" presStyleLbl="node1" presStyleIdx="1" presStyleCnt="2">
        <dgm:presLayoutVars>
          <dgm:bulletEnabled val="1"/>
        </dgm:presLayoutVars>
      </dgm:prSet>
      <dgm:spPr/>
    </dgm:pt>
  </dgm:ptLst>
  <dgm:cxnLst>
    <dgm:cxn modelId="{7A1A4A2A-811E-4F0C-B3DD-2FA83A265A31}" type="presOf" srcId="{016FB878-D173-4169-96A6-DCDA2D4C18E4}" destId="{DE4FE7C4-8ED5-4013-82AA-B960C32626E9}" srcOrd="0" destOrd="0" presId="urn:microsoft.com/office/officeart/2005/8/layout/arrow1"/>
    <dgm:cxn modelId="{A0E1A777-0DE8-423F-BC9C-F2CFD8727EE3}" type="presOf" srcId="{0D34BBA5-1321-4F0B-891E-6BF48C2A3BFB}" destId="{1104F199-4B76-4566-9CB6-8FEF2D72EE50}" srcOrd="0" destOrd="0" presId="urn:microsoft.com/office/officeart/2005/8/layout/arrow1"/>
    <dgm:cxn modelId="{D4E93196-0316-4905-95B3-B98391BFBE35}" srcId="{016FB878-D173-4169-96A6-DCDA2D4C18E4}" destId="{0D34BBA5-1321-4F0B-891E-6BF48C2A3BFB}" srcOrd="0" destOrd="0" parTransId="{BC45D322-1BC8-451D-9D8B-F3F48FBAB476}" sibTransId="{2ECB8EB8-EAA4-45FB-B1F2-A6172DF9CBE0}"/>
    <dgm:cxn modelId="{C5E61ACD-D83F-40C5-8F55-6C5972B0CDEB}" srcId="{016FB878-D173-4169-96A6-DCDA2D4C18E4}" destId="{0749C9E0-783F-4597-8A11-3AAF184DD61D}" srcOrd="1" destOrd="0" parTransId="{A1BB9E84-EB3A-4EC5-81D5-CF6F4ED1339A}" sibTransId="{AAD967A8-C126-4DC3-A5B4-F3F71532BCB9}"/>
    <dgm:cxn modelId="{33183CE0-93B1-4136-96A2-D4BB5F97236E}" type="presOf" srcId="{0749C9E0-783F-4597-8A11-3AAF184DD61D}" destId="{0AE35539-0B9B-4F11-AAAB-5F9333E84BB2}" srcOrd="0" destOrd="0" presId="urn:microsoft.com/office/officeart/2005/8/layout/arrow1"/>
    <dgm:cxn modelId="{1EA33A72-6E93-4AF9-A9FC-57547E909540}" type="presParOf" srcId="{DE4FE7C4-8ED5-4013-82AA-B960C32626E9}" destId="{1104F199-4B76-4566-9CB6-8FEF2D72EE50}" srcOrd="0" destOrd="0" presId="urn:microsoft.com/office/officeart/2005/8/layout/arrow1"/>
    <dgm:cxn modelId="{8C6216F8-2C8B-416E-8C1F-9A2FAB0534BF}" type="presParOf" srcId="{DE4FE7C4-8ED5-4013-82AA-B960C32626E9}" destId="{0AE35539-0B9B-4F11-AAAB-5F9333E84BB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1060C-0F17-4964-B609-1CCB2F1FB965}" type="doc">
      <dgm:prSet loTypeId="urn:microsoft.com/office/officeart/2005/8/layout/arrow1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77A92-627E-40F7-AD98-41FEB44B0CF9}">
      <dgm:prSet phldrT="[Text]"/>
      <dgm:spPr/>
      <dgm:t>
        <a:bodyPr/>
        <a:lstStyle/>
        <a:p>
          <a:r>
            <a:rPr lang="en-US" dirty="0"/>
            <a:t>Constrained optimization</a:t>
          </a:r>
        </a:p>
      </dgm:t>
    </dgm:pt>
    <dgm:pt modelId="{83A7C974-54F2-423C-A2ED-AAC77F56F955}" type="parTrans" cxnId="{EDE9B7EE-F481-4ABA-865F-3C23A05F902E}">
      <dgm:prSet/>
      <dgm:spPr/>
      <dgm:t>
        <a:bodyPr/>
        <a:lstStyle/>
        <a:p>
          <a:endParaRPr lang="en-US"/>
        </a:p>
      </dgm:t>
    </dgm:pt>
    <dgm:pt modelId="{C5B47E03-3578-4574-ADAB-295A33EEA295}" type="sibTrans" cxnId="{EDE9B7EE-F481-4ABA-865F-3C23A05F902E}">
      <dgm:prSet/>
      <dgm:spPr/>
      <dgm:t>
        <a:bodyPr/>
        <a:lstStyle/>
        <a:p>
          <a:endParaRPr lang="en-US"/>
        </a:p>
      </dgm:t>
    </dgm:pt>
    <dgm:pt modelId="{12A97FA4-4A30-426F-9F96-574FF951A761}">
      <dgm:prSet phldrT="[Text]"/>
      <dgm:spPr/>
      <dgm:t>
        <a:bodyPr/>
        <a:lstStyle/>
        <a:p>
          <a:r>
            <a:rPr lang="en-US" dirty="0"/>
            <a:t>Unconstrained optimization </a:t>
          </a:r>
        </a:p>
      </dgm:t>
    </dgm:pt>
    <dgm:pt modelId="{3A123C27-A4A9-4D96-ACFA-52B17EC5565F}" type="parTrans" cxnId="{47C0B416-2BDC-41FC-956E-41D43EA08FB2}">
      <dgm:prSet/>
      <dgm:spPr/>
      <dgm:t>
        <a:bodyPr/>
        <a:lstStyle/>
        <a:p>
          <a:endParaRPr lang="en-US"/>
        </a:p>
      </dgm:t>
    </dgm:pt>
    <dgm:pt modelId="{F6A03EDD-31E0-4FDF-B85A-EA36AB82389A}" type="sibTrans" cxnId="{47C0B416-2BDC-41FC-956E-41D43EA08FB2}">
      <dgm:prSet/>
      <dgm:spPr/>
      <dgm:t>
        <a:bodyPr/>
        <a:lstStyle/>
        <a:p>
          <a:endParaRPr lang="en-US"/>
        </a:p>
      </dgm:t>
    </dgm:pt>
    <dgm:pt modelId="{BE0129B3-3627-4F21-A251-F446C0CFAE53}" type="pres">
      <dgm:prSet presAssocID="{C281060C-0F17-4964-B609-1CCB2F1FB965}" presName="cycle" presStyleCnt="0">
        <dgm:presLayoutVars>
          <dgm:dir/>
          <dgm:resizeHandles val="exact"/>
        </dgm:presLayoutVars>
      </dgm:prSet>
      <dgm:spPr/>
    </dgm:pt>
    <dgm:pt modelId="{0971F04E-29F4-42F3-9814-12946B1FF6F5}" type="pres">
      <dgm:prSet presAssocID="{5C277A92-627E-40F7-AD98-41FEB44B0CF9}" presName="arrow" presStyleLbl="node1" presStyleIdx="0" presStyleCnt="2">
        <dgm:presLayoutVars>
          <dgm:bulletEnabled val="1"/>
        </dgm:presLayoutVars>
      </dgm:prSet>
      <dgm:spPr/>
    </dgm:pt>
    <dgm:pt modelId="{1ED51E27-9FBE-4940-9D2B-83E66871891F}" type="pres">
      <dgm:prSet presAssocID="{12A97FA4-4A30-426F-9F96-574FF951A761}" presName="arrow" presStyleLbl="node1" presStyleIdx="1" presStyleCnt="2">
        <dgm:presLayoutVars>
          <dgm:bulletEnabled val="1"/>
        </dgm:presLayoutVars>
      </dgm:prSet>
      <dgm:spPr/>
    </dgm:pt>
  </dgm:ptLst>
  <dgm:cxnLst>
    <dgm:cxn modelId="{47C0B416-2BDC-41FC-956E-41D43EA08FB2}" srcId="{C281060C-0F17-4964-B609-1CCB2F1FB965}" destId="{12A97FA4-4A30-426F-9F96-574FF951A761}" srcOrd="1" destOrd="0" parTransId="{3A123C27-A4A9-4D96-ACFA-52B17EC5565F}" sibTransId="{F6A03EDD-31E0-4FDF-B85A-EA36AB82389A}"/>
    <dgm:cxn modelId="{3AAE0238-B606-4DF1-B62F-D7430AF22DB8}" type="presOf" srcId="{12A97FA4-4A30-426F-9F96-574FF951A761}" destId="{1ED51E27-9FBE-4940-9D2B-83E66871891F}" srcOrd="0" destOrd="0" presId="urn:microsoft.com/office/officeart/2005/8/layout/arrow1"/>
    <dgm:cxn modelId="{B4505466-D8C9-4642-B9EC-4716B3C4015D}" type="presOf" srcId="{5C277A92-627E-40F7-AD98-41FEB44B0CF9}" destId="{0971F04E-29F4-42F3-9814-12946B1FF6F5}" srcOrd="0" destOrd="0" presId="urn:microsoft.com/office/officeart/2005/8/layout/arrow1"/>
    <dgm:cxn modelId="{0F13B081-A92C-4ED5-B120-759914E79E7D}" type="presOf" srcId="{C281060C-0F17-4964-B609-1CCB2F1FB965}" destId="{BE0129B3-3627-4F21-A251-F446C0CFAE53}" srcOrd="0" destOrd="0" presId="urn:microsoft.com/office/officeart/2005/8/layout/arrow1"/>
    <dgm:cxn modelId="{EDE9B7EE-F481-4ABA-865F-3C23A05F902E}" srcId="{C281060C-0F17-4964-B609-1CCB2F1FB965}" destId="{5C277A92-627E-40F7-AD98-41FEB44B0CF9}" srcOrd="0" destOrd="0" parTransId="{83A7C974-54F2-423C-A2ED-AAC77F56F955}" sibTransId="{C5B47E03-3578-4574-ADAB-295A33EEA295}"/>
    <dgm:cxn modelId="{2F1948B2-688B-44AC-BA18-DFB6D5999E9A}" type="presParOf" srcId="{BE0129B3-3627-4F21-A251-F446C0CFAE53}" destId="{0971F04E-29F4-42F3-9814-12946B1FF6F5}" srcOrd="0" destOrd="0" presId="urn:microsoft.com/office/officeart/2005/8/layout/arrow1"/>
    <dgm:cxn modelId="{20AC2687-5A38-41CB-BED6-A38CBA09C76C}" type="presParOf" srcId="{BE0129B3-3627-4F21-A251-F446C0CFAE53}" destId="{1ED51E27-9FBE-4940-9D2B-83E66871891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1F11F-F809-40D5-AF32-C34EAA969D12}" type="doc">
      <dgm:prSet loTypeId="urn:microsoft.com/office/officeart/2005/8/layout/arrow1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2FB95-E726-489A-9F67-DE49BA941510}">
      <dgm:prSet phldrT="[Text]"/>
      <dgm:spPr/>
      <dgm:t>
        <a:bodyPr/>
        <a:lstStyle/>
        <a:p>
          <a:r>
            <a:rPr lang="en-US" dirty="0"/>
            <a:t>Convex (continuous) optimization </a:t>
          </a:r>
        </a:p>
      </dgm:t>
    </dgm:pt>
    <dgm:pt modelId="{0953425D-F5D9-481D-9F9B-5A02D20A10B8}" type="parTrans" cxnId="{B7FDA6F1-8646-48EF-82ED-D781F9770B65}">
      <dgm:prSet/>
      <dgm:spPr/>
      <dgm:t>
        <a:bodyPr/>
        <a:lstStyle/>
        <a:p>
          <a:endParaRPr lang="en-US"/>
        </a:p>
      </dgm:t>
    </dgm:pt>
    <dgm:pt modelId="{D002EB82-17C6-4EDF-83D0-C4274E30784F}" type="sibTrans" cxnId="{B7FDA6F1-8646-48EF-82ED-D781F9770B65}">
      <dgm:prSet/>
      <dgm:spPr/>
      <dgm:t>
        <a:bodyPr/>
        <a:lstStyle/>
        <a:p>
          <a:endParaRPr lang="en-US"/>
        </a:p>
      </dgm:t>
    </dgm:pt>
    <dgm:pt modelId="{012AA981-D69C-47AF-BC63-0DA6F2D8B222}">
      <dgm:prSet phldrT="[Text]"/>
      <dgm:spPr/>
      <dgm:t>
        <a:bodyPr/>
        <a:lstStyle/>
        <a:p>
          <a:r>
            <a:rPr lang="en-US" dirty="0"/>
            <a:t>Non-Convex (continuous) optimization </a:t>
          </a:r>
        </a:p>
      </dgm:t>
    </dgm:pt>
    <dgm:pt modelId="{97E655E6-9E76-4D5E-A6D4-9C67E77E3E78}" type="parTrans" cxnId="{D5221227-6BE9-4009-BFAA-B904D984B467}">
      <dgm:prSet/>
      <dgm:spPr/>
      <dgm:t>
        <a:bodyPr/>
        <a:lstStyle/>
        <a:p>
          <a:endParaRPr lang="en-US"/>
        </a:p>
      </dgm:t>
    </dgm:pt>
    <dgm:pt modelId="{154A7E01-5727-43A3-9621-3AAA13A371A5}" type="sibTrans" cxnId="{D5221227-6BE9-4009-BFAA-B904D984B467}">
      <dgm:prSet/>
      <dgm:spPr/>
      <dgm:t>
        <a:bodyPr/>
        <a:lstStyle/>
        <a:p>
          <a:endParaRPr lang="en-US"/>
        </a:p>
      </dgm:t>
    </dgm:pt>
    <dgm:pt modelId="{6E2BC8EA-FB39-4CFF-AC3D-DEE2DD9B5523}" type="pres">
      <dgm:prSet presAssocID="{97D1F11F-F809-40D5-AF32-C34EAA969D12}" presName="cycle" presStyleCnt="0">
        <dgm:presLayoutVars>
          <dgm:dir/>
          <dgm:resizeHandles val="exact"/>
        </dgm:presLayoutVars>
      </dgm:prSet>
      <dgm:spPr/>
    </dgm:pt>
    <dgm:pt modelId="{170FF556-E6F0-46CB-A441-F89E8836B44E}" type="pres">
      <dgm:prSet presAssocID="{0D22FB95-E726-489A-9F67-DE49BA941510}" presName="arrow" presStyleLbl="node1" presStyleIdx="0" presStyleCnt="2">
        <dgm:presLayoutVars>
          <dgm:bulletEnabled val="1"/>
        </dgm:presLayoutVars>
      </dgm:prSet>
      <dgm:spPr/>
    </dgm:pt>
    <dgm:pt modelId="{35ACED8C-39D2-4CD6-B6A9-18A2DE6747A4}" type="pres">
      <dgm:prSet presAssocID="{012AA981-D69C-47AF-BC63-0DA6F2D8B222}" presName="arrow" presStyleLbl="node1" presStyleIdx="1" presStyleCnt="2">
        <dgm:presLayoutVars>
          <dgm:bulletEnabled val="1"/>
        </dgm:presLayoutVars>
      </dgm:prSet>
      <dgm:spPr/>
    </dgm:pt>
  </dgm:ptLst>
  <dgm:cxnLst>
    <dgm:cxn modelId="{D5221227-6BE9-4009-BFAA-B904D984B467}" srcId="{97D1F11F-F809-40D5-AF32-C34EAA969D12}" destId="{012AA981-D69C-47AF-BC63-0DA6F2D8B222}" srcOrd="1" destOrd="0" parTransId="{97E655E6-9E76-4D5E-A6D4-9C67E77E3E78}" sibTransId="{154A7E01-5727-43A3-9621-3AAA13A371A5}"/>
    <dgm:cxn modelId="{ADDA9442-FF3C-437D-9AD4-0CED167F1236}" type="presOf" srcId="{012AA981-D69C-47AF-BC63-0DA6F2D8B222}" destId="{35ACED8C-39D2-4CD6-B6A9-18A2DE6747A4}" srcOrd="0" destOrd="0" presId="urn:microsoft.com/office/officeart/2005/8/layout/arrow1"/>
    <dgm:cxn modelId="{75F853E9-E23B-4087-BA6B-4E2F8EDE55C6}" type="presOf" srcId="{0D22FB95-E726-489A-9F67-DE49BA941510}" destId="{170FF556-E6F0-46CB-A441-F89E8836B44E}" srcOrd="0" destOrd="0" presId="urn:microsoft.com/office/officeart/2005/8/layout/arrow1"/>
    <dgm:cxn modelId="{BE7E03EB-AF36-419E-A738-72F30261EC3D}" type="presOf" srcId="{97D1F11F-F809-40D5-AF32-C34EAA969D12}" destId="{6E2BC8EA-FB39-4CFF-AC3D-DEE2DD9B5523}" srcOrd="0" destOrd="0" presId="urn:microsoft.com/office/officeart/2005/8/layout/arrow1"/>
    <dgm:cxn modelId="{B7FDA6F1-8646-48EF-82ED-D781F9770B65}" srcId="{97D1F11F-F809-40D5-AF32-C34EAA969D12}" destId="{0D22FB95-E726-489A-9F67-DE49BA941510}" srcOrd="0" destOrd="0" parTransId="{0953425D-F5D9-481D-9F9B-5A02D20A10B8}" sibTransId="{D002EB82-17C6-4EDF-83D0-C4274E30784F}"/>
    <dgm:cxn modelId="{6470D692-8555-4031-80DE-E061D6CB20B1}" type="presParOf" srcId="{6E2BC8EA-FB39-4CFF-AC3D-DEE2DD9B5523}" destId="{170FF556-E6F0-46CB-A441-F89E8836B44E}" srcOrd="0" destOrd="0" presId="urn:microsoft.com/office/officeart/2005/8/layout/arrow1"/>
    <dgm:cxn modelId="{651B6215-5552-41A6-93F1-F0370CB27082}" type="presParOf" srcId="{6E2BC8EA-FB39-4CFF-AC3D-DEE2DD9B5523}" destId="{35ACED8C-39D2-4CD6-B6A9-18A2DE6747A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426AD6-69C5-4E52-8DD3-DB4F66EFE96D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4FE69-0B37-4F0F-9BE9-CF3E7D35BD3F}">
      <dgm:prSet phldrT="[Text]"/>
      <dgm:spPr/>
      <dgm:t>
        <a:bodyPr/>
        <a:lstStyle/>
        <a:p>
          <a:r>
            <a:rPr lang="en-US" dirty="0"/>
            <a:t>Multi-objective</a:t>
          </a:r>
        </a:p>
      </dgm:t>
    </dgm:pt>
    <dgm:pt modelId="{3BC89FFF-1681-4CF9-AC02-CF23304938B7}" type="parTrans" cxnId="{376F957C-B6A5-45F3-9CD7-22D982569C55}">
      <dgm:prSet/>
      <dgm:spPr/>
      <dgm:t>
        <a:bodyPr/>
        <a:lstStyle/>
        <a:p>
          <a:endParaRPr lang="en-US"/>
        </a:p>
      </dgm:t>
    </dgm:pt>
    <dgm:pt modelId="{D0E8EAA4-C9F9-4790-818C-F95A74EEE659}" type="sibTrans" cxnId="{376F957C-B6A5-45F3-9CD7-22D982569C55}">
      <dgm:prSet/>
      <dgm:spPr/>
      <dgm:t>
        <a:bodyPr/>
        <a:lstStyle/>
        <a:p>
          <a:endParaRPr lang="en-US"/>
        </a:p>
      </dgm:t>
    </dgm:pt>
    <dgm:pt modelId="{BF639690-2B38-4EA6-8180-845C519E4111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2B7B5C16-2CAF-497D-8443-5D51B8166D80}" type="parTrans" cxnId="{03CB5E7D-1C9C-4599-90CB-733FC6743443}">
      <dgm:prSet/>
      <dgm:spPr/>
      <dgm:t>
        <a:bodyPr/>
        <a:lstStyle/>
        <a:p>
          <a:endParaRPr lang="en-US"/>
        </a:p>
      </dgm:t>
    </dgm:pt>
    <dgm:pt modelId="{8EDCB40C-62F9-45C2-8D9E-87D42556EACB}" type="sibTrans" cxnId="{03CB5E7D-1C9C-4599-90CB-733FC6743443}">
      <dgm:prSet/>
      <dgm:spPr/>
      <dgm:t>
        <a:bodyPr/>
        <a:lstStyle/>
        <a:p>
          <a:endParaRPr lang="en-US"/>
        </a:p>
      </dgm:t>
    </dgm:pt>
    <dgm:pt modelId="{D80D8A27-01A9-46CB-9F32-D2EB5F08E3F2}" type="pres">
      <dgm:prSet presAssocID="{D5426AD6-69C5-4E52-8DD3-DB4F66EFE96D}" presName="compositeShape" presStyleCnt="0">
        <dgm:presLayoutVars>
          <dgm:chMax val="2"/>
          <dgm:dir/>
          <dgm:resizeHandles val="exact"/>
        </dgm:presLayoutVars>
      </dgm:prSet>
      <dgm:spPr/>
    </dgm:pt>
    <dgm:pt modelId="{08B6D741-225D-4028-B301-1C392C00FE25}" type="pres">
      <dgm:prSet presAssocID="{D5426AD6-69C5-4E52-8DD3-DB4F66EFE96D}" presName="ribbon" presStyleLbl="node1" presStyleIdx="0" presStyleCnt="1"/>
      <dgm:spPr/>
    </dgm:pt>
    <dgm:pt modelId="{B380D1FB-F335-4DDF-B0FC-8D5741BBF8B2}" type="pres">
      <dgm:prSet presAssocID="{D5426AD6-69C5-4E52-8DD3-DB4F66EFE96D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A05D5AD-B82D-476E-B4DC-A85CD26B29C4}" type="pres">
      <dgm:prSet presAssocID="{D5426AD6-69C5-4E52-8DD3-DB4F66EFE96D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603836-F55B-46A0-8BD9-CD112112BD0D}" type="presOf" srcId="{D5426AD6-69C5-4E52-8DD3-DB4F66EFE96D}" destId="{D80D8A27-01A9-46CB-9F32-D2EB5F08E3F2}" srcOrd="0" destOrd="0" presId="urn:microsoft.com/office/officeart/2005/8/layout/arrow6"/>
    <dgm:cxn modelId="{4CCB9E55-4D22-4B10-8538-A0D69C33538C}" type="presOf" srcId="{BF639690-2B38-4EA6-8180-845C519E4111}" destId="{FA05D5AD-B82D-476E-B4DC-A85CD26B29C4}" srcOrd="0" destOrd="0" presId="urn:microsoft.com/office/officeart/2005/8/layout/arrow6"/>
    <dgm:cxn modelId="{376F957C-B6A5-45F3-9CD7-22D982569C55}" srcId="{D5426AD6-69C5-4E52-8DD3-DB4F66EFE96D}" destId="{8AC4FE69-0B37-4F0F-9BE9-CF3E7D35BD3F}" srcOrd="0" destOrd="0" parTransId="{3BC89FFF-1681-4CF9-AC02-CF23304938B7}" sibTransId="{D0E8EAA4-C9F9-4790-818C-F95A74EEE659}"/>
    <dgm:cxn modelId="{03CB5E7D-1C9C-4599-90CB-733FC6743443}" srcId="{D5426AD6-69C5-4E52-8DD3-DB4F66EFE96D}" destId="{BF639690-2B38-4EA6-8180-845C519E4111}" srcOrd="1" destOrd="0" parTransId="{2B7B5C16-2CAF-497D-8443-5D51B8166D80}" sibTransId="{8EDCB40C-62F9-45C2-8D9E-87D42556EACB}"/>
    <dgm:cxn modelId="{781EBE9A-ACB0-4835-BAC7-19886D7033A2}" type="presOf" srcId="{8AC4FE69-0B37-4F0F-9BE9-CF3E7D35BD3F}" destId="{B380D1FB-F335-4DDF-B0FC-8D5741BBF8B2}" srcOrd="0" destOrd="0" presId="urn:microsoft.com/office/officeart/2005/8/layout/arrow6"/>
    <dgm:cxn modelId="{1C3DC6BA-882B-4288-8F01-66E69B646139}" type="presParOf" srcId="{D80D8A27-01A9-46CB-9F32-D2EB5F08E3F2}" destId="{08B6D741-225D-4028-B301-1C392C00FE25}" srcOrd="0" destOrd="0" presId="urn:microsoft.com/office/officeart/2005/8/layout/arrow6"/>
    <dgm:cxn modelId="{6298E68A-7A32-4457-8E1F-6C104125C403}" type="presParOf" srcId="{D80D8A27-01A9-46CB-9F32-D2EB5F08E3F2}" destId="{B380D1FB-F335-4DDF-B0FC-8D5741BBF8B2}" srcOrd="1" destOrd="0" presId="urn:microsoft.com/office/officeart/2005/8/layout/arrow6"/>
    <dgm:cxn modelId="{D8006E1E-4BC6-4DC8-94F1-381B1B3A1729}" type="presParOf" srcId="{D80D8A27-01A9-46CB-9F32-D2EB5F08E3F2}" destId="{FA05D5AD-B82D-476E-B4DC-A85CD26B29C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4F199-4B76-4566-9CB6-8FEF2D72EE50}">
      <dsp:nvSpPr>
        <dsp:cNvPr id="0" name=""/>
        <dsp:cNvSpPr/>
      </dsp:nvSpPr>
      <dsp:spPr>
        <a:xfrm rot="16200000">
          <a:off x="1145" y="1342"/>
          <a:ext cx="2905741" cy="290574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Continuous optimization</a:t>
          </a:r>
        </a:p>
      </dsp:txBody>
      <dsp:txXfrm rot="5400000">
        <a:off x="509651" y="727776"/>
        <a:ext cx="2397236" cy="1452871"/>
      </dsp:txXfrm>
    </dsp:sp>
    <dsp:sp modelId="{0AE35539-0B9B-4F11-AAAB-5F9333E84BB2}">
      <dsp:nvSpPr>
        <dsp:cNvPr id="0" name=""/>
        <dsp:cNvSpPr/>
      </dsp:nvSpPr>
      <dsp:spPr>
        <a:xfrm rot="5400000">
          <a:off x="4077807" y="1342"/>
          <a:ext cx="2905741" cy="290574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Discrete optimization</a:t>
          </a:r>
        </a:p>
      </dsp:txBody>
      <dsp:txXfrm rot="-5400000">
        <a:off x="4077808" y="727777"/>
        <a:ext cx="2397236" cy="145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1F04E-29F4-42F3-9814-12946B1FF6F5}">
      <dsp:nvSpPr>
        <dsp:cNvPr id="0" name=""/>
        <dsp:cNvSpPr/>
      </dsp:nvSpPr>
      <dsp:spPr>
        <a:xfrm rot="16200000">
          <a:off x="410" y="1068"/>
          <a:ext cx="3086498" cy="308649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Constrained optimization</a:t>
          </a:r>
        </a:p>
      </dsp:txBody>
      <dsp:txXfrm rot="5400000">
        <a:off x="540547" y="772692"/>
        <a:ext cx="2546361" cy="1543249"/>
      </dsp:txXfrm>
    </dsp:sp>
    <dsp:sp modelId="{1ED51E27-9FBE-4940-9D2B-83E66871891F}">
      <dsp:nvSpPr>
        <dsp:cNvPr id="0" name=""/>
        <dsp:cNvSpPr/>
      </dsp:nvSpPr>
      <dsp:spPr>
        <a:xfrm rot="5400000">
          <a:off x="3897785" y="1068"/>
          <a:ext cx="3086498" cy="308649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Unconstrained optimization </a:t>
          </a:r>
        </a:p>
      </dsp:txBody>
      <dsp:txXfrm rot="-5400000">
        <a:off x="3897785" y="772693"/>
        <a:ext cx="2546361" cy="1543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FF556-E6F0-46CB-A441-F89E8836B44E}">
      <dsp:nvSpPr>
        <dsp:cNvPr id="0" name=""/>
        <dsp:cNvSpPr/>
      </dsp:nvSpPr>
      <dsp:spPr>
        <a:xfrm rot="16200000">
          <a:off x="262" y="610936"/>
          <a:ext cx="3010541" cy="301054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Convex (continuous) optimization </a:t>
          </a:r>
        </a:p>
      </dsp:txBody>
      <dsp:txXfrm rot="5400000">
        <a:off x="527108" y="1363571"/>
        <a:ext cx="2483696" cy="1505271"/>
      </dsp:txXfrm>
    </dsp:sp>
    <dsp:sp modelId="{35ACED8C-39D2-4CD6-B6A9-18A2DE6747A4}">
      <dsp:nvSpPr>
        <dsp:cNvPr id="0" name=""/>
        <dsp:cNvSpPr/>
      </dsp:nvSpPr>
      <dsp:spPr>
        <a:xfrm rot="5400000">
          <a:off x="3312876" y="610936"/>
          <a:ext cx="3010541" cy="301054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Non-Convex (continuous) optimization </a:t>
          </a:r>
        </a:p>
      </dsp:txBody>
      <dsp:txXfrm rot="-5400000">
        <a:off x="3312877" y="1363571"/>
        <a:ext cx="2483696" cy="1505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6D741-225D-4028-B301-1C392C00FE25}">
      <dsp:nvSpPr>
        <dsp:cNvPr id="0" name=""/>
        <dsp:cNvSpPr/>
      </dsp:nvSpPr>
      <dsp:spPr>
        <a:xfrm>
          <a:off x="0" y="274319"/>
          <a:ext cx="6863508" cy="2745403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0D1FB-F335-4DDF-B0FC-8D5741BBF8B2}">
      <dsp:nvSpPr>
        <dsp:cNvPr id="0" name=""/>
        <dsp:cNvSpPr/>
      </dsp:nvSpPr>
      <dsp:spPr>
        <a:xfrm>
          <a:off x="823620" y="754764"/>
          <a:ext cx="2264957" cy="1345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Multi-objective</a:t>
          </a:r>
        </a:p>
      </dsp:txBody>
      <dsp:txXfrm>
        <a:off x="823620" y="754764"/>
        <a:ext cx="2264957" cy="1345247"/>
      </dsp:txXfrm>
    </dsp:sp>
    <dsp:sp modelId="{FA05D5AD-B82D-476E-B4DC-A85CD26B29C4}">
      <dsp:nvSpPr>
        <dsp:cNvPr id="0" name=""/>
        <dsp:cNvSpPr/>
      </dsp:nvSpPr>
      <dsp:spPr>
        <a:xfrm>
          <a:off x="3431754" y="1194029"/>
          <a:ext cx="2676768" cy="134524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optimization</a:t>
          </a:r>
        </a:p>
      </dsp:txBody>
      <dsp:txXfrm>
        <a:off x="3431754" y="1194029"/>
        <a:ext cx="2676768" cy="1345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3360-F825-4621-B02F-DC4084F6684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4537-70E3-4D66-B044-5A4FDEB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D493-70F3-D6CF-E63A-235DC835B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CDA58-1C78-0119-3182-517CC6C9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BCAE-1673-FC03-3773-6D63A19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CFE9-3472-68F2-1E77-C8B050B9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DAD3-5E11-2663-34F1-F85EE6FC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E75-1A44-0A3C-F471-1F99481A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6513-1B99-8B72-6DAC-191CE16C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2D6-D526-5373-15AF-18F1976B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01C0-E770-62EA-8218-F38B1D3D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CFC9-7CB4-8854-AF9C-73A2533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EBFA-53C3-9F68-63EC-5EB73214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032-F0B6-9BDC-8BB1-1523717D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65-E671-588B-1378-94C6BF97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4632-C8A2-A441-DEB8-2EAA6A7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DB06-B176-3CDD-141D-701F50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E8FB-34F4-9ABF-21E2-6E91C12C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A573-3852-880A-7059-78A232D78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57839-8A3D-6CF4-9CB4-489B87C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2C7B-863F-BC95-3B01-68988462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617B-3318-8146-D0EB-9CC9E769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A9-340E-A4A3-112D-7F058F6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FB67-B4D8-374D-F5DC-A74D4A59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7B81-A07F-1A7A-60D1-FBB0AD7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01B7-E803-2960-7808-CE82EF11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5CA54-9CBA-9B74-BE32-A8B0944D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66F62-70A5-66D9-7E77-558719C4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29F24-0340-A947-6386-24FF1E23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39ABD-CE3D-54C4-056F-2AA0DBF6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B025-7B9E-ADBF-C4D0-5B1A55B6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3173-16E9-6C59-743E-CF23FEE2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493C-9F53-C751-EB13-727C186A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9B03-7512-5E60-F781-7868286F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B14EA-5C0D-C63C-B389-5CF89D3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1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AD640-22C2-77DB-A325-F6B4E6A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63838-884C-B440-CD84-5E13DB5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F870-7266-C3DC-78A6-1792DE0C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5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277-2918-E5A9-D969-32DC6A1C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CD17-0D8A-49C7-E420-8E85CD6D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F2970-B419-D2A4-C62B-70242D29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32574-53B9-B539-3ED8-A0D0BECE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B2F41-78C8-B3AD-9DFA-E9245BE1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A36-D64F-F033-956E-5D39C0AD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2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848E-8783-6324-7A0E-0C30B946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8A8CB-9D67-9C83-0578-94A444E8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0DB2-B7DF-293A-D512-4094B2D5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D839-AA23-3326-2869-DB7A2E9D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C765-3E04-183E-7538-504F5923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63380-67BB-926F-BE6B-F85FE030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8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C256-3F20-5B00-20B8-5F24DC6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5B7D1-6E3D-6C0D-394E-6C647CDF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A8A-A1C4-D052-063C-29EB837D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A1A1-1B18-EC74-36E7-98FD1640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6F0A-F491-E072-3FF1-48E3CED0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F457-6CA2-10A4-881F-47F03C94A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5FC5-7A98-DB94-832E-5F57CA8AE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37D9-CFD9-A684-FAAE-3EA499DE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0053-56DF-F09D-EEF8-5DCEB5B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5560-8511-DE5C-B83B-2272D83F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PHENIKAA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Hanoi - 2023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PHENIKAA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Hanoi - 2023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Hanoi - 2023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PHENIKAA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41297B-4B8F-40DF-B954-973D4F1536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2CFCB-6761-217F-5418-2FE7D3CF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0B4A-4A41-A981-BD96-1D874B47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CD93-DAA2-65D3-3FD1-1C82D9D37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5668-2636-56AA-28EC-05B54635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A783-486C-DD66-39B6-920572D29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4874-BC4C-4FF2-8039-82AB3961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38D0-2C4B-F7D3-8504-D023526E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TỐI ƯU HÓA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A2ED-A654-4018-0A2D-78A7B087E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b="1" dirty="0" err="1"/>
              <a:t>Dương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Kim </a:t>
            </a:r>
            <a:r>
              <a:rPr lang="en-US" b="1" dirty="0" err="1"/>
              <a:t>Huyền</a:t>
            </a:r>
            <a:endParaRPr lang="en-US" b="1" dirty="0"/>
          </a:p>
          <a:p>
            <a:pPr algn="ctr"/>
            <a:r>
              <a:rPr lang="en-US" dirty="0"/>
              <a:t>     </a:t>
            </a:r>
            <a:r>
              <a:rPr lang="en-US" b="1" dirty="0" err="1"/>
              <a:t>Tạ</a:t>
            </a:r>
            <a:r>
              <a:rPr lang="en-US" b="1" dirty="0"/>
              <a:t> </a:t>
            </a:r>
            <a:r>
              <a:rPr lang="en-US" b="1" dirty="0" err="1"/>
              <a:t>ThÚy</a:t>
            </a:r>
            <a:r>
              <a:rPr lang="en-US" b="1" dirty="0"/>
              <a:t> Anh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0808-DE87-04E7-F231-BBBD8CFE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6373-E535-BA2B-6662-785B520B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33A-C20E-D9CD-4F38-24E9EAEE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z="1300" smtClean="0"/>
              <a:t>1</a:t>
            </a:fld>
            <a:endParaRPr lang="en-US" sz="13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A747C7-7C4F-7378-8208-03281E23113B}"/>
              </a:ext>
            </a:extLst>
          </p:cNvPr>
          <p:cNvSpPr/>
          <p:nvPr/>
        </p:nvSpPr>
        <p:spPr>
          <a:xfrm>
            <a:off x="7122160" y="1941174"/>
            <a:ext cx="3901440" cy="553998"/>
          </a:xfrm>
          <a:prstGeom prst="rect">
            <a:avLst/>
          </a:prstGeom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837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E277-CA56-B122-2C50-3A3EE0CE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–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4580-CB12-B253-53F4-7656F9C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5E9F-A9E2-0E10-91AA-77396397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EB48-1F0F-0F81-0435-772A6433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D9A0-FD2C-9470-BCE4-AD3AB751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366B-950E-8741-9E21-C5808C95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“</a:t>
            </a: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ưu</a:t>
            </a:r>
            <a:r>
              <a:rPr lang="en-US" sz="3000" dirty="0"/>
              <a:t>”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?</a:t>
            </a:r>
          </a:p>
        </p:txBody>
      </p:sp>
      <p:pic>
        <p:nvPicPr>
          <p:cNvPr id="9" name="Content Placeholder 8" descr="Shape&#10;&#10;Description automatically generated with low confidence">
            <a:extLst>
              <a:ext uri="{FF2B5EF4-FFF2-40B4-BE49-F238E27FC236}">
                <a16:creationId xmlns:a16="http://schemas.microsoft.com/office/drawing/2014/main" id="{0C423AC4-6DD0-6D49-21B3-ECB4A81E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26" y="-27483"/>
            <a:ext cx="5023205" cy="36208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9F02-8145-0223-8749-E5E66E05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1854" y="2974554"/>
            <a:ext cx="2445745" cy="3330649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endParaRPr lang="en-US" sz="20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tiểu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4F99-C974-9DBE-1B56-F2C0EC68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2911-96FC-1BAF-4801-BCBAD47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140C-8432-4A62-FFE2-F441F12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z="1300" smtClean="0"/>
              <a:t>2</a:t>
            </a:fld>
            <a:endParaRPr lang="en-US" sz="13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5E7790-1297-3BA7-C3B6-ABE71B1F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28" y="3476263"/>
            <a:ext cx="4892766" cy="304268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9539D68-7049-932B-7458-F059C247A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73" y="1977250"/>
            <a:ext cx="5186106" cy="32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154D-2A39-E2E2-7F0D-8F89D2D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7927"/>
            <a:ext cx="10058400" cy="1450757"/>
          </a:xfrm>
        </p:spPr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“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9AB-BC2F-3971-AA37-D940FFA00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1102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lạ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, hay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9646D9D6-6BC8-04FD-4649-5A95651B0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65" y="2253887"/>
            <a:ext cx="2830057" cy="40227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F9E6-3FD9-074A-C218-6EB4F5F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1904-831E-612F-B114-31EAAA1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53B4-F83C-1C1A-27FA-CD347F8D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z="1300" smtClean="0"/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124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154D-2A39-E2E2-7F0D-8F89D2D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7927"/>
            <a:ext cx="10058400" cy="1450757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9AB-BC2F-3971-AA37-D940FFA00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Steven Boyd and Lieven </a:t>
            </a:r>
            <a:r>
              <a:rPr lang="en-US" dirty="0" err="1"/>
              <a:t>Vandenberghe</a:t>
            </a:r>
            <a:r>
              <a:rPr lang="en-US" dirty="0"/>
              <a:t>. Convex optimization. Cambridge University Press (2004). ISBN: 0521833787.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/>
              <a:t>Nguyễn Đức Nghĩa, Tối ưu hóa, </a:t>
            </a:r>
            <a:r>
              <a:rPr lang="vi-VN" dirty="0" err="1"/>
              <a:t>Nxb</a:t>
            </a:r>
            <a:r>
              <a:rPr lang="vi-VN" dirty="0"/>
              <a:t>. Giáo dục, 2002.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/>
              <a:t>Trần Vũ Thiệu, Nguyễn Thị Thu Thủy. Giáo trình tối ưu phi tuyến. </a:t>
            </a:r>
            <a:r>
              <a:rPr lang="vi-VN" dirty="0" err="1"/>
              <a:t>Nxb</a:t>
            </a:r>
            <a:r>
              <a:rPr lang="vi-VN" dirty="0"/>
              <a:t> ĐHQGHN, 2011.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F9E6-3FD9-074A-C218-6EB4F5F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1904-831E-612F-B114-31EAAA1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53B4-F83C-1C1A-27FA-CD347F8D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74DF36-882E-06C8-8CD9-E5221FB4B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vi-VN" dirty="0"/>
              <a:t>Bùi Thế Tâm, Trần Vũ Thiệu, Các phương pháp tối ưu hóa, </a:t>
            </a:r>
            <a:r>
              <a:rPr lang="vi-VN" dirty="0" err="1"/>
              <a:t>Nxb</a:t>
            </a:r>
            <a:r>
              <a:rPr lang="vi-VN" dirty="0"/>
              <a:t>. Giao thông vận tải, 1998.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Bùi</a:t>
            </a:r>
            <a:r>
              <a:rPr lang="en-US" dirty="0"/>
              <a:t> Minh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Nxb</a:t>
            </a:r>
            <a:r>
              <a:rPr lang="en-US" dirty="0"/>
              <a:t>.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1999.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Cormen</a:t>
            </a:r>
            <a:r>
              <a:rPr lang="en-US" dirty="0"/>
              <a:t>, Thomas, Charles </a:t>
            </a:r>
            <a:r>
              <a:rPr lang="en-US" dirty="0" err="1"/>
              <a:t>Leiserson</a:t>
            </a:r>
            <a:r>
              <a:rPr lang="en-US" dirty="0"/>
              <a:t>, Ronald Rivest, and Clifford Stein. Introduction to Algorithms. MIT Press, 2009.</a:t>
            </a:r>
          </a:p>
        </p:txBody>
      </p:sp>
    </p:spTree>
    <p:extLst>
      <p:ext uri="{BB962C8B-B14F-4D97-AF65-F5344CB8AC3E}">
        <p14:creationId xmlns:p14="http://schemas.microsoft.com/office/powerpoint/2010/main" val="12771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0C08-7851-D75E-157F-535B9DA6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8298-8E3D-C06D-07DA-8E516545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                             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maximize </a:t>
            </a:r>
          </a:p>
          <a:p>
            <a:pPr marL="0" indent="0">
              <a:buNone/>
            </a:pPr>
            <a:r>
              <a:rPr lang="en-US" dirty="0"/>
              <a:t>  subject to   </a:t>
            </a:r>
          </a:p>
          <a:p>
            <a:r>
              <a:rPr lang="en-US" dirty="0"/>
              <a:t>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AD-5C6C-3DAC-67B2-8A8417B0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E621-7BC4-5E6E-A60B-5094982A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EC15-EBC9-5EA0-EA79-17BB02A8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FF8959-6ED0-2767-98C3-B971281AD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34800"/>
              </p:ext>
            </p:extLst>
          </p:nvPr>
        </p:nvGraphicFramePr>
        <p:xfrm>
          <a:off x="4395787" y="1885949"/>
          <a:ext cx="1700214" cy="33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291960" progId="Equation.DSMT4">
                  <p:embed/>
                </p:oleObj>
              </mc:Choice>
              <mc:Fallback>
                <p:oleObj name="Equation" r:id="rId2" imgW="1498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5787" y="1885949"/>
                        <a:ext cx="1700214" cy="331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8A9694-7E04-D5B9-8C34-212393D12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50794"/>
              </p:ext>
            </p:extLst>
          </p:nvPr>
        </p:nvGraphicFramePr>
        <p:xfrm>
          <a:off x="7238773" y="1923580"/>
          <a:ext cx="691816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8773" y="1923580"/>
                        <a:ext cx="691816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A7A143-2573-9536-F56A-11C35DB3F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9270"/>
              </p:ext>
            </p:extLst>
          </p:nvPr>
        </p:nvGraphicFramePr>
        <p:xfrm>
          <a:off x="2333415" y="2777571"/>
          <a:ext cx="1731809" cy="33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91936" imgH="330954" progId="Equation.DSMT4">
                  <p:embed/>
                </p:oleObj>
              </mc:Choice>
              <mc:Fallback>
                <p:oleObj name="Equation" r:id="rId6" imgW="1691936" imgH="3309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415" y="2777571"/>
                        <a:ext cx="1731809" cy="337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FE8D58-2205-93F7-0294-027241455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18052"/>
              </p:ext>
            </p:extLst>
          </p:nvPr>
        </p:nvGraphicFramePr>
        <p:xfrm>
          <a:off x="2485832" y="3223859"/>
          <a:ext cx="495539" cy="29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03040" progId="Equation.DSMT4">
                  <p:embed/>
                </p:oleObj>
              </mc:Choice>
              <mc:Fallback>
                <p:oleObj name="Equation" r:id="rId8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5832" y="3223859"/>
                        <a:ext cx="495539" cy="29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1AEC6F6-AAEA-1F0B-8B77-F2CBCDD80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19233"/>
              </p:ext>
            </p:extLst>
          </p:nvPr>
        </p:nvGraphicFramePr>
        <p:xfrm>
          <a:off x="2483232" y="3597830"/>
          <a:ext cx="624495" cy="29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203040" progId="Equation.DSMT4">
                  <p:embed/>
                </p:oleObj>
              </mc:Choice>
              <mc:Fallback>
                <p:oleObj name="Equation" r:id="rId10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232" y="3597830"/>
                        <a:ext cx="624495" cy="29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36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0C08-7851-D75E-157F-535B9DA6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8298-8E3D-C06D-07DA-8E516545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maximize </a:t>
            </a:r>
          </a:p>
          <a:p>
            <a:pPr marL="0" indent="0">
              <a:buNone/>
            </a:pPr>
            <a:r>
              <a:rPr lang="en-US" dirty="0"/>
              <a:t>  subject to   </a:t>
            </a:r>
          </a:p>
          <a:p>
            <a:r>
              <a:rPr lang="en-US" dirty="0"/>
              <a:t>         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AD-5C6C-3DAC-67B2-8A8417B0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E621-7BC4-5E6E-A60B-5094982A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EC15-EBC9-5EA0-EA79-17BB02A8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FF8959-6ED0-2767-98C3-B971281AD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3370"/>
              </p:ext>
            </p:extLst>
          </p:nvPr>
        </p:nvGraphicFramePr>
        <p:xfrm>
          <a:off x="2395681" y="2311825"/>
          <a:ext cx="1685782" cy="32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253800" progId="Equation.DSMT4">
                  <p:embed/>
                </p:oleObj>
              </mc:Choice>
              <mc:Fallback>
                <p:oleObj name="Equation" r:id="rId2" imgW="132048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FF8959-6ED0-2767-98C3-B971281AD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5681" y="2311825"/>
                        <a:ext cx="1685782" cy="32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A7A143-2573-9536-F56A-11C35DB3F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72663"/>
              </p:ext>
            </p:extLst>
          </p:nvPr>
        </p:nvGraphicFramePr>
        <p:xfrm>
          <a:off x="2361510" y="2745212"/>
          <a:ext cx="1501643" cy="32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A7A143-2573-9536-F56A-11C35DB3F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1510" y="2745212"/>
                        <a:ext cx="1501643" cy="32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FE8D58-2205-93F7-0294-027241455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68447"/>
              </p:ext>
            </p:extLst>
          </p:nvPr>
        </p:nvGraphicFramePr>
        <p:xfrm>
          <a:off x="2401888" y="3197225"/>
          <a:ext cx="665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241200" progId="Equation.DSMT4">
                  <p:embed/>
                </p:oleObj>
              </mc:Choice>
              <mc:Fallback>
                <p:oleObj name="Equation" r:id="rId6" imgW="74916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FE8D58-2205-93F7-0294-027241455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1888" y="3197225"/>
                        <a:ext cx="6651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1AEC6F6-AAEA-1F0B-8B77-F2CBCDD80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32548"/>
              </p:ext>
            </p:extLst>
          </p:nvPr>
        </p:nvGraphicFramePr>
        <p:xfrm>
          <a:off x="2422525" y="3595740"/>
          <a:ext cx="6445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203040" progId="Equation.DSMT4">
                  <p:embed/>
                </p:oleObj>
              </mc:Choice>
              <mc:Fallback>
                <p:oleObj name="Equation" r:id="rId8" imgW="44424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1AEC6F6-AAEA-1F0B-8B77-F2CBCDD80E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2525" y="3595740"/>
                        <a:ext cx="644525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B3C4046-3737-D013-A820-2B0A0023A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30848"/>
              </p:ext>
            </p:extLst>
          </p:nvPr>
        </p:nvGraphicFramePr>
        <p:xfrm>
          <a:off x="2422524" y="4041775"/>
          <a:ext cx="726491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41200" progId="Equation.DSMT4">
                  <p:embed/>
                </p:oleObj>
              </mc:Choice>
              <mc:Fallback>
                <p:oleObj name="Equation" r:id="rId10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524" y="4041775"/>
                        <a:ext cx="726491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99195426-39F2-7F4F-2AAC-73F827999A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28" y="1737360"/>
            <a:ext cx="5937555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E277-CA56-B122-2C50-3A3EE0CE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4580-CB12-B253-53F4-7656F9C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5E9F-A9E2-0E10-91AA-77396397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/>
              <a:t>Hanoi - 2023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EB48-1F0F-0F81-0435-772A6433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D9A0-FD2C-9470-BCE4-AD3AB751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133EB-2AE1-9C85-243F-2E4C2C2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/>
              <a:t>Hanoi - 2023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182BC-CE82-6052-2D53-3C8807F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7C325-9A7D-E0C9-43A0-7758DC9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9AD1A7-3BFC-11DF-6875-46C0D07AE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53862"/>
              </p:ext>
            </p:extLst>
          </p:nvPr>
        </p:nvGraphicFramePr>
        <p:xfrm>
          <a:off x="0" y="33090"/>
          <a:ext cx="6984694" cy="290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0CEB72-E341-C737-B5BD-64169D3A5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673874"/>
              </p:ext>
            </p:extLst>
          </p:nvPr>
        </p:nvGraphicFramePr>
        <p:xfrm>
          <a:off x="5086120" y="1"/>
          <a:ext cx="6984694" cy="308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3303059-4AA7-F769-8ACF-54D7E0F8E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124313"/>
              </p:ext>
            </p:extLst>
          </p:nvPr>
        </p:nvGraphicFramePr>
        <p:xfrm>
          <a:off x="165253" y="1905918"/>
          <a:ext cx="6323681" cy="423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087569-D7FB-52DE-BC9E-F44BA632A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833775"/>
              </p:ext>
            </p:extLst>
          </p:nvPr>
        </p:nvGraphicFramePr>
        <p:xfrm>
          <a:off x="4814372" y="3018623"/>
          <a:ext cx="6863508" cy="329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62551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0971F04E-29F4-42F3-9814-12946B1FF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0971F04E-29F4-42F3-9814-12946B1FF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0971F04E-29F4-42F3-9814-12946B1FF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0971F04E-29F4-42F3-9814-12946B1FF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1ED51E27-9FBE-4940-9D2B-83E668718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1ED51E27-9FBE-4940-9D2B-83E668718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1ED51E27-9FBE-4940-9D2B-83E668718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1ED51E27-9FBE-4940-9D2B-83E668718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Sub>
          <a:bldDgm/>
        </p:bldSub>
      </p:bldGraphic>
      <p:bldGraphic spid="9" grpId="0">
        <p:bldAsOne/>
      </p:bldGraphic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0B34-5C06-F3E8-DCC5-7EF24685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D898-3AF5-4CB3-2CDC-145524BF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37359"/>
            <a:ext cx="4730644" cy="41317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(Continuous optimization)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ràng</a:t>
            </a:r>
            <a:r>
              <a:rPr lang="en-US" sz="2200" dirty="0"/>
              <a:t> </a:t>
            </a:r>
            <a:r>
              <a:rPr lang="en-US" sz="2200" dirty="0" err="1"/>
              <a:t>buộc</a:t>
            </a:r>
            <a:r>
              <a:rPr lang="en-US" sz="2200" dirty="0"/>
              <a:t> (Constrained optimization)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lồi</a:t>
            </a:r>
            <a:r>
              <a:rPr lang="en-US" sz="2200" dirty="0"/>
              <a:t> (Convex optimization)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</a:t>
            </a:r>
          </a:p>
          <a:p>
            <a:pPr marL="0" indent="0">
              <a:buNone/>
            </a:pPr>
            <a:r>
              <a:rPr lang="en-US" sz="2200" dirty="0"/>
              <a:t>                              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        (Multi-objective optimization)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7A4F-3C40-4140-EED0-F8176FFC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9" y="1737360"/>
            <a:ext cx="5120641" cy="41317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rời</a:t>
            </a:r>
            <a:r>
              <a:rPr lang="en-US" sz="2200" dirty="0"/>
              <a:t> </a:t>
            </a:r>
            <a:r>
              <a:rPr lang="en-US" sz="2200" dirty="0" err="1"/>
              <a:t>rạc</a:t>
            </a:r>
            <a:r>
              <a:rPr lang="en-US" sz="2200" dirty="0"/>
              <a:t> hay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 (Discrete optimization  (or Combinatorial optimization)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ràng</a:t>
            </a:r>
            <a:r>
              <a:rPr lang="en-US" sz="2200" dirty="0"/>
              <a:t> </a:t>
            </a:r>
            <a:r>
              <a:rPr lang="en-US" sz="2200" dirty="0" err="1"/>
              <a:t>buộc</a:t>
            </a:r>
            <a:r>
              <a:rPr lang="en-US" sz="2200" dirty="0"/>
              <a:t> (Unconstrained optimization)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lồi</a:t>
            </a:r>
            <a:r>
              <a:rPr lang="en-US" sz="2200" dirty="0"/>
              <a:t> (Non-Convex optimization)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2065-57F2-59E1-26EA-D74BE260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300" dirty="0"/>
              <a:t>Hanoi - 2023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8617-BEFF-0EC0-A858-5B5D0900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PHENIKAA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1676-8749-FDD4-3D01-63FD094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7B-4B8F-40DF-B954-973D4F153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410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Custom Design</vt:lpstr>
      <vt:lpstr>MathType 7.0 Equation</vt:lpstr>
      <vt:lpstr>TỐI ƯU HÓA</vt:lpstr>
      <vt:lpstr>“Tối ưu” là gì?</vt:lpstr>
      <vt:lpstr>Vì sao “Tối ưu hóa”?</vt:lpstr>
      <vt:lpstr>Tài liệu tham khảo</vt:lpstr>
      <vt:lpstr>Bài toán 1</vt:lpstr>
      <vt:lpstr>Bài toán 2</vt:lpstr>
      <vt:lpstr>Bài toán 3</vt:lpstr>
      <vt:lpstr>PowerPoint Presentation</vt:lpstr>
      <vt:lpstr>Phân loại các bài toán tối ưu</vt:lpstr>
      <vt:lpstr>Bài toán tối ưu – Mô hình toán học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Noi</dc:creator>
  <cp:lastModifiedBy>Ha Noi</cp:lastModifiedBy>
  <cp:revision>43</cp:revision>
  <dcterms:created xsi:type="dcterms:W3CDTF">2023-01-01T15:47:26Z</dcterms:created>
  <dcterms:modified xsi:type="dcterms:W3CDTF">2023-01-02T16:28:21Z</dcterms:modified>
</cp:coreProperties>
</file>