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C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C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85800" y="1752600"/>
            <a:ext cx="7848600" cy="2667000"/>
          </a:xfrm>
          <a:custGeom>
            <a:avLst/>
            <a:gdLst/>
            <a:ahLst/>
            <a:cxnLst/>
            <a:rect l="l" t="t" r="r" b="b"/>
            <a:pathLst>
              <a:path w="7848600" h="2667000">
                <a:moveTo>
                  <a:pt x="7848600" y="0"/>
                </a:moveTo>
                <a:lnTo>
                  <a:pt x="0" y="0"/>
                </a:lnTo>
                <a:lnTo>
                  <a:pt x="0" y="2667000"/>
                </a:lnTo>
                <a:lnTo>
                  <a:pt x="7848600" y="2667000"/>
                </a:lnTo>
                <a:lnTo>
                  <a:pt x="784860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C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4863" y="152400"/>
            <a:ext cx="7514272" cy="1369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C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44319"/>
            <a:ext cx="8072119" cy="3517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6" Type="http://schemas.openxmlformats.org/officeDocument/2006/relationships/image" Target="../media/image28.png"/><Relationship Id="rId17" Type="http://schemas.openxmlformats.org/officeDocument/2006/relationships/image" Target="../media/image29.png"/><Relationship Id="rId18" Type="http://schemas.openxmlformats.org/officeDocument/2006/relationships/image" Target="../media/image30.png"/><Relationship Id="rId19" Type="http://schemas.openxmlformats.org/officeDocument/2006/relationships/image" Target="../media/image3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jpg"/><Relationship Id="rId3" Type="http://schemas.openxmlformats.org/officeDocument/2006/relationships/image" Target="../media/image43.jpg"/><Relationship Id="rId4" Type="http://schemas.openxmlformats.org/officeDocument/2006/relationships/image" Target="../media/image44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0437" y="2514600"/>
            <a:ext cx="7299325" cy="11252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Software analysis </a:t>
            </a:r>
            <a:r>
              <a:rPr dirty="0" sz="4400"/>
              <a:t>and</a:t>
            </a:r>
            <a:r>
              <a:rPr dirty="0" sz="4400" spc="5"/>
              <a:t> </a:t>
            </a:r>
            <a:r>
              <a:rPr dirty="0" sz="4400" spc="-5"/>
              <a:t>design</a:t>
            </a:r>
            <a:endParaRPr sz="4400"/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dirty="0" sz="2800"/>
              <a:t>Module 2: Principles of Visual</a:t>
            </a:r>
            <a:r>
              <a:rPr dirty="0" sz="2800" spc="-40"/>
              <a:t> </a:t>
            </a:r>
            <a:r>
              <a:rPr dirty="0" sz="2800"/>
              <a:t>Modeling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4440"/>
              </a:lnSpc>
              <a:tabLst>
                <a:tab pos="7371715" algn="l"/>
              </a:tabLst>
            </a:pPr>
            <a:r>
              <a:rPr dirty="0" sz="4000" spc="-5">
                <a:solidFill>
                  <a:srgbClr val="FFCC00"/>
                </a:solidFill>
                <a:latin typeface="Arial"/>
                <a:cs typeface="Arial"/>
              </a:rPr>
              <a:t>Principle </a:t>
            </a:r>
            <a:r>
              <a:rPr dirty="0" sz="4000">
                <a:solidFill>
                  <a:srgbClr val="FFCC00"/>
                </a:solidFill>
                <a:latin typeface="Arial"/>
                <a:cs typeface="Arial"/>
              </a:rPr>
              <a:t>1: </a:t>
            </a:r>
            <a:r>
              <a:rPr dirty="0" sz="4000" spc="-5">
                <a:solidFill>
                  <a:srgbClr val="FFCC00"/>
                </a:solidFill>
                <a:latin typeface="Arial"/>
                <a:cs typeface="Arial"/>
              </a:rPr>
              <a:t>The choice</a:t>
            </a:r>
            <a:r>
              <a:rPr dirty="0" sz="4000" spc="45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dirty="0" sz="4000">
                <a:solidFill>
                  <a:srgbClr val="FFCC00"/>
                </a:solidFill>
                <a:latin typeface="Arial"/>
                <a:cs typeface="Arial"/>
              </a:rPr>
              <a:t>of</a:t>
            </a:r>
            <a:r>
              <a:rPr dirty="0" sz="4000" spc="1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dirty="0" sz="4000">
                <a:solidFill>
                  <a:srgbClr val="FFCC00"/>
                </a:solidFill>
                <a:latin typeface="Arial"/>
                <a:cs typeface="Arial"/>
              </a:rPr>
              <a:t>model	</a:t>
            </a:r>
            <a:r>
              <a:rPr dirty="0" sz="4000" spc="-5">
                <a:solidFill>
                  <a:srgbClr val="FFCC00"/>
                </a:solidFill>
                <a:latin typeface="Arial"/>
                <a:cs typeface="Arial"/>
              </a:rPr>
              <a:t>is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ts val="4565"/>
              </a:lnSpc>
            </a:pPr>
            <a:r>
              <a:rPr dirty="0" sz="4000" spc="-5">
                <a:solidFill>
                  <a:srgbClr val="FFCC00"/>
                </a:solidFill>
                <a:latin typeface="Arial"/>
                <a:cs typeface="Arial"/>
              </a:rPr>
              <a:t>important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5600"/>
            <a:ext cx="7608570" cy="337312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55600" marR="5080" indent="-342900">
              <a:lnSpc>
                <a:spcPct val="100299"/>
              </a:lnSpc>
              <a:spcBef>
                <a:spcPts val="8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The models you create profoundly  influence how </a:t>
            </a:r>
            <a:r>
              <a:rPr dirty="0" sz="3200">
                <a:latin typeface="Arial"/>
                <a:cs typeface="Arial"/>
              </a:rPr>
              <a:t>a </a:t>
            </a:r>
            <a:r>
              <a:rPr dirty="0" sz="3200" spc="-5">
                <a:latin typeface="Arial"/>
                <a:cs typeface="Arial"/>
              </a:rPr>
              <a:t>problem </a:t>
            </a:r>
            <a:r>
              <a:rPr dirty="0" sz="3200">
                <a:latin typeface="Arial"/>
                <a:cs typeface="Arial"/>
              </a:rPr>
              <a:t>is </a:t>
            </a:r>
            <a:r>
              <a:rPr dirty="0" sz="3200" spc="-5">
                <a:latin typeface="Arial"/>
                <a:cs typeface="Arial"/>
              </a:rPr>
              <a:t>attacked</a:t>
            </a:r>
            <a:r>
              <a:rPr dirty="0" sz="3200" spc="-7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and  how </a:t>
            </a:r>
            <a:r>
              <a:rPr dirty="0" sz="3200">
                <a:latin typeface="Arial"/>
                <a:cs typeface="Arial"/>
              </a:rPr>
              <a:t>a </a:t>
            </a:r>
            <a:r>
              <a:rPr dirty="0" sz="3200" spc="-5">
                <a:latin typeface="Arial"/>
                <a:cs typeface="Arial"/>
              </a:rPr>
              <a:t>solution </a:t>
            </a:r>
            <a:r>
              <a:rPr dirty="0" sz="3200">
                <a:latin typeface="Arial"/>
                <a:cs typeface="Arial"/>
              </a:rPr>
              <a:t>is</a:t>
            </a:r>
            <a:r>
              <a:rPr dirty="0" sz="3200" spc="-2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shaped.</a:t>
            </a:r>
            <a:endParaRPr sz="3200">
              <a:latin typeface="Arial"/>
              <a:cs typeface="Arial"/>
            </a:endParaRPr>
          </a:p>
          <a:p>
            <a:pPr lvl="1" marL="755650" marR="73660" indent="-285750">
              <a:lnSpc>
                <a:spcPct val="101200"/>
              </a:lnSpc>
              <a:spcBef>
                <a:spcPts val="620"/>
              </a:spcBef>
              <a:buChar char="–"/>
              <a:tabLst>
                <a:tab pos="755650" algn="l"/>
              </a:tabLst>
            </a:pPr>
            <a:r>
              <a:rPr dirty="0" sz="2800" spc="-5">
                <a:latin typeface="Arial"/>
                <a:cs typeface="Arial"/>
              </a:rPr>
              <a:t>In </a:t>
            </a:r>
            <a:r>
              <a:rPr dirty="0" sz="2800">
                <a:latin typeface="Arial"/>
                <a:cs typeface="Arial"/>
              </a:rPr>
              <a:t>software, the models you choose greatly  affect your world</a:t>
            </a:r>
            <a:r>
              <a:rPr dirty="0" sz="2800" spc="-2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view.</a:t>
            </a:r>
            <a:endParaRPr sz="2800">
              <a:latin typeface="Arial"/>
              <a:cs typeface="Arial"/>
            </a:endParaRPr>
          </a:p>
          <a:p>
            <a:pPr lvl="1" marL="755650" marR="93980" indent="-285750">
              <a:lnSpc>
                <a:spcPct val="101200"/>
              </a:lnSpc>
              <a:spcBef>
                <a:spcPts val="600"/>
              </a:spcBef>
              <a:buChar char="–"/>
              <a:tabLst>
                <a:tab pos="755650" algn="l"/>
              </a:tabLst>
            </a:pPr>
            <a:r>
              <a:rPr dirty="0" sz="2800">
                <a:latin typeface="Arial"/>
                <a:cs typeface="Arial"/>
              </a:rPr>
              <a:t>Each world view leads </a:t>
            </a:r>
            <a:r>
              <a:rPr dirty="0" sz="2800" spc="-5">
                <a:latin typeface="Arial"/>
                <a:cs typeface="Arial"/>
              </a:rPr>
              <a:t>to </a:t>
            </a:r>
            <a:r>
              <a:rPr dirty="0" sz="2800">
                <a:latin typeface="Arial"/>
                <a:cs typeface="Arial"/>
              </a:rPr>
              <a:t>a different kind of  system.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129337" y="5014912"/>
            <a:ext cx="1857375" cy="1041400"/>
            <a:chOff x="6129337" y="5014912"/>
            <a:chExt cx="1857375" cy="1041400"/>
          </a:xfrm>
        </p:grpSpPr>
        <p:sp>
          <p:nvSpPr>
            <p:cNvPr id="5" name="object 5"/>
            <p:cNvSpPr/>
            <p:nvPr/>
          </p:nvSpPr>
          <p:spPr>
            <a:xfrm>
              <a:off x="6143625" y="5239435"/>
              <a:ext cx="443865" cy="231775"/>
            </a:xfrm>
            <a:custGeom>
              <a:avLst/>
              <a:gdLst/>
              <a:ahLst/>
              <a:cxnLst/>
              <a:rect l="l" t="t" r="r" b="b"/>
              <a:pathLst>
                <a:path w="443865" h="231775">
                  <a:moveTo>
                    <a:pt x="0" y="0"/>
                  </a:moveTo>
                  <a:lnTo>
                    <a:pt x="443613" y="0"/>
                  </a:lnTo>
                  <a:lnTo>
                    <a:pt x="443613" y="231390"/>
                  </a:lnTo>
                  <a:lnTo>
                    <a:pt x="0" y="23139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143625" y="5407304"/>
              <a:ext cx="443865" cy="0"/>
            </a:xfrm>
            <a:custGeom>
              <a:avLst/>
              <a:gdLst/>
              <a:ahLst/>
              <a:cxnLst/>
              <a:rect l="l" t="t" r="r" b="b"/>
              <a:pathLst>
                <a:path w="443865" h="0">
                  <a:moveTo>
                    <a:pt x="0" y="0"/>
                  </a:moveTo>
                  <a:lnTo>
                    <a:pt x="443613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143625" y="5348325"/>
              <a:ext cx="443865" cy="0"/>
            </a:xfrm>
            <a:custGeom>
              <a:avLst/>
              <a:gdLst/>
              <a:ahLst/>
              <a:cxnLst/>
              <a:rect l="l" t="t" r="r" b="b"/>
              <a:pathLst>
                <a:path w="443865" h="0">
                  <a:moveTo>
                    <a:pt x="0" y="0"/>
                  </a:moveTo>
                  <a:lnTo>
                    <a:pt x="443613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641591" y="5810634"/>
              <a:ext cx="443865" cy="231775"/>
            </a:xfrm>
            <a:custGeom>
              <a:avLst/>
              <a:gdLst/>
              <a:ahLst/>
              <a:cxnLst/>
              <a:rect l="l" t="t" r="r" b="b"/>
              <a:pathLst>
                <a:path w="443865" h="231775">
                  <a:moveTo>
                    <a:pt x="0" y="0"/>
                  </a:moveTo>
                  <a:lnTo>
                    <a:pt x="443613" y="0"/>
                  </a:lnTo>
                  <a:lnTo>
                    <a:pt x="443613" y="231390"/>
                  </a:lnTo>
                  <a:lnTo>
                    <a:pt x="0" y="23139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641591" y="5978505"/>
              <a:ext cx="443865" cy="0"/>
            </a:xfrm>
            <a:custGeom>
              <a:avLst/>
              <a:gdLst/>
              <a:ahLst/>
              <a:cxnLst/>
              <a:rect l="l" t="t" r="r" b="b"/>
              <a:pathLst>
                <a:path w="443865" h="0">
                  <a:moveTo>
                    <a:pt x="0" y="0"/>
                  </a:moveTo>
                  <a:lnTo>
                    <a:pt x="443613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641591" y="5919524"/>
              <a:ext cx="443865" cy="0"/>
            </a:xfrm>
            <a:custGeom>
              <a:avLst/>
              <a:gdLst/>
              <a:ahLst/>
              <a:cxnLst/>
              <a:rect l="l" t="t" r="r" b="b"/>
              <a:pathLst>
                <a:path w="443865" h="0">
                  <a:moveTo>
                    <a:pt x="0" y="0"/>
                  </a:moveTo>
                  <a:lnTo>
                    <a:pt x="443613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369840" y="5470822"/>
              <a:ext cx="458470" cy="340360"/>
            </a:xfrm>
            <a:custGeom>
              <a:avLst/>
              <a:gdLst/>
              <a:ahLst/>
              <a:cxnLst/>
              <a:rect l="l" t="t" r="r" b="b"/>
              <a:pathLst>
                <a:path w="458470" h="340360">
                  <a:moveTo>
                    <a:pt x="458302" y="33981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085202" y="5029200"/>
              <a:ext cx="443865" cy="231775"/>
            </a:xfrm>
            <a:custGeom>
              <a:avLst/>
              <a:gdLst/>
              <a:ahLst/>
              <a:cxnLst/>
              <a:rect l="l" t="t" r="r" b="b"/>
              <a:pathLst>
                <a:path w="443865" h="231775">
                  <a:moveTo>
                    <a:pt x="0" y="0"/>
                  </a:moveTo>
                  <a:lnTo>
                    <a:pt x="443613" y="0"/>
                  </a:lnTo>
                  <a:lnTo>
                    <a:pt x="443613" y="231390"/>
                  </a:lnTo>
                  <a:lnTo>
                    <a:pt x="0" y="23139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085202" y="5197068"/>
              <a:ext cx="443865" cy="0"/>
            </a:xfrm>
            <a:custGeom>
              <a:avLst/>
              <a:gdLst/>
              <a:ahLst/>
              <a:cxnLst/>
              <a:rect l="l" t="t" r="r" b="b"/>
              <a:pathLst>
                <a:path w="443865" h="0">
                  <a:moveTo>
                    <a:pt x="0" y="0"/>
                  </a:moveTo>
                  <a:lnTo>
                    <a:pt x="443613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085202" y="5138089"/>
              <a:ext cx="443865" cy="0"/>
            </a:xfrm>
            <a:custGeom>
              <a:avLst/>
              <a:gdLst/>
              <a:ahLst/>
              <a:cxnLst/>
              <a:rect l="l" t="t" r="r" b="b"/>
              <a:pathLst>
                <a:path w="443865" h="0">
                  <a:moveTo>
                    <a:pt x="0" y="0"/>
                  </a:moveTo>
                  <a:lnTo>
                    <a:pt x="443613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587236" y="5145554"/>
              <a:ext cx="498475" cy="202565"/>
            </a:xfrm>
            <a:custGeom>
              <a:avLst/>
              <a:gdLst/>
              <a:ahLst/>
              <a:cxnLst/>
              <a:rect l="l" t="t" r="r" b="b"/>
              <a:pathLst>
                <a:path w="498475" h="202564">
                  <a:moveTo>
                    <a:pt x="0" y="202301"/>
                  </a:moveTo>
                  <a:lnTo>
                    <a:pt x="49796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528813" y="5702213"/>
              <a:ext cx="443865" cy="231775"/>
            </a:xfrm>
            <a:custGeom>
              <a:avLst/>
              <a:gdLst/>
              <a:ahLst/>
              <a:cxnLst/>
              <a:rect l="l" t="t" r="r" b="b"/>
              <a:pathLst>
                <a:path w="443865" h="231775">
                  <a:moveTo>
                    <a:pt x="0" y="0"/>
                  </a:moveTo>
                  <a:lnTo>
                    <a:pt x="443613" y="0"/>
                  </a:lnTo>
                  <a:lnTo>
                    <a:pt x="443613" y="231390"/>
                  </a:lnTo>
                  <a:lnTo>
                    <a:pt x="0" y="23139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528813" y="5870083"/>
              <a:ext cx="443865" cy="0"/>
            </a:xfrm>
            <a:custGeom>
              <a:avLst/>
              <a:gdLst/>
              <a:ahLst/>
              <a:cxnLst/>
              <a:rect l="l" t="t" r="r" b="b"/>
              <a:pathLst>
                <a:path w="443865" h="0">
                  <a:moveTo>
                    <a:pt x="0" y="0"/>
                  </a:moveTo>
                  <a:lnTo>
                    <a:pt x="443613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528813" y="5811102"/>
              <a:ext cx="443865" cy="0"/>
            </a:xfrm>
            <a:custGeom>
              <a:avLst/>
              <a:gdLst/>
              <a:ahLst/>
              <a:cxnLst/>
              <a:rect l="l" t="t" r="r" b="b"/>
              <a:pathLst>
                <a:path w="443865" h="0">
                  <a:moveTo>
                    <a:pt x="0" y="0"/>
                  </a:moveTo>
                  <a:lnTo>
                    <a:pt x="443613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085202" y="5810635"/>
              <a:ext cx="443865" cy="108585"/>
            </a:xfrm>
            <a:custGeom>
              <a:avLst/>
              <a:gdLst/>
              <a:ahLst/>
              <a:cxnLst/>
              <a:rect l="l" t="t" r="r" b="b"/>
              <a:pathLst>
                <a:path w="443865" h="108585">
                  <a:moveTo>
                    <a:pt x="0" y="108423"/>
                  </a:moveTo>
                  <a:lnTo>
                    <a:pt x="443613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828142" y="5260589"/>
              <a:ext cx="483870" cy="550545"/>
            </a:xfrm>
            <a:custGeom>
              <a:avLst/>
              <a:gdLst/>
              <a:ahLst/>
              <a:cxnLst/>
              <a:rect l="l" t="t" r="r" b="b"/>
              <a:pathLst>
                <a:path w="483870" h="550545">
                  <a:moveTo>
                    <a:pt x="0" y="550046"/>
                  </a:moveTo>
                  <a:lnTo>
                    <a:pt x="483273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6424612" y="6146800"/>
            <a:ext cx="126619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Design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Model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47712" y="5014912"/>
            <a:ext cx="1857375" cy="1041400"/>
            <a:chOff x="747712" y="5014912"/>
            <a:chExt cx="1857375" cy="1041400"/>
          </a:xfrm>
        </p:grpSpPr>
        <p:sp>
          <p:nvSpPr>
            <p:cNvPr id="23" name="object 23"/>
            <p:cNvSpPr/>
            <p:nvPr/>
          </p:nvSpPr>
          <p:spPr>
            <a:xfrm>
              <a:off x="762000" y="5239435"/>
              <a:ext cx="443865" cy="231775"/>
            </a:xfrm>
            <a:custGeom>
              <a:avLst/>
              <a:gdLst/>
              <a:ahLst/>
              <a:cxnLst/>
              <a:rect l="l" t="t" r="r" b="b"/>
              <a:pathLst>
                <a:path w="443865" h="231775">
                  <a:moveTo>
                    <a:pt x="0" y="0"/>
                  </a:moveTo>
                  <a:lnTo>
                    <a:pt x="443613" y="0"/>
                  </a:lnTo>
                  <a:lnTo>
                    <a:pt x="443613" y="231390"/>
                  </a:lnTo>
                  <a:lnTo>
                    <a:pt x="0" y="23139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62000" y="5407304"/>
              <a:ext cx="443865" cy="0"/>
            </a:xfrm>
            <a:custGeom>
              <a:avLst/>
              <a:gdLst/>
              <a:ahLst/>
              <a:cxnLst/>
              <a:rect l="l" t="t" r="r" b="b"/>
              <a:pathLst>
                <a:path w="443865" h="0">
                  <a:moveTo>
                    <a:pt x="0" y="0"/>
                  </a:moveTo>
                  <a:lnTo>
                    <a:pt x="443613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62000" y="5348325"/>
              <a:ext cx="443865" cy="0"/>
            </a:xfrm>
            <a:custGeom>
              <a:avLst/>
              <a:gdLst/>
              <a:ahLst/>
              <a:cxnLst/>
              <a:rect l="l" t="t" r="r" b="b"/>
              <a:pathLst>
                <a:path w="443865" h="0">
                  <a:moveTo>
                    <a:pt x="0" y="0"/>
                  </a:moveTo>
                  <a:lnTo>
                    <a:pt x="443613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259961" y="5810634"/>
              <a:ext cx="443865" cy="231775"/>
            </a:xfrm>
            <a:custGeom>
              <a:avLst/>
              <a:gdLst/>
              <a:ahLst/>
              <a:cxnLst/>
              <a:rect l="l" t="t" r="r" b="b"/>
              <a:pathLst>
                <a:path w="443864" h="231775">
                  <a:moveTo>
                    <a:pt x="0" y="0"/>
                  </a:moveTo>
                  <a:lnTo>
                    <a:pt x="443613" y="0"/>
                  </a:lnTo>
                  <a:lnTo>
                    <a:pt x="443613" y="231390"/>
                  </a:lnTo>
                  <a:lnTo>
                    <a:pt x="0" y="23139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259961" y="5978505"/>
              <a:ext cx="443865" cy="0"/>
            </a:xfrm>
            <a:custGeom>
              <a:avLst/>
              <a:gdLst/>
              <a:ahLst/>
              <a:cxnLst/>
              <a:rect l="l" t="t" r="r" b="b"/>
              <a:pathLst>
                <a:path w="443864" h="0">
                  <a:moveTo>
                    <a:pt x="0" y="0"/>
                  </a:moveTo>
                  <a:lnTo>
                    <a:pt x="443613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259961" y="5919524"/>
              <a:ext cx="443865" cy="0"/>
            </a:xfrm>
            <a:custGeom>
              <a:avLst/>
              <a:gdLst/>
              <a:ahLst/>
              <a:cxnLst/>
              <a:rect l="l" t="t" r="r" b="b"/>
              <a:pathLst>
                <a:path w="443864" h="0">
                  <a:moveTo>
                    <a:pt x="0" y="0"/>
                  </a:moveTo>
                  <a:lnTo>
                    <a:pt x="443613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988215" y="5470822"/>
              <a:ext cx="458470" cy="340360"/>
            </a:xfrm>
            <a:custGeom>
              <a:avLst/>
              <a:gdLst/>
              <a:ahLst/>
              <a:cxnLst/>
              <a:rect l="l" t="t" r="r" b="b"/>
              <a:pathLst>
                <a:path w="458469" h="340360">
                  <a:moveTo>
                    <a:pt x="458302" y="33981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703577" y="5029200"/>
              <a:ext cx="443865" cy="231775"/>
            </a:xfrm>
            <a:custGeom>
              <a:avLst/>
              <a:gdLst/>
              <a:ahLst/>
              <a:cxnLst/>
              <a:rect l="l" t="t" r="r" b="b"/>
              <a:pathLst>
                <a:path w="443864" h="231775">
                  <a:moveTo>
                    <a:pt x="0" y="0"/>
                  </a:moveTo>
                  <a:lnTo>
                    <a:pt x="443613" y="0"/>
                  </a:lnTo>
                  <a:lnTo>
                    <a:pt x="443613" y="231390"/>
                  </a:lnTo>
                  <a:lnTo>
                    <a:pt x="0" y="23139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703577" y="5197068"/>
              <a:ext cx="443865" cy="0"/>
            </a:xfrm>
            <a:custGeom>
              <a:avLst/>
              <a:gdLst/>
              <a:ahLst/>
              <a:cxnLst/>
              <a:rect l="l" t="t" r="r" b="b"/>
              <a:pathLst>
                <a:path w="443864" h="0">
                  <a:moveTo>
                    <a:pt x="0" y="0"/>
                  </a:moveTo>
                  <a:lnTo>
                    <a:pt x="443613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703577" y="5138089"/>
              <a:ext cx="443865" cy="0"/>
            </a:xfrm>
            <a:custGeom>
              <a:avLst/>
              <a:gdLst/>
              <a:ahLst/>
              <a:cxnLst/>
              <a:rect l="l" t="t" r="r" b="b"/>
              <a:pathLst>
                <a:path w="443864" h="0">
                  <a:moveTo>
                    <a:pt x="0" y="0"/>
                  </a:moveTo>
                  <a:lnTo>
                    <a:pt x="443613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205613" y="5145554"/>
              <a:ext cx="498475" cy="202565"/>
            </a:xfrm>
            <a:custGeom>
              <a:avLst/>
              <a:gdLst/>
              <a:ahLst/>
              <a:cxnLst/>
              <a:rect l="l" t="t" r="r" b="b"/>
              <a:pathLst>
                <a:path w="498475" h="202564">
                  <a:moveTo>
                    <a:pt x="0" y="202301"/>
                  </a:moveTo>
                  <a:lnTo>
                    <a:pt x="49796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147188" y="5702213"/>
              <a:ext cx="443865" cy="231775"/>
            </a:xfrm>
            <a:custGeom>
              <a:avLst/>
              <a:gdLst/>
              <a:ahLst/>
              <a:cxnLst/>
              <a:rect l="l" t="t" r="r" b="b"/>
              <a:pathLst>
                <a:path w="443864" h="231775">
                  <a:moveTo>
                    <a:pt x="0" y="0"/>
                  </a:moveTo>
                  <a:lnTo>
                    <a:pt x="443613" y="0"/>
                  </a:lnTo>
                  <a:lnTo>
                    <a:pt x="443613" y="231390"/>
                  </a:lnTo>
                  <a:lnTo>
                    <a:pt x="0" y="23139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147188" y="5870083"/>
              <a:ext cx="443865" cy="0"/>
            </a:xfrm>
            <a:custGeom>
              <a:avLst/>
              <a:gdLst/>
              <a:ahLst/>
              <a:cxnLst/>
              <a:rect l="l" t="t" r="r" b="b"/>
              <a:pathLst>
                <a:path w="443864" h="0">
                  <a:moveTo>
                    <a:pt x="0" y="0"/>
                  </a:moveTo>
                  <a:lnTo>
                    <a:pt x="443613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147188" y="5811102"/>
              <a:ext cx="443865" cy="0"/>
            </a:xfrm>
            <a:custGeom>
              <a:avLst/>
              <a:gdLst/>
              <a:ahLst/>
              <a:cxnLst/>
              <a:rect l="l" t="t" r="r" b="b"/>
              <a:pathLst>
                <a:path w="443864" h="0">
                  <a:moveTo>
                    <a:pt x="0" y="0"/>
                  </a:moveTo>
                  <a:lnTo>
                    <a:pt x="443613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703577" y="5810635"/>
              <a:ext cx="443865" cy="108585"/>
            </a:xfrm>
            <a:custGeom>
              <a:avLst/>
              <a:gdLst/>
              <a:ahLst/>
              <a:cxnLst/>
              <a:rect l="l" t="t" r="r" b="b"/>
              <a:pathLst>
                <a:path w="443864" h="108585">
                  <a:moveTo>
                    <a:pt x="0" y="108423"/>
                  </a:moveTo>
                  <a:lnTo>
                    <a:pt x="443613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446517" y="5260589"/>
              <a:ext cx="483870" cy="550545"/>
            </a:xfrm>
            <a:custGeom>
              <a:avLst/>
              <a:gdLst/>
              <a:ahLst/>
              <a:cxnLst/>
              <a:rect l="l" t="t" r="r" b="b"/>
              <a:pathLst>
                <a:path w="483869" h="550545">
                  <a:moveTo>
                    <a:pt x="0" y="550046"/>
                  </a:moveTo>
                  <a:lnTo>
                    <a:pt x="483273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992187" y="6146800"/>
            <a:ext cx="136969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Process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Model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84575" y="6197600"/>
            <a:ext cx="171894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Deployment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Model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530600" y="4938712"/>
            <a:ext cx="1898650" cy="1121410"/>
            <a:chOff x="3530600" y="4938712"/>
            <a:chExt cx="1898650" cy="1121410"/>
          </a:xfrm>
        </p:grpSpPr>
        <p:sp>
          <p:nvSpPr>
            <p:cNvPr id="42" name="object 42"/>
            <p:cNvSpPr/>
            <p:nvPr/>
          </p:nvSpPr>
          <p:spPr>
            <a:xfrm>
              <a:off x="3732212" y="5477278"/>
              <a:ext cx="523875" cy="260985"/>
            </a:xfrm>
            <a:custGeom>
              <a:avLst/>
              <a:gdLst/>
              <a:ahLst/>
              <a:cxnLst/>
              <a:rect l="l" t="t" r="r" b="b"/>
              <a:pathLst>
                <a:path w="523875" h="260985">
                  <a:moveTo>
                    <a:pt x="523875" y="26068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025900" y="5119023"/>
              <a:ext cx="479425" cy="176530"/>
            </a:xfrm>
            <a:custGeom>
              <a:avLst/>
              <a:gdLst/>
              <a:ahLst/>
              <a:cxnLst/>
              <a:rect l="l" t="t" r="r" b="b"/>
              <a:pathLst>
                <a:path w="479425" h="176529">
                  <a:moveTo>
                    <a:pt x="0" y="176216"/>
                  </a:moveTo>
                  <a:lnTo>
                    <a:pt x="47942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448175" y="5751067"/>
              <a:ext cx="479425" cy="120014"/>
            </a:xfrm>
            <a:custGeom>
              <a:avLst/>
              <a:gdLst/>
              <a:ahLst/>
              <a:cxnLst/>
              <a:rect l="l" t="t" r="r" b="b"/>
              <a:pathLst>
                <a:path w="479425" h="120014">
                  <a:moveTo>
                    <a:pt x="0" y="119419"/>
                  </a:moveTo>
                  <a:lnTo>
                    <a:pt x="47942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265612" y="5245722"/>
              <a:ext cx="484505" cy="492759"/>
            </a:xfrm>
            <a:custGeom>
              <a:avLst/>
              <a:gdLst/>
              <a:ahLst/>
              <a:cxnLst/>
              <a:rect l="l" t="t" r="r" b="b"/>
              <a:pathLst>
                <a:path w="484504" h="492760">
                  <a:moveTo>
                    <a:pt x="0" y="492238"/>
                  </a:moveTo>
                  <a:lnTo>
                    <a:pt x="484188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949700" y="5756892"/>
              <a:ext cx="488950" cy="288925"/>
            </a:xfrm>
            <a:custGeom>
              <a:avLst/>
              <a:gdLst/>
              <a:ahLst/>
              <a:cxnLst/>
              <a:rect l="l" t="t" r="r" b="b"/>
              <a:pathLst>
                <a:path w="488950" h="288925">
                  <a:moveTo>
                    <a:pt x="0" y="72088"/>
                  </a:moveTo>
                  <a:lnTo>
                    <a:pt x="72088" y="0"/>
                  </a:lnTo>
                  <a:lnTo>
                    <a:pt x="488950" y="0"/>
                  </a:lnTo>
                  <a:lnTo>
                    <a:pt x="488950" y="216265"/>
                  </a:lnTo>
                  <a:lnTo>
                    <a:pt x="416862" y="288353"/>
                  </a:lnTo>
                  <a:lnTo>
                    <a:pt x="0" y="288353"/>
                  </a:lnTo>
                  <a:lnTo>
                    <a:pt x="0" y="72088"/>
                  </a:lnTo>
                  <a:close/>
                </a:path>
                <a:path w="488950" h="288925">
                  <a:moveTo>
                    <a:pt x="0" y="72088"/>
                  </a:moveTo>
                  <a:lnTo>
                    <a:pt x="416862" y="72088"/>
                  </a:lnTo>
                  <a:lnTo>
                    <a:pt x="488950" y="0"/>
                  </a:lnTo>
                </a:path>
                <a:path w="488950" h="288925">
                  <a:moveTo>
                    <a:pt x="416862" y="72088"/>
                  </a:moveTo>
                  <a:lnTo>
                    <a:pt x="416862" y="288353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502150" y="4953000"/>
              <a:ext cx="488950" cy="288925"/>
            </a:xfrm>
            <a:custGeom>
              <a:avLst/>
              <a:gdLst/>
              <a:ahLst/>
              <a:cxnLst/>
              <a:rect l="l" t="t" r="r" b="b"/>
              <a:pathLst>
                <a:path w="488950" h="288925">
                  <a:moveTo>
                    <a:pt x="0" y="72088"/>
                  </a:moveTo>
                  <a:lnTo>
                    <a:pt x="72088" y="0"/>
                  </a:lnTo>
                  <a:lnTo>
                    <a:pt x="488950" y="0"/>
                  </a:lnTo>
                  <a:lnTo>
                    <a:pt x="488950" y="216265"/>
                  </a:lnTo>
                  <a:lnTo>
                    <a:pt x="416862" y="288353"/>
                  </a:lnTo>
                  <a:lnTo>
                    <a:pt x="0" y="288353"/>
                  </a:lnTo>
                  <a:lnTo>
                    <a:pt x="0" y="72088"/>
                  </a:lnTo>
                  <a:close/>
                </a:path>
                <a:path w="488950" h="288925">
                  <a:moveTo>
                    <a:pt x="0" y="72088"/>
                  </a:moveTo>
                  <a:lnTo>
                    <a:pt x="416862" y="72088"/>
                  </a:lnTo>
                  <a:lnTo>
                    <a:pt x="488950" y="0"/>
                  </a:lnTo>
                </a:path>
                <a:path w="488950" h="288925">
                  <a:moveTo>
                    <a:pt x="416862" y="72088"/>
                  </a:moveTo>
                  <a:lnTo>
                    <a:pt x="416862" y="288353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544887" y="5193296"/>
              <a:ext cx="488950" cy="288925"/>
            </a:xfrm>
            <a:custGeom>
              <a:avLst/>
              <a:gdLst/>
              <a:ahLst/>
              <a:cxnLst/>
              <a:rect l="l" t="t" r="r" b="b"/>
              <a:pathLst>
                <a:path w="488950" h="288925">
                  <a:moveTo>
                    <a:pt x="0" y="72088"/>
                  </a:moveTo>
                  <a:lnTo>
                    <a:pt x="72088" y="0"/>
                  </a:lnTo>
                  <a:lnTo>
                    <a:pt x="488950" y="0"/>
                  </a:lnTo>
                  <a:lnTo>
                    <a:pt x="488950" y="216265"/>
                  </a:lnTo>
                  <a:lnTo>
                    <a:pt x="416862" y="288353"/>
                  </a:lnTo>
                  <a:lnTo>
                    <a:pt x="0" y="288353"/>
                  </a:lnTo>
                  <a:lnTo>
                    <a:pt x="0" y="72088"/>
                  </a:lnTo>
                  <a:close/>
                </a:path>
                <a:path w="488950" h="288925">
                  <a:moveTo>
                    <a:pt x="0" y="72088"/>
                  </a:moveTo>
                  <a:lnTo>
                    <a:pt x="416862" y="72088"/>
                  </a:lnTo>
                  <a:lnTo>
                    <a:pt x="488950" y="0"/>
                  </a:lnTo>
                </a:path>
                <a:path w="488950" h="288925">
                  <a:moveTo>
                    <a:pt x="416862" y="72088"/>
                  </a:moveTo>
                  <a:lnTo>
                    <a:pt x="416862" y="288353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926012" y="5538444"/>
              <a:ext cx="488950" cy="288925"/>
            </a:xfrm>
            <a:custGeom>
              <a:avLst/>
              <a:gdLst/>
              <a:ahLst/>
              <a:cxnLst/>
              <a:rect l="l" t="t" r="r" b="b"/>
              <a:pathLst>
                <a:path w="488950" h="288925">
                  <a:moveTo>
                    <a:pt x="0" y="72088"/>
                  </a:moveTo>
                  <a:lnTo>
                    <a:pt x="72088" y="0"/>
                  </a:lnTo>
                  <a:lnTo>
                    <a:pt x="488950" y="0"/>
                  </a:lnTo>
                  <a:lnTo>
                    <a:pt x="488950" y="216265"/>
                  </a:lnTo>
                  <a:lnTo>
                    <a:pt x="416862" y="288353"/>
                  </a:lnTo>
                  <a:lnTo>
                    <a:pt x="0" y="288353"/>
                  </a:lnTo>
                  <a:lnTo>
                    <a:pt x="0" y="72088"/>
                  </a:lnTo>
                  <a:close/>
                </a:path>
                <a:path w="488950" h="288925">
                  <a:moveTo>
                    <a:pt x="0" y="72088"/>
                  </a:moveTo>
                  <a:lnTo>
                    <a:pt x="416862" y="72088"/>
                  </a:lnTo>
                  <a:lnTo>
                    <a:pt x="488950" y="0"/>
                  </a:lnTo>
                </a:path>
                <a:path w="488950" h="288925">
                  <a:moveTo>
                    <a:pt x="416862" y="72088"/>
                  </a:moveTo>
                  <a:lnTo>
                    <a:pt x="416862" y="288353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ts val="4440"/>
              </a:lnSpc>
            </a:pPr>
            <a:r>
              <a:rPr dirty="0" sz="4000" spc="-5">
                <a:solidFill>
                  <a:srgbClr val="FFCC00"/>
                </a:solidFill>
                <a:latin typeface="Arial"/>
                <a:cs typeface="Arial"/>
              </a:rPr>
              <a:t>Principle </a:t>
            </a:r>
            <a:r>
              <a:rPr dirty="0" sz="4000">
                <a:solidFill>
                  <a:srgbClr val="FFCC00"/>
                </a:solidFill>
                <a:latin typeface="Arial"/>
                <a:cs typeface="Arial"/>
              </a:rPr>
              <a:t>2: </a:t>
            </a:r>
            <a:r>
              <a:rPr dirty="0" sz="4000" spc="-5">
                <a:solidFill>
                  <a:srgbClr val="FFCC00"/>
                </a:solidFill>
                <a:latin typeface="Arial"/>
                <a:cs typeface="Arial"/>
              </a:rPr>
              <a:t>Levels </a:t>
            </a:r>
            <a:r>
              <a:rPr dirty="0" sz="4000">
                <a:solidFill>
                  <a:srgbClr val="FFCC00"/>
                </a:solidFill>
                <a:latin typeface="Arial"/>
                <a:cs typeface="Arial"/>
              </a:rPr>
              <a:t>of </a:t>
            </a:r>
            <a:r>
              <a:rPr dirty="0" sz="4000" spc="-5">
                <a:solidFill>
                  <a:srgbClr val="FFCC00"/>
                </a:solidFill>
                <a:latin typeface="Arial"/>
                <a:cs typeface="Arial"/>
              </a:rPr>
              <a:t>precision</a:t>
            </a:r>
            <a:r>
              <a:rPr dirty="0" sz="4000" spc="5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dirty="0" sz="4000">
                <a:solidFill>
                  <a:srgbClr val="FFCC00"/>
                </a:solidFill>
                <a:latin typeface="Arial"/>
                <a:cs typeface="Arial"/>
              </a:rPr>
              <a:t>may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ts val="4565"/>
              </a:lnSpc>
            </a:pPr>
            <a:r>
              <a:rPr dirty="0" sz="4000">
                <a:solidFill>
                  <a:srgbClr val="FFCC00"/>
                </a:solidFill>
                <a:latin typeface="Arial"/>
                <a:cs typeface="Arial"/>
              </a:rPr>
              <a:t>differ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5600"/>
            <a:ext cx="7914640" cy="281686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355600" marR="1416685" indent="-342900">
              <a:lnSpc>
                <a:spcPct val="101600"/>
              </a:lnSpc>
              <a:spcBef>
                <a:spcPts val="3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Every model may be expressed</a:t>
            </a:r>
            <a:r>
              <a:rPr dirty="0" sz="3200" spc="-5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at  different levels of</a:t>
            </a:r>
            <a:r>
              <a:rPr dirty="0" sz="3200" spc="-1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precision.</a:t>
            </a:r>
            <a:endParaRPr sz="3200">
              <a:latin typeface="Arial"/>
              <a:cs typeface="Arial"/>
            </a:endParaRPr>
          </a:p>
          <a:p>
            <a:pPr lvl="1" marL="755650" marR="5080" indent="-285750">
              <a:lnSpc>
                <a:spcPts val="3300"/>
              </a:lnSpc>
              <a:spcBef>
                <a:spcPts val="819"/>
              </a:spcBef>
              <a:buChar char="–"/>
              <a:tabLst>
                <a:tab pos="755650" algn="l"/>
              </a:tabLst>
            </a:pPr>
            <a:r>
              <a:rPr dirty="0" sz="2800">
                <a:latin typeface="Arial"/>
                <a:cs typeface="Arial"/>
              </a:rPr>
              <a:t>The best kinds of models let you choose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your  degree of detail, depending</a:t>
            </a:r>
            <a:r>
              <a:rPr dirty="0" sz="2800" spc="-25">
                <a:latin typeface="Arial"/>
                <a:cs typeface="Arial"/>
              </a:rPr>
              <a:t> </a:t>
            </a:r>
            <a:r>
              <a:rPr dirty="0" sz="2800" spc="5">
                <a:latin typeface="Arial"/>
                <a:cs typeface="Arial"/>
              </a:rPr>
              <a:t>on:</a:t>
            </a:r>
            <a:endParaRPr sz="28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540"/>
              </a:spcBef>
              <a:buChar char="•"/>
              <a:tabLst>
                <a:tab pos="1155700" algn="l"/>
              </a:tabLst>
            </a:pPr>
            <a:r>
              <a:rPr dirty="0" sz="2400" spc="-5">
                <a:latin typeface="Arial"/>
                <a:cs typeface="Arial"/>
              </a:rPr>
              <a:t>Who </a:t>
            </a:r>
            <a:r>
              <a:rPr dirty="0" sz="2400">
                <a:latin typeface="Arial"/>
                <a:cs typeface="Arial"/>
              </a:rPr>
              <a:t>is viewing </a:t>
            </a:r>
            <a:r>
              <a:rPr dirty="0" sz="2400" spc="-5">
                <a:latin typeface="Arial"/>
                <a:cs typeface="Arial"/>
              </a:rPr>
              <a:t>the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model.</a:t>
            </a:r>
            <a:endParaRPr sz="24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1155700" algn="l"/>
              </a:tabLst>
            </a:pPr>
            <a:r>
              <a:rPr dirty="0" sz="2400" spc="-5">
                <a:latin typeface="Arial"/>
                <a:cs typeface="Arial"/>
              </a:rPr>
              <a:t>Why they </a:t>
            </a:r>
            <a:r>
              <a:rPr dirty="0" sz="2400">
                <a:latin typeface="Arial"/>
                <a:cs typeface="Arial"/>
              </a:rPr>
              <a:t>need </a:t>
            </a:r>
            <a:r>
              <a:rPr dirty="0" sz="2400" spc="-5">
                <a:latin typeface="Arial"/>
                <a:cs typeface="Arial"/>
              </a:rPr>
              <a:t>to </a:t>
            </a:r>
            <a:r>
              <a:rPr dirty="0" sz="2400">
                <a:latin typeface="Arial"/>
                <a:cs typeface="Arial"/>
              </a:rPr>
              <a:t>view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it.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68927" y="4569966"/>
            <a:ext cx="2440305" cy="1576070"/>
            <a:chOff x="1068927" y="4569966"/>
            <a:chExt cx="2440305" cy="1576070"/>
          </a:xfrm>
        </p:grpSpPr>
        <p:sp>
          <p:nvSpPr>
            <p:cNvPr id="5" name="object 5"/>
            <p:cNvSpPr/>
            <p:nvPr/>
          </p:nvSpPr>
          <p:spPr>
            <a:xfrm>
              <a:off x="3391855" y="4730630"/>
              <a:ext cx="89738" cy="2462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68927" y="5630133"/>
              <a:ext cx="110608" cy="2524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83516" y="4572038"/>
              <a:ext cx="2356485" cy="1358900"/>
            </a:xfrm>
            <a:custGeom>
              <a:avLst/>
              <a:gdLst/>
              <a:ahLst/>
              <a:cxnLst/>
              <a:rect l="l" t="t" r="r" b="b"/>
              <a:pathLst>
                <a:path w="2356485" h="1358900">
                  <a:moveTo>
                    <a:pt x="985109" y="0"/>
                  </a:moveTo>
                  <a:lnTo>
                    <a:pt x="939224" y="45897"/>
                  </a:lnTo>
                  <a:lnTo>
                    <a:pt x="826512" y="160667"/>
                  </a:lnTo>
                  <a:lnTo>
                    <a:pt x="667851" y="323443"/>
                  </a:lnTo>
                  <a:lnTo>
                    <a:pt x="308910" y="690753"/>
                  </a:lnTo>
                  <a:lnTo>
                    <a:pt x="152349" y="849376"/>
                  </a:lnTo>
                  <a:lnTo>
                    <a:pt x="41739" y="962050"/>
                  </a:lnTo>
                  <a:lnTo>
                    <a:pt x="0" y="1005890"/>
                  </a:lnTo>
                  <a:lnTo>
                    <a:pt x="4204" y="1028849"/>
                  </a:lnTo>
                  <a:lnTo>
                    <a:pt x="16715" y="1078937"/>
                  </a:lnTo>
                  <a:lnTo>
                    <a:pt x="25073" y="1104011"/>
                  </a:lnTo>
                  <a:lnTo>
                    <a:pt x="33381" y="1124873"/>
                  </a:lnTo>
                  <a:lnTo>
                    <a:pt x="39637" y="1143638"/>
                  </a:lnTo>
                  <a:lnTo>
                    <a:pt x="45944" y="1154099"/>
                  </a:lnTo>
                  <a:lnTo>
                    <a:pt x="45944" y="1158251"/>
                  </a:lnTo>
                  <a:lnTo>
                    <a:pt x="1402533" y="1358602"/>
                  </a:lnTo>
                  <a:lnTo>
                    <a:pt x="2356316" y="296316"/>
                  </a:lnTo>
                  <a:lnTo>
                    <a:pt x="2356316" y="285915"/>
                  </a:lnTo>
                  <a:lnTo>
                    <a:pt x="2352163" y="269201"/>
                  </a:lnTo>
                  <a:lnTo>
                    <a:pt x="2348010" y="244132"/>
                  </a:lnTo>
                  <a:lnTo>
                    <a:pt x="2343793" y="214972"/>
                  </a:lnTo>
                  <a:lnTo>
                    <a:pt x="2337545" y="185737"/>
                  </a:lnTo>
                  <a:lnTo>
                    <a:pt x="2333392" y="158572"/>
                  </a:lnTo>
                  <a:lnTo>
                    <a:pt x="2327144" y="135648"/>
                  </a:lnTo>
                  <a:lnTo>
                    <a:pt x="2322927" y="121043"/>
                  </a:lnTo>
                  <a:lnTo>
                    <a:pt x="985109" y="0"/>
                  </a:lnTo>
                  <a:close/>
                </a:path>
              </a:pathLst>
            </a:custGeom>
            <a:solidFill>
              <a:srgbClr val="3F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83516" y="4572043"/>
              <a:ext cx="2356485" cy="1358900"/>
            </a:xfrm>
            <a:custGeom>
              <a:avLst/>
              <a:gdLst/>
              <a:ahLst/>
              <a:cxnLst/>
              <a:rect l="l" t="t" r="r" b="b"/>
              <a:pathLst>
                <a:path w="2356485" h="1358900">
                  <a:moveTo>
                    <a:pt x="2322936" y="121037"/>
                  </a:moveTo>
                  <a:lnTo>
                    <a:pt x="2327149" y="135650"/>
                  </a:lnTo>
                  <a:lnTo>
                    <a:pt x="2333399" y="158567"/>
                  </a:lnTo>
                  <a:lnTo>
                    <a:pt x="2337552" y="185737"/>
                  </a:lnTo>
                  <a:lnTo>
                    <a:pt x="2343802" y="214964"/>
                  </a:lnTo>
                  <a:lnTo>
                    <a:pt x="2348016" y="244129"/>
                  </a:lnTo>
                  <a:lnTo>
                    <a:pt x="2352169" y="269204"/>
                  </a:lnTo>
                  <a:lnTo>
                    <a:pt x="2356323" y="285913"/>
                  </a:lnTo>
                  <a:lnTo>
                    <a:pt x="2356323" y="296313"/>
                  </a:lnTo>
                  <a:lnTo>
                    <a:pt x="1402534" y="1358597"/>
                  </a:lnTo>
                  <a:lnTo>
                    <a:pt x="45944" y="1158246"/>
                  </a:lnTo>
                  <a:lnTo>
                    <a:pt x="45944" y="1154094"/>
                  </a:lnTo>
                  <a:lnTo>
                    <a:pt x="39638" y="1143633"/>
                  </a:lnTo>
                  <a:lnTo>
                    <a:pt x="33382" y="1124868"/>
                  </a:lnTo>
                  <a:lnTo>
                    <a:pt x="25073" y="1104006"/>
                  </a:lnTo>
                  <a:lnTo>
                    <a:pt x="16716" y="1078932"/>
                  </a:lnTo>
                  <a:lnTo>
                    <a:pt x="10460" y="1053919"/>
                  </a:lnTo>
                  <a:lnTo>
                    <a:pt x="4204" y="1028845"/>
                  </a:lnTo>
                  <a:lnTo>
                    <a:pt x="0" y="1005887"/>
                  </a:lnTo>
                  <a:lnTo>
                    <a:pt x="41741" y="962047"/>
                  </a:lnTo>
                  <a:lnTo>
                    <a:pt x="152349" y="849375"/>
                  </a:lnTo>
                  <a:lnTo>
                    <a:pt x="308907" y="690747"/>
                  </a:lnTo>
                  <a:lnTo>
                    <a:pt x="488383" y="507126"/>
                  </a:lnTo>
                  <a:lnTo>
                    <a:pt x="667858" y="323444"/>
                  </a:lnTo>
                  <a:lnTo>
                    <a:pt x="826507" y="160663"/>
                  </a:lnTo>
                  <a:lnTo>
                    <a:pt x="939229" y="45895"/>
                  </a:lnTo>
                  <a:lnTo>
                    <a:pt x="985116" y="0"/>
                  </a:lnTo>
                  <a:lnTo>
                    <a:pt x="2322936" y="121037"/>
                  </a:lnTo>
                </a:path>
              </a:pathLst>
            </a:custGeom>
            <a:ln w="4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91874" y="4574095"/>
              <a:ext cx="2312670" cy="1200150"/>
            </a:xfrm>
            <a:custGeom>
              <a:avLst/>
              <a:gdLst/>
              <a:ahLst/>
              <a:cxnLst/>
              <a:rect l="l" t="t" r="r" b="b"/>
              <a:pathLst>
                <a:path w="2312670" h="1200150">
                  <a:moveTo>
                    <a:pt x="978847" y="0"/>
                  </a:moveTo>
                  <a:lnTo>
                    <a:pt x="0" y="1003833"/>
                  </a:lnTo>
                  <a:lnTo>
                    <a:pt x="1350322" y="1200033"/>
                  </a:lnTo>
                  <a:lnTo>
                    <a:pt x="1794924" y="705421"/>
                  </a:lnTo>
                  <a:lnTo>
                    <a:pt x="1799076" y="728383"/>
                  </a:lnTo>
                  <a:lnTo>
                    <a:pt x="1884662" y="628205"/>
                  </a:lnTo>
                  <a:lnTo>
                    <a:pt x="1880445" y="607339"/>
                  </a:lnTo>
                  <a:lnTo>
                    <a:pt x="2312474" y="123139"/>
                  </a:lnTo>
                  <a:lnTo>
                    <a:pt x="978847" y="0"/>
                  </a:lnTo>
                  <a:close/>
                </a:path>
              </a:pathLst>
            </a:custGeom>
            <a:solidFill>
              <a:srgbClr val="597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798" y="4638819"/>
              <a:ext cx="2418932" cy="15067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5791254" y="5744346"/>
            <a:ext cx="231140" cy="49530"/>
          </a:xfrm>
          <a:custGeom>
            <a:avLst/>
            <a:gdLst/>
            <a:ahLst/>
            <a:cxnLst/>
            <a:rect l="l" t="t" r="r" b="b"/>
            <a:pathLst>
              <a:path w="231139" h="49529">
                <a:moveTo>
                  <a:pt x="0" y="0"/>
                </a:moveTo>
                <a:lnTo>
                  <a:pt x="231067" y="0"/>
                </a:lnTo>
                <a:lnTo>
                  <a:pt x="0" y="0"/>
                </a:lnTo>
              </a:path>
              <a:path w="231139" h="49529">
                <a:moveTo>
                  <a:pt x="0" y="0"/>
                </a:moveTo>
                <a:lnTo>
                  <a:pt x="231067" y="0"/>
                </a:lnTo>
              </a:path>
              <a:path w="231139" h="49529">
                <a:moveTo>
                  <a:pt x="47023" y="49108"/>
                </a:moveTo>
                <a:lnTo>
                  <a:pt x="190172" y="49108"/>
                </a:lnTo>
                <a:lnTo>
                  <a:pt x="47023" y="49108"/>
                </a:lnTo>
              </a:path>
              <a:path w="231139" h="49529">
                <a:moveTo>
                  <a:pt x="47023" y="49108"/>
                </a:moveTo>
                <a:lnTo>
                  <a:pt x="190172" y="49108"/>
                </a:lnTo>
              </a:path>
            </a:pathLst>
          </a:custGeom>
          <a:ln w="6130">
            <a:solidFill>
              <a:srgbClr val="AEAEAE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5791254" y="3959340"/>
            <a:ext cx="2393950" cy="2345055"/>
            <a:chOff x="5791254" y="3959340"/>
            <a:chExt cx="2393950" cy="2345055"/>
          </a:xfrm>
        </p:grpSpPr>
        <p:sp>
          <p:nvSpPr>
            <p:cNvPr id="13" name="object 13"/>
            <p:cNvSpPr/>
            <p:nvPr/>
          </p:nvSpPr>
          <p:spPr>
            <a:xfrm>
              <a:off x="6969226" y="5144922"/>
              <a:ext cx="654685" cy="331470"/>
            </a:xfrm>
            <a:custGeom>
              <a:avLst/>
              <a:gdLst/>
              <a:ahLst/>
              <a:cxnLst/>
              <a:rect l="l" t="t" r="r" b="b"/>
              <a:pathLst>
                <a:path w="654684" h="331470">
                  <a:moveTo>
                    <a:pt x="0" y="0"/>
                  </a:moveTo>
                  <a:lnTo>
                    <a:pt x="654456" y="331406"/>
                  </a:lnTo>
                  <a:lnTo>
                    <a:pt x="654456" y="102260"/>
                  </a:lnTo>
                  <a:lnTo>
                    <a:pt x="0" y="102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791254" y="4009485"/>
              <a:ext cx="2346325" cy="1680210"/>
            </a:xfrm>
            <a:custGeom>
              <a:avLst/>
              <a:gdLst/>
              <a:ahLst/>
              <a:cxnLst/>
              <a:rect l="l" t="t" r="r" b="b"/>
              <a:pathLst>
                <a:path w="2346325" h="1680210">
                  <a:moveTo>
                    <a:pt x="1832426" y="1466850"/>
                  </a:moveTo>
                  <a:lnTo>
                    <a:pt x="1832426" y="1237693"/>
                  </a:lnTo>
                  <a:lnTo>
                    <a:pt x="1177981" y="1237693"/>
                  </a:lnTo>
                  <a:lnTo>
                    <a:pt x="1177981" y="1135441"/>
                  </a:lnTo>
                  <a:lnTo>
                    <a:pt x="1832426" y="1466850"/>
                  </a:lnTo>
                </a:path>
                <a:path w="2346325" h="1680210">
                  <a:moveTo>
                    <a:pt x="1832426" y="1466850"/>
                  </a:moveTo>
                  <a:lnTo>
                    <a:pt x="1832426" y="1237693"/>
                  </a:lnTo>
                  <a:lnTo>
                    <a:pt x="1177981" y="1237693"/>
                  </a:lnTo>
                  <a:lnTo>
                    <a:pt x="1177981" y="1135441"/>
                  </a:lnTo>
                </a:path>
                <a:path w="2346325" h="1680210">
                  <a:moveTo>
                    <a:pt x="1568624" y="994269"/>
                  </a:moveTo>
                  <a:lnTo>
                    <a:pt x="1568624" y="675121"/>
                  </a:lnTo>
                  <a:lnTo>
                    <a:pt x="1568624" y="994269"/>
                  </a:lnTo>
                </a:path>
                <a:path w="2346325" h="1680210">
                  <a:moveTo>
                    <a:pt x="1568624" y="994269"/>
                  </a:moveTo>
                  <a:lnTo>
                    <a:pt x="1568624" y="675121"/>
                  </a:lnTo>
                </a:path>
                <a:path w="2346325" h="1680210">
                  <a:moveTo>
                    <a:pt x="1568624" y="0"/>
                  </a:moveTo>
                  <a:lnTo>
                    <a:pt x="1568624" y="139099"/>
                  </a:lnTo>
                  <a:lnTo>
                    <a:pt x="1568624" y="0"/>
                  </a:lnTo>
                </a:path>
                <a:path w="2346325" h="1680210">
                  <a:moveTo>
                    <a:pt x="1568624" y="0"/>
                  </a:moveTo>
                  <a:lnTo>
                    <a:pt x="1568624" y="139099"/>
                  </a:lnTo>
                </a:path>
                <a:path w="2346325" h="1680210">
                  <a:moveTo>
                    <a:pt x="0" y="1630514"/>
                  </a:moveTo>
                  <a:lnTo>
                    <a:pt x="231067" y="1630514"/>
                  </a:lnTo>
                  <a:lnTo>
                    <a:pt x="0" y="1630514"/>
                  </a:lnTo>
                </a:path>
                <a:path w="2346325" h="1680210">
                  <a:moveTo>
                    <a:pt x="0" y="1630514"/>
                  </a:moveTo>
                  <a:lnTo>
                    <a:pt x="231067" y="1630514"/>
                  </a:lnTo>
                </a:path>
                <a:path w="2346325" h="1680210">
                  <a:moveTo>
                    <a:pt x="47023" y="1679622"/>
                  </a:moveTo>
                  <a:lnTo>
                    <a:pt x="190172" y="1679622"/>
                  </a:lnTo>
                  <a:lnTo>
                    <a:pt x="47023" y="1679622"/>
                  </a:lnTo>
                </a:path>
                <a:path w="2346325" h="1680210">
                  <a:moveTo>
                    <a:pt x="47023" y="1679622"/>
                  </a:moveTo>
                  <a:lnTo>
                    <a:pt x="190172" y="1679622"/>
                  </a:lnTo>
                </a:path>
                <a:path w="2346325" h="1680210">
                  <a:moveTo>
                    <a:pt x="122675" y="1626412"/>
                  </a:moveTo>
                  <a:lnTo>
                    <a:pt x="122675" y="2028"/>
                  </a:lnTo>
                  <a:lnTo>
                    <a:pt x="2345741" y="2028"/>
                  </a:lnTo>
                </a:path>
              </a:pathLst>
            </a:custGeom>
            <a:ln w="6130">
              <a:solidFill>
                <a:srgbClr val="AEAEA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871998" y="3965470"/>
              <a:ext cx="96127" cy="9821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086894" y="3959340"/>
              <a:ext cx="98151" cy="9821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311806" y="4628331"/>
              <a:ext cx="98151" cy="9612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791254" y="5852728"/>
              <a:ext cx="2286635" cy="401320"/>
            </a:xfrm>
            <a:custGeom>
              <a:avLst/>
              <a:gdLst/>
              <a:ahLst/>
              <a:cxnLst/>
              <a:rect l="l" t="t" r="r" b="b"/>
              <a:pathLst>
                <a:path w="2286634" h="401320">
                  <a:moveTo>
                    <a:pt x="0" y="0"/>
                  </a:moveTo>
                  <a:lnTo>
                    <a:pt x="231067" y="0"/>
                  </a:lnTo>
                  <a:lnTo>
                    <a:pt x="0" y="0"/>
                  </a:lnTo>
                </a:path>
                <a:path w="2286634" h="401320">
                  <a:moveTo>
                    <a:pt x="0" y="0"/>
                  </a:moveTo>
                  <a:lnTo>
                    <a:pt x="231067" y="0"/>
                  </a:lnTo>
                </a:path>
                <a:path w="2286634" h="401320">
                  <a:moveTo>
                    <a:pt x="47023" y="49108"/>
                  </a:moveTo>
                  <a:lnTo>
                    <a:pt x="190172" y="49108"/>
                  </a:lnTo>
                  <a:lnTo>
                    <a:pt x="47023" y="49108"/>
                  </a:lnTo>
                </a:path>
                <a:path w="2286634" h="401320">
                  <a:moveTo>
                    <a:pt x="47023" y="49108"/>
                  </a:moveTo>
                  <a:lnTo>
                    <a:pt x="190172" y="49108"/>
                  </a:lnTo>
                </a:path>
                <a:path w="2286634" h="401320">
                  <a:moveTo>
                    <a:pt x="122675" y="53209"/>
                  </a:moveTo>
                  <a:lnTo>
                    <a:pt x="122675" y="400982"/>
                  </a:lnTo>
                  <a:lnTo>
                    <a:pt x="2286445" y="400982"/>
                  </a:lnTo>
                </a:path>
              </a:pathLst>
            </a:custGeom>
            <a:ln w="6130">
              <a:solidFill>
                <a:srgbClr val="AEAEA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867947" y="6207728"/>
              <a:ext cx="98151" cy="961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023518" y="6207728"/>
              <a:ext cx="98151" cy="961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557136" y="5657353"/>
              <a:ext cx="186137" cy="18415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449746" y="5474262"/>
              <a:ext cx="540385" cy="225425"/>
            </a:xfrm>
            <a:custGeom>
              <a:avLst/>
              <a:gdLst/>
              <a:ahLst/>
              <a:cxnLst/>
              <a:rect l="l" t="t" r="r" b="b"/>
              <a:pathLst>
                <a:path w="540384" h="225425">
                  <a:moveTo>
                    <a:pt x="126840" y="225033"/>
                  </a:moveTo>
                  <a:lnTo>
                    <a:pt x="0" y="225033"/>
                  </a:lnTo>
                  <a:lnTo>
                    <a:pt x="0" y="0"/>
                  </a:lnTo>
                  <a:lnTo>
                    <a:pt x="419265" y="0"/>
                  </a:lnTo>
                  <a:lnTo>
                    <a:pt x="419265" y="225033"/>
                  </a:lnTo>
                  <a:lnTo>
                    <a:pt x="539909" y="225033"/>
                  </a:lnTo>
                </a:path>
              </a:pathLst>
            </a:custGeom>
            <a:ln w="6130">
              <a:solidFill>
                <a:srgbClr val="AEAEA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968199" y="5657353"/>
              <a:ext cx="184108" cy="18415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449746" y="5801613"/>
              <a:ext cx="540385" cy="215265"/>
            </a:xfrm>
            <a:custGeom>
              <a:avLst/>
              <a:gdLst/>
              <a:ahLst/>
              <a:cxnLst/>
              <a:rect l="l" t="t" r="r" b="b"/>
              <a:pathLst>
                <a:path w="540384" h="215264">
                  <a:moveTo>
                    <a:pt x="126840" y="0"/>
                  </a:moveTo>
                  <a:lnTo>
                    <a:pt x="0" y="0"/>
                  </a:lnTo>
                  <a:lnTo>
                    <a:pt x="0" y="214801"/>
                  </a:lnTo>
                  <a:lnTo>
                    <a:pt x="419265" y="214801"/>
                  </a:lnTo>
                  <a:lnTo>
                    <a:pt x="419265" y="0"/>
                  </a:lnTo>
                  <a:lnTo>
                    <a:pt x="539909" y="0"/>
                  </a:lnTo>
                </a:path>
              </a:pathLst>
            </a:custGeom>
            <a:ln w="6130">
              <a:solidFill>
                <a:srgbClr val="AEAEA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618506" y="5976501"/>
              <a:ext cx="98151" cy="27720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631759" y="5159215"/>
              <a:ext cx="0" cy="317500"/>
            </a:xfrm>
            <a:custGeom>
              <a:avLst/>
              <a:gdLst/>
              <a:ahLst/>
              <a:cxnLst/>
              <a:rect l="l" t="t" r="r" b="b"/>
              <a:pathLst>
                <a:path w="0" h="317500">
                  <a:moveTo>
                    <a:pt x="0" y="317119"/>
                  </a:moveTo>
                  <a:lnTo>
                    <a:pt x="0" y="0"/>
                  </a:lnTo>
                  <a:lnTo>
                    <a:pt x="0" y="317119"/>
                  </a:lnTo>
                </a:path>
                <a:path w="0" h="317500">
                  <a:moveTo>
                    <a:pt x="0" y="317119"/>
                  </a:moveTo>
                  <a:lnTo>
                    <a:pt x="0" y="0"/>
                  </a:lnTo>
                </a:path>
              </a:pathLst>
            </a:custGeom>
            <a:ln w="6130">
              <a:solidFill>
                <a:srgbClr val="AEAEA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583753" y="5424161"/>
              <a:ext cx="98151" cy="9612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512232" y="5657353"/>
              <a:ext cx="186115" cy="18415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404885" y="5476335"/>
              <a:ext cx="542290" cy="225425"/>
            </a:xfrm>
            <a:custGeom>
              <a:avLst/>
              <a:gdLst/>
              <a:ahLst/>
              <a:cxnLst/>
              <a:rect l="l" t="t" r="r" b="b"/>
              <a:pathLst>
                <a:path w="542290" h="225425">
                  <a:moveTo>
                    <a:pt x="126774" y="225033"/>
                  </a:moveTo>
                  <a:lnTo>
                    <a:pt x="0" y="225033"/>
                  </a:lnTo>
                  <a:lnTo>
                    <a:pt x="0" y="0"/>
                  </a:lnTo>
                  <a:lnTo>
                    <a:pt x="419199" y="0"/>
                  </a:lnTo>
                  <a:lnTo>
                    <a:pt x="419199" y="225033"/>
                  </a:lnTo>
                  <a:lnTo>
                    <a:pt x="541938" y="225033"/>
                  </a:lnTo>
                </a:path>
              </a:pathLst>
            </a:custGeom>
            <a:ln w="6130">
              <a:solidFill>
                <a:srgbClr val="AEAEA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923272" y="5657353"/>
              <a:ext cx="186137" cy="18415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404885" y="5803619"/>
              <a:ext cx="542290" cy="215265"/>
            </a:xfrm>
            <a:custGeom>
              <a:avLst/>
              <a:gdLst/>
              <a:ahLst/>
              <a:cxnLst/>
              <a:rect l="l" t="t" r="r" b="b"/>
              <a:pathLst>
                <a:path w="542290" h="215264">
                  <a:moveTo>
                    <a:pt x="126774" y="0"/>
                  </a:moveTo>
                  <a:lnTo>
                    <a:pt x="0" y="0"/>
                  </a:lnTo>
                  <a:lnTo>
                    <a:pt x="0" y="214867"/>
                  </a:lnTo>
                  <a:lnTo>
                    <a:pt x="419199" y="214867"/>
                  </a:lnTo>
                  <a:lnTo>
                    <a:pt x="419199" y="0"/>
                  </a:lnTo>
                  <a:lnTo>
                    <a:pt x="541938" y="0"/>
                  </a:lnTo>
                </a:path>
              </a:pathLst>
            </a:custGeom>
            <a:ln w="6130">
              <a:solidFill>
                <a:srgbClr val="AEAEA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565376" y="5972443"/>
              <a:ext cx="106377" cy="32938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923214" y="5086578"/>
              <a:ext cx="98151" cy="9616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573601" y="5418031"/>
              <a:ext cx="96123" cy="9612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122617" y="4152687"/>
              <a:ext cx="476884" cy="194945"/>
            </a:xfrm>
            <a:custGeom>
              <a:avLst/>
              <a:gdLst/>
              <a:ahLst/>
              <a:cxnLst/>
              <a:rect l="l" t="t" r="r" b="b"/>
              <a:pathLst>
                <a:path w="476884" h="194945">
                  <a:moveTo>
                    <a:pt x="476531" y="0"/>
                  </a:moveTo>
                  <a:lnTo>
                    <a:pt x="0" y="0"/>
                  </a:lnTo>
                  <a:lnTo>
                    <a:pt x="0" y="194331"/>
                  </a:lnTo>
                  <a:lnTo>
                    <a:pt x="476531" y="194331"/>
                  </a:lnTo>
                  <a:lnTo>
                    <a:pt x="4765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122626" y="4152685"/>
              <a:ext cx="476884" cy="509905"/>
            </a:xfrm>
            <a:custGeom>
              <a:avLst/>
              <a:gdLst/>
              <a:ahLst/>
              <a:cxnLst/>
              <a:rect l="l" t="t" r="r" b="b"/>
              <a:pathLst>
                <a:path w="476884" h="509904">
                  <a:moveTo>
                    <a:pt x="476533" y="194337"/>
                  </a:moveTo>
                  <a:lnTo>
                    <a:pt x="476533" y="0"/>
                  </a:lnTo>
                  <a:lnTo>
                    <a:pt x="0" y="0"/>
                  </a:lnTo>
                  <a:lnTo>
                    <a:pt x="0" y="194337"/>
                  </a:lnTo>
                  <a:lnTo>
                    <a:pt x="476533" y="194337"/>
                  </a:lnTo>
                </a:path>
                <a:path w="476884" h="509904">
                  <a:moveTo>
                    <a:pt x="45007" y="139099"/>
                  </a:moveTo>
                  <a:lnTo>
                    <a:pt x="126774" y="139099"/>
                  </a:lnTo>
                  <a:lnTo>
                    <a:pt x="126774" y="51136"/>
                  </a:lnTo>
                  <a:lnTo>
                    <a:pt x="202432" y="51136"/>
                  </a:lnTo>
                  <a:lnTo>
                    <a:pt x="202432" y="139099"/>
                  </a:lnTo>
                  <a:lnTo>
                    <a:pt x="267903" y="139099"/>
                  </a:lnTo>
                  <a:lnTo>
                    <a:pt x="267903" y="51136"/>
                  </a:lnTo>
                  <a:lnTo>
                    <a:pt x="349692" y="51136"/>
                  </a:lnTo>
                  <a:lnTo>
                    <a:pt x="349692" y="139099"/>
                  </a:lnTo>
                  <a:lnTo>
                    <a:pt x="419265" y="139099"/>
                  </a:lnTo>
                </a:path>
                <a:path w="476884" h="509904">
                  <a:moveTo>
                    <a:pt x="237252" y="509428"/>
                  </a:moveTo>
                  <a:lnTo>
                    <a:pt x="237252" y="196410"/>
                  </a:lnTo>
                </a:path>
              </a:pathLst>
            </a:custGeom>
            <a:ln w="6130">
              <a:solidFill>
                <a:srgbClr val="AEAEA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581680" y="5086578"/>
              <a:ext cx="98151" cy="9616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1434464" y="6311900"/>
            <a:ext cx="196468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View </a:t>
            </a:r>
            <a:r>
              <a:rPr dirty="0" sz="1800" spc="-5">
                <a:latin typeface="Arial"/>
                <a:cs typeface="Arial"/>
              </a:rPr>
              <a:t>for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customers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006465" y="6388100"/>
            <a:ext cx="178688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View </a:t>
            </a:r>
            <a:r>
              <a:rPr dirty="0" sz="1800" spc="-5">
                <a:latin typeface="Arial"/>
                <a:cs typeface="Arial"/>
              </a:rPr>
              <a:t>for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designer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4440"/>
              </a:lnSpc>
            </a:pPr>
            <a:r>
              <a:rPr dirty="0" sz="4000" spc="-5">
                <a:solidFill>
                  <a:srgbClr val="FFCC00"/>
                </a:solidFill>
                <a:latin typeface="Arial"/>
                <a:cs typeface="Arial"/>
              </a:rPr>
              <a:t>Principle </a:t>
            </a:r>
            <a:r>
              <a:rPr dirty="0" sz="4000">
                <a:solidFill>
                  <a:srgbClr val="FFCC00"/>
                </a:solidFill>
                <a:latin typeface="Arial"/>
                <a:cs typeface="Arial"/>
              </a:rPr>
              <a:t>3: </a:t>
            </a:r>
            <a:r>
              <a:rPr dirty="0" sz="4000" spc="-5">
                <a:solidFill>
                  <a:srgbClr val="FFCC00"/>
                </a:solidFill>
                <a:latin typeface="Arial"/>
                <a:cs typeface="Arial"/>
              </a:rPr>
              <a:t>The Best </a:t>
            </a:r>
            <a:r>
              <a:rPr dirty="0" sz="4000">
                <a:solidFill>
                  <a:srgbClr val="FFCC00"/>
                </a:solidFill>
                <a:latin typeface="Arial"/>
                <a:cs typeface="Arial"/>
              </a:rPr>
              <a:t>Models</a:t>
            </a:r>
            <a:r>
              <a:rPr dirty="0" sz="4000" spc="-2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dirty="0" sz="4000" spc="-5">
                <a:solidFill>
                  <a:srgbClr val="FFCC00"/>
                </a:solidFill>
                <a:latin typeface="Arial"/>
                <a:cs typeface="Arial"/>
              </a:rPr>
              <a:t>Are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ts val="4565"/>
              </a:lnSpc>
            </a:pPr>
            <a:r>
              <a:rPr dirty="0" sz="4000" spc="-5">
                <a:solidFill>
                  <a:srgbClr val="FFCC00"/>
                </a:solidFill>
                <a:latin typeface="Arial"/>
                <a:cs typeface="Arial"/>
              </a:rPr>
              <a:t>Connected </a:t>
            </a:r>
            <a:r>
              <a:rPr dirty="0" sz="4000">
                <a:solidFill>
                  <a:srgbClr val="FFCC00"/>
                </a:solidFill>
                <a:latin typeface="Arial"/>
                <a:cs typeface="Arial"/>
              </a:rPr>
              <a:t>to</a:t>
            </a:r>
            <a:r>
              <a:rPr dirty="0" sz="4000" spc="-5">
                <a:solidFill>
                  <a:srgbClr val="FFCC00"/>
                </a:solidFill>
                <a:latin typeface="Arial"/>
                <a:cs typeface="Arial"/>
              </a:rPr>
              <a:t> Reality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29080"/>
            <a:ext cx="7112000" cy="168910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Arial"/>
                <a:cs typeface="Arial"/>
              </a:rPr>
              <a:t>All </a:t>
            </a:r>
            <a:r>
              <a:rPr dirty="0" sz="3200" spc="-5">
                <a:latin typeface="Arial"/>
                <a:cs typeface="Arial"/>
              </a:rPr>
              <a:t>models simplify</a:t>
            </a:r>
            <a:r>
              <a:rPr dirty="0" sz="3200" spc="-1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reality.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160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Arial"/>
                <a:cs typeface="Arial"/>
              </a:rPr>
              <a:t>A </a:t>
            </a:r>
            <a:r>
              <a:rPr dirty="0" sz="3200" spc="-5">
                <a:latin typeface="Arial"/>
                <a:cs typeface="Arial"/>
              </a:rPr>
              <a:t>good model reflects potentially</a:t>
            </a:r>
            <a:r>
              <a:rPr dirty="0" sz="3200" spc="-5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fatal  characteristics.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637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8229600" y="0"/>
                </a:moveTo>
                <a:lnTo>
                  <a:pt x="0" y="0"/>
                </a:lnTo>
                <a:lnTo>
                  <a:pt x="0" y="1143000"/>
                </a:lnTo>
                <a:lnTo>
                  <a:pt x="8229600" y="1143000"/>
                </a:lnTo>
                <a:lnTo>
                  <a:pt x="822960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2653030" marR="5080" indent="-2640965">
              <a:lnSpc>
                <a:spcPct val="100400"/>
              </a:lnSpc>
              <a:spcBef>
                <a:spcPts val="75"/>
              </a:spcBef>
              <a:tabLst>
                <a:tab pos="7097395" algn="l"/>
              </a:tabLst>
            </a:pPr>
            <a:r>
              <a:rPr dirty="0" sz="4400"/>
              <a:t>P</a:t>
            </a:r>
            <a:r>
              <a:rPr dirty="0" sz="4400" spc="-5"/>
              <a:t>ri</a:t>
            </a:r>
            <a:r>
              <a:rPr dirty="0" sz="4400"/>
              <a:t>nc</a:t>
            </a:r>
            <a:r>
              <a:rPr dirty="0" sz="4400" spc="-5"/>
              <a:t>i</a:t>
            </a:r>
            <a:r>
              <a:rPr dirty="0" sz="4400"/>
              <a:t>p</a:t>
            </a:r>
            <a:r>
              <a:rPr dirty="0" sz="4400" spc="-5"/>
              <a:t>l</a:t>
            </a:r>
            <a:r>
              <a:rPr dirty="0" sz="4400"/>
              <a:t>e</a:t>
            </a:r>
            <a:r>
              <a:rPr dirty="0" sz="4400" spc="5"/>
              <a:t> </a:t>
            </a:r>
            <a:r>
              <a:rPr dirty="0" sz="4400"/>
              <a:t>4:</a:t>
            </a:r>
            <a:r>
              <a:rPr dirty="0" sz="4400" spc="5"/>
              <a:t> </a:t>
            </a:r>
            <a:r>
              <a:rPr dirty="0" sz="4400" spc="-5"/>
              <a:t>N</a:t>
            </a:r>
            <a:r>
              <a:rPr dirty="0" sz="4400"/>
              <a:t>o</a:t>
            </a:r>
            <a:r>
              <a:rPr dirty="0" sz="4400" spc="5"/>
              <a:t> </a:t>
            </a:r>
            <a:r>
              <a:rPr dirty="0" sz="4400"/>
              <a:t>s</a:t>
            </a:r>
            <a:r>
              <a:rPr dirty="0" sz="4400" spc="-5"/>
              <a:t>i</a:t>
            </a:r>
            <a:r>
              <a:rPr dirty="0" sz="4400"/>
              <a:t>ng</a:t>
            </a:r>
            <a:r>
              <a:rPr dirty="0" sz="4400" spc="-5"/>
              <a:t>l</a:t>
            </a:r>
            <a:r>
              <a:rPr dirty="0" sz="4400"/>
              <a:t>e</a:t>
            </a:r>
            <a:r>
              <a:rPr dirty="0" sz="4400" spc="5"/>
              <a:t> </a:t>
            </a:r>
            <a:r>
              <a:rPr dirty="0" sz="4400" spc="-5"/>
              <a:t>m</a:t>
            </a:r>
            <a:r>
              <a:rPr dirty="0" sz="4400"/>
              <a:t>odel	</a:t>
            </a:r>
            <a:r>
              <a:rPr dirty="0" sz="4400" spc="-5"/>
              <a:t>i</a:t>
            </a:r>
            <a:r>
              <a:rPr dirty="0" sz="4400"/>
              <a:t>s  </a:t>
            </a:r>
            <a:r>
              <a:rPr dirty="0" sz="4400" spc="-5"/>
              <a:t>sufficient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35940" y="1625600"/>
            <a:ext cx="7855584" cy="243332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55600" marR="5080" indent="-342900">
              <a:lnSpc>
                <a:spcPct val="100299"/>
              </a:lnSpc>
              <a:spcBef>
                <a:spcPts val="8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Arial"/>
                <a:cs typeface="Arial"/>
              </a:rPr>
              <a:t>No </a:t>
            </a:r>
            <a:r>
              <a:rPr dirty="0" sz="3200" spc="-5">
                <a:latin typeface="Arial"/>
                <a:cs typeface="Arial"/>
              </a:rPr>
              <a:t>single model </a:t>
            </a:r>
            <a:r>
              <a:rPr dirty="0" sz="3200">
                <a:latin typeface="Arial"/>
                <a:cs typeface="Arial"/>
              </a:rPr>
              <a:t>is </a:t>
            </a:r>
            <a:r>
              <a:rPr dirty="0" sz="3200" spc="-5">
                <a:latin typeface="Arial"/>
                <a:cs typeface="Arial"/>
              </a:rPr>
              <a:t>sufficient. Every non-  trivial system </a:t>
            </a:r>
            <a:r>
              <a:rPr dirty="0" sz="3200">
                <a:latin typeface="Arial"/>
                <a:cs typeface="Arial"/>
              </a:rPr>
              <a:t>is </a:t>
            </a:r>
            <a:r>
              <a:rPr dirty="0" sz="3200" spc="-5">
                <a:latin typeface="Arial"/>
                <a:cs typeface="Arial"/>
              </a:rPr>
              <a:t>best approached through  </a:t>
            </a:r>
            <a:r>
              <a:rPr dirty="0" sz="3200">
                <a:latin typeface="Arial"/>
                <a:cs typeface="Arial"/>
              </a:rPr>
              <a:t>a </a:t>
            </a:r>
            <a:r>
              <a:rPr dirty="0" sz="3200" spc="-5">
                <a:latin typeface="Arial"/>
                <a:cs typeface="Arial"/>
              </a:rPr>
              <a:t>small set of nearly independent</a:t>
            </a:r>
            <a:r>
              <a:rPr dirty="0" sz="3200" spc="-4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models.</a:t>
            </a:r>
            <a:endParaRPr sz="3200">
              <a:latin typeface="Arial"/>
              <a:cs typeface="Arial"/>
            </a:endParaRPr>
          </a:p>
          <a:p>
            <a:pPr marL="755650" marR="220345" indent="-285750">
              <a:lnSpc>
                <a:spcPct val="101200"/>
              </a:lnSpc>
              <a:spcBef>
                <a:spcPts val="620"/>
              </a:spcBef>
            </a:pPr>
            <a:r>
              <a:rPr dirty="0" sz="2800">
                <a:latin typeface="Arial"/>
                <a:cs typeface="Arial"/>
              </a:rPr>
              <a:t>– Create models that can be built and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studied  separately, but are </a:t>
            </a:r>
            <a:r>
              <a:rPr dirty="0" sz="2800" spc="-5">
                <a:latin typeface="Arial"/>
                <a:cs typeface="Arial"/>
              </a:rPr>
              <a:t>still</a:t>
            </a:r>
            <a:r>
              <a:rPr dirty="0" sz="2800" spc="-2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interrelated.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/>
          <a:solidFill>
            <a:srgbClr val="333399"/>
          </a:solidFill>
        </p:spPr>
        <p:txBody>
          <a:bodyPr wrap="square" lIns="0" tIns="2203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dirty="0" sz="4400" spc="-5"/>
              <a:t>Where are</a:t>
            </a:r>
            <a:r>
              <a:rPr dirty="0" sz="4400" spc="5"/>
              <a:t> </a:t>
            </a:r>
            <a:r>
              <a:rPr dirty="0" sz="4400" spc="-5"/>
              <a:t>we?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29080"/>
            <a:ext cx="6390640" cy="236220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DDDDDD"/>
                </a:solidFill>
                <a:latin typeface="Arial"/>
                <a:cs typeface="Arial"/>
              </a:rPr>
              <a:t>What </a:t>
            </a:r>
            <a:r>
              <a:rPr dirty="0" sz="3200">
                <a:solidFill>
                  <a:srgbClr val="DDDDDD"/>
                </a:solidFill>
                <a:latin typeface="Arial"/>
                <a:cs typeface="Arial"/>
              </a:rPr>
              <a:t>is</a:t>
            </a:r>
            <a:r>
              <a:rPr dirty="0" sz="3200" spc="-15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DDDDDD"/>
                </a:solidFill>
                <a:latin typeface="Arial"/>
                <a:cs typeface="Arial"/>
              </a:rPr>
              <a:t>modeling?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DDDDDD"/>
                </a:solidFill>
                <a:latin typeface="Arial"/>
                <a:cs typeface="Arial"/>
              </a:rPr>
              <a:t>Four principles of visual</a:t>
            </a:r>
            <a:r>
              <a:rPr dirty="0" sz="3200" spc="-30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DDDDDD"/>
                </a:solidFill>
                <a:latin typeface="Arial"/>
                <a:cs typeface="Arial"/>
              </a:rPr>
              <a:t>modeling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The</a:t>
            </a:r>
            <a:r>
              <a:rPr dirty="0" sz="3200" spc="-1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UML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DDDDDD"/>
                </a:solidFill>
                <a:latin typeface="Arial"/>
                <a:cs typeface="Arial"/>
              </a:rPr>
              <a:t>Process and visual</a:t>
            </a:r>
            <a:r>
              <a:rPr dirty="0" sz="3200" spc="-20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DDDDDD"/>
                </a:solidFill>
                <a:latin typeface="Arial"/>
                <a:cs typeface="Arial"/>
              </a:rPr>
              <a:t>modeling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/>
          <a:solidFill>
            <a:srgbClr val="333399"/>
          </a:solidFill>
        </p:spPr>
        <p:txBody>
          <a:bodyPr wrap="square" lIns="0" tIns="2203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dirty="0" sz="4400" spc="-5"/>
              <a:t>What is </a:t>
            </a:r>
            <a:r>
              <a:rPr dirty="0" sz="4400"/>
              <a:t>the</a:t>
            </a:r>
            <a:r>
              <a:rPr dirty="0" sz="4400" spc="5"/>
              <a:t> </a:t>
            </a:r>
            <a:r>
              <a:rPr dirty="0" sz="4400" spc="-5"/>
              <a:t>UML?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13839"/>
            <a:ext cx="6638290" cy="3456940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The UML </a:t>
            </a:r>
            <a:r>
              <a:rPr dirty="0" sz="3200">
                <a:latin typeface="Arial"/>
                <a:cs typeface="Arial"/>
              </a:rPr>
              <a:t>is a </a:t>
            </a:r>
            <a:r>
              <a:rPr dirty="0" sz="3200" spc="-5">
                <a:latin typeface="Arial"/>
                <a:cs typeface="Arial"/>
              </a:rPr>
              <a:t>language</a:t>
            </a:r>
            <a:r>
              <a:rPr dirty="0" sz="3200" spc="-5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for</a:t>
            </a:r>
            <a:endParaRPr sz="3200">
              <a:latin typeface="Arial"/>
              <a:cs typeface="Arial"/>
            </a:endParaRPr>
          </a:p>
          <a:p>
            <a:pPr lvl="1" marL="11557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1155700" algn="l"/>
              </a:tabLst>
            </a:pPr>
            <a:r>
              <a:rPr dirty="0" sz="2400" spc="-5">
                <a:latin typeface="Arial"/>
                <a:cs typeface="Arial"/>
              </a:rPr>
              <a:t>Visualizing</a:t>
            </a:r>
            <a:endParaRPr sz="2400">
              <a:latin typeface="Arial"/>
              <a:cs typeface="Arial"/>
            </a:endParaRPr>
          </a:p>
          <a:p>
            <a:pPr lvl="1" marL="1155700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1155700" algn="l"/>
              </a:tabLst>
            </a:pPr>
            <a:r>
              <a:rPr dirty="0" sz="2400" spc="-5">
                <a:latin typeface="Arial"/>
                <a:cs typeface="Arial"/>
              </a:rPr>
              <a:t>Specifying</a:t>
            </a:r>
            <a:endParaRPr sz="2400">
              <a:latin typeface="Arial"/>
              <a:cs typeface="Arial"/>
            </a:endParaRPr>
          </a:p>
          <a:p>
            <a:pPr lvl="1" marL="1155700" indent="-228600">
              <a:lnSpc>
                <a:spcPct val="100000"/>
              </a:lnSpc>
              <a:spcBef>
                <a:spcPts val="620"/>
              </a:spcBef>
              <a:buChar char="•"/>
              <a:tabLst>
                <a:tab pos="1155700" algn="l"/>
              </a:tabLst>
            </a:pPr>
            <a:r>
              <a:rPr dirty="0" sz="2400" spc="-5">
                <a:latin typeface="Arial"/>
                <a:cs typeface="Arial"/>
              </a:rPr>
              <a:t>Constructing</a:t>
            </a:r>
            <a:endParaRPr sz="2400">
              <a:latin typeface="Arial"/>
              <a:cs typeface="Arial"/>
            </a:endParaRPr>
          </a:p>
          <a:p>
            <a:pPr lvl="1" marL="1155700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1155700" algn="l"/>
              </a:tabLst>
            </a:pPr>
            <a:r>
              <a:rPr dirty="0" sz="2400" spc="-5">
                <a:latin typeface="Arial"/>
                <a:cs typeface="Arial"/>
              </a:rPr>
              <a:t>Documenting</a:t>
            </a:r>
            <a:endParaRPr sz="2400">
              <a:latin typeface="Arial"/>
              <a:cs typeface="Arial"/>
            </a:endParaRPr>
          </a:p>
          <a:p>
            <a:pPr marL="355600" marR="5080">
              <a:lnSpc>
                <a:spcPct val="101600"/>
              </a:lnSpc>
              <a:spcBef>
                <a:spcPts val="655"/>
              </a:spcBef>
            </a:pPr>
            <a:r>
              <a:rPr dirty="0" sz="3200" spc="-5">
                <a:latin typeface="Arial"/>
                <a:cs typeface="Arial"/>
              </a:rPr>
              <a:t>the artifacts of </a:t>
            </a:r>
            <a:r>
              <a:rPr dirty="0" sz="3200">
                <a:latin typeface="Arial"/>
                <a:cs typeface="Arial"/>
              </a:rPr>
              <a:t>a</a:t>
            </a:r>
            <a:r>
              <a:rPr dirty="0" sz="3200" spc="-5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software-intensive  system.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4440"/>
              </a:lnSpc>
            </a:pPr>
            <a:r>
              <a:rPr dirty="0" sz="4000" spc="-5">
                <a:solidFill>
                  <a:srgbClr val="FFCC00"/>
                </a:solidFill>
                <a:latin typeface="Arial"/>
                <a:cs typeface="Arial"/>
              </a:rPr>
              <a:t>The </a:t>
            </a:r>
            <a:r>
              <a:rPr dirty="0" sz="4000">
                <a:solidFill>
                  <a:srgbClr val="FFCC00"/>
                </a:solidFill>
                <a:latin typeface="Arial"/>
                <a:cs typeface="Arial"/>
              </a:rPr>
              <a:t>UML Is a Language</a:t>
            </a:r>
            <a:r>
              <a:rPr dirty="0" sz="4000" spc="-35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dirty="0" sz="4000">
                <a:solidFill>
                  <a:srgbClr val="FFCC00"/>
                </a:solidFill>
                <a:latin typeface="Arial"/>
                <a:cs typeface="Arial"/>
              </a:rPr>
              <a:t>for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ts val="4565"/>
              </a:lnSpc>
            </a:pPr>
            <a:r>
              <a:rPr dirty="0" sz="4000" spc="-5">
                <a:solidFill>
                  <a:srgbClr val="FFCC00"/>
                </a:solidFill>
                <a:latin typeface="Arial"/>
                <a:cs typeface="Arial"/>
              </a:rPr>
              <a:t>Visualizing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5600"/>
            <a:ext cx="7831455" cy="4119879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55600" marR="297815" indent="-342900">
              <a:lnSpc>
                <a:spcPct val="100299"/>
              </a:lnSpc>
              <a:spcBef>
                <a:spcPts val="8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Communicating conceptual models to  others </a:t>
            </a:r>
            <a:r>
              <a:rPr dirty="0" sz="3200">
                <a:latin typeface="Arial"/>
                <a:cs typeface="Arial"/>
              </a:rPr>
              <a:t>is </a:t>
            </a:r>
            <a:r>
              <a:rPr dirty="0" sz="3200" spc="-5">
                <a:latin typeface="Arial"/>
                <a:cs typeface="Arial"/>
              </a:rPr>
              <a:t>prone to error unless</a:t>
            </a:r>
            <a:r>
              <a:rPr dirty="0" sz="3200" spc="-7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everyone  involved speaks the same</a:t>
            </a:r>
            <a:r>
              <a:rPr dirty="0" sz="3200" spc="-3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language.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299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There are things about </a:t>
            </a:r>
            <a:r>
              <a:rPr dirty="0" sz="3200">
                <a:latin typeface="Arial"/>
                <a:cs typeface="Arial"/>
              </a:rPr>
              <a:t>a </a:t>
            </a:r>
            <a:r>
              <a:rPr dirty="0" sz="3200" spc="-5">
                <a:latin typeface="Arial"/>
                <a:cs typeface="Arial"/>
              </a:rPr>
              <a:t>software</a:t>
            </a:r>
            <a:r>
              <a:rPr dirty="0" sz="3200" spc="-7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system  you can’t understand unless you build  models.</a:t>
            </a:r>
            <a:endParaRPr sz="3200">
              <a:latin typeface="Arial"/>
              <a:cs typeface="Arial"/>
            </a:endParaRPr>
          </a:p>
          <a:p>
            <a:pPr marL="355600" marR="2593975" indent="-342900">
              <a:lnSpc>
                <a:spcPts val="3800"/>
              </a:lnSpc>
              <a:spcBef>
                <a:spcPts val="919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Arial"/>
                <a:cs typeface="Arial"/>
              </a:rPr>
              <a:t>An </a:t>
            </a:r>
            <a:r>
              <a:rPr dirty="0" sz="3200" spc="-5">
                <a:latin typeface="Arial"/>
                <a:cs typeface="Arial"/>
              </a:rPr>
              <a:t>explicit model</a:t>
            </a:r>
            <a:r>
              <a:rPr dirty="0" sz="3200" spc="-5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facilitates  communication.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4440"/>
              </a:lnSpc>
            </a:pPr>
            <a:r>
              <a:rPr dirty="0" sz="4000" spc="-5">
                <a:solidFill>
                  <a:srgbClr val="FFCC00"/>
                </a:solidFill>
                <a:latin typeface="Arial"/>
                <a:cs typeface="Arial"/>
              </a:rPr>
              <a:t>The </a:t>
            </a:r>
            <a:r>
              <a:rPr dirty="0" sz="4000">
                <a:solidFill>
                  <a:srgbClr val="FFCC00"/>
                </a:solidFill>
                <a:latin typeface="Arial"/>
                <a:cs typeface="Arial"/>
              </a:rPr>
              <a:t>UML Is a Language</a:t>
            </a:r>
            <a:r>
              <a:rPr dirty="0" sz="4000" spc="-35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dirty="0" sz="4000">
                <a:solidFill>
                  <a:srgbClr val="FFCC00"/>
                </a:solidFill>
                <a:latin typeface="Arial"/>
                <a:cs typeface="Arial"/>
              </a:rPr>
              <a:t>for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ts val="4565"/>
              </a:lnSpc>
            </a:pPr>
            <a:r>
              <a:rPr dirty="0" sz="4000" spc="-5">
                <a:solidFill>
                  <a:srgbClr val="FFCC00"/>
                </a:solidFill>
                <a:latin typeface="Arial"/>
                <a:cs typeface="Arial"/>
              </a:rPr>
              <a:t>Specifying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5600"/>
            <a:ext cx="7652384" cy="100838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355600" marR="5080" indent="-342900">
              <a:lnSpc>
                <a:spcPct val="101600"/>
              </a:lnSpc>
              <a:spcBef>
                <a:spcPts val="3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The UML builds models that are precise,  unambiguous, and</a:t>
            </a:r>
            <a:r>
              <a:rPr dirty="0" sz="3200" spc="-2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complete.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4440"/>
              </a:lnSpc>
            </a:pPr>
            <a:r>
              <a:rPr dirty="0" sz="4000" spc="-5">
                <a:solidFill>
                  <a:srgbClr val="FFCC00"/>
                </a:solidFill>
                <a:latin typeface="Arial"/>
                <a:cs typeface="Arial"/>
              </a:rPr>
              <a:t>The </a:t>
            </a:r>
            <a:r>
              <a:rPr dirty="0" sz="4000">
                <a:solidFill>
                  <a:srgbClr val="FFCC00"/>
                </a:solidFill>
                <a:latin typeface="Arial"/>
                <a:cs typeface="Arial"/>
              </a:rPr>
              <a:t>UML Is a Language</a:t>
            </a:r>
            <a:r>
              <a:rPr dirty="0" sz="4000" spc="-35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dirty="0" sz="4000">
                <a:solidFill>
                  <a:srgbClr val="FFCC00"/>
                </a:solidFill>
                <a:latin typeface="Arial"/>
                <a:cs typeface="Arial"/>
              </a:rPr>
              <a:t>for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ts val="4565"/>
              </a:lnSpc>
            </a:pPr>
            <a:r>
              <a:rPr dirty="0" sz="4000" spc="-5">
                <a:solidFill>
                  <a:srgbClr val="FFCC00"/>
                </a:solidFill>
                <a:latin typeface="Arial"/>
                <a:cs typeface="Arial"/>
              </a:rPr>
              <a:t>Constructing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5600"/>
            <a:ext cx="7811134" cy="347472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355600" marR="5080" indent="-342900">
              <a:lnSpc>
                <a:spcPct val="101600"/>
              </a:lnSpc>
              <a:spcBef>
                <a:spcPts val="3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UML models can be directly connected to  </a:t>
            </a:r>
            <a:r>
              <a:rPr dirty="0" sz="3200">
                <a:latin typeface="Arial"/>
                <a:cs typeface="Arial"/>
              </a:rPr>
              <a:t>a </a:t>
            </a:r>
            <a:r>
              <a:rPr dirty="0" sz="3200" spc="-5">
                <a:latin typeface="Arial"/>
                <a:cs typeface="Arial"/>
              </a:rPr>
              <a:t>variety of programming</a:t>
            </a:r>
            <a:r>
              <a:rPr dirty="0" sz="3200" spc="-4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languages.</a:t>
            </a:r>
            <a:endParaRPr sz="32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660"/>
              </a:spcBef>
              <a:buChar char="–"/>
              <a:tabLst>
                <a:tab pos="755650" algn="l"/>
              </a:tabLst>
            </a:pPr>
            <a:r>
              <a:rPr dirty="0" sz="2800">
                <a:latin typeface="Arial"/>
                <a:cs typeface="Arial"/>
              </a:rPr>
              <a:t>Maps </a:t>
            </a:r>
            <a:r>
              <a:rPr dirty="0" sz="2800" spc="-5">
                <a:latin typeface="Arial"/>
                <a:cs typeface="Arial"/>
              </a:rPr>
              <a:t>to </a:t>
            </a:r>
            <a:r>
              <a:rPr dirty="0" sz="2800">
                <a:latin typeface="Arial"/>
                <a:cs typeface="Arial"/>
              </a:rPr>
              <a:t>Java, C++, Visual Basic, and so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on</a:t>
            </a:r>
            <a:endParaRPr sz="2800">
              <a:latin typeface="Arial"/>
              <a:cs typeface="Arial"/>
            </a:endParaRPr>
          </a:p>
          <a:p>
            <a:pPr lvl="1" marL="755650" marR="101600" indent="-285750">
              <a:lnSpc>
                <a:spcPct val="101200"/>
              </a:lnSpc>
              <a:spcBef>
                <a:spcPts val="600"/>
              </a:spcBef>
              <a:buChar char="–"/>
              <a:tabLst>
                <a:tab pos="755650" algn="l"/>
              </a:tabLst>
            </a:pPr>
            <a:r>
              <a:rPr dirty="0" sz="2800">
                <a:latin typeface="Arial"/>
                <a:cs typeface="Arial"/>
              </a:rPr>
              <a:t>Tables in a RDBMS or persistent store in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an  </a:t>
            </a:r>
            <a:r>
              <a:rPr dirty="0" sz="2800" spc="-5">
                <a:latin typeface="Arial"/>
                <a:cs typeface="Arial"/>
              </a:rPr>
              <a:t>OODBMS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640"/>
              </a:spcBef>
              <a:buChar char="–"/>
              <a:tabLst>
                <a:tab pos="755650" algn="l"/>
              </a:tabLst>
            </a:pPr>
            <a:r>
              <a:rPr dirty="0" sz="2800">
                <a:latin typeface="Arial"/>
                <a:cs typeface="Arial"/>
              </a:rPr>
              <a:t>Permits forward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engineering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640"/>
              </a:spcBef>
              <a:buChar char="–"/>
              <a:tabLst>
                <a:tab pos="755650" algn="l"/>
              </a:tabLst>
            </a:pPr>
            <a:r>
              <a:rPr dirty="0" sz="2800">
                <a:latin typeface="Arial"/>
                <a:cs typeface="Arial"/>
              </a:rPr>
              <a:t>Permits reverse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engineering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637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8229600" y="0"/>
                </a:moveTo>
                <a:lnTo>
                  <a:pt x="0" y="0"/>
                </a:lnTo>
                <a:lnTo>
                  <a:pt x="0" y="1143000"/>
                </a:lnTo>
                <a:lnTo>
                  <a:pt x="8229600" y="1143000"/>
                </a:lnTo>
                <a:lnTo>
                  <a:pt x="822960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6200" rIns="0" bIns="0" rtlCol="0" vert="horz">
            <a:spAutoFit/>
          </a:bodyPr>
          <a:lstStyle/>
          <a:p>
            <a:pPr marL="2259330" marR="5080" indent="-159639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</a:t>
            </a:r>
            <a:r>
              <a:rPr dirty="0"/>
              <a:t>UML Is a Language</a:t>
            </a:r>
            <a:r>
              <a:rPr dirty="0" spc="-90"/>
              <a:t> </a:t>
            </a:r>
            <a:r>
              <a:rPr dirty="0"/>
              <a:t>for  </a:t>
            </a:r>
            <a:r>
              <a:rPr dirty="0" spc="-5"/>
              <a:t>Documenting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25600"/>
            <a:ext cx="7673975" cy="19735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998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The UML addresses documentation of  system architecture, requirements, tests,  project planning, and release  management.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47837" y="3957637"/>
            <a:ext cx="5381625" cy="2495550"/>
            <a:chOff x="1747837" y="3957637"/>
            <a:chExt cx="5381625" cy="2495550"/>
          </a:xfrm>
        </p:grpSpPr>
        <p:sp>
          <p:nvSpPr>
            <p:cNvPr id="6" name="object 6"/>
            <p:cNvSpPr/>
            <p:nvPr/>
          </p:nvSpPr>
          <p:spPr>
            <a:xfrm>
              <a:off x="1752600" y="3962400"/>
              <a:ext cx="5372100" cy="2486025"/>
            </a:xfrm>
            <a:custGeom>
              <a:avLst/>
              <a:gdLst/>
              <a:ahLst/>
              <a:cxnLst/>
              <a:rect l="l" t="t" r="r" b="b"/>
              <a:pathLst>
                <a:path w="5372100" h="2486025">
                  <a:moveTo>
                    <a:pt x="5372100" y="0"/>
                  </a:moveTo>
                  <a:lnTo>
                    <a:pt x="0" y="0"/>
                  </a:lnTo>
                  <a:lnTo>
                    <a:pt x="0" y="2486025"/>
                  </a:lnTo>
                  <a:lnTo>
                    <a:pt x="5372100" y="2486025"/>
                  </a:lnTo>
                  <a:lnTo>
                    <a:pt x="53721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52600" y="3962400"/>
              <a:ext cx="5372100" cy="2486025"/>
            </a:xfrm>
            <a:custGeom>
              <a:avLst/>
              <a:gdLst/>
              <a:ahLst/>
              <a:cxnLst/>
              <a:rect l="l" t="t" r="r" b="b"/>
              <a:pathLst>
                <a:path w="5372100" h="2486025">
                  <a:moveTo>
                    <a:pt x="0" y="0"/>
                  </a:moveTo>
                  <a:lnTo>
                    <a:pt x="5372103" y="0"/>
                  </a:lnTo>
                  <a:lnTo>
                    <a:pt x="5372103" y="2486021"/>
                  </a:lnTo>
                  <a:lnTo>
                    <a:pt x="0" y="248602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443162" y="4064000"/>
            <a:ext cx="13468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0000FF"/>
                </a:solidFill>
                <a:latin typeface="Arial"/>
                <a:cs typeface="Arial"/>
              </a:rPr>
              <a:t>Use </a:t>
            </a:r>
            <a:r>
              <a:rPr dirty="0" sz="1200" spc="-10" b="1">
                <a:solidFill>
                  <a:srgbClr val="0000FF"/>
                </a:solidFill>
                <a:latin typeface="Arial"/>
                <a:cs typeface="Arial"/>
              </a:rPr>
              <a:t>Case</a:t>
            </a:r>
            <a:r>
              <a:rPr dirty="0" sz="1200" spc="-7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0000FF"/>
                </a:solidFill>
                <a:latin typeface="Arial"/>
                <a:cs typeface="Arial"/>
              </a:rPr>
              <a:t>Diagram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318664" y="4261040"/>
            <a:ext cx="1375410" cy="838200"/>
            <a:chOff x="2318664" y="4261040"/>
            <a:chExt cx="1375410" cy="838200"/>
          </a:xfrm>
        </p:grpSpPr>
        <p:sp>
          <p:nvSpPr>
            <p:cNvPr id="10" name="object 10"/>
            <p:cNvSpPr/>
            <p:nvPr/>
          </p:nvSpPr>
          <p:spPr>
            <a:xfrm>
              <a:off x="2518613" y="4265803"/>
              <a:ext cx="799465" cy="828675"/>
            </a:xfrm>
            <a:custGeom>
              <a:avLst/>
              <a:gdLst/>
              <a:ahLst/>
              <a:cxnLst/>
              <a:rect l="l" t="t" r="r" b="b"/>
              <a:pathLst>
                <a:path w="799464" h="828675">
                  <a:moveTo>
                    <a:pt x="0" y="0"/>
                  </a:moveTo>
                  <a:lnTo>
                    <a:pt x="798932" y="0"/>
                  </a:lnTo>
                  <a:lnTo>
                    <a:pt x="798932" y="828675"/>
                  </a:lnTo>
                  <a:lnTo>
                    <a:pt x="0" y="8286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770911" y="4416475"/>
              <a:ext cx="268605" cy="72390"/>
            </a:xfrm>
            <a:custGeom>
              <a:avLst/>
              <a:gdLst/>
              <a:ahLst/>
              <a:cxnLst/>
              <a:rect l="l" t="t" r="r" b="b"/>
              <a:pathLst>
                <a:path w="268605" h="72389">
                  <a:moveTo>
                    <a:pt x="0" y="36097"/>
                  </a:moveTo>
                  <a:lnTo>
                    <a:pt x="10532" y="22046"/>
                  </a:lnTo>
                  <a:lnTo>
                    <a:pt x="39256" y="10572"/>
                  </a:lnTo>
                  <a:lnTo>
                    <a:pt x="81860" y="2836"/>
                  </a:lnTo>
                  <a:lnTo>
                    <a:pt x="134031" y="0"/>
                  </a:lnTo>
                  <a:lnTo>
                    <a:pt x="186202" y="2836"/>
                  </a:lnTo>
                  <a:lnTo>
                    <a:pt x="228806" y="10572"/>
                  </a:lnTo>
                  <a:lnTo>
                    <a:pt x="257530" y="22046"/>
                  </a:lnTo>
                  <a:lnTo>
                    <a:pt x="268063" y="36097"/>
                  </a:lnTo>
                  <a:lnTo>
                    <a:pt x="257530" y="50148"/>
                  </a:lnTo>
                  <a:lnTo>
                    <a:pt x="228806" y="61622"/>
                  </a:lnTo>
                  <a:lnTo>
                    <a:pt x="186202" y="69358"/>
                  </a:lnTo>
                  <a:lnTo>
                    <a:pt x="134031" y="72195"/>
                  </a:lnTo>
                  <a:lnTo>
                    <a:pt x="81860" y="69358"/>
                  </a:lnTo>
                  <a:lnTo>
                    <a:pt x="39256" y="61622"/>
                  </a:lnTo>
                  <a:lnTo>
                    <a:pt x="10532" y="50148"/>
                  </a:lnTo>
                  <a:lnTo>
                    <a:pt x="0" y="3609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318664" y="4455236"/>
              <a:ext cx="436880" cy="138430"/>
            </a:xfrm>
            <a:custGeom>
              <a:avLst/>
              <a:gdLst/>
              <a:ahLst/>
              <a:cxnLst/>
              <a:rect l="l" t="t" r="r" b="b"/>
              <a:pathLst>
                <a:path w="436880" h="138429">
                  <a:moveTo>
                    <a:pt x="431985" y="18106"/>
                  </a:moveTo>
                  <a:lnTo>
                    <a:pt x="0" y="136220"/>
                  </a:lnTo>
                  <a:lnTo>
                    <a:pt x="444" y="137807"/>
                  </a:lnTo>
                  <a:lnTo>
                    <a:pt x="432421" y="19708"/>
                  </a:lnTo>
                  <a:lnTo>
                    <a:pt x="433485" y="18556"/>
                  </a:lnTo>
                  <a:lnTo>
                    <a:pt x="431985" y="18106"/>
                  </a:lnTo>
                  <a:close/>
                </a:path>
                <a:path w="436880" h="138429">
                  <a:moveTo>
                    <a:pt x="435175" y="17348"/>
                  </a:moveTo>
                  <a:lnTo>
                    <a:pt x="434759" y="17348"/>
                  </a:lnTo>
                  <a:lnTo>
                    <a:pt x="435203" y="18948"/>
                  </a:lnTo>
                  <a:lnTo>
                    <a:pt x="432421" y="19708"/>
                  </a:lnTo>
                  <a:lnTo>
                    <a:pt x="393433" y="61950"/>
                  </a:lnTo>
                  <a:lnTo>
                    <a:pt x="393458" y="62471"/>
                  </a:lnTo>
                  <a:lnTo>
                    <a:pt x="394131" y="63093"/>
                  </a:lnTo>
                  <a:lnTo>
                    <a:pt x="394652" y="63068"/>
                  </a:lnTo>
                  <a:lnTo>
                    <a:pt x="436486" y="17741"/>
                  </a:lnTo>
                  <a:lnTo>
                    <a:pt x="435175" y="17348"/>
                  </a:lnTo>
                  <a:close/>
                </a:path>
                <a:path w="436880" h="138429">
                  <a:moveTo>
                    <a:pt x="434826" y="17589"/>
                  </a:moveTo>
                  <a:lnTo>
                    <a:pt x="434378" y="17589"/>
                  </a:lnTo>
                  <a:lnTo>
                    <a:pt x="434746" y="18935"/>
                  </a:lnTo>
                  <a:lnTo>
                    <a:pt x="433123" y="18948"/>
                  </a:lnTo>
                  <a:lnTo>
                    <a:pt x="432421" y="19708"/>
                  </a:lnTo>
                  <a:lnTo>
                    <a:pt x="435203" y="18948"/>
                  </a:lnTo>
                  <a:lnTo>
                    <a:pt x="434746" y="18935"/>
                  </a:lnTo>
                  <a:lnTo>
                    <a:pt x="433485" y="18556"/>
                  </a:lnTo>
                  <a:lnTo>
                    <a:pt x="435094" y="18556"/>
                  </a:lnTo>
                  <a:lnTo>
                    <a:pt x="434826" y="17589"/>
                  </a:lnTo>
                  <a:close/>
                </a:path>
                <a:path w="436880" h="138429">
                  <a:moveTo>
                    <a:pt x="434378" y="17589"/>
                  </a:moveTo>
                  <a:lnTo>
                    <a:pt x="433485" y="18556"/>
                  </a:lnTo>
                  <a:lnTo>
                    <a:pt x="434746" y="18935"/>
                  </a:lnTo>
                  <a:lnTo>
                    <a:pt x="434378" y="17589"/>
                  </a:lnTo>
                  <a:close/>
                </a:path>
                <a:path w="436880" h="138429">
                  <a:moveTo>
                    <a:pt x="434759" y="17348"/>
                  </a:moveTo>
                  <a:lnTo>
                    <a:pt x="431985" y="18106"/>
                  </a:lnTo>
                  <a:lnTo>
                    <a:pt x="433485" y="18556"/>
                  </a:lnTo>
                  <a:lnTo>
                    <a:pt x="434378" y="17589"/>
                  </a:lnTo>
                  <a:lnTo>
                    <a:pt x="434826" y="17589"/>
                  </a:lnTo>
                  <a:lnTo>
                    <a:pt x="434759" y="17348"/>
                  </a:lnTo>
                  <a:close/>
                </a:path>
                <a:path w="436880" h="138429">
                  <a:moveTo>
                    <a:pt x="377405" y="0"/>
                  </a:moveTo>
                  <a:lnTo>
                    <a:pt x="376948" y="241"/>
                  </a:lnTo>
                  <a:lnTo>
                    <a:pt x="376681" y="1117"/>
                  </a:lnTo>
                  <a:lnTo>
                    <a:pt x="376936" y="1574"/>
                  </a:lnTo>
                  <a:lnTo>
                    <a:pt x="431985" y="18106"/>
                  </a:lnTo>
                  <a:lnTo>
                    <a:pt x="434759" y="17348"/>
                  </a:lnTo>
                  <a:lnTo>
                    <a:pt x="435175" y="17348"/>
                  </a:lnTo>
                  <a:lnTo>
                    <a:pt x="3774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770911" y="4868481"/>
              <a:ext cx="271145" cy="74295"/>
            </a:xfrm>
            <a:custGeom>
              <a:avLst/>
              <a:gdLst/>
              <a:ahLst/>
              <a:cxnLst/>
              <a:rect l="l" t="t" r="r" b="b"/>
              <a:pathLst>
                <a:path w="271144" h="74295">
                  <a:moveTo>
                    <a:pt x="0" y="36882"/>
                  </a:moveTo>
                  <a:lnTo>
                    <a:pt x="10636" y="22526"/>
                  </a:lnTo>
                  <a:lnTo>
                    <a:pt x="39641" y="10802"/>
                  </a:lnTo>
                  <a:lnTo>
                    <a:pt x="82663" y="2898"/>
                  </a:lnTo>
                  <a:lnTo>
                    <a:pt x="135346" y="0"/>
                  </a:lnTo>
                  <a:lnTo>
                    <a:pt x="188028" y="2898"/>
                  </a:lnTo>
                  <a:lnTo>
                    <a:pt x="231049" y="10802"/>
                  </a:lnTo>
                  <a:lnTo>
                    <a:pt x="260055" y="22526"/>
                  </a:lnTo>
                  <a:lnTo>
                    <a:pt x="270691" y="36882"/>
                  </a:lnTo>
                  <a:lnTo>
                    <a:pt x="260055" y="51238"/>
                  </a:lnTo>
                  <a:lnTo>
                    <a:pt x="231049" y="62962"/>
                  </a:lnTo>
                  <a:lnTo>
                    <a:pt x="188028" y="70866"/>
                  </a:lnTo>
                  <a:lnTo>
                    <a:pt x="135346" y="73765"/>
                  </a:lnTo>
                  <a:lnTo>
                    <a:pt x="82663" y="70866"/>
                  </a:lnTo>
                  <a:lnTo>
                    <a:pt x="39641" y="62962"/>
                  </a:lnTo>
                  <a:lnTo>
                    <a:pt x="10636" y="51238"/>
                  </a:lnTo>
                  <a:lnTo>
                    <a:pt x="0" y="3688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770911" y="4642472"/>
              <a:ext cx="271145" cy="72390"/>
            </a:xfrm>
            <a:custGeom>
              <a:avLst/>
              <a:gdLst/>
              <a:ahLst/>
              <a:cxnLst/>
              <a:rect l="l" t="t" r="r" b="b"/>
              <a:pathLst>
                <a:path w="271144" h="72389">
                  <a:moveTo>
                    <a:pt x="0" y="36097"/>
                  </a:moveTo>
                  <a:lnTo>
                    <a:pt x="10636" y="22046"/>
                  </a:lnTo>
                  <a:lnTo>
                    <a:pt x="39641" y="10572"/>
                  </a:lnTo>
                  <a:lnTo>
                    <a:pt x="82663" y="2836"/>
                  </a:lnTo>
                  <a:lnTo>
                    <a:pt x="135346" y="0"/>
                  </a:lnTo>
                  <a:lnTo>
                    <a:pt x="188028" y="2836"/>
                  </a:lnTo>
                  <a:lnTo>
                    <a:pt x="231049" y="10572"/>
                  </a:lnTo>
                  <a:lnTo>
                    <a:pt x="260055" y="22046"/>
                  </a:lnTo>
                  <a:lnTo>
                    <a:pt x="270691" y="36097"/>
                  </a:lnTo>
                  <a:lnTo>
                    <a:pt x="260055" y="50148"/>
                  </a:lnTo>
                  <a:lnTo>
                    <a:pt x="231049" y="61622"/>
                  </a:lnTo>
                  <a:lnTo>
                    <a:pt x="188028" y="69358"/>
                  </a:lnTo>
                  <a:lnTo>
                    <a:pt x="135346" y="72195"/>
                  </a:lnTo>
                  <a:lnTo>
                    <a:pt x="82663" y="69358"/>
                  </a:lnTo>
                  <a:lnTo>
                    <a:pt x="39641" y="61622"/>
                  </a:lnTo>
                  <a:lnTo>
                    <a:pt x="10636" y="50148"/>
                  </a:lnTo>
                  <a:lnTo>
                    <a:pt x="0" y="3609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038970" y="4443907"/>
              <a:ext cx="654685" cy="466090"/>
            </a:xfrm>
            <a:custGeom>
              <a:avLst/>
              <a:gdLst/>
              <a:ahLst/>
              <a:cxnLst/>
              <a:rect l="l" t="t" r="r" b="b"/>
              <a:pathLst>
                <a:path w="654685" h="466089">
                  <a:moveTo>
                    <a:pt x="636003" y="69875"/>
                  </a:moveTo>
                  <a:lnTo>
                    <a:pt x="587629" y="31597"/>
                  </a:lnTo>
                  <a:lnTo>
                    <a:pt x="587121" y="31648"/>
                  </a:lnTo>
                  <a:lnTo>
                    <a:pt x="586549" y="32372"/>
                  </a:lnTo>
                  <a:lnTo>
                    <a:pt x="586613" y="32893"/>
                  </a:lnTo>
                  <a:lnTo>
                    <a:pt x="631685" y="68567"/>
                  </a:lnTo>
                  <a:lnTo>
                    <a:pt x="15862" y="0"/>
                  </a:lnTo>
                  <a:lnTo>
                    <a:pt x="15684" y="1638"/>
                  </a:lnTo>
                  <a:lnTo>
                    <a:pt x="631469" y="70205"/>
                  </a:lnTo>
                  <a:lnTo>
                    <a:pt x="579678" y="95084"/>
                  </a:lnTo>
                  <a:lnTo>
                    <a:pt x="579513" y="95580"/>
                  </a:lnTo>
                  <a:lnTo>
                    <a:pt x="579907" y="96405"/>
                  </a:lnTo>
                  <a:lnTo>
                    <a:pt x="580402" y="96570"/>
                  </a:lnTo>
                  <a:lnTo>
                    <a:pt x="634644" y="70523"/>
                  </a:lnTo>
                  <a:lnTo>
                    <a:pt x="636003" y="69875"/>
                  </a:lnTo>
                  <a:close/>
                </a:path>
                <a:path w="654685" h="466089">
                  <a:moveTo>
                    <a:pt x="643978" y="160147"/>
                  </a:moveTo>
                  <a:lnTo>
                    <a:pt x="643788" y="158508"/>
                  </a:lnTo>
                  <a:lnTo>
                    <a:pt x="4292" y="233337"/>
                  </a:lnTo>
                  <a:lnTo>
                    <a:pt x="49187" y="197408"/>
                  </a:lnTo>
                  <a:lnTo>
                    <a:pt x="49237" y="196888"/>
                  </a:lnTo>
                  <a:lnTo>
                    <a:pt x="48666" y="196176"/>
                  </a:lnTo>
                  <a:lnTo>
                    <a:pt x="48158" y="196113"/>
                  </a:lnTo>
                  <a:lnTo>
                    <a:pt x="0" y="234670"/>
                  </a:lnTo>
                  <a:lnTo>
                    <a:pt x="55753" y="261061"/>
                  </a:lnTo>
                  <a:lnTo>
                    <a:pt x="56248" y="260883"/>
                  </a:lnTo>
                  <a:lnTo>
                    <a:pt x="56629" y="260057"/>
                  </a:lnTo>
                  <a:lnTo>
                    <a:pt x="56451" y="259562"/>
                  </a:lnTo>
                  <a:lnTo>
                    <a:pt x="5194" y="235305"/>
                  </a:lnTo>
                  <a:lnTo>
                    <a:pt x="4483" y="234975"/>
                  </a:lnTo>
                  <a:lnTo>
                    <a:pt x="1625" y="235305"/>
                  </a:lnTo>
                  <a:lnTo>
                    <a:pt x="3136" y="235127"/>
                  </a:lnTo>
                  <a:lnTo>
                    <a:pt x="4483" y="234975"/>
                  </a:lnTo>
                  <a:lnTo>
                    <a:pt x="643978" y="160147"/>
                  </a:lnTo>
                  <a:close/>
                </a:path>
                <a:path w="654685" h="466089">
                  <a:moveTo>
                    <a:pt x="654659" y="233883"/>
                  </a:moveTo>
                  <a:lnTo>
                    <a:pt x="654126" y="232308"/>
                  </a:lnTo>
                  <a:lnTo>
                    <a:pt x="9182" y="449072"/>
                  </a:lnTo>
                  <a:lnTo>
                    <a:pt x="45694" y="404647"/>
                  </a:lnTo>
                  <a:lnTo>
                    <a:pt x="45643" y="404126"/>
                  </a:lnTo>
                  <a:lnTo>
                    <a:pt x="44945" y="403555"/>
                  </a:lnTo>
                  <a:lnTo>
                    <a:pt x="44424" y="403606"/>
                  </a:lnTo>
                  <a:lnTo>
                    <a:pt x="5257" y="451256"/>
                  </a:lnTo>
                  <a:lnTo>
                    <a:pt x="65252" y="465582"/>
                  </a:lnTo>
                  <a:lnTo>
                    <a:pt x="65697" y="465302"/>
                  </a:lnTo>
                  <a:lnTo>
                    <a:pt x="65913" y="464413"/>
                  </a:lnTo>
                  <a:lnTo>
                    <a:pt x="65633" y="463969"/>
                  </a:lnTo>
                  <a:lnTo>
                    <a:pt x="13563" y="451535"/>
                  </a:lnTo>
                  <a:lnTo>
                    <a:pt x="9715" y="450621"/>
                  </a:lnTo>
                  <a:lnTo>
                    <a:pt x="654659" y="2338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2094941" y="4686300"/>
            <a:ext cx="18034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00" spc="-5">
                <a:latin typeface="Arial"/>
                <a:cs typeface="Arial"/>
              </a:rPr>
              <a:t>Actor</a:t>
            </a:r>
            <a:r>
              <a:rPr dirty="0" sz="400" spc="-40">
                <a:latin typeface="Arial"/>
                <a:cs typeface="Arial"/>
              </a:rPr>
              <a:t> </a:t>
            </a:r>
            <a:r>
              <a:rPr dirty="0" sz="400">
                <a:latin typeface="Arial"/>
                <a:cs typeface="Arial"/>
              </a:rPr>
              <a:t>A</a:t>
            </a:r>
            <a:endParaRPr sz="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72905" y="4483100"/>
            <a:ext cx="2794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00" spc="-5">
                <a:latin typeface="Arial"/>
                <a:cs typeface="Arial"/>
              </a:rPr>
              <a:t>Use Case</a:t>
            </a:r>
            <a:r>
              <a:rPr dirty="0" sz="400" spc="-45">
                <a:latin typeface="Arial"/>
                <a:cs typeface="Arial"/>
              </a:rPr>
              <a:t> </a:t>
            </a:r>
            <a:r>
              <a:rPr dirty="0" sz="400"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70276" y="4711700"/>
            <a:ext cx="2794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00" spc="-5">
                <a:latin typeface="Arial"/>
                <a:cs typeface="Arial"/>
              </a:rPr>
              <a:t>Use Case</a:t>
            </a:r>
            <a:r>
              <a:rPr dirty="0" sz="400" spc="-45">
                <a:latin typeface="Arial"/>
                <a:cs typeface="Arial"/>
              </a:rPr>
              <a:t> </a:t>
            </a:r>
            <a:r>
              <a:rPr dirty="0" sz="400"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55823" y="4940300"/>
            <a:ext cx="2794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00" spc="-5">
                <a:latin typeface="Arial"/>
                <a:cs typeface="Arial"/>
              </a:rPr>
              <a:t>Use Case</a:t>
            </a:r>
            <a:r>
              <a:rPr dirty="0" sz="400" spc="-45">
                <a:latin typeface="Arial"/>
                <a:cs typeface="Arial"/>
              </a:rPr>
              <a:t> </a:t>
            </a:r>
            <a:r>
              <a:rPr dirty="0" sz="400">
                <a:latin typeface="Arial"/>
                <a:cs typeface="Arial"/>
              </a:rPr>
              <a:t>3</a:t>
            </a:r>
            <a:endParaRPr sz="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28288" y="4686300"/>
            <a:ext cx="18034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00" spc="-5">
                <a:latin typeface="Arial"/>
                <a:cs typeface="Arial"/>
              </a:rPr>
              <a:t>Actor</a:t>
            </a:r>
            <a:r>
              <a:rPr dirty="0" sz="400" spc="-40">
                <a:latin typeface="Arial"/>
                <a:cs typeface="Arial"/>
              </a:rPr>
              <a:t> </a:t>
            </a:r>
            <a:r>
              <a:rPr dirty="0" sz="400">
                <a:latin typeface="Arial"/>
                <a:cs typeface="Arial"/>
              </a:rPr>
              <a:t>B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155117" y="4520837"/>
            <a:ext cx="3852545" cy="1664335"/>
            <a:chOff x="2155117" y="4520837"/>
            <a:chExt cx="3852545" cy="1664335"/>
          </a:xfrm>
        </p:grpSpPr>
        <p:sp>
          <p:nvSpPr>
            <p:cNvPr id="22" name="object 22"/>
            <p:cNvSpPr/>
            <p:nvPr/>
          </p:nvSpPr>
          <p:spPr>
            <a:xfrm>
              <a:off x="2155117" y="4555356"/>
              <a:ext cx="104146" cy="1287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763495" y="4520837"/>
              <a:ext cx="104146" cy="12874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956300" y="6070599"/>
              <a:ext cx="50800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5248275" y="6235700"/>
            <a:ext cx="10693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0000FF"/>
                </a:solidFill>
                <a:latin typeface="Arial"/>
                <a:cs typeface="Arial"/>
              </a:rPr>
              <a:t>Class</a:t>
            </a:r>
            <a:r>
              <a:rPr dirty="0" sz="1200" spc="-7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0000FF"/>
                </a:solidFill>
                <a:latin typeface="Arial"/>
                <a:cs typeface="Arial"/>
              </a:rPr>
              <a:t>Diagram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45123" y="6070600"/>
            <a:ext cx="69850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ts val="110"/>
              </a:lnSpc>
            </a:pPr>
            <a:r>
              <a:rPr dirty="0" sz="100">
                <a:latin typeface="Arial"/>
                <a:cs typeface="Arial"/>
              </a:rPr>
              <a:t>r</a:t>
            </a:r>
            <a:r>
              <a:rPr dirty="0" sz="100" spc="-10">
                <a:latin typeface="Arial"/>
                <a:cs typeface="Arial"/>
              </a:rPr>
              <a:t>ead</a:t>
            </a:r>
            <a:r>
              <a:rPr dirty="0" sz="100">
                <a:latin typeface="Arial"/>
                <a:cs typeface="Arial"/>
              </a:rPr>
              <a:t>( )</a:t>
            </a:r>
            <a:endParaRPr sz="100">
              <a:latin typeface="Arial"/>
              <a:cs typeface="Arial"/>
            </a:endParaRPr>
          </a:p>
          <a:p>
            <a:pPr marL="3175">
              <a:lnSpc>
                <a:spcPts val="110"/>
              </a:lnSpc>
            </a:pPr>
            <a:r>
              <a:rPr dirty="0" sz="100" spc="-10">
                <a:latin typeface="Arial"/>
                <a:cs typeface="Arial"/>
              </a:rPr>
              <a:t>open</a:t>
            </a:r>
            <a:r>
              <a:rPr dirty="0" sz="100">
                <a:latin typeface="Arial"/>
                <a:cs typeface="Arial"/>
              </a:rPr>
              <a:t>( )</a:t>
            </a:r>
            <a:endParaRPr sz="100">
              <a:latin typeface="Arial"/>
              <a:cs typeface="Arial"/>
            </a:endParaRPr>
          </a:p>
          <a:p>
            <a:pPr marL="6985" marR="5080" indent="3810">
              <a:lnSpc>
                <a:spcPct val="166700"/>
              </a:lnSpc>
            </a:pPr>
            <a:r>
              <a:rPr dirty="0" sz="100">
                <a:latin typeface="Arial"/>
                <a:cs typeface="Arial"/>
              </a:rPr>
              <a:t>cr</a:t>
            </a:r>
            <a:r>
              <a:rPr dirty="0" sz="100" spc="-10">
                <a:latin typeface="Arial"/>
                <a:cs typeface="Arial"/>
              </a:rPr>
              <a:t>ea</a:t>
            </a:r>
            <a:r>
              <a:rPr dirty="0" sz="100" spc="-5">
                <a:latin typeface="Arial"/>
                <a:cs typeface="Arial"/>
              </a:rPr>
              <a:t>t</a:t>
            </a:r>
            <a:r>
              <a:rPr dirty="0" sz="100" spc="-10">
                <a:latin typeface="Arial"/>
                <a:cs typeface="Arial"/>
              </a:rPr>
              <a:t>e</a:t>
            </a:r>
            <a:r>
              <a:rPr dirty="0" sz="100">
                <a:latin typeface="Arial"/>
                <a:cs typeface="Arial"/>
              </a:rPr>
              <a:t>( )  </a:t>
            </a:r>
            <a:r>
              <a:rPr dirty="0" sz="100" spc="-5">
                <a:latin typeface="Arial"/>
                <a:cs typeface="Arial"/>
              </a:rPr>
              <a:t>f</a:t>
            </a:r>
            <a:r>
              <a:rPr dirty="0" sz="100">
                <a:latin typeface="Arial"/>
                <a:cs typeface="Arial"/>
              </a:rPr>
              <a:t>illFil</a:t>
            </a:r>
            <a:r>
              <a:rPr dirty="0" sz="100" spc="-10">
                <a:latin typeface="Arial"/>
                <a:cs typeface="Arial"/>
              </a:rPr>
              <a:t>e</a:t>
            </a:r>
            <a:r>
              <a:rPr dirty="0" sz="100">
                <a:latin typeface="Arial"/>
                <a:cs typeface="Arial"/>
              </a:rPr>
              <a:t>( )</a:t>
            </a:r>
            <a:endParaRPr sz="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89092" y="5892800"/>
            <a:ext cx="3111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latin typeface="Arial"/>
                <a:cs typeface="Arial"/>
              </a:rPr>
              <a:t>r</a:t>
            </a:r>
            <a:r>
              <a:rPr dirty="0" sz="100" spc="-10">
                <a:latin typeface="Arial"/>
                <a:cs typeface="Arial"/>
              </a:rPr>
              <a:t>e</a:t>
            </a:r>
            <a:r>
              <a:rPr dirty="0" sz="100">
                <a:latin typeface="Arial"/>
                <a:cs typeface="Arial"/>
              </a:rPr>
              <a:t>p</a:t>
            </a:r>
            <a:endParaRPr sz="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01297" y="5943600"/>
            <a:ext cx="7175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latin typeface="Arial"/>
                <a:cs typeface="Arial"/>
              </a:rPr>
              <a:t>R</a:t>
            </a:r>
            <a:r>
              <a:rPr dirty="0" sz="100" spc="-10">
                <a:latin typeface="Arial"/>
                <a:cs typeface="Arial"/>
              </a:rPr>
              <a:t>epo</a:t>
            </a:r>
            <a:r>
              <a:rPr dirty="0" sz="100">
                <a:latin typeface="Arial"/>
                <a:cs typeface="Arial"/>
              </a:rPr>
              <a:t>si</a:t>
            </a:r>
            <a:r>
              <a:rPr dirty="0" sz="100" spc="-5">
                <a:latin typeface="Arial"/>
                <a:cs typeface="Arial"/>
              </a:rPr>
              <a:t>t</a:t>
            </a:r>
            <a:r>
              <a:rPr dirty="0" sz="100" spc="-10">
                <a:latin typeface="Arial"/>
                <a:cs typeface="Arial"/>
              </a:rPr>
              <a:t>o</a:t>
            </a:r>
            <a:r>
              <a:rPr dirty="0" sz="100">
                <a:latin typeface="Arial"/>
                <a:cs typeface="Arial"/>
              </a:rPr>
              <a:t>ry</a:t>
            </a:r>
            <a:endParaRPr sz="1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067300" y="6045200"/>
            <a:ext cx="508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214175" y="6032500"/>
            <a:ext cx="10604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 spc="-5">
                <a:latin typeface="Arial"/>
                <a:cs typeface="Arial"/>
              </a:rPr>
              <a:t>name</a:t>
            </a:r>
            <a:r>
              <a:rPr dirty="0" sz="100" spc="-20">
                <a:latin typeface="Arial"/>
                <a:cs typeface="Arial"/>
              </a:rPr>
              <a:t> </a:t>
            </a:r>
            <a:r>
              <a:rPr dirty="0" sz="100">
                <a:latin typeface="Arial"/>
                <a:cs typeface="Arial"/>
              </a:rPr>
              <a:t>:</a:t>
            </a:r>
            <a:r>
              <a:rPr dirty="0" sz="100" spc="-15">
                <a:latin typeface="Arial"/>
                <a:cs typeface="Arial"/>
              </a:rPr>
              <a:t> </a:t>
            </a:r>
            <a:r>
              <a:rPr dirty="0" sz="100" spc="-5">
                <a:latin typeface="Arial"/>
                <a:cs typeface="Arial"/>
              </a:rPr>
              <a:t>char</a:t>
            </a:r>
            <a:r>
              <a:rPr dirty="0" sz="100" spc="-15">
                <a:latin typeface="Arial"/>
                <a:cs typeface="Arial"/>
              </a:rPr>
              <a:t> </a:t>
            </a:r>
            <a:r>
              <a:rPr dirty="0" sz="100">
                <a:latin typeface="Arial"/>
                <a:cs typeface="Arial"/>
              </a:rPr>
              <a:t>*</a:t>
            </a:r>
            <a:r>
              <a:rPr dirty="0" sz="100" spc="-10">
                <a:latin typeface="Arial"/>
                <a:cs typeface="Arial"/>
              </a:rPr>
              <a:t> </a:t>
            </a:r>
            <a:r>
              <a:rPr dirty="0" sz="100">
                <a:latin typeface="Arial"/>
                <a:cs typeface="Arial"/>
              </a:rPr>
              <a:t>=</a:t>
            </a:r>
            <a:r>
              <a:rPr dirty="0" sz="100" spc="-15">
                <a:latin typeface="Arial"/>
                <a:cs typeface="Arial"/>
              </a:rPr>
              <a:t> </a:t>
            </a:r>
            <a:r>
              <a:rPr dirty="0" sz="100">
                <a:latin typeface="Arial"/>
                <a:cs typeface="Arial"/>
              </a:rPr>
              <a:t>0</a:t>
            </a:r>
            <a:endParaRPr sz="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66675" y="6007100"/>
            <a:ext cx="254635" cy="66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dirty="0" sz="100" spc="-5">
                <a:latin typeface="Arial"/>
                <a:cs typeface="Arial"/>
              </a:rPr>
              <a:t>GrpFile</a:t>
            </a:r>
            <a:endParaRPr sz="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tabLst>
                <a:tab pos="241300" algn="l"/>
              </a:tabLst>
            </a:pPr>
            <a:r>
              <a:rPr dirty="0" u="sng" sz="100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</a:t>
            </a:r>
            <a:endParaRPr sz="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76570" y="6070600"/>
            <a:ext cx="73025" cy="6604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R="5080" indent="1270">
              <a:lnSpc>
                <a:spcPct val="166700"/>
              </a:lnSpc>
              <a:spcBef>
                <a:spcPts val="20"/>
              </a:spcBef>
            </a:pPr>
            <a:r>
              <a:rPr dirty="0" sz="100">
                <a:latin typeface="Arial"/>
                <a:cs typeface="Arial"/>
              </a:rPr>
              <a:t>r</a:t>
            </a:r>
            <a:r>
              <a:rPr dirty="0" sz="100" spc="-10">
                <a:latin typeface="Arial"/>
                <a:cs typeface="Arial"/>
              </a:rPr>
              <a:t>ead</a:t>
            </a:r>
            <a:r>
              <a:rPr dirty="0" sz="100">
                <a:latin typeface="Arial"/>
                <a:cs typeface="Arial"/>
              </a:rPr>
              <a:t>D</a:t>
            </a:r>
            <a:r>
              <a:rPr dirty="0" sz="100" spc="-10">
                <a:latin typeface="Arial"/>
                <a:cs typeface="Arial"/>
              </a:rPr>
              <a:t>o</a:t>
            </a:r>
            <a:r>
              <a:rPr dirty="0" sz="100">
                <a:latin typeface="Arial"/>
                <a:cs typeface="Arial"/>
              </a:rPr>
              <a:t>c( )  r</a:t>
            </a:r>
            <a:r>
              <a:rPr dirty="0" sz="100" spc="-10">
                <a:latin typeface="Arial"/>
                <a:cs typeface="Arial"/>
              </a:rPr>
              <a:t>ead</a:t>
            </a:r>
            <a:r>
              <a:rPr dirty="0" sz="100">
                <a:latin typeface="Arial"/>
                <a:cs typeface="Arial"/>
              </a:rPr>
              <a:t>Fil</a:t>
            </a:r>
            <a:r>
              <a:rPr dirty="0" sz="100" spc="-10">
                <a:latin typeface="Arial"/>
                <a:cs typeface="Arial"/>
              </a:rPr>
              <a:t>e</a:t>
            </a:r>
            <a:r>
              <a:rPr dirty="0" sz="100">
                <a:latin typeface="Arial"/>
                <a:cs typeface="Arial"/>
              </a:rPr>
              <a:t>( )</a:t>
            </a:r>
            <a:endParaRPr sz="1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71808" y="5994400"/>
            <a:ext cx="1143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 spc="-5">
                <a:latin typeface="Arial"/>
                <a:cs typeface="Arial"/>
              </a:rPr>
              <a:t>(from</a:t>
            </a:r>
            <a:r>
              <a:rPr dirty="0" sz="100" spc="-15">
                <a:latin typeface="Arial"/>
                <a:cs typeface="Arial"/>
              </a:rPr>
              <a:t> </a:t>
            </a:r>
            <a:r>
              <a:rPr dirty="0" sz="100" spc="-5">
                <a:latin typeface="Arial"/>
                <a:cs typeface="Arial"/>
              </a:rPr>
              <a:t>Persistence)</a:t>
            </a:r>
            <a:endParaRPr sz="1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86400" y="5422900"/>
            <a:ext cx="55244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latin typeface="Arial"/>
                <a:cs typeface="Arial"/>
              </a:rPr>
              <a:t>Fil</a:t>
            </a:r>
            <a:r>
              <a:rPr dirty="0" sz="100" spc="-10">
                <a:latin typeface="Arial"/>
                <a:cs typeface="Arial"/>
              </a:rPr>
              <a:t>e</a:t>
            </a:r>
            <a:r>
              <a:rPr dirty="0" sz="100">
                <a:latin typeface="Arial"/>
                <a:cs typeface="Arial"/>
              </a:rPr>
              <a:t>M</a:t>
            </a:r>
            <a:r>
              <a:rPr dirty="0" sz="100" spc="-10">
                <a:latin typeface="Arial"/>
                <a:cs typeface="Arial"/>
              </a:rPr>
              <a:t>g</a:t>
            </a:r>
            <a:r>
              <a:rPr dirty="0" sz="100">
                <a:latin typeface="Arial"/>
                <a:cs typeface="Arial"/>
              </a:rPr>
              <a:t>r</a:t>
            </a:r>
            <a:endParaRPr sz="1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092700" y="5486400"/>
            <a:ext cx="50800" cy="63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5200510" y="5473700"/>
            <a:ext cx="115570" cy="6604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21590" marR="5080" indent="-22225">
              <a:lnSpc>
                <a:spcPct val="166700"/>
              </a:lnSpc>
              <a:spcBef>
                <a:spcPts val="20"/>
              </a:spcBef>
            </a:pPr>
            <a:r>
              <a:rPr dirty="0" sz="100" spc="-5">
                <a:latin typeface="Arial"/>
                <a:cs typeface="Arial"/>
              </a:rPr>
              <a:t>fetchDoc( </a:t>
            </a:r>
            <a:r>
              <a:rPr dirty="0" sz="100">
                <a:latin typeface="Arial"/>
                <a:cs typeface="Arial"/>
              </a:rPr>
              <a:t>)  s</a:t>
            </a:r>
            <a:r>
              <a:rPr dirty="0" sz="100" spc="-10">
                <a:latin typeface="Arial"/>
                <a:cs typeface="Arial"/>
              </a:rPr>
              <a:t>o</a:t>
            </a:r>
            <a:r>
              <a:rPr dirty="0" sz="100">
                <a:latin typeface="Arial"/>
                <a:cs typeface="Arial"/>
              </a:rPr>
              <a:t>r</a:t>
            </a:r>
            <a:r>
              <a:rPr dirty="0" sz="100" spc="-5">
                <a:latin typeface="Arial"/>
                <a:cs typeface="Arial"/>
              </a:rPr>
              <a:t>tB</a:t>
            </a:r>
            <a:r>
              <a:rPr dirty="0" sz="100">
                <a:latin typeface="Arial"/>
                <a:cs typeface="Arial"/>
              </a:rPr>
              <a:t>yN</a:t>
            </a:r>
            <a:r>
              <a:rPr dirty="0" sz="100" spc="-10">
                <a:latin typeface="Arial"/>
                <a:cs typeface="Arial"/>
              </a:rPr>
              <a:t>a</a:t>
            </a:r>
            <a:r>
              <a:rPr dirty="0" sz="100">
                <a:latin typeface="Arial"/>
                <a:cs typeface="Arial"/>
              </a:rPr>
              <a:t>m</a:t>
            </a:r>
            <a:r>
              <a:rPr dirty="0" sz="100" spc="-10">
                <a:latin typeface="Arial"/>
                <a:cs typeface="Arial"/>
              </a:rPr>
              <a:t>e</a:t>
            </a:r>
            <a:r>
              <a:rPr dirty="0" sz="100">
                <a:latin typeface="Arial"/>
                <a:cs typeface="Arial"/>
              </a:rPr>
              <a:t>( )</a:t>
            </a:r>
            <a:endParaRPr sz="1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216289" y="5461000"/>
            <a:ext cx="511809" cy="488315"/>
            <a:chOff x="5216289" y="5461000"/>
            <a:chExt cx="511809" cy="488315"/>
          </a:xfrm>
        </p:grpSpPr>
        <p:sp>
          <p:nvSpPr>
            <p:cNvPr id="38" name="object 38"/>
            <p:cNvSpPr/>
            <p:nvPr/>
          </p:nvSpPr>
          <p:spPr>
            <a:xfrm>
              <a:off x="5230672" y="5921896"/>
              <a:ext cx="13970" cy="26670"/>
            </a:xfrm>
            <a:custGeom>
              <a:avLst/>
              <a:gdLst/>
              <a:ahLst/>
              <a:cxnLst/>
              <a:rect l="l" t="t" r="r" b="b"/>
              <a:pathLst>
                <a:path w="13970" h="26670">
                  <a:moveTo>
                    <a:pt x="0" y="26404"/>
                  </a:moveTo>
                  <a:lnTo>
                    <a:pt x="10745" y="0"/>
                  </a:lnTo>
                </a:path>
                <a:path w="13970" h="26670">
                  <a:moveTo>
                    <a:pt x="0" y="26404"/>
                  </a:moveTo>
                  <a:lnTo>
                    <a:pt x="1343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676900" y="5461000"/>
              <a:ext cx="50800" cy="63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5760084" y="5448300"/>
            <a:ext cx="70485" cy="6604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3335" marR="5080" indent="-13970">
              <a:lnSpc>
                <a:spcPct val="166700"/>
              </a:lnSpc>
              <a:spcBef>
                <a:spcPts val="20"/>
              </a:spcBef>
            </a:pPr>
            <a:r>
              <a:rPr dirty="0" sz="100" spc="-10">
                <a:latin typeface="Arial"/>
                <a:cs typeface="Arial"/>
              </a:rPr>
              <a:t>add( </a:t>
            </a:r>
            <a:r>
              <a:rPr dirty="0" sz="100">
                <a:latin typeface="Arial"/>
                <a:cs typeface="Arial"/>
              </a:rPr>
              <a:t>)  </a:t>
            </a:r>
            <a:r>
              <a:rPr dirty="0" sz="100" spc="-10">
                <a:latin typeface="Arial"/>
                <a:cs typeface="Arial"/>
              </a:rPr>
              <a:t>de</a:t>
            </a:r>
            <a:r>
              <a:rPr dirty="0" sz="100">
                <a:latin typeface="Arial"/>
                <a:cs typeface="Arial"/>
              </a:rPr>
              <a:t>l</a:t>
            </a:r>
            <a:r>
              <a:rPr dirty="0" sz="100" spc="-10">
                <a:latin typeface="Arial"/>
                <a:cs typeface="Arial"/>
              </a:rPr>
              <a:t>e</a:t>
            </a:r>
            <a:r>
              <a:rPr dirty="0" sz="100" spc="-5">
                <a:latin typeface="Arial"/>
                <a:cs typeface="Arial"/>
              </a:rPr>
              <a:t>t</a:t>
            </a:r>
            <a:r>
              <a:rPr dirty="0" sz="100" spc="-10">
                <a:latin typeface="Arial"/>
                <a:cs typeface="Arial"/>
              </a:rPr>
              <a:t>e</a:t>
            </a:r>
            <a:r>
              <a:rPr dirty="0" sz="100">
                <a:latin typeface="Arial"/>
                <a:cs typeface="Arial"/>
              </a:rPr>
              <a:t>( )</a:t>
            </a:r>
            <a:endParaRPr sz="1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687314" y="5384800"/>
            <a:ext cx="254635" cy="66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 marR="17780">
              <a:lnSpc>
                <a:spcPct val="100000"/>
              </a:lnSpc>
            </a:pPr>
            <a:r>
              <a:rPr dirty="0" sz="100" spc="-5">
                <a:latin typeface="Arial"/>
                <a:cs typeface="Arial"/>
              </a:rPr>
              <a:t>DocumentList</a:t>
            </a:r>
            <a:endParaRPr sz="100">
              <a:latin typeface="Arial"/>
              <a:cs typeface="Arial"/>
            </a:endParaRPr>
          </a:p>
          <a:p>
            <a:pPr algn="ctr" marR="5080">
              <a:lnSpc>
                <a:spcPct val="100000"/>
              </a:lnSpc>
              <a:spcBef>
                <a:spcPts val="65"/>
              </a:spcBef>
              <a:tabLst>
                <a:tab pos="241300" algn="l"/>
              </a:tabLst>
            </a:pPr>
            <a:r>
              <a:rPr dirty="0" u="sng" sz="100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</a:t>
            </a:r>
            <a:endParaRPr sz="1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316306" y="5410200"/>
            <a:ext cx="6921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latin typeface="Arial"/>
                <a:cs typeface="Arial"/>
              </a:rPr>
              <a:t>D</a:t>
            </a:r>
            <a:r>
              <a:rPr dirty="0" sz="100" spc="-10">
                <a:latin typeface="Arial"/>
                <a:cs typeface="Arial"/>
              </a:rPr>
              <a:t>o</a:t>
            </a:r>
            <a:r>
              <a:rPr dirty="0" sz="100">
                <a:latin typeface="Arial"/>
                <a:cs typeface="Arial"/>
              </a:rPr>
              <a:t>c</a:t>
            </a:r>
            <a:r>
              <a:rPr dirty="0" sz="100" spc="-10">
                <a:latin typeface="Arial"/>
                <a:cs typeface="Arial"/>
              </a:rPr>
              <a:t>u</a:t>
            </a:r>
            <a:r>
              <a:rPr dirty="0" sz="100">
                <a:latin typeface="Arial"/>
                <a:cs typeface="Arial"/>
              </a:rPr>
              <a:t>m</a:t>
            </a:r>
            <a:r>
              <a:rPr dirty="0" sz="100" spc="-10">
                <a:latin typeface="Arial"/>
                <a:cs typeface="Arial"/>
              </a:rPr>
              <a:t>en</a:t>
            </a:r>
            <a:r>
              <a:rPr dirty="0" sz="100">
                <a:latin typeface="Arial"/>
                <a:cs typeface="Arial"/>
              </a:rPr>
              <a:t>t</a:t>
            </a:r>
            <a:endParaRPr sz="1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176200" y="5448300"/>
            <a:ext cx="27876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ts val="110"/>
              </a:lnSpc>
              <a:tabLst>
                <a:tab pos="265430" algn="l"/>
              </a:tabLst>
            </a:pPr>
            <a:r>
              <a:rPr dirty="0" u="sng" sz="100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</a:t>
            </a:r>
            <a:endParaRPr sz="100">
              <a:latin typeface="Times New Roman"/>
              <a:cs typeface="Times New Roman"/>
            </a:endParaRPr>
          </a:p>
          <a:p>
            <a:pPr marL="102235">
              <a:lnSpc>
                <a:spcPts val="110"/>
              </a:lnSpc>
            </a:pPr>
            <a:r>
              <a:rPr dirty="0" sz="100" spc="-10">
                <a:latin typeface="Arial"/>
                <a:cs typeface="Arial"/>
              </a:rPr>
              <a:t>na</a:t>
            </a:r>
            <a:r>
              <a:rPr dirty="0" sz="100">
                <a:latin typeface="Arial"/>
                <a:cs typeface="Arial"/>
              </a:rPr>
              <a:t>me</a:t>
            </a:r>
            <a:r>
              <a:rPr dirty="0" sz="100" spc="-10">
                <a:latin typeface="Arial"/>
                <a:cs typeface="Arial"/>
              </a:rPr>
              <a:t> </a:t>
            </a:r>
            <a:r>
              <a:rPr dirty="0" sz="100">
                <a:latin typeface="Arial"/>
                <a:cs typeface="Arial"/>
              </a:rPr>
              <a:t>:</a:t>
            </a:r>
            <a:r>
              <a:rPr dirty="0" sz="100" spc="-10">
                <a:latin typeface="Arial"/>
                <a:cs typeface="Arial"/>
              </a:rPr>
              <a:t> </a:t>
            </a:r>
            <a:r>
              <a:rPr dirty="0" sz="100">
                <a:latin typeface="Arial"/>
                <a:cs typeface="Arial"/>
              </a:rPr>
              <a:t>i</a:t>
            </a:r>
            <a:r>
              <a:rPr dirty="0" sz="100" spc="-10">
                <a:latin typeface="Arial"/>
                <a:cs typeface="Arial"/>
              </a:rPr>
              <a:t>nt</a:t>
            </a:r>
            <a:endParaRPr sz="100">
              <a:latin typeface="Arial"/>
              <a:cs typeface="Arial"/>
            </a:endParaRPr>
          </a:p>
          <a:p>
            <a:pPr marL="96520">
              <a:lnSpc>
                <a:spcPct val="100000"/>
              </a:lnSpc>
              <a:spcBef>
                <a:spcPts val="65"/>
              </a:spcBef>
            </a:pPr>
            <a:r>
              <a:rPr dirty="0" sz="100" spc="-10">
                <a:latin typeface="Arial"/>
                <a:cs typeface="Arial"/>
              </a:rPr>
              <a:t>do</a:t>
            </a:r>
            <a:r>
              <a:rPr dirty="0" sz="100">
                <a:latin typeface="Arial"/>
                <a:cs typeface="Arial"/>
              </a:rPr>
              <a:t>cid</a:t>
            </a:r>
            <a:r>
              <a:rPr dirty="0" sz="100" spc="-10">
                <a:latin typeface="Arial"/>
                <a:cs typeface="Arial"/>
              </a:rPr>
              <a:t> </a:t>
            </a:r>
            <a:r>
              <a:rPr dirty="0" sz="100">
                <a:latin typeface="Arial"/>
                <a:cs typeface="Arial"/>
              </a:rPr>
              <a:t>:</a:t>
            </a:r>
            <a:r>
              <a:rPr dirty="0" sz="100" spc="-10">
                <a:latin typeface="Arial"/>
                <a:cs typeface="Arial"/>
              </a:rPr>
              <a:t> </a:t>
            </a:r>
            <a:r>
              <a:rPr dirty="0" sz="100">
                <a:latin typeface="Arial"/>
                <a:cs typeface="Arial"/>
              </a:rPr>
              <a:t>i</a:t>
            </a:r>
            <a:r>
              <a:rPr dirty="0" sz="100" spc="-10">
                <a:latin typeface="Arial"/>
                <a:cs typeface="Arial"/>
              </a:rPr>
              <a:t>n</a:t>
            </a:r>
            <a:r>
              <a:rPr dirty="0" sz="100">
                <a:latin typeface="Arial"/>
                <a:cs typeface="Arial"/>
              </a:rPr>
              <a:t>t</a:t>
            </a:r>
            <a:endParaRPr sz="10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80"/>
              </a:spcBef>
            </a:pPr>
            <a:r>
              <a:rPr dirty="0" sz="100" spc="-5">
                <a:latin typeface="Arial"/>
                <a:cs typeface="Arial"/>
              </a:rPr>
              <a:t>numField </a:t>
            </a:r>
            <a:r>
              <a:rPr dirty="0" sz="100">
                <a:latin typeface="Arial"/>
                <a:cs typeface="Arial"/>
              </a:rPr>
              <a:t>:</a:t>
            </a:r>
            <a:r>
              <a:rPr dirty="0" sz="100" spc="-20">
                <a:latin typeface="Arial"/>
                <a:cs typeface="Arial"/>
              </a:rPr>
              <a:t> </a:t>
            </a:r>
            <a:r>
              <a:rPr dirty="0" sz="100" spc="-10">
                <a:latin typeface="Arial"/>
                <a:cs typeface="Arial"/>
              </a:rPr>
              <a:t>int</a:t>
            </a:r>
            <a:endParaRPr sz="1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172200" y="5473700"/>
            <a:ext cx="50800" cy="254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6254584" y="5549900"/>
            <a:ext cx="135890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ts val="110"/>
              </a:lnSpc>
            </a:pPr>
            <a:r>
              <a:rPr dirty="0" sz="100" spc="-10">
                <a:latin typeface="Arial"/>
                <a:cs typeface="Arial"/>
              </a:rPr>
              <a:t>ge</a:t>
            </a:r>
            <a:r>
              <a:rPr dirty="0" sz="100" spc="-5">
                <a:latin typeface="Arial"/>
                <a:cs typeface="Arial"/>
              </a:rPr>
              <a:t>t</a:t>
            </a:r>
            <a:r>
              <a:rPr dirty="0" sz="100">
                <a:latin typeface="Arial"/>
                <a:cs typeface="Arial"/>
              </a:rPr>
              <a:t>( )</a:t>
            </a:r>
            <a:endParaRPr sz="100">
              <a:latin typeface="Arial"/>
              <a:cs typeface="Arial"/>
            </a:endParaRPr>
          </a:p>
          <a:p>
            <a:pPr marL="3175">
              <a:lnSpc>
                <a:spcPts val="110"/>
              </a:lnSpc>
            </a:pPr>
            <a:r>
              <a:rPr dirty="0" sz="100" spc="-10">
                <a:latin typeface="Arial"/>
                <a:cs typeface="Arial"/>
              </a:rPr>
              <a:t>open</a:t>
            </a:r>
            <a:r>
              <a:rPr dirty="0" sz="100">
                <a:latin typeface="Arial"/>
                <a:cs typeface="Arial"/>
              </a:rPr>
              <a:t>( )</a:t>
            </a:r>
            <a:endParaRPr sz="100">
              <a:latin typeface="Arial"/>
              <a:cs typeface="Arial"/>
            </a:endParaRPr>
          </a:p>
          <a:p>
            <a:pPr marL="5080" marR="78105" indent="2540">
              <a:lnSpc>
                <a:spcPct val="166700"/>
              </a:lnSpc>
            </a:pPr>
            <a:r>
              <a:rPr dirty="0" sz="100">
                <a:latin typeface="Arial"/>
                <a:cs typeface="Arial"/>
              </a:rPr>
              <a:t>cl</a:t>
            </a:r>
            <a:r>
              <a:rPr dirty="0" sz="100" spc="-10">
                <a:latin typeface="Arial"/>
                <a:cs typeface="Arial"/>
              </a:rPr>
              <a:t>o</a:t>
            </a:r>
            <a:r>
              <a:rPr dirty="0" sz="100">
                <a:latin typeface="Arial"/>
                <a:cs typeface="Arial"/>
              </a:rPr>
              <a:t>s</a:t>
            </a:r>
            <a:r>
              <a:rPr dirty="0" sz="100" spc="-10">
                <a:latin typeface="Arial"/>
                <a:cs typeface="Arial"/>
              </a:rPr>
              <a:t>e</a:t>
            </a:r>
            <a:r>
              <a:rPr dirty="0" sz="100">
                <a:latin typeface="Arial"/>
                <a:cs typeface="Arial"/>
              </a:rPr>
              <a:t>( )  r</a:t>
            </a:r>
            <a:r>
              <a:rPr dirty="0" sz="100" spc="-10">
                <a:latin typeface="Arial"/>
                <a:cs typeface="Arial"/>
              </a:rPr>
              <a:t>ead</a:t>
            </a:r>
            <a:r>
              <a:rPr dirty="0" sz="100">
                <a:latin typeface="Arial"/>
                <a:cs typeface="Arial"/>
              </a:rPr>
              <a:t>( )</a:t>
            </a:r>
            <a:endParaRPr sz="100">
              <a:latin typeface="Arial"/>
              <a:cs typeface="Arial"/>
            </a:endParaRPr>
          </a:p>
          <a:p>
            <a:pPr marL="36830">
              <a:lnSpc>
                <a:spcPts val="100"/>
              </a:lnSpc>
            </a:pPr>
            <a:r>
              <a:rPr dirty="0" sz="100">
                <a:latin typeface="Arial"/>
                <a:cs typeface="Arial"/>
              </a:rPr>
              <a:t>s</a:t>
            </a:r>
            <a:r>
              <a:rPr dirty="0" sz="100" spc="-10">
                <a:latin typeface="Arial"/>
                <a:cs typeface="Arial"/>
              </a:rPr>
              <a:t>o</a:t>
            </a:r>
            <a:r>
              <a:rPr dirty="0" sz="100">
                <a:latin typeface="Arial"/>
                <a:cs typeface="Arial"/>
              </a:rPr>
              <a:t>r</a:t>
            </a:r>
            <a:r>
              <a:rPr dirty="0" sz="100" spc="-5">
                <a:latin typeface="Arial"/>
                <a:cs typeface="Arial"/>
              </a:rPr>
              <a:t>t</a:t>
            </a:r>
            <a:r>
              <a:rPr dirty="0" sz="100">
                <a:latin typeface="Arial"/>
                <a:cs typeface="Arial"/>
              </a:rPr>
              <a:t>Fil</a:t>
            </a:r>
            <a:r>
              <a:rPr dirty="0" sz="100" spc="-10">
                <a:latin typeface="Arial"/>
                <a:cs typeface="Arial"/>
              </a:rPr>
              <a:t>eL</a:t>
            </a:r>
            <a:r>
              <a:rPr dirty="0" sz="100">
                <a:latin typeface="Arial"/>
                <a:cs typeface="Arial"/>
              </a:rPr>
              <a:t>is</a:t>
            </a:r>
            <a:r>
              <a:rPr dirty="0" sz="100" spc="-5">
                <a:latin typeface="Arial"/>
                <a:cs typeface="Arial"/>
              </a:rPr>
              <a:t>t</a:t>
            </a:r>
            <a:r>
              <a:rPr dirty="0" sz="100">
                <a:latin typeface="Arial"/>
                <a:cs typeface="Arial"/>
              </a:rPr>
              <a:t>( )</a:t>
            </a:r>
            <a:endParaRPr sz="100">
              <a:latin typeface="Arial"/>
              <a:cs typeface="Arial"/>
            </a:endParaRPr>
          </a:p>
          <a:p>
            <a:pPr marL="41910" marR="5080" indent="-27305">
              <a:lnSpc>
                <a:spcPct val="166700"/>
              </a:lnSpc>
            </a:pPr>
            <a:r>
              <a:rPr dirty="0" sz="100" spc="-5">
                <a:latin typeface="Arial"/>
                <a:cs typeface="Arial"/>
              </a:rPr>
              <a:t>create( </a:t>
            </a:r>
            <a:r>
              <a:rPr dirty="0" sz="100">
                <a:latin typeface="Arial"/>
                <a:cs typeface="Arial"/>
              </a:rPr>
              <a:t>)  </a:t>
            </a:r>
            <a:r>
              <a:rPr dirty="0" sz="100" spc="-5">
                <a:latin typeface="Arial"/>
                <a:cs typeface="Arial"/>
              </a:rPr>
              <a:t>f</a:t>
            </a:r>
            <a:r>
              <a:rPr dirty="0" sz="100">
                <a:latin typeface="Arial"/>
                <a:cs typeface="Arial"/>
              </a:rPr>
              <a:t>illD</a:t>
            </a:r>
            <a:r>
              <a:rPr dirty="0" sz="100" spc="-10">
                <a:latin typeface="Arial"/>
                <a:cs typeface="Arial"/>
              </a:rPr>
              <a:t>o</a:t>
            </a:r>
            <a:r>
              <a:rPr dirty="0" sz="100">
                <a:latin typeface="Arial"/>
                <a:cs typeface="Arial"/>
              </a:rPr>
              <a:t>c</a:t>
            </a:r>
            <a:r>
              <a:rPr dirty="0" sz="100" spc="-10">
                <a:latin typeface="Arial"/>
                <a:cs typeface="Arial"/>
              </a:rPr>
              <a:t>u</a:t>
            </a:r>
            <a:r>
              <a:rPr dirty="0" sz="100">
                <a:latin typeface="Arial"/>
                <a:cs typeface="Arial"/>
              </a:rPr>
              <a:t>m</a:t>
            </a:r>
            <a:r>
              <a:rPr dirty="0" sz="100" spc="-10">
                <a:latin typeface="Arial"/>
                <a:cs typeface="Arial"/>
              </a:rPr>
              <a:t>en</a:t>
            </a:r>
            <a:r>
              <a:rPr dirty="0" sz="100" spc="-5">
                <a:latin typeface="Arial"/>
                <a:cs typeface="Arial"/>
              </a:rPr>
              <a:t>t</a:t>
            </a:r>
            <a:r>
              <a:rPr dirty="0" sz="100">
                <a:latin typeface="Arial"/>
                <a:cs typeface="Arial"/>
              </a:rPr>
              <a:t>( )</a:t>
            </a:r>
            <a:endParaRPr sz="1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929071" y="5517718"/>
            <a:ext cx="241300" cy="95885"/>
            <a:chOff x="5929071" y="5517718"/>
            <a:chExt cx="241300" cy="95885"/>
          </a:xfrm>
        </p:grpSpPr>
        <p:sp>
          <p:nvSpPr>
            <p:cNvPr id="47" name="object 47"/>
            <p:cNvSpPr/>
            <p:nvPr/>
          </p:nvSpPr>
          <p:spPr>
            <a:xfrm>
              <a:off x="5929071" y="5517718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4" h="24764">
                  <a:moveTo>
                    <a:pt x="32435" y="0"/>
                  </a:moveTo>
                  <a:lnTo>
                    <a:pt x="0" y="3187"/>
                  </a:lnTo>
                  <a:lnTo>
                    <a:pt x="19964" y="24701"/>
                  </a:lnTo>
                  <a:lnTo>
                    <a:pt x="52400" y="22301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6143959" y="5588800"/>
              <a:ext cx="24765" cy="20320"/>
            </a:xfrm>
            <a:custGeom>
              <a:avLst/>
              <a:gdLst/>
              <a:ahLst/>
              <a:cxnLst/>
              <a:rect l="l" t="t" r="r" b="b"/>
              <a:pathLst>
                <a:path w="24764" h="20320">
                  <a:moveTo>
                    <a:pt x="24176" y="2031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6135901" y="5609111"/>
              <a:ext cx="32384" cy="2540"/>
            </a:xfrm>
            <a:custGeom>
              <a:avLst/>
              <a:gdLst/>
              <a:ahLst/>
              <a:cxnLst/>
              <a:rect l="l" t="t" r="r" b="b"/>
              <a:pathLst>
                <a:path w="32385" h="2539">
                  <a:moveTo>
                    <a:pt x="-794" y="1015"/>
                  </a:moveTo>
                  <a:lnTo>
                    <a:pt x="33028" y="1015"/>
                  </a:lnTo>
                </a:path>
              </a:pathLst>
            </a:custGeom>
            <a:ln w="3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5807824" y="5651500"/>
            <a:ext cx="355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 spc="-5">
                <a:latin typeface="Arial"/>
                <a:cs typeface="Arial"/>
              </a:rPr>
              <a:t>f</a:t>
            </a:r>
            <a:r>
              <a:rPr dirty="0" sz="100" spc="-10">
                <a:latin typeface="Arial"/>
                <a:cs typeface="Arial"/>
              </a:rPr>
              <a:t>L</a:t>
            </a:r>
            <a:r>
              <a:rPr dirty="0" sz="100">
                <a:latin typeface="Arial"/>
                <a:cs typeface="Arial"/>
              </a:rPr>
              <a:t>ist</a:t>
            </a:r>
            <a:endParaRPr sz="1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612409" y="5613400"/>
            <a:ext cx="5334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 spc="-5">
                <a:latin typeface="Arial"/>
                <a:cs typeface="Arial"/>
              </a:rPr>
              <a:t>FileList</a:t>
            </a:r>
            <a:endParaRPr sz="1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511800" y="5689600"/>
            <a:ext cx="50800" cy="76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5596229" y="5689600"/>
            <a:ext cx="67945" cy="53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0795" marR="5080" indent="-11430">
              <a:lnSpc>
                <a:spcPts val="100"/>
              </a:lnSpc>
            </a:pPr>
            <a:r>
              <a:rPr dirty="0" sz="100" spc="-10">
                <a:latin typeface="Arial"/>
                <a:cs typeface="Arial"/>
              </a:rPr>
              <a:t>add( </a:t>
            </a:r>
            <a:r>
              <a:rPr dirty="0" sz="100">
                <a:latin typeface="Arial"/>
                <a:cs typeface="Arial"/>
              </a:rPr>
              <a:t>)  </a:t>
            </a:r>
            <a:r>
              <a:rPr dirty="0" sz="100" spc="-10">
                <a:latin typeface="Arial"/>
                <a:cs typeface="Arial"/>
              </a:rPr>
              <a:t>de</a:t>
            </a:r>
            <a:r>
              <a:rPr dirty="0" sz="100">
                <a:latin typeface="Arial"/>
                <a:cs typeface="Arial"/>
              </a:rPr>
              <a:t>l</a:t>
            </a:r>
            <a:r>
              <a:rPr dirty="0" sz="100" spc="-10">
                <a:latin typeface="Arial"/>
                <a:cs typeface="Arial"/>
              </a:rPr>
              <a:t>e</a:t>
            </a:r>
            <a:r>
              <a:rPr dirty="0" sz="100" spc="-5">
                <a:latin typeface="Arial"/>
                <a:cs typeface="Arial"/>
              </a:rPr>
              <a:t>t</a:t>
            </a:r>
            <a:r>
              <a:rPr dirty="0" sz="100" spc="-10">
                <a:latin typeface="Arial"/>
                <a:cs typeface="Arial"/>
              </a:rPr>
              <a:t>e</a:t>
            </a:r>
            <a:r>
              <a:rPr dirty="0" sz="100">
                <a:latin typeface="Arial"/>
                <a:cs typeface="Arial"/>
              </a:rPr>
              <a:t>( )</a:t>
            </a:r>
            <a:endParaRPr sz="1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122479" y="5663949"/>
            <a:ext cx="45720" cy="22860"/>
          </a:xfrm>
          <a:custGeom>
            <a:avLst/>
            <a:gdLst/>
            <a:ahLst/>
            <a:cxnLst/>
            <a:rect l="l" t="t" r="r" b="b"/>
            <a:pathLst>
              <a:path w="45720" h="22860">
                <a:moveTo>
                  <a:pt x="22161" y="0"/>
                </a:moveTo>
                <a:lnTo>
                  <a:pt x="0" y="12485"/>
                </a:lnTo>
                <a:lnTo>
                  <a:pt x="23495" y="22341"/>
                </a:lnTo>
                <a:lnTo>
                  <a:pt x="45656" y="9856"/>
                </a:lnTo>
                <a:lnTo>
                  <a:pt x="22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5792927" y="5715000"/>
            <a:ext cx="2032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 spc="-60">
                <a:latin typeface="Arial"/>
                <a:cs typeface="Arial"/>
              </a:rPr>
              <a:t>1</a:t>
            </a:r>
            <a:r>
              <a:rPr dirty="0" sz="100">
                <a:latin typeface="Arial"/>
                <a:cs typeface="Arial"/>
              </a:rPr>
              <a:t>1</a:t>
            </a:r>
            <a:endParaRPr sz="1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759843" y="5702539"/>
            <a:ext cx="32384" cy="12700"/>
          </a:xfrm>
          <a:custGeom>
            <a:avLst/>
            <a:gdLst/>
            <a:ahLst/>
            <a:cxnLst/>
            <a:rect l="l" t="t" r="r" b="b"/>
            <a:pathLst>
              <a:path w="32385" h="12700">
                <a:moveTo>
                  <a:pt x="0" y="0"/>
                </a:moveTo>
                <a:lnTo>
                  <a:pt x="32234" y="10155"/>
                </a:lnTo>
              </a:path>
              <a:path w="32385" h="12700">
                <a:moveTo>
                  <a:pt x="0" y="0"/>
                </a:moveTo>
                <a:lnTo>
                  <a:pt x="29548" y="121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5643422" y="5943600"/>
            <a:ext cx="3429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latin typeface="Arial"/>
                <a:cs typeface="Arial"/>
              </a:rPr>
              <a:t>File</a:t>
            </a:r>
            <a:endParaRPr sz="1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511800" y="6019800"/>
            <a:ext cx="50800" cy="50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5512714" y="5994400"/>
            <a:ext cx="254635" cy="53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 marR="5080">
              <a:lnSpc>
                <a:spcPts val="110"/>
              </a:lnSpc>
              <a:tabLst>
                <a:tab pos="241300" algn="l"/>
              </a:tabLst>
            </a:pPr>
            <a:r>
              <a:rPr dirty="0" u="sng" sz="100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</a:t>
            </a:r>
            <a:endParaRPr sz="100">
              <a:latin typeface="Times New Roman"/>
              <a:cs typeface="Times New Roman"/>
            </a:endParaRPr>
          </a:p>
          <a:p>
            <a:pPr algn="ctr" marR="34925">
              <a:lnSpc>
                <a:spcPts val="110"/>
              </a:lnSpc>
            </a:pPr>
            <a:r>
              <a:rPr dirty="0" sz="100" spc="-10">
                <a:latin typeface="Arial"/>
                <a:cs typeface="Arial"/>
              </a:rPr>
              <a:t>read(</a:t>
            </a:r>
            <a:r>
              <a:rPr dirty="0" sz="100" spc="-5">
                <a:latin typeface="Arial"/>
                <a:cs typeface="Arial"/>
              </a:rPr>
              <a:t> </a:t>
            </a:r>
            <a:r>
              <a:rPr dirty="0" sz="100">
                <a:latin typeface="Arial"/>
                <a:cs typeface="Arial"/>
              </a:rPr>
              <a:t>)</a:t>
            </a:r>
            <a:endParaRPr sz="1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5063172" y="5455830"/>
            <a:ext cx="1391285" cy="628015"/>
            <a:chOff x="5063172" y="5455830"/>
            <a:chExt cx="1391285" cy="628015"/>
          </a:xfrm>
        </p:grpSpPr>
        <p:sp>
          <p:nvSpPr>
            <p:cNvPr id="61" name="object 61"/>
            <p:cNvSpPr/>
            <p:nvPr/>
          </p:nvSpPr>
          <p:spPr>
            <a:xfrm>
              <a:off x="5620156" y="5808166"/>
              <a:ext cx="191135" cy="272415"/>
            </a:xfrm>
            <a:custGeom>
              <a:avLst/>
              <a:gdLst/>
              <a:ahLst/>
              <a:cxnLst/>
              <a:rect l="l" t="t" r="r" b="b"/>
              <a:pathLst>
                <a:path w="191135" h="272414">
                  <a:moveTo>
                    <a:pt x="26873" y="20637"/>
                  </a:moveTo>
                  <a:lnTo>
                    <a:pt x="13068" y="0"/>
                  </a:lnTo>
                  <a:lnTo>
                    <a:pt x="0" y="20637"/>
                  </a:lnTo>
                  <a:lnTo>
                    <a:pt x="13068" y="40614"/>
                  </a:lnTo>
                  <a:lnTo>
                    <a:pt x="26873" y="20637"/>
                  </a:lnTo>
                  <a:close/>
                </a:path>
                <a:path w="191135" h="272414">
                  <a:moveTo>
                    <a:pt x="190728" y="239661"/>
                  </a:moveTo>
                  <a:lnTo>
                    <a:pt x="136994" y="242430"/>
                  </a:lnTo>
                  <a:lnTo>
                    <a:pt x="180644" y="272161"/>
                  </a:lnTo>
                  <a:lnTo>
                    <a:pt x="190728" y="2396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5633592" y="5911739"/>
              <a:ext cx="13970" cy="28575"/>
            </a:xfrm>
            <a:custGeom>
              <a:avLst/>
              <a:gdLst/>
              <a:ahLst/>
              <a:cxnLst/>
              <a:rect l="l" t="t" r="r" b="b"/>
              <a:pathLst>
                <a:path w="13970" h="28575">
                  <a:moveTo>
                    <a:pt x="0" y="28435"/>
                  </a:moveTo>
                  <a:lnTo>
                    <a:pt x="13431" y="0"/>
                  </a:lnTo>
                </a:path>
                <a:path w="13970" h="28575">
                  <a:moveTo>
                    <a:pt x="0" y="28435"/>
                  </a:moveTo>
                  <a:lnTo>
                    <a:pt x="1343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5485853" y="5623328"/>
              <a:ext cx="21590" cy="22860"/>
            </a:xfrm>
            <a:custGeom>
              <a:avLst/>
              <a:gdLst/>
              <a:ahLst/>
              <a:cxnLst/>
              <a:rect l="l" t="t" r="r" b="b"/>
              <a:pathLst>
                <a:path w="21589" h="22860">
                  <a:moveTo>
                    <a:pt x="21489" y="2234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5475108" y="5643638"/>
              <a:ext cx="32384" cy="2540"/>
            </a:xfrm>
            <a:custGeom>
              <a:avLst/>
              <a:gdLst/>
              <a:ahLst/>
              <a:cxnLst/>
              <a:rect l="l" t="t" r="r" b="b"/>
              <a:pathLst>
                <a:path w="32385" h="2539">
                  <a:moveTo>
                    <a:pt x="-794" y="1015"/>
                  </a:moveTo>
                  <a:lnTo>
                    <a:pt x="33028" y="1015"/>
                  </a:lnTo>
                </a:path>
              </a:pathLst>
            </a:custGeom>
            <a:ln w="3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5638963" y="5485218"/>
              <a:ext cx="32384" cy="14604"/>
            </a:xfrm>
            <a:custGeom>
              <a:avLst/>
              <a:gdLst/>
              <a:ahLst/>
              <a:cxnLst/>
              <a:rect l="l" t="t" r="r" b="b"/>
              <a:pathLst>
                <a:path w="32385" h="14604">
                  <a:moveTo>
                    <a:pt x="32234" y="0"/>
                  </a:moveTo>
                  <a:lnTo>
                    <a:pt x="2686" y="14217"/>
                  </a:lnTo>
                </a:path>
                <a:path w="32385" h="14604">
                  <a:moveTo>
                    <a:pt x="32234" y="0"/>
                  </a:moveTo>
                  <a:lnTo>
                    <a:pt x="0" y="1015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5066804" y="6082349"/>
              <a:ext cx="328295" cy="0"/>
            </a:xfrm>
            <a:custGeom>
              <a:avLst/>
              <a:gdLst/>
              <a:ahLst/>
              <a:cxnLst/>
              <a:rect l="l" t="t" r="r" b="b"/>
              <a:pathLst>
                <a:path w="328295" h="0">
                  <a:moveTo>
                    <a:pt x="0" y="0"/>
                  </a:moveTo>
                  <a:lnTo>
                    <a:pt x="327713" y="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5064124" y="6039696"/>
              <a:ext cx="328295" cy="0"/>
            </a:xfrm>
            <a:custGeom>
              <a:avLst/>
              <a:gdLst/>
              <a:ahLst/>
              <a:cxnLst/>
              <a:rect l="l" t="t" r="r" b="b"/>
              <a:pathLst>
                <a:path w="328295" h="0">
                  <a:moveTo>
                    <a:pt x="0" y="0"/>
                  </a:moveTo>
                  <a:lnTo>
                    <a:pt x="327713" y="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5515406" y="5992982"/>
              <a:ext cx="241935" cy="0"/>
            </a:xfrm>
            <a:custGeom>
              <a:avLst/>
              <a:gdLst/>
              <a:ahLst/>
              <a:cxnLst/>
              <a:rect l="l" t="t" r="r" b="b"/>
              <a:pathLst>
                <a:path w="241935" h="0">
                  <a:moveTo>
                    <a:pt x="0" y="0"/>
                  </a:moveTo>
                  <a:lnTo>
                    <a:pt x="241756" y="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5963996" y="6076256"/>
              <a:ext cx="241935" cy="0"/>
            </a:xfrm>
            <a:custGeom>
              <a:avLst/>
              <a:gdLst/>
              <a:ahLst/>
              <a:cxnLst/>
              <a:rect l="l" t="t" r="r" b="b"/>
              <a:pathLst>
                <a:path w="241935" h="0">
                  <a:moveTo>
                    <a:pt x="0" y="0"/>
                  </a:moveTo>
                  <a:lnTo>
                    <a:pt x="241756" y="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5507342" y="5676136"/>
              <a:ext cx="241935" cy="0"/>
            </a:xfrm>
            <a:custGeom>
              <a:avLst/>
              <a:gdLst/>
              <a:ahLst/>
              <a:cxnLst/>
              <a:rect l="l" t="t" r="r" b="b"/>
              <a:pathLst>
                <a:path w="241935" h="0">
                  <a:moveTo>
                    <a:pt x="0" y="0"/>
                  </a:moveTo>
                  <a:lnTo>
                    <a:pt x="241756" y="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5510034" y="5657856"/>
              <a:ext cx="241935" cy="0"/>
            </a:xfrm>
            <a:custGeom>
              <a:avLst/>
              <a:gdLst/>
              <a:ahLst/>
              <a:cxnLst/>
              <a:rect l="l" t="t" r="r" b="b"/>
              <a:pathLst>
                <a:path w="241935" h="0">
                  <a:moveTo>
                    <a:pt x="0" y="0"/>
                  </a:moveTo>
                  <a:lnTo>
                    <a:pt x="241756" y="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5093677" y="5483186"/>
              <a:ext cx="241935" cy="0"/>
            </a:xfrm>
            <a:custGeom>
              <a:avLst/>
              <a:gdLst/>
              <a:ahLst/>
              <a:cxnLst/>
              <a:rect l="l" t="t" r="r" b="b"/>
              <a:pathLst>
                <a:path w="241935" h="0">
                  <a:moveTo>
                    <a:pt x="0" y="0"/>
                  </a:moveTo>
                  <a:lnTo>
                    <a:pt x="241756" y="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5096357" y="5464911"/>
              <a:ext cx="241935" cy="0"/>
            </a:xfrm>
            <a:custGeom>
              <a:avLst/>
              <a:gdLst/>
              <a:ahLst/>
              <a:cxnLst/>
              <a:rect l="l" t="t" r="r" b="b"/>
              <a:pathLst>
                <a:path w="241935" h="0">
                  <a:moveTo>
                    <a:pt x="0" y="0"/>
                  </a:moveTo>
                  <a:lnTo>
                    <a:pt x="241756" y="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5684634" y="5456783"/>
              <a:ext cx="241935" cy="0"/>
            </a:xfrm>
            <a:custGeom>
              <a:avLst/>
              <a:gdLst/>
              <a:ahLst/>
              <a:cxnLst/>
              <a:rect l="l" t="t" r="r" b="b"/>
              <a:pathLst>
                <a:path w="241935" h="0">
                  <a:moveTo>
                    <a:pt x="0" y="0"/>
                  </a:moveTo>
                  <a:lnTo>
                    <a:pt x="241756" y="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6178892" y="5554268"/>
              <a:ext cx="274320" cy="0"/>
            </a:xfrm>
            <a:custGeom>
              <a:avLst/>
              <a:gdLst/>
              <a:ahLst/>
              <a:cxnLst/>
              <a:rect l="l" t="t" r="r" b="b"/>
              <a:pathLst>
                <a:path w="274320" h="0">
                  <a:moveTo>
                    <a:pt x="0" y="0"/>
                  </a:moveTo>
                  <a:lnTo>
                    <a:pt x="273990" y="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/>
          <p:cNvSpPr txBox="1"/>
          <p:nvPr/>
        </p:nvSpPr>
        <p:spPr>
          <a:xfrm>
            <a:off x="6662940" y="5562600"/>
            <a:ext cx="8191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 spc="-5">
                <a:latin typeface="Arial"/>
                <a:cs typeface="Arial"/>
              </a:rPr>
              <a:t>read() fill</a:t>
            </a:r>
            <a:r>
              <a:rPr dirty="0" sz="100" spc="-20">
                <a:latin typeface="Arial"/>
                <a:cs typeface="Arial"/>
              </a:rPr>
              <a:t> </a:t>
            </a:r>
            <a:r>
              <a:rPr dirty="0" sz="100" spc="-5">
                <a:latin typeface="Arial"/>
                <a:cs typeface="Arial"/>
              </a:rPr>
              <a:t>the</a:t>
            </a:r>
            <a:endParaRPr sz="1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630403" y="5588000"/>
            <a:ext cx="4508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 spc="-10">
                <a:latin typeface="Arial"/>
                <a:cs typeface="Arial"/>
              </a:rPr>
              <a:t>code..</a:t>
            </a:r>
            <a:endParaRPr sz="1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312987" y="6235700"/>
            <a:ext cx="13836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0000FF"/>
                </a:solidFill>
                <a:latin typeface="Arial"/>
                <a:cs typeface="Arial"/>
              </a:rPr>
              <a:t>Sequence</a:t>
            </a:r>
            <a:r>
              <a:rPr dirty="0" sz="1200" spc="-7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0000FF"/>
                </a:solidFill>
                <a:latin typeface="Arial"/>
                <a:cs typeface="Arial"/>
              </a:rPr>
              <a:t>Diagram</a:t>
            </a:r>
            <a:endParaRPr sz="12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550286" y="5435600"/>
            <a:ext cx="62865" cy="55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">
                <a:latin typeface="Arial"/>
                <a:cs typeface="Arial"/>
              </a:rPr>
              <a:t>user</a:t>
            </a:r>
            <a:endParaRPr sz="2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2550286" y="545218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0"/>
                </a:moveTo>
                <a:lnTo>
                  <a:pt x="0" y="0"/>
                </a:lnTo>
                <a:lnTo>
                  <a:pt x="0" y="12700"/>
                </a:lnTo>
                <a:lnTo>
                  <a:pt x="50800" y="12700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2838691" y="5397500"/>
            <a:ext cx="120650" cy="55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" spc="-5">
                <a:latin typeface="Arial"/>
                <a:cs typeface="Arial"/>
              </a:rPr>
              <a:t>mainWnd</a:t>
            </a:r>
            <a:endParaRPr sz="20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837929" y="5409361"/>
            <a:ext cx="318135" cy="12700"/>
          </a:xfrm>
          <a:custGeom>
            <a:avLst/>
            <a:gdLst/>
            <a:ahLst/>
            <a:cxnLst/>
            <a:rect l="l" t="t" r="r" b="b"/>
            <a:pathLst>
              <a:path w="318135" h="12700">
                <a:moveTo>
                  <a:pt x="101600" y="0"/>
                </a:moveTo>
                <a:lnTo>
                  <a:pt x="0" y="0"/>
                </a:lnTo>
                <a:lnTo>
                  <a:pt x="0" y="12700"/>
                </a:lnTo>
                <a:lnTo>
                  <a:pt x="101600" y="12700"/>
                </a:lnTo>
                <a:lnTo>
                  <a:pt x="101600" y="0"/>
                </a:lnTo>
                <a:close/>
              </a:path>
              <a:path w="318135" h="12700">
                <a:moveTo>
                  <a:pt x="317754" y="0"/>
                </a:moveTo>
                <a:lnTo>
                  <a:pt x="241554" y="0"/>
                </a:lnTo>
                <a:lnTo>
                  <a:pt x="241554" y="12700"/>
                </a:lnTo>
                <a:lnTo>
                  <a:pt x="317754" y="12700"/>
                </a:lnTo>
                <a:lnTo>
                  <a:pt x="317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3077895" y="5389879"/>
            <a:ext cx="10795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255" marR="5080" indent="-8890">
              <a:lnSpc>
                <a:spcPct val="125000"/>
              </a:lnSpc>
              <a:spcBef>
                <a:spcPts val="100"/>
              </a:spcBef>
            </a:pPr>
            <a:r>
              <a:rPr dirty="0" sz="200" spc="-5">
                <a:latin typeface="Arial"/>
                <a:cs typeface="Arial"/>
              </a:rPr>
              <a:t>fileMgr</a:t>
            </a:r>
            <a:r>
              <a:rPr dirty="0" sz="200" spc="-40">
                <a:latin typeface="Arial"/>
                <a:cs typeface="Arial"/>
              </a:rPr>
              <a:t> </a:t>
            </a:r>
            <a:r>
              <a:rPr dirty="0" sz="200">
                <a:latin typeface="Arial"/>
                <a:cs typeface="Arial"/>
              </a:rPr>
              <a:t>:  F</a:t>
            </a:r>
            <a:r>
              <a:rPr dirty="0" sz="200" spc="5">
                <a:latin typeface="Arial"/>
                <a:cs typeface="Arial"/>
              </a:rPr>
              <a:t>il</a:t>
            </a:r>
            <a:r>
              <a:rPr dirty="0" sz="200">
                <a:latin typeface="Arial"/>
                <a:cs typeface="Arial"/>
              </a:rPr>
              <a:t>e</a:t>
            </a:r>
            <a:r>
              <a:rPr dirty="0" sz="200" spc="-5">
                <a:latin typeface="Arial"/>
                <a:cs typeface="Arial"/>
              </a:rPr>
              <a:t>M</a:t>
            </a:r>
            <a:r>
              <a:rPr dirty="0" sz="200">
                <a:latin typeface="Arial"/>
                <a:cs typeface="Arial"/>
              </a:rPr>
              <a:t>gr</a:t>
            </a:r>
            <a:endParaRPr sz="20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3087522" y="5443613"/>
            <a:ext cx="76200" cy="12700"/>
          </a:xfrm>
          <a:custGeom>
            <a:avLst/>
            <a:gdLst/>
            <a:ahLst/>
            <a:cxnLst/>
            <a:rect l="l" t="t" r="r" b="b"/>
            <a:pathLst>
              <a:path w="76200" h="12700">
                <a:moveTo>
                  <a:pt x="76200" y="0"/>
                </a:moveTo>
                <a:lnTo>
                  <a:pt x="0" y="0"/>
                </a:lnTo>
                <a:lnTo>
                  <a:pt x="0" y="12700"/>
                </a:lnTo>
                <a:lnTo>
                  <a:pt x="76200" y="127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3757548" y="5397500"/>
            <a:ext cx="123825" cy="55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" spc="-5">
                <a:latin typeface="Arial"/>
                <a:cs typeface="Arial"/>
              </a:rPr>
              <a:t>repository</a:t>
            </a:r>
            <a:endParaRPr sz="20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3341979" y="5409361"/>
            <a:ext cx="518159" cy="12700"/>
          </a:xfrm>
          <a:custGeom>
            <a:avLst/>
            <a:gdLst/>
            <a:ahLst/>
            <a:cxnLst/>
            <a:rect l="l" t="t" r="r" b="b"/>
            <a:pathLst>
              <a:path w="518160" h="12700">
                <a:moveTo>
                  <a:pt x="114300" y="0"/>
                </a:moveTo>
                <a:lnTo>
                  <a:pt x="0" y="0"/>
                </a:lnTo>
                <a:lnTo>
                  <a:pt x="0" y="12700"/>
                </a:lnTo>
                <a:lnTo>
                  <a:pt x="114300" y="12700"/>
                </a:lnTo>
                <a:lnTo>
                  <a:pt x="114300" y="0"/>
                </a:lnTo>
                <a:close/>
              </a:path>
              <a:path w="518160" h="12700">
                <a:moveTo>
                  <a:pt x="517931" y="0"/>
                </a:moveTo>
                <a:lnTo>
                  <a:pt x="416331" y="0"/>
                </a:lnTo>
                <a:lnTo>
                  <a:pt x="416331" y="12700"/>
                </a:lnTo>
                <a:lnTo>
                  <a:pt x="517931" y="12700"/>
                </a:lnTo>
                <a:lnTo>
                  <a:pt x="5179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3341217" y="5389879"/>
            <a:ext cx="13779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-635">
              <a:lnSpc>
                <a:spcPct val="125000"/>
              </a:lnSpc>
              <a:spcBef>
                <a:spcPts val="100"/>
              </a:spcBef>
            </a:pPr>
            <a:r>
              <a:rPr dirty="0" sz="200">
                <a:latin typeface="Arial"/>
                <a:cs typeface="Arial"/>
              </a:rPr>
              <a:t>docu</a:t>
            </a:r>
            <a:r>
              <a:rPr dirty="0" sz="200" spc="-5">
                <a:latin typeface="Arial"/>
                <a:cs typeface="Arial"/>
              </a:rPr>
              <a:t>m</a:t>
            </a:r>
            <a:r>
              <a:rPr dirty="0" sz="200">
                <a:latin typeface="Arial"/>
                <a:cs typeface="Arial"/>
              </a:rPr>
              <a:t>ent</a:t>
            </a:r>
            <a:r>
              <a:rPr dirty="0" sz="200" spc="-15">
                <a:latin typeface="Arial"/>
                <a:cs typeface="Arial"/>
              </a:rPr>
              <a:t> </a:t>
            </a:r>
            <a:r>
              <a:rPr dirty="0" sz="200">
                <a:latin typeface="Arial"/>
                <a:cs typeface="Arial"/>
              </a:rPr>
              <a:t>:  </a:t>
            </a:r>
            <a:r>
              <a:rPr dirty="0" sz="200" spc="5">
                <a:latin typeface="Arial"/>
                <a:cs typeface="Arial"/>
              </a:rPr>
              <a:t>D</a:t>
            </a:r>
            <a:r>
              <a:rPr dirty="0" sz="200">
                <a:latin typeface="Arial"/>
                <a:cs typeface="Arial"/>
              </a:rPr>
              <a:t>ocu</a:t>
            </a:r>
            <a:r>
              <a:rPr dirty="0" sz="200" spc="-5">
                <a:latin typeface="Arial"/>
                <a:cs typeface="Arial"/>
              </a:rPr>
              <a:t>m</a:t>
            </a:r>
            <a:r>
              <a:rPr dirty="0" sz="200">
                <a:latin typeface="Arial"/>
                <a:cs typeface="Arial"/>
              </a:rPr>
              <a:t>ent</a:t>
            </a:r>
            <a:endParaRPr sz="20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3342271" y="5443613"/>
            <a:ext cx="101600" cy="12700"/>
          </a:xfrm>
          <a:custGeom>
            <a:avLst/>
            <a:gdLst/>
            <a:ahLst/>
            <a:cxnLst/>
            <a:rect l="l" t="t" r="r" b="b"/>
            <a:pathLst>
              <a:path w="101600" h="12700">
                <a:moveTo>
                  <a:pt x="101600" y="0"/>
                </a:moveTo>
                <a:lnTo>
                  <a:pt x="0" y="0"/>
                </a:lnTo>
                <a:lnTo>
                  <a:pt x="0" y="12700"/>
                </a:lnTo>
                <a:lnTo>
                  <a:pt x="101600" y="12700"/>
                </a:lnTo>
                <a:lnTo>
                  <a:pt x="101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3588664" y="5397500"/>
            <a:ext cx="69850" cy="55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">
                <a:latin typeface="Arial"/>
                <a:cs typeface="Arial"/>
              </a:rPr>
              <a:t>gF</a:t>
            </a:r>
            <a:r>
              <a:rPr dirty="0" sz="200" spc="5">
                <a:latin typeface="Arial"/>
                <a:cs typeface="Arial"/>
              </a:rPr>
              <a:t>il</a:t>
            </a:r>
            <a:r>
              <a:rPr dirty="0" sz="200">
                <a:latin typeface="Arial"/>
                <a:cs typeface="Arial"/>
              </a:rPr>
              <a:t>e</a:t>
            </a:r>
            <a:endParaRPr sz="200">
              <a:latin typeface="Arial"/>
              <a:cs typeface="Arial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2847878" y="5409361"/>
            <a:ext cx="804545" cy="187325"/>
            <a:chOff x="2847878" y="5409361"/>
            <a:chExt cx="804545" cy="187325"/>
          </a:xfrm>
        </p:grpSpPr>
        <p:sp>
          <p:nvSpPr>
            <p:cNvPr id="91" name="object 91"/>
            <p:cNvSpPr/>
            <p:nvPr/>
          </p:nvSpPr>
          <p:spPr>
            <a:xfrm>
              <a:off x="3588664" y="5409361"/>
              <a:ext cx="63500" cy="12700"/>
            </a:xfrm>
            <a:custGeom>
              <a:avLst/>
              <a:gdLst/>
              <a:ahLst/>
              <a:cxnLst/>
              <a:rect l="l" t="t" r="r" b="b"/>
              <a:pathLst>
                <a:path w="63500" h="12700">
                  <a:moveTo>
                    <a:pt x="635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3500" y="127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2848830" y="5589225"/>
              <a:ext cx="22225" cy="8890"/>
            </a:xfrm>
            <a:custGeom>
              <a:avLst/>
              <a:gdLst/>
              <a:ahLst/>
              <a:cxnLst/>
              <a:rect l="l" t="t" r="r" b="b"/>
              <a:pathLst>
                <a:path w="22225" h="8889">
                  <a:moveTo>
                    <a:pt x="21915" y="0"/>
                  </a:moveTo>
                  <a:lnTo>
                    <a:pt x="0" y="6424"/>
                  </a:lnTo>
                </a:path>
                <a:path w="22225" h="8889">
                  <a:moveTo>
                    <a:pt x="21915" y="0"/>
                  </a:moveTo>
                  <a:lnTo>
                    <a:pt x="0" y="85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3" name="object 93"/>
          <p:cNvSpPr txBox="1"/>
          <p:nvPr/>
        </p:nvSpPr>
        <p:spPr>
          <a:xfrm>
            <a:off x="2701213" y="5549900"/>
            <a:ext cx="13779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 spc="-5">
                <a:latin typeface="Arial"/>
                <a:cs typeface="Arial"/>
              </a:rPr>
              <a:t>1: Doc view </a:t>
            </a:r>
            <a:r>
              <a:rPr dirty="0" sz="100" spc="-10">
                <a:latin typeface="Arial"/>
                <a:cs typeface="Arial"/>
              </a:rPr>
              <a:t>request </a:t>
            </a:r>
            <a:r>
              <a:rPr dirty="0" sz="100">
                <a:latin typeface="Arial"/>
                <a:cs typeface="Arial"/>
              </a:rPr>
              <a:t>(</a:t>
            </a:r>
            <a:r>
              <a:rPr dirty="0" sz="100" spc="-5">
                <a:latin typeface="Arial"/>
                <a:cs typeface="Arial"/>
              </a:rPr>
              <a:t> </a:t>
            </a:r>
            <a:r>
              <a:rPr dirty="0" sz="100">
                <a:latin typeface="Arial"/>
                <a:cs typeface="Arial"/>
              </a:rPr>
              <a:t>)</a:t>
            </a:r>
            <a:endParaRPr sz="10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089902" y="5647039"/>
            <a:ext cx="22225" cy="6985"/>
          </a:xfrm>
          <a:custGeom>
            <a:avLst/>
            <a:gdLst/>
            <a:ahLst/>
            <a:cxnLst/>
            <a:rect l="l" t="t" r="r" b="b"/>
            <a:pathLst>
              <a:path w="22225" h="6985">
                <a:moveTo>
                  <a:pt x="21915" y="0"/>
                </a:moveTo>
                <a:lnTo>
                  <a:pt x="0" y="6424"/>
                </a:lnTo>
              </a:path>
              <a:path w="22225" h="6985">
                <a:moveTo>
                  <a:pt x="21915" y="0"/>
                </a:moveTo>
                <a:lnTo>
                  <a:pt x="0" y="64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2987649" y="5613400"/>
            <a:ext cx="8572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 spc="-5">
                <a:latin typeface="Arial"/>
                <a:cs typeface="Arial"/>
              </a:rPr>
              <a:t>2:</a:t>
            </a:r>
            <a:r>
              <a:rPr dirty="0" sz="100" spc="-20">
                <a:latin typeface="Arial"/>
                <a:cs typeface="Arial"/>
              </a:rPr>
              <a:t> </a:t>
            </a:r>
            <a:r>
              <a:rPr dirty="0" sz="100" spc="-5">
                <a:latin typeface="Arial"/>
                <a:cs typeface="Arial"/>
              </a:rPr>
              <a:t>fetchDoc(</a:t>
            </a:r>
            <a:r>
              <a:rPr dirty="0" sz="100" spc="-15">
                <a:latin typeface="Arial"/>
                <a:cs typeface="Arial"/>
              </a:rPr>
              <a:t> </a:t>
            </a:r>
            <a:r>
              <a:rPr dirty="0" sz="100">
                <a:latin typeface="Arial"/>
                <a:cs typeface="Arial"/>
              </a:rPr>
              <a:t>)</a:t>
            </a:r>
            <a:endParaRPr sz="100">
              <a:latin typeface="Arial"/>
              <a:cs typeface="Arial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3360145" y="5688912"/>
            <a:ext cx="434975" cy="141605"/>
            <a:chOff x="3360145" y="5688912"/>
            <a:chExt cx="434975" cy="141605"/>
          </a:xfrm>
        </p:grpSpPr>
        <p:sp>
          <p:nvSpPr>
            <p:cNvPr id="97" name="object 97"/>
            <p:cNvSpPr/>
            <p:nvPr/>
          </p:nvSpPr>
          <p:spPr>
            <a:xfrm>
              <a:off x="3361098" y="5698430"/>
              <a:ext cx="22225" cy="8890"/>
            </a:xfrm>
            <a:custGeom>
              <a:avLst/>
              <a:gdLst/>
              <a:ahLst/>
              <a:cxnLst/>
              <a:rect l="l" t="t" r="r" b="b"/>
              <a:pathLst>
                <a:path w="22225" h="8889">
                  <a:moveTo>
                    <a:pt x="21915" y="0"/>
                  </a:moveTo>
                  <a:lnTo>
                    <a:pt x="0" y="6424"/>
                  </a:lnTo>
                </a:path>
                <a:path w="22225" h="8889">
                  <a:moveTo>
                    <a:pt x="21915" y="0"/>
                  </a:moveTo>
                  <a:lnTo>
                    <a:pt x="0" y="85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3580262" y="5762669"/>
              <a:ext cx="22225" cy="6985"/>
            </a:xfrm>
            <a:custGeom>
              <a:avLst/>
              <a:gdLst/>
              <a:ahLst/>
              <a:cxnLst/>
              <a:rect l="l" t="t" r="r" b="b"/>
              <a:pathLst>
                <a:path w="22225" h="6985">
                  <a:moveTo>
                    <a:pt x="21915" y="0"/>
                  </a:moveTo>
                  <a:lnTo>
                    <a:pt x="0" y="6424"/>
                  </a:lnTo>
                </a:path>
                <a:path w="22225" h="6985">
                  <a:moveTo>
                    <a:pt x="21915" y="0"/>
                  </a:moveTo>
                  <a:lnTo>
                    <a:pt x="0" y="64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3772019" y="5820483"/>
              <a:ext cx="22225" cy="8890"/>
            </a:xfrm>
            <a:custGeom>
              <a:avLst/>
              <a:gdLst/>
              <a:ahLst/>
              <a:cxnLst/>
              <a:rect l="l" t="t" r="r" b="b"/>
              <a:pathLst>
                <a:path w="22225" h="8889">
                  <a:moveTo>
                    <a:pt x="21915" y="0"/>
                  </a:moveTo>
                  <a:lnTo>
                    <a:pt x="0" y="8565"/>
                  </a:lnTo>
                </a:path>
                <a:path w="22225" h="8889">
                  <a:moveTo>
                    <a:pt x="21915" y="0"/>
                  </a:moveTo>
                  <a:lnTo>
                    <a:pt x="0" y="64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0" name="object 100"/>
          <p:cNvSpPr txBox="1"/>
          <p:nvPr/>
        </p:nvSpPr>
        <p:spPr>
          <a:xfrm>
            <a:off x="3239744" y="5664200"/>
            <a:ext cx="7429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 spc="-5">
                <a:latin typeface="Arial"/>
                <a:cs typeface="Arial"/>
              </a:rPr>
              <a:t>3:</a:t>
            </a:r>
            <a:r>
              <a:rPr dirty="0" sz="100" spc="-20">
                <a:latin typeface="Arial"/>
                <a:cs typeface="Arial"/>
              </a:rPr>
              <a:t> </a:t>
            </a:r>
            <a:r>
              <a:rPr dirty="0" sz="100" spc="-5">
                <a:latin typeface="Arial"/>
                <a:cs typeface="Arial"/>
              </a:rPr>
              <a:t>create</a:t>
            </a:r>
            <a:r>
              <a:rPr dirty="0" sz="100" spc="-20">
                <a:latin typeface="Arial"/>
                <a:cs typeface="Arial"/>
              </a:rPr>
              <a:t> </a:t>
            </a:r>
            <a:r>
              <a:rPr dirty="0" sz="100">
                <a:latin typeface="Arial"/>
                <a:cs typeface="Arial"/>
              </a:rPr>
              <a:t>(</a:t>
            </a:r>
            <a:r>
              <a:rPr dirty="0" sz="100" spc="-15">
                <a:latin typeface="Arial"/>
                <a:cs typeface="Arial"/>
              </a:rPr>
              <a:t> </a:t>
            </a:r>
            <a:r>
              <a:rPr dirty="0" sz="100">
                <a:latin typeface="Arial"/>
                <a:cs typeface="Arial"/>
              </a:rPr>
              <a:t>)</a:t>
            </a:r>
            <a:endParaRPr sz="1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349320" y="5727700"/>
            <a:ext cx="183515" cy="9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 spc="-5">
                <a:latin typeface="Arial"/>
                <a:cs typeface="Arial"/>
              </a:rPr>
              <a:t>4: create </a:t>
            </a:r>
            <a:r>
              <a:rPr dirty="0" sz="100">
                <a:latin typeface="Arial"/>
                <a:cs typeface="Arial"/>
              </a:rPr>
              <a:t>(</a:t>
            </a:r>
            <a:r>
              <a:rPr dirty="0" sz="100" spc="-20">
                <a:latin typeface="Arial"/>
                <a:cs typeface="Arial"/>
              </a:rPr>
              <a:t> </a:t>
            </a:r>
            <a:r>
              <a:rPr dirty="0" sz="100">
                <a:latin typeface="Arial"/>
                <a:cs typeface="Arial"/>
              </a:rPr>
              <a:t>)</a:t>
            </a:r>
            <a:endParaRPr sz="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">
              <a:latin typeface="Arial"/>
              <a:cs typeface="Arial"/>
            </a:endParaRPr>
          </a:p>
          <a:p>
            <a:pPr marL="95885">
              <a:lnSpc>
                <a:spcPct val="100000"/>
              </a:lnSpc>
            </a:pPr>
            <a:r>
              <a:rPr dirty="0" sz="100" spc="-5">
                <a:latin typeface="Arial"/>
                <a:cs typeface="Arial"/>
              </a:rPr>
              <a:t>5:</a:t>
            </a:r>
            <a:r>
              <a:rPr dirty="0" sz="100" spc="-20">
                <a:latin typeface="Arial"/>
                <a:cs typeface="Arial"/>
              </a:rPr>
              <a:t> </a:t>
            </a:r>
            <a:r>
              <a:rPr dirty="0" sz="100" spc="-10">
                <a:latin typeface="Arial"/>
                <a:cs typeface="Arial"/>
              </a:rPr>
              <a:t>readDoc </a:t>
            </a:r>
            <a:r>
              <a:rPr dirty="0" sz="100">
                <a:latin typeface="Arial"/>
                <a:cs typeface="Arial"/>
              </a:rPr>
              <a:t>(</a:t>
            </a:r>
            <a:r>
              <a:rPr dirty="0" sz="100" spc="-10">
                <a:latin typeface="Arial"/>
                <a:cs typeface="Arial"/>
              </a:rPr>
              <a:t> </a:t>
            </a:r>
            <a:r>
              <a:rPr dirty="0" sz="100">
                <a:latin typeface="Arial"/>
                <a:cs typeface="Arial"/>
              </a:rPr>
              <a:t>)</a:t>
            </a:r>
            <a:endParaRPr sz="100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3361098" y="5893287"/>
            <a:ext cx="22225" cy="8890"/>
          </a:xfrm>
          <a:custGeom>
            <a:avLst/>
            <a:gdLst/>
            <a:ahLst/>
            <a:cxnLst/>
            <a:rect l="l" t="t" r="r" b="b"/>
            <a:pathLst>
              <a:path w="22225" h="8889">
                <a:moveTo>
                  <a:pt x="21915" y="0"/>
                </a:moveTo>
                <a:lnTo>
                  <a:pt x="0" y="8565"/>
                </a:lnTo>
              </a:path>
              <a:path w="22225" h="8889">
                <a:moveTo>
                  <a:pt x="21915" y="0"/>
                </a:moveTo>
                <a:lnTo>
                  <a:pt x="0" y="64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3238715" y="5854700"/>
            <a:ext cx="10922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 spc="-5">
                <a:latin typeface="Arial"/>
                <a:cs typeface="Arial"/>
              </a:rPr>
              <a:t>6:</a:t>
            </a:r>
            <a:r>
              <a:rPr dirty="0" sz="100" spc="-20">
                <a:latin typeface="Arial"/>
                <a:cs typeface="Arial"/>
              </a:rPr>
              <a:t> </a:t>
            </a:r>
            <a:r>
              <a:rPr dirty="0" sz="100" spc="-5">
                <a:latin typeface="Arial"/>
                <a:cs typeface="Arial"/>
              </a:rPr>
              <a:t>fillDocument</a:t>
            </a:r>
            <a:r>
              <a:rPr dirty="0" sz="100" spc="-15">
                <a:latin typeface="Arial"/>
                <a:cs typeface="Arial"/>
              </a:rPr>
              <a:t> </a:t>
            </a:r>
            <a:r>
              <a:rPr dirty="0" sz="100">
                <a:latin typeface="Arial"/>
                <a:cs typeface="Arial"/>
              </a:rPr>
              <a:t>(</a:t>
            </a:r>
            <a:r>
              <a:rPr dirty="0" sz="100" spc="-15">
                <a:latin typeface="Arial"/>
                <a:cs typeface="Arial"/>
              </a:rPr>
              <a:t> </a:t>
            </a:r>
            <a:r>
              <a:rPr dirty="0" sz="100">
                <a:latin typeface="Arial"/>
                <a:cs typeface="Arial"/>
              </a:rPr>
              <a:t>)</a:t>
            </a:r>
            <a:endParaRPr sz="100">
              <a:latin typeface="Arial"/>
              <a:cs typeface="Arial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2872536" y="5952290"/>
            <a:ext cx="922655" cy="156210"/>
            <a:chOff x="2872536" y="5952290"/>
            <a:chExt cx="922655" cy="156210"/>
          </a:xfrm>
        </p:grpSpPr>
        <p:sp>
          <p:nvSpPr>
            <p:cNvPr id="105" name="object 105"/>
            <p:cNvSpPr/>
            <p:nvPr/>
          </p:nvSpPr>
          <p:spPr>
            <a:xfrm>
              <a:off x="3772019" y="5959666"/>
              <a:ext cx="22225" cy="6985"/>
            </a:xfrm>
            <a:custGeom>
              <a:avLst/>
              <a:gdLst/>
              <a:ahLst/>
              <a:cxnLst/>
              <a:rect l="l" t="t" r="r" b="b"/>
              <a:pathLst>
                <a:path w="22225" h="6985">
                  <a:moveTo>
                    <a:pt x="21915" y="0"/>
                  </a:moveTo>
                  <a:lnTo>
                    <a:pt x="0" y="6424"/>
                  </a:lnTo>
                </a:path>
                <a:path w="22225" h="6985">
                  <a:moveTo>
                    <a:pt x="21915" y="0"/>
                  </a:moveTo>
                  <a:lnTo>
                    <a:pt x="0" y="64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3580262" y="6026047"/>
              <a:ext cx="22225" cy="8890"/>
            </a:xfrm>
            <a:custGeom>
              <a:avLst/>
              <a:gdLst/>
              <a:ahLst/>
              <a:cxnLst/>
              <a:rect l="l" t="t" r="r" b="b"/>
              <a:pathLst>
                <a:path w="22225" h="8889">
                  <a:moveTo>
                    <a:pt x="21915" y="0"/>
                  </a:moveTo>
                  <a:lnTo>
                    <a:pt x="0" y="6424"/>
                  </a:lnTo>
                </a:path>
                <a:path w="22225" h="8889">
                  <a:moveTo>
                    <a:pt x="21915" y="0"/>
                  </a:moveTo>
                  <a:lnTo>
                    <a:pt x="0" y="85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2873489" y="6100990"/>
              <a:ext cx="22225" cy="6985"/>
            </a:xfrm>
            <a:custGeom>
              <a:avLst/>
              <a:gdLst/>
              <a:ahLst/>
              <a:cxnLst/>
              <a:rect l="l" t="t" r="r" b="b"/>
              <a:pathLst>
                <a:path w="22225" h="6985">
                  <a:moveTo>
                    <a:pt x="0" y="0"/>
                  </a:moveTo>
                  <a:lnTo>
                    <a:pt x="21915" y="6424"/>
                  </a:lnTo>
                </a:path>
                <a:path w="22225" h="6985">
                  <a:moveTo>
                    <a:pt x="0" y="0"/>
                  </a:moveTo>
                  <a:lnTo>
                    <a:pt x="21915" y="64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8" name="object 108"/>
          <p:cNvSpPr txBox="1"/>
          <p:nvPr/>
        </p:nvSpPr>
        <p:spPr>
          <a:xfrm>
            <a:off x="3446500" y="5918200"/>
            <a:ext cx="8572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 spc="-5">
                <a:latin typeface="Arial"/>
                <a:cs typeface="Arial"/>
              </a:rPr>
              <a:t>7:</a:t>
            </a:r>
            <a:r>
              <a:rPr dirty="0" sz="100" spc="-20">
                <a:latin typeface="Arial"/>
                <a:cs typeface="Arial"/>
              </a:rPr>
              <a:t> </a:t>
            </a:r>
            <a:r>
              <a:rPr dirty="0" sz="100" spc="-5">
                <a:latin typeface="Arial"/>
                <a:cs typeface="Arial"/>
              </a:rPr>
              <a:t>readFile</a:t>
            </a:r>
            <a:r>
              <a:rPr dirty="0" sz="100" spc="-20">
                <a:latin typeface="Arial"/>
                <a:cs typeface="Arial"/>
              </a:rPr>
              <a:t> </a:t>
            </a:r>
            <a:r>
              <a:rPr dirty="0" sz="100">
                <a:latin typeface="Arial"/>
                <a:cs typeface="Arial"/>
              </a:rPr>
              <a:t>(</a:t>
            </a:r>
            <a:r>
              <a:rPr dirty="0" sz="100" spc="-10">
                <a:latin typeface="Arial"/>
                <a:cs typeface="Arial"/>
              </a:rPr>
              <a:t> </a:t>
            </a:r>
            <a:r>
              <a:rPr dirty="0" sz="100">
                <a:latin typeface="Arial"/>
                <a:cs typeface="Arial"/>
              </a:rPr>
              <a:t>)</a:t>
            </a:r>
            <a:endParaRPr sz="1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349320" y="5981700"/>
            <a:ext cx="7429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 spc="-5">
                <a:latin typeface="Arial"/>
                <a:cs typeface="Arial"/>
              </a:rPr>
              <a:t>8:</a:t>
            </a:r>
            <a:r>
              <a:rPr dirty="0" sz="100" spc="-20">
                <a:latin typeface="Arial"/>
                <a:cs typeface="Arial"/>
              </a:rPr>
              <a:t> </a:t>
            </a:r>
            <a:r>
              <a:rPr dirty="0" sz="100" spc="-5">
                <a:latin typeface="Arial"/>
                <a:cs typeface="Arial"/>
              </a:rPr>
              <a:t>fillFile</a:t>
            </a:r>
            <a:r>
              <a:rPr dirty="0" sz="100" spc="-15">
                <a:latin typeface="Arial"/>
                <a:cs typeface="Arial"/>
              </a:rPr>
              <a:t> </a:t>
            </a:r>
            <a:r>
              <a:rPr dirty="0" sz="100">
                <a:latin typeface="Arial"/>
                <a:cs typeface="Arial"/>
              </a:rPr>
              <a:t>(</a:t>
            </a:r>
            <a:r>
              <a:rPr dirty="0" sz="100" spc="-10">
                <a:latin typeface="Arial"/>
                <a:cs typeface="Arial"/>
              </a:rPr>
              <a:t> </a:t>
            </a:r>
            <a:r>
              <a:rPr dirty="0" sz="100">
                <a:latin typeface="Arial"/>
                <a:cs typeface="Arial"/>
              </a:rPr>
              <a:t>)</a:t>
            </a:r>
            <a:endParaRPr sz="1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905886" y="6032500"/>
            <a:ext cx="10922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 spc="-5">
                <a:latin typeface="Arial"/>
                <a:cs typeface="Arial"/>
              </a:rPr>
              <a:t>9:</a:t>
            </a:r>
            <a:r>
              <a:rPr dirty="0" sz="100" spc="-20">
                <a:latin typeface="Arial"/>
                <a:cs typeface="Arial"/>
              </a:rPr>
              <a:t> </a:t>
            </a:r>
            <a:r>
              <a:rPr dirty="0" sz="100" spc="-5">
                <a:latin typeface="Arial"/>
                <a:cs typeface="Arial"/>
              </a:rPr>
              <a:t>sortByName</a:t>
            </a:r>
            <a:r>
              <a:rPr dirty="0" sz="100" spc="-15">
                <a:latin typeface="Arial"/>
                <a:cs typeface="Arial"/>
              </a:rPr>
              <a:t> </a:t>
            </a:r>
            <a:r>
              <a:rPr dirty="0" sz="100">
                <a:latin typeface="Arial"/>
                <a:cs typeface="Arial"/>
              </a:rPr>
              <a:t>(</a:t>
            </a:r>
            <a:r>
              <a:rPr dirty="0" sz="100" spc="-15">
                <a:latin typeface="Arial"/>
                <a:cs typeface="Arial"/>
              </a:rPr>
              <a:t> </a:t>
            </a:r>
            <a:r>
              <a:rPr dirty="0" sz="100">
                <a:latin typeface="Arial"/>
                <a:cs typeface="Arial"/>
              </a:rPr>
              <a:t>)</a:t>
            </a:r>
            <a:endParaRPr sz="1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2148065" y="5549900"/>
            <a:ext cx="163830" cy="53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065">
              <a:lnSpc>
                <a:spcPts val="110"/>
              </a:lnSpc>
            </a:pPr>
            <a:r>
              <a:rPr dirty="0" sz="100" spc="-5">
                <a:latin typeface="Arial"/>
                <a:cs typeface="Arial"/>
              </a:rPr>
              <a:t>Æ¯Á¤¹®¼¿¡ ´ëÇÑ</a:t>
            </a:r>
            <a:r>
              <a:rPr dirty="0" sz="100" spc="-10">
                <a:latin typeface="Arial"/>
                <a:cs typeface="Arial"/>
              </a:rPr>
              <a:t> </a:t>
            </a:r>
            <a:r>
              <a:rPr dirty="0" sz="100" spc="-5">
                <a:latin typeface="Arial"/>
                <a:cs typeface="Arial"/>
              </a:rPr>
              <a:t>º¸±â¸¦</a:t>
            </a:r>
            <a:endParaRPr sz="100">
              <a:latin typeface="Arial"/>
              <a:cs typeface="Arial"/>
            </a:endParaRPr>
          </a:p>
          <a:p>
            <a:pPr>
              <a:lnSpc>
                <a:spcPts val="110"/>
              </a:lnSpc>
            </a:pPr>
            <a:r>
              <a:rPr dirty="0" sz="100" spc="-5">
                <a:latin typeface="Arial"/>
                <a:cs typeface="Arial"/>
              </a:rPr>
              <a:t>»ç¿ëÀÚ°¡ ¿äÃ»ÇÑ´Ù.</a:t>
            </a:r>
            <a:endParaRPr sz="1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2153107" y="5854700"/>
            <a:ext cx="179705" cy="660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7620" marR="24765" indent="-8255">
              <a:lnSpc>
                <a:spcPts val="100"/>
              </a:lnSpc>
            </a:pPr>
            <a:r>
              <a:rPr dirty="0" sz="100" spc="-5">
                <a:latin typeface="Arial"/>
                <a:cs typeface="Arial"/>
              </a:rPr>
              <a:t>ÈÀÏ°ü¸®ÀÚ´Â ÀÐ¾î¿Â  </a:t>
            </a:r>
            <a:r>
              <a:rPr dirty="0" sz="100">
                <a:latin typeface="Arial"/>
                <a:cs typeface="Arial"/>
              </a:rPr>
              <a:t>¹®¼</a:t>
            </a:r>
            <a:r>
              <a:rPr dirty="0" sz="100" spc="-5">
                <a:latin typeface="Arial"/>
                <a:cs typeface="Arial"/>
              </a:rPr>
              <a:t>À</a:t>
            </a:r>
            <a:r>
              <a:rPr dirty="0" sz="100">
                <a:latin typeface="Arial"/>
                <a:cs typeface="Arial"/>
              </a:rPr>
              <a:t>Ç </a:t>
            </a:r>
            <a:r>
              <a:rPr dirty="0" sz="100" spc="-5">
                <a:latin typeface="Arial"/>
                <a:cs typeface="Arial"/>
              </a:rPr>
              <a:t>Á</a:t>
            </a:r>
            <a:r>
              <a:rPr dirty="0" sz="100" spc="-10">
                <a:latin typeface="Arial"/>
                <a:cs typeface="Arial"/>
              </a:rPr>
              <a:t>¤</a:t>
            </a:r>
            <a:r>
              <a:rPr dirty="0" sz="100">
                <a:latin typeface="Arial"/>
                <a:cs typeface="Arial"/>
              </a:rPr>
              <a:t>º¸¸¦</a:t>
            </a:r>
            <a:r>
              <a:rPr dirty="0" sz="100" spc="-5">
                <a:latin typeface="Arial"/>
                <a:cs typeface="Arial"/>
              </a:rPr>
              <a:t> </a:t>
            </a:r>
            <a:r>
              <a:rPr dirty="0" sz="100">
                <a:latin typeface="Arial"/>
                <a:cs typeface="Arial"/>
              </a:rPr>
              <a:t>Ç</a:t>
            </a:r>
            <a:r>
              <a:rPr dirty="0" sz="100" spc="-5">
                <a:latin typeface="Arial"/>
                <a:cs typeface="Arial"/>
              </a:rPr>
              <a:t>Ø</a:t>
            </a:r>
            <a:r>
              <a:rPr dirty="0" sz="100">
                <a:latin typeface="Arial"/>
                <a:cs typeface="Arial"/>
              </a:rPr>
              <a:t>´ç</a:t>
            </a:r>
            <a:r>
              <a:rPr dirty="0" sz="100" spc="-5">
                <a:latin typeface="Arial"/>
                <a:cs typeface="Arial"/>
              </a:rPr>
              <a:t> </a:t>
            </a:r>
            <a:r>
              <a:rPr dirty="0" sz="100">
                <a:latin typeface="Arial"/>
                <a:cs typeface="Arial"/>
              </a:rPr>
              <a:t>¹®¼</a:t>
            </a:r>
            <a:endParaRPr sz="100">
              <a:latin typeface="Arial"/>
              <a:cs typeface="Arial"/>
            </a:endParaRPr>
          </a:p>
          <a:p>
            <a:pPr marL="8890">
              <a:lnSpc>
                <a:spcPts val="100"/>
              </a:lnSpc>
            </a:pPr>
            <a:r>
              <a:rPr dirty="0" sz="100" spc="-5">
                <a:latin typeface="Arial"/>
                <a:cs typeface="Arial"/>
              </a:rPr>
              <a:t>°</a:t>
            </a:r>
            <a:r>
              <a:rPr dirty="0" sz="100">
                <a:latin typeface="Arial"/>
                <a:cs typeface="Arial"/>
              </a:rPr>
              <a:t>´</a:t>
            </a:r>
            <a:r>
              <a:rPr dirty="0" sz="100" spc="-5">
                <a:latin typeface="Arial"/>
                <a:cs typeface="Arial"/>
              </a:rPr>
              <a:t>Ã</a:t>
            </a:r>
            <a:r>
              <a:rPr dirty="0" sz="100">
                <a:latin typeface="Arial"/>
                <a:cs typeface="Arial"/>
              </a:rPr>
              <a:t>¼¿¡ ¼³</a:t>
            </a:r>
            <a:r>
              <a:rPr dirty="0" sz="100" spc="-5">
                <a:latin typeface="Arial"/>
                <a:cs typeface="Arial"/>
              </a:rPr>
              <a:t>Á</a:t>
            </a:r>
            <a:r>
              <a:rPr dirty="0" sz="100" spc="-10">
                <a:latin typeface="Arial"/>
                <a:cs typeface="Arial"/>
              </a:rPr>
              <a:t>¤</a:t>
            </a:r>
            <a:r>
              <a:rPr dirty="0" sz="100" spc="-5">
                <a:latin typeface="Arial"/>
                <a:cs typeface="Arial"/>
              </a:rPr>
              <a:t>À</a:t>
            </a:r>
            <a:r>
              <a:rPr dirty="0" sz="100">
                <a:latin typeface="Arial"/>
                <a:cs typeface="Arial"/>
              </a:rPr>
              <a:t>»</a:t>
            </a:r>
            <a:r>
              <a:rPr dirty="0" sz="100" spc="-10">
                <a:latin typeface="Arial"/>
                <a:cs typeface="Arial"/>
              </a:rPr>
              <a:t> </a:t>
            </a:r>
            <a:r>
              <a:rPr dirty="0" sz="100">
                <a:latin typeface="Arial"/>
                <a:cs typeface="Arial"/>
              </a:rPr>
              <a:t>¿</a:t>
            </a:r>
            <a:r>
              <a:rPr dirty="0" sz="100" spc="-10">
                <a:latin typeface="Arial"/>
                <a:cs typeface="Arial"/>
              </a:rPr>
              <a:t>ä</a:t>
            </a:r>
            <a:r>
              <a:rPr dirty="0" sz="100" spc="-5">
                <a:latin typeface="Arial"/>
                <a:cs typeface="Arial"/>
              </a:rPr>
              <a:t>Ã</a:t>
            </a:r>
            <a:r>
              <a:rPr dirty="0" sz="100" spc="-10">
                <a:latin typeface="Arial"/>
                <a:cs typeface="Arial"/>
              </a:rPr>
              <a:t>»</a:t>
            </a:r>
            <a:r>
              <a:rPr dirty="0" sz="100">
                <a:latin typeface="Arial"/>
                <a:cs typeface="Arial"/>
              </a:rPr>
              <a:t>ÇÑ´Ù.</a:t>
            </a:r>
            <a:endParaRPr sz="1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2130285" y="6032500"/>
            <a:ext cx="17907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36830">
              <a:lnSpc>
                <a:spcPts val="110"/>
              </a:lnSpc>
            </a:pPr>
            <a:r>
              <a:rPr dirty="0" sz="100" spc="-5">
                <a:latin typeface="Arial"/>
                <a:cs typeface="Arial"/>
              </a:rPr>
              <a:t>È</a:t>
            </a:r>
            <a:r>
              <a:rPr dirty="0" sz="100">
                <a:latin typeface="Arial"/>
                <a:cs typeface="Arial"/>
              </a:rPr>
              <a:t>¸é</a:t>
            </a:r>
            <a:r>
              <a:rPr dirty="0" sz="100" spc="-10">
                <a:latin typeface="Arial"/>
                <a:cs typeface="Arial"/>
              </a:rPr>
              <a:t> </a:t>
            </a:r>
            <a:r>
              <a:rPr dirty="0" sz="100" spc="-5">
                <a:latin typeface="Arial"/>
                <a:cs typeface="Arial"/>
              </a:rPr>
              <a:t>°</a:t>
            </a:r>
            <a:r>
              <a:rPr dirty="0" sz="100">
                <a:latin typeface="Arial"/>
                <a:cs typeface="Arial"/>
              </a:rPr>
              <a:t>´</a:t>
            </a:r>
            <a:r>
              <a:rPr dirty="0" sz="100" spc="-5">
                <a:latin typeface="Arial"/>
                <a:cs typeface="Arial"/>
              </a:rPr>
              <a:t>Ã</a:t>
            </a:r>
            <a:r>
              <a:rPr dirty="0" sz="100">
                <a:latin typeface="Arial"/>
                <a:cs typeface="Arial"/>
              </a:rPr>
              <a:t>¼´Â</a:t>
            </a:r>
            <a:r>
              <a:rPr dirty="0" sz="100" spc="-10">
                <a:latin typeface="Arial"/>
                <a:cs typeface="Arial"/>
              </a:rPr>
              <a:t> </a:t>
            </a:r>
            <a:r>
              <a:rPr dirty="0" sz="100" spc="-5">
                <a:latin typeface="Arial"/>
                <a:cs typeface="Arial"/>
              </a:rPr>
              <a:t>À</a:t>
            </a:r>
            <a:r>
              <a:rPr dirty="0" sz="100">
                <a:latin typeface="Arial"/>
                <a:cs typeface="Arial"/>
              </a:rPr>
              <a:t>Ð¾</a:t>
            </a:r>
            <a:r>
              <a:rPr dirty="0" sz="100" spc="-5">
                <a:latin typeface="Arial"/>
                <a:cs typeface="Arial"/>
              </a:rPr>
              <a:t>î</a:t>
            </a:r>
            <a:r>
              <a:rPr dirty="0" sz="100">
                <a:latin typeface="Arial"/>
                <a:cs typeface="Arial"/>
              </a:rPr>
              <a:t>µ</a:t>
            </a:r>
            <a:r>
              <a:rPr dirty="0" sz="100" spc="-10">
                <a:latin typeface="Arial"/>
                <a:cs typeface="Arial"/>
              </a:rPr>
              <a:t>é</a:t>
            </a:r>
            <a:r>
              <a:rPr dirty="0" sz="100" spc="-5">
                <a:latin typeface="Arial"/>
                <a:cs typeface="Arial"/>
              </a:rPr>
              <a:t>ÀÎ</a:t>
            </a:r>
            <a:endParaRPr sz="100">
              <a:latin typeface="Arial"/>
              <a:cs typeface="Arial"/>
            </a:endParaRPr>
          </a:p>
          <a:p>
            <a:pPr marL="31115" marR="5080" indent="1270">
              <a:lnSpc>
                <a:spcPts val="100"/>
              </a:lnSpc>
            </a:pPr>
            <a:r>
              <a:rPr dirty="0" sz="100" spc="-5">
                <a:latin typeface="Arial"/>
                <a:cs typeface="Arial"/>
              </a:rPr>
              <a:t>°´Ã¼µé¿¡ ´ëÇØ ÀÌ¸§º°·Î  Á</a:t>
            </a:r>
            <a:r>
              <a:rPr dirty="0" sz="100" spc="-10">
                <a:latin typeface="Arial"/>
                <a:cs typeface="Arial"/>
              </a:rPr>
              <a:t>¤</a:t>
            </a:r>
            <a:r>
              <a:rPr dirty="0" sz="100" spc="5">
                <a:latin typeface="Arial"/>
                <a:cs typeface="Arial"/>
              </a:rPr>
              <a:t>·</a:t>
            </a:r>
            <a:r>
              <a:rPr dirty="0" sz="100" spc="-5">
                <a:latin typeface="Arial"/>
                <a:cs typeface="Arial"/>
              </a:rPr>
              <a:t>ÄÀ</a:t>
            </a:r>
            <a:r>
              <a:rPr dirty="0" sz="100">
                <a:latin typeface="Arial"/>
                <a:cs typeface="Arial"/>
              </a:rPr>
              <a:t>»</a:t>
            </a:r>
            <a:r>
              <a:rPr dirty="0" sz="100" spc="-10">
                <a:latin typeface="Arial"/>
                <a:cs typeface="Arial"/>
              </a:rPr>
              <a:t> </a:t>
            </a:r>
            <a:r>
              <a:rPr dirty="0" sz="100">
                <a:latin typeface="Arial"/>
                <a:cs typeface="Arial"/>
              </a:rPr>
              <a:t>½</a:t>
            </a:r>
            <a:r>
              <a:rPr dirty="0" sz="100" spc="-5">
                <a:latin typeface="Arial"/>
                <a:cs typeface="Arial"/>
              </a:rPr>
              <a:t>ÃÄ</a:t>
            </a:r>
            <a:r>
              <a:rPr dirty="0" sz="100">
                <a:latin typeface="Arial"/>
                <a:cs typeface="Arial"/>
              </a:rPr>
              <a:t>Ñ </a:t>
            </a:r>
            <a:r>
              <a:rPr dirty="0" sz="100" spc="-5">
                <a:latin typeface="Arial"/>
                <a:cs typeface="Arial"/>
              </a:rPr>
              <a:t>È</a:t>
            </a:r>
            <a:r>
              <a:rPr dirty="0" sz="100">
                <a:latin typeface="Arial"/>
                <a:cs typeface="Arial"/>
              </a:rPr>
              <a:t>¸</a:t>
            </a:r>
            <a:r>
              <a:rPr dirty="0" sz="100" spc="-10">
                <a:latin typeface="Arial"/>
                <a:cs typeface="Arial"/>
              </a:rPr>
              <a:t>é</a:t>
            </a:r>
            <a:r>
              <a:rPr dirty="0" sz="100">
                <a:latin typeface="Arial"/>
                <a:cs typeface="Arial"/>
              </a:rPr>
              <a:t>¿¡</a:t>
            </a:r>
            <a:endParaRPr sz="100">
              <a:latin typeface="Arial"/>
              <a:cs typeface="Arial"/>
            </a:endParaRPr>
          </a:p>
          <a:p>
            <a:pPr>
              <a:lnSpc>
                <a:spcPts val="100"/>
              </a:lnSpc>
            </a:pPr>
            <a:r>
              <a:rPr dirty="0" sz="100" spc="-5">
                <a:latin typeface="Arial"/>
                <a:cs typeface="Arial"/>
              </a:rPr>
              <a:t>º¸¿©ÁØ´Ù.</a:t>
            </a:r>
            <a:endParaRPr sz="1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120538" y="4483100"/>
            <a:ext cx="7112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 spc="5">
                <a:latin typeface="Arial"/>
                <a:cs typeface="Arial"/>
              </a:rPr>
              <a:t>W</a:t>
            </a:r>
            <a:r>
              <a:rPr dirty="0" sz="100">
                <a:latin typeface="Arial"/>
                <a:cs typeface="Arial"/>
              </a:rPr>
              <a:t>i</a:t>
            </a:r>
            <a:r>
              <a:rPr dirty="0" sz="100" spc="-10">
                <a:latin typeface="Arial"/>
                <a:cs typeface="Arial"/>
              </a:rPr>
              <a:t>ndo</a:t>
            </a:r>
            <a:r>
              <a:rPr dirty="0" sz="100">
                <a:latin typeface="Arial"/>
                <a:cs typeface="Arial"/>
              </a:rPr>
              <a:t>w</a:t>
            </a:r>
            <a:r>
              <a:rPr dirty="0" sz="100" spc="-10">
                <a:latin typeface="Arial"/>
                <a:cs typeface="Arial"/>
              </a:rPr>
              <a:t>9</a:t>
            </a:r>
            <a:r>
              <a:rPr dirty="0" sz="100">
                <a:latin typeface="Arial"/>
                <a:cs typeface="Arial"/>
              </a:rPr>
              <a:t>5</a:t>
            </a:r>
            <a:endParaRPr sz="1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5063997" y="4597400"/>
            <a:ext cx="158115" cy="53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ts val="110"/>
              </a:lnSpc>
            </a:pPr>
            <a:r>
              <a:rPr dirty="0" sz="100" spc="-5">
                <a:latin typeface="Arial"/>
                <a:cs typeface="Arial"/>
              </a:rPr>
              <a:t>¹®¼°ü¸®</a:t>
            </a:r>
            <a:endParaRPr sz="100">
              <a:latin typeface="Arial"/>
              <a:cs typeface="Arial"/>
            </a:endParaRPr>
          </a:p>
          <a:p>
            <a:pPr marL="37465">
              <a:lnSpc>
                <a:spcPts val="110"/>
              </a:lnSpc>
            </a:pPr>
            <a:r>
              <a:rPr dirty="0" sz="100" spc="-5">
                <a:latin typeface="Arial"/>
                <a:cs typeface="Arial"/>
              </a:rPr>
              <a:t>Å¬¶óÀÌ¾ðÆ®.EXE</a:t>
            </a:r>
            <a:endParaRPr sz="100">
              <a:latin typeface="Arial"/>
              <a:cs typeface="Arial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5330901" y="4658855"/>
            <a:ext cx="342900" cy="137795"/>
          </a:xfrm>
          <a:custGeom>
            <a:avLst/>
            <a:gdLst/>
            <a:ahLst/>
            <a:cxnLst/>
            <a:rect l="l" t="t" r="r" b="b"/>
            <a:pathLst>
              <a:path w="342900" h="137795">
                <a:moveTo>
                  <a:pt x="342290" y="0"/>
                </a:moveTo>
                <a:lnTo>
                  <a:pt x="137071" y="0"/>
                </a:lnTo>
                <a:lnTo>
                  <a:pt x="0" y="22059"/>
                </a:lnTo>
                <a:lnTo>
                  <a:pt x="245046" y="22059"/>
                </a:lnTo>
                <a:lnTo>
                  <a:pt x="342290" y="0"/>
                </a:lnTo>
                <a:close/>
              </a:path>
              <a:path w="342900" h="137795">
                <a:moveTo>
                  <a:pt x="342290" y="0"/>
                </a:moveTo>
                <a:lnTo>
                  <a:pt x="247548" y="22834"/>
                </a:lnTo>
                <a:lnTo>
                  <a:pt x="247548" y="137477"/>
                </a:lnTo>
                <a:lnTo>
                  <a:pt x="342290" y="102793"/>
                </a:lnTo>
                <a:lnTo>
                  <a:pt x="34229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 txBox="1"/>
          <p:nvPr/>
        </p:nvSpPr>
        <p:spPr>
          <a:xfrm>
            <a:off x="5443092" y="4673600"/>
            <a:ext cx="63500" cy="53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6985" marR="5080" indent="-7620">
              <a:lnSpc>
                <a:spcPts val="100"/>
              </a:lnSpc>
            </a:pPr>
            <a:r>
              <a:rPr dirty="0" sz="100" spc="5">
                <a:latin typeface="Arial"/>
                <a:cs typeface="Arial"/>
              </a:rPr>
              <a:t>W</a:t>
            </a:r>
            <a:r>
              <a:rPr dirty="0" sz="100">
                <a:latin typeface="Arial"/>
                <a:cs typeface="Arial"/>
              </a:rPr>
              <a:t>i</a:t>
            </a:r>
            <a:r>
              <a:rPr dirty="0" sz="100" spc="-10">
                <a:latin typeface="Arial"/>
                <a:cs typeface="Arial"/>
              </a:rPr>
              <a:t>ndo</a:t>
            </a:r>
            <a:r>
              <a:rPr dirty="0" sz="100">
                <a:latin typeface="Arial"/>
                <a:cs typeface="Arial"/>
              </a:rPr>
              <a:t>ws  NT</a:t>
            </a:r>
            <a:endParaRPr sz="1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5425097" y="4787900"/>
            <a:ext cx="1244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 spc="-5">
                <a:latin typeface="Arial"/>
                <a:cs typeface="Arial"/>
              </a:rPr>
              <a:t>¹®¼°ü¸®</a:t>
            </a:r>
            <a:r>
              <a:rPr dirty="0" sz="100" spc="-15">
                <a:latin typeface="Arial"/>
                <a:cs typeface="Arial"/>
              </a:rPr>
              <a:t> </a:t>
            </a:r>
            <a:r>
              <a:rPr dirty="0" sz="100" spc="-5">
                <a:latin typeface="Arial"/>
                <a:cs typeface="Arial"/>
              </a:rPr>
              <a:t>¿£Áø.EXE</a:t>
            </a:r>
            <a:endParaRPr sz="100">
              <a:latin typeface="Arial"/>
              <a:cs typeface="Arial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5135308" y="4872723"/>
            <a:ext cx="342900" cy="137795"/>
          </a:xfrm>
          <a:custGeom>
            <a:avLst/>
            <a:gdLst/>
            <a:ahLst/>
            <a:cxnLst/>
            <a:rect l="l" t="t" r="r" b="b"/>
            <a:pathLst>
              <a:path w="342900" h="137795">
                <a:moveTo>
                  <a:pt x="342290" y="0"/>
                </a:moveTo>
                <a:lnTo>
                  <a:pt x="136296" y="0"/>
                </a:lnTo>
                <a:lnTo>
                  <a:pt x="0" y="22059"/>
                </a:lnTo>
                <a:lnTo>
                  <a:pt x="245033" y="22059"/>
                </a:lnTo>
                <a:lnTo>
                  <a:pt x="342290" y="0"/>
                </a:lnTo>
                <a:close/>
              </a:path>
              <a:path w="342900" h="137795">
                <a:moveTo>
                  <a:pt x="342290" y="0"/>
                </a:moveTo>
                <a:lnTo>
                  <a:pt x="244487" y="22834"/>
                </a:lnTo>
                <a:lnTo>
                  <a:pt x="244487" y="137490"/>
                </a:lnTo>
                <a:lnTo>
                  <a:pt x="342290" y="103212"/>
                </a:lnTo>
                <a:lnTo>
                  <a:pt x="34229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 txBox="1"/>
          <p:nvPr/>
        </p:nvSpPr>
        <p:spPr>
          <a:xfrm>
            <a:off x="5245899" y="4889500"/>
            <a:ext cx="63500" cy="53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0160" marR="5080" indent="-10795">
              <a:lnSpc>
                <a:spcPts val="100"/>
              </a:lnSpc>
            </a:pPr>
            <a:r>
              <a:rPr dirty="0" sz="100" spc="5">
                <a:latin typeface="Arial"/>
                <a:cs typeface="Arial"/>
              </a:rPr>
              <a:t>W</a:t>
            </a:r>
            <a:r>
              <a:rPr dirty="0" sz="100">
                <a:latin typeface="Arial"/>
                <a:cs typeface="Arial"/>
              </a:rPr>
              <a:t>i</a:t>
            </a:r>
            <a:r>
              <a:rPr dirty="0" sz="100" spc="-10">
                <a:latin typeface="Arial"/>
                <a:cs typeface="Arial"/>
              </a:rPr>
              <a:t>ndo</a:t>
            </a:r>
            <a:r>
              <a:rPr dirty="0" sz="100">
                <a:latin typeface="Arial"/>
                <a:cs typeface="Arial"/>
              </a:rPr>
              <a:t>ws  NT</a:t>
            </a:r>
            <a:endParaRPr sz="100">
              <a:latin typeface="Arial"/>
              <a:cs typeface="Arial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5593727" y="4448378"/>
            <a:ext cx="367030" cy="146050"/>
          </a:xfrm>
          <a:custGeom>
            <a:avLst/>
            <a:gdLst/>
            <a:ahLst/>
            <a:cxnLst/>
            <a:rect l="l" t="t" r="r" b="b"/>
            <a:pathLst>
              <a:path w="367029" h="146050">
                <a:moveTo>
                  <a:pt x="366750" y="0"/>
                </a:moveTo>
                <a:lnTo>
                  <a:pt x="146240" y="0"/>
                </a:lnTo>
                <a:lnTo>
                  <a:pt x="0" y="25450"/>
                </a:lnTo>
                <a:lnTo>
                  <a:pt x="259778" y="25450"/>
                </a:lnTo>
                <a:lnTo>
                  <a:pt x="259778" y="145973"/>
                </a:lnTo>
                <a:lnTo>
                  <a:pt x="366750" y="109905"/>
                </a:lnTo>
                <a:lnTo>
                  <a:pt x="36675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 txBox="1"/>
          <p:nvPr/>
        </p:nvSpPr>
        <p:spPr>
          <a:xfrm>
            <a:off x="5708675" y="4470400"/>
            <a:ext cx="7747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 spc="5">
                <a:latin typeface="Arial"/>
                <a:cs typeface="Arial"/>
              </a:rPr>
              <a:t>W</a:t>
            </a:r>
            <a:r>
              <a:rPr dirty="0" sz="100">
                <a:latin typeface="Arial"/>
                <a:cs typeface="Arial"/>
              </a:rPr>
              <a:t>i</a:t>
            </a:r>
            <a:r>
              <a:rPr dirty="0" sz="100" spc="-10">
                <a:latin typeface="Arial"/>
                <a:cs typeface="Arial"/>
              </a:rPr>
              <a:t>ndo</a:t>
            </a:r>
            <a:r>
              <a:rPr dirty="0" sz="100">
                <a:latin typeface="Arial"/>
                <a:cs typeface="Arial"/>
              </a:rPr>
              <a:t>ws</a:t>
            </a:r>
            <a:r>
              <a:rPr dirty="0" sz="100" spc="-10">
                <a:latin typeface="Arial"/>
                <a:cs typeface="Arial"/>
              </a:rPr>
              <a:t>9</a:t>
            </a:r>
            <a:r>
              <a:rPr dirty="0" sz="100">
                <a:latin typeface="Arial"/>
                <a:cs typeface="Arial"/>
              </a:rPr>
              <a:t>5</a:t>
            </a:r>
            <a:endParaRPr sz="100">
              <a:latin typeface="Arial"/>
              <a:cs typeface="Arial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6137732" y="4725047"/>
            <a:ext cx="98425" cy="137795"/>
          </a:xfrm>
          <a:custGeom>
            <a:avLst/>
            <a:gdLst/>
            <a:ahLst/>
            <a:cxnLst/>
            <a:rect l="l" t="t" r="r" b="b"/>
            <a:pathLst>
              <a:path w="98425" h="137795">
                <a:moveTo>
                  <a:pt x="97802" y="0"/>
                </a:moveTo>
                <a:lnTo>
                  <a:pt x="0" y="22847"/>
                </a:lnTo>
                <a:lnTo>
                  <a:pt x="0" y="137490"/>
                </a:lnTo>
                <a:lnTo>
                  <a:pt x="97802" y="102793"/>
                </a:lnTo>
                <a:lnTo>
                  <a:pt x="9780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 txBox="1"/>
          <p:nvPr/>
        </p:nvSpPr>
        <p:spPr>
          <a:xfrm>
            <a:off x="5893244" y="4737100"/>
            <a:ext cx="3556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341630" algn="l"/>
              </a:tabLst>
            </a:pPr>
            <a:r>
              <a:rPr dirty="0" sz="100">
                <a:latin typeface="Times New Roman"/>
                <a:cs typeface="Times New Roman"/>
              </a:rPr>
              <a:t>                                   </a:t>
            </a:r>
            <a:r>
              <a:rPr dirty="0" sz="100" spc="-5">
                <a:latin typeface="Times New Roman"/>
                <a:cs typeface="Times New Roman"/>
              </a:rPr>
              <a:t> </a:t>
            </a:r>
            <a:r>
              <a:rPr dirty="0" sz="100" spc="-5">
                <a:latin typeface="Arial"/>
                <a:cs typeface="Arial"/>
              </a:rPr>
              <a:t>Solaris	</a:t>
            </a:r>
            <a:endParaRPr sz="1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5968161" y="4864100"/>
            <a:ext cx="9271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 spc="-5">
                <a:latin typeface="Arial"/>
                <a:cs typeface="Arial"/>
              </a:rPr>
              <a:t>ÀÀ</a:t>
            </a:r>
            <a:r>
              <a:rPr dirty="0" sz="100">
                <a:latin typeface="Arial"/>
                <a:cs typeface="Arial"/>
              </a:rPr>
              <a:t>¿</a:t>
            </a:r>
            <a:r>
              <a:rPr dirty="0" sz="100" spc="-10">
                <a:latin typeface="Arial"/>
                <a:cs typeface="Arial"/>
              </a:rPr>
              <a:t>ë</a:t>
            </a:r>
            <a:r>
              <a:rPr dirty="0" sz="100">
                <a:latin typeface="Arial"/>
                <a:cs typeface="Arial"/>
              </a:rPr>
              <a:t>¼¹</a:t>
            </a:r>
            <a:r>
              <a:rPr dirty="0" sz="100" spc="-10">
                <a:latin typeface="Arial"/>
                <a:cs typeface="Arial"/>
              </a:rPr>
              <a:t>ö</a:t>
            </a:r>
            <a:r>
              <a:rPr dirty="0" sz="100" spc="-5">
                <a:latin typeface="Arial"/>
                <a:cs typeface="Arial"/>
              </a:rPr>
              <a:t>.EX</a:t>
            </a:r>
            <a:r>
              <a:rPr dirty="0" sz="100">
                <a:latin typeface="Arial"/>
                <a:cs typeface="Arial"/>
              </a:rPr>
              <a:t>E</a:t>
            </a:r>
            <a:endParaRPr sz="100">
              <a:latin typeface="Arial"/>
              <a:cs typeface="Arial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6379185" y="4820094"/>
            <a:ext cx="342900" cy="137795"/>
          </a:xfrm>
          <a:custGeom>
            <a:avLst/>
            <a:gdLst/>
            <a:ahLst/>
            <a:cxnLst/>
            <a:rect l="l" t="t" r="r" b="b"/>
            <a:pathLst>
              <a:path w="342900" h="137795">
                <a:moveTo>
                  <a:pt x="342290" y="0"/>
                </a:moveTo>
                <a:lnTo>
                  <a:pt x="137071" y="0"/>
                </a:lnTo>
                <a:lnTo>
                  <a:pt x="0" y="23774"/>
                </a:lnTo>
                <a:lnTo>
                  <a:pt x="244487" y="23774"/>
                </a:lnTo>
                <a:lnTo>
                  <a:pt x="244487" y="137490"/>
                </a:lnTo>
                <a:lnTo>
                  <a:pt x="342290" y="103225"/>
                </a:lnTo>
                <a:lnTo>
                  <a:pt x="34229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 txBox="1"/>
          <p:nvPr/>
        </p:nvSpPr>
        <p:spPr>
          <a:xfrm>
            <a:off x="6492456" y="4838700"/>
            <a:ext cx="4699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 spc="-30">
                <a:latin typeface="Arial"/>
                <a:cs typeface="Arial"/>
              </a:rPr>
              <a:t>UANlpIhXa</a:t>
            </a:r>
            <a:endParaRPr sz="100">
              <a:latin typeface="Arial"/>
              <a:cs typeface="Arial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5682361" y="4938915"/>
            <a:ext cx="339725" cy="137795"/>
          </a:xfrm>
          <a:custGeom>
            <a:avLst/>
            <a:gdLst/>
            <a:ahLst/>
            <a:cxnLst/>
            <a:rect l="l" t="t" r="r" b="b"/>
            <a:pathLst>
              <a:path w="339725" h="137795">
                <a:moveTo>
                  <a:pt x="339242" y="0"/>
                </a:moveTo>
                <a:lnTo>
                  <a:pt x="135089" y="0"/>
                </a:lnTo>
                <a:lnTo>
                  <a:pt x="0" y="22072"/>
                </a:lnTo>
                <a:lnTo>
                  <a:pt x="242862" y="22072"/>
                </a:lnTo>
                <a:lnTo>
                  <a:pt x="339242" y="0"/>
                </a:lnTo>
                <a:close/>
              </a:path>
              <a:path w="339725" h="137795">
                <a:moveTo>
                  <a:pt x="339242" y="0"/>
                </a:moveTo>
                <a:lnTo>
                  <a:pt x="244500" y="22847"/>
                </a:lnTo>
                <a:lnTo>
                  <a:pt x="244500" y="137490"/>
                </a:lnTo>
                <a:lnTo>
                  <a:pt x="339242" y="103225"/>
                </a:lnTo>
                <a:lnTo>
                  <a:pt x="33924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 txBox="1"/>
          <p:nvPr/>
        </p:nvSpPr>
        <p:spPr>
          <a:xfrm>
            <a:off x="5761507" y="4953000"/>
            <a:ext cx="112395" cy="154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33020">
              <a:lnSpc>
                <a:spcPts val="110"/>
              </a:lnSpc>
            </a:pPr>
            <a:r>
              <a:rPr dirty="0" sz="100" spc="-5">
                <a:latin typeface="Arial"/>
                <a:cs typeface="Arial"/>
              </a:rPr>
              <a:t>IBM</a:t>
            </a:r>
            <a:endParaRPr sz="100">
              <a:latin typeface="Arial"/>
              <a:cs typeface="Arial"/>
            </a:endParaRPr>
          </a:p>
          <a:p>
            <a:pPr marL="24130">
              <a:lnSpc>
                <a:spcPts val="110"/>
              </a:lnSpc>
            </a:pPr>
            <a:r>
              <a:rPr dirty="0" sz="100" spc="-5">
                <a:latin typeface="Arial"/>
                <a:cs typeface="Arial"/>
              </a:rPr>
              <a:t>Mainframe</a:t>
            </a:r>
            <a:endParaRPr sz="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00" spc="-5">
                <a:latin typeface="Arial"/>
                <a:cs typeface="Arial"/>
              </a:rPr>
              <a:t>µ¥ÀÌÅ¸º£ÀÌ½º¼¹ö</a:t>
            </a:r>
            <a:endParaRPr sz="100">
              <a:latin typeface="Arial"/>
              <a:cs typeface="Arial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6198857" y="4485716"/>
            <a:ext cx="367030" cy="146050"/>
          </a:xfrm>
          <a:custGeom>
            <a:avLst/>
            <a:gdLst/>
            <a:ahLst/>
            <a:cxnLst/>
            <a:rect l="l" t="t" r="r" b="b"/>
            <a:pathLst>
              <a:path w="367029" h="146050">
                <a:moveTo>
                  <a:pt x="366750" y="0"/>
                </a:moveTo>
                <a:lnTo>
                  <a:pt x="146240" y="0"/>
                </a:lnTo>
                <a:lnTo>
                  <a:pt x="0" y="23761"/>
                </a:lnTo>
                <a:lnTo>
                  <a:pt x="261861" y="23761"/>
                </a:lnTo>
                <a:lnTo>
                  <a:pt x="366750" y="0"/>
                </a:lnTo>
                <a:close/>
              </a:path>
              <a:path w="367029" h="146050">
                <a:moveTo>
                  <a:pt x="366750" y="0"/>
                </a:moveTo>
                <a:lnTo>
                  <a:pt x="262839" y="24180"/>
                </a:lnTo>
                <a:lnTo>
                  <a:pt x="262839" y="145973"/>
                </a:lnTo>
                <a:lnTo>
                  <a:pt x="366750" y="109486"/>
                </a:lnTo>
                <a:lnTo>
                  <a:pt x="36675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 txBox="1"/>
          <p:nvPr/>
        </p:nvSpPr>
        <p:spPr>
          <a:xfrm>
            <a:off x="6313817" y="4495800"/>
            <a:ext cx="7747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 spc="5">
                <a:latin typeface="Arial"/>
                <a:cs typeface="Arial"/>
              </a:rPr>
              <a:t>W</a:t>
            </a:r>
            <a:r>
              <a:rPr dirty="0" sz="100">
                <a:latin typeface="Arial"/>
                <a:cs typeface="Arial"/>
              </a:rPr>
              <a:t>i</a:t>
            </a:r>
            <a:r>
              <a:rPr dirty="0" sz="100" spc="-10">
                <a:latin typeface="Arial"/>
                <a:cs typeface="Arial"/>
              </a:rPr>
              <a:t>ndo</a:t>
            </a:r>
            <a:r>
              <a:rPr dirty="0" sz="100">
                <a:latin typeface="Arial"/>
                <a:cs typeface="Arial"/>
              </a:rPr>
              <a:t>ws</a:t>
            </a:r>
            <a:r>
              <a:rPr dirty="0" sz="100" spc="-10">
                <a:latin typeface="Arial"/>
                <a:cs typeface="Arial"/>
              </a:rPr>
              <a:t>9</a:t>
            </a:r>
            <a:r>
              <a:rPr dirty="0" sz="100">
                <a:latin typeface="Arial"/>
                <a:cs typeface="Arial"/>
              </a:rPr>
              <a:t>5</a:t>
            </a:r>
            <a:endParaRPr sz="1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6281013" y="4622800"/>
            <a:ext cx="1143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 spc="-5">
                <a:latin typeface="Arial"/>
                <a:cs typeface="Arial"/>
              </a:rPr>
              <a:t>¹®¼°ü¸®</a:t>
            </a:r>
            <a:r>
              <a:rPr dirty="0" sz="100" spc="-15">
                <a:latin typeface="Arial"/>
                <a:cs typeface="Arial"/>
              </a:rPr>
              <a:t> </a:t>
            </a:r>
            <a:r>
              <a:rPr dirty="0" sz="100" spc="-5">
                <a:latin typeface="Arial"/>
                <a:cs typeface="Arial"/>
              </a:rPr>
              <a:t>¾ÖÇÃ¸´</a:t>
            </a:r>
            <a:endParaRPr sz="1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4991100" y="3972559"/>
            <a:ext cx="1536065" cy="37338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20"/>
              </a:spcBef>
            </a:pPr>
            <a:r>
              <a:rPr dirty="0" sz="1200" spc="-5" b="1">
                <a:solidFill>
                  <a:srgbClr val="0000FF"/>
                </a:solidFill>
                <a:latin typeface="Arial"/>
                <a:cs typeface="Arial"/>
              </a:rPr>
              <a:t>Deployment</a:t>
            </a:r>
            <a:r>
              <a:rPr dirty="0" sz="1200" spc="-5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0000FF"/>
                </a:solidFill>
                <a:latin typeface="Arial"/>
                <a:cs typeface="Arial"/>
              </a:rPr>
              <a:t>Diagram</a:t>
            </a:r>
            <a:endParaRPr sz="1200">
              <a:latin typeface="Arial"/>
              <a:cs typeface="Arial"/>
            </a:endParaRPr>
          </a:p>
          <a:p>
            <a:pPr marL="186690">
              <a:lnSpc>
                <a:spcPts val="110"/>
              </a:lnSpc>
              <a:spcBef>
                <a:spcPts val="60"/>
              </a:spcBef>
            </a:pPr>
            <a:r>
              <a:rPr dirty="0" sz="100" spc="-5">
                <a:latin typeface="Arial"/>
                <a:cs typeface="Arial"/>
              </a:rPr>
              <a:t>ºÐ»ê È¯°æÀÇ ÇÏµå¿þ¾î¹× ³×Æ®¿÷À¸·ÎÀÇ Á¤º¸ ½Ã½ºÅÛ ¿¬°á</a:t>
            </a:r>
            <a:r>
              <a:rPr dirty="0" sz="100" spc="10">
                <a:latin typeface="Arial"/>
                <a:cs typeface="Arial"/>
              </a:rPr>
              <a:t> </a:t>
            </a:r>
            <a:r>
              <a:rPr dirty="0" sz="100" spc="-5">
                <a:latin typeface="Arial"/>
                <a:cs typeface="Arial"/>
              </a:rPr>
              <a:t>¸ðµ¨</a:t>
            </a:r>
            <a:endParaRPr sz="100">
              <a:latin typeface="Arial"/>
              <a:cs typeface="Arial"/>
            </a:endParaRPr>
          </a:p>
          <a:p>
            <a:pPr marL="59690" indent="-8890">
              <a:lnSpc>
                <a:spcPts val="100"/>
              </a:lnSpc>
              <a:buChar char="-"/>
              <a:tabLst>
                <a:tab pos="60325" algn="l"/>
              </a:tabLst>
            </a:pPr>
            <a:r>
              <a:rPr dirty="0" sz="100" spc="-5">
                <a:latin typeface="Arial"/>
                <a:cs typeface="Arial"/>
              </a:rPr>
              <a:t>À©µµ¿ì 95 </a:t>
            </a:r>
            <a:r>
              <a:rPr dirty="0" sz="100">
                <a:latin typeface="Arial"/>
                <a:cs typeface="Arial"/>
              </a:rPr>
              <a:t>:</a:t>
            </a:r>
            <a:r>
              <a:rPr dirty="0" sz="100" spc="-25">
                <a:latin typeface="Arial"/>
                <a:cs typeface="Arial"/>
              </a:rPr>
              <a:t> </a:t>
            </a:r>
            <a:r>
              <a:rPr dirty="0" sz="100" spc="-5">
                <a:latin typeface="Arial"/>
                <a:cs typeface="Arial"/>
              </a:rPr>
              <a:t>Å¬¶óÀÌ¾ðÆ®</a:t>
            </a:r>
            <a:endParaRPr sz="100">
              <a:latin typeface="Arial"/>
              <a:cs typeface="Arial"/>
            </a:endParaRPr>
          </a:p>
          <a:p>
            <a:pPr marL="47625" indent="-8255">
              <a:lnSpc>
                <a:spcPts val="100"/>
              </a:lnSpc>
              <a:buChar char="-"/>
              <a:tabLst>
                <a:tab pos="48260" algn="l"/>
              </a:tabLst>
            </a:pPr>
            <a:r>
              <a:rPr dirty="0" sz="100" spc="-5">
                <a:latin typeface="Arial"/>
                <a:cs typeface="Arial"/>
              </a:rPr>
              <a:t>À©µµ¿ì </a:t>
            </a:r>
            <a:r>
              <a:rPr dirty="0" sz="100">
                <a:latin typeface="Arial"/>
                <a:cs typeface="Arial"/>
              </a:rPr>
              <a:t>NT:</a:t>
            </a:r>
            <a:r>
              <a:rPr dirty="0" sz="100" spc="-20">
                <a:latin typeface="Arial"/>
                <a:cs typeface="Arial"/>
              </a:rPr>
              <a:t> </a:t>
            </a:r>
            <a:r>
              <a:rPr dirty="0" sz="100" spc="-5">
                <a:latin typeface="Arial"/>
                <a:cs typeface="Arial"/>
              </a:rPr>
              <a:t>ÀÀ¿ë¼¹ö</a:t>
            </a:r>
            <a:endParaRPr sz="100">
              <a:latin typeface="Arial"/>
              <a:cs typeface="Arial"/>
            </a:endParaRPr>
          </a:p>
          <a:p>
            <a:pPr marL="156845">
              <a:lnSpc>
                <a:spcPts val="100"/>
              </a:lnSpc>
            </a:pPr>
            <a:r>
              <a:rPr dirty="0" sz="100">
                <a:latin typeface="Arial"/>
                <a:cs typeface="Arial"/>
              </a:rPr>
              <a:t>-</a:t>
            </a:r>
            <a:r>
              <a:rPr dirty="0" sz="100" spc="-5">
                <a:latin typeface="Arial"/>
                <a:cs typeface="Arial"/>
              </a:rPr>
              <a:t> À¯´Ð½º ¸Ó½Å:</a:t>
            </a:r>
            <a:r>
              <a:rPr dirty="0" sz="100" spc="-10">
                <a:latin typeface="Arial"/>
                <a:cs typeface="Arial"/>
              </a:rPr>
              <a:t> </a:t>
            </a:r>
            <a:r>
              <a:rPr dirty="0" sz="100" spc="-5">
                <a:latin typeface="Arial"/>
                <a:cs typeface="Arial"/>
              </a:rPr>
              <a:t>ÀÀ¿ë</a:t>
            </a:r>
            <a:r>
              <a:rPr dirty="0" sz="100" spc="-10">
                <a:latin typeface="Arial"/>
                <a:cs typeface="Arial"/>
              </a:rPr>
              <a:t> </a:t>
            </a:r>
            <a:r>
              <a:rPr dirty="0" sz="100">
                <a:latin typeface="Arial"/>
                <a:cs typeface="Arial"/>
              </a:rPr>
              <a:t>¼¹ö</a:t>
            </a:r>
            <a:r>
              <a:rPr dirty="0" sz="100" spc="-10">
                <a:latin typeface="Arial"/>
                <a:cs typeface="Arial"/>
              </a:rPr>
              <a:t> </a:t>
            </a:r>
            <a:r>
              <a:rPr dirty="0" sz="100">
                <a:latin typeface="Arial"/>
                <a:cs typeface="Arial"/>
              </a:rPr>
              <a:t>¹× </a:t>
            </a:r>
            <a:r>
              <a:rPr dirty="0" sz="100" spc="-5">
                <a:latin typeface="Arial"/>
                <a:cs typeface="Arial"/>
              </a:rPr>
              <a:t>µ¥ÀÌÅ¸</a:t>
            </a:r>
            <a:r>
              <a:rPr dirty="0" sz="100">
                <a:latin typeface="Arial"/>
                <a:cs typeface="Arial"/>
              </a:rPr>
              <a:t> </a:t>
            </a:r>
            <a:r>
              <a:rPr dirty="0" sz="100" spc="-5">
                <a:latin typeface="Arial"/>
                <a:cs typeface="Arial"/>
              </a:rPr>
              <a:t>¼¹ö,</a:t>
            </a:r>
            <a:r>
              <a:rPr dirty="0" sz="100" spc="-10">
                <a:latin typeface="Arial"/>
                <a:cs typeface="Arial"/>
              </a:rPr>
              <a:t> </a:t>
            </a:r>
            <a:r>
              <a:rPr dirty="0" sz="100" spc="-5">
                <a:latin typeface="Arial"/>
                <a:cs typeface="Arial"/>
              </a:rPr>
              <a:t>Åë½Å</a:t>
            </a:r>
            <a:r>
              <a:rPr dirty="0" sz="100" spc="-10">
                <a:latin typeface="Arial"/>
                <a:cs typeface="Arial"/>
              </a:rPr>
              <a:t> </a:t>
            </a:r>
            <a:r>
              <a:rPr dirty="0" sz="100">
                <a:latin typeface="Arial"/>
                <a:cs typeface="Arial"/>
              </a:rPr>
              <a:t>¼¹ö</a:t>
            </a:r>
            <a:endParaRPr sz="100">
              <a:latin typeface="Arial"/>
              <a:cs typeface="Arial"/>
            </a:endParaRPr>
          </a:p>
          <a:p>
            <a:pPr marL="114300">
              <a:lnSpc>
                <a:spcPts val="110"/>
              </a:lnSpc>
            </a:pPr>
            <a:r>
              <a:rPr dirty="0" sz="100">
                <a:latin typeface="Arial"/>
                <a:cs typeface="Arial"/>
              </a:rPr>
              <a:t>- </a:t>
            </a:r>
            <a:r>
              <a:rPr dirty="0" sz="100" spc="-5">
                <a:latin typeface="Arial"/>
                <a:cs typeface="Arial"/>
              </a:rPr>
              <a:t>IBM ¸ÞÀÎÇÁ·¹ÀÓ: µ¥ÀÌÅ¸ ¼¹ö, Åë½Å</a:t>
            </a:r>
            <a:r>
              <a:rPr dirty="0" sz="100" spc="-15">
                <a:latin typeface="Arial"/>
                <a:cs typeface="Arial"/>
              </a:rPr>
              <a:t> </a:t>
            </a:r>
            <a:r>
              <a:rPr dirty="0" sz="100">
                <a:latin typeface="Arial"/>
                <a:cs typeface="Arial"/>
              </a:rPr>
              <a:t>¼¹ö</a:t>
            </a:r>
            <a:endParaRPr sz="100">
              <a:latin typeface="Arial"/>
              <a:cs typeface="Arial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4982489" y="4467047"/>
            <a:ext cx="367030" cy="146050"/>
          </a:xfrm>
          <a:custGeom>
            <a:avLst/>
            <a:gdLst/>
            <a:ahLst/>
            <a:cxnLst/>
            <a:rect l="l" t="t" r="r" b="b"/>
            <a:pathLst>
              <a:path w="367029" h="146050">
                <a:moveTo>
                  <a:pt x="366750" y="0"/>
                </a:moveTo>
                <a:lnTo>
                  <a:pt x="146240" y="0"/>
                </a:lnTo>
                <a:lnTo>
                  <a:pt x="0" y="25463"/>
                </a:lnTo>
                <a:lnTo>
                  <a:pt x="259778" y="25463"/>
                </a:lnTo>
                <a:lnTo>
                  <a:pt x="259778" y="145973"/>
                </a:lnTo>
                <a:lnTo>
                  <a:pt x="366750" y="109905"/>
                </a:lnTo>
                <a:lnTo>
                  <a:pt x="36675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/>
          <a:solidFill>
            <a:srgbClr val="333399"/>
          </a:solidFill>
        </p:spPr>
        <p:txBody>
          <a:bodyPr wrap="square" lIns="0" tIns="2203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dirty="0" sz="4400" spc="-5"/>
              <a:t>Objectives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74800"/>
            <a:ext cx="6750684" cy="3878579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355600" marR="387350" indent="-342900">
              <a:lnSpc>
                <a:spcPts val="35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Describe the importance of</a:t>
            </a:r>
            <a:r>
              <a:rPr dirty="0" sz="3200" spc="-5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visual  modeling</a:t>
            </a:r>
            <a:endParaRPr sz="3200">
              <a:latin typeface="Arial"/>
              <a:cs typeface="Arial"/>
            </a:endParaRPr>
          </a:p>
          <a:p>
            <a:pPr marL="355600" marR="297180" indent="-342900">
              <a:lnSpc>
                <a:spcPts val="35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Define the four principles of visual  modeling</a:t>
            </a:r>
            <a:endParaRPr sz="3200">
              <a:latin typeface="Arial"/>
              <a:cs typeface="Arial"/>
            </a:endParaRPr>
          </a:p>
          <a:p>
            <a:pPr marL="355600" marR="272415" indent="-342900">
              <a:lnSpc>
                <a:spcPts val="3400"/>
              </a:lnSpc>
              <a:spcBef>
                <a:spcPts val="7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Explain what the Unified Modeling  Language (UML)</a:t>
            </a:r>
            <a:r>
              <a:rPr dirty="0" sz="3200" spc="-2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represents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ts val="34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Define the type of process that</a:t>
            </a:r>
            <a:r>
              <a:rPr dirty="0" sz="3200" spc="-5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best  relates to the</a:t>
            </a:r>
            <a:r>
              <a:rPr dirty="0" sz="3200" spc="-2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UML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/>
          <a:solidFill>
            <a:srgbClr val="333399"/>
          </a:solidFill>
        </p:spPr>
        <p:txBody>
          <a:bodyPr wrap="square" lIns="0" tIns="2203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dirty="0" sz="4400" spc="-5"/>
              <a:t>History </a:t>
            </a:r>
            <a:r>
              <a:rPr dirty="0" sz="4400"/>
              <a:t>of the</a:t>
            </a:r>
            <a:r>
              <a:rPr dirty="0" sz="4400" spc="-5"/>
              <a:t> UML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806484" y="3043402"/>
            <a:ext cx="1870710" cy="649605"/>
          </a:xfrm>
          <a:custGeom>
            <a:avLst/>
            <a:gdLst/>
            <a:ahLst/>
            <a:cxnLst/>
            <a:rect l="l" t="t" r="r" b="b"/>
            <a:pathLst>
              <a:path w="1870710" h="649604">
                <a:moveTo>
                  <a:pt x="1870329" y="39217"/>
                </a:moveTo>
                <a:lnTo>
                  <a:pt x="1856574" y="34785"/>
                </a:lnTo>
                <a:lnTo>
                  <a:pt x="1748701" y="0"/>
                </a:lnTo>
                <a:lnTo>
                  <a:pt x="1754454" y="37668"/>
                </a:lnTo>
                <a:lnTo>
                  <a:pt x="0" y="305943"/>
                </a:lnTo>
                <a:lnTo>
                  <a:pt x="2870" y="324777"/>
                </a:lnTo>
                <a:lnTo>
                  <a:pt x="0" y="343598"/>
                </a:lnTo>
                <a:lnTo>
                  <a:pt x="1754454" y="611886"/>
                </a:lnTo>
                <a:lnTo>
                  <a:pt x="1748701" y="649541"/>
                </a:lnTo>
                <a:lnTo>
                  <a:pt x="1856574" y="614756"/>
                </a:lnTo>
                <a:lnTo>
                  <a:pt x="1870329" y="610323"/>
                </a:lnTo>
                <a:lnTo>
                  <a:pt x="1765985" y="536562"/>
                </a:lnTo>
                <a:lnTo>
                  <a:pt x="1760220" y="574217"/>
                </a:lnTo>
                <a:lnTo>
                  <a:pt x="128879" y="324777"/>
                </a:lnTo>
                <a:lnTo>
                  <a:pt x="1760220" y="75336"/>
                </a:lnTo>
                <a:lnTo>
                  <a:pt x="1765985" y="112991"/>
                </a:lnTo>
                <a:lnTo>
                  <a:pt x="1870329" y="3921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882101" y="2981960"/>
            <a:ext cx="765810" cy="68580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19"/>
              </a:spcBef>
            </a:pPr>
            <a:r>
              <a:rPr dirty="0" sz="1400" spc="-5">
                <a:latin typeface="Arial"/>
                <a:cs typeface="Arial"/>
              </a:rPr>
              <a:t>UML</a:t>
            </a:r>
            <a:endParaRPr sz="1400">
              <a:latin typeface="Arial"/>
              <a:cs typeface="Arial"/>
            </a:endParaRPr>
          </a:p>
          <a:p>
            <a:pPr algn="ctr" marL="12700" marR="5080" indent="5715">
              <a:lnSpc>
                <a:spcPts val="1600"/>
              </a:lnSpc>
              <a:spcBef>
                <a:spcPts val="240"/>
              </a:spcBef>
            </a:pPr>
            <a:r>
              <a:rPr dirty="0" sz="1400">
                <a:latin typeface="Arial"/>
                <a:cs typeface="Arial"/>
              </a:rPr>
              <a:t>P</a:t>
            </a:r>
            <a:r>
              <a:rPr dirty="0" sz="1400" spc="-5">
                <a:latin typeface="Arial"/>
                <a:cs typeface="Arial"/>
              </a:rPr>
              <a:t>artner</a:t>
            </a:r>
            <a:r>
              <a:rPr dirty="0" sz="1400">
                <a:latin typeface="Arial"/>
                <a:cs typeface="Arial"/>
              </a:rPr>
              <a:t>s’  Ex</a:t>
            </a:r>
            <a:r>
              <a:rPr dirty="0" sz="1400" spc="-5">
                <a:latin typeface="Arial"/>
                <a:cs typeface="Arial"/>
              </a:rPr>
              <a:t>pert</a:t>
            </a:r>
            <a:r>
              <a:rPr dirty="0" sz="1400">
                <a:latin typeface="Arial"/>
                <a:cs typeface="Arial"/>
              </a:rPr>
              <a:t>ise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2606" y="3517900"/>
            <a:ext cx="880744" cy="462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8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UML</a:t>
            </a:r>
            <a:r>
              <a:rPr dirty="0" sz="1800" spc="-1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1.0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360"/>
              </a:lnSpc>
            </a:pPr>
            <a:r>
              <a:rPr dirty="0" sz="1200" spc="-5">
                <a:solidFill>
                  <a:srgbClr val="FFCCCC"/>
                </a:solidFill>
                <a:latin typeface="Arial"/>
                <a:cs typeface="Arial"/>
              </a:rPr>
              <a:t>(Jan.</a:t>
            </a:r>
            <a:r>
              <a:rPr dirty="0" sz="1200" spc="-10">
                <a:solidFill>
                  <a:srgbClr val="FFCCCC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CCCC"/>
                </a:solidFill>
                <a:latin typeface="Arial"/>
                <a:cs typeface="Arial"/>
              </a:rPr>
              <a:t>‘97)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2606" y="2946400"/>
            <a:ext cx="880744" cy="462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8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UML</a:t>
            </a:r>
            <a:r>
              <a:rPr dirty="0" sz="1800" spc="-1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1.1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360"/>
              </a:lnSpc>
            </a:pPr>
            <a:r>
              <a:rPr dirty="0" sz="1200" spc="-5">
                <a:solidFill>
                  <a:srgbClr val="FFCCCC"/>
                </a:solidFill>
                <a:latin typeface="Arial"/>
                <a:cs typeface="Arial"/>
              </a:rPr>
              <a:t>(Sept.</a:t>
            </a:r>
            <a:r>
              <a:rPr dirty="0" sz="1200" spc="-15">
                <a:solidFill>
                  <a:srgbClr val="FFCCCC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CCCC"/>
                </a:solidFill>
                <a:latin typeface="Arial"/>
                <a:cs typeface="Arial"/>
              </a:rPr>
              <a:t>‘97)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2606" y="1562100"/>
            <a:ext cx="902969" cy="1173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1590">
              <a:lnSpc>
                <a:spcPts val="208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UML</a:t>
            </a:r>
            <a:r>
              <a:rPr dirty="0" sz="1800" spc="-1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2.0</a:t>
            </a:r>
            <a:endParaRPr sz="1800">
              <a:latin typeface="Arial"/>
              <a:cs typeface="Arial"/>
            </a:endParaRPr>
          </a:p>
          <a:p>
            <a:pPr algn="ctr" marL="21590">
              <a:lnSpc>
                <a:spcPts val="1360"/>
              </a:lnSpc>
            </a:pPr>
            <a:r>
              <a:rPr dirty="0" sz="1200" spc="-5">
                <a:solidFill>
                  <a:srgbClr val="FFCCCC"/>
                </a:solidFill>
                <a:latin typeface="Arial"/>
                <a:cs typeface="Arial"/>
              </a:rPr>
              <a:t>(2004)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algn="ctr" marR="13970">
              <a:lnSpc>
                <a:spcPts val="2080"/>
              </a:lnSpc>
            </a:pPr>
            <a:r>
              <a:rPr dirty="0" sz="1800">
                <a:latin typeface="Arial"/>
                <a:cs typeface="Arial"/>
              </a:rPr>
              <a:t>UML</a:t>
            </a:r>
            <a:r>
              <a:rPr dirty="0" sz="1800" spc="-1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1.5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360"/>
              </a:lnSpc>
            </a:pPr>
            <a:r>
              <a:rPr dirty="0" sz="1200" spc="-5">
                <a:solidFill>
                  <a:srgbClr val="FFCCCC"/>
                </a:solidFill>
                <a:latin typeface="Arial"/>
                <a:cs typeface="Arial"/>
              </a:rPr>
              <a:t>(March,</a:t>
            </a:r>
            <a:r>
              <a:rPr dirty="0" sz="1200" spc="-20">
                <a:solidFill>
                  <a:srgbClr val="FFCCCC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CCCC"/>
                </a:solidFill>
                <a:latin typeface="Arial"/>
                <a:cs typeface="Arial"/>
              </a:rPr>
              <a:t>‘03)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5266" y="6172200"/>
            <a:ext cx="704215" cy="416559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 marR="5080" indent="118110">
              <a:lnSpc>
                <a:spcPts val="1400"/>
              </a:lnSpc>
              <a:spcBef>
                <a:spcPts val="380"/>
              </a:spcBef>
            </a:pPr>
            <a:r>
              <a:rPr dirty="0" sz="1400" spc="-5">
                <a:latin typeface="Arial"/>
                <a:cs typeface="Arial"/>
              </a:rPr>
              <a:t>Other  Methods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64877" y="6184900"/>
            <a:ext cx="8153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Booch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‘91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86045" y="6184900"/>
            <a:ext cx="67246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OMT </a:t>
            </a:r>
            <a:r>
              <a:rPr dirty="0" sz="1400">
                <a:latin typeface="Arial"/>
                <a:cs typeface="Arial"/>
              </a:rPr>
              <a:t>-</a:t>
            </a:r>
            <a:r>
              <a:rPr dirty="0" sz="1400" spc="-1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8650" y="6184900"/>
            <a:ext cx="5397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OO</a:t>
            </a:r>
            <a:r>
              <a:rPr dirty="0" sz="1400">
                <a:latin typeface="Arial"/>
                <a:cs typeface="Arial"/>
              </a:rPr>
              <a:t>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85451" y="4762500"/>
            <a:ext cx="2072639" cy="988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8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Unified Method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0.8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360"/>
              </a:lnSpc>
            </a:pPr>
            <a:r>
              <a:rPr dirty="0" sz="1200" spc="-5">
                <a:solidFill>
                  <a:srgbClr val="FFCCCC"/>
                </a:solidFill>
                <a:latin typeface="Arial"/>
                <a:cs typeface="Arial"/>
              </a:rPr>
              <a:t>(OOPSLA</a:t>
            </a:r>
            <a:r>
              <a:rPr dirty="0" sz="1200" spc="-70">
                <a:solidFill>
                  <a:srgbClr val="FFCCCC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CCCC"/>
                </a:solidFill>
                <a:latin typeface="Arial"/>
                <a:cs typeface="Arial"/>
              </a:rPr>
              <a:t>’95)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marL="401320">
              <a:lnSpc>
                <a:spcPct val="100000"/>
              </a:lnSpc>
              <a:spcBef>
                <a:spcPts val="965"/>
              </a:spcBef>
              <a:tabLst>
                <a:tab pos="1412875" algn="l"/>
              </a:tabLst>
            </a:pPr>
            <a:r>
              <a:rPr dirty="0" sz="1400" spc="-5">
                <a:latin typeface="Arial"/>
                <a:cs typeface="Arial"/>
              </a:rPr>
              <a:t>Booch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’93	OMT </a:t>
            </a:r>
            <a:r>
              <a:rPr dirty="0" sz="1400">
                <a:latin typeface="Arial"/>
                <a:cs typeface="Arial"/>
              </a:rPr>
              <a:t>-</a:t>
            </a:r>
            <a:r>
              <a:rPr dirty="0" sz="1400" spc="-1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02119" y="4582159"/>
            <a:ext cx="80391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Public  </a:t>
            </a:r>
            <a:r>
              <a:rPr dirty="0" sz="1400" spc="-10">
                <a:latin typeface="Arial"/>
                <a:cs typeface="Arial"/>
              </a:rPr>
              <a:t>F</a:t>
            </a:r>
            <a:r>
              <a:rPr dirty="0" sz="1400" spc="-5">
                <a:latin typeface="Arial"/>
                <a:cs typeface="Arial"/>
              </a:rPr>
              <a:t>eedba</a:t>
            </a:r>
            <a:r>
              <a:rPr dirty="0" sz="1400">
                <a:latin typeface="Arial"/>
                <a:cs typeface="Arial"/>
              </a:rPr>
              <a:t>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40773" y="4165600"/>
            <a:ext cx="2564130" cy="462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80"/>
              </a:lnSpc>
              <a:spcBef>
                <a:spcPts val="100"/>
              </a:spcBef>
              <a:tabLst>
                <a:tab pos="1023619" algn="l"/>
                <a:tab pos="1568450" algn="l"/>
              </a:tabLst>
            </a:pPr>
            <a:r>
              <a:rPr dirty="0" sz="1800">
                <a:latin typeface="Arial"/>
                <a:cs typeface="Arial"/>
              </a:rPr>
              <a:t>UML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0.9	and	</a:t>
            </a:r>
            <a:r>
              <a:rPr dirty="0" sz="1800">
                <a:latin typeface="Arial"/>
                <a:cs typeface="Arial"/>
              </a:rPr>
              <a:t>UML</a:t>
            </a:r>
            <a:r>
              <a:rPr dirty="0" sz="1800" spc="-1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0.91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360"/>
              </a:lnSpc>
              <a:tabLst>
                <a:tab pos="1568450" algn="l"/>
              </a:tabLst>
            </a:pPr>
            <a:r>
              <a:rPr dirty="0" sz="1200" spc="-5">
                <a:solidFill>
                  <a:srgbClr val="FFCCCC"/>
                </a:solidFill>
                <a:latin typeface="Arial"/>
                <a:cs typeface="Arial"/>
              </a:rPr>
              <a:t>(June</a:t>
            </a:r>
            <a:r>
              <a:rPr dirty="0" sz="1200">
                <a:solidFill>
                  <a:srgbClr val="FFCCCC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CCCC"/>
                </a:solidFill>
                <a:latin typeface="Arial"/>
                <a:cs typeface="Arial"/>
              </a:rPr>
              <a:t>‘96)	</a:t>
            </a:r>
            <a:r>
              <a:rPr dirty="0" sz="1200">
                <a:solidFill>
                  <a:srgbClr val="FFCCCC"/>
                </a:solidFill>
                <a:latin typeface="Arial"/>
                <a:cs typeface="Arial"/>
              </a:rPr>
              <a:t>(Oct.</a:t>
            </a:r>
            <a:r>
              <a:rPr dirty="0" sz="1200" spc="-5">
                <a:solidFill>
                  <a:srgbClr val="FFCCCC"/>
                </a:solidFill>
                <a:latin typeface="Arial"/>
                <a:cs typeface="Arial"/>
              </a:rPr>
              <a:t> ‘96)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07789" y="5765599"/>
            <a:ext cx="267970" cy="421005"/>
          </a:xfrm>
          <a:custGeom>
            <a:avLst/>
            <a:gdLst/>
            <a:ahLst/>
            <a:cxnLst/>
            <a:rect l="l" t="t" r="r" b="b"/>
            <a:pathLst>
              <a:path w="267970" h="421004">
                <a:moveTo>
                  <a:pt x="191589" y="87541"/>
                </a:moveTo>
                <a:lnTo>
                  <a:pt x="0" y="400531"/>
                </a:lnTo>
                <a:lnTo>
                  <a:pt x="32486" y="420422"/>
                </a:lnTo>
                <a:lnTo>
                  <a:pt x="224078" y="107428"/>
                </a:lnTo>
                <a:lnTo>
                  <a:pt x="191589" y="87541"/>
                </a:lnTo>
                <a:close/>
              </a:path>
              <a:path w="267970" h="421004">
                <a:moveTo>
                  <a:pt x="261390" y="71292"/>
                </a:moveTo>
                <a:lnTo>
                  <a:pt x="201536" y="71292"/>
                </a:lnTo>
                <a:lnTo>
                  <a:pt x="234022" y="91183"/>
                </a:lnTo>
                <a:lnTo>
                  <a:pt x="224078" y="107428"/>
                </a:lnTo>
                <a:lnTo>
                  <a:pt x="256578" y="127322"/>
                </a:lnTo>
                <a:lnTo>
                  <a:pt x="261390" y="71292"/>
                </a:lnTo>
                <a:close/>
              </a:path>
              <a:path w="267970" h="421004">
                <a:moveTo>
                  <a:pt x="201536" y="71292"/>
                </a:moveTo>
                <a:lnTo>
                  <a:pt x="191589" y="87541"/>
                </a:lnTo>
                <a:lnTo>
                  <a:pt x="224078" y="107428"/>
                </a:lnTo>
                <a:lnTo>
                  <a:pt x="234022" y="91183"/>
                </a:lnTo>
                <a:lnTo>
                  <a:pt x="201536" y="71292"/>
                </a:lnTo>
                <a:close/>
              </a:path>
              <a:path w="267970" h="421004">
                <a:moveTo>
                  <a:pt x="267512" y="0"/>
                </a:moveTo>
                <a:lnTo>
                  <a:pt x="159092" y="67649"/>
                </a:lnTo>
                <a:lnTo>
                  <a:pt x="191589" y="87541"/>
                </a:lnTo>
                <a:lnTo>
                  <a:pt x="201536" y="71292"/>
                </a:lnTo>
                <a:lnTo>
                  <a:pt x="261390" y="71292"/>
                </a:lnTo>
                <a:lnTo>
                  <a:pt x="267512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545469" y="5081473"/>
            <a:ext cx="267970" cy="421005"/>
          </a:xfrm>
          <a:custGeom>
            <a:avLst/>
            <a:gdLst/>
            <a:ahLst/>
            <a:cxnLst/>
            <a:rect l="l" t="t" r="r" b="b"/>
            <a:pathLst>
              <a:path w="267970" h="421004">
                <a:moveTo>
                  <a:pt x="191586" y="87540"/>
                </a:moveTo>
                <a:lnTo>
                  <a:pt x="0" y="400532"/>
                </a:lnTo>
                <a:lnTo>
                  <a:pt x="32499" y="420420"/>
                </a:lnTo>
                <a:lnTo>
                  <a:pt x="224089" y="107433"/>
                </a:lnTo>
                <a:lnTo>
                  <a:pt x="191586" y="87540"/>
                </a:lnTo>
                <a:close/>
              </a:path>
              <a:path w="267970" h="421004">
                <a:moveTo>
                  <a:pt x="261390" y="71285"/>
                </a:moveTo>
                <a:lnTo>
                  <a:pt x="201536" y="71285"/>
                </a:lnTo>
                <a:lnTo>
                  <a:pt x="234035" y="91186"/>
                </a:lnTo>
                <a:lnTo>
                  <a:pt x="224089" y="107433"/>
                </a:lnTo>
                <a:lnTo>
                  <a:pt x="256578" y="127317"/>
                </a:lnTo>
                <a:lnTo>
                  <a:pt x="261390" y="71285"/>
                </a:lnTo>
                <a:close/>
              </a:path>
              <a:path w="267970" h="421004">
                <a:moveTo>
                  <a:pt x="201536" y="71285"/>
                </a:moveTo>
                <a:lnTo>
                  <a:pt x="191586" y="87540"/>
                </a:lnTo>
                <a:lnTo>
                  <a:pt x="224089" y="107433"/>
                </a:lnTo>
                <a:lnTo>
                  <a:pt x="234035" y="91186"/>
                </a:lnTo>
                <a:lnTo>
                  <a:pt x="201536" y="71285"/>
                </a:lnTo>
                <a:close/>
              </a:path>
              <a:path w="267970" h="421004">
                <a:moveTo>
                  <a:pt x="267512" y="0"/>
                </a:moveTo>
                <a:lnTo>
                  <a:pt x="159092" y="67652"/>
                </a:lnTo>
                <a:lnTo>
                  <a:pt x="191586" y="87540"/>
                </a:lnTo>
                <a:lnTo>
                  <a:pt x="201536" y="71285"/>
                </a:lnTo>
                <a:lnTo>
                  <a:pt x="261390" y="71285"/>
                </a:lnTo>
                <a:lnTo>
                  <a:pt x="267512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299621" y="5735854"/>
            <a:ext cx="114300" cy="417195"/>
          </a:xfrm>
          <a:custGeom>
            <a:avLst/>
            <a:gdLst/>
            <a:ahLst/>
            <a:cxnLst/>
            <a:rect l="l" t="t" r="r" b="b"/>
            <a:pathLst>
              <a:path w="114300" h="417195">
                <a:moveTo>
                  <a:pt x="38091" y="114148"/>
                </a:moveTo>
                <a:lnTo>
                  <a:pt x="35737" y="416278"/>
                </a:lnTo>
                <a:lnTo>
                  <a:pt x="73837" y="416575"/>
                </a:lnTo>
                <a:lnTo>
                  <a:pt x="76191" y="114445"/>
                </a:lnTo>
                <a:lnTo>
                  <a:pt x="38091" y="114148"/>
                </a:lnTo>
                <a:close/>
              </a:path>
              <a:path w="114300" h="417195">
                <a:moveTo>
                  <a:pt x="104657" y="95098"/>
                </a:moveTo>
                <a:lnTo>
                  <a:pt x="38239" y="95098"/>
                </a:lnTo>
                <a:lnTo>
                  <a:pt x="76339" y="95396"/>
                </a:lnTo>
                <a:lnTo>
                  <a:pt x="76191" y="114445"/>
                </a:lnTo>
                <a:lnTo>
                  <a:pt x="114287" y="114741"/>
                </a:lnTo>
                <a:lnTo>
                  <a:pt x="104657" y="95098"/>
                </a:lnTo>
                <a:close/>
              </a:path>
              <a:path w="114300" h="417195">
                <a:moveTo>
                  <a:pt x="38239" y="95098"/>
                </a:moveTo>
                <a:lnTo>
                  <a:pt x="38091" y="114148"/>
                </a:lnTo>
                <a:lnTo>
                  <a:pt x="76191" y="114445"/>
                </a:lnTo>
                <a:lnTo>
                  <a:pt x="76339" y="95396"/>
                </a:lnTo>
                <a:lnTo>
                  <a:pt x="38239" y="95098"/>
                </a:lnTo>
                <a:close/>
              </a:path>
              <a:path w="114300" h="417195">
                <a:moveTo>
                  <a:pt x="58038" y="0"/>
                </a:moveTo>
                <a:lnTo>
                  <a:pt x="0" y="113851"/>
                </a:lnTo>
                <a:lnTo>
                  <a:pt x="38091" y="114148"/>
                </a:lnTo>
                <a:lnTo>
                  <a:pt x="38239" y="95098"/>
                </a:lnTo>
                <a:lnTo>
                  <a:pt x="104657" y="95098"/>
                </a:lnTo>
                <a:lnTo>
                  <a:pt x="58038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302834" y="5081473"/>
            <a:ext cx="114300" cy="405130"/>
          </a:xfrm>
          <a:custGeom>
            <a:avLst/>
            <a:gdLst/>
            <a:ahLst/>
            <a:cxnLst/>
            <a:rect l="l" t="t" r="r" b="b"/>
            <a:pathLst>
              <a:path w="114300" h="405129">
                <a:moveTo>
                  <a:pt x="38099" y="114147"/>
                </a:moveTo>
                <a:lnTo>
                  <a:pt x="35775" y="404368"/>
                </a:lnTo>
                <a:lnTo>
                  <a:pt x="73875" y="404672"/>
                </a:lnTo>
                <a:lnTo>
                  <a:pt x="76199" y="114452"/>
                </a:lnTo>
                <a:lnTo>
                  <a:pt x="38099" y="114147"/>
                </a:lnTo>
                <a:close/>
              </a:path>
              <a:path w="114300" h="405129">
                <a:moveTo>
                  <a:pt x="104659" y="95084"/>
                </a:moveTo>
                <a:lnTo>
                  <a:pt x="38252" y="95084"/>
                </a:lnTo>
                <a:lnTo>
                  <a:pt x="76352" y="95402"/>
                </a:lnTo>
                <a:lnTo>
                  <a:pt x="76199" y="114452"/>
                </a:lnTo>
                <a:lnTo>
                  <a:pt x="114300" y="114757"/>
                </a:lnTo>
                <a:lnTo>
                  <a:pt x="104659" y="95084"/>
                </a:lnTo>
                <a:close/>
              </a:path>
              <a:path w="114300" h="405129">
                <a:moveTo>
                  <a:pt x="38252" y="95084"/>
                </a:moveTo>
                <a:lnTo>
                  <a:pt x="38099" y="114147"/>
                </a:lnTo>
                <a:lnTo>
                  <a:pt x="76199" y="114452"/>
                </a:lnTo>
                <a:lnTo>
                  <a:pt x="76352" y="95402"/>
                </a:lnTo>
                <a:lnTo>
                  <a:pt x="38252" y="95084"/>
                </a:lnTo>
                <a:close/>
              </a:path>
              <a:path w="114300" h="405129">
                <a:moveTo>
                  <a:pt x="58064" y="0"/>
                </a:moveTo>
                <a:lnTo>
                  <a:pt x="0" y="113842"/>
                </a:lnTo>
                <a:lnTo>
                  <a:pt x="38099" y="114147"/>
                </a:lnTo>
                <a:lnTo>
                  <a:pt x="38252" y="95084"/>
                </a:lnTo>
                <a:lnTo>
                  <a:pt x="104659" y="95084"/>
                </a:lnTo>
                <a:lnTo>
                  <a:pt x="58064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71397" y="4343806"/>
            <a:ext cx="2545080" cy="1834514"/>
          </a:xfrm>
          <a:custGeom>
            <a:avLst/>
            <a:gdLst/>
            <a:ahLst/>
            <a:cxnLst/>
            <a:rect l="l" t="t" r="r" b="b"/>
            <a:pathLst>
              <a:path w="2545079" h="1834514">
                <a:moveTo>
                  <a:pt x="2013038" y="0"/>
                </a:moveTo>
                <a:lnTo>
                  <a:pt x="1889633" y="33185"/>
                </a:lnTo>
                <a:lnTo>
                  <a:pt x="1914931" y="61683"/>
                </a:lnTo>
                <a:lnTo>
                  <a:pt x="0" y="1763001"/>
                </a:lnTo>
                <a:lnTo>
                  <a:pt x="25298" y="1791487"/>
                </a:lnTo>
                <a:lnTo>
                  <a:pt x="1940229" y="90157"/>
                </a:lnTo>
                <a:lnTo>
                  <a:pt x="1965540" y="118630"/>
                </a:lnTo>
                <a:lnTo>
                  <a:pt x="1993404" y="49022"/>
                </a:lnTo>
                <a:lnTo>
                  <a:pt x="2013038" y="0"/>
                </a:lnTo>
                <a:close/>
              </a:path>
              <a:path w="2545079" h="1834514">
                <a:moveTo>
                  <a:pt x="2544737" y="594893"/>
                </a:moveTo>
                <a:lnTo>
                  <a:pt x="2422233" y="631253"/>
                </a:lnTo>
                <a:lnTo>
                  <a:pt x="2448255" y="659079"/>
                </a:lnTo>
                <a:lnTo>
                  <a:pt x="1221917" y="1806473"/>
                </a:lnTo>
                <a:lnTo>
                  <a:pt x="1247940" y="1834286"/>
                </a:lnTo>
                <a:lnTo>
                  <a:pt x="2474277" y="686892"/>
                </a:lnTo>
                <a:lnTo>
                  <a:pt x="2500325" y="714717"/>
                </a:lnTo>
                <a:lnTo>
                  <a:pt x="2525776" y="646049"/>
                </a:lnTo>
                <a:lnTo>
                  <a:pt x="2544737" y="594893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617093" y="1594650"/>
            <a:ext cx="228600" cy="3420745"/>
          </a:xfrm>
          <a:custGeom>
            <a:avLst/>
            <a:gdLst/>
            <a:ahLst/>
            <a:cxnLst/>
            <a:rect l="l" t="t" r="r" b="b"/>
            <a:pathLst>
              <a:path w="228600" h="3420745">
                <a:moveTo>
                  <a:pt x="76194" y="228574"/>
                </a:moveTo>
                <a:lnTo>
                  <a:pt x="74688" y="3420618"/>
                </a:lnTo>
                <a:lnTo>
                  <a:pt x="150888" y="3420656"/>
                </a:lnTo>
                <a:lnTo>
                  <a:pt x="152394" y="228612"/>
                </a:lnTo>
                <a:lnTo>
                  <a:pt x="76194" y="228574"/>
                </a:lnTo>
                <a:close/>
              </a:path>
              <a:path w="228600" h="3420745">
                <a:moveTo>
                  <a:pt x="209533" y="190474"/>
                </a:moveTo>
                <a:lnTo>
                  <a:pt x="76212" y="190474"/>
                </a:lnTo>
                <a:lnTo>
                  <a:pt x="152412" y="190512"/>
                </a:lnTo>
                <a:lnTo>
                  <a:pt x="152394" y="228612"/>
                </a:lnTo>
                <a:lnTo>
                  <a:pt x="228600" y="228650"/>
                </a:lnTo>
                <a:lnTo>
                  <a:pt x="209533" y="190474"/>
                </a:lnTo>
                <a:close/>
              </a:path>
              <a:path w="228600" h="3420745">
                <a:moveTo>
                  <a:pt x="76212" y="190474"/>
                </a:moveTo>
                <a:lnTo>
                  <a:pt x="76194" y="228574"/>
                </a:lnTo>
                <a:lnTo>
                  <a:pt x="152394" y="228612"/>
                </a:lnTo>
                <a:lnTo>
                  <a:pt x="152412" y="190512"/>
                </a:lnTo>
                <a:lnTo>
                  <a:pt x="76212" y="190474"/>
                </a:lnTo>
                <a:close/>
              </a:path>
              <a:path w="228600" h="3420745">
                <a:moveTo>
                  <a:pt x="114401" y="0"/>
                </a:moveTo>
                <a:lnTo>
                  <a:pt x="0" y="228536"/>
                </a:lnTo>
                <a:lnTo>
                  <a:pt x="76194" y="228574"/>
                </a:lnTo>
                <a:lnTo>
                  <a:pt x="76212" y="190474"/>
                </a:lnTo>
                <a:lnTo>
                  <a:pt x="209533" y="190474"/>
                </a:lnTo>
                <a:lnTo>
                  <a:pt x="114401" y="0"/>
                </a:lnTo>
                <a:close/>
              </a:path>
            </a:pathLst>
          </a:custGeom>
          <a:solidFill>
            <a:srgbClr val="66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751538" y="1595386"/>
            <a:ext cx="457200" cy="3438525"/>
          </a:xfrm>
          <a:custGeom>
            <a:avLst/>
            <a:gdLst/>
            <a:ahLst/>
            <a:cxnLst/>
            <a:rect l="l" t="t" r="r" b="b"/>
            <a:pathLst>
              <a:path w="457200" h="3438525">
                <a:moveTo>
                  <a:pt x="304800" y="381000"/>
                </a:moveTo>
                <a:lnTo>
                  <a:pt x="152400" y="381000"/>
                </a:lnTo>
                <a:lnTo>
                  <a:pt x="152400" y="3438486"/>
                </a:lnTo>
                <a:lnTo>
                  <a:pt x="304800" y="3438486"/>
                </a:lnTo>
                <a:lnTo>
                  <a:pt x="304800" y="381000"/>
                </a:lnTo>
                <a:close/>
              </a:path>
              <a:path w="457200" h="3438525">
                <a:moveTo>
                  <a:pt x="228600" y="0"/>
                </a:moveTo>
                <a:lnTo>
                  <a:pt x="0" y="457200"/>
                </a:lnTo>
                <a:lnTo>
                  <a:pt x="152400" y="457200"/>
                </a:lnTo>
                <a:lnTo>
                  <a:pt x="152400" y="381000"/>
                </a:lnTo>
                <a:lnTo>
                  <a:pt x="419100" y="381000"/>
                </a:lnTo>
                <a:lnTo>
                  <a:pt x="228600" y="0"/>
                </a:lnTo>
                <a:close/>
              </a:path>
              <a:path w="457200" h="3438525">
                <a:moveTo>
                  <a:pt x="419100" y="381000"/>
                </a:moveTo>
                <a:lnTo>
                  <a:pt x="304800" y="381000"/>
                </a:lnTo>
                <a:lnTo>
                  <a:pt x="304800" y="457200"/>
                </a:lnTo>
                <a:lnTo>
                  <a:pt x="457200" y="457200"/>
                </a:lnTo>
                <a:lnTo>
                  <a:pt x="419100" y="3810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5902325" y="5105260"/>
          <a:ext cx="156210" cy="1356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75"/>
              </a:tblGrid>
              <a:tr h="3212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</a:tr>
              <a:tr h="3569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</a:tr>
              <a:tr h="3569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</a:tr>
              <a:tr h="3212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0099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0487" y="3458209"/>
            <a:ext cx="1111885" cy="60833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algn="r" marR="20955">
              <a:lnSpc>
                <a:spcPct val="100000"/>
              </a:lnSpc>
              <a:spcBef>
                <a:spcPts val="370"/>
              </a:spcBef>
            </a:pP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H</a:t>
            </a:r>
            <a:r>
              <a:rPr dirty="0" sz="1800" spc="-5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240"/>
              </a:spcBef>
            </a:pPr>
            <a:r>
              <a:rPr dirty="0" sz="1600" i="1">
                <a:solidFill>
                  <a:srgbClr val="FF3300"/>
                </a:solidFill>
                <a:latin typeface="Arial"/>
                <a:cs typeface="Arial"/>
              </a:rPr>
              <a:t>State</a:t>
            </a:r>
            <a:r>
              <a:rPr dirty="0" sz="1600" spc="-75" i="1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z="1600" spc="-5" i="1">
                <a:solidFill>
                  <a:srgbClr val="FF3300"/>
                </a:solidFill>
                <a:latin typeface="Arial"/>
                <a:cs typeface="Arial"/>
              </a:rPr>
              <a:t>charts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29425" y="4588509"/>
            <a:ext cx="1432560" cy="60833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370"/>
              </a:spcBef>
            </a:pPr>
            <a:r>
              <a:rPr dirty="0" sz="1800" spc="-5">
                <a:solidFill>
                  <a:srgbClr val="333399"/>
                </a:solidFill>
                <a:latin typeface="Arial"/>
                <a:cs typeface="Arial"/>
              </a:rPr>
              <a:t>Wirfs-Brock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600" spc="-10" i="1">
                <a:solidFill>
                  <a:srgbClr val="FF3300"/>
                </a:solidFill>
                <a:latin typeface="Arial"/>
                <a:cs typeface="Arial"/>
              </a:rPr>
              <a:t>Responsibilities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38925" y="5591809"/>
            <a:ext cx="1219835" cy="60833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370"/>
              </a:spcBef>
            </a:pPr>
            <a:r>
              <a:rPr dirty="0" sz="1800" spc="-5">
                <a:solidFill>
                  <a:srgbClr val="333399"/>
                </a:solidFill>
                <a:latin typeface="Arial"/>
                <a:cs typeface="Arial"/>
              </a:rPr>
              <a:t>Odell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600" spc="-5" i="1">
                <a:solidFill>
                  <a:srgbClr val="FF3300"/>
                </a:solidFill>
                <a:latin typeface="Arial"/>
                <a:cs typeface="Arial"/>
              </a:rPr>
              <a:t>Classification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67112" y="3346450"/>
            <a:ext cx="2148205" cy="1214755"/>
            <a:chOff x="3567112" y="3346450"/>
            <a:chExt cx="2148205" cy="1214755"/>
          </a:xfrm>
        </p:grpSpPr>
        <p:sp>
          <p:nvSpPr>
            <p:cNvPr id="6" name="object 6"/>
            <p:cNvSpPr/>
            <p:nvPr/>
          </p:nvSpPr>
          <p:spPr>
            <a:xfrm>
              <a:off x="3573462" y="3383474"/>
              <a:ext cx="2033257" cy="1138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570287" y="3349625"/>
              <a:ext cx="2141855" cy="1208405"/>
            </a:xfrm>
            <a:custGeom>
              <a:avLst/>
              <a:gdLst/>
              <a:ahLst/>
              <a:cxnLst/>
              <a:rect l="l" t="t" r="r" b="b"/>
              <a:pathLst>
                <a:path w="2141854" h="1208404">
                  <a:moveTo>
                    <a:pt x="0" y="0"/>
                  </a:moveTo>
                  <a:lnTo>
                    <a:pt x="2141541" y="0"/>
                  </a:lnTo>
                  <a:lnTo>
                    <a:pt x="2141541" y="1208090"/>
                  </a:lnTo>
                  <a:lnTo>
                    <a:pt x="0" y="120809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930275" y="1714500"/>
            <a:ext cx="4166870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20800">
              <a:lnSpc>
                <a:spcPct val="100000"/>
              </a:lnSpc>
              <a:spcBef>
                <a:spcPts val="100"/>
              </a:spcBef>
              <a:tabLst>
                <a:tab pos="3288665" algn="l"/>
              </a:tabLst>
            </a:pPr>
            <a:r>
              <a:rPr dirty="0" sz="2400">
                <a:latin typeface="Arial"/>
                <a:cs typeface="Arial"/>
              </a:rPr>
              <a:t>Rumbaugh	</a:t>
            </a:r>
            <a:r>
              <a:rPr dirty="0" sz="2400" spc="-5">
                <a:latin typeface="Arial"/>
                <a:cs typeface="Arial"/>
              </a:rPr>
              <a:t>B</a:t>
            </a:r>
            <a:r>
              <a:rPr dirty="0" sz="2400">
                <a:latin typeface="Arial"/>
                <a:cs typeface="Arial"/>
              </a:rPr>
              <a:t>ooch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Arial"/>
              <a:cs typeface="Arial"/>
            </a:endParaRPr>
          </a:p>
          <a:p>
            <a:pPr algn="just" marL="12700" marR="2687320" indent="806450">
              <a:lnSpc>
                <a:spcPct val="97900"/>
              </a:lnSpc>
            </a:pPr>
            <a:r>
              <a:rPr dirty="0" sz="1800" spc="-5">
                <a:solidFill>
                  <a:srgbClr val="333399"/>
                </a:solidFill>
                <a:latin typeface="Arial"/>
                <a:cs typeface="Arial"/>
              </a:rPr>
              <a:t>Meyer  </a:t>
            </a:r>
            <a:r>
              <a:rPr dirty="0" sz="1600" spc="-5" i="1">
                <a:solidFill>
                  <a:srgbClr val="FF3300"/>
                </a:solidFill>
                <a:latin typeface="Arial"/>
                <a:cs typeface="Arial"/>
              </a:rPr>
              <a:t>Before and</a:t>
            </a:r>
            <a:r>
              <a:rPr dirty="0" sz="1600" spc="-70" i="1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FF3300"/>
                </a:solidFill>
                <a:latin typeface="Arial"/>
                <a:cs typeface="Arial"/>
              </a:rPr>
              <a:t>after  </a:t>
            </a:r>
            <a:r>
              <a:rPr dirty="0" sz="1600" spc="-5" i="1">
                <a:solidFill>
                  <a:srgbClr val="FF3300"/>
                </a:solidFill>
                <a:latin typeface="Arial"/>
                <a:cs typeface="Arial"/>
              </a:rPr>
              <a:t>conditions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67375" y="1714500"/>
            <a:ext cx="13322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Jacobson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09858" y="2132380"/>
            <a:ext cx="85725" cy="1155065"/>
          </a:xfrm>
          <a:custGeom>
            <a:avLst/>
            <a:gdLst/>
            <a:ahLst/>
            <a:cxnLst/>
            <a:rect l="l" t="t" r="r" b="b"/>
            <a:pathLst>
              <a:path w="85725" h="1155064">
                <a:moveTo>
                  <a:pt x="0" y="1068755"/>
                </a:moveTo>
                <a:lnTo>
                  <a:pt x="42138" y="1154849"/>
                </a:lnTo>
                <a:lnTo>
                  <a:pt x="78552" y="1083538"/>
                </a:lnTo>
                <a:lnTo>
                  <a:pt x="57035" y="1083538"/>
                </a:lnTo>
                <a:lnTo>
                  <a:pt x="28460" y="1083284"/>
                </a:lnTo>
                <a:lnTo>
                  <a:pt x="28582" y="1069001"/>
                </a:lnTo>
                <a:lnTo>
                  <a:pt x="0" y="1068755"/>
                </a:lnTo>
                <a:close/>
              </a:path>
              <a:path w="85725" h="1155064">
                <a:moveTo>
                  <a:pt x="28582" y="1069001"/>
                </a:moveTo>
                <a:lnTo>
                  <a:pt x="28460" y="1083284"/>
                </a:lnTo>
                <a:lnTo>
                  <a:pt x="57035" y="1083538"/>
                </a:lnTo>
                <a:lnTo>
                  <a:pt x="57157" y="1069246"/>
                </a:lnTo>
                <a:lnTo>
                  <a:pt x="28582" y="1069001"/>
                </a:lnTo>
                <a:close/>
              </a:path>
              <a:path w="85725" h="1155064">
                <a:moveTo>
                  <a:pt x="57157" y="1069246"/>
                </a:moveTo>
                <a:lnTo>
                  <a:pt x="57035" y="1083538"/>
                </a:lnTo>
                <a:lnTo>
                  <a:pt x="78552" y="1083538"/>
                </a:lnTo>
                <a:lnTo>
                  <a:pt x="85725" y="1069492"/>
                </a:lnTo>
                <a:lnTo>
                  <a:pt x="57157" y="1069246"/>
                </a:lnTo>
                <a:close/>
              </a:path>
              <a:path w="85725" h="1155064">
                <a:moveTo>
                  <a:pt x="37719" y="0"/>
                </a:moveTo>
                <a:lnTo>
                  <a:pt x="28582" y="1069001"/>
                </a:lnTo>
                <a:lnTo>
                  <a:pt x="57157" y="1069246"/>
                </a:lnTo>
                <a:lnTo>
                  <a:pt x="66294" y="241"/>
                </a:lnTo>
                <a:lnTo>
                  <a:pt x="377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01773" y="2129446"/>
            <a:ext cx="1582420" cy="1306195"/>
          </a:xfrm>
          <a:custGeom>
            <a:avLst/>
            <a:gdLst/>
            <a:ahLst/>
            <a:cxnLst/>
            <a:rect l="l" t="t" r="r" b="b"/>
            <a:pathLst>
              <a:path w="1582420" h="1306195">
                <a:moveTo>
                  <a:pt x="924052" y="1305902"/>
                </a:moveTo>
                <a:lnTo>
                  <a:pt x="905929" y="1258506"/>
                </a:lnTo>
                <a:lnTo>
                  <a:pt x="867003" y="1156703"/>
                </a:lnTo>
                <a:lnTo>
                  <a:pt x="862076" y="1229741"/>
                </a:lnTo>
                <a:lnTo>
                  <a:pt x="860856" y="1228623"/>
                </a:lnTo>
                <a:lnTo>
                  <a:pt x="860856" y="1247978"/>
                </a:lnTo>
                <a:lnTo>
                  <a:pt x="851204" y="1258506"/>
                </a:lnTo>
                <a:lnTo>
                  <a:pt x="860831" y="1247990"/>
                </a:lnTo>
                <a:lnTo>
                  <a:pt x="860856" y="1228623"/>
                </a:lnTo>
                <a:lnTo>
                  <a:pt x="19304" y="457174"/>
                </a:lnTo>
                <a:lnTo>
                  <a:pt x="0" y="478231"/>
                </a:lnTo>
                <a:lnTo>
                  <a:pt x="842772" y="1250797"/>
                </a:lnTo>
                <a:lnTo>
                  <a:pt x="770458" y="1262024"/>
                </a:lnTo>
                <a:lnTo>
                  <a:pt x="924052" y="1305902"/>
                </a:lnTo>
                <a:close/>
              </a:path>
              <a:path w="1582420" h="1306195">
                <a:moveTo>
                  <a:pt x="1581988" y="1157770"/>
                </a:moveTo>
                <a:lnTo>
                  <a:pt x="1570418" y="1113421"/>
                </a:lnTo>
                <a:lnTo>
                  <a:pt x="1557807" y="1065034"/>
                </a:lnTo>
                <a:lnTo>
                  <a:pt x="1536293" y="1083856"/>
                </a:lnTo>
                <a:lnTo>
                  <a:pt x="588010" y="0"/>
                </a:lnTo>
                <a:lnTo>
                  <a:pt x="566508" y="18808"/>
                </a:lnTo>
                <a:lnTo>
                  <a:pt x="1514792" y="1102677"/>
                </a:lnTo>
                <a:lnTo>
                  <a:pt x="1493291" y="1121486"/>
                </a:lnTo>
                <a:lnTo>
                  <a:pt x="1581988" y="1157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25237" y="2118575"/>
            <a:ext cx="1463040" cy="1240790"/>
          </a:xfrm>
          <a:custGeom>
            <a:avLst/>
            <a:gdLst/>
            <a:ahLst/>
            <a:cxnLst/>
            <a:rect l="l" t="t" r="r" b="b"/>
            <a:pathLst>
              <a:path w="1463040" h="1240789">
                <a:moveTo>
                  <a:pt x="1022007" y="18910"/>
                </a:moveTo>
                <a:lnTo>
                  <a:pt x="1000594" y="0"/>
                </a:lnTo>
                <a:lnTo>
                  <a:pt x="46037" y="1080376"/>
                </a:lnTo>
                <a:lnTo>
                  <a:pt x="24638" y="1061453"/>
                </a:lnTo>
                <a:lnTo>
                  <a:pt x="0" y="1154074"/>
                </a:lnTo>
                <a:lnTo>
                  <a:pt x="88874" y="1118209"/>
                </a:lnTo>
                <a:lnTo>
                  <a:pt x="79565" y="1109992"/>
                </a:lnTo>
                <a:lnTo>
                  <a:pt x="67449" y="1099299"/>
                </a:lnTo>
                <a:lnTo>
                  <a:pt x="1022007" y="18910"/>
                </a:lnTo>
                <a:close/>
              </a:path>
              <a:path w="1463040" h="1240789">
                <a:moveTo>
                  <a:pt x="1462532" y="489546"/>
                </a:moveTo>
                <a:lnTo>
                  <a:pt x="1444244" y="467601"/>
                </a:lnTo>
                <a:lnTo>
                  <a:pt x="604469" y="1167409"/>
                </a:lnTo>
                <a:lnTo>
                  <a:pt x="603008" y="1094232"/>
                </a:lnTo>
                <a:lnTo>
                  <a:pt x="538988" y="1240574"/>
                </a:lnTo>
                <a:lnTo>
                  <a:pt x="694474" y="1203985"/>
                </a:lnTo>
                <a:lnTo>
                  <a:pt x="658609" y="1196670"/>
                </a:lnTo>
                <a:lnTo>
                  <a:pt x="622769" y="1189367"/>
                </a:lnTo>
                <a:lnTo>
                  <a:pt x="1462532" y="4895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489325" y="5626100"/>
            <a:ext cx="2407285" cy="777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33399"/>
                </a:solidFill>
                <a:latin typeface="Arial"/>
                <a:cs typeface="Arial"/>
              </a:rPr>
              <a:t>Selic, Gullekson,</a:t>
            </a:r>
            <a:r>
              <a:rPr dirty="0" sz="1800" spc="-3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333399"/>
                </a:solidFill>
                <a:latin typeface="Arial"/>
                <a:cs typeface="Arial"/>
              </a:rPr>
              <a:t>Ward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860"/>
              </a:lnSpc>
              <a:spcBef>
                <a:spcPts val="40"/>
              </a:spcBef>
            </a:pPr>
            <a:r>
              <a:rPr dirty="0" sz="1600" i="1">
                <a:solidFill>
                  <a:srgbClr val="FF3300"/>
                </a:solidFill>
                <a:latin typeface="Arial"/>
                <a:cs typeface="Arial"/>
              </a:rPr>
              <a:t>ROOM</a:t>
            </a:r>
            <a:r>
              <a:rPr dirty="0" sz="1600" spc="5" i="1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z="1600" spc="-10" i="1">
                <a:solidFill>
                  <a:srgbClr val="FF3300"/>
                </a:solidFill>
                <a:latin typeface="Arial"/>
                <a:cs typeface="Arial"/>
              </a:rPr>
              <a:t>(Real-Time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60"/>
              </a:lnSpc>
            </a:pPr>
            <a:r>
              <a:rPr dirty="0" sz="1600" spc="-5" i="1">
                <a:solidFill>
                  <a:srgbClr val="FF3300"/>
                </a:solidFill>
                <a:latin typeface="Arial"/>
                <a:cs typeface="Arial"/>
              </a:rPr>
              <a:t>Object-Oriented</a:t>
            </a:r>
            <a:r>
              <a:rPr dirty="0" sz="1600" spc="-30" i="1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z="1600" spc="-5" i="1">
                <a:solidFill>
                  <a:srgbClr val="FF3300"/>
                </a:solidFill>
                <a:latin typeface="Arial"/>
                <a:cs typeface="Arial"/>
              </a:rPr>
              <a:t>Modeling)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87625" y="3592512"/>
            <a:ext cx="838200" cy="142875"/>
          </a:xfrm>
          <a:custGeom>
            <a:avLst/>
            <a:gdLst/>
            <a:ahLst/>
            <a:cxnLst/>
            <a:rect l="l" t="t" r="r" b="b"/>
            <a:pathLst>
              <a:path w="838200" h="142875">
                <a:moveTo>
                  <a:pt x="752475" y="71437"/>
                </a:moveTo>
                <a:lnTo>
                  <a:pt x="695325" y="142875"/>
                </a:lnTo>
                <a:lnTo>
                  <a:pt x="809625" y="85725"/>
                </a:lnTo>
                <a:lnTo>
                  <a:pt x="752475" y="85725"/>
                </a:lnTo>
                <a:lnTo>
                  <a:pt x="752475" y="71437"/>
                </a:lnTo>
                <a:close/>
              </a:path>
              <a:path w="838200" h="142875">
                <a:moveTo>
                  <a:pt x="741045" y="57150"/>
                </a:moveTo>
                <a:lnTo>
                  <a:pt x="0" y="57150"/>
                </a:lnTo>
                <a:lnTo>
                  <a:pt x="0" y="85725"/>
                </a:lnTo>
                <a:lnTo>
                  <a:pt x="741045" y="85725"/>
                </a:lnTo>
                <a:lnTo>
                  <a:pt x="752475" y="71437"/>
                </a:lnTo>
                <a:lnTo>
                  <a:pt x="741045" y="57150"/>
                </a:lnTo>
                <a:close/>
              </a:path>
              <a:path w="838200" h="142875">
                <a:moveTo>
                  <a:pt x="809625" y="57150"/>
                </a:moveTo>
                <a:lnTo>
                  <a:pt x="752475" y="57150"/>
                </a:lnTo>
                <a:lnTo>
                  <a:pt x="752475" y="85725"/>
                </a:lnTo>
                <a:lnTo>
                  <a:pt x="809625" y="85725"/>
                </a:lnTo>
                <a:lnTo>
                  <a:pt x="838200" y="71437"/>
                </a:lnTo>
                <a:lnTo>
                  <a:pt x="809625" y="57150"/>
                </a:lnTo>
                <a:close/>
              </a:path>
              <a:path w="838200" h="142875">
                <a:moveTo>
                  <a:pt x="695325" y="0"/>
                </a:moveTo>
                <a:lnTo>
                  <a:pt x="752475" y="71437"/>
                </a:lnTo>
                <a:lnTo>
                  <a:pt x="752475" y="57150"/>
                </a:lnTo>
                <a:lnTo>
                  <a:pt x="809625" y="57150"/>
                </a:lnTo>
                <a:lnTo>
                  <a:pt x="695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05506" y="4420031"/>
            <a:ext cx="1149350" cy="1385570"/>
          </a:xfrm>
          <a:custGeom>
            <a:avLst/>
            <a:gdLst/>
            <a:ahLst/>
            <a:cxnLst/>
            <a:rect l="l" t="t" r="r" b="b"/>
            <a:pathLst>
              <a:path w="1149350" h="1385570">
                <a:moveTo>
                  <a:pt x="844118" y="5918"/>
                </a:moveTo>
                <a:lnTo>
                  <a:pt x="684491" y="0"/>
                </a:lnTo>
                <a:lnTo>
                  <a:pt x="749757" y="33121"/>
                </a:lnTo>
                <a:lnTo>
                  <a:pt x="0" y="373913"/>
                </a:lnTo>
                <a:lnTo>
                  <a:pt x="11823" y="399923"/>
                </a:lnTo>
                <a:lnTo>
                  <a:pt x="761580" y="59131"/>
                </a:lnTo>
                <a:lnTo>
                  <a:pt x="766064" y="41389"/>
                </a:lnTo>
                <a:lnTo>
                  <a:pt x="761580" y="59131"/>
                </a:lnTo>
                <a:lnTo>
                  <a:pt x="743610" y="130073"/>
                </a:lnTo>
                <a:lnTo>
                  <a:pt x="825919" y="28384"/>
                </a:lnTo>
                <a:lnTo>
                  <a:pt x="844118" y="5918"/>
                </a:lnTo>
                <a:close/>
              </a:path>
              <a:path w="1149350" h="1385570">
                <a:moveTo>
                  <a:pt x="1148918" y="310718"/>
                </a:moveTo>
                <a:lnTo>
                  <a:pt x="1011567" y="392277"/>
                </a:lnTo>
                <a:lnTo>
                  <a:pt x="1084364" y="384721"/>
                </a:lnTo>
                <a:lnTo>
                  <a:pt x="1102550" y="382841"/>
                </a:lnTo>
                <a:lnTo>
                  <a:pt x="1084364" y="384721"/>
                </a:lnTo>
                <a:lnTo>
                  <a:pt x="451104" y="1369796"/>
                </a:lnTo>
                <a:lnTo>
                  <a:pt x="475132" y="1385252"/>
                </a:lnTo>
                <a:lnTo>
                  <a:pt x="1108392" y="400164"/>
                </a:lnTo>
                <a:lnTo>
                  <a:pt x="1131747" y="469531"/>
                </a:lnTo>
                <a:lnTo>
                  <a:pt x="1141945" y="375107"/>
                </a:lnTo>
                <a:lnTo>
                  <a:pt x="1148918" y="310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573587" y="4730750"/>
            <a:ext cx="142875" cy="838200"/>
          </a:xfrm>
          <a:custGeom>
            <a:avLst/>
            <a:gdLst/>
            <a:ahLst/>
            <a:cxnLst/>
            <a:rect l="l" t="t" r="r" b="b"/>
            <a:pathLst>
              <a:path w="142875" h="838200">
                <a:moveTo>
                  <a:pt x="71437" y="85725"/>
                </a:moveTo>
                <a:lnTo>
                  <a:pt x="57150" y="97155"/>
                </a:lnTo>
                <a:lnTo>
                  <a:pt x="57150" y="838200"/>
                </a:lnTo>
                <a:lnTo>
                  <a:pt x="85725" y="838200"/>
                </a:lnTo>
                <a:lnTo>
                  <a:pt x="85725" y="97155"/>
                </a:lnTo>
                <a:lnTo>
                  <a:pt x="71437" y="85725"/>
                </a:lnTo>
                <a:close/>
              </a:path>
              <a:path w="142875" h="838200">
                <a:moveTo>
                  <a:pt x="71437" y="0"/>
                </a:moveTo>
                <a:lnTo>
                  <a:pt x="0" y="142875"/>
                </a:lnTo>
                <a:lnTo>
                  <a:pt x="57150" y="97155"/>
                </a:lnTo>
                <a:lnTo>
                  <a:pt x="57150" y="85725"/>
                </a:lnTo>
                <a:lnTo>
                  <a:pt x="114300" y="85725"/>
                </a:lnTo>
                <a:lnTo>
                  <a:pt x="71437" y="0"/>
                </a:lnTo>
                <a:close/>
              </a:path>
              <a:path w="142875" h="838200">
                <a:moveTo>
                  <a:pt x="114300" y="85725"/>
                </a:moveTo>
                <a:lnTo>
                  <a:pt x="85725" y="85725"/>
                </a:lnTo>
                <a:lnTo>
                  <a:pt x="85725" y="97155"/>
                </a:lnTo>
                <a:lnTo>
                  <a:pt x="142875" y="142875"/>
                </a:lnTo>
                <a:lnTo>
                  <a:pt x="114300" y="85725"/>
                </a:lnTo>
                <a:close/>
              </a:path>
              <a:path w="142875" h="838200">
                <a:moveTo>
                  <a:pt x="71437" y="85725"/>
                </a:moveTo>
                <a:lnTo>
                  <a:pt x="57150" y="85725"/>
                </a:lnTo>
                <a:lnTo>
                  <a:pt x="57150" y="97155"/>
                </a:lnTo>
                <a:lnTo>
                  <a:pt x="71437" y="85725"/>
                </a:lnTo>
                <a:close/>
              </a:path>
              <a:path w="142875" h="838200">
                <a:moveTo>
                  <a:pt x="85725" y="85725"/>
                </a:moveTo>
                <a:lnTo>
                  <a:pt x="71437" y="85725"/>
                </a:lnTo>
                <a:lnTo>
                  <a:pt x="85725" y="97155"/>
                </a:lnTo>
                <a:lnTo>
                  <a:pt x="85725" y="85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788025" y="4407636"/>
            <a:ext cx="919480" cy="1247140"/>
          </a:xfrm>
          <a:custGeom>
            <a:avLst/>
            <a:gdLst/>
            <a:ahLst/>
            <a:cxnLst/>
            <a:rect l="l" t="t" r="r" b="b"/>
            <a:pathLst>
              <a:path w="919479" h="1247139">
                <a:moveTo>
                  <a:pt x="772972" y="1228369"/>
                </a:moveTo>
                <a:lnTo>
                  <a:pt x="73164" y="388607"/>
                </a:lnTo>
                <a:lnTo>
                  <a:pt x="146342" y="387134"/>
                </a:lnTo>
                <a:lnTo>
                  <a:pt x="129616" y="379818"/>
                </a:lnTo>
                <a:lnTo>
                  <a:pt x="0" y="323113"/>
                </a:lnTo>
                <a:lnTo>
                  <a:pt x="36588" y="478599"/>
                </a:lnTo>
                <a:lnTo>
                  <a:pt x="51219" y="406908"/>
                </a:lnTo>
                <a:lnTo>
                  <a:pt x="751014" y="1246670"/>
                </a:lnTo>
                <a:lnTo>
                  <a:pt x="772972" y="1228369"/>
                </a:lnTo>
                <a:close/>
              </a:path>
              <a:path w="919479" h="1247139">
                <a:moveTo>
                  <a:pt x="919276" y="309689"/>
                </a:moveTo>
                <a:lnTo>
                  <a:pt x="172377" y="38100"/>
                </a:lnTo>
                <a:lnTo>
                  <a:pt x="178790" y="34188"/>
                </a:lnTo>
                <a:lnTo>
                  <a:pt x="234886" y="0"/>
                </a:lnTo>
                <a:lnTo>
                  <a:pt x="76200" y="18313"/>
                </a:lnTo>
                <a:lnTo>
                  <a:pt x="186055" y="134277"/>
                </a:lnTo>
                <a:lnTo>
                  <a:pt x="162623" y="64947"/>
                </a:lnTo>
                <a:lnTo>
                  <a:pt x="909510" y="336537"/>
                </a:lnTo>
                <a:lnTo>
                  <a:pt x="919276" y="309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864225" y="3592512"/>
            <a:ext cx="914400" cy="142875"/>
          </a:xfrm>
          <a:custGeom>
            <a:avLst/>
            <a:gdLst/>
            <a:ahLst/>
            <a:cxnLst/>
            <a:rect l="l" t="t" r="r" b="b"/>
            <a:pathLst>
              <a:path w="914400" h="142875">
                <a:moveTo>
                  <a:pt x="142875" y="0"/>
                </a:moveTo>
                <a:lnTo>
                  <a:pt x="0" y="71437"/>
                </a:lnTo>
                <a:lnTo>
                  <a:pt x="142875" y="142875"/>
                </a:lnTo>
                <a:lnTo>
                  <a:pt x="97154" y="85725"/>
                </a:lnTo>
                <a:lnTo>
                  <a:pt x="85725" y="85725"/>
                </a:lnTo>
                <a:lnTo>
                  <a:pt x="85725" y="57150"/>
                </a:lnTo>
                <a:lnTo>
                  <a:pt x="97154" y="57150"/>
                </a:lnTo>
                <a:lnTo>
                  <a:pt x="142875" y="0"/>
                </a:lnTo>
                <a:close/>
              </a:path>
              <a:path w="914400" h="142875">
                <a:moveTo>
                  <a:pt x="85725" y="71437"/>
                </a:moveTo>
                <a:lnTo>
                  <a:pt x="85725" y="85725"/>
                </a:lnTo>
                <a:lnTo>
                  <a:pt x="97154" y="85725"/>
                </a:lnTo>
                <a:lnTo>
                  <a:pt x="85725" y="71437"/>
                </a:lnTo>
                <a:close/>
              </a:path>
              <a:path w="914400" h="142875">
                <a:moveTo>
                  <a:pt x="914400" y="57150"/>
                </a:moveTo>
                <a:lnTo>
                  <a:pt x="97154" y="57150"/>
                </a:lnTo>
                <a:lnTo>
                  <a:pt x="85725" y="71437"/>
                </a:lnTo>
                <a:lnTo>
                  <a:pt x="97154" y="85725"/>
                </a:lnTo>
                <a:lnTo>
                  <a:pt x="914400" y="85725"/>
                </a:lnTo>
                <a:lnTo>
                  <a:pt x="914400" y="57150"/>
                </a:lnTo>
                <a:close/>
              </a:path>
              <a:path w="914400" h="142875">
                <a:moveTo>
                  <a:pt x="97154" y="57150"/>
                </a:moveTo>
                <a:lnTo>
                  <a:pt x="85725" y="57150"/>
                </a:lnTo>
                <a:lnTo>
                  <a:pt x="85725" y="71437"/>
                </a:lnTo>
                <a:lnTo>
                  <a:pt x="97154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769100" y="2438400"/>
            <a:ext cx="2113915" cy="764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3025">
              <a:lnSpc>
                <a:spcPts val="2130"/>
              </a:lnSpc>
              <a:spcBef>
                <a:spcPts val="100"/>
              </a:spcBef>
            </a:pPr>
            <a:r>
              <a:rPr dirty="0" sz="1800" spc="-5">
                <a:solidFill>
                  <a:srgbClr val="333399"/>
                </a:solidFill>
                <a:latin typeface="Arial"/>
                <a:cs typeface="Arial"/>
              </a:rPr>
              <a:t>Fusion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1800"/>
              </a:lnSpc>
              <a:spcBef>
                <a:spcPts val="130"/>
              </a:spcBef>
            </a:pPr>
            <a:r>
              <a:rPr dirty="0" sz="1600" spc="-5" i="1">
                <a:solidFill>
                  <a:srgbClr val="FF3300"/>
                </a:solidFill>
                <a:latin typeface="Arial"/>
                <a:cs typeface="Arial"/>
              </a:rPr>
              <a:t>Operation descriptions,  </a:t>
            </a:r>
            <a:r>
              <a:rPr dirty="0" sz="1600" spc="-5" i="1">
                <a:solidFill>
                  <a:srgbClr val="FF3300"/>
                </a:solidFill>
                <a:latin typeface="Arial"/>
                <a:cs typeface="Arial"/>
              </a:rPr>
              <a:t>message</a:t>
            </a:r>
            <a:r>
              <a:rPr dirty="0" sz="1600" spc="-15" i="1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z="1600" spc="-5" i="1">
                <a:solidFill>
                  <a:srgbClr val="FF3300"/>
                </a:solidFill>
                <a:latin typeface="Arial"/>
                <a:cs typeface="Arial"/>
              </a:rPr>
              <a:t>numbering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2140" y="4579620"/>
            <a:ext cx="2299335" cy="1620520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12700" indent="421005">
              <a:lnSpc>
                <a:spcPct val="100000"/>
              </a:lnSpc>
              <a:spcBef>
                <a:spcPts val="440"/>
              </a:spcBef>
            </a:pPr>
            <a:r>
              <a:rPr dirty="0" sz="1800" spc="-5">
                <a:solidFill>
                  <a:srgbClr val="333399"/>
                </a:solidFill>
                <a:latin typeface="Arial"/>
                <a:cs typeface="Arial"/>
              </a:rPr>
              <a:t>Gamma,</a:t>
            </a:r>
            <a:r>
              <a:rPr dirty="0" sz="1800" spc="-1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99"/>
                </a:solidFill>
                <a:latin typeface="Arial"/>
                <a:cs typeface="Arial"/>
              </a:rPr>
              <a:t>et.al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1800"/>
              </a:lnSpc>
              <a:spcBef>
                <a:spcPts val="700"/>
              </a:spcBef>
            </a:pPr>
            <a:r>
              <a:rPr dirty="0" sz="1800" spc="-5" i="1">
                <a:solidFill>
                  <a:srgbClr val="FF3300"/>
                </a:solidFill>
                <a:latin typeface="Arial"/>
                <a:cs typeface="Arial"/>
              </a:rPr>
              <a:t>Frameworks, patterns,  </a:t>
            </a:r>
            <a:r>
              <a:rPr dirty="0" sz="1800" spc="-5" i="1">
                <a:solidFill>
                  <a:srgbClr val="FF3300"/>
                </a:solidFill>
                <a:latin typeface="Arial"/>
                <a:cs typeface="Arial"/>
              </a:rPr>
              <a:t>notes</a:t>
            </a:r>
            <a:endParaRPr sz="1800">
              <a:latin typeface="Arial"/>
              <a:cs typeface="Arial"/>
            </a:endParaRPr>
          </a:p>
          <a:p>
            <a:pPr marL="765810">
              <a:lnSpc>
                <a:spcPct val="100000"/>
              </a:lnSpc>
              <a:spcBef>
                <a:spcPts val="1440"/>
              </a:spcBef>
            </a:pPr>
            <a:r>
              <a:rPr dirty="0" sz="1800" spc="-5">
                <a:solidFill>
                  <a:srgbClr val="333399"/>
                </a:solidFill>
                <a:latin typeface="Arial"/>
                <a:cs typeface="Arial"/>
              </a:rPr>
              <a:t>Shlaer-</a:t>
            </a:r>
            <a:r>
              <a:rPr dirty="0" sz="1800" spc="-2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99"/>
                </a:solidFill>
                <a:latin typeface="Arial"/>
                <a:cs typeface="Arial"/>
              </a:rPr>
              <a:t>Mellor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240"/>
              </a:spcBef>
            </a:pPr>
            <a:r>
              <a:rPr dirty="0" sz="1600" spc="-5" i="1">
                <a:solidFill>
                  <a:srgbClr val="FF3300"/>
                </a:solidFill>
                <a:latin typeface="Arial"/>
                <a:cs typeface="Arial"/>
              </a:rPr>
              <a:t>Object</a:t>
            </a:r>
            <a:r>
              <a:rPr dirty="0" sz="1600" spc="-20" i="1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z="1600" spc="-5" i="1">
                <a:solidFill>
                  <a:srgbClr val="FF3300"/>
                </a:solidFill>
                <a:latin typeface="Arial"/>
                <a:cs typeface="Arial"/>
              </a:rPr>
              <a:t>lifecycles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79540" y="3411220"/>
            <a:ext cx="1867535" cy="100330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740"/>
              </a:spcBef>
            </a:pPr>
            <a:r>
              <a:rPr dirty="0" sz="1800" spc="-5">
                <a:solidFill>
                  <a:srgbClr val="333399"/>
                </a:solidFill>
                <a:latin typeface="Arial"/>
                <a:cs typeface="Arial"/>
              </a:rPr>
              <a:t>Embley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  <a:spcBef>
                <a:spcPts val="760"/>
              </a:spcBef>
            </a:pPr>
            <a:r>
              <a:rPr dirty="0" sz="1800" spc="-5" i="1">
                <a:solidFill>
                  <a:srgbClr val="FF3300"/>
                </a:solidFill>
                <a:latin typeface="Arial"/>
                <a:cs typeface="Arial"/>
              </a:rPr>
              <a:t>Singleton</a:t>
            </a:r>
            <a:r>
              <a:rPr dirty="0" sz="1800" spc="-55" i="1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FF3300"/>
                </a:solidFill>
                <a:latin typeface="Arial"/>
                <a:cs typeface="Arial"/>
              </a:rPr>
              <a:t>classes,  </a:t>
            </a:r>
            <a:r>
              <a:rPr dirty="0" sz="1800" spc="-5" i="1">
                <a:solidFill>
                  <a:srgbClr val="FF3300"/>
                </a:solidFill>
                <a:latin typeface="Arial"/>
                <a:cs typeface="Arial"/>
              </a:rPr>
              <a:t>High</a:t>
            </a:r>
            <a:r>
              <a:rPr dirty="0" sz="1800" spc="-5">
                <a:solidFill>
                  <a:srgbClr val="FF3300"/>
                </a:solidFill>
                <a:latin typeface="Arial"/>
                <a:cs typeface="Arial"/>
              </a:rPr>
              <a:t>-</a:t>
            </a:r>
            <a:r>
              <a:rPr dirty="0" sz="1800" spc="-5" i="1">
                <a:solidFill>
                  <a:srgbClr val="FF3300"/>
                </a:solidFill>
                <a:latin typeface="Arial"/>
                <a:cs typeface="Arial"/>
              </a:rPr>
              <a:t>level</a:t>
            </a:r>
            <a:r>
              <a:rPr dirty="0" sz="1800" spc="-10" i="1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FF3300"/>
                </a:solidFill>
                <a:latin typeface="Arial"/>
                <a:cs typeface="Arial"/>
              </a:rPr>
              <a:t>view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/>
          <a:solidFill>
            <a:srgbClr val="333399"/>
          </a:solidFill>
        </p:spPr>
        <p:txBody>
          <a:bodyPr wrap="square" lIns="0" tIns="2203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dirty="0" sz="4400"/>
              <a:t>Inputs to the</a:t>
            </a:r>
            <a:r>
              <a:rPr dirty="0" sz="4400" spc="-10"/>
              <a:t> </a:t>
            </a:r>
            <a:r>
              <a:rPr dirty="0" sz="4400" spc="-5"/>
              <a:t>UML</a:t>
            </a:r>
            <a:endParaRPr sz="4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/>
          <a:solidFill>
            <a:srgbClr val="333399"/>
          </a:solidFill>
        </p:spPr>
        <p:txBody>
          <a:bodyPr wrap="square" lIns="0" tIns="2203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dirty="0" sz="4400" spc="-5"/>
              <a:t>Where are</a:t>
            </a:r>
            <a:r>
              <a:rPr dirty="0" sz="4400" spc="5"/>
              <a:t> </a:t>
            </a:r>
            <a:r>
              <a:rPr dirty="0" sz="4400" spc="-5"/>
              <a:t>we?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29080"/>
            <a:ext cx="6390640" cy="236220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DDDDDD"/>
                </a:solidFill>
                <a:latin typeface="Arial"/>
                <a:cs typeface="Arial"/>
              </a:rPr>
              <a:t>What </a:t>
            </a:r>
            <a:r>
              <a:rPr dirty="0" sz="3200">
                <a:solidFill>
                  <a:srgbClr val="DDDDDD"/>
                </a:solidFill>
                <a:latin typeface="Arial"/>
                <a:cs typeface="Arial"/>
              </a:rPr>
              <a:t>is</a:t>
            </a:r>
            <a:r>
              <a:rPr dirty="0" sz="3200" spc="-15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DDDDDD"/>
                </a:solidFill>
                <a:latin typeface="Arial"/>
                <a:cs typeface="Arial"/>
              </a:rPr>
              <a:t>modeling?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DDDDDD"/>
                </a:solidFill>
                <a:latin typeface="Arial"/>
                <a:cs typeface="Arial"/>
              </a:rPr>
              <a:t>Four principles of visual</a:t>
            </a:r>
            <a:r>
              <a:rPr dirty="0" sz="3200" spc="-30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DDDDDD"/>
                </a:solidFill>
                <a:latin typeface="Arial"/>
                <a:cs typeface="Arial"/>
              </a:rPr>
              <a:t>modeling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DDDDDD"/>
                </a:solidFill>
                <a:latin typeface="Arial"/>
                <a:cs typeface="Arial"/>
              </a:rPr>
              <a:t>The</a:t>
            </a:r>
            <a:r>
              <a:rPr dirty="0" sz="3200" spc="-15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DDDDDD"/>
                </a:solidFill>
                <a:latin typeface="Arial"/>
                <a:cs typeface="Arial"/>
              </a:rPr>
              <a:t>UML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Process and visual</a:t>
            </a:r>
            <a:r>
              <a:rPr dirty="0" sz="3200" spc="-2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modeling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4440"/>
              </a:lnSpc>
            </a:pPr>
            <a:r>
              <a:rPr dirty="0" sz="4000">
                <a:solidFill>
                  <a:srgbClr val="FFCC00"/>
                </a:solidFill>
                <a:latin typeface="Arial"/>
                <a:cs typeface="Arial"/>
              </a:rPr>
              <a:t>A Language Is </a:t>
            </a:r>
            <a:r>
              <a:rPr dirty="0" sz="4000" spc="-5">
                <a:solidFill>
                  <a:srgbClr val="FFCC00"/>
                </a:solidFill>
                <a:latin typeface="Arial"/>
                <a:cs typeface="Arial"/>
              </a:rPr>
              <a:t>Not Enough </a:t>
            </a:r>
            <a:r>
              <a:rPr dirty="0" sz="4000">
                <a:solidFill>
                  <a:srgbClr val="FFCC00"/>
                </a:solidFill>
                <a:latin typeface="Arial"/>
                <a:cs typeface="Arial"/>
              </a:rPr>
              <a:t>to</a:t>
            </a:r>
            <a:r>
              <a:rPr dirty="0" sz="4000" spc="-55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dirty="0" sz="4000" spc="-5">
                <a:solidFill>
                  <a:srgbClr val="FFCC00"/>
                </a:solidFill>
                <a:latin typeface="Arial"/>
                <a:cs typeface="Arial"/>
              </a:rPr>
              <a:t>Build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ts val="4565"/>
              </a:lnSpc>
            </a:pPr>
            <a:r>
              <a:rPr dirty="0" sz="4000">
                <a:solidFill>
                  <a:srgbClr val="FFCC00"/>
                </a:solidFill>
                <a:latin typeface="Arial"/>
                <a:cs typeface="Arial"/>
              </a:rPr>
              <a:t>a</a:t>
            </a:r>
            <a:r>
              <a:rPr dirty="0" sz="4000" spc="-5">
                <a:solidFill>
                  <a:srgbClr val="FFCC00"/>
                </a:solidFill>
                <a:latin typeface="Arial"/>
                <a:cs typeface="Arial"/>
              </a:rPr>
              <a:t> System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0" y="1752600"/>
            <a:ext cx="6629400" cy="4800600"/>
            <a:chOff x="1524000" y="1752600"/>
            <a:chExt cx="6629400" cy="4800600"/>
          </a:xfrm>
        </p:grpSpPr>
        <p:sp>
          <p:nvSpPr>
            <p:cNvPr id="4" name="object 4"/>
            <p:cNvSpPr/>
            <p:nvPr/>
          </p:nvSpPr>
          <p:spPr>
            <a:xfrm>
              <a:off x="1524000" y="1752600"/>
              <a:ext cx="6629400" cy="4800600"/>
            </a:xfrm>
            <a:custGeom>
              <a:avLst/>
              <a:gdLst/>
              <a:ahLst/>
              <a:cxnLst/>
              <a:rect l="l" t="t" r="r" b="b"/>
              <a:pathLst>
                <a:path w="6629400" h="4800600">
                  <a:moveTo>
                    <a:pt x="3313112" y="0"/>
                  </a:moveTo>
                  <a:lnTo>
                    <a:pt x="0" y="4800600"/>
                  </a:lnTo>
                  <a:lnTo>
                    <a:pt x="6629400" y="4800600"/>
                  </a:lnTo>
                  <a:lnTo>
                    <a:pt x="3313112" y="0"/>
                  </a:lnTo>
                  <a:close/>
                </a:path>
              </a:pathLst>
            </a:custGeom>
            <a:solidFill>
              <a:srgbClr val="99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271962" y="2833611"/>
              <a:ext cx="492125" cy="672465"/>
            </a:xfrm>
            <a:custGeom>
              <a:avLst/>
              <a:gdLst/>
              <a:ahLst/>
              <a:cxnLst/>
              <a:rect l="l" t="t" r="r" b="b"/>
              <a:pathLst>
                <a:path w="492125" h="672464">
                  <a:moveTo>
                    <a:pt x="233362" y="23532"/>
                  </a:moveTo>
                  <a:lnTo>
                    <a:pt x="220662" y="48535"/>
                  </a:lnTo>
                  <a:lnTo>
                    <a:pt x="187325" y="14707"/>
                  </a:lnTo>
                  <a:lnTo>
                    <a:pt x="187325" y="0"/>
                  </a:lnTo>
                  <a:lnTo>
                    <a:pt x="128588" y="0"/>
                  </a:lnTo>
                  <a:lnTo>
                    <a:pt x="52387" y="35298"/>
                  </a:lnTo>
                  <a:lnTo>
                    <a:pt x="0" y="179434"/>
                  </a:lnTo>
                  <a:lnTo>
                    <a:pt x="60325" y="222087"/>
                  </a:lnTo>
                  <a:lnTo>
                    <a:pt x="114300" y="264739"/>
                  </a:lnTo>
                  <a:lnTo>
                    <a:pt x="114300" y="672143"/>
                  </a:lnTo>
                  <a:lnTo>
                    <a:pt x="263525" y="672143"/>
                  </a:lnTo>
                  <a:lnTo>
                    <a:pt x="263525" y="355927"/>
                  </a:lnTo>
                  <a:lnTo>
                    <a:pt x="328612" y="672143"/>
                  </a:lnTo>
                  <a:lnTo>
                    <a:pt x="487362" y="672143"/>
                  </a:lnTo>
                  <a:lnTo>
                    <a:pt x="415925" y="347102"/>
                  </a:lnTo>
                  <a:lnTo>
                    <a:pt x="415925" y="267681"/>
                  </a:lnTo>
                  <a:lnTo>
                    <a:pt x="492125" y="176493"/>
                  </a:lnTo>
                  <a:lnTo>
                    <a:pt x="373062" y="166197"/>
                  </a:lnTo>
                  <a:lnTo>
                    <a:pt x="301625" y="167668"/>
                  </a:lnTo>
                  <a:lnTo>
                    <a:pt x="304800" y="266210"/>
                  </a:lnTo>
                  <a:lnTo>
                    <a:pt x="373062" y="266210"/>
                  </a:lnTo>
                  <a:lnTo>
                    <a:pt x="373062" y="300038"/>
                  </a:lnTo>
                  <a:lnTo>
                    <a:pt x="144463" y="300038"/>
                  </a:lnTo>
                  <a:lnTo>
                    <a:pt x="144463" y="89717"/>
                  </a:lnTo>
                  <a:lnTo>
                    <a:pt x="373062" y="89717"/>
                  </a:lnTo>
                  <a:lnTo>
                    <a:pt x="373062" y="166197"/>
                  </a:lnTo>
                  <a:lnTo>
                    <a:pt x="492125" y="176493"/>
                  </a:lnTo>
                  <a:lnTo>
                    <a:pt x="415925" y="19120"/>
                  </a:lnTo>
                  <a:lnTo>
                    <a:pt x="377825" y="1470"/>
                  </a:lnTo>
                  <a:lnTo>
                    <a:pt x="307975" y="1470"/>
                  </a:lnTo>
                  <a:lnTo>
                    <a:pt x="271462" y="45594"/>
                  </a:lnTo>
                  <a:lnTo>
                    <a:pt x="255587" y="23532"/>
                  </a:lnTo>
                  <a:lnTo>
                    <a:pt x="274637" y="1470"/>
                  </a:lnTo>
                  <a:lnTo>
                    <a:pt x="214312" y="1470"/>
                  </a:lnTo>
                  <a:lnTo>
                    <a:pt x="233362" y="2353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957762" y="2833611"/>
              <a:ext cx="492125" cy="672465"/>
            </a:xfrm>
            <a:custGeom>
              <a:avLst/>
              <a:gdLst/>
              <a:ahLst/>
              <a:cxnLst/>
              <a:rect l="l" t="t" r="r" b="b"/>
              <a:pathLst>
                <a:path w="492125" h="672464">
                  <a:moveTo>
                    <a:pt x="187325" y="0"/>
                  </a:moveTo>
                  <a:lnTo>
                    <a:pt x="128587" y="0"/>
                  </a:lnTo>
                  <a:lnTo>
                    <a:pt x="52387" y="35305"/>
                  </a:lnTo>
                  <a:lnTo>
                    <a:pt x="0" y="179438"/>
                  </a:lnTo>
                  <a:lnTo>
                    <a:pt x="60325" y="222097"/>
                  </a:lnTo>
                  <a:lnTo>
                    <a:pt x="114300" y="264744"/>
                  </a:lnTo>
                  <a:lnTo>
                    <a:pt x="114300" y="672147"/>
                  </a:lnTo>
                  <a:lnTo>
                    <a:pt x="263525" y="672147"/>
                  </a:lnTo>
                  <a:lnTo>
                    <a:pt x="263525" y="355930"/>
                  </a:lnTo>
                  <a:lnTo>
                    <a:pt x="417864" y="355930"/>
                  </a:lnTo>
                  <a:lnTo>
                    <a:pt x="415925" y="347103"/>
                  </a:lnTo>
                  <a:lnTo>
                    <a:pt x="415925" y="300050"/>
                  </a:lnTo>
                  <a:lnTo>
                    <a:pt x="144462" y="300050"/>
                  </a:lnTo>
                  <a:lnTo>
                    <a:pt x="144462" y="89725"/>
                  </a:lnTo>
                  <a:lnTo>
                    <a:pt x="450108" y="89725"/>
                  </a:lnTo>
                  <a:lnTo>
                    <a:pt x="430166" y="48539"/>
                  </a:lnTo>
                  <a:lnTo>
                    <a:pt x="220662" y="48539"/>
                  </a:lnTo>
                  <a:lnTo>
                    <a:pt x="187325" y="14719"/>
                  </a:lnTo>
                  <a:lnTo>
                    <a:pt x="187325" y="0"/>
                  </a:lnTo>
                  <a:close/>
                </a:path>
                <a:path w="492125" h="672464">
                  <a:moveTo>
                    <a:pt x="417864" y="355930"/>
                  </a:moveTo>
                  <a:lnTo>
                    <a:pt x="263525" y="355930"/>
                  </a:lnTo>
                  <a:lnTo>
                    <a:pt x="328612" y="672147"/>
                  </a:lnTo>
                  <a:lnTo>
                    <a:pt x="487362" y="672147"/>
                  </a:lnTo>
                  <a:lnTo>
                    <a:pt x="417864" y="355930"/>
                  </a:lnTo>
                  <a:close/>
                </a:path>
                <a:path w="492125" h="672464">
                  <a:moveTo>
                    <a:pt x="373062" y="166204"/>
                  </a:moveTo>
                  <a:lnTo>
                    <a:pt x="301625" y="167678"/>
                  </a:lnTo>
                  <a:lnTo>
                    <a:pt x="304800" y="266217"/>
                  </a:lnTo>
                  <a:lnTo>
                    <a:pt x="373062" y="266217"/>
                  </a:lnTo>
                  <a:lnTo>
                    <a:pt x="373062" y="300050"/>
                  </a:lnTo>
                  <a:lnTo>
                    <a:pt x="415925" y="300050"/>
                  </a:lnTo>
                  <a:lnTo>
                    <a:pt x="415925" y="267690"/>
                  </a:lnTo>
                  <a:lnTo>
                    <a:pt x="492125" y="176504"/>
                  </a:lnTo>
                  <a:lnTo>
                    <a:pt x="373062" y="166204"/>
                  </a:lnTo>
                  <a:close/>
                </a:path>
                <a:path w="492125" h="672464">
                  <a:moveTo>
                    <a:pt x="450108" y="89725"/>
                  </a:moveTo>
                  <a:lnTo>
                    <a:pt x="373062" y="89725"/>
                  </a:lnTo>
                  <a:lnTo>
                    <a:pt x="373062" y="166204"/>
                  </a:lnTo>
                  <a:lnTo>
                    <a:pt x="492125" y="176504"/>
                  </a:lnTo>
                  <a:lnTo>
                    <a:pt x="450108" y="89725"/>
                  </a:lnTo>
                  <a:close/>
                </a:path>
                <a:path w="492125" h="672464">
                  <a:moveTo>
                    <a:pt x="274637" y="1473"/>
                  </a:moveTo>
                  <a:lnTo>
                    <a:pt x="214312" y="1473"/>
                  </a:lnTo>
                  <a:lnTo>
                    <a:pt x="233362" y="23533"/>
                  </a:lnTo>
                  <a:lnTo>
                    <a:pt x="220662" y="48539"/>
                  </a:lnTo>
                  <a:lnTo>
                    <a:pt x="430166" y="48539"/>
                  </a:lnTo>
                  <a:lnTo>
                    <a:pt x="428745" y="45605"/>
                  </a:lnTo>
                  <a:lnTo>
                    <a:pt x="271462" y="45605"/>
                  </a:lnTo>
                  <a:lnTo>
                    <a:pt x="255587" y="23533"/>
                  </a:lnTo>
                  <a:lnTo>
                    <a:pt x="274637" y="1473"/>
                  </a:lnTo>
                  <a:close/>
                </a:path>
                <a:path w="492125" h="672464">
                  <a:moveTo>
                    <a:pt x="377825" y="1473"/>
                  </a:moveTo>
                  <a:lnTo>
                    <a:pt x="307975" y="1473"/>
                  </a:lnTo>
                  <a:lnTo>
                    <a:pt x="271462" y="45605"/>
                  </a:lnTo>
                  <a:lnTo>
                    <a:pt x="428745" y="45605"/>
                  </a:lnTo>
                  <a:lnTo>
                    <a:pt x="415925" y="19126"/>
                  </a:lnTo>
                  <a:lnTo>
                    <a:pt x="377825" y="14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957762" y="2833611"/>
              <a:ext cx="492125" cy="672465"/>
            </a:xfrm>
            <a:custGeom>
              <a:avLst/>
              <a:gdLst/>
              <a:ahLst/>
              <a:cxnLst/>
              <a:rect l="l" t="t" r="r" b="b"/>
              <a:pathLst>
                <a:path w="492125" h="672464">
                  <a:moveTo>
                    <a:pt x="233362" y="23532"/>
                  </a:moveTo>
                  <a:lnTo>
                    <a:pt x="220662" y="48535"/>
                  </a:lnTo>
                  <a:lnTo>
                    <a:pt x="187325" y="14707"/>
                  </a:lnTo>
                  <a:lnTo>
                    <a:pt x="187325" y="0"/>
                  </a:lnTo>
                  <a:lnTo>
                    <a:pt x="128588" y="0"/>
                  </a:lnTo>
                  <a:lnTo>
                    <a:pt x="52387" y="35298"/>
                  </a:lnTo>
                  <a:lnTo>
                    <a:pt x="0" y="179434"/>
                  </a:lnTo>
                  <a:lnTo>
                    <a:pt x="60325" y="222087"/>
                  </a:lnTo>
                  <a:lnTo>
                    <a:pt x="114300" y="264739"/>
                  </a:lnTo>
                  <a:lnTo>
                    <a:pt x="114300" y="672143"/>
                  </a:lnTo>
                  <a:lnTo>
                    <a:pt x="263525" y="672143"/>
                  </a:lnTo>
                  <a:lnTo>
                    <a:pt x="263525" y="355927"/>
                  </a:lnTo>
                  <a:lnTo>
                    <a:pt x="328612" y="672143"/>
                  </a:lnTo>
                  <a:lnTo>
                    <a:pt x="487362" y="672143"/>
                  </a:lnTo>
                  <a:lnTo>
                    <a:pt x="415925" y="347102"/>
                  </a:lnTo>
                  <a:lnTo>
                    <a:pt x="415925" y="267681"/>
                  </a:lnTo>
                  <a:lnTo>
                    <a:pt x="492125" y="176493"/>
                  </a:lnTo>
                  <a:lnTo>
                    <a:pt x="373062" y="166197"/>
                  </a:lnTo>
                  <a:lnTo>
                    <a:pt x="301625" y="167668"/>
                  </a:lnTo>
                  <a:lnTo>
                    <a:pt x="304800" y="266210"/>
                  </a:lnTo>
                  <a:lnTo>
                    <a:pt x="373062" y="266210"/>
                  </a:lnTo>
                  <a:lnTo>
                    <a:pt x="373062" y="300038"/>
                  </a:lnTo>
                  <a:lnTo>
                    <a:pt x="144463" y="300038"/>
                  </a:lnTo>
                  <a:lnTo>
                    <a:pt x="144463" y="89717"/>
                  </a:lnTo>
                  <a:lnTo>
                    <a:pt x="373062" y="89717"/>
                  </a:lnTo>
                  <a:lnTo>
                    <a:pt x="373062" y="166197"/>
                  </a:lnTo>
                  <a:lnTo>
                    <a:pt x="492125" y="176493"/>
                  </a:lnTo>
                  <a:lnTo>
                    <a:pt x="415925" y="19120"/>
                  </a:lnTo>
                  <a:lnTo>
                    <a:pt x="377825" y="1470"/>
                  </a:lnTo>
                  <a:lnTo>
                    <a:pt x="307975" y="1470"/>
                  </a:lnTo>
                  <a:lnTo>
                    <a:pt x="271462" y="45594"/>
                  </a:lnTo>
                  <a:lnTo>
                    <a:pt x="255587" y="23532"/>
                  </a:lnTo>
                  <a:lnTo>
                    <a:pt x="274637" y="1470"/>
                  </a:lnTo>
                  <a:lnTo>
                    <a:pt x="214312" y="1470"/>
                  </a:lnTo>
                  <a:lnTo>
                    <a:pt x="233362" y="2353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238500" y="4755921"/>
              <a:ext cx="1189037" cy="7103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771900" y="4191139"/>
              <a:ext cx="382905" cy="574040"/>
            </a:xfrm>
            <a:custGeom>
              <a:avLst/>
              <a:gdLst/>
              <a:ahLst/>
              <a:cxnLst/>
              <a:rect l="l" t="t" r="r" b="b"/>
              <a:pathLst>
                <a:path w="382904" h="574039">
                  <a:moveTo>
                    <a:pt x="382587" y="17653"/>
                  </a:moveTo>
                  <a:lnTo>
                    <a:pt x="350837" y="0"/>
                  </a:lnTo>
                  <a:lnTo>
                    <a:pt x="90106" y="397954"/>
                  </a:lnTo>
                  <a:lnTo>
                    <a:pt x="68262" y="314744"/>
                  </a:lnTo>
                  <a:lnTo>
                    <a:pt x="0" y="573608"/>
                  </a:lnTo>
                  <a:lnTo>
                    <a:pt x="214312" y="397103"/>
                  </a:lnTo>
                  <a:lnTo>
                    <a:pt x="120040" y="418363"/>
                  </a:lnTo>
                  <a:lnTo>
                    <a:pt x="382587" y="176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105150" y="5461000"/>
            <a:ext cx="1384935" cy="72136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9525">
              <a:lnSpc>
                <a:spcPts val="2600"/>
              </a:lnSpc>
              <a:spcBef>
                <a:spcPts val="420"/>
              </a:spcBef>
            </a:pPr>
            <a:r>
              <a:rPr dirty="0" sz="2400">
                <a:latin typeface="Arial"/>
                <a:cs typeface="Arial"/>
              </a:rPr>
              <a:t>Modeling  Language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88000" y="5473700"/>
            <a:ext cx="1127760" cy="72136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34925">
              <a:lnSpc>
                <a:spcPts val="2600"/>
              </a:lnSpc>
              <a:spcBef>
                <a:spcPts val="420"/>
              </a:spcBef>
            </a:pPr>
            <a:r>
              <a:rPr dirty="0" sz="2400" spc="-5">
                <a:latin typeface="Arial"/>
                <a:cs typeface="Arial"/>
              </a:rPr>
              <a:t>Unified  P</a:t>
            </a:r>
            <a:r>
              <a:rPr dirty="0" sz="2400">
                <a:latin typeface="Arial"/>
                <a:cs typeface="Arial"/>
              </a:rPr>
              <a:t>rocess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0012" y="3479800"/>
            <a:ext cx="1824989" cy="73406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340"/>
              </a:spcBef>
              <a:tabLst>
                <a:tab pos="910590" algn="l"/>
              </a:tabLst>
            </a:pPr>
            <a:r>
              <a:rPr dirty="0" sz="2400" spc="-70">
                <a:latin typeface="Arial"/>
                <a:cs typeface="Arial"/>
              </a:rPr>
              <a:t>Team	</a:t>
            </a:r>
            <a:r>
              <a:rPr dirty="0" sz="2400" spc="-5">
                <a:latin typeface="Arial"/>
                <a:cs typeface="Arial"/>
              </a:rPr>
              <a:t>Based  </a:t>
            </a:r>
            <a:r>
              <a:rPr dirty="0" sz="2400">
                <a:latin typeface="Arial"/>
                <a:cs typeface="Arial"/>
              </a:rPr>
              <a:t>Development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414837" y="2586037"/>
            <a:ext cx="2449830" cy="2837815"/>
            <a:chOff x="4414837" y="2586037"/>
            <a:chExt cx="2449830" cy="2837815"/>
          </a:xfrm>
        </p:grpSpPr>
        <p:sp>
          <p:nvSpPr>
            <p:cNvPr id="14" name="object 14"/>
            <p:cNvSpPr/>
            <p:nvPr/>
          </p:nvSpPr>
          <p:spPr>
            <a:xfrm>
              <a:off x="5340350" y="4826520"/>
              <a:ext cx="1524000" cy="5971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567362" y="4191139"/>
              <a:ext cx="382905" cy="574040"/>
            </a:xfrm>
            <a:custGeom>
              <a:avLst/>
              <a:gdLst/>
              <a:ahLst/>
              <a:cxnLst/>
              <a:rect l="l" t="t" r="r" b="b"/>
              <a:pathLst>
                <a:path w="382904" h="574039">
                  <a:moveTo>
                    <a:pt x="382587" y="573608"/>
                  </a:moveTo>
                  <a:lnTo>
                    <a:pt x="314325" y="314744"/>
                  </a:lnTo>
                  <a:lnTo>
                    <a:pt x="292468" y="397954"/>
                  </a:lnTo>
                  <a:lnTo>
                    <a:pt x="31750" y="0"/>
                  </a:lnTo>
                  <a:lnTo>
                    <a:pt x="0" y="17653"/>
                  </a:lnTo>
                  <a:lnTo>
                    <a:pt x="262534" y="418363"/>
                  </a:lnTo>
                  <a:lnTo>
                    <a:pt x="168275" y="397103"/>
                  </a:lnTo>
                  <a:lnTo>
                    <a:pt x="382587" y="5736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414837" y="2586037"/>
              <a:ext cx="247650" cy="20161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100637" y="2586037"/>
              <a:ext cx="247650" cy="20161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4440"/>
              </a:lnSpc>
            </a:pPr>
            <a:r>
              <a:rPr dirty="0" sz="4000" spc="-5">
                <a:solidFill>
                  <a:srgbClr val="FFCC00"/>
                </a:solidFill>
                <a:latin typeface="Arial"/>
                <a:cs typeface="Arial"/>
              </a:rPr>
              <a:t>What Type </a:t>
            </a:r>
            <a:r>
              <a:rPr dirty="0" sz="4000">
                <a:solidFill>
                  <a:srgbClr val="FFCC00"/>
                </a:solidFill>
                <a:latin typeface="Arial"/>
                <a:cs typeface="Arial"/>
              </a:rPr>
              <a:t>of </a:t>
            </a:r>
            <a:r>
              <a:rPr dirty="0" sz="4000" spc="-5">
                <a:solidFill>
                  <a:srgbClr val="FFCC00"/>
                </a:solidFill>
                <a:latin typeface="Arial"/>
                <a:cs typeface="Arial"/>
              </a:rPr>
              <a:t>Process </a:t>
            </a:r>
            <a:r>
              <a:rPr dirty="0" sz="4000">
                <a:solidFill>
                  <a:srgbClr val="FFCC00"/>
                </a:solidFill>
                <a:latin typeface="Arial"/>
                <a:cs typeface="Arial"/>
              </a:rPr>
              <a:t>Most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ts val="4565"/>
              </a:lnSpc>
            </a:pPr>
            <a:r>
              <a:rPr dirty="0" sz="4000" spc="-5">
                <a:solidFill>
                  <a:srgbClr val="FFCC00"/>
                </a:solidFill>
                <a:latin typeface="Arial"/>
                <a:cs typeface="Arial"/>
              </a:rPr>
              <a:t>Benefits </a:t>
            </a:r>
            <a:r>
              <a:rPr dirty="0" sz="4000">
                <a:solidFill>
                  <a:srgbClr val="FFCC00"/>
                </a:solidFill>
                <a:latin typeface="Arial"/>
                <a:cs typeface="Arial"/>
              </a:rPr>
              <a:t>the</a:t>
            </a:r>
            <a:r>
              <a:rPr dirty="0" sz="4000" spc="-5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dirty="0" sz="4000">
                <a:solidFill>
                  <a:srgbClr val="FFCC00"/>
                </a:solidFill>
                <a:latin typeface="Arial"/>
                <a:cs typeface="Arial"/>
              </a:rPr>
              <a:t>UML?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5600"/>
            <a:ext cx="7742555" cy="303022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55600" marR="5080" indent="-342900">
              <a:lnSpc>
                <a:spcPct val="100299"/>
              </a:lnSpc>
              <a:spcBef>
                <a:spcPts val="8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The UML </a:t>
            </a:r>
            <a:r>
              <a:rPr dirty="0" sz="3200">
                <a:latin typeface="Arial"/>
                <a:cs typeface="Arial"/>
              </a:rPr>
              <a:t>is </a:t>
            </a:r>
            <a:r>
              <a:rPr dirty="0" sz="3200" spc="-5">
                <a:latin typeface="Arial"/>
                <a:cs typeface="Arial"/>
              </a:rPr>
              <a:t>largely process</a:t>
            </a:r>
            <a:r>
              <a:rPr dirty="0" sz="3200" spc="-6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independent.  </a:t>
            </a:r>
            <a:r>
              <a:rPr dirty="0" sz="3200">
                <a:latin typeface="Arial"/>
                <a:cs typeface="Arial"/>
              </a:rPr>
              <a:t>A </a:t>
            </a:r>
            <a:r>
              <a:rPr dirty="0" sz="3200" spc="-5">
                <a:latin typeface="Arial"/>
                <a:cs typeface="Arial"/>
              </a:rPr>
              <a:t>process fully benefits from the UML  when the process</a:t>
            </a:r>
            <a:r>
              <a:rPr dirty="0" sz="3200" spc="-2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is:</a:t>
            </a:r>
            <a:endParaRPr sz="32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660"/>
              </a:spcBef>
              <a:buChar char="–"/>
              <a:tabLst>
                <a:tab pos="755650" algn="l"/>
              </a:tabLst>
            </a:pPr>
            <a:r>
              <a:rPr dirty="0" sz="2800">
                <a:latin typeface="Arial"/>
                <a:cs typeface="Arial"/>
              </a:rPr>
              <a:t>Use-case</a:t>
            </a:r>
            <a:r>
              <a:rPr dirty="0" sz="2800" spc="-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driven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640"/>
              </a:spcBef>
              <a:buChar char="–"/>
              <a:tabLst>
                <a:tab pos="755650" algn="l"/>
              </a:tabLst>
            </a:pPr>
            <a:r>
              <a:rPr dirty="0" sz="2800">
                <a:latin typeface="Arial"/>
                <a:cs typeface="Arial"/>
              </a:rPr>
              <a:t>Architecture</a:t>
            </a:r>
            <a:r>
              <a:rPr dirty="0" sz="2800" spc="-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centric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740"/>
              </a:spcBef>
              <a:buChar char="–"/>
              <a:tabLst>
                <a:tab pos="755650" algn="l"/>
              </a:tabLst>
            </a:pPr>
            <a:r>
              <a:rPr dirty="0" sz="2800">
                <a:latin typeface="Arial"/>
                <a:cs typeface="Arial"/>
              </a:rPr>
              <a:t>Iterative and</a:t>
            </a:r>
            <a:r>
              <a:rPr dirty="0" sz="2800" spc="-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incremental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/>
          <a:solidFill>
            <a:srgbClr val="333399"/>
          </a:solidFill>
        </p:spPr>
        <p:txBody>
          <a:bodyPr wrap="square" lIns="0" tIns="2584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035"/>
              </a:spcBef>
            </a:pPr>
            <a:r>
              <a:rPr dirty="0"/>
              <a:t>A </a:t>
            </a:r>
            <a:r>
              <a:rPr dirty="0" spc="-5"/>
              <a:t>Use-Case Driven Process</a:t>
            </a:r>
          </a:p>
        </p:txBody>
      </p:sp>
      <p:sp>
        <p:nvSpPr>
          <p:cNvPr id="3" name="object 3"/>
          <p:cNvSpPr/>
          <p:nvPr/>
        </p:nvSpPr>
        <p:spPr>
          <a:xfrm>
            <a:off x="4105275" y="6018212"/>
            <a:ext cx="1238250" cy="522605"/>
          </a:xfrm>
          <a:custGeom>
            <a:avLst/>
            <a:gdLst/>
            <a:ahLst/>
            <a:cxnLst/>
            <a:rect l="l" t="t" r="r" b="b"/>
            <a:pathLst>
              <a:path w="1238250" h="522604">
                <a:moveTo>
                  <a:pt x="0" y="261144"/>
                </a:moveTo>
                <a:lnTo>
                  <a:pt x="14279" y="205122"/>
                </a:lnTo>
                <a:lnTo>
                  <a:pt x="55105" y="153288"/>
                </a:lnTo>
                <a:lnTo>
                  <a:pt x="119455" y="106915"/>
                </a:lnTo>
                <a:lnTo>
                  <a:pt x="159507" y="86175"/>
                </a:lnTo>
                <a:lnTo>
                  <a:pt x="204307" y="67279"/>
                </a:lnTo>
                <a:lnTo>
                  <a:pt x="253478" y="50385"/>
                </a:lnTo>
                <a:lnTo>
                  <a:pt x="306641" y="35653"/>
                </a:lnTo>
                <a:lnTo>
                  <a:pt x="363418" y="23243"/>
                </a:lnTo>
                <a:lnTo>
                  <a:pt x="423433" y="13313"/>
                </a:lnTo>
                <a:lnTo>
                  <a:pt x="486308" y="6023"/>
                </a:lnTo>
                <a:lnTo>
                  <a:pt x="551664" y="1532"/>
                </a:lnTo>
                <a:lnTo>
                  <a:pt x="619125" y="0"/>
                </a:lnTo>
                <a:lnTo>
                  <a:pt x="686585" y="1532"/>
                </a:lnTo>
                <a:lnTo>
                  <a:pt x="751942" y="6023"/>
                </a:lnTo>
                <a:lnTo>
                  <a:pt x="814816" y="13313"/>
                </a:lnTo>
                <a:lnTo>
                  <a:pt x="874831" y="23243"/>
                </a:lnTo>
                <a:lnTo>
                  <a:pt x="931609" y="35653"/>
                </a:lnTo>
                <a:lnTo>
                  <a:pt x="984772" y="50385"/>
                </a:lnTo>
                <a:lnTo>
                  <a:pt x="1033943" y="67279"/>
                </a:lnTo>
                <a:lnTo>
                  <a:pt x="1078743" y="86175"/>
                </a:lnTo>
                <a:lnTo>
                  <a:pt x="1118795" y="106915"/>
                </a:lnTo>
                <a:lnTo>
                  <a:pt x="1153721" y="129339"/>
                </a:lnTo>
                <a:lnTo>
                  <a:pt x="1206687" y="178602"/>
                </a:lnTo>
                <a:lnTo>
                  <a:pt x="1234617" y="232689"/>
                </a:lnTo>
                <a:lnTo>
                  <a:pt x="1238250" y="261144"/>
                </a:lnTo>
                <a:lnTo>
                  <a:pt x="1234617" y="289598"/>
                </a:lnTo>
                <a:lnTo>
                  <a:pt x="1206687" y="343685"/>
                </a:lnTo>
                <a:lnTo>
                  <a:pt x="1153721" y="392948"/>
                </a:lnTo>
                <a:lnTo>
                  <a:pt x="1118795" y="415372"/>
                </a:lnTo>
                <a:lnTo>
                  <a:pt x="1078743" y="436112"/>
                </a:lnTo>
                <a:lnTo>
                  <a:pt x="1033943" y="455008"/>
                </a:lnTo>
                <a:lnTo>
                  <a:pt x="984772" y="471902"/>
                </a:lnTo>
                <a:lnTo>
                  <a:pt x="931609" y="486634"/>
                </a:lnTo>
                <a:lnTo>
                  <a:pt x="874831" y="499045"/>
                </a:lnTo>
                <a:lnTo>
                  <a:pt x="814816" y="508975"/>
                </a:lnTo>
                <a:lnTo>
                  <a:pt x="751942" y="516265"/>
                </a:lnTo>
                <a:lnTo>
                  <a:pt x="686585" y="520755"/>
                </a:lnTo>
                <a:lnTo>
                  <a:pt x="619125" y="522288"/>
                </a:lnTo>
                <a:lnTo>
                  <a:pt x="551664" y="520755"/>
                </a:lnTo>
                <a:lnTo>
                  <a:pt x="486308" y="516265"/>
                </a:lnTo>
                <a:lnTo>
                  <a:pt x="423433" y="508975"/>
                </a:lnTo>
                <a:lnTo>
                  <a:pt x="363418" y="499045"/>
                </a:lnTo>
                <a:lnTo>
                  <a:pt x="306641" y="486634"/>
                </a:lnTo>
                <a:lnTo>
                  <a:pt x="253478" y="471902"/>
                </a:lnTo>
                <a:lnTo>
                  <a:pt x="204307" y="455008"/>
                </a:lnTo>
                <a:lnTo>
                  <a:pt x="159507" y="436112"/>
                </a:lnTo>
                <a:lnTo>
                  <a:pt x="119455" y="415372"/>
                </a:lnTo>
                <a:lnTo>
                  <a:pt x="84528" y="392948"/>
                </a:lnTo>
                <a:lnTo>
                  <a:pt x="31563" y="343685"/>
                </a:lnTo>
                <a:lnTo>
                  <a:pt x="3632" y="289598"/>
                </a:lnTo>
                <a:lnTo>
                  <a:pt x="0" y="26114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222750" y="6172200"/>
            <a:ext cx="9683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Withdraw</a:t>
            </a:r>
            <a:r>
              <a:rPr dirty="0" sz="1000" spc="-5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Money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52712" y="4956175"/>
            <a:ext cx="447675" cy="650875"/>
            <a:chOff x="2652712" y="4956175"/>
            <a:chExt cx="447675" cy="650875"/>
          </a:xfrm>
        </p:grpSpPr>
        <p:sp>
          <p:nvSpPr>
            <p:cNvPr id="6" name="object 6"/>
            <p:cNvSpPr/>
            <p:nvPr/>
          </p:nvSpPr>
          <p:spPr>
            <a:xfrm>
              <a:off x="2778124" y="4956175"/>
              <a:ext cx="201613" cy="217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667000" y="5365750"/>
              <a:ext cx="419100" cy="227329"/>
            </a:xfrm>
            <a:custGeom>
              <a:avLst/>
              <a:gdLst/>
              <a:ahLst/>
              <a:cxnLst/>
              <a:rect l="l" t="t" r="r" b="b"/>
              <a:pathLst>
                <a:path w="419100" h="227329">
                  <a:moveTo>
                    <a:pt x="0" y="227013"/>
                  </a:moveTo>
                  <a:lnTo>
                    <a:pt x="207962" y="0"/>
                  </a:lnTo>
                  <a:lnTo>
                    <a:pt x="419100" y="227013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35940" y="1600200"/>
            <a:ext cx="7787640" cy="359410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55600" marR="5080" indent="-342900">
              <a:lnSpc>
                <a:spcPts val="3800"/>
              </a:lnSpc>
              <a:spcBef>
                <a:spcPts val="2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Arial"/>
                <a:cs typeface="Arial"/>
              </a:rPr>
              <a:t>Use </a:t>
            </a:r>
            <a:r>
              <a:rPr dirty="0" sz="3200" spc="-5">
                <a:latin typeface="Arial"/>
                <a:cs typeface="Arial"/>
              </a:rPr>
              <a:t>cases defined for </a:t>
            </a:r>
            <a:r>
              <a:rPr dirty="0" sz="3200">
                <a:latin typeface="Arial"/>
                <a:cs typeface="Arial"/>
              </a:rPr>
              <a:t>a </a:t>
            </a:r>
            <a:r>
              <a:rPr dirty="0" sz="3200" spc="-5">
                <a:latin typeface="Arial"/>
                <a:cs typeface="Arial"/>
              </a:rPr>
              <a:t>system are the  basis for the entire development</a:t>
            </a:r>
            <a:r>
              <a:rPr dirty="0" sz="3200" spc="-4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process.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Benefits of use</a:t>
            </a:r>
            <a:r>
              <a:rPr dirty="0" sz="3200" spc="-1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cases:</a:t>
            </a:r>
            <a:endParaRPr sz="3200">
              <a:latin typeface="Arial"/>
              <a:cs typeface="Arial"/>
            </a:endParaRPr>
          </a:p>
          <a:p>
            <a:pPr lvl="1" marL="755650" marR="388620" indent="-285750">
              <a:lnSpc>
                <a:spcPts val="3300"/>
              </a:lnSpc>
              <a:spcBef>
                <a:spcPts val="919"/>
              </a:spcBef>
              <a:buChar char="–"/>
              <a:tabLst>
                <a:tab pos="755650" algn="l"/>
              </a:tabLst>
            </a:pPr>
            <a:r>
              <a:rPr dirty="0" sz="2800">
                <a:latin typeface="Arial"/>
                <a:cs typeface="Arial"/>
              </a:rPr>
              <a:t>Concise, simple, and understandable by a  wide range of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stakeholders.</a:t>
            </a:r>
            <a:endParaRPr sz="2800">
              <a:latin typeface="Arial"/>
              <a:cs typeface="Arial"/>
            </a:endParaRPr>
          </a:p>
          <a:p>
            <a:pPr lvl="1" marL="755650" marR="647700" indent="-285750">
              <a:lnSpc>
                <a:spcPts val="3300"/>
              </a:lnSpc>
              <a:spcBef>
                <a:spcPts val="1000"/>
              </a:spcBef>
              <a:buChar char="–"/>
              <a:tabLst>
                <a:tab pos="755650" algn="l"/>
              </a:tabLst>
            </a:pPr>
            <a:r>
              <a:rPr dirty="0" sz="2800">
                <a:latin typeface="Arial"/>
                <a:cs typeface="Arial"/>
              </a:rPr>
              <a:t>Help synchronize the content of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different  models.</a:t>
            </a:r>
            <a:endParaRPr sz="2800">
              <a:latin typeface="Arial"/>
              <a:cs typeface="Arial"/>
            </a:endParaRPr>
          </a:p>
          <a:p>
            <a:pPr marL="4699635">
              <a:lnSpc>
                <a:spcPts val="740"/>
              </a:lnSpc>
            </a:pPr>
            <a:r>
              <a:rPr dirty="0" sz="1000" spc="-5">
                <a:latin typeface="Arial"/>
                <a:cs typeface="Arial"/>
              </a:rPr>
              <a:t>Check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Balance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68992" y="5566130"/>
            <a:ext cx="846455" cy="475615"/>
          </a:xfrm>
          <a:custGeom>
            <a:avLst/>
            <a:gdLst/>
            <a:ahLst/>
            <a:cxnLst/>
            <a:rect l="l" t="t" r="r" b="b"/>
            <a:pathLst>
              <a:path w="846454" h="475614">
                <a:moveTo>
                  <a:pt x="759053" y="441899"/>
                </a:moveTo>
                <a:lnTo>
                  <a:pt x="698766" y="443631"/>
                </a:lnTo>
                <a:lnTo>
                  <a:pt x="691870" y="450940"/>
                </a:lnTo>
                <a:lnTo>
                  <a:pt x="692365" y="468467"/>
                </a:lnTo>
                <a:lnTo>
                  <a:pt x="699681" y="475368"/>
                </a:lnTo>
                <a:lnTo>
                  <a:pt x="845870" y="471167"/>
                </a:lnTo>
                <a:lnTo>
                  <a:pt x="845175" y="470016"/>
                </a:lnTo>
                <a:lnTo>
                  <a:pt x="810602" y="470016"/>
                </a:lnTo>
                <a:lnTo>
                  <a:pt x="759053" y="441899"/>
                </a:lnTo>
                <a:close/>
              </a:path>
              <a:path w="846454" h="475614">
                <a:moveTo>
                  <a:pt x="790551" y="440994"/>
                </a:moveTo>
                <a:lnTo>
                  <a:pt x="759053" y="441899"/>
                </a:lnTo>
                <a:lnTo>
                  <a:pt x="810602" y="470016"/>
                </a:lnTo>
                <a:lnTo>
                  <a:pt x="813729" y="464289"/>
                </a:lnTo>
                <a:lnTo>
                  <a:pt x="804621" y="464289"/>
                </a:lnTo>
                <a:lnTo>
                  <a:pt x="790551" y="440994"/>
                </a:lnTo>
                <a:close/>
              </a:path>
              <a:path w="846454" h="475614">
                <a:moveTo>
                  <a:pt x="758929" y="345976"/>
                </a:moveTo>
                <a:lnTo>
                  <a:pt x="752995" y="348103"/>
                </a:lnTo>
                <a:lnTo>
                  <a:pt x="748350" y="352366"/>
                </a:lnTo>
                <a:lnTo>
                  <a:pt x="745788" y="357887"/>
                </a:lnTo>
                <a:lnTo>
                  <a:pt x="745484" y="363966"/>
                </a:lnTo>
                <a:lnTo>
                  <a:pt x="747610" y="369900"/>
                </a:lnTo>
                <a:lnTo>
                  <a:pt x="774259" y="414020"/>
                </a:lnTo>
                <a:lnTo>
                  <a:pt x="825817" y="442142"/>
                </a:lnTo>
                <a:lnTo>
                  <a:pt x="810602" y="470016"/>
                </a:lnTo>
                <a:lnTo>
                  <a:pt x="845175" y="470016"/>
                </a:lnTo>
                <a:lnTo>
                  <a:pt x="774788" y="353484"/>
                </a:lnTo>
                <a:lnTo>
                  <a:pt x="770526" y="348840"/>
                </a:lnTo>
                <a:lnTo>
                  <a:pt x="765006" y="346279"/>
                </a:lnTo>
                <a:lnTo>
                  <a:pt x="758929" y="345976"/>
                </a:lnTo>
                <a:close/>
              </a:path>
              <a:path w="846454" h="475614">
                <a:moveTo>
                  <a:pt x="817752" y="440212"/>
                </a:moveTo>
                <a:lnTo>
                  <a:pt x="790551" y="440994"/>
                </a:lnTo>
                <a:lnTo>
                  <a:pt x="804621" y="464289"/>
                </a:lnTo>
                <a:lnTo>
                  <a:pt x="817752" y="440212"/>
                </a:lnTo>
                <a:close/>
              </a:path>
              <a:path w="846454" h="475614">
                <a:moveTo>
                  <a:pt x="822278" y="440212"/>
                </a:moveTo>
                <a:lnTo>
                  <a:pt x="817752" y="440212"/>
                </a:lnTo>
                <a:lnTo>
                  <a:pt x="804621" y="464289"/>
                </a:lnTo>
                <a:lnTo>
                  <a:pt x="813729" y="464289"/>
                </a:lnTo>
                <a:lnTo>
                  <a:pt x="825817" y="442142"/>
                </a:lnTo>
                <a:lnTo>
                  <a:pt x="822278" y="440212"/>
                </a:lnTo>
                <a:close/>
              </a:path>
              <a:path w="846454" h="475614">
                <a:moveTo>
                  <a:pt x="15214" y="0"/>
                </a:moveTo>
                <a:lnTo>
                  <a:pt x="0" y="27868"/>
                </a:lnTo>
                <a:lnTo>
                  <a:pt x="759053" y="441899"/>
                </a:lnTo>
                <a:lnTo>
                  <a:pt x="790551" y="440994"/>
                </a:lnTo>
                <a:lnTo>
                  <a:pt x="774259" y="414020"/>
                </a:lnTo>
                <a:lnTo>
                  <a:pt x="15214" y="0"/>
                </a:lnTo>
                <a:close/>
              </a:path>
              <a:path w="846454" h="475614">
                <a:moveTo>
                  <a:pt x="774259" y="414020"/>
                </a:moveTo>
                <a:lnTo>
                  <a:pt x="790551" y="440994"/>
                </a:lnTo>
                <a:lnTo>
                  <a:pt x="817752" y="440212"/>
                </a:lnTo>
                <a:lnTo>
                  <a:pt x="822278" y="440212"/>
                </a:lnTo>
                <a:lnTo>
                  <a:pt x="774259" y="4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2690812" y="5162550"/>
            <a:ext cx="376555" cy="209550"/>
            <a:chOff x="2690812" y="5162550"/>
            <a:chExt cx="376555" cy="209550"/>
          </a:xfrm>
        </p:grpSpPr>
        <p:sp>
          <p:nvSpPr>
            <p:cNvPr id="11" name="object 11"/>
            <p:cNvSpPr/>
            <p:nvPr/>
          </p:nvSpPr>
          <p:spPr>
            <a:xfrm>
              <a:off x="2878137" y="5162550"/>
              <a:ext cx="0" cy="209550"/>
            </a:xfrm>
            <a:custGeom>
              <a:avLst/>
              <a:gdLst/>
              <a:ahLst/>
              <a:cxnLst/>
              <a:rect l="l" t="t" r="r" b="b"/>
              <a:pathLst>
                <a:path w="0" h="209550">
                  <a:moveTo>
                    <a:pt x="0" y="209550"/>
                  </a:moveTo>
                  <a:lnTo>
                    <a:pt x="1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690812" y="5224462"/>
              <a:ext cx="376555" cy="0"/>
            </a:xfrm>
            <a:custGeom>
              <a:avLst/>
              <a:gdLst/>
              <a:ahLst/>
              <a:cxnLst/>
              <a:rect l="l" t="t" r="r" b="b"/>
              <a:pathLst>
                <a:path w="376555" h="0">
                  <a:moveTo>
                    <a:pt x="0" y="0"/>
                  </a:moveTo>
                  <a:lnTo>
                    <a:pt x="376238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3276600" y="4857750"/>
            <a:ext cx="2949575" cy="513080"/>
            <a:chOff x="3276600" y="4857750"/>
            <a:chExt cx="2949575" cy="513080"/>
          </a:xfrm>
        </p:grpSpPr>
        <p:sp>
          <p:nvSpPr>
            <p:cNvPr id="14" name="object 14"/>
            <p:cNvSpPr/>
            <p:nvPr/>
          </p:nvSpPr>
          <p:spPr>
            <a:xfrm>
              <a:off x="3276600" y="5051548"/>
              <a:ext cx="1677035" cy="142875"/>
            </a:xfrm>
            <a:custGeom>
              <a:avLst/>
              <a:gdLst/>
              <a:ahLst/>
              <a:cxnLst/>
              <a:rect l="l" t="t" r="r" b="b"/>
              <a:pathLst>
                <a:path w="1677035" h="142875">
                  <a:moveTo>
                    <a:pt x="1613453" y="71314"/>
                  </a:moveTo>
                  <a:lnTo>
                    <a:pt x="1541716" y="113160"/>
                  </a:lnTo>
                  <a:lnTo>
                    <a:pt x="1537008" y="117354"/>
                  </a:lnTo>
                  <a:lnTo>
                    <a:pt x="1534363" y="122838"/>
                  </a:lnTo>
                  <a:lnTo>
                    <a:pt x="1533965" y="128912"/>
                  </a:lnTo>
                  <a:lnTo>
                    <a:pt x="1536001" y="134877"/>
                  </a:lnTo>
                  <a:lnTo>
                    <a:pt x="1540193" y="139583"/>
                  </a:lnTo>
                  <a:lnTo>
                    <a:pt x="1545674" y="142226"/>
                  </a:lnTo>
                  <a:lnTo>
                    <a:pt x="1551748" y="142623"/>
                  </a:lnTo>
                  <a:lnTo>
                    <a:pt x="1557718" y="140592"/>
                  </a:lnTo>
                  <a:lnTo>
                    <a:pt x="1649263" y="87189"/>
                  </a:lnTo>
                  <a:lnTo>
                    <a:pt x="1644967" y="87189"/>
                  </a:lnTo>
                  <a:lnTo>
                    <a:pt x="1644967" y="85030"/>
                  </a:lnTo>
                  <a:lnTo>
                    <a:pt x="1636966" y="85030"/>
                  </a:lnTo>
                  <a:lnTo>
                    <a:pt x="1613453" y="71314"/>
                  </a:lnTo>
                  <a:close/>
                </a:path>
                <a:path w="1677035" h="142875">
                  <a:moveTo>
                    <a:pt x="1586239" y="55439"/>
                  </a:moveTo>
                  <a:lnTo>
                    <a:pt x="0" y="55439"/>
                  </a:lnTo>
                  <a:lnTo>
                    <a:pt x="0" y="87189"/>
                  </a:lnTo>
                  <a:lnTo>
                    <a:pt x="1586239" y="87189"/>
                  </a:lnTo>
                  <a:lnTo>
                    <a:pt x="1613453" y="71314"/>
                  </a:lnTo>
                  <a:lnTo>
                    <a:pt x="1586239" y="55439"/>
                  </a:lnTo>
                  <a:close/>
                </a:path>
                <a:path w="1677035" h="142875">
                  <a:moveTo>
                    <a:pt x="1649263" y="55439"/>
                  </a:moveTo>
                  <a:lnTo>
                    <a:pt x="1644967" y="55439"/>
                  </a:lnTo>
                  <a:lnTo>
                    <a:pt x="1644967" y="87189"/>
                  </a:lnTo>
                  <a:lnTo>
                    <a:pt x="1649263" y="87189"/>
                  </a:lnTo>
                  <a:lnTo>
                    <a:pt x="1676476" y="71314"/>
                  </a:lnTo>
                  <a:lnTo>
                    <a:pt x="1649263" y="55439"/>
                  </a:lnTo>
                  <a:close/>
                </a:path>
                <a:path w="1677035" h="142875">
                  <a:moveTo>
                    <a:pt x="1636966" y="57598"/>
                  </a:moveTo>
                  <a:lnTo>
                    <a:pt x="1613453" y="71314"/>
                  </a:lnTo>
                  <a:lnTo>
                    <a:pt x="1636966" y="85030"/>
                  </a:lnTo>
                  <a:lnTo>
                    <a:pt x="1636966" y="57598"/>
                  </a:lnTo>
                  <a:close/>
                </a:path>
                <a:path w="1677035" h="142875">
                  <a:moveTo>
                    <a:pt x="1644967" y="57598"/>
                  </a:moveTo>
                  <a:lnTo>
                    <a:pt x="1636966" y="57598"/>
                  </a:lnTo>
                  <a:lnTo>
                    <a:pt x="1636966" y="85030"/>
                  </a:lnTo>
                  <a:lnTo>
                    <a:pt x="1644967" y="85030"/>
                  </a:lnTo>
                  <a:lnTo>
                    <a:pt x="1644967" y="57598"/>
                  </a:lnTo>
                  <a:close/>
                </a:path>
                <a:path w="1677035" h="142875">
                  <a:moveTo>
                    <a:pt x="1551748" y="0"/>
                  </a:moveTo>
                  <a:lnTo>
                    <a:pt x="1545674" y="397"/>
                  </a:lnTo>
                  <a:lnTo>
                    <a:pt x="1540193" y="3043"/>
                  </a:lnTo>
                  <a:lnTo>
                    <a:pt x="1536001" y="7750"/>
                  </a:lnTo>
                  <a:lnTo>
                    <a:pt x="1533965" y="13716"/>
                  </a:lnTo>
                  <a:lnTo>
                    <a:pt x="1534363" y="19790"/>
                  </a:lnTo>
                  <a:lnTo>
                    <a:pt x="1537008" y="25274"/>
                  </a:lnTo>
                  <a:lnTo>
                    <a:pt x="1541716" y="29467"/>
                  </a:lnTo>
                  <a:lnTo>
                    <a:pt x="1613453" y="71314"/>
                  </a:lnTo>
                  <a:lnTo>
                    <a:pt x="1636966" y="57598"/>
                  </a:lnTo>
                  <a:lnTo>
                    <a:pt x="1644967" y="57598"/>
                  </a:lnTo>
                  <a:lnTo>
                    <a:pt x="1644967" y="55439"/>
                  </a:lnTo>
                  <a:lnTo>
                    <a:pt x="1649263" y="55439"/>
                  </a:lnTo>
                  <a:lnTo>
                    <a:pt x="1557718" y="2035"/>
                  </a:lnTo>
                  <a:lnTo>
                    <a:pt x="15517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953000" y="4876800"/>
              <a:ext cx="1254125" cy="474980"/>
            </a:xfrm>
            <a:custGeom>
              <a:avLst/>
              <a:gdLst/>
              <a:ahLst/>
              <a:cxnLst/>
              <a:rect l="l" t="t" r="r" b="b"/>
              <a:pathLst>
                <a:path w="1254125" h="474979">
                  <a:moveTo>
                    <a:pt x="0" y="237331"/>
                  </a:moveTo>
                  <a:lnTo>
                    <a:pt x="14463" y="186418"/>
                  </a:lnTo>
                  <a:lnTo>
                    <a:pt x="55811" y="139310"/>
                  </a:lnTo>
                  <a:lnTo>
                    <a:pt x="120986" y="97166"/>
                  </a:lnTo>
                  <a:lnTo>
                    <a:pt x="161552" y="78317"/>
                  </a:lnTo>
                  <a:lnTo>
                    <a:pt x="206926" y="61144"/>
                  </a:lnTo>
                  <a:lnTo>
                    <a:pt x="256727" y="45791"/>
                  </a:lnTo>
                  <a:lnTo>
                    <a:pt x="310571" y="32402"/>
                  </a:lnTo>
                  <a:lnTo>
                    <a:pt x="368077" y="21123"/>
                  </a:lnTo>
                  <a:lnTo>
                    <a:pt x="428862" y="12099"/>
                  </a:lnTo>
                  <a:lnTo>
                    <a:pt x="492542" y="5474"/>
                  </a:lnTo>
                  <a:lnTo>
                    <a:pt x="558736" y="1392"/>
                  </a:lnTo>
                  <a:lnTo>
                    <a:pt x="627062" y="0"/>
                  </a:lnTo>
                  <a:lnTo>
                    <a:pt x="695387" y="1392"/>
                  </a:lnTo>
                  <a:lnTo>
                    <a:pt x="761582" y="5474"/>
                  </a:lnTo>
                  <a:lnTo>
                    <a:pt x="825262" y="12099"/>
                  </a:lnTo>
                  <a:lnTo>
                    <a:pt x="886046" y="21123"/>
                  </a:lnTo>
                  <a:lnTo>
                    <a:pt x="943552" y="32402"/>
                  </a:lnTo>
                  <a:lnTo>
                    <a:pt x="997396" y="45791"/>
                  </a:lnTo>
                  <a:lnTo>
                    <a:pt x="1047196" y="61144"/>
                  </a:lnTo>
                  <a:lnTo>
                    <a:pt x="1092570" y="78317"/>
                  </a:lnTo>
                  <a:lnTo>
                    <a:pt x="1133135" y="97166"/>
                  </a:lnTo>
                  <a:lnTo>
                    <a:pt x="1168509" y="117545"/>
                  </a:lnTo>
                  <a:lnTo>
                    <a:pt x="1222153" y="162316"/>
                  </a:lnTo>
                  <a:lnTo>
                    <a:pt x="1250441" y="211471"/>
                  </a:lnTo>
                  <a:lnTo>
                    <a:pt x="1254120" y="237331"/>
                  </a:lnTo>
                  <a:lnTo>
                    <a:pt x="1250441" y="263191"/>
                  </a:lnTo>
                  <a:lnTo>
                    <a:pt x="1222153" y="312346"/>
                  </a:lnTo>
                  <a:lnTo>
                    <a:pt x="1168509" y="357117"/>
                  </a:lnTo>
                  <a:lnTo>
                    <a:pt x="1133135" y="377496"/>
                  </a:lnTo>
                  <a:lnTo>
                    <a:pt x="1092570" y="396345"/>
                  </a:lnTo>
                  <a:lnTo>
                    <a:pt x="1047196" y="413518"/>
                  </a:lnTo>
                  <a:lnTo>
                    <a:pt x="997396" y="428871"/>
                  </a:lnTo>
                  <a:lnTo>
                    <a:pt x="943552" y="442260"/>
                  </a:lnTo>
                  <a:lnTo>
                    <a:pt x="886046" y="453539"/>
                  </a:lnTo>
                  <a:lnTo>
                    <a:pt x="825262" y="462563"/>
                  </a:lnTo>
                  <a:lnTo>
                    <a:pt x="761582" y="469189"/>
                  </a:lnTo>
                  <a:lnTo>
                    <a:pt x="695387" y="473270"/>
                  </a:lnTo>
                  <a:lnTo>
                    <a:pt x="627062" y="474663"/>
                  </a:lnTo>
                  <a:lnTo>
                    <a:pt x="558736" y="473270"/>
                  </a:lnTo>
                  <a:lnTo>
                    <a:pt x="492542" y="469189"/>
                  </a:lnTo>
                  <a:lnTo>
                    <a:pt x="428862" y="462563"/>
                  </a:lnTo>
                  <a:lnTo>
                    <a:pt x="368077" y="453539"/>
                  </a:lnTo>
                  <a:lnTo>
                    <a:pt x="310571" y="442260"/>
                  </a:lnTo>
                  <a:lnTo>
                    <a:pt x="256727" y="428871"/>
                  </a:lnTo>
                  <a:lnTo>
                    <a:pt x="206926" y="413518"/>
                  </a:lnTo>
                  <a:lnTo>
                    <a:pt x="161552" y="396345"/>
                  </a:lnTo>
                  <a:lnTo>
                    <a:pt x="120986" y="377496"/>
                  </a:lnTo>
                  <a:lnTo>
                    <a:pt x="85612" y="357117"/>
                  </a:lnTo>
                  <a:lnTo>
                    <a:pt x="31968" y="312346"/>
                  </a:lnTo>
                  <a:lnTo>
                    <a:pt x="3679" y="263191"/>
                  </a:lnTo>
                  <a:lnTo>
                    <a:pt x="0" y="237331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/>
          <a:solidFill>
            <a:srgbClr val="333399"/>
          </a:solidFill>
        </p:spPr>
        <p:txBody>
          <a:bodyPr wrap="square" lIns="0" tIns="220345" rIns="0" bIns="0" rtlCol="0" vert="horz">
            <a:spAutoFit/>
          </a:bodyPr>
          <a:lstStyle/>
          <a:p>
            <a:pPr marL="137795">
              <a:lnSpc>
                <a:spcPct val="100000"/>
              </a:lnSpc>
              <a:spcBef>
                <a:spcPts val="1735"/>
              </a:spcBef>
            </a:pPr>
            <a:r>
              <a:rPr dirty="0" sz="4400"/>
              <a:t>An </a:t>
            </a:r>
            <a:r>
              <a:rPr dirty="0" sz="4400" spc="-5"/>
              <a:t>Architecture-Centric</a:t>
            </a:r>
            <a:r>
              <a:rPr dirty="0" sz="4400"/>
              <a:t> </a:t>
            </a:r>
            <a:r>
              <a:rPr dirty="0" sz="4400" spc="-5"/>
              <a:t>Process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25600"/>
            <a:ext cx="7334250" cy="43662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5600" marR="5080" indent="-342900">
              <a:lnSpc>
                <a:spcPct val="100200"/>
              </a:lnSpc>
              <a:spcBef>
                <a:spcPts val="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A system’s architecture is used as a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primary  artifact for conceptualizing, constructing,  managing, and evolving the system under  development.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Benefits:</a:t>
            </a:r>
            <a:endParaRPr sz="2800">
              <a:latin typeface="Arial"/>
              <a:cs typeface="Arial"/>
            </a:endParaRPr>
          </a:p>
          <a:p>
            <a:pPr lvl="1" marL="755650" marR="264795" indent="-285750">
              <a:lnSpc>
                <a:spcPct val="100699"/>
              </a:lnSpc>
              <a:spcBef>
                <a:spcPts val="620"/>
              </a:spcBef>
              <a:buChar char="–"/>
              <a:tabLst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Intellectual control </a:t>
            </a:r>
            <a:r>
              <a:rPr dirty="0" sz="2400">
                <a:latin typeface="Arial"/>
                <a:cs typeface="Arial"/>
              </a:rPr>
              <a:t>over a project </a:t>
            </a:r>
            <a:r>
              <a:rPr dirty="0" sz="2400" spc="-5">
                <a:latin typeface="Arial"/>
                <a:cs typeface="Arial"/>
              </a:rPr>
              <a:t>to </a:t>
            </a:r>
            <a:r>
              <a:rPr dirty="0" sz="2400">
                <a:latin typeface="Arial"/>
                <a:cs typeface="Arial"/>
              </a:rPr>
              <a:t>manage </a:t>
            </a:r>
            <a:r>
              <a:rPr dirty="0" sz="2400" spc="-5">
                <a:latin typeface="Arial"/>
                <a:cs typeface="Arial"/>
              </a:rPr>
              <a:t>its  complexity </a:t>
            </a:r>
            <a:r>
              <a:rPr dirty="0" sz="2400">
                <a:latin typeface="Arial"/>
                <a:cs typeface="Arial"/>
              </a:rPr>
              <a:t>and </a:t>
            </a:r>
            <a:r>
              <a:rPr dirty="0" sz="2400" spc="-5">
                <a:latin typeface="Arial"/>
                <a:cs typeface="Arial"/>
              </a:rPr>
              <a:t>to maintain system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integrity.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520"/>
              </a:spcBef>
              <a:buChar char="–"/>
              <a:tabLst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Effective </a:t>
            </a:r>
            <a:r>
              <a:rPr dirty="0" sz="2400">
                <a:latin typeface="Arial"/>
                <a:cs typeface="Arial"/>
              </a:rPr>
              <a:t>basis </a:t>
            </a:r>
            <a:r>
              <a:rPr dirty="0" sz="2400" spc="-5">
                <a:latin typeface="Arial"/>
                <a:cs typeface="Arial"/>
              </a:rPr>
              <a:t>for </a:t>
            </a:r>
            <a:r>
              <a:rPr dirty="0" sz="2400">
                <a:latin typeface="Arial"/>
                <a:cs typeface="Arial"/>
              </a:rPr>
              <a:t>large-scale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reuse.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620"/>
              </a:spcBef>
              <a:buChar char="–"/>
              <a:tabLst>
                <a:tab pos="755650" algn="l"/>
              </a:tabLst>
            </a:pPr>
            <a:r>
              <a:rPr dirty="0" sz="2400">
                <a:latin typeface="Arial"/>
                <a:cs typeface="Arial"/>
              </a:rPr>
              <a:t>A basis </a:t>
            </a:r>
            <a:r>
              <a:rPr dirty="0" sz="2400" spc="-5">
                <a:latin typeface="Arial"/>
                <a:cs typeface="Arial"/>
              </a:rPr>
              <a:t>for </a:t>
            </a:r>
            <a:r>
              <a:rPr dirty="0" sz="2400">
                <a:latin typeface="Arial"/>
                <a:cs typeface="Arial"/>
              </a:rPr>
              <a:t>project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management.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520"/>
              </a:spcBef>
              <a:buChar char="–"/>
              <a:tabLst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Assistance </a:t>
            </a:r>
            <a:r>
              <a:rPr dirty="0" sz="2400">
                <a:latin typeface="Arial"/>
                <a:cs typeface="Arial"/>
              </a:rPr>
              <a:t>in </a:t>
            </a:r>
            <a:r>
              <a:rPr dirty="0" sz="2400" spc="-5">
                <a:latin typeface="Arial"/>
                <a:cs typeface="Arial"/>
              </a:rPr>
              <a:t>component-based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development.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4440"/>
              </a:lnSpc>
            </a:pPr>
            <a:r>
              <a:rPr dirty="0" sz="4000" spc="-5">
                <a:solidFill>
                  <a:srgbClr val="FFCC00"/>
                </a:solidFill>
                <a:latin typeface="Arial"/>
                <a:cs typeface="Arial"/>
              </a:rPr>
              <a:t>An </a:t>
            </a:r>
            <a:r>
              <a:rPr dirty="0" sz="4000">
                <a:solidFill>
                  <a:srgbClr val="FFCC00"/>
                </a:solidFill>
                <a:latin typeface="Arial"/>
                <a:cs typeface="Arial"/>
              </a:rPr>
              <a:t>Iterative and</a:t>
            </a:r>
            <a:r>
              <a:rPr dirty="0" sz="4000" spc="-25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dirty="0" sz="4000">
                <a:solidFill>
                  <a:srgbClr val="FFCC00"/>
                </a:solidFill>
                <a:latin typeface="Arial"/>
                <a:cs typeface="Arial"/>
              </a:rPr>
              <a:t>Incremental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ts val="4565"/>
              </a:lnSpc>
            </a:pPr>
            <a:r>
              <a:rPr dirty="0" sz="4000" spc="-5">
                <a:solidFill>
                  <a:srgbClr val="FFCC00"/>
                </a:solidFill>
                <a:latin typeface="Arial"/>
                <a:cs typeface="Arial"/>
              </a:rPr>
              <a:t>Process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5600"/>
            <a:ext cx="7597140" cy="386842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355600" marR="5080" indent="-342900">
              <a:lnSpc>
                <a:spcPct val="101200"/>
              </a:lnSpc>
              <a:spcBef>
                <a:spcPts val="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Critical risks are resolved before making large  investments.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Initial iterations enable early user</a:t>
            </a:r>
            <a:r>
              <a:rPr dirty="0" sz="2800" spc="-2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feedback.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Testing and integration are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continuous.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Objective milestones focus on the short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term.</a:t>
            </a:r>
            <a:endParaRPr sz="2800">
              <a:latin typeface="Arial"/>
              <a:cs typeface="Arial"/>
            </a:endParaRPr>
          </a:p>
          <a:p>
            <a:pPr marL="355600" marR="1610995" indent="-342900">
              <a:lnSpc>
                <a:spcPct val="1012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Progress is measured by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assessing  implementations.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Partial implementations can be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deployed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/>
          <a:solidFill>
            <a:srgbClr val="333399"/>
          </a:solidFill>
        </p:spPr>
        <p:txBody>
          <a:bodyPr wrap="square" lIns="0" tIns="2203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dirty="0" sz="4400" spc="-5"/>
              <a:t>Iterative</a:t>
            </a:r>
            <a:r>
              <a:rPr dirty="0" sz="4400"/>
              <a:t> </a:t>
            </a:r>
            <a:r>
              <a:rPr dirty="0" sz="4400" spc="-5"/>
              <a:t>Development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4363720"/>
            <a:ext cx="7797165" cy="1816100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Earliest iterations address greatest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risks.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ts val="300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Each iteration produces an executable release,  an additional increment of the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system.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Each iteration includes integration and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test.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3754437"/>
            <a:ext cx="8422005" cy="190500"/>
          </a:xfrm>
          <a:custGeom>
            <a:avLst/>
            <a:gdLst/>
            <a:ahLst/>
            <a:cxnLst/>
            <a:rect l="l" t="t" r="r" b="b"/>
            <a:pathLst>
              <a:path w="8422005" h="190500">
                <a:moveTo>
                  <a:pt x="8231187" y="0"/>
                </a:moveTo>
                <a:lnTo>
                  <a:pt x="8307387" y="95250"/>
                </a:lnTo>
                <a:lnTo>
                  <a:pt x="8231187" y="190500"/>
                </a:lnTo>
                <a:lnTo>
                  <a:pt x="8383587" y="114300"/>
                </a:lnTo>
                <a:lnTo>
                  <a:pt x="8307400" y="114300"/>
                </a:lnTo>
                <a:lnTo>
                  <a:pt x="8307400" y="76200"/>
                </a:lnTo>
                <a:lnTo>
                  <a:pt x="8383587" y="76200"/>
                </a:lnTo>
                <a:lnTo>
                  <a:pt x="8231187" y="0"/>
                </a:lnTo>
                <a:close/>
              </a:path>
              <a:path w="8422005" h="190500">
                <a:moveTo>
                  <a:pt x="8292147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8292147" y="114300"/>
                </a:lnTo>
                <a:lnTo>
                  <a:pt x="8307387" y="95250"/>
                </a:lnTo>
                <a:lnTo>
                  <a:pt x="8292147" y="76200"/>
                </a:lnTo>
                <a:close/>
              </a:path>
              <a:path w="8422005" h="190500">
                <a:moveTo>
                  <a:pt x="8383587" y="76200"/>
                </a:moveTo>
                <a:lnTo>
                  <a:pt x="8307400" y="76200"/>
                </a:lnTo>
                <a:lnTo>
                  <a:pt x="8307400" y="114300"/>
                </a:lnTo>
                <a:lnTo>
                  <a:pt x="8383587" y="114300"/>
                </a:lnTo>
                <a:lnTo>
                  <a:pt x="8421687" y="95250"/>
                </a:lnTo>
                <a:lnTo>
                  <a:pt x="8383587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946347" y="3886200"/>
            <a:ext cx="842644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i="1">
                <a:latin typeface="Arial"/>
                <a:cs typeface="Arial"/>
              </a:rPr>
              <a:t>T I M</a:t>
            </a:r>
            <a:r>
              <a:rPr dirty="0" sz="1700" spc="-100" i="1">
                <a:latin typeface="Arial"/>
                <a:cs typeface="Arial"/>
              </a:rPr>
              <a:t> </a:t>
            </a:r>
            <a:r>
              <a:rPr dirty="0" sz="1700" i="1">
                <a:latin typeface="Arial"/>
                <a:cs typeface="Arial"/>
              </a:rPr>
              <a:t>E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737" y="1701800"/>
            <a:ext cx="62071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3990" algn="l"/>
                <a:tab pos="5066665" algn="l"/>
              </a:tabLst>
            </a:pPr>
            <a:r>
              <a:rPr dirty="0" sz="2000" spc="-5">
                <a:latin typeface="Arial"/>
                <a:cs typeface="Arial"/>
              </a:rPr>
              <a:t>Iteration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1	</a:t>
            </a:r>
            <a:r>
              <a:rPr dirty="0" sz="2000" spc="-5">
                <a:latin typeface="Arial"/>
                <a:cs typeface="Arial"/>
              </a:rPr>
              <a:t>Iteration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2	</a:t>
            </a:r>
            <a:r>
              <a:rPr dirty="0" sz="2000" spc="-5">
                <a:latin typeface="Arial"/>
                <a:cs typeface="Arial"/>
              </a:rPr>
              <a:t>Iteration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9337" y="2948781"/>
            <a:ext cx="596900" cy="263525"/>
          </a:xfrm>
          <a:prstGeom prst="rect">
            <a:avLst/>
          </a:prstGeom>
          <a:solidFill>
            <a:srgbClr val="009999"/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R="16510">
              <a:lnSpc>
                <a:spcPts val="1800"/>
              </a:lnSpc>
            </a:pPr>
            <a:r>
              <a:rPr dirty="0" sz="1600" b="1">
                <a:solidFill>
                  <a:srgbClr val="FFFF00"/>
                </a:solidFill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4663" y="2678906"/>
            <a:ext cx="574675" cy="269875"/>
          </a:xfrm>
          <a:prstGeom prst="rect">
            <a:avLst/>
          </a:prstGeom>
          <a:solidFill>
            <a:srgbClr val="009999"/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ts val="1825"/>
              </a:lnSpc>
            </a:pPr>
            <a:r>
              <a:rPr dirty="0" sz="1600" b="1">
                <a:solidFill>
                  <a:srgbClr val="FFFF00"/>
                </a:solidFill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1576" y="2430462"/>
            <a:ext cx="573405" cy="248920"/>
          </a:xfrm>
          <a:prstGeom prst="rect">
            <a:avLst/>
          </a:prstGeom>
          <a:solidFill>
            <a:srgbClr val="009999"/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ts val="1780"/>
              </a:lnSpc>
            </a:pPr>
            <a:r>
              <a:rPr dirty="0" sz="1600" b="1">
                <a:solidFill>
                  <a:srgbClr val="FFFF00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8487" y="2181225"/>
            <a:ext cx="573405" cy="249554"/>
          </a:xfrm>
          <a:prstGeom prst="rect">
            <a:avLst/>
          </a:prstGeom>
          <a:solidFill>
            <a:srgbClr val="009999"/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ts val="1745"/>
              </a:lnSpc>
            </a:pPr>
            <a:r>
              <a:rPr dirty="0" sz="1600" b="1">
                <a:solidFill>
                  <a:srgbClr val="FFFF00"/>
                </a:solidFill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77887" y="2417762"/>
            <a:ext cx="294005" cy="174625"/>
          </a:xfrm>
          <a:custGeom>
            <a:avLst/>
            <a:gdLst/>
            <a:ahLst/>
            <a:cxnLst/>
            <a:rect l="l" t="t" r="r" b="b"/>
            <a:pathLst>
              <a:path w="294005" h="174625">
                <a:moveTo>
                  <a:pt x="166687" y="98425"/>
                </a:moveTo>
                <a:lnTo>
                  <a:pt x="166687" y="174625"/>
                </a:lnTo>
                <a:lnTo>
                  <a:pt x="267229" y="144462"/>
                </a:lnTo>
                <a:lnTo>
                  <a:pt x="179387" y="144462"/>
                </a:lnTo>
                <a:lnTo>
                  <a:pt x="179387" y="128587"/>
                </a:lnTo>
                <a:lnTo>
                  <a:pt x="267229" y="128587"/>
                </a:lnTo>
                <a:lnTo>
                  <a:pt x="166687" y="98425"/>
                </a:lnTo>
                <a:close/>
              </a:path>
              <a:path w="294005" h="174625">
                <a:moveTo>
                  <a:pt x="15875" y="0"/>
                </a:moveTo>
                <a:lnTo>
                  <a:pt x="0" y="0"/>
                </a:lnTo>
                <a:lnTo>
                  <a:pt x="0" y="144462"/>
                </a:lnTo>
                <a:lnTo>
                  <a:pt x="166687" y="144462"/>
                </a:lnTo>
                <a:lnTo>
                  <a:pt x="166687" y="136525"/>
                </a:lnTo>
                <a:lnTo>
                  <a:pt x="15875" y="136525"/>
                </a:lnTo>
                <a:lnTo>
                  <a:pt x="7937" y="128587"/>
                </a:lnTo>
                <a:lnTo>
                  <a:pt x="15875" y="128587"/>
                </a:lnTo>
                <a:lnTo>
                  <a:pt x="15875" y="0"/>
                </a:lnTo>
                <a:close/>
              </a:path>
              <a:path w="294005" h="174625">
                <a:moveTo>
                  <a:pt x="267229" y="128587"/>
                </a:moveTo>
                <a:lnTo>
                  <a:pt x="179387" y="128587"/>
                </a:lnTo>
                <a:lnTo>
                  <a:pt x="179387" y="144462"/>
                </a:lnTo>
                <a:lnTo>
                  <a:pt x="267229" y="144462"/>
                </a:lnTo>
                <a:lnTo>
                  <a:pt x="293687" y="136525"/>
                </a:lnTo>
                <a:lnTo>
                  <a:pt x="267229" y="128587"/>
                </a:lnTo>
                <a:close/>
              </a:path>
              <a:path w="294005" h="174625">
                <a:moveTo>
                  <a:pt x="15875" y="128587"/>
                </a:moveTo>
                <a:lnTo>
                  <a:pt x="7937" y="128587"/>
                </a:lnTo>
                <a:lnTo>
                  <a:pt x="15875" y="136525"/>
                </a:lnTo>
                <a:lnTo>
                  <a:pt x="15875" y="128587"/>
                </a:lnTo>
                <a:close/>
              </a:path>
              <a:path w="294005" h="174625">
                <a:moveTo>
                  <a:pt x="166687" y="128587"/>
                </a:moveTo>
                <a:lnTo>
                  <a:pt x="15875" y="128587"/>
                </a:lnTo>
                <a:lnTo>
                  <a:pt x="15875" y="136525"/>
                </a:lnTo>
                <a:lnTo>
                  <a:pt x="166687" y="136525"/>
                </a:lnTo>
                <a:lnTo>
                  <a:pt x="166687" y="128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018512" y="2932912"/>
            <a:ext cx="295275" cy="149225"/>
          </a:xfrm>
          <a:custGeom>
            <a:avLst/>
            <a:gdLst/>
            <a:ahLst/>
            <a:cxnLst/>
            <a:rect l="l" t="t" r="r" b="b"/>
            <a:pathLst>
              <a:path w="295275" h="149225">
                <a:moveTo>
                  <a:pt x="168275" y="73025"/>
                </a:moveTo>
                <a:lnTo>
                  <a:pt x="168275" y="149225"/>
                </a:lnTo>
                <a:lnTo>
                  <a:pt x="268816" y="119062"/>
                </a:lnTo>
                <a:lnTo>
                  <a:pt x="180975" y="119062"/>
                </a:lnTo>
                <a:lnTo>
                  <a:pt x="180975" y="103187"/>
                </a:lnTo>
                <a:lnTo>
                  <a:pt x="268816" y="103187"/>
                </a:lnTo>
                <a:lnTo>
                  <a:pt x="168275" y="73025"/>
                </a:lnTo>
                <a:close/>
              </a:path>
              <a:path w="295275" h="149225">
                <a:moveTo>
                  <a:pt x="15875" y="0"/>
                </a:moveTo>
                <a:lnTo>
                  <a:pt x="0" y="0"/>
                </a:lnTo>
                <a:lnTo>
                  <a:pt x="0" y="119062"/>
                </a:lnTo>
                <a:lnTo>
                  <a:pt x="168275" y="119062"/>
                </a:lnTo>
                <a:lnTo>
                  <a:pt x="168275" y="111125"/>
                </a:lnTo>
                <a:lnTo>
                  <a:pt x="15875" y="111125"/>
                </a:lnTo>
                <a:lnTo>
                  <a:pt x="7937" y="103187"/>
                </a:lnTo>
                <a:lnTo>
                  <a:pt x="15875" y="103187"/>
                </a:lnTo>
                <a:lnTo>
                  <a:pt x="15875" y="0"/>
                </a:lnTo>
                <a:close/>
              </a:path>
              <a:path w="295275" h="149225">
                <a:moveTo>
                  <a:pt x="268816" y="103187"/>
                </a:moveTo>
                <a:lnTo>
                  <a:pt x="180975" y="103187"/>
                </a:lnTo>
                <a:lnTo>
                  <a:pt x="180975" y="119062"/>
                </a:lnTo>
                <a:lnTo>
                  <a:pt x="268816" y="119062"/>
                </a:lnTo>
                <a:lnTo>
                  <a:pt x="295275" y="111125"/>
                </a:lnTo>
                <a:lnTo>
                  <a:pt x="268816" y="103187"/>
                </a:lnTo>
                <a:close/>
              </a:path>
              <a:path w="295275" h="149225">
                <a:moveTo>
                  <a:pt x="15875" y="103187"/>
                </a:moveTo>
                <a:lnTo>
                  <a:pt x="7937" y="103187"/>
                </a:lnTo>
                <a:lnTo>
                  <a:pt x="15875" y="111125"/>
                </a:lnTo>
                <a:lnTo>
                  <a:pt x="15875" y="103187"/>
                </a:lnTo>
                <a:close/>
              </a:path>
              <a:path w="295275" h="149225">
                <a:moveTo>
                  <a:pt x="168275" y="103187"/>
                </a:moveTo>
                <a:lnTo>
                  <a:pt x="15875" y="103187"/>
                </a:lnTo>
                <a:lnTo>
                  <a:pt x="15875" y="111125"/>
                </a:lnTo>
                <a:lnTo>
                  <a:pt x="168275" y="111125"/>
                </a:lnTo>
                <a:lnTo>
                  <a:pt x="168275" y="1031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50187" y="2666212"/>
            <a:ext cx="294005" cy="186055"/>
          </a:xfrm>
          <a:custGeom>
            <a:avLst/>
            <a:gdLst/>
            <a:ahLst/>
            <a:cxnLst/>
            <a:rect l="l" t="t" r="r" b="b"/>
            <a:pathLst>
              <a:path w="294005" h="186055">
                <a:moveTo>
                  <a:pt x="166687" y="109537"/>
                </a:moveTo>
                <a:lnTo>
                  <a:pt x="166687" y="185737"/>
                </a:lnTo>
                <a:lnTo>
                  <a:pt x="267229" y="155575"/>
                </a:lnTo>
                <a:lnTo>
                  <a:pt x="179387" y="155575"/>
                </a:lnTo>
                <a:lnTo>
                  <a:pt x="179387" y="139700"/>
                </a:lnTo>
                <a:lnTo>
                  <a:pt x="267229" y="139700"/>
                </a:lnTo>
                <a:lnTo>
                  <a:pt x="166687" y="109537"/>
                </a:lnTo>
                <a:close/>
              </a:path>
              <a:path w="294005" h="186055">
                <a:moveTo>
                  <a:pt x="15875" y="0"/>
                </a:moveTo>
                <a:lnTo>
                  <a:pt x="0" y="0"/>
                </a:lnTo>
                <a:lnTo>
                  <a:pt x="0" y="155575"/>
                </a:lnTo>
                <a:lnTo>
                  <a:pt x="166687" y="155575"/>
                </a:lnTo>
                <a:lnTo>
                  <a:pt x="166687" y="147637"/>
                </a:lnTo>
                <a:lnTo>
                  <a:pt x="15875" y="147637"/>
                </a:lnTo>
                <a:lnTo>
                  <a:pt x="7937" y="139700"/>
                </a:lnTo>
                <a:lnTo>
                  <a:pt x="15875" y="139700"/>
                </a:lnTo>
                <a:lnTo>
                  <a:pt x="15875" y="0"/>
                </a:lnTo>
                <a:close/>
              </a:path>
              <a:path w="294005" h="186055">
                <a:moveTo>
                  <a:pt x="267229" y="139700"/>
                </a:moveTo>
                <a:lnTo>
                  <a:pt x="179387" y="139700"/>
                </a:lnTo>
                <a:lnTo>
                  <a:pt x="179387" y="155575"/>
                </a:lnTo>
                <a:lnTo>
                  <a:pt x="267229" y="155575"/>
                </a:lnTo>
                <a:lnTo>
                  <a:pt x="293687" y="147637"/>
                </a:lnTo>
                <a:lnTo>
                  <a:pt x="267229" y="139700"/>
                </a:lnTo>
                <a:close/>
              </a:path>
              <a:path w="294005" h="186055">
                <a:moveTo>
                  <a:pt x="15875" y="139700"/>
                </a:moveTo>
                <a:lnTo>
                  <a:pt x="7937" y="139700"/>
                </a:lnTo>
                <a:lnTo>
                  <a:pt x="15875" y="147637"/>
                </a:lnTo>
                <a:lnTo>
                  <a:pt x="15875" y="139700"/>
                </a:lnTo>
                <a:close/>
              </a:path>
              <a:path w="294005" h="186055">
                <a:moveTo>
                  <a:pt x="166687" y="139700"/>
                </a:moveTo>
                <a:lnTo>
                  <a:pt x="15875" y="139700"/>
                </a:lnTo>
                <a:lnTo>
                  <a:pt x="15875" y="147637"/>
                </a:lnTo>
                <a:lnTo>
                  <a:pt x="166687" y="147637"/>
                </a:lnTo>
                <a:lnTo>
                  <a:pt x="166687" y="13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916237" y="3212306"/>
            <a:ext cx="596900" cy="248920"/>
          </a:xfrm>
          <a:prstGeom prst="rect">
            <a:avLst/>
          </a:prstGeom>
          <a:solidFill>
            <a:srgbClr val="009999"/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23495">
              <a:lnSpc>
                <a:spcPts val="1825"/>
              </a:lnSpc>
            </a:pPr>
            <a:r>
              <a:rPr dirty="0" sz="1600" b="1">
                <a:solidFill>
                  <a:srgbClr val="FFFF00"/>
                </a:solidFill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39212" y="3199599"/>
            <a:ext cx="295910" cy="149860"/>
          </a:xfrm>
          <a:custGeom>
            <a:avLst/>
            <a:gdLst/>
            <a:ahLst/>
            <a:cxnLst/>
            <a:rect l="l" t="t" r="r" b="b"/>
            <a:pathLst>
              <a:path w="295910" h="149860">
                <a:moveTo>
                  <a:pt x="168287" y="73037"/>
                </a:moveTo>
                <a:lnTo>
                  <a:pt x="168287" y="149237"/>
                </a:lnTo>
                <a:lnTo>
                  <a:pt x="268871" y="119062"/>
                </a:lnTo>
                <a:lnTo>
                  <a:pt x="180987" y="119062"/>
                </a:lnTo>
                <a:lnTo>
                  <a:pt x="180987" y="103200"/>
                </a:lnTo>
                <a:lnTo>
                  <a:pt x="268829" y="103200"/>
                </a:lnTo>
                <a:lnTo>
                  <a:pt x="168287" y="73037"/>
                </a:lnTo>
                <a:close/>
              </a:path>
              <a:path w="295910" h="149860">
                <a:moveTo>
                  <a:pt x="15875" y="0"/>
                </a:moveTo>
                <a:lnTo>
                  <a:pt x="0" y="0"/>
                </a:lnTo>
                <a:lnTo>
                  <a:pt x="0" y="119062"/>
                </a:lnTo>
                <a:lnTo>
                  <a:pt x="168287" y="119062"/>
                </a:lnTo>
                <a:lnTo>
                  <a:pt x="168287" y="111137"/>
                </a:lnTo>
                <a:lnTo>
                  <a:pt x="15875" y="111137"/>
                </a:lnTo>
                <a:lnTo>
                  <a:pt x="7937" y="103200"/>
                </a:lnTo>
                <a:lnTo>
                  <a:pt x="15875" y="103200"/>
                </a:lnTo>
                <a:lnTo>
                  <a:pt x="15875" y="0"/>
                </a:lnTo>
                <a:close/>
              </a:path>
              <a:path w="295910" h="149860">
                <a:moveTo>
                  <a:pt x="268829" y="103200"/>
                </a:moveTo>
                <a:lnTo>
                  <a:pt x="180987" y="103200"/>
                </a:lnTo>
                <a:lnTo>
                  <a:pt x="180987" y="119062"/>
                </a:lnTo>
                <a:lnTo>
                  <a:pt x="268871" y="119062"/>
                </a:lnTo>
                <a:lnTo>
                  <a:pt x="295287" y="111137"/>
                </a:lnTo>
                <a:lnTo>
                  <a:pt x="268829" y="103200"/>
                </a:lnTo>
                <a:close/>
              </a:path>
              <a:path w="295910" h="149860">
                <a:moveTo>
                  <a:pt x="15875" y="103200"/>
                </a:moveTo>
                <a:lnTo>
                  <a:pt x="7937" y="103200"/>
                </a:lnTo>
                <a:lnTo>
                  <a:pt x="15875" y="111137"/>
                </a:lnTo>
                <a:lnTo>
                  <a:pt x="15875" y="103200"/>
                </a:lnTo>
                <a:close/>
              </a:path>
              <a:path w="295910" h="149860">
                <a:moveTo>
                  <a:pt x="168287" y="103200"/>
                </a:moveTo>
                <a:lnTo>
                  <a:pt x="15875" y="103200"/>
                </a:lnTo>
                <a:lnTo>
                  <a:pt x="15875" y="111137"/>
                </a:lnTo>
                <a:lnTo>
                  <a:pt x="168287" y="111137"/>
                </a:lnTo>
                <a:lnTo>
                  <a:pt x="168287" y="103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043487" y="2993231"/>
            <a:ext cx="573405" cy="245745"/>
          </a:xfrm>
          <a:prstGeom prst="rect">
            <a:avLst/>
          </a:prstGeom>
          <a:solidFill>
            <a:srgbClr val="009999"/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50"/>
              </a:lnSpc>
            </a:pPr>
            <a:r>
              <a:rPr dirty="0" sz="1600" b="1">
                <a:solidFill>
                  <a:srgbClr val="FFFF00"/>
                </a:solidFill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68812" y="2723356"/>
            <a:ext cx="574675" cy="269875"/>
          </a:xfrm>
          <a:prstGeom prst="rect">
            <a:avLst/>
          </a:prstGeom>
          <a:solidFill>
            <a:srgbClr val="009999"/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ts val="1875"/>
              </a:lnSpc>
            </a:pPr>
            <a:r>
              <a:rPr dirty="0" sz="1600" b="1">
                <a:solidFill>
                  <a:srgbClr val="FFFF00"/>
                </a:solidFill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95725" y="2474912"/>
            <a:ext cx="573405" cy="248920"/>
          </a:xfrm>
          <a:prstGeom prst="rect">
            <a:avLst/>
          </a:prstGeom>
          <a:solidFill>
            <a:srgbClr val="009999"/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ts val="1730"/>
              </a:lnSpc>
            </a:pPr>
            <a:r>
              <a:rPr dirty="0" sz="1600" b="1">
                <a:solidFill>
                  <a:srgbClr val="FFFF00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22637" y="2225675"/>
            <a:ext cx="573405" cy="249554"/>
          </a:xfrm>
          <a:prstGeom prst="rect">
            <a:avLst/>
          </a:prstGeom>
          <a:solidFill>
            <a:srgbClr val="009999"/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ts val="1695"/>
              </a:lnSpc>
            </a:pPr>
            <a:r>
              <a:rPr dirty="0" sz="1600" b="1">
                <a:solidFill>
                  <a:srgbClr val="FFFF00"/>
                </a:solidFill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02037" y="2462212"/>
            <a:ext cx="294005" cy="174625"/>
          </a:xfrm>
          <a:custGeom>
            <a:avLst/>
            <a:gdLst/>
            <a:ahLst/>
            <a:cxnLst/>
            <a:rect l="l" t="t" r="r" b="b"/>
            <a:pathLst>
              <a:path w="294004" h="174625">
                <a:moveTo>
                  <a:pt x="166687" y="98425"/>
                </a:moveTo>
                <a:lnTo>
                  <a:pt x="166687" y="174625"/>
                </a:lnTo>
                <a:lnTo>
                  <a:pt x="267229" y="144462"/>
                </a:lnTo>
                <a:lnTo>
                  <a:pt x="179387" y="144462"/>
                </a:lnTo>
                <a:lnTo>
                  <a:pt x="179387" y="128587"/>
                </a:lnTo>
                <a:lnTo>
                  <a:pt x="267229" y="128587"/>
                </a:lnTo>
                <a:lnTo>
                  <a:pt x="166687" y="98425"/>
                </a:lnTo>
                <a:close/>
              </a:path>
              <a:path w="294004" h="174625">
                <a:moveTo>
                  <a:pt x="15875" y="0"/>
                </a:moveTo>
                <a:lnTo>
                  <a:pt x="0" y="0"/>
                </a:lnTo>
                <a:lnTo>
                  <a:pt x="0" y="144462"/>
                </a:lnTo>
                <a:lnTo>
                  <a:pt x="166687" y="144462"/>
                </a:lnTo>
                <a:lnTo>
                  <a:pt x="166687" y="136525"/>
                </a:lnTo>
                <a:lnTo>
                  <a:pt x="15875" y="136525"/>
                </a:lnTo>
                <a:lnTo>
                  <a:pt x="7937" y="128587"/>
                </a:lnTo>
                <a:lnTo>
                  <a:pt x="15875" y="128587"/>
                </a:lnTo>
                <a:lnTo>
                  <a:pt x="15875" y="0"/>
                </a:lnTo>
                <a:close/>
              </a:path>
              <a:path w="294004" h="174625">
                <a:moveTo>
                  <a:pt x="267229" y="128587"/>
                </a:moveTo>
                <a:lnTo>
                  <a:pt x="179387" y="128587"/>
                </a:lnTo>
                <a:lnTo>
                  <a:pt x="179387" y="144462"/>
                </a:lnTo>
                <a:lnTo>
                  <a:pt x="267229" y="144462"/>
                </a:lnTo>
                <a:lnTo>
                  <a:pt x="293687" y="136525"/>
                </a:lnTo>
                <a:lnTo>
                  <a:pt x="267229" y="128587"/>
                </a:lnTo>
                <a:close/>
              </a:path>
              <a:path w="294004" h="174625">
                <a:moveTo>
                  <a:pt x="15875" y="128587"/>
                </a:moveTo>
                <a:lnTo>
                  <a:pt x="7937" y="128587"/>
                </a:lnTo>
                <a:lnTo>
                  <a:pt x="15875" y="136525"/>
                </a:lnTo>
                <a:lnTo>
                  <a:pt x="15875" y="128587"/>
                </a:lnTo>
                <a:close/>
              </a:path>
              <a:path w="294004" h="174625">
                <a:moveTo>
                  <a:pt x="166687" y="128587"/>
                </a:moveTo>
                <a:lnTo>
                  <a:pt x="15875" y="128587"/>
                </a:lnTo>
                <a:lnTo>
                  <a:pt x="15875" y="136525"/>
                </a:lnTo>
                <a:lnTo>
                  <a:pt x="166687" y="136525"/>
                </a:lnTo>
                <a:lnTo>
                  <a:pt x="166687" y="128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742662" y="2977362"/>
            <a:ext cx="295275" cy="149225"/>
          </a:xfrm>
          <a:custGeom>
            <a:avLst/>
            <a:gdLst/>
            <a:ahLst/>
            <a:cxnLst/>
            <a:rect l="l" t="t" r="r" b="b"/>
            <a:pathLst>
              <a:path w="295275" h="149225">
                <a:moveTo>
                  <a:pt x="168275" y="73025"/>
                </a:moveTo>
                <a:lnTo>
                  <a:pt x="168275" y="149225"/>
                </a:lnTo>
                <a:lnTo>
                  <a:pt x="268783" y="119062"/>
                </a:lnTo>
                <a:lnTo>
                  <a:pt x="180975" y="119062"/>
                </a:lnTo>
                <a:lnTo>
                  <a:pt x="180975" y="103187"/>
                </a:lnTo>
                <a:lnTo>
                  <a:pt x="268850" y="103187"/>
                </a:lnTo>
                <a:lnTo>
                  <a:pt x="168275" y="73025"/>
                </a:lnTo>
                <a:close/>
              </a:path>
              <a:path w="295275" h="149225">
                <a:moveTo>
                  <a:pt x="15875" y="0"/>
                </a:moveTo>
                <a:lnTo>
                  <a:pt x="0" y="0"/>
                </a:lnTo>
                <a:lnTo>
                  <a:pt x="0" y="119062"/>
                </a:lnTo>
                <a:lnTo>
                  <a:pt x="168275" y="119062"/>
                </a:lnTo>
                <a:lnTo>
                  <a:pt x="168275" y="111112"/>
                </a:lnTo>
                <a:lnTo>
                  <a:pt x="15875" y="111112"/>
                </a:lnTo>
                <a:lnTo>
                  <a:pt x="7937" y="103187"/>
                </a:lnTo>
                <a:lnTo>
                  <a:pt x="15875" y="103187"/>
                </a:lnTo>
                <a:lnTo>
                  <a:pt x="15875" y="0"/>
                </a:lnTo>
                <a:close/>
              </a:path>
              <a:path w="295275" h="149225">
                <a:moveTo>
                  <a:pt x="268850" y="103187"/>
                </a:moveTo>
                <a:lnTo>
                  <a:pt x="180975" y="103187"/>
                </a:lnTo>
                <a:lnTo>
                  <a:pt x="180975" y="119062"/>
                </a:lnTo>
                <a:lnTo>
                  <a:pt x="268783" y="119062"/>
                </a:lnTo>
                <a:lnTo>
                  <a:pt x="295275" y="111112"/>
                </a:lnTo>
                <a:lnTo>
                  <a:pt x="268850" y="103187"/>
                </a:lnTo>
                <a:close/>
              </a:path>
              <a:path w="295275" h="149225">
                <a:moveTo>
                  <a:pt x="15875" y="103187"/>
                </a:moveTo>
                <a:lnTo>
                  <a:pt x="7937" y="103187"/>
                </a:lnTo>
                <a:lnTo>
                  <a:pt x="15875" y="111112"/>
                </a:lnTo>
                <a:lnTo>
                  <a:pt x="15875" y="103187"/>
                </a:lnTo>
                <a:close/>
              </a:path>
              <a:path w="295275" h="149225">
                <a:moveTo>
                  <a:pt x="168275" y="103187"/>
                </a:moveTo>
                <a:lnTo>
                  <a:pt x="15875" y="103187"/>
                </a:lnTo>
                <a:lnTo>
                  <a:pt x="15875" y="111112"/>
                </a:lnTo>
                <a:lnTo>
                  <a:pt x="168275" y="111112"/>
                </a:lnTo>
                <a:lnTo>
                  <a:pt x="168275" y="1031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174337" y="2710662"/>
            <a:ext cx="294005" cy="186055"/>
          </a:xfrm>
          <a:custGeom>
            <a:avLst/>
            <a:gdLst/>
            <a:ahLst/>
            <a:cxnLst/>
            <a:rect l="l" t="t" r="r" b="b"/>
            <a:pathLst>
              <a:path w="294004" h="186055">
                <a:moveTo>
                  <a:pt x="166687" y="109537"/>
                </a:moveTo>
                <a:lnTo>
                  <a:pt x="166687" y="185737"/>
                </a:lnTo>
                <a:lnTo>
                  <a:pt x="267229" y="155575"/>
                </a:lnTo>
                <a:lnTo>
                  <a:pt x="179387" y="155575"/>
                </a:lnTo>
                <a:lnTo>
                  <a:pt x="179387" y="139700"/>
                </a:lnTo>
                <a:lnTo>
                  <a:pt x="267229" y="139700"/>
                </a:lnTo>
                <a:lnTo>
                  <a:pt x="166687" y="109537"/>
                </a:lnTo>
                <a:close/>
              </a:path>
              <a:path w="294004" h="186055">
                <a:moveTo>
                  <a:pt x="15875" y="0"/>
                </a:moveTo>
                <a:lnTo>
                  <a:pt x="0" y="0"/>
                </a:lnTo>
                <a:lnTo>
                  <a:pt x="0" y="155575"/>
                </a:lnTo>
                <a:lnTo>
                  <a:pt x="166687" y="155575"/>
                </a:lnTo>
                <a:lnTo>
                  <a:pt x="166687" y="147637"/>
                </a:lnTo>
                <a:lnTo>
                  <a:pt x="15875" y="147637"/>
                </a:lnTo>
                <a:lnTo>
                  <a:pt x="7937" y="139700"/>
                </a:lnTo>
                <a:lnTo>
                  <a:pt x="15875" y="139700"/>
                </a:lnTo>
                <a:lnTo>
                  <a:pt x="15875" y="0"/>
                </a:lnTo>
                <a:close/>
              </a:path>
              <a:path w="294004" h="186055">
                <a:moveTo>
                  <a:pt x="267229" y="139700"/>
                </a:moveTo>
                <a:lnTo>
                  <a:pt x="179387" y="139700"/>
                </a:lnTo>
                <a:lnTo>
                  <a:pt x="179387" y="155575"/>
                </a:lnTo>
                <a:lnTo>
                  <a:pt x="267229" y="155575"/>
                </a:lnTo>
                <a:lnTo>
                  <a:pt x="293687" y="147637"/>
                </a:lnTo>
                <a:lnTo>
                  <a:pt x="267229" y="139700"/>
                </a:lnTo>
                <a:close/>
              </a:path>
              <a:path w="294004" h="186055">
                <a:moveTo>
                  <a:pt x="15875" y="139700"/>
                </a:moveTo>
                <a:lnTo>
                  <a:pt x="7937" y="139700"/>
                </a:lnTo>
                <a:lnTo>
                  <a:pt x="15875" y="147637"/>
                </a:lnTo>
                <a:lnTo>
                  <a:pt x="15875" y="139700"/>
                </a:lnTo>
                <a:close/>
              </a:path>
              <a:path w="294004" h="186055">
                <a:moveTo>
                  <a:pt x="166687" y="139700"/>
                </a:moveTo>
                <a:lnTo>
                  <a:pt x="15875" y="139700"/>
                </a:lnTo>
                <a:lnTo>
                  <a:pt x="15875" y="147637"/>
                </a:lnTo>
                <a:lnTo>
                  <a:pt x="166687" y="147637"/>
                </a:lnTo>
                <a:lnTo>
                  <a:pt x="166687" y="13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664200" y="3275012"/>
            <a:ext cx="573405" cy="230504"/>
          </a:xfrm>
          <a:prstGeom prst="rect">
            <a:avLst/>
          </a:prstGeom>
          <a:solidFill>
            <a:srgbClr val="009999"/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730"/>
              </a:lnSpc>
            </a:pPr>
            <a:r>
              <a:rPr dirty="0" sz="1600" b="1">
                <a:solidFill>
                  <a:srgbClr val="FFFF00"/>
                </a:solidFill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63362" y="3244062"/>
            <a:ext cx="295910" cy="149225"/>
          </a:xfrm>
          <a:custGeom>
            <a:avLst/>
            <a:gdLst/>
            <a:ahLst/>
            <a:cxnLst/>
            <a:rect l="l" t="t" r="r" b="b"/>
            <a:pathLst>
              <a:path w="295910" h="149225">
                <a:moveTo>
                  <a:pt x="168287" y="73025"/>
                </a:moveTo>
                <a:lnTo>
                  <a:pt x="168287" y="149225"/>
                </a:lnTo>
                <a:lnTo>
                  <a:pt x="268829" y="119062"/>
                </a:lnTo>
                <a:lnTo>
                  <a:pt x="180987" y="119062"/>
                </a:lnTo>
                <a:lnTo>
                  <a:pt x="180987" y="103187"/>
                </a:lnTo>
                <a:lnTo>
                  <a:pt x="268829" y="103187"/>
                </a:lnTo>
                <a:lnTo>
                  <a:pt x="168287" y="73025"/>
                </a:lnTo>
                <a:close/>
              </a:path>
              <a:path w="295910" h="149225">
                <a:moveTo>
                  <a:pt x="15875" y="0"/>
                </a:moveTo>
                <a:lnTo>
                  <a:pt x="0" y="0"/>
                </a:lnTo>
                <a:lnTo>
                  <a:pt x="0" y="119062"/>
                </a:lnTo>
                <a:lnTo>
                  <a:pt x="168287" y="119062"/>
                </a:lnTo>
                <a:lnTo>
                  <a:pt x="168287" y="111125"/>
                </a:lnTo>
                <a:lnTo>
                  <a:pt x="15875" y="111125"/>
                </a:lnTo>
                <a:lnTo>
                  <a:pt x="7937" y="103187"/>
                </a:lnTo>
                <a:lnTo>
                  <a:pt x="15875" y="103187"/>
                </a:lnTo>
                <a:lnTo>
                  <a:pt x="15875" y="0"/>
                </a:lnTo>
                <a:close/>
              </a:path>
              <a:path w="295910" h="149225">
                <a:moveTo>
                  <a:pt x="268829" y="103187"/>
                </a:moveTo>
                <a:lnTo>
                  <a:pt x="180987" y="103187"/>
                </a:lnTo>
                <a:lnTo>
                  <a:pt x="180987" y="119062"/>
                </a:lnTo>
                <a:lnTo>
                  <a:pt x="268829" y="119062"/>
                </a:lnTo>
                <a:lnTo>
                  <a:pt x="295287" y="111125"/>
                </a:lnTo>
                <a:lnTo>
                  <a:pt x="268829" y="103187"/>
                </a:lnTo>
                <a:close/>
              </a:path>
              <a:path w="295910" h="149225">
                <a:moveTo>
                  <a:pt x="15875" y="103187"/>
                </a:moveTo>
                <a:lnTo>
                  <a:pt x="7937" y="103187"/>
                </a:lnTo>
                <a:lnTo>
                  <a:pt x="15875" y="111125"/>
                </a:lnTo>
                <a:lnTo>
                  <a:pt x="15875" y="103187"/>
                </a:lnTo>
                <a:close/>
              </a:path>
              <a:path w="295910" h="149225">
                <a:moveTo>
                  <a:pt x="168287" y="103187"/>
                </a:moveTo>
                <a:lnTo>
                  <a:pt x="15875" y="103187"/>
                </a:lnTo>
                <a:lnTo>
                  <a:pt x="15875" y="111125"/>
                </a:lnTo>
                <a:lnTo>
                  <a:pt x="168287" y="111125"/>
                </a:lnTo>
                <a:lnTo>
                  <a:pt x="168287" y="1031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405687" y="2993231"/>
            <a:ext cx="573405" cy="245745"/>
          </a:xfrm>
          <a:prstGeom prst="rect">
            <a:avLst/>
          </a:prstGeom>
          <a:solidFill>
            <a:srgbClr val="009999"/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50"/>
              </a:lnSpc>
            </a:pPr>
            <a:r>
              <a:rPr dirty="0" sz="1600" b="1">
                <a:solidFill>
                  <a:srgbClr val="FFFF00"/>
                </a:solidFill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31013" y="2723356"/>
            <a:ext cx="574675" cy="269875"/>
          </a:xfrm>
          <a:prstGeom prst="rect">
            <a:avLst/>
          </a:prstGeom>
          <a:solidFill>
            <a:srgbClr val="009999"/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ts val="1875"/>
              </a:lnSpc>
            </a:pPr>
            <a:r>
              <a:rPr dirty="0" sz="1600" b="1">
                <a:solidFill>
                  <a:srgbClr val="FFFF00"/>
                </a:solidFill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57925" y="2474912"/>
            <a:ext cx="573405" cy="248920"/>
          </a:xfrm>
          <a:prstGeom prst="rect">
            <a:avLst/>
          </a:prstGeom>
          <a:solidFill>
            <a:srgbClr val="009999"/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ts val="1730"/>
              </a:lnSpc>
            </a:pPr>
            <a:r>
              <a:rPr dirty="0" sz="1600" b="1">
                <a:solidFill>
                  <a:srgbClr val="FFFF00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84837" y="2225675"/>
            <a:ext cx="573405" cy="249554"/>
          </a:xfrm>
          <a:prstGeom prst="rect">
            <a:avLst/>
          </a:prstGeom>
          <a:solidFill>
            <a:srgbClr val="009999"/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ts val="1695"/>
              </a:lnSpc>
            </a:pPr>
            <a:r>
              <a:rPr dirty="0" sz="1600" b="1">
                <a:solidFill>
                  <a:srgbClr val="FFFF00"/>
                </a:solidFill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964237" y="2462212"/>
            <a:ext cx="294005" cy="174625"/>
          </a:xfrm>
          <a:custGeom>
            <a:avLst/>
            <a:gdLst/>
            <a:ahLst/>
            <a:cxnLst/>
            <a:rect l="l" t="t" r="r" b="b"/>
            <a:pathLst>
              <a:path w="294004" h="174625">
                <a:moveTo>
                  <a:pt x="166687" y="98425"/>
                </a:moveTo>
                <a:lnTo>
                  <a:pt x="166687" y="174625"/>
                </a:lnTo>
                <a:lnTo>
                  <a:pt x="267229" y="144462"/>
                </a:lnTo>
                <a:lnTo>
                  <a:pt x="179387" y="144462"/>
                </a:lnTo>
                <a:lnTo>
                  <a:pt x="179387" y="128587"/>
                </a:lnTo>
                <a:lnTo>
                  <a:pt x="267229" y="128587"/>
                </a:lnTo>
                <a:lnTo>
                  <a:pt x="166687" y="98425"/>
                </a:lnTo>
                <a:close/>
              </a:path>
              <a:path w="294004" h="174625">
                <a:moveTo>
                  <a:pt x="15875" y="0"/>
                </a:moveTo>
                <a:lnTo>
                  <a:pt x="0" y="0"/>
                </a:lnTo>
                <a:lnTo>
                  <a:pt x="0" y="144462"/>
                </a:lnTo>
                <a:lnTo>
                  <a:pt x="166687" y="144462"/>
                </a:lnTo>
                <a:lnTo>
                  <a:pt x="166687" y="136525"/>
                </a:lnTo>
                <a:lnTo>
                  <a:pt x="15875" y="136525"/>
                </a:lnTo>
                <a:lnTo>
                  <a:pt x="7937" y="128587"/>
                </a:lnTo>
                <a:lnTo>
                  <a:pt x="15875" y="128587"/>
                </a:lnTo>
                <a:lnTo>
                  <a:pt x="15875" y="0"/>
                </a:lnTo>
                <a:close/>
              </a:path>
              <a:path w="294004" h="174625">
                <a:moveTo>
                  <a:pt x="267229" y="128587"/>
                </a:moveTo>
                <a:lnTo>
                  <a:pt x="179387" y="128587"/>
                </a:lnTo>
                <a:lnTo>
                  <a:pt x="179387" y="144462"/>
                </a:lnTo>
                <a:lnTo>
                  <a:pt x="267229" y="144462"/>
                </a:lnTo>
                <a:lnTo>
                  <a:pt x="293687" y="136525"/>
                </a:lnTo>
                <a:lnTo>
                  <a:pt x="267229" y="128587"/>
                </a:lnTo>
                <a:close/>
              </a:path>
              <a:path w="294004" h="174625">
                <a:moveTo>
                  <a:pt x="15875" y="128587"/>
                </a:moveTo>
                <a:lnTo>
                  <a:pt x="7937" y="128587"/>
                </a:lnTo>
                <a:lnTo>
                  <a:pt x="15875" y="136525"/>
                </a:lnTo>
                <a:lnTo>
                  <a:pt x="15875" y="128587"/>
                </a:lnTo>
                <a:close/>
              </a:path>
              <a:path w="294004" h="174625">
                <a:moveTo>
                  <a:pt x="166687" y="128587"/>
                </a:moveTo>
                <a:lnTo>
                  <a:pt x="15875" y="128587"/>
                </a:lnTo>
                <a:lnTo>
                  <a:pt x="15875" y="136525"/>
                </a:lnTo>
                <a:lnTo>
                  <a:pt x="166687" y="136525"/>
                </a:lnTo>
                <a:lnTo>
                  <a:pt x="166687" y="128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104862" y="2977362"/>
            <a:ext cx="295275" cy="149225"/>
          </a:xfrm>
          <a:custGeom>
            <a:avLst/>
            <a:gdLst/>
            <a:ahLst/>
            <a:cxnLst/>
            <a:rect l="l" t="t" r="r" b="b"/>
            <a:pathLst>
              <a:path w="295275" h="149225">
                <a:moveTo>
                  <a:pt x="168275" y="73025"/>
                </a:moveTo>
                <a:lnTo>
                  <a:pt x="168275" y="149225"/>
                </a:lnTo>
                <a:lnTo>
                  <a:pt x="268783" y="119062"/>
                </a:lnTo>
                <a:lnTo>
                  <a:pt x="180975" y="119062"/>
                </a:lnTo>
                <a:lnTo>
                  <a:pt x="180975" y="103187"/>
                </a:lnTo>
                <a:lnTo>
                  <a:pt x="268850" y="103187"/>
                </a:lnTo>
                <a:lnTo>
                  <a:pt x="168275" y="73025"/>
                </a:lnTo>
                <a:close/>
              </a:path>
              <a:path w="295275" h="149225">
                <a:moveTo>
                  <a:pt x="15875" y="0"/>
                </a:moveTo>
                <a:lnTo>
                  <a:pt x="0" y="0"/>
                </a:lnTo>
                <a:lnTo>
                  <a:pt x="0" y="119062"/>
                </a:lnTo>
                <a:lnTo>
                  <a:pt x="168275" y="119062"/>
                </a:lnTo>
                <a:lnTo>
                  <a:pt x="168275" y="111112"/>
                </a:lnTo>
                <a:lnTo>
                  <a:pt x="15875" y="111112"/>
                </a:lnTo>
                <a:lnTo>
                  <a:pt x="7937" y="103187"/>
                </a:lnTo>
                <a:lnTo>
                  <a:pt x="15875" y="103187"/>
                </a:lnTo>
                <a:lnTo>
                  <a:pt x="15875" y="0"/>
                </a:lnTo>
                <a:close/>
              </a:path>
              <a:path w="295275" h="149225">
                <a:moveTo>
                  <a:pt x="268850" y="103187"/>
                </a:moveTo>
                <a:lnTo>
                  <a:pt x="180975" y="103187"/>
                </a:lnTo>
                <a:lnTo>
                  <a:pt x="180975" y="119062"/>
                </a:lnTo>
                <a:lnTo>
                  <a:pt x="268783" y="119062"/>
                </a:lnTo>
                <a:lnTo>
                  <a:pt x="295275" y="111112"/>
                </a:lnTo>
                <a:lnTo>
                  <a:pt x="268850" y="103187"/>
                </a:lnTo>
                <a:close/>
              </a:path>
              <a:path w="295275" h="149225">
                <a:moveTo>
                  <a:pt x="15875" y="103187"/>
                </a:moveTo>
                <a:lnTo>
                  <a:pt x="7937" y="103187"/>
                </a:lnTo>
                <a:lnTo>
                  <a:pt x="15875" y="111112"/>
                </a:lnTo>
                <a:lnTo>
                  <a:pt x="15875" y="103187"/>
                </a:lnTo>
                <a:close/>
              </a:path>
              <a:path w="295275" h="149225">
                <a:moveTo>
                  <a:pt x="168275" y="103187"/>
                </a:moveTo>
                <a:lnTo>
                  <a:pt x="15875" y="103187"/>
                </a:lnTo>
                <a:lnTo>
                  <a:pt x="15875" y="111112"/>
                </a:lnTo>
                <a:lnTo>
                  <a:pt x="168275" y="111112"/>
                </a:lnTo>
                <a:lnTo>
                  <a:pt x="168275" y="1031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536537" y="2710662"/>
            <a:ext cx="294005" cy="186055"/>
          </a:xfrm>
          <a:custGeom>
            <a:avLst/>
            <a:gdLst/>
            <a:ahLst/>
            <a:cxnLst/>
            <a:rect l="l" t="t" r="r" b="b"/>
            <a:pathLst>
              <a:path w="294004" h="186055">
                <a:moveTo>
                  <a:pt x="166687" y="109537"/>
                </a:moveTo>
                <a:lnTo>
                  <a:pt x="166687" y="185737"/>
                </a:lnTo>
                <a:lnTo>
                  <a:pt x="267229" y="155575"/>
                </a:lnTo>
                <a:lnTo>
                  <a:pt x="179387" y="155575"/>
                </a:lnTo>
                <a:lnTo>
                  <a:pt x="179387" y="139700"/>
                </a:lnTo>
                <a:lnTo>
                  <a:pt x="267229" y="139700"/>
                </a:lnTo>
                <a:lnTo>
                  <a:pt x="166687" y="109537"/>
                </a:lnTo>
                <a:close/>
              </a:path>
              <a:path w="294004" h="186055">
                <a:moveTo>
                  <a:pt x="15875" y="0"/>
                </a:moveTo>
                <a:lnTo>
                  <a:pt x="0" y="0"/>
                </a:lnTo>
                <a:lnTo>
                  <a:pt x="0" y="155575"/>
                </a:lnTo>
                <a:lnTo>
                  <a:pt x="166687" y="155575"/>
                </a:lnTo>
                <a:lnTo>
                  <a:pt x="166687" y="147637"/>
                </a:lnTo>
                <a:lnTo>
                  <a:pt x="15875" y="147637"/>
                </a:lnTo>
                <a:lnTo>
                  <a:pt x="7937" y="139700"/>
                </a:lnTo>
                <a:lnTo>
                  <a:pt x="15875" y="139700"/>
                </a:lnTo>
                <a:lnTo>
                  <a:pt x="15875" y="0"/>
                </a:lnTo>
                <a:close/>
              </a:path>
              <a:path w="294004" h="186055">
                <a:moveTo>
                  <a:pt x="267229" y="139700"/>
                </a:moveTo>
                <a:lnTo>
                  <a:pt x="179387" y="139700"/>
                </a:lnTo>
                <a:lnTo>
                  <a:pt x="179387" y="155575"/>
                </a:lnTo>
                <a:lnTo>
                  <a:pt x="267229" y="155575"/>
                </a:lnTo>
                <a:lnTo>
                  <a:pt x="293687" y="147637"/>
                </a:lnTo>
                <a:lnTo>
                  <a:pt x="267229" y="139700"/>
                </a:lnTo>
                <a:close/>
              </a:path>
              <a:path w="294004" h="186055">
                <a:moveTo>
                  <a:pt x="15875" y="139700"/>
                </a:moveTo>
                <a:lnTo>
                  <a:pt x="7937" y="139700"/>
                </a:lnTo>
                <a:lnTo>
                  <a:pt x="15875" y="147637"/>
                </a:lnTo>
                <a:lnTo>
                  <a:pt x="15875" y="139700"/>
                </a:lnTo>
                <a:close/>
              </a:path>
              <a:path w="294004" h="186055">
                <a:moveTo>
                  <a:pt x="166687" y="139700"/>
                </a:moveTo>
                <a:lnTo>
                  <a:pt x="15875" y="139700"/>
                </a:lnTo>
                <a:lnTo>
                  <a:pt x="15875" y="147637"/>
                </a:lnTo>
                <a:lnTo>
                  <a:pt x="166687" y="147637"/>
                </a:lnTo>
                <a:lnTo>
                  <a:pt x="166687" y="13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8026400" y="3275012"/>
            <a:ext cx="573405" cy="230504"/>
          </a:xfrm>
          <a:prstGeom prst="rect">
            <a:avLst/>
          </a:prstGeom>
          <a:solidFill>
            <a:srgbClr val="009999"/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730"/>
              </a:lnSpc>
            </a:pPr>
            <a:r>
              <a:rPr dirty="0" sz="1600" b="1">
                <a:solidFill>
                  <a:srgbClr val="FFFF00"/>
                </a:solidFill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725562" y="3244062"/>
            <a:ext cx="295275" cy="149225"/>
          </a:xfrm>
          <a:custGeom>
            <a:avLst/>
            <a:gdLst/>
            <a:ahLst/>
            <a:cxnLst/>
            <a:rect l="l" t="t" r="r" b="b"/>
            <a:pathLst>
              <a:path w="295275" h="149225">
                <a:moveTo>
                  <a:pt x="168275" y="73025"/>
                </a:moveTo>
                <a:lnTo>
                  <a:pt x="168275" y="149225"/>
                </a:lnTo>
                <a:lnTo>
                  <a:pt x="268816" y="119062"/>
                </a:lnTo>
                <a:lnTo>
                  <a:pt x="180975" y="119062"/>
                </a:lnTo>
                <a:lnTo>
                  <a:pt x="180975" y="103187"/>
                </a:lnTo>
                <a:lnTo>
                  <a:pt x="268816" y="103187"/>
                </a:lnTo>
                <a:lnTo>
                  <a:pt x="168275" y="73025"/>
                </a:lnTo>
                <a:close/>
              </a:path>
              <a:path w="295275" h="149225">
                <a:moveTo>
                  <a:pt x="15875" y="0"/>
                </a:moveTo>
                <a:lnTo>
                  <a:pt x="0" y="0"/>
                </a:lnTo>
                <a:lnTo>
                  <a:pt x="0" y="119062"/>
                </a:lnTo>
                <a:lnTo>
                  <a:pt x="168275" y="119062"/>
                </a:lnTo>
                <a:lnTo>
                  <a:pt x="168275" y="111125"/>
                </a:lnTo>
                <a:lnTo>
                  <a:pt x="15875" y="111125"/>
                </a:lnTo>
                <a:lnTo>
                  <a:pt x="7937" y="103187"/>
                </a:lnTo>
                <a:lnTo>
                  <a:pt x="15875" y="103187"/>
                </a:lnTo>
                <a:lnTo>
                  <a:pt x="15875" y="0"/>
                </a:lnTo>
                <a:close/>
              </a:path>
              <a:path w="295275" h="149225">
                <a:moveTo>
                  <a:pt x="268816" y="103187"/>
                </a:moveTo>
                <a:lnTo>
                  <a:pt x="180975" y="103187"/>
                </a:lnTo>
                <a:lnTo>
                  <a:pt x="180975" y="119062"/>
                </a:lnTo>
                <a:lnTo>
                  <a:pt x="268816" y="119062"/>
                </a:lnTo>
                <a:lnTo>
                  <a:pt x="295275" y="111125"/>
                </a:lnTo>
                <a:lnTo>
                  <a:pt x="268816" y="103187"/>
                </a:lnTo>
                <a:close/>
              </a:path>
              <a:path w="295275" h="149225">
                <a:moveTo>
                  <a:pt x="15875" y="103187"/>
                </a:moveTo>
                <a:lnTo>
                  <a:pt x="7937" y="103187"/>
                </a:lnTo>
                <a:lnTo>
                  <a:pt x="15875" y="111125"/>
                </a:lnTo>
                <a:lnTo>
                  <a:pt x="15875" y="103187"/>
                </a:lnTo>
                <a:close/>
              </a:path>
              <a:path w="295275" h="149225">
                <a:moveTo>
                  <a:pt x="168275" y="103187"/>
                </a:moveTo>
                <a:lnTo>
                  <a:pt x="15875" y="103187"/>
                </a:lnTo>
                <a:lnTo>
                  <a:pt x="15875" y="111125"/>
                </a:lnTo>
                <a:lnTo>
                  <a:pt x="168275" y="111125"/>
                </a:lnTo>
                <a:lnTo>
                  <a:pt x="168275" y="1031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/>
          <a:solidFill>
            <a:srgbClr val="333399"/>
          </a:solidFill>
        </p:spPr>
        <p:txBody>
          <a:bodyPr wrap="square" lIns="0" tIns="2203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dirty="0" sz="4400" spc="-5"/>
              <a:t>Review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44319"/>
            <a:ext cx="7708265" cy="3517900"/>
          </a:xfrm>
          <a:prstGeom prst="rect">
            <a:avLst/>
          </a:prstGeom>
        </p:spPr>
        <p:txBody>
          <a:bodyPr wrap="square" lIns="0" tIns="5587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9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What is a</a:t>
            </a:r>
            <a:r>
              <a:rPr dirty="0" sz="2800" spc="-2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model?</a:t>
            </a:r>
            <a:endParaRPr sz="2800">
              <a:latin typeface="Arial"/>
              <a:cs typeface="Arial"/>
            </a:endParaRPr>
          </a:p>
          <a:p>
            <a:pPr marL="355600" marR="848994" indent="-342900">
              <a:lnSpc>
                <a:spcPts val="300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What are the four principles of modeling?  Describe each</a:t>
            </a:r>
            <a:r>
              <a:rPr dirty="0" sz="2800" spc="-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one.</a:t>
            </a:r>
            <a:endParaRPr sz="2800">
              <a:latin typeface="Arial"/>
              <a:cs typeface="Arial"/>
            </a:endParaRPr>
          </a:p>
          <a:p>
            <a:pPr marL="355600" marR="577850" indent="-342900">
              <a:lnSpc>
                <a:spcPts val="3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What is the UML? Describe each of </a:t>
            </a:r>
            <a:r>
              <a:rPr dirty="0" sz="2800" spc="-5">
                <a:latin typeface="Arial"/>
                <a:cs typeface="Arial"/>
              </a:rPr>
              <a:t>its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four  benefits.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ts val="3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What process characteristics best </a:t>
            </a:r>
            <a:r>
              <a:rPr dirty="0" sz="2800" spc="-5">
                <a:latin typeface="Arial"/>
                <a:cs typeface="Arial"/>
              </a:rPr>
              <a:t>fit </a:t>
            </a:r>
            <a:r>
              <a:rPr dirty="0" sz="2800">
                <a:latin typeface="Arial"/>
                <a:cs typeface="Arial"/>
              </a:rPr>
              <a:t>the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UML?  Describe each</a:t>
            </a:r>
            <a:r>
              <a:rPr dirty="0" sz="2800" spc="-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characteristic.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What is an</a:t>
            </a:r>
            <a:r>
              <a:rPr dirty="0" sz="2800" spc="-2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iteration?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/>
          <a:solidFill>
            <a:srgbClr val="333399"/>
          </a:solidFill>
        </p:spPr>
        <p:txBody>
          <a:bodyPr wrap="square" lIns="0" tIns="2203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dirty="0" sz="4400" spc="-5"/>
              <a:t>Where are</a:t>
            </a:r>
            <a:r>
              <a:rPr dirty="0" sz="4400" spc="5"/>
              <a:t> </a:t>
            </a:r>
            <a:r>
              <a:rPr dirty="0" sz="4400" spc="-5"/>
              <a:t>we?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29080"/>
            <a:ext cx="6390640" cy="236220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What </a:t>
            </a:r>
            <a:r>
              <a:rPr dirty="0" sz="3200">
                <a:latin typeface="Arial"/>
                <a:cs typeface="Arial"/>
              </a:rPr>
              <a:t>is</a:t>
            </a:r>
            <a:r>
              <a:rPr dirty="0" sz="3200" spc="-1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modeling?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DDDDDD"/>
                </a:solidFill>
                <a:latin typeface="Arial"/>
                <a:cs typeface="Arial"/>
              </a:rPr>
              <a:t>Four principles of visual</a:t>
            </a:r>
            <a:r>
              <a:rPr dirty="0" sz="3200" spc="-30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DDDDDD"/>
                </a:solidFill>
                <a:latin typeface="Arial"/>
                <a:cs typeface="Arial"/>
              </a:rPr>
              <a:t>modeling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DDDDDD"/>
                </a:solidFill>
                <a:latin typeface="Arial"/>
                <a:cs typeface="Arial"/>
              </a:rPr>
              <a:t>The</a:t>
            </a:r>
            <a:r>
              <a:rPr dirty="0" sz="3200" spc="-15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DDDDDD"/>
                </a:solidFill>
                <a:latin typeface="Arial"/>
                <a:cs typeface="Arial"/>
              </a:rPr>
              <a:t>UML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DDDDDD"/>
                </a:solidFill>
                <a:latin typeface="Arial"/>
                <a:cs typeface="Arial"/>
              </a:rPr>
              <a:t>Process and visual</a:t>
            </a:r>
            <a:r>
              <a:rPr dirty="0" sz="3200" spc="-20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DDDDDD"/>
                </a:solidFill>
                <a:latin typeface="Arial"/>
                <a:cs typeface="Arial"/>
              </a:rPr>
              <a:t>modeling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/>
          <a:solidFill>
            <a:srgbClr val="333399"/>
          </a:solidFill>
        </p:spPr>
        <p:txBody>
          <a:bodyPr wrap="square" lIns="0" tIns="2203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dirty="0" sz="4400" spc="-5"/>
              <a:t>What is </a:t>
            </a:r>
            <a:r>
              <a:rPr dirty="0" sz="4400"/>
              <a:t>a</a:t>
            </a:r>
            <a:r>
              <a:rPr dirty="0" sz="4400" spc="5"/>
              <a:t> </a:t>
            </a:r>
            <a:r>
              <a:rPr dirty="0" sz="4400" spc="-5"/>
              <a:t>model?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25600"/>
            <a:ext cx="6798309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Arial"/>
                <a:cs typeface="Arial"/>
              </a:rPr>
              <a:t>A </a:t>
            </a:r>
            <a:r>
              <a:rPr dirty="0" sz="3200" spc="-5">
                <a:latin typeface="Arial"/>
                <a:cs typeface="Arial"/>
              </a:rPr>
              <a:t>model </a:t>
            </a:r>
            <a:r>
              <a:rPr dirty="0" sz="3200">
                <a:latin typeface="Arial"/>
                <a:cs typeface="Arial"/>
              </a:rPr>
              <a:t>is a </a:t>
            </a:r>
            <a:r>
              <a:rPr dirty="0" sz="3200" spc="-5">
                <a:latin typeface="Arial"/>
                <a:cs typeface="Arial"/>
              </a:rPr>
              <a:t>simplification of</a:t>
            </a:r>
            <a:r>
              <a:rPr dirty="0" sz="3200" spc="-5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reality.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8574" y="2590800"/>
            <a:ext cx="2700359" cy="766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83405" y="3520702"/>
            <a:ext cx="2896870" cy="2954655"/>
            <a:chOff x="683405" y="3520702"/>
            <a:chExt cx="2896870" cy="2954655"/>
          </a:xfrm>
        </p:grpSpPr>
        <p:sp>
          <p:nvSpPr>
            <p:cNvPr id="6" name="object 6"/>
            <p:cNvSpPr/>
            <p:nvPr/>
          </p:nvSpPr>
          <p:spPr>
            <a:xfrm>
              <a:off x="2005157" y="4534490"/>
              <a:ext cx="1367790" cy="399415"/>
            </a:xfrm>
            <a:custGeom>
              <a:avLst/>
              <a:gdLst/>
              <a:ahLst/>
              <a:cxnLst/>
              <a:rect l="l" t="t" r="r" b="b"/>
              <a:pathLst>
                <a:path w="1367789" h="399414">
                  <a:moveTo>
                    <a:pt x="790111" y="107649"/>
                  </a:moveTo>
                  <a:lnTo>
                    <a:pt x="933790" y="107649"/>
                  </a:lnTo>
                  <a:lnTo>
                    <a:pt x="1010425" y="181635"/>
                  </a:lnTo>
                  <a:lnTo>
                    <a:pt x="984082" y="181635"/>
                  </a:lnTo>
                  <a:lnTo>
                    <a:pt x="967330" y="195082"/>
                  </a:lnTo>
                  <a:lnTo>
                    <a:pt x="1221110" y="385694"/>
                  </a:lnTo>
                  <a:lnTo>
                    <a:pt x="1223503" y="387957"/>
                  </a:lnTo>
                  <a:lnTo>
                    <a:pt x="1228308" y="392464"/>
                  </a:lnTo>
                  <a:lnTo>
                    <a:pt x="1233094" y="394671"/>
                  </a:lnTo>
                  <a:lnTo>
                    <a:pt x="1242666" y="396934"/>
                  </a:lnTo>
                  <a:lnTo>
                    <a:pt x="1252239" y="399197"/>
                  </a:lnTo>
                  <a:lnTo>
                    <a:pt x="1264223" y="399197"/>
                  </a:lnTo>
                  <a:lnTo>
                    <a:pt x="1278581" y="394671"/>
                  </a:lnTo>
                  <a:lnTo>
                    <a:pt x="1357609" y="347579"/>
                  </a:lnTo>
                  <a:lnTo>
                    <a:pt x="1360002" y="347579"/>
                  </a:lnTo>
                  <a:lnTo>
                    <a:pt x="1360002" y="345372"/>
                  </a:lnTo>
                  <a:lnTo>
                    <a:pt x="1362396" y="343109"/>
                  </a:lnTo>
                  <a:lnTo>
                    <a:pt x="1364807" y="338639"/>
                  </a:lnTo>
                  <a:lnTo>
                    <a:pt x="1367200" y="331925"/>
                  </a:lnTo>
                  <a:lnTo>
                    <a:pt x="1367200" y="322948"/>
                  </a:lnTo>
                  <a:lnTo>
                    <a:pt x="1367200" y="311708"/>
                  </a:lnTo>
                  <a:lnTo>
                    <a:pt x="1364807" y="300524"/>
                  </a:lnTo>
                  <a:lnTo>
                    <a:pt x="1324087" y="107649"/>
                  </a:lnTo>
                  <a:lnTo>
                    <a:pt x="1321694" y="103179"/>
                  </a:lnTo>
                  <a:lnTo>
                    <a:pt x="1319301" y="96409"/>
                  </a:lnTo>
                  <a:lnTo>
                    <a:pt x="1314515" y="87488"/>
                  </a:lnTo>
                  <a:lnTo>
                    <a:pt x="1283386" y="60538"/>
                  </a:lnTo>
                  <a:lnTo>
                    <a:pt x="1130154" y="0"/>
                  </a:lnTo>
                  <a:lnTo>
                    <a:pt x="790111" y="0"/>
                  </a:lnTo>
                  <a:lnTo>
                    <a:pt x="790111" y="107649"/>
                  </a:lnTo>
                </a:path>
                <a:path w="1367789" h="399414">
                  <a:moveTo>
                    <a:pt x="1185195" y="356556"/>
                  </a:moveTo>
                  <a:lnTo>
                    <a:pt x="1364807" y="307238"/>
                  </a:lnTo>
                </a:path>
                <a:path w="1367789" h="399414">
                  <a:moveTo>
                    <a:pt x="976903" y="188368"/>
                  </a:moveTo>
                  <a:lnTo>
                    <a:pt x="1077487" y="188368"/>
                  </a:lnTo>
                </a:path>
                <a:path w="1367789" h="399414">
                  <a:moveTo>
                    <a:pt x="1242666" y="338639"/>
                  </a:moveTo>
                  <a:lnTo>
                    <a:pt x="976903" y="89695"/>
                  </a:lnTo>
                </a:path>
                <a:path w="1367789" h="399414">
                  <a:moveTo>
                    <a:pt x="1314515" y="87488"/>
                  </a:moveTo>
                  <a:lnTo>
                    <a:pt x="792504" y="87488"/>
                  </a:lnTo>
                </a:path>
                <a:path w="1367789" h="399414">
                  <a:moveTo>
                    <a:pt x="1300138" y="73985"/>
                  </a:moveTo>
                  <a:lnTo>
                    <a:pt x="790111" y="73985"/>
                  </a:lnTo>
                </a:path>
                <a:path w="1367789" h="399414">
                  <a:moveTo>
                    <a:pt x="984082" y="24686"/>
                  </a:moveTo>
                  <a:lnTo>
                    <a:pt x="993654" y="24686"/>
                  </a:lnTo>
                  <a:lnTo>
                    <a:pt x="1017604" y="26930"/>
                  </a:lnTo>
                  <a:lnTo>
                    <a:pt x="1055931" y="26930"/>
                  </a:lnTo>
                  <a:lnTo>
                    <a:pt x="1096632" y="31400"/>
                  </a:lnTo>
                  <a:lnTo>
                    <a:pt x="1142138" y="38115"/>
                  </a:lnTo>
                  <a:lnTo>
                    <a:pt x="1180409" y="44847"/>
                  </a:lnTo>
                  <a:lnTo>
                    <a:pt x="1223503" y="65064"/>
                  </a:lnTo>
                  <a:lnTo>
                    <a:pt x="1228308" y="73985"/>
                  </a:lnTo>
                </a:path>
                <a:path w="1367789" h="399414">
                  <a:moveTo>
                    <a:pt x="1134958" y="33663"/>
                  </a:moveTo>
                  <a:lnTo>
                    <a:pt x="1134958" y="8976"/>
                  </a:lnTo>
                </a:path>
                <a:path w="1367789" h="399414">
                  <a:moveTo>
                    <a:pt x="26342" y="204059"/>
                  </a:moveTo>
                  <a:lnTo>
                    <a:pt x="31128" y="204059"/>
                  </a:lnTo>
                  <a:lnTo>
                    <a:pt x="35915" y="204059"/>
                  </a:lnTo>
                  <a:lnTo>
                    <a:pt x="40701" y="204059"/>
                  </a:lnTo>
                  <a:lnTo>
                    <a:pt x="43094" y="206321"/>
                  </a:lnTo>
                  <a:lnTo>
                    <a:pt x="47880" y="208566"/>
                  </a:lnTo>
                  <a:lnTo>
                    <a:pt x="50273" y="208566"/>
                  </a:lnTo>
                  <a:lnTo>
                    <a:pt x="50273" y="210791"/>
                  </a:lnTo>
                  <a:lnTo>
                    <a:pt x="52685" y="213036"/>
                  </a:lnTo>
                  <a:lnTo>
                    <a:pt x="50273" y="215298"/>
                  </a:lnTo>
                  <a:lnTo>
                    <a:pt x="50273" y="217543"/>
                  </a:lnTo>
                  <a:lnTo>
                    <a:pt x="47880" y="219768"/>
                  </a:lnTo>
                  <a:lnTo>
                    <a:pt x="43094" y="219768"/>
                  </a:lnTo>
                  <a:lnTo>
                    <a:pt x="40701" y="222013"/>
                  </a:lnTo>
                  <a:lnTo>
                    <a:pt x="35915" y="222013"/>
                  </a:lnTo>
                  <a:lnTo>
                    <a:pt x="31128" y="224275"/>
                  </a:lnTo>
                  <a:lnTo>
                    <a:pt x="26342" y="224275"/>
                  </a:lnTo>
                  <a:lnTo>
                    <a:pt x="21537" y="224275"/>
                  </a:lnTo>
                  <a:lnTo>
                    <a:pt x="16751" y="222013"/>
                  </a:lnTo>
                  <a:lnTo>
                    <a:pt x="11965" y="222013"/>
                  </a:lnTo>
                  <a:lnTo>
                    <a:pt x="7179" y="219768"/>
                  </a:lnTo>
                  <a:lnTo>
                    <a:pt x="4786" y="219768"/>
                  </a:lnTo>
                  <a:lnTo>
                    <a:pt x="2393" y="217543"/>
                  </a:lnTo>
                  <a:lnTo>
                    <a:pt x="0" y="215298"/>
                  </a:lnTo>
                  <a:lnTo>
                    <a:pt x="0" y="213036"/>
                  </a:lnTo>
                  <a:lnTo>
                    <a:pt x="0" y="210791"/>
                  </a:lnTo>
                  <a:lnTo>
                    <a:pt x="2393" y="208566"/>
                  </a:lnTo>
                  <a:lnTo>
                    <a:pt x="4786" y="208566"/>
                  </a:lnTo>
                  <a:lnTo>
                    <a:pt x="7179" y="206321"/>
                  </a:lnTo>
                  <a:lnTo>
                    <a:pt x="11965" y="204059"/>
                  </a:lnTo>
                  <a:lnTo>
                    <a:pt x="16751" y="204059"/>
                  </a:lnTo>
                  <a:lnTo>
                    <a:pt x="21537" y="204059"/>
                  </a:lnTo>
                  <a:lnTo>
                    <a:pt x="26342" y="204059"/>
                  </a:lnTo>
                </a:path>
              </a:pathLst>
            </a:custGeom>
            <a:ln w="4788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031504" y="4738553"/>
              <a:ext cx="117475" cy="20320"/>
            </a:xfrm>
            <a:custGeom>
              <a:avLst/>
              <a:gdLst/>
              <a:ahLst/>
              <a:cxnLst/>
              <a:rect l="l" t="t" r="r" b="b"/>
              <a:pathLst>
                <a:path w="117475" h="20320">
                  <a:moveTo>
                    <a:pt x="117295" y="0"/>
                  </a:moveTo>
                  <a:lnTo>
                    <a:pt x="0" y="0"/>
                  </a:lnTo>
                  <a:lnTo>
                    <a:pt x="0" y="20213"/>
                  </a:lnTo>
                  <a:lnTo>
                    <a:pt x="117295" y="20213"/>
                  </a:lnTo>
                  <a:lnTo>
                    <a:pt x="1172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031499" y="4738549"/>
              <a:ext cx="117475" cy="20320"/>
            </a:xfrm>
            <a:custGeom>
              <a:avLst/>
              <a:gdLst/>
              <a:ahLst/>
              <a:cxnLst/>
              <a:rect l="l" t="t" r="r" b="b"/>
              <a:pathLst>
                <a:path w="117475" h="20320">
                  <a:moveTo>
                    <a:pt x="117280" y="0"/>
                  </a:moveTo>
                  <a:lnTo>
                    <a:pt x="117280" y="20216"/>
                  </a:lnTo>
                  <a:lnTo>
                    <a:pt x="0" y="20216"/>
                  </a:lnTo>
                  <a:lnTo>
                    <a:pt x="0" y="0"/>
                  </a:lnTo>
                  <a:lnTo>
                    <a:pt x="117280" y="0"/>
                  </a:lnTo>
                </a:path>
              </a:pathLst>
            </a:custGeom>
            <a:ln w="4788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978812" y="4554651"/>
              <a:ext cx="864869" cy="681990"/>
            </a:xfrm>
            <a:custGeom>
              <a:avLst/>
              <a:gdLst/>
              <a:ahLst/>
              <a:cxnLst/>
              <a:rect l="l" t="t" r="r" b="b"/>
              <a:pathLst>
                <a:path w="864869" h="681989">
                  <a:moveTo>
                    <a:pt x="498005" y="0"/>
                  </a:moveTo>
                  <a:lnTo>
                    <a:pt x="0" y="67322"/>
                  </a:lnTo>
                  <a:lnTo>
                    <a:pt x="624928" y="659345"/>
                  </a:lnTo>
                  <a:lnTo>
                    <a:pt x="632117" y="666064"/>
                  </a:lnTo>
                  <a:lnTo>
                    <a:pt x="639292" y="670534"/>
                  </a:lnTo>
                  <a:lnTo>
                    <a:pt x="648868" y="677252"/>
                  </a:lnTo>
                  <a:lnTo>
                    <a:pt x="677595" y="681761"/>
                  </a:lnTo>
                  <a:lnTo>
                    <a:pt x="694372" y="679513"/>
                  </a:lnTo>
                  <a:lnTo>
                    <a:pt x="713536" y="672782"/>
                  </a:lnTo>
                  <a:lnTo>
                    <a:pt x="854760" y="585355"/>
                  </a:lnTo>
                  <a:lnTo>
                    <a:pt x="861961" y="578586"/>
                  </a:lnTo>
                  <a:lnTo>
                    <a:pt x="861961" y="574116"/>
                  </a:lnTo>
                  <a:lnTo>
                    <a:pt x="864349" y="571855"/>
                  </a:lnTo>
                  <a:lnTo>
                    <a:pt x="861961" y="567397"/>
                  </a:lnTo>
                  <a:lnTo>
                    <a:pt x="859561" y="560666"/>
                  </a:lnTo>
                  <a:lnTo>
                    <a:pt x="857173" y="556158"/>
                  </a:lnTo>
                  <a:lnTo>
                    <a:pt x="852373" y="538251"/>
                  </a:lnTo>
                  <a:lnTo>
                    <a:pt x="845184" y="515823"/>
                  </a:lnTo>
                  <a:lnTo>
                    <a:pt x="838009" y="484428"/>
                  </a:lnTo>
                  <a:lnTo>
                    <a:pt x="828420" y="450761"/>
                  </a:lnTo>
                  <a:lnTo>
                    <a:pt x="821245" y="414908"/>
                  </a:lnTo>
                  <a:lnTo>
                    <a:pt x="816457" y="376770"/>
                  </a:lnTo>
                  <a:lnTo>
                    <a:pt x="816457" y="47116"/>
                  </a:lnTo>
                  <a:lnTo>
                    <a:pt x="4980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978814" y="4000750"/>
              <a:ext cx="864869" cy="1235710"/>
            </a:xfrm>
            <a:custGeom>
              <a:avLst/>
              <a:gdLst/>
              <a:ahLst/>
              <a:cxnLst/>
              <a:rect l="l" t="t" r="r" b="b"/>
              <a:pathLst>
                <a:path w="864869" h="1235710">
                  <a:moveTo>
                    <a:pt x="0" y="621228"/>
                  </a:moveTo>
                  <a:lnTo>
                    <a:pt x="624932" y="1213243"/>
                  </a:lnTo>
                  <a:lnTo>
                    <a:pt x="627325" y="1215498"/>
                  </a:lnTo>
                  <a:lnTo>
                    <a:pt x="632111" y="1219964"/>
                  </a:lnTo>
                  <a:lnTo>
                    <a:pt x="639290" y="1224431"/>
                  </a:lnTo>
                  <a:lnTo>
                    <a:pt x="648863" y="1231154"/>
                  </a:lnTo>
                  <a:lnTo>
                    <a:pt x="663240" y="1233409"/>
                  </a:lnTo>
                  <a:lnTo>
                    <a:pt x="677599" y="1235666"/>
                  </a:lnTo>
                  <a:lnTo>
                    <a:pt x="694369" y="1233409"/>
                  </a:lnTo>
                  <a:lnTo>
                    <a:pt x="713532" y="1226688"/>
                  </a:lnTo>
                  <a:lnTo>
                    <a:pt x="854762" y="1139251"/>
                  </a:lnTo>
                  <a:lnTo>
                    <a:pt x="857174" y="1136996"/>
                  </a:lnTo>
                  <a:lnTo>
                    <a:pt x="859567" y="1134739"/>
                  </a:lnTo>
                  <a:lnTo>
                    <a:pt x="861960" y="1132483"/>
                  </a:lnTo>
                  <a:lnTo>
                    <a:pt x="861960" y="1128017"/>
                  </a:lnTo>
                  <a:lnTo>
                    <a:pt x="864353" y="1125760"/>
                  </a:lnTo>
                  <a:lnTo>
                    <a:pt x="861960" y="1121294"/>
                  </a:lnTo>
                  <a:lnTo>
                    <a:pt x="859567" y="1114572"/>
                  </a:lnTo>
                  <a:lnTo>
                    <a:pt x="857174" y="1110059"/>
                  </a:lnTo>
                  <a:lnTo>
                    <a:pt x="852369" y="1092148"/>
                  </a:lnTo>
                  <a:lnTo>
                    <a:pt x="845190" y="1069726"/>
                  </a:lnTo>
                  <a:lnTo>
                    <a:pt x="838010" y="1038323"/>
                  </a:lnTo>
                  <a:lnTo>
                    <a:pt x="828419" y="1004660"/>
                  </a:lnTo>
                  <a:lnTo>
                    <a:pt x="821240" y="968808"/>
                  </a:lnTo>
                  <a:lnTo>
                    <a:pt x="816454" y="930674"/>
                  </a:lnTo>
                  <a:lnTo>
                    <a:pt x="816454" y="897010"/>
                  </a:lnTo>
                  <a:lnTo>
                    <a:pt x="816454" y="601011"/>
                  </a:lnTo>
                  <a:lnTo>
                    <a:pt x="498005" y="553901"/>
                  </a:lnTo>
                  <a:lnTo>
                    <a:pt x="0" y="621228"/>
                  </a:lnTo>
                </a:path>
                <a:path w="864869" h="1235710">
                  <a:moveTo>
                    <a:pt x="861960" y="1125760"/>
                  </a:moveTo>
                  <a:lnTo>
                    <a:pt x="756626" y="1125760"/>
                  </a:lnTo>
                  <a:lnTo>
                    <a:pt x="756626" y="1110059"/>
                  </a:lnTo>
                  <a:lnTo>
                    <a:pt x="670419" y="897010"/>
                  </a:lnTo>
                  <a:lnTo>
                    <a:pt x="670419" y="609988"/>
                  </a:lnTo>
                </a:path>
                <a:path w="864869" h="1235710">
                  <a:moveTo>
                    <a:pt x="301678" y="908250"/>
                  </a:moveTo>
                  <a:lnTo>
                    <a:pt x="603375" y="908250"/>
                  </a:lnTo>
                  <a:lnTo>
                    <a:pt x="603375" y="883582"/>
                  </a:lnTo>
                  <a:lnTo>
                    <a:pt x="347184" y="883582"/>
                  </a:lnTo>
                  <a:lnTo>
                    <a:pt x="83814" y="636919"/>
                  </a:lnTo>
                </a:path>
                <a:path w="864869" h="1235710">
                  <a:moveTo>
                    <a:pt x="356757" y="910513"/>
                  </a:moveTo>
                  <a:lnTo>
                    <a:pt x="672812" y="1206521"/>
                  </a:lnTo>
                  <a:lnTo>
                    <a:pt x="675205" y="1206521"/>
                  </a:lnTo>
                  <a:lnTo>
                    <a:pt x="677599" y="1208730"/>
                  </a:lnTo>
                  <a:lnTo>
                    <a:pt x="682403" y="1208730"/>
                  </a:lnTo>
                  <a:lnTo>
                    <a:pt x="687190" y="1208730"/>
                  </a:lnTo>
                  <a:lnTo>
                    <a:pt x="694369" y="1210986"/>
                  </a:lnTo>
                  <a:lnTo>
                    <a:pt x="701548" y="1208730"/>
                  </a:lnTo>
                  <a:lnTo>
                    <a:pt x="708746" y="1208730"/>
                  </a:lnTo>
                  <a:lnTo>
                    <a:pt x="715925" y="1206521"/>
                  </a:lnTo>
                  <a:lnTo>
                    <a:pt x="838010" y="1125760"/>
                  </a:lnTo>
                </a:path>
                <a:path w="864869" h="1235710">
                  <a:moveTo>
                    <a:pt x="347184" y="883582"/>
                  </a:moveTo>
                  <a:lnTo>
                    <a:pt x="282533" y="616703"/>
                  </a:lnTo>
                </a:path>
                <a:path w="864869" h="1235710">
                  <a:moveTo>
                    <a:pt x="605769" y="897010"/>
                  </a:moveTo>
                  <a:lnTo>
                    <a:pt x="816454" y="897010"/>
                  </a:lnTo>
                </a:path>
                <a:path w="864869" h="1235710">
                  <a:moveTo>
                    <a:pt x="756626" y="1125760"/>
                  </a:moveTo>
                  <a:lnTo>
                    <a:pt x="691976" y="1125760"/>
                  </a:lnTo>
                  <a:lnTo>
                    <a:pt x="691976" y="1096614"/>
                  </a:lnTo>
                  <a:lnTo>
                    <a:pt x="603375" y="908250"/>
                  </a:lnTo>
                  <a:lnTo>
                    <a:pt x="603375" y="883582"/>
                  </a:lnTo>
                  <a:lnTo>
                    <a:pt x="529134" y="574118"/>
                  </a:lnTo>
                </a:path>
                <a:path w="864869" h="1235710">
                  <a:moveTo>
                    <a:pt x="672812" y="648103"/>
                  </a:moveTo>
                  <a:lnTo>
                    <a:pt x="811705" y="648103"/>
                  </a:lnTo>
                </a:path>
                <a:path w="864869" h="1235710">
                  <a:moveTo>
                    <a:pt x="52685" y="20216"/>
                  </a:moveTo>
                  <a:lnTo>
                    <a:pt x="57471" y="20216"/>
                  </a:lnTo>
                  <a:lnTo>
                    <a:pt x="62257" y="20216"/>
                  </a:lnTo>
                  <a:lnTo>
                    <a:pt x="67043" y="20216"/>
                  </a:lnTo>
                  <a:lnTo>
                    <a:pt x="69436" y="17972"/>
                  </a:lnTo>
                  <a:lnTo>
                    <a:pt x="74223" y="15709"/>
                  </a:lnTo>
                  <a:lnTo>
                    <a:pt x="76616" y="15709"/>
                  </a:lnTo>
                  <a:lnTo>
                    <a:pt x="76616" y="13502"/>
                  </a:lnTo>
                  <a:lnTo>
                    <a:pt x="79027" y="11239"/>
                  </a:lnTo>
                  <a:lnTo>
                    <a:pt x="76616" y="8976"/>
                  </a:lnTo>
                  <a:lnTo>
                    <a:pt x="76616" y="6732"/>
                  </a:lnTo>
                  <a:lnTo>
                    <a:pt x="74223" y="4525"/>
                  </a:lnTo>
                  <a:lnTo>
                    <a:pt x="69436" y="4525"/>
                  </a:lnTo>
                  <a:lnTo>
                    <a:pt x="67043" y="2262"/>
                  </a:lnTo>
                  <a:lnTo>
                    <a:pt x="62257" y="2262"/>
                  </a:lnTo>
                  <a:lnTo>
                    <a:pt x="57471" y="0"/>
                  </a:lnTo>
                  <a:lnTo>
                    <a:pt x="52685" y="0"/>
                  </a:lnTo>
                  <a:lnTo>
                    <a:pt x="47880" y="0"/>
                  </a:lnTo>
                  <a:lnTo>
                    <a:pt x="43094" y="2262"/>
                  </a:lnTo>
                  <a:lnTo>
                    <a:pt x="38308" y="2262"/>
                  </a:lnTo>
                  <a:lnTo>
                    <a:pt x="33521" y="4525"/>
                  </a:lnTo>
                  <a:lnTo>
                    <a:pt x="31128" y="4525"/>
                  </a:lnTo>
                  <a:lnTo>
                    <a:pt x="28735" y="6732"/>
                  </a:lnTo>
                  <a:lnTo>
                    <a:pt x="26342" y="8976"/>
                  </a:lnTo>
                  <a:lnTo>
                    <a:pt x="26342" y="11239"/>
                  </a:lnTo>
                  <a:lnTo>
                    <a:pt x="26342" y="13502"/>
                  </a:lnTo>
                  <a:lnTo>
                    <a:pt x="28735" y="15709"/>
                  </a:lnTo>
                  <a:lnTo>
                    <a:pt x="31128" y="15709"/>
                  </a:lnTo>
                  <a:lnTo>
                    <a:pt x="33521" y="17972"/>
                  </a:lnTo>
                  <a:lnTo>
                    <a:pt x="38308" y="20216"/>
                  </a:lnTo>
                  <a:lnTo>
                    <a:pt x="43094" y="20216"/>
                  </a:lnTo>
                  <a:lnTo>
                    <a:pt x="47880" y="20216"/>
                  </a:lnTo>
                  <a:lnTo>
                    <a:pt x="52685" y="20216"/>
                  </a:lnTo>
                </a:path>
              </a:pathLst>
            </a:custGeom>
            <a:ln w="4788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031504" y="4000759"/>
              <a:ext cx="117475" cy="20320"/>
            </a:xfrm>
            <a:custGeom>
              <a:avLst/>
              <a:gdLst/>
              <a:ahLst/>
              <a:cxnLst/>
              <a:rect l="l" t="t" r="r" b="b"/>
              <a:pathLst>
                <a:path w="117475" h="20320">
                  <a:moveTo>
                    <a:pt x="117295" y="0"/>
                  </a:moveTo>
                  <a:lnTo>
                    <a:pt x="0" y="0"/>
                  </a:lnTo>
                  <a:lnTo>
                    <a:pt x="0" y="20213"/>
                  </a:lnTo>
                  <a:lnTo>
                    <a:pt x="117295" y="20213"/>
                  </a:lnTo>
                  <a:lnTo>
                    <a:pt x="1172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031499" y="4000750"/>
              <a:ext cx="117475" cy="20320"/>
            </a:xfrm>
            <a:custGeom>
              <a:avLst/>
              <a:gdLst/>
              <a:ahLst/>
              <a:cxnLst/>
              <a:rect l="l" t="t" r="r" b="b"/>
              <a:pathLst>
                <a:path w="117475" h="20320">
                  <a:moveTo>
                    <a:pt x="117280" y="20216"/>
                  </a:moveTo>
                  <a:lnTo>
                    <a:pt x="117280" y="0"/>
                  </a:lnTo>
                  <a:lnTo>
                    <a:pt x="0" y="0"/>
                  </a:lnTo>
                  <a:lnTo>
                    <a:pt x="0" y="20216"/>
                  </a:lnTo>
                  <a:lnTo>
                    <a:pt x="117280" y="20216"/>
                  </a:lnTo>
                </a:path>
              </a:pathLst>
            </a:custGeom>
            <a:ln w="4788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978812" y="3523094"/>
              <a:ext cx="864869" cy="681990"/>
            </a:xfrm>
            <a:custGeom>
              <a:avLst/>
              <a:gdLst/>
              <a:ahLst/>
              <a:cxnLst/>
              <a:rect l="l" t="t" r="r" b="b"/>
              <a:pathLst>
                <a:path w="864869" h="681989">
                  <a:moveTo>
                    <a:pt x="677595" y="0"/>
                  </a:moveTo>
                  <a:lnTo>
                    <a:pt x="648868" y="4470"/>
                  </a:lnTo>
                  <a:lnTo>
                    <a:pt x="639292" y="11239"/>
                  </a:lnTo>
                  <a:lnTo>
                    <a:pt x="632117" y="15709"/>
                  </a:lnTo>
                  <a:lnTo>
                    <a:pt x="624928" y="22428"/>
                  </a:lnTo>
                  <a:lnTo>
                    <a:pt x="0" y="614464"/>
                  </a:lnTo>
                  <a:lnTo>
                    <a:pt x="498005" y="681736"/>
                  </a:lnTo>
                  <a:lnTo>
                    <a:pt x="816457" y="634682"/>
                  </a:lnTo>
                  <a:lnTo>
                    <a:pt x="816457" y="305003"/>
                  </a:lnTo>
                  <a:lnTo>
                    <a:pt x="821245" y="266877"/>
                  </a:lnTo>
                  <a:lnTo>
                    <a:pt x="828420" y="231012"/>
                  </a:lnTo>
                  <a:lnTo>
                    <a:pt x="838009" y="197345"/>
                  </a:lnTo>
                  <a:lnTo>
                    <a:pt x="845184" y="165950"/>
                  </a:lnTo>
                  <a:lnTo>
                    <a:pt x="852373" y="143522"/>
                  </a:lnTo>
                  <a:lnTo>
                    <a:pt x="857173" y="125628"/>
                  </a:lnTo>
                  <a:lnTo>
                    <a:pt x="859561" y="121107"/>
                  </a:lnTo>
                  <a:lnTo>
                    <a:pt x="861961" y="114388"/>
                  </a:lnTo>
                  <a:lnTo>
                    <a:pt x="864349" y="109918"/>
                  </a:lnTo>
                  <a:lnTo>
                    <a:pt x="861961" y="107657"/>
                  </a:lnTo>
                  <a:lnTo>
                    <a:pt x="861961" y="103200"/>
                  </a:lnTo>
                  <a:lnTo>
                    <a:pt x="857173" y="98679"/>
                  </a:lnTo>
                  <a:lnTo>
                    <a:pt x="854760" y="96431"/>
                  </a:lnTo>
                  <a:lnTo>
                    <a:pt x="713536" y="9004"/>
                  </a:lnTo>
                  <a:lnTo>
                    <a:pt x="694372" y="2273"/>
                  </a:lnTo>
                  <a:lnTo>
                    <a:pt x="6775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978814" y="3523097"/>
              <a:ext cx="864869" cy="681990"/>
            </a:xfrm>
            <a:custGeom>
              <a:avLst/>
              <a:gdLst/>
              <a:ahLst/>
              <a:cxnLst/>
              <a:rect l="l" t="t" r="r" b="b"/>
              <a:pathLst>
                <a:path w="864869" h="681989">
                  <a:moveTo>
                    <a:pt x="0" y="614458"/>
                  </a:moveTo>
                  <a:lnTo>
                    <a:pt x="624932" y="22423"/>
                  </a:lnTo>
                  <a:lnTo>
                    <a:pt x="627325" y="20179"/>
                  </a:lnTo>
                  <a:lnTo>
                    <a:pt x="632111" y="15709"/>
                  </a:lnTo>
                  <a:lnTo>
                    <a:pt x="639290" y="11239"/>
                  </a:lnTo>
                  <a:lnTo>
                    <a:pt x="648863" y="4469"/>
                  </a:lnTo>
                  <a:lnTo>
                    <a:pt x="663240" y="2262"/>
                  </a:lnTo>
                  <a:lnTo>
                    <a:pt x="677599" y="0"/>
                  </a:lnTo>
                  <a:lnTo>
                    <a:pt x="694369" y="2262"/>
                  </a:lnTo>
                  <a:lnTo>
                    <a:pt x="713532" y="8995"/>
                  </a:lnTo>
                  <a:lnTo>
                    <a:pt x="854762" y="96428"/>
                  </a:lnTo>
                  <a:lnTo>
                    <a:pt x="857174" y="98672"/>
                  </a:lnTo>
                  <a:lnTo>
                    <a:pt x="859567" y="100935"/>
                  </a:lnTo>
                  <a:lnTo>
                    <a:pt x="861960" y="103198"/>
                  </a:lnTo>
                  <a:lnTo>
                    <a:pt x="861960" y="107649"/>
                  </a:lnTo>
                  <a:lnTo>
                    <a:pt x="864353" y="109912"/>
                  </a:lnTo>
                  <a:lnTo>
                    <a:pt x="861960" y="114382"/>
                  </a:lnTo>
                  <a:lnTo>
                    <a:pt x="859567" y="121096"/>
                  </a:lnTo>
                  <a:lnTo>
                    <a:pt x="857174" y="125621"/>
                  </a:lnTo>
                  <a:lnTo>
                    <a:pt x="852369" y="143520"/>
                  </a:lnTo>
                  <a:lnTo>
                    <a:pt x="845190" y="165944"/>
                  </a:lnTo>
                  <a:lnTo>
                    <a:pt x="838010" y="197344"/>
                  </a:lnTo>
                  <a:lnTo>
                    <a:pt x="828419" y="231008"/>
                  </a:lnTo>
                  <a:lnTo>
                    <a:pt x="821240" y="266879"/>
                  </a:lnTo>
                  <a:lnTo>
                    <a:pt x="816454" y="304994"/>
                  </a:lnTo>
                  <a:lnTo>
                    <a:pt x="816454" y="338658"/>
                  </a:lnTo>
                  <a:lnTo>
                    <a:pt x="816454" y="634675"/>
                  </a:lnTo>
                  <a:lnTo>
                    <a:pt x="498005" y="681730"/>
                  </a:lnTo>
                  <a:lnTo>
                    <a:pt x="0" y="614458"/>
                  </a:lnTo>
                </a:path>
              </a:pathLst>
            </a:custGeom>
            <a:ln w="4788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790520" y="3821379"/>
              <a:ext cx="579755" cy="399415"/>
            </a:xfrm>
            <a:custGeom>
              <a:avLst/>
              <a:gdLst/>
              <a:ahLst/>
              <a:cxnLst/>
              <a:rect l="l" t="t" r="r" b="b"/>
              <a:pathLst>
                <a:path w="579754" h="399414">
                  <a:moveTo>
                    <a:pt x="476465" y="0"/>
                  </a:moveTo>
                  <a:lnTo>
                    <a:pt x="454913" y="0"/>
                  </a:lnTo>
                  <a:lnTo>
                    <a:pt x="445338" y="2247"/>
                  </a:lnTo>
                  <a:lnTo>
                    <a:pt x="440537" y="6718"/>
                  </a:lnTo>
                  <a:lnTo>
                    <a:pt x="435749" y="8978"/>
                  </a:lnTo>
                  <a:lnTo>
                    <a:pt x="433349" y="11188"/>
                  </a:lnTo>
                  <a:lnTo>
                    <a:pt x="430961" y="13449"/>
                  </a:lnTo>
                  <a:lnTo>
                    <a:pt x="179552" y="201790"/>
                  </a:lnTo>
                  <a:lnTo>
                    <a:pt x="193929" y="217500"/>
                  </a:lnTo>
                  <a:lnTo>
                    <a:pt x="222669" y="217500"/>
                  </a:lnTo>
                  <a:lnTo>
                    <a:pt x="146037" y="289280"/>
                  </a:lnTo>
                  <a:lnTo>
                    <a:pt x="0" y="289280"/>
                  </a:lnTo>
                  <a:lnTo>
                    <a:pt x="0" y="399135"/>
                  </a:lnTo>
                  <a:lnTo>
                    <a:pt x="342392" y="399135"/>
                  </a:lnTo>
                  <a:lnTo>
                    <a:pt x="478853" y="347573"/>
                  </a:lnTo>
                  <a:lnTo>
                    <a:pt x="517169" y="318427"/>
                  </a:lnTo>
                  <a:lnTo>
                    <a:pt x="536333" y="291541"/>
                  </a:lnTo>
                  <a:lnTo>
                    <a:pt x="536333" y="289280"/>
                  </a:lnTo>
                  <a:lnTo>
                    <a:pt x="577037" y="98666"/>
                  </a:lnTo>
                  <a:lnTo>
                    <a:pt x="579437" y="85229"/>
                  </a:lnTo>
                  <a:lnTo>
                    <a:pt x="579437" y="65011"/>
                  </a:lnTo>
                  <a:lnTo>
                    <a:pt x="577037" y="58293"/>
                  </a:lnTo>
                  <a:lnTo>
                    <a:pt x="574636" y="53822"/>
                  </a:lnTo>
                  <a:lnTo>
                    <a:pt x="569849" y="49301"/>
                  </a:lnTo>
                  <a:lnTo>
                    <a:pt x="490829" y="4470"/>
                  </a:lnTo>
                  <a:lnTo>
                    <a:pt x="4764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790520" y="3821377"/>
              <a:ext cx="579755" cy="399415"/>
            </a:xfrm>
            <a:custGeom>
              <a:avLst/>
              <a:gdLst/>
              <a:ahLst/>
              <a:cxnLst/>
              <a:rect l="l" t="t" r="r" b="b"/>
              <a:pathLst>
                <a:path w="579754" h="399414">
                  <a:moveTo>
                    <a:pt x="0" y="289284"/>
                  </a:moveTo>
                  <a:lnTo>
                    <a:pt x="146034" y="289284"/>
                  </a:lnTo>
                  <a:lnTo>
                    <a:pt x="222669" y="217506"/>
                  </a:lnTo>
                  <a:lnTo>
                    <a:pt x="193933" y="217506"/>
                  </a:lnTo>
                  <a:lnTo>
                    <a:pt x="179556" y="201796"/>
                  </a:lnTo>
                  <a:lnTo>
                    <a:pt x="430961" y="13446"/>
                  </a:lnTo>
                  <a:lnTo>
                    <a:pt x="433354" y="11184"/>
                  </a:lnTo>
                  <a:lnTo>
                    <a:pt x="435747" y="8976"/>
                  </a:lnTo>
                  <a:lnTo>
                    <a:pt x="440534" y="6714"/>
                  </a:lnTo>
                  <a:lnTo>
                    <a:pt x="445338" y="2244"/>
                  </a:lnTo>
                  <a:lnTo>
                    <a:pt x="454911" y="0"/>
                  </a:lnTo>
                  <a:lnTo>
                    <a:pt x="464483" y="0"/>
                  </a:lnTo>
                  <a:lnTo>
                    <a:pt x="476467" y="0"/>
                  </a:lnTo>
                  <a:lnTo>
                    <a:pt x="490826" y="4469"/>
                  </a:lnTo>
                  <a:lnTo>
                    <a:pt x="569854" y="49299"/>
                  </a:lnTo>
                  <a:lnTo>
                    <a:pt x="572247" y="51561"/>
                  </a:lnTo>
                  <a:lnTo>
                    <a:pt x="574640" y="53824"/>
                  </a:lnTo>
                  <a:lnTo>
                    <a:pt x="577033" y="58294"/>
                  </a:lnTo>
                  <a:lnTo>
                    <a:pt x="579444" y="65008"/>
                  </a:lnTo>
                  <a:lnTo>
                    <a:pt x="579444" y="73985"/>
                  </a:lnTo>
                  <a:lnTo>
                    <a:pt x="579444" y="85225"/>
                  </a:lnTo>
                  <a:lnTo>
                    <a:pt x="577033" y="98672"/>
                  </a:lnTo>
                  <a:lnTo>
                    <a:pt x="536332" y="289284"/>
                  </a:lnTo>
                  <a:lnTo>
                    <a:pt x="536332" y="291547"/>
                  </a:lnTo>
                  <a:lnTo>
                    <a:pt x="533939" y="295998"/>
                  </a:lnTo>
                  <a:lnTo>
                    <a:pt x="531545" y="300468"/>
                  </a:lnTo>
                  <a:lnTo>
                    <a:pt x="524366" y="309445"/>
                  </a:lnTo>
                  <a:lnTo>
                    <a:pt x="493219" y="338602"/>
                  </a:lnTo>
                  <a:lnTo>
                    <a:pt x="342398" y="399141"/>
                  </a:lnTo>
                  <a:lnTo>
                    <a:pt x="0" y="399141"/>
                  </a:lnTo>
                  <a:lnTo>
                    <a:pt x="0" y="289284"/>
                  </a:lnTo>
                </a:path>
              </a:pathLst>
            </a:custGeom>
            <a:ln w="4788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672335" y="4110659"/>
              <a:ext cx="1242695" cy="531495"/>
            </a:xfrm>
            <a:custGeom>
              <a:avLst/>
              <a:gdLst/>
              <a:ahLst/>
              <a:cxnLst/>
              <a:rect l="l" t="t" r="r" b="b"/>
              <a:pathLst>
                <a:path w="1242695" h="531495">
                  <a:moveTo>
                    <a:pt x="1118184" y="0"/>
                  </a:moveTo>
                  <a:lnTo>
                    <a:pt x="816444" y="80721"/>
                  </a:lnTo>
                  <a:lnTo>
                    <a:pt x="742264" y="73990"/>
                  </a:lnTo>
                  <a:lnTo>
                    <a:pt x="737476" y="71742"/>
                  </a:lnTo>
                  <a:lnTo>
                    <a:pt x="687184" y="53822"/>
                  </a:lnTo>
                  <a:lnTo>
                    <a:pt x="646480" y="42583"/>
                  </a:lnTo>
                  <a:lnTo>
                    <a:pt x="593801" y="31407"/>
                  </a:lnTo>
                  <a:lnTo>
                    <a:pt x="495604" y="17919"/>
                  </a:lnTo>
                  <a:lnTo>
                    <a:pt x="457301" y="13449"/>
                  </a:lnTo>
                  <a:lnTo>
                    <a:pt x="416585" y="13449"/>
                  </a:lnTo>
                  <a:lnTo>
                    <a:pt x="373519" y="11188"/>
                  </a:lnTo>
                  <a:lnTo>
                    <a:pt x="282524" y="11188"/>
                  </a:lnTo>
                  <a:lnTo>
                    <a:pt x="222669" y="15697"/>
                  </a:lnTo>
                  <a:lnTo>
                    <a:pt x="160388" y="22428"/>
                  </a:lnTo>
                  <a:lnTo>
                    <a:pt x="100520" y="33616"/>
                  </a:lnTo>
                  <a:lnTo>
                    <a:pt x="43052" y="51562"/>
                  </a:lnTo>
                  <a:lnTo>
                    <a:pt x="0" y="73990"/>
                  </a:lnTo>
                  <a:lnTo>
                    <a:pt x="0" y="461949"/>
                  </a:lnTo>
                  <a:lnTo>
                    <a:pt x="45440" y="479920"/>
                  </a:lnTo>
                  <a:lnTo>
                    <a:pt x="86169" y="493344"/>
                  </a:lnTo>
                  <a:lnTo>
                    <a:pt x="136461" y="504583"/>
                  </a:lnTo>
                  <a:lnTo>
                    <a:pt x="201104" y="513524"/>
                  </a:lnTo>
                  <a:lnTo>
                    <a:pt x="239420" y="518033"/>
                  </a:lnTo>
                  <a:lnTo>
                    <a:pt x="325627" y="522503"/>
                  </a:lnTo>
                  <a:lnTo>
                    <a:pt x="373519" y="524751"/>
                  </a:lnTo>
                  <a:lnTo>
                    <a:pt x="383095" y="522503"/>
                  </a:lnTo>
                  <a:lnTo>
                    <a:pt x="411797" y="522503"/>
                  </a:lnTo>
                  <a:lnTo>
                    <a:pt x="454901" y="518033"/>
                  </a:lnTo>
                  <a:lnTo>
                    <a:pt x="507593" y="513524"/>
                  </a:lnTo>
                  <a:lnTo>
                    <a:pt x="567461" y="504583"/>
                  </a:lnTo>
                  <a:lnTo>
                    <a:pt x="627316" y="493344"/>
                  </a:lnTo>
                  <a:lnTo>
                    <a:pt x="658444" y="484365"/>
                  </a:lnTo>
                  <a:lnTo>
                    <a:pt x="715924" y="466471"/>
                  </a:lnTo>
                  <a:lnTo>
                    <a:pt x="742264" y="455231"/>
                  </a:lnTo>
                  <a:lnTo>
                    <a:pt x="811657" y="455231"/>
                  </a:lnTo>
                  <a:lnTo>
                    <a:pt x="1122933" y="531482"/>
                  </a:lnTo>
                  <a:lnTo>
                    <a:pt x="1120533" y="529221"/>
                  </a:lnTo>
                  <a:lnTo>
                    <a:pt x="1118184" y="518033"/>
                  </a:lnTo>
                  <a:lnTo>
                    <a:pt x="1118184" y="504583"/>
                  </a:lnTo>
                  <a:lnTo>
                    <a:pt x="1122933" y="488899"/>
                  </a:lnTo>
                  <a:lnTo>
                    <a:pt x="1158849" y="457492"/>
                  </a:lnTo>
                  <a:lnTo>
                    <a:pt x="1216317" y="443992"/>
                  </a:lnTo>
                  <a:lnTo>
                    <a:pt x="1242656" y="443992"/>
                  </a:lnTo>
                  <a:lnTo>
                    <a:pt x="1242656" y="80721"/>
                  </a:lnTo>
                  <a:lnTo>
                    <a:pt x="1223518" y="80721"/>
                  </a:lnTo>
                  <a:lnTo>
                    <a:pt x="1201966" y="78511"/>
                  </a:lnTo>
                  <a:lnTo>
                    <a:pt x="1180401" y="71742"/>
                  </a:lnTo>
                  <a:lnTo>
                    <a:pt x="1168438" y="69519"/>
                  </a:lnTo>
                  <a:lnTo>
                    <a:pt x="1130109" y="40386"/>
                  </a:lnTo>
                  <a:lnTo>
                    <a:pt x="1120533" y="15697"/>
                  </a:lnTo>
                  <a:lnTo>
                    <a:pt x="1118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672331" y="4110662"/>
              <a:ext cx="1242695" cy="531495"/>
            </a:xfrm>
            <a:custGeom>
              <a:avLst/>
              <a:gdLst/>
              <a:ahLst/>
              <a:cxnLst/>
              <a:rect l="l" t="t" r="r" b="b"/>
              <a:pathLst>
                <a:path w="1242695" h="531495">
                  <a:moveTo>
                    <a:pt x="0" y="73985"/>
                  </a:moveTo>
                  <a:lnTo>
                    <a:pt x="0" y="461943"/>
                  </a:lnTo>
                  <a:lnTo>
                    <a:pt x="4786" y="464205"/>
                  </a:lnTo>
                  <a:lnTo>
                    <a:pt x="45450" y="479915"/>
                  </a:lnTo>
                  <a:lnTo>
                    <a:pt x="86170" y="493343"/>
                  </a:lnTo>
                  <a:lnTo>
                    <a:pt x="136462" y="504583"/>
                  </a:lnTo>
                  <a:lnTo>
                    <a:pt x="201112" y="513523"/>
                  </a:lnTo>
                  <a:lnTo>
                    <a:pt x="239421" y="518030"/>
                  </a:lnTo>
                  <a:lnTo>
                    <a:pt x="280140" y="520237"/>
                  </a:lnTo>
                  <a:lnTo>
                    <a:pt x="325628" y="522500"/>
                  </a:lnTo>
                  <a:lnTo>
                    <a:pt x="373527" y="524744"/>
                  </a:lnTo>
                  <a:lnTo>
                    <a:pt x="383099" y="522500"/>
                  </a:lnTo>
                  <a:lnTo>
                    <a:pt x="411798" y="522500"/>
                  </a:lnTo>
                  <a:lnTo>
                    <a:pt x="454911" y="518030"/>
                  </a:lnTo>
                  <a:lnTo>
                    <a:pt x="507596" y="513523"/>
                  </a:lnTo>
                  <a:lnTo>
                    <a:pt x="567460" y="504583"/>
                  </a:lnTo>
                  <a:lnTo>
                    <a:pt x="627325" y="493343"/>
                  </a:lnTo>
                  <a:lnTo>
                    <a:pt x="658454" y="484366"/>
                  </a:lnTo>
                  <a:lnTo>
                    <a:pt x="687190" y="475389"/>
                  </a:lnTo>
                  <a:lnTo>
                    <a:pt x="715925" y="466468"/>
                  </a:lnTo>
                  <a:lnTo>
                    <a:pt x="742268" y="455228"/>
                  </a:lnTo>
                  <a:lnTo>
                    <a:pt x="811668" y="455228"/>
                  </a:lnTo>
                  <a:lnTo>
                    <a:pt x="1122937" y="531477"/>
                  </a:lnTo>
                  <a:lnTo>
                    <a:pt x="1120544" y="529214"/>
                  </a:lnTo>
                  <a:lnTo>
                    <a:pt x="1118188" y="518030"/>
                  </a:lnTo>
                  <a:lnTo>
                    <a:pt x="1118188" y="504583"/>
                  </a:lnTo>
                  <a:lnTo>
                    <a:pt x="1137314" y="470920"/>
                  </a:lnTo>
                  <a:lnTo>
                    <a:pt x="1173230" y="450758"/>
                  </a:lnTo>
                  <a:lnTo>
                    <a:pt x="1216324" y="443989"/>
                  </a:lnTo>
                  <a:lnTo>
                    <a:pt x="1242666" y="443989"/>
                  </a:lnTo>
                  <a:lnTo>
                    <a:pt x="1242666" y="80718"/>
                  </a:lnTo>
                  <a:lnTo>
                    <a:pt x="1237880" y="80718"/>
                  </a:lnTo>
                  <a:lnTo>
                    <a:pt x="1223522" y="80718"/>
                  </a:lnTo>
                  <a:lnTo>
                    <a:pt x="1201965" y="78511"/>
                  </a:lnTo>
                  <a:lnTo>
                    <a:pt x="1180409" y="71741"/>
                  </a:lnTo>
                  <a:lnTo>
                    <a:pt x="1168443" y="69515"/>
                  </a:lnTo>
                  <a:lnTo>
                    <a:pt x="1156459" y="62801"/>
                  </a:lnTo>
                  <a:lnTo>
                    <a:pt x="1146887" y="56031"/>
                  </a:lnTo>
                  <a:lnTo>
                    <a:pt x="1137314" y="49317"/>
                  </a:lnTo>
                  <a:lnTo>
                    <a:pt x="1130117" y="40377"/>
                  </a:lnTo>
                  <a:lnTo>
                    <a:pt x="1122937" y="29138"/>
                  </a:lnTo>
                  <a:lnTo>
                    <a:pt x="1120544" y="15691"/>
                  </a:lnTo>
                  <a:lnTo>
                    <a:pt x="1118188" y="0"/>
                  </a:lnTo>
                  <a:lnTo>
                    <a:pt x="816454" y="80718"/>
                  </a:lnTo>
                  <a:lnTo>
                    <a:pt x="742268" y="73985"/>
                  </a:lnTo>
                  <a:lnTo>
                    <a:pt x="737482" y="71741"/>
                  </a:lnTo>
                  <a:lnTo>
                    <a:pt x="718318" y="65008"/>
                  </a:lnTo>
                  <a:lnTo>
                    <a:pt x="646488" y="42584"/>
                  </a:lnTo>
                  <a:lnTo>
                    <a:pt x="593803" y="31400"/>
                  </a:lnTo>
                  <a:lnTo>
                    <a:pt x="529134" y="22423"/>
                  </a:lnTo>
                  <a:lnTo>
                    <a:pt x="457304" y="13446"/>
                  </a:lnTo>
                  <a:lnTo>
                    <a:pt x="416584" y="13446"/>
                  </a:lnTo>
                  <a:lnTo>
                    <a:pt x="373527" y="11184"/>
                  </a:lnTo>
                  <a:lnTo>
                    <a:pt x="361561" y="11184"/>
                  </a:lnTo>
                  <a:lnTo>
                    <a:pt x="328021" y="11184"/>
                  </a:lnTo>
                  <a:lnTo>
                    <a:pt x="282533" y="11184"/>
                  </a:lnTo>
                  <a:lnTo>
                    <a:pt x="222669" y="15691"/>
                  </a:lnTo>
                  <a:lnTo>
                    <a:pt x="160393" y="22423"/>
                  </a:lnTo>
                  <a:lnTo>
                    <a:pt x="100528" y="33607"/>
                  </a:lnTo>
                  <a:lnTo>
                    <a:pt x="43057" y="51561"/>
                  </a:lnTo>
                  <a:lnTo>
                    <a:pt x="19163" y="62801"/>
                  </a:lnTo>
                  <a:lnTo>
                    <a:pt x="0" y="73985"/>
                  </a:lnTo>
                </a:path>
              </a:pathLst>
            </a:custGeom>
            <a:ln w="4788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945271" y="4296765"/>
              <a:ext cx="445770" cy="157480"/>
            </a:xfrm>
            <a:custGeom>
              <a:avLst/>
              <a:gdLst/>
              <a:ahLst/>
              <a:cxnLst/>
              <a:rect l="l" t="t" r="r" b="b"/>
              <a:pathLst>
                <a:path w="445769" h="157479">
                  <a:moveTo>
                    <a:pt x="263385" y="0"/>
                  </a:moveTo>
                  <a:lnTo>
                    <a:pt x="184365" y="0"/>
                  </a:lnTo>
                  <a:lnTo>
                    <a:pt x="160413" y="2260"/>
                  </a:lnTo>
                  <a:lnTo>
                    <a:pt x="146037" y="2260"/>
                  </a:lnTo>
                  <a:lnTo>
                    <a:pt x="141249" y="4508"/>
                  </a:lnTo>
                  <a:lnTo>
                    <a:pt x="0" y="53822"/>
                  </a:lnTo>
                  <a:lnTo>
                    <a:pt x="52692" y="53822"/>
                  </a:lnTo>
                  <a:lnTo>
                    <a:pt x="52692" y="103187"/>
                  </a:lnTo>
                  <a:lnTo>
                    <a:pt x="0" y="103187"/>
                  </a:lnTo>
                  <a:lnTo>
                    <a:pt x="138861" y="152501"/>
                  </a:lnTo>
                  <a:lnTo>
                    <a:pt x="208318" y="157010"/>
                  </a:lnTo>
                  <a:lnTo>
                    <a:pt x="325653" y="157010"/>
                  </a:lnTo>
                  <a:lnTo>
                    <a:pt x="368744" y="152501"/>
                  </a:lnTo>
                  <a:lnTo>
                    <a:pt x="402285" y="150291"/>
                  </a:lnTo>
                  <a:lnTo>
                    <a:pt x="426237" y="145770"/>
                  </a:lnTo>
                  <a:lnTo>
                    <a:pt x="440588" y="143560"/>
                  </a:lnTo>
                  <a:lnTo>
                    <a:pt x="445376" y="141312"/>
                  </a:lnTo>
                  <a:lnTo>
                    <a:pt x="445376" y="15709"/>
                  </a:lnTo>
                  <a:lnTo>
                    <a:pt x="375945" y="6769"/>
                  </a:lnTo>
                  <a:lnTo>
                    <a:pt x="313664" y="2260"/>
                  </a:lnTo>
                  <a:lnTo>
                    <a:pt x="2633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945274" y="4296767"/>
              <a:ext cx="445770" cy="157480"/>
            </a:xfrm>
            <a:custGeom>
              <a:avLst/>
              <a:gdLst/>
              <a:ahLst/>
              <a:cxnLst/>
              <a:rect l="l" t="t" r="r" b="b"/>
              <a:pathLst>
                <a:path w="445769" h="157479">
                  <a:moveTo>
                    <a:pt x="0" y="53824"/>
                  </a:moveTo>
                  <a:lnTo>
                    <a:pt x="141248" y="4507"/>
                  </a:lnTo>
                  <a:lnTo>
                    <a:pt x="146034" y="2262"/>
                  </a:lnTo>
                  <a:lnTo>
                    <a:pt x="160411" y="2262"/>
                  </a:lnTo>
                  <a:lnTo>
                    <a:pt x="184361" y="0"/>
                  </a:lnTo>
                  <a:lnTo>
                    <a:pt x="217883" y="0"/>
                  </a:lnTo>
                  <a:lnTo>
                    <a:pt x="263389" y="0"/>
                  </a:lnTo>
                  <a:lnTo>
                    <a:pt x="313662" y="2262"/>
                  </a:lnTo>
                  <a:lnTo>
                    <a:pt x="375938" y="6769"/>
                  </a:lnTo>
                  <a:lnTo>
                    <a:pt x="445375" y="15709"/>
                  </a:lnTo>
                  <a:lnTo>
                    <a:pt x="445375" y="141313"/>
                  </a:lnTo>
                  <a:lnTo>
                    <a:pt x="440589" y="143557"/>
                  </a:lnTo>
                  <a:lnTo>
                    <a:pt x="426231" y="145764"/>
                  </a:lnTo>
                  <a:lnTo>
                    <a:pt x="402281" y="150290"/>
                  </a:lnTo>
                  <a:lnTo>
                    <a:pt x="368741" y="152497"/>
                  </a:lnTo>
                  <a:lnTo>
                    <a:pt x="325646" y="157004"/>
                  </a:lnTo>
                  <a:lnTo>
                    <a:pt x="272961" y="157004"/>
                  </a:lnTo>
                  <a:lnTo>
                    <a:pt x="208310" y="157004"/>
                  </a:lnTo>
                  <a:lnTo>
                    <a:pt x="138855" y="152497"/>
                  </a:lnTo>
                  <a:lnTo>
                    <a:pt x="0" y="103179"/>
                  </a:lnTo>
                  <a:lnTo>
                    <a:pt x="52685" y="103179"/>
                  </a:lnTo>
                  <a:lnTo>
                    <a:pt x="52685" y="53824"/>
                  </a:lnTo>
                  <a:lnTo>
                    <a:pt x="0" y="53824"/>
                  </a:lnTo>
                </a:path>
              </a:pathLst>
            </a:custGeom>
            <a:ln w="4788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454416" y="4180179"/>
              <a:ext cx="543560" cy="394970"/>
            </a:xfrm>
            <a:custGeom>
              <a:avLst/>
              <a:gdLst/>
              <a:ahLst/>
              <a:cxnLst/>
              <a:rect l="l" t="t" r="r" b="b"/>
              <a:pathLst>
                <a:path w="543560" h="394970">
                  <a:moveTo>
                    <a:pt x="287312" y="0"/>
                  </a:moveTo>
                  <a:lnTo>
                    <a:pt x="71843" y="0"/>
                  </a:lnTo>
                  <a:lnTo>
                    <a:pt x="0" y="8991"/>
                  </a:lnTo>
                  <a:lnTo>
                    <a:pt x="0" y="105409"/>
                  </a:lnTo>
                  <a:lnTo>
                    <a:pt x="67056" y="118846"/>
                  </a:lnTo>
                  <a:lnTo>
                    <a:pt x="62255" y="275805"/>
                  </a:lnTo>
                  <a:lnTo>
                    <a:pt x="0" y="284772"/>
                  </a:lnTo>
                  <a:lnTo>
                    <a:pt x="0" y="381241"/>
                  </a:lnTo>
                  <a:lnTo>
                    <a:pt x="67056" y="394690"/>
                  </a:lnTo>
                  <a:lnTo>
                    <a:pt x="296887" y="394690"/>
                  </a:lnTo>
                  <a:lnTo>
                    <a:pt x="383108" y="392429"/>
                  </a:lnTo>
                  <a:lnTo>
                    <a:pt x="459727" y="392429"/>
                  </a:lnTo>
                  <a:lnTo>
                    <a:pt x="490854" y="390182"/>
                  </a:lnTo>
                  <a:lnTo>
                    <a:pt x="517194" y="387972"/>
                  </a:lnTo>
                  <a:lnTo>
                    <a:pt x="533971" y="385711"/>
                  </a:lnTo>
                  <a:lnTo>
                    <a:pt x="543547" y="381241"/>
                  </a:lnTo>
                  <a:lnTo>
                    <a:pt x="543547" y="8991"/>
                  </a:lnTo>
                  <a:lnTo>
                    <a:pt x="529183" y="6730"/>
                  </a:lnTo>
                  <a:lnTo>
                    <a:pt x="490854" y="6730"/>
                  </a:lnTo>
                  <a:lnTo>
                    <a:pt x="433387" y="4470"/>
                  </a:lnTo>
                  <a:lnTo>
                    <a:pt x="2873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454410" y="4180178"/>
              <a:ext cx="543560" cy="394970"/>
            </a:xfrm>
            <a:custGeom>
              <a:avLst/>
              <a:gdLst/>
              <a:ahLst/>
              <a:cxnLst/>
              <a:rect l="l" t="t" r="r" b="b"/>
              <a:pathLst>
                <a:path w="543560" h="394970">
                  <a:moveTo>
                    <a:pt x="71848" y="0"/>
                  </a:moveTo>
                  <a:lnTo>
                    <a:pt x="0" y="8995"/>
                  </a:lnTo>
                  <a:lnTo>
                    <a:pt x="0" y="105405"/>
                  </a:lnTo>
                  <a:lnTo>
                    <a:pt x="67062" y="118852"/>
                  </a:lnTo>
                  <a:lnTo>
                    <a:pt x="62257" y="275800"/>
                  </a:lnTo>
                  <a:lnTo>
                    <a:pt x="0" y="284777"/>
                  </a:lnTo>
                  <a:lnTo>
                    <a:pt x="0" y="381243"/>
                  </a:lnTo>
                  <a:lnTo>
                    <a:pt x="67062" y="394689"/>
                  </a:lnTo>
                  <a:lnTo>
                    <a:pt x="86207" y="394689"/>
                  </a:lnTo>
                  <a:lnTo>
                    <a:pt x="138892" y="394689"/>
                  </a:lnTo>
                  <a:lnTo>
                    <a:pt x="210740" y="394689"/>
                  </a:lnTo>
                  <a:lnTo>
                    <a:pt x="296892" y="394689"/>
                  </a:lnTo>
                  <a:lnTo>
                    <a:pt x="383118" y="392427"/>
                  </a:lnTo>
                  <a:lnTo>
                    <a:pt x="459734" y="392427"/>
                  </a:lnTo>
                  <a:lnTo>
                    <a:pt x="490863" y="390182"/>
                  </a:lnTo>
                  <a:lnTo>
                    <a:pt x="517205" y="387975"/>
                  </a:lnTo>
                  <a:lnTo>
                    <a:pt x="533976" y="385713"/>
                  </a:lnTo>
                  <a:lnTo>
                    <a:pt x="543548" y="381243"/>
                  </a:lnTo>
                  <a:lnTo>
                    <a:pt x="543548" y="8995"/>
                  </a:lnTo>
                  <a:lnTo>
                    <a:pt x="529189" y="6732"/>
                  </a:lnTo>
                  <a:lnTo>
                    <a:pt x="490863" y="6732"/>
                  </a:lnTo>
                  <a:lnTo>
                    <a:pt x="433391" y="4469"/>
                  </a:lnTo>
                  <a:lnTo>
                    <a:pt x="363954" y="2225"/>
                  </a:lnTo>
                  <a:lnTo>
                    <a:pt x="287320" y="0"/>
                  </a:lnTo>
                  <a:lnTo>
                    <a:pt x="208347" y="0"/>
                  </a:lnTo>
                  <a:lnTo>
                    <a:pt x="136499" y="0"/>
                  </a:lnTo>
                  <a:lnTo>
                    <a:pt x="71848" y="0"/>
                  </a:lnTo>
                </a:path>
              </a:pathLst>
            </a:custGeom>
            <a:ln w="4788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56933" y="4294555"/>
              <a:ext cx="1020444" cy="161925"/>
            </a:xfrm>
            <a:custGeom>
              <a:avLst/>
              <a:gdLst/>
              <a:ahLst/>
              <a:cxnLst/>
              <a:rect l="l" t="t" r="r" b="b"/>
              <a:pathLst>
                <a:path w="1020444" h="161925">
                  <a:moveTo>
                    <a:pt x="653667" y="0"/>
                  </a:moveTo>
                  <a:lnTo>
                    <a:pt x="0" y="0"/>
                  </a:lnTo>
                  <a:lnTo>
                    <a:pt x="0" y="161429"/>
                  </a:lnTo>
                  <a:lnTo>
                    <a:pt x="641742" y="161429"/>
                  </a:lnTo>
                  <a:lnTo>
                    <a:pt x="658455" y="159219"/>
                  </a:lnTo>
                  <a:lnTo>
                    <a:pt x="701572" y="156972"/>
                  </a:lnTo>
                  <a:lnTo>
                    <a:pt x="761427" y="152501"/>
                  </a:lnTo>
                  <a:lnTo>
                    <a:pt x="830870" y="145770"/>
                  </a:lnTo>
                  <a:lnTo>
                    <a:pt x="900327" y="134543"/>
                  </a:lnTo>
                  <a:lnTo>
                    <a:pt x="960194" y="121107"/>
                  </a:lnTo>
                  <a:lnTo>
                    <a:pt x="1003298" y="103149"/>
                  </a:lnTo>
                  <a:lnTo>
                    <a:pt x="1017624" y="87439"/>
                  </a:lnTo>
                  <a:lnTo>
                    <a:pt x="1020011" y="82969"/>
                  </a:lnTo>
                  <a:lnTo>
                    <a:pt x="984134" y="49326"/>
                  </a:lnTo>
                  <a:lnTo>
                    <a:pt x="931454" y="33616"/>
                  </a:lnTo>
                  <a:lnTo>
                    <a:pt x="864411" y="20167"/>
                  </a:lnTo>
                  <a:lnTo>
                    <a:pt x="756652" y="8978"/>
                  </a:lnTo>
                  <a:lnTo>
                    <a:pt x="696758" y="4470"/>
                  </a:lnTo>
                  <a:lnTo>
                    <a:pt x="6536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056934" y="4294560"/>
              <a:ext cx="1020444" cy="161925"/>
            </a:xfrm>
            <a:custGeom>
              <a:avLst/>
              <a:gdLst/>
              <a:ahLst/>
              <a:cxnLst/>
              <a:rect l="l" t="t" r="r" b="b"/>
              <a:pathLst>
                <a:path w="1020444" h="161925">
                  <a:moveTo>
                    <a:pt x="0" y="0"/>
                  </a:moveTo>
                  <a:lnTo>
                    <a:pt x="0" y="161418"/>
                  </a:lnTo>
                  <a:lnTo>
                    <a:pt x="641739" y="161418"/>
                  </a:lnTo>
                  <a:lnTo>
                    <a:pt x="658454" y="159211"/>
                  </a:lnTo>
                  <a:lnTo>
                    <a:pt x="701567" y="156967"/>
                  </a:lnTo>
                  <a:lnTo>
                    <a:pt x="761431" y="152497"/>
                  </a:lnTo>
                  <a:lnTo>
                    <a:pt x="830868" y="145764"/>
                  </a:lnTo>
                  <a:lnTo>
                    <a:pt x="900324" y="134543"/>
                  </a:lnTo>
                  <a:lnTo>
                    <a:pt x="960188" y="121096"/>
                  </a:lnTo>
                  <a:lnTo>
                    <a:pt x="1003301" y="103142"/>
                  </a:lnTo>
                  <a:lnTo>
                    <a:pt x="1017623" y="87432"/>
                  </a:lnTo>
                  <a:lnTo>
                    <a:pt x="1020016" y="82962"/>
                  </a:lnTo>
                  <a:lnTo>
                    <a:pt x="1017623" y="76248"/>
                  </a:lnTo>
                  <a:lnTo>
                    <a:pt x="1015229" y="69515"/>
                  </a:lnTo>
                  <a:lnTo>
                    <a:pt x="1010425" y="65008"/>
                  </a:lnTo>
                  <a:lnTo>
                    <a:pt x="960188" y="40322"/>
                  </a:lnTo>
                  <a:lnTo>
                    <a:pt x="897931" y="26893"/>
                  </a:lnTo>
                  <a:lnTo>
                    <a:pt x="864409" y="20161"/>
                  </a:lnTo>
                  <a:lnTo>
                    <a:pt x="828475" y="15691"/>
                  </a:lnTo>
                  <a:lnTo>
                    <a:pt x="756645" y="8976"/>
                  </a:lnTo>
                  <a:lnTo>
                    <a:pt x="696762" y="4469"/>
                  </a:lnTo>
                  <a:lnTo>
                    <a:pt x="653668" y="0"/>
                  </a:lnTo>
                  <a:lnTo>
                    <a:pt x="636953" y="0"/>
                  </a:lnTo>
                  <a:lnTo>
                    <a:pt x="0" y="0"/>
                  </a:lnTo>
                </a:path>
              </a:pathLst>
            </a:custGeom>
            <a:ln w="4788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85799" y="4294555"/>
              <a:ext cx="371475" cy="161925"/>
            </a:xfrm>
            <a:custGeom>
              <a:avLst/>
              <a:gdLst/>
              <a:ahLst/>
              <a:cxnLst/>
              <a:rect l="l" t="t" r="r" b="b"/>
              <a:pathLst>
                <a:path w="371475" h="161925">
                  <a:moveTo>
                    <a:pt x="371133" y="0"/>
                  </a:moveTo>
                  <a:lnTo>
                    <a:pt x="361561" y="0"/>
                  </a:lnTo>
                  <a:lnTo>
                    <a:pt x="337611" y="2209"/>
                  </a:lnTo>
                  <a:lnTo>
                    <a:pt x="301697" y="4470"/>
                  </a:lnTo>
                  <a:lnTo>
                    <a:pt x="256227" y="11188"/>
                  </a:lnTo>
                  <a:lnTo>
                    <a:pt x="198756" y="22428"/>
                  </a:lnTo>
                  <a:lnTo>
                    <a:pt x="136499" y="35877"/>
                  </a:lnTo>
                  <a:lnTo>
                    <a:pt x="69446" y="56032"/>
                  </a:lnTo>
                  <a:lnTo>
                    <a:pt x="0" y="82969"/>
                  </a:lnTo>
                  <a:lnTo>
                    <a:pt x="107762" y="116573"/>
                  </a:lnTo>
                  <a:lnTo>
                    <a:pt x="162839" y="130073"/>
                  </a:lnTo>
                  <a:lnTo>
                    <a:pt x="227492" y="143522"/>
                  </a:lnTo>
                  <a:lnTo>
                    <a:pt x="296891" y="154711"/>
                  </a:lnTo>
                  <a:lnTo>
                    <a:pt x="371133" y="161429"/>
                  </a:lnTo>
                  <a:lnTo>
                    <a:pt x="3711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85799" y="4294560"/>
              <a:ext cx="371475" cy="161925"/>
            </a:xfrm>
            <a:custGeom>
              <a:avLst/>
              <a:gdLst/>
              <a:ahLst/>
              <a:cxnLst/>
              <a:rect l="l" t="t" r="r" b="b"/>
              <a:pathLst>
                <a:path w="371475" h="161925">
                  <a:moveTo>
                    <a:pt x="371134" y="0"/>
                  </a:moveTo>
                  <a:lnTo>
                    <a:pt x="361561" y="0"/>
                  </a:lnTo>
                  <a:lnTo>
                    <a:pt x="337612" y="2207"/>
                  </a:lnTo>
                  <a:lnTo>
                    <a:pt x="301697" y="4469"/>
                  </a:lnTo>
                  <a:lnTo>
                    <a:pt x="256228" y="11184"/>
                  </a:lnTo>
                  <a:lnTo>
                    <a:pt x="198756" y="22423"/>
                  </a:lnTo>
                  <a:lnTo>
                    <a:pt x="136499" y="35870"/>
                  </a:lnTo>
                  <a:lnTo>
                    <a:pt x="69446" y="56031"/>
                  </a:lnTo>
                  <a:lnTo>
                    <a:pt x="0" y="82962"/>
                  </a:lnTo>
                  <a:lnTo>
                    <a:pt x="7184" y="85169"/>
                  </a:lnTo>
                  <a:lnTo>
                    <a:pt x="28735" y="91939"/>
                  </a:lnTo>
                  <a:lnTo>
                    <a:pt x="107761" y="116570"/>
                  </a:lnTo>
                  <a:lnTo>
                    <a:pt x="162840" y="130073"/>
                  </a:lnTo>
                  <a:lnTo>
                    <a:pt x="227492" y="143520"/>
                  </a:lnTo>
                  <a:lnTo>
                    <a:pt x="296892" y="154704"/>
                  </a:lnTo>
                  <a:lnTo>
                    <a:pt x="371134" y="161418"/>
                  </a:lnTo>
                  <a:lnTo>
                    <a:pt x="371134" y="0"/>
                  </a:lnTo>
                </a:path>
              </a:pathLst>
            </a:custGeom>
            <a:ln w="4788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388260" y="4191381"/>
              <a:ext cx="601345" cy="161925"/>
            </a:xfrm>
            <a:custGeom>
              <a:avLst/>
              <a:gdLst/>
              <a:ahLst/>
              <a:cxnLst/>
              <a:rect l="l" t="t" r="r" b="b"/>
              <a:pathLst>
                <a:path w="601344" h="161925">
                  <a:moveTo>
                    <a:pt x="600976" y="0"/>
                  </a:moveTo>
                  <a:lnTo>
                    <a:pt x="280136" y="0"/>
                  </a:lnTo>
                  <a:lnTo>
                    <a:pt x="268147" y="13449"/>
                  </a:lnTo>
                  <a:lnTo>
                    <a:pt x="256184" y="13449"/>
                  </a:lnTo>
                  <a:lnTo>
                    <a:pt x="225056" y="15697"/>
                  </a:lnTo>
                  <a:lnTo>
                    <a:pt x="181940" y="17957"/>
                  </a:lnTo>
                  <a:lnTo>
                    <a:pt x="134061" y="24663"/>
                  </a:lnTo>
                  <a:lnTo>
                    <a:pt x="107721" y="26936"/>
                  </a:lnTo>
                  <a:lnTo>
                    <a:pt x="83769" y="33642"/>
                  </a:lnTo>
                  <a:lnTo>
                    <a:pt x="62217" y="38112"/>
                  </a:lnTo>
                  <a:lnTo>
                    <a:pt x="23939" y="53822"/>
                  </a:lnTo>
                  <a:lnTo>
                    <a:pt x="0" y="82969"/>
                  </a:lnTo>
                  <a:lnTo>
                    <a:pt x="0" y="91935"/>
                  </a:lnTo>
                  <a:lnTo>
                    <a:pt x="21551" y="125603"/>
                  </a:lnTo>
                  <a:lnTo>
                    <a:pt x="55041" y="145770"/>
                  </a:lnTo>
                  <a:lnTo>
                    <a:pt x="110109" y="159207"/>
                  </a:lnTo>
                  <a:lnTo>
                    <a:pt x="134061" y="161480"/>
                  </a:lnTo>
                  <a:lnTo>
                    <a:pt x="600976" y="161480"/>
                  </a:lnTo>
                  <a:lnTo>
                    <a:pt x="600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388257" y="4191380"/>
              <a:ext cx="601345" cy="161925"/>
            </a:xfrm>
            <a:custGeom>
              <a:avLst/>
              <a:gdLst/>
              <a:ahLst/>
              <a:cxnLst/>
              <a:rect l="l" t="t" r="r" b="b"/>
              <a:pathLst>
                <a:path w="601344" h="161925">
                  <a:moveTo>
                    <a:pt x="280140" y="0"/>
                  </a:moveTo>
                  <a:lnTo>
                    <a:pt x="268156" y="13446"/>
                  </a:lnTo>
                  <a:lnTo>
                    <a:pt x="256191" y="13446"/>
                  </a:lnTo>
                  <a:lnTo>
                    <a:pt x="225062" y="15691"/>
                  </a:lnTo>
                  <a:lnTo>
                    <a:pt x="181949" y="17953"/>
                  </a:lnTo>
                  <a:lnTo>
                    <a:pt x="134069" y="24668"/>
                  </a:lnTo>
                  <a:lnTo>
                    <a:pt x="107726" y="26930"/>
                  </a:lnTo>
                  <a:lnTo>
                    <a:pt x="83776" y="33645"/>
                  </a:lnTo>
                  <a:lnTo>
                    <a:pt x="62220" y="38115"/>
                  </a:lnTo>
                  <a:lnTo>
                    <a:pt x="40719" y="44847"/>
                  </a:lnTo>
                  <a:lnTo>
                    <a:pt x="23949" y="53824"/>
                  </a:lnTo>
                  <a:lnTo>
                    <a:pt x="11984" y="65045"/>
                  </a:lnTo>
                  <a:lnTo>
                    <a:pt x="7179" y="69515"/>
                  </a:lnTo>
                  <a:lnTo>
                    <a:pt x="2393" y="76248"/>
                  </a:lnTo>
                  <a:lnTo>
                    <a:pt x="0" y="82962"/>
                  </a:lnTo>
                  <a:lnTo>
                    <a:pt x="0" y="89695"/>
                  </a:lnTo>
                  <a:lnTo>
                    <a:pt x="0" y="91939"/>
                  </a:lnTo>
                  <a:lnTo>
                    <a:pt x="21556" y="125603"/>
                  </a:lnTo>
                  <a:lnTo>
                    <a:pt x="55041" y="145764"/>
                  </a:lnTo>
                  <a:lnTo>
                    <a:pt x="71792" y="150234"/>
                  </a:lnTo>
                  <a:lnTo>
                    <a:pt x="88563" y="154741"/>
                  </a:lnTo>
                  <a:lnTo>
                    <a:pt x="110119" y="159211"/>
                  </a:lnTo>
                  <a:lnTo>
                    <a:pt x="134069" y="161474"/>
                  </a:lnTo>
                  <a:lnTo>
                    <a:pt x="162804" y="161474"/>
                  </a:lnTo>
                  <a:lnTo>
                    <a:pt x="600982" y="161474"/>
                  </a:lnTo>
                  <a:lnTo>
                    <a:pt x="600982" y="0"/>
                  </a:lnTo>
                  <a:lnTo>
                    <a:pt x="280140" y="0"/>
                  </a:lnTo>
                </a:path>
              </a:pathLst>
            </a:custGeom>
            <a:ln w="4788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989237" y="4209345"/>
              <a:ext cx="76835" cy="143510"/>
            </a:xfrm>
            <a:custGeom>
              <a:avLst/>
              <a:gdLst/>
              <a:ahLst/>
              <a:cxnLst/>
              <a:rect l="l" t="t" r="r" b="b"/>
              <a:pathLst>
                <a:path w="76835" h="143510">
                  <a:moveTo>
                    <a:pt x="0" y="143516"/>
                  </a:moveTo>
                  <a:lnTo>
                    <a:pt x="76631" y="143516"/>
                  </a:lnTo>
                  <a:lnTo>
                    <a:pt x="76631" y="0"/>
                  </a:lnTo>
                  <a:lnTo>
                    <a:pt x="0" y="0"/>
                  </a:lnTo>
                  <a:lnTo>
                    <a:pt x="0" y="1435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989239" y="4209334"/>
              <a:ext cx="189230" cy="144145"/>
            </a:xfrm>
            <a:custGeom>
              <a:avLst/>
              <a:gdLst/>
              <a:ahLst/>
              <a:cxnLst/>
              <a:rect l="l" t="t" r="r" b="b"/>
              <a:pathLst>
                <a:path w="189230" h="144145">
                  <a:moveTo>
                    <a:pt x="189147" y="143520"/>
                  </a:moveTo>
                  <a:lnTo>
                    <a:pt x="189147" y="0"/>
                  </a:lnTo>
                  <a:lnTo>
                    <a:pt x="0" y="0"/>
                  </a:lnTo>
                  <a:lnTo>
                    <a:pt x="0" y="143520"/>
                  </a:lnTo>
                  <a:lnTo>
                    <a:pt x="189147" y="143520"/>
                  </a:lnTo>
                </a:path>
              </a:pathLst>
            </a:custGeom>
            <a:ln w="4788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989237" y="4216066"/>
              <a:ext cx="43180" cy="137160"/>
            </a:xfrm>
            <a:custGeom>
              <a:avLst/>
              <a:gdLst/>
              <a:ahLst/>
              <a:cxnLst/>
              <a:rect l="l" t="t" r="r" b="b"/>
              <a:pathLst>
                <a:path w="43180" h="137160">
                  <a:moveTo>
                    <a:pt x="43105" y="0"/>
                  </a:moveTo>
                  <a:lnTo>
                    <a:pt x="0" y="0"/>
                  </a:lnTo>
                  <a:lnTo>
                    <a:pt x="0" y="136795"/>
                  </a:lnTo>
                  <a:lnTo>
                    <a:pt x="43105" y="136795"/>
                  </a:lnTo>
                  <a:lnTo>
                    <a:pt x="4310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989239" y="4216049"/>
              <a:ext cx="43180" cy="137160"/>
            </a:xfrm>
            <a:custGeom>
              <a:avLst/>
              <a:gdLst/>
              <a:ahLst/>
              <a:cxnLst/>
              <a:rect l="l" t="t" r="r" b="b"/>
              <a:pathLst>
                <a:path w="43180" h="137160">
                  <a:moveTo>
                    <a:pt x="43112" y="136806"/>
                  </a:moveTo>
                  <a:lnTo>
                    <a:pt x="43112" y="0"/>
                  </a:lnTo>
                  <a:lnTo>
                    <a:pt x="0" y="0"/>
                  </a:lnTo>
                  <a:lnTo>
                    <a:pt x="0" y="136806"/>
                  </a:lnTo>
                  <a:lnTo>
                    <a:pt x="43112" y="136806"/>
                  </a:lnTo>
                </a:path>
              </a:pathLst>
            </a:custGeom>
            <a:ln w="4789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065868" y="4209345"/>
              <a:ext cx="113030" cy="143510"/>
            </a:xfrm>
            <a:custGeom>
              <a:avLst/>
              <a:gdLst/>
              <a:ahLst/>
              <a:cxnLst/>
              <a:rect l="l" t="t" r="r" b="b"/>
              <a:pathLst>
                <a:path w="113030" h="143510">
                  <a:moveTo>
                    <a:pt x="112505" y="0"/>
                  </a:moveTo>
                  <a:lnTo>
                    <a:pt x="0" y="0"/>
                  </a:lnTo>
                  <a:lnTo>
                    <a:pt x="0" y="143516"/>
                  </a:lnTo>
                  <a:lnTo>
                    <a:pt x="112505" y="143516"/>
                  </a:lnTo>
                  <a:lnTo>
                    <a:pt x="11250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792023" y="4209334"/>
              <a:ext cx="1386840" cy="204470"/>
            </a:xfrm>
            <a:custGeom>
              <a:avLst/>
              <a:gdLst/>
              <a:ahLst/>
              <a:cxnLst/>
              <a:rect l="l" t="t" r="r" b="b"/>
              <a:pathLst>
                <a:path w="1386839" h="204470">
                  <a:moveTo>
                    <a:pt x="1386364" y="143520"/>
                  </a:moveTo>
                  <a:lnTo>
                    <a:pt x="1386364" y="0"/>
                  </a:lnTo>
                  <a:lnTo>
                    <a:pt x="1273851" y="0"/>
                  </a:lnTo>
                  <a:lnTo>
                    <a:pt x="1273851" y="143520"/>
                  </a:lnTo>
                  <a:lnTo>
                    <a:pt x="1386364" y="143520"/>
                  </a:lnTo>
                </a:path>
                <a:path w="1386839" h="204470">
                  <a:moveTo>
                    <a:pt x="1197216" y="22423"/>
                  </a:moveTo>
                  <a:lnTo>
                    <a:pt x="1240329" y="22423"/>
                  </a:lnTo>
                </a:path>
                <a:path w="1386839" h="204470">
                  <a:moveTo>
                    <a:pt x="1197216" y="40377"/>
                  </a:moveTo>
                  <a:lnTo>
                    <a:pt x="1240329" y="40377"/>
                  </a:lnTo>
                </a:path>
                <a:path w="1386839" h="204470">
                  <a:moveTo>
                    <a:pt x="1197216" y="56068"/>
                  </a:moveTo>
                  <a:lnTo>
                    <a:pt x="1240329" y="56068"/>
                  </a:lnTo>
                </a:path>
                <a:path w="1386839" h="204470">
                  <a:moveTo>
                    <a:pt x="1197216" y="73985"/>
                  </a:moveTo>
                  <a:lnTo>
                    <a:pt x="1240329" y="73985"/>
                  </a:lnTo>
                </a:path>
                <a:path w="1386839" h="204470">
                  <a:moveTo>
                    <a:pt x="1197216" y="91939"/>
                  </a:moveTo>
                  <a:lnTo>
                    <a:pt x="1240329" y="91939"/>
                  </a:lnTo>
                </a:path>
                <a:path w="1386839" h="204470">
                  <a:moveTo>
                    <a:pt x="1197216" y="109856"/>
                  </a:moveTo>
                  <a:lnTo>
                    <a:pt x="1240329" y="109856"/>
                  </a:lnTo>
                </a:path>
                <a:path w="1386839" h="204470">
                  <a:moveTo>
                    <a:pt x="1197216" y="125547"/>
                  </a:moveTo>
                  <a:lnTo>
                    <a:pt x="1240329" y="125547"/>
                  </a:lnTo>
                </a:path>
                <a:path w="1386839" h="204470">
                  <a:moveTo>
                    <a:pt x="1276244" y="20161"/>
                  </a:moveTo>
                  <a:lnTo>
                    <a:pt x="1386364" y="20161"/>
                  </a:lnTo>
                </a:path>
                <a:path w="1386839" h="204470">
                  <a:moveTo>
                    <a:pt x="1276244" y="40377"/>
                  </a:moveTo>
                  <a:lnTo>
                    <a:pt x="1386364" y="40377"/>
                  </a:lnTo>
                </a:path>
                <a:path w="1386839" h="204470">
                  <a:moveTo>
                    <a:pt x="1276244" y="60538"/>
                  </a:moveTo>
                  <a:lnTo>
                    <a:pt x="1386364" y="60538"/>
                  </a:lnTo>
                </a:path>
                <a:path w="1386839" h="204470">
                  <a:moveTo>
                    <a:pt x="1276244" y="80718"/>
                  </a:moveTo>
                  <a:lnTo>
                    <a:pt x="1386364" y="80718"/>
                  </a:lnTo>
                </a:path>
                <a:path w="1386839" h="204470">
                  <a:moveTo>
                    <a:pt x="1276244" y="100916"/>
                  </a:moveTo>
                  <a:lnTo>
                    <a:pt x="1386364" y="100916"/>
                  </a:lnTo>
                </a:path>
                <a:path w="1386839" h="204470">
                  <a:moveTo>
                    <a:pt x="1276244" y="121096"/>
                  </a:moveTo>
                  <a:lnTo>
                    <a:pt x="1386364" y="121096"/>
                  </a:lnTo>
                </a:path>
                <a:path w="1386839" h="204470">
                  <a:moveTo>
                    <a:pt x="119729" y="204059"/>
                  </a:moveTo>
                  <a:lnTo>
                    <a:pt x="119729" y="130073"/>
                  </a:lnTo>
                  <a:lnTo>
                    <a:pt x="0" y="130073"/>
                  </a:lnTo>
                  <a:lnTo>
                    <a:pt x="0" y="204059"/>
                  </a:lnTo>
                  <a:lnTo>
                    <a:pt x="119729" y="204059"/>
                  </a:lnTo>
                </a:path>
              </a:pathLst>
            </a:custGeom>
            <a:ln w="4788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849488" y="4209336"/>
              <a:ext cx="93980" cy="62865"/>
            </a:xfrm>
            <a:custGeom>
              <a:avLst/>
              <a:gdLst/>
              <a:ahLst/>
              <a:cxnLst/>
              <a:rect l="l" t="t" r="r" b="b"/>
              <a:pathLst>
                <a:path w="93980" h="62864">
                  <a:moveTo>
                    <a:pt x="93393" y="0"/>
                  </a:moveTo>
                  <a:lnTo>
                    <a:pt x="0" y="0"/>
                  </a:lnTo>
                  <a:lnTo>
                    <a:pt x="0" y="62803"/>
                  </a:lnTo>
                  <a:lnTo>
                    <a:pt x="93393" y="62803"/>
                  </a:lnTo>
                  <a:lnTo>
                    <a:pt x="93393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849494" y="4209334"/>
              <a:ext cx="93980" cy="62865"/>
            </a:xfrm>
            <a:custGeom>
              <a:avLst/>
              <a:gdLst/>
              <a:ahLst/>
              <a:cxnLst/>
              <a:rect l="l" t="t" r="r" b="b"/>
              <a:pathLst>
                <a:path w="93980" h="62864">
                  <a:moveTo>
                    <a:pt x="93386" y="62801"/>
                  </a:moveTo>
                  <a:lnTo>
                    <a:pt x="93386" y="0"/>
                  </a:lnTo>
                  <a:lnTo>
                    <a:pt x="0" y="0"/>
                  </a:lnTo>
                  <a:lnTo>
                    <a:pt x="0" y="62801"/>
                  </a:lnTo>
                  <a:lnTo>
                    <a:pt x="93386" y="62801"/>
                  </a:lnTo>
                </a:path>
              </a:pathLst>
            </a:custGeom>
            <a:ln w="4788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689099" y="4249716"/>
              <a:ext cx="57785" cy="22860"/>
            </a:xfrm>
            <a:custGeom>
              <a:avLst/>
              <a:gdLst/>
              <a:ahLst/>
              <a:cxnLst/>
              <a:rect l="l" t="t" r="r" b="b"/>
              <a:pathLst>
                <a:path w="57785" h="22860">
                  <a:moveTo>
                    <a:pt x="57426" y="0"/>
                  </a:moveTo>
                  <a:lnTo>
                    <a:pt x="0" y="0"/>
                  </a:lnTo>
                  <a:lnTo>
                    <a:pt x="0" y="22423"/>
                  </a:lnTo>
                  <a:lnTo>
                    <a:pt x="57426" y="22423"/>
                  </a:lnTo>
                  <a:lnTo>
                    <a:pt x="5742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689101" y="4182403"/>
              <a:ext cx="81915" cy="116839"/>
            </a:xfrm>
            <a:custGeom>
              <a:avLst/>
              <a:gdLst/>
              <a:ahLst/>
              <a:cxnLst/>
              <a:rect l="l" t="t" r="r" b="b"/>
              <a:pathLst>
                <a:path w="81914" h="116839">
                  <a:moveTo>
                    <a:pt x="57415" y="89732"/>
                  </a:moveTo>
                  <a:lnTo>
                    <a:pt x="57415" y="67308"/>
                  </a:lnTo>
                  <a:lnTo>
                    <a:pt x="0" y="67308"/>
                  </a:lnTo>
                  <a:lnTo>
                    <a:pt x="0" y="89732"/>
                  </a:lnTo>
                  <a:lnTo>
                    <a:pt x="57415" y="89732"/>
                  </a:lnTo>
                </a:path>
                <a:path w="81914" h="116839">
                  <a:moveTo>
                    <a:pt x="81365" y="116626"/>
                  </a:moveTo>
                  <a:lnTo>
                    <a:pt x="81365" y="0"/>
                  </a:lnTo>
                  <a:lnTo>
                    <a:pt x="57415" y="0"/>
                  </a:lnTo>
                  <a:lnTo>
                    <a:pt x="57415" y="116626"/>
                  </a:lnTo>
                  <a:lnTo>
                    <a:pt x="81365" y="116626"/>
                  </a:lnTo>
                </a:path>
              </a:pathLst>
            </a:custGeom>
            <a:ln w="4788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693887" y="4476195"/>
              <a:ext cx="55244" cy="22860"/>
            </a:xfrm>
            <a:custGeom>
              <a:avLst/>
              <a:gdLst/>
              <a:ahLst/>
              <a:cxnLst/>
              <a:rect l="l" t="t" r="r" b="b"/>
              <a:pathLst>
                <a:path w="55244" h="22860">
                  <a:moveTo>
                    <a:pt x="55031" y="0"/>
                  </a:moveTo>
                  <a:lnTo>
                    <a:pt x="0" y="0"/>
                  </a:lnTo>
                  <a:lnTo>
                    <a:pt x="0" y="22423"/>
                  </a:lnTo>
                  <a:lnTo>
                    <a:pt x="55031" y="22423"/>
                  </a:lnTo>
                  <a:lnTo>
                    <a:pt x="5503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693887" y="4453771"/>
              <a:ext cx="81915" cy="121285"/>
            </a:xfrm>
            <a:custGeom>
              <a:avLst/>
              <a:gdLst/>
              <a:ahLst/>
              <a:cxnLst/>
              <a:rect l="l" t="t" r="r" b="b"/>
              <a:pathLst>
                <a:path w="81914" h="121285">
                  <a:moveTo>
                    <a:pt x="55022" y="44847"/>
                  </a:moveTo>
                  <a:lnTo>
                    <a:pt x="55022" y="22423"/>
                  </a:lnTo>
                  <a:lnTo>
                    <a:pt x="0" y="22423"/>
                  </a:lnTo>
                  <a:lnTo>
                    <a:pt x="0" y="44847"/>
                  </a:lnTo>
                  <a:lnTo>
                    <a:pt x="55022" y="44847"/>
                  </a:lnTo>
                </a:path>
                <a:path w="81914" h="121285">
                  <a:moveTo>
                    <a:pt x="81365" y="121096"/>
                  </a:moveTo>
                  <a:lnTo>
                    <a:pt x="81365" y="0"/>
                  </a:lnTo>
                  <a:lnTo>
                    <a:pt x="55022" y="0"/>
                  </a:lnTo>
                  <a:lnTo>
                    <a:pt x="55022" y="121096"/>
                  </a:lnTo>
                  <a:lnTo>
                    <a:pt x="81365" y="121096"/>
                  </a:lnTo>
                </a:path>
              </a:pathLst>
            </a:custGeom>
            <a:ln w="4788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849488" y="4478445"/>
              <a:ext cx="93980" cy="62865"/>
            </a:xfrm>
            <a:custGeom>
              <a:avLst/>
              <a:gdLst/>
              <a:ahLst/>
              <a:cxnLst/>
              <a:rect l="l" t="t" r="r" b="b"/>
              <a:pathLst>
                <a:path w="93980" h="62864">
                  <a:moveTo>
                    <a:pt x="93393" y="0"/>
                  </a:moveTo>
                  <a:lnTo>
                    <a:pt x="0" y="0"/>
                  </a:lnTo>
                  <a:lnTo>
                    <a:pt x="0" y="62757"/>
                  </a:lnTo>
                  <a:lnTo>
                    <a:pt x="93393" y="62757"/>
                  </a:lnTo>
                  <a:lnTo>
                    <a:pt x="93393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794416" y="4346122"/>
              <a:ext cx="232410" cy="264795"/>
            </a:xfrm>
            <a:custGeom>
              <a:avLst/>
              <a:gdLst/>
              <a:ahLst/>
              <a:cxnLst/>
              <a:rect l="l" t="t" r="r" b="b"/>
              <a:pathLst>
                <a:path w="232410" h="264795">
                  <a:moveTo>
                    <a:pt x="148464" y="195082"/>
                  </a:moveTo>
                  <a:lnTo>
                    <a:pt x="148464" y="132336"/>
                  </a:lnTo>
                  <a:lnTo>
                    <a:pt x="55078" y="132336"/>
                  </a:lnTo>
                  <a:lnTo>
                    <a:pt x="55078" y="195082"/>
                  </a:lnTo>
                  <a:lnTo>
                    <a:pt x="148464" y="195082"/>
                  </a:lnTo>
                </a:path>
                <a:path w="232410" h="264795">
                  <a:moveTo>
                    <a:pt x="33521" y="58294"/>
                  </a:moveTo>
                  <a:lnTo>
                    <a:pt x="33521" y="0"/>
                  </a:lnTo>
                  <a:lnTo>
                    <a:pt x="0" y="0"/>
                  </a:lnTo>
                  <a:lnTo>
                    <a:pt x="0" y="58294"/>
                  </a:lnTo>
                  <a:lnTo>
                    <a:pt x="33521" y="58294"/>
                  </a:lnTo>
                </a:path>
                <a:path w="232410" h="264795">
                  <a:moveTo>
                    <a:pt x="148464" y="231008"/>
                  </a:moveTo>
                  <a:lnTo>
                    <a:pt x="148464" y="264616"/>
                  </a:lnTo>
                  <a:lnTo>
                    <a:pt x="215527" y="264616"/>
                  </a:lnTo>
                  <a:lnTo>
                    <a:pt x="217920" y="264616"/>
                  </a:lnTo>
                  <a:lnTo>
                    <a:pt x="220313" y="260146"/>
                  </a:lnTo>
                  <a:lnTo>
                    <a:pt x="225099" y="257883"/>
                  </a:lnTo>
                  <a:lnTo>
                    <a:pt x="229885" y="251169"/>
                  </a:lnTo>
                  <a:lnTo>
                    <a:pt x="232278" y="246662"/>
                  </a:lnTo>
                  <a:lnTo>
                    <a:pt x="229885" y="239929"/>
                  </a:lnTo>
                  <a:lnTo>
                    <a:pt x="225099" y="235460"/>
                  </a:lnTo>
                  <a:lnTo>
                    <a:pt x="215527" y="231008"/>
                  </a:lnTo>
                  <a:lnTo>
                    <a:pt x="148464" y="231008"/>
                  </a:lnTo>
                </a:path>
              </a:pathLst>
            </a:custGeom>
            <a:ln w="4788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390648" y="4352859"/>
              <a:ext cx="771525" cy="45085"/>
            </a:xfrm>
            <a:custGeom>
              <a:avLst/>
              <a:gdLst/>
              <a:ahLst/>
              <a:cxnLst/>
              <a:rect l="l" t="t" r="r" b="b"/>
              <a:pathLst>
                <a:path w="771525" h="45085">
                  <a:moveTo>
                    <a:pt x="770966" y="0"/>
                  </a:moveTo>
                  <a:lnTo>
                    <a:pt x="0" y="0"/>
                  </a:lnTo>
                  <a:lnTo>
                    <a:pt x="0" y="44845"/>
                  </a:lnTo>
                  <a:lnTo>
                    <a:pt x="770966" y="44845"/>
                  </a:lnTo>
                  <a:lnTo>
                    <a:pt x="7709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390650" y="4352855"/>
              <a:ext cx="771525" cy="45085"/>
            </a:xfrm>
            <a:custGeom>
              <a:avLst/>
              <a:gdLst/>
              <a:ahLst/>
              <a:cxnLst/>
              <a:rect l="l" t="t" r="r" b="b"/>
              <a:pathLst>
                <a:path w="771525" h="45085">
                  <a:moveTo>
                    <a:pt x="770966" y="44847"/>
                  </a:moveTo>
                  <a:lnTo>
                    <a:pt x="770966" y="0"/>
                  </a:lnTo>
                  <a:lnTo>
                    <a:pt x="0" y="0"/>
                  </a:lnTo>
                  <a:lnTo>
                    <a:pt x="0" y="44847"/>
                  </a:lnTo>
                  <a:lnTo>
                    <a:pt x="770966" y="44847"/>
                  </a:lnTo>
                </a:path>
              </a:pathLst>
            </a:custGeom>
            <a:ln w="4788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388260" y="4397705"/>
              <a:ext cx="601345" cy="161925"/>
            </a:xfrm>
            <a:custGeom>
              <a:avLst/>
              <a:gdLst/>
              <a:ahLst/>
              <a:cxnLst/>
              <a:rect l="l" t="t" r="r" b="b"/>
              <a:pathLst>
                <a:path w="601344" h="161925">
                  <a:moveTo>
                    <a:pt x="600976" y="0"/>
                  </a:moveTo>
                  <a:lnTo>
                    <a:pt x="162801" y="0"/>
                  </a:lnTo>
                  <a:lnTo>
                    <a:pt x="134061" y="2247"/>
                  </a:lnTo>
                  <a:lnTo>
                    <a:pt x="88557" y="6718"/>
                  </a:lnTo>
                  <a:lnTo>
                    <a:pt x="71793" y="11214"/>
                  </a:lnTo>
                  <a:lnTo>
                    <a:pt x="55041" y="17957"/>
                  </a:lnTo>
                  <a:lnTo>
                    <a:pt x="43053" y="22415"/>
                  </a:lnTo>
                  <a:lnTo>
                    <a:pt x="9588" y="49352"/>
                  </a:lnTo>
                  <a:lnTo>
                    <a:pt x="0" y="69519"/>
                  </a:lnTo>
                  <a:lnTo>
                    <a:pt x="0" y="80759"/>
                  </a:lnTo>
                  <a:lnTo>
                    <a:pt x="40716" y="116624"/>
                  </a:lnTo>
                  <a:lnTo>
                    <a:pt x="83769" y="127812"/>
                  </a:lnTo>
                  <a:lnTo>
                    <a:pt x="107721" y="134518"/>
                  </a:lnTo>
                  <a:lnTo>
                    <a:pt x="134061" y="136791"/>
                  </a:lnTo>
                  <a:lnTo>
                    <a:pt x="181940" y="143497"/>
                  </a:lnTo>
                  <a:lnTo>
                    <a:pt x="225056" y="145757"/>
                  </a:lnTo>
                  <a:lnTo>
                    <a:pt x="256184" y="145757"/>
                  </a:lnTo>
                  <a:lnTo>
                    <a:pt x="268147" y="148031"/>
                  </a:lnTo>
                  <a:lnTo>
                    <a:pt x="280136" y="161467"/>
                  </a:lnTo>
                  <a:lnTo>
                    <a:pt x="600976" y="161467"/>
                  </a:lnTo>
                  <a:lnTo>
                    <a:pt x="600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388257" y="4397702"/>
              <a:ext cx="790575" cy="161925"/>
            </a:xfrm>
            <a:custGeom>
              <a:avLst/>
              <a:gdLst/>
              <a:ahLst/>
              <a:cxnLst/>
              <a:rect l="l" t="t" r="r" b="b"/>
              <a:pathLst>
                <a:path w="790575" h="161925">
                  <a:moveTo>
                    <a:pt x="280140" y="161474"/>
                  </a:moveTo>
                  <a:lnTo>
                    <a:pt x="268156" y="148027"/>
                  </a:lnTo>
                  <a:lnTo>
                    <a:pt x="256191" y="145764"/>
                  </a:lnTo>
                  <a:lnTo>
                    <a:pt x="225062" y="145764"/>
                  </a:lnTo>
                  <a:lnTo>
                    <a:pt x="181949" y="143501"/>
                  </a:lnTo>
                  <a:lnTo>
                    <a:pt x="134069" y="136787"/>
                  </a:lnTo>
                  <a:lnTo>
                    <a:pt x="107726" y="134524"/>
                  </a:lnTo>
                  <a:lnTo>
                    <a:pt x="83776" y="127810"/>
                  </a:lnTo>
                  <a:lnTo>
                    <a:pt x="62220" y="123340"/>
                  </a:lnTo>
                  <a:lnTo>
                    <a:pt x="40719" y="116626"/>
                  </a:lnTo>
                  <a:lnTo>
                    <a:pt x="23949" y="107649"/>
                  </a:lnTo>
                  <a:lnTo>
                    <a:pt x="11984" y="96409"/>
                  </a:lnTo>
                  <a:lnTo>
                    <a:pt x="7179" y="91939"/>
                  </a:lnTo>
                  <a:lnTo>
                    <a:pt x="2393" y="85225"/>
                  </a:lnTo>
                  <a:lnTo>
                    <a:pt x="0" y="80755"/>
                  </a:lnTo>
                  <a:lnTo>
                    <a:pt x="0" y="73985"/>
                  </a:lnTo>
                  <a:lnTo>
                    <a:pt x="0" y="69515"/>
                  </a:lnTo>
                  <a:lnTo>
                    <a:pt x="21556" y="35852"/>
                  </a:lnTo>
                  <a:lnTo>
                    <a:pt x="55041" y="17953"/>
                  </a:lnTo>
                  <a:lnTo>
                    <a:pt x="71792" y="11221"/>
                  </a:lnTo>
                  <a:lnTo>
                    <a:pt x="88563" y="6714"/>
                  </a:lnTo>
                  <a:lnTo>
                    <a:pt x="110119" y="4507"/>
                  </a:lnTo>
                  <a:lnTo>
                    <a:pt x="134069" y="2244"/>
                  </a:lnTo>
                  <a:lnTo>
                    <a:pt x="162804" y="0"/>
                  </a:lnTo>
                  <a:lnTo>
                    <a:pt x="600982" y="0"/>
                  </a:lnTo>
                  <a:lnTo>
                    <a:pt x="600982" y="161474"/>
                  </a:lnTo>
                  <a:lnTo>
                    <a:pt x="280140" y="161474"/>
                  </a:lnTo>
                </a:path>
                <a:path w="790575" h="161925">
                  <a:moveTo>
                    <a:pt x="790130" y="0"/>
                  </a:moveTo>
                  <a:lnTo>
                    <a:pt x="790130" y="143501"/>
                  </a:lnTo>
                  <a:lnTo>
                    <a:pt x="600982" y="143501"/>
                  </a:lnTo>
                  <a:lnTo>
                    <a:pt x="600982" y="0"/>
                  </a:lnTo>
                  <a:lnTo>
                    <a:pt x="790130" y="0"/>
                  </a:lnTo>
                </a:path>
              </a:pathLst>
            </a:custGeom>
            <a:ln w="4788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989237" y="4397707"/>
              <a:ext cx="43180" cy="139065"/>
            </a:xfrm>
            <a:custGeom>
              <a:avLst/>
              <a:gdLst/>
              <a:ahLst/>
              <a:cxnLst/>
              <a:rect l="l" t="t" r="r" b="b"/>
              <a:pathLst>
                <a:path w="43180" h="139064">
                  <a:moveTo>
                    <a:pt x="43105" y="0"/>
                  </a:moveTo>
                  <a:lnTo>
                    <a:pt x="0" y="0"/>
                  </a:lnTo>
                  <a:lnTo>
                    <a:pt x="0" y="139049"/>
                  </a:lnTo>
                  <a:lnTo>
                    <a:pt x="43105" y="139049"/>
                  </a:lnTo>
                  <a:lnTo>
                    <a:pt x="4310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989239" y="4397702"/>
              <a:ext cx="43180" cy="139065"/>
            </a:xfrm>
            <a:custGeom>
              <a:avLst/>
              <a:gdLst/>
              <a:ahLst/>
              <a:cxnLst/>
              <a:rect l="l" t="t" r="r" b="b"/>
              <a:pathLst>
                <a:path w="43180" h="139064">
                  <a:moveTo>
                    <a:pt x="43112" y="0"/>
                  </a:moveTo>
                  <a:lnTo>
                    <a:pt x="43112" y="139050"/>
                  </a:lnTo>
                  <a:lnTo>
                    <a:pt x="0" y="139050"/>
                  </a:lnTo>
                  <a:lnTo>
                    <a:pt x="0" y="0"/>
                  </a:lnTo>
                  <a:lnTo>
                    <a:pt x="43112" y="0"/>
                  </a:lnTo>
                </a:path>
              </a:pathLst>
            </a:custGeom>
            <a:ln w="4789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3065868" y="4397686"/>
              <a:ext cx="113030" cy="143510"/>
            </a:xfrm>
            <a:custGeom>
              <a:avLst/>
              <a:gdLst/>
              <a:ahLst/>
              <a:cxnLst/>
              <a:rect l="l" t="t" r="r" b="b"/>
              <a:pathLst>
                <a:path w="113030" h="143510">
                  <a:moveTo>
                    <a:pt x="112505" y="0"/>
                  </a:moveTo>
                  <a:lnTo>
                    <a:pt x="0" y="0"/>
                  </a:lnTo>
                  <a:lnTo>
                    <a:pt x="0" y="143516"/>
                  </a:lnTo>
                  <a:lnTo>
                    <a:pt x="112505" y="143516"/>
                  </a:lnTo>
                  <a:lnTo>
                    <a:pt x="11250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1056934" y="3547783"/>
              <a:ext cx="2310765" cy="1081405"/>
            </a:xfrm>
            <a:custGeom>
              <a:avLst/>
              <a:gdLst/>
              <a:ahLst/>
              <a:cxnLst/>
              <a:rect l="l" t="t" r="r" b="b"/>
              <a:pathLst>
                <a:path w="2310765" h="1081404">
                  <a:moveTo>
                    <a:pt x="2121453" y="849918"/>
                  </a:moveTo>
                  <a:lnTo>
                    <a:pt x="2121453" y="993420"/>
                  </a:lnTo>
                  <a:lnTo>
                    <a:pt x="2008940" y="993420"/>
                  </a:lnTo>
                  <a:lnTo>
                    <a:pt x="2008940" y="849918"/>
                  </a:lnTo>
                  <a:lnTo>
                    <a:pt x="2121453" y="849918"/>
                  </a:lnTo>
                </a:path>
                <a:path w="2310765" h="1081404">
                  <a:moveTo>
                    <a:pt x="1932305" y="970996"/>
                  </a:moveTo>
                  <a:lnTo>
                    <a:pt x="1975418" y="970996"/>
                  </a:lnTo>
                </a:path>
                <a:path w="2310765" h="1081404">
                  <a:moveTo>
                    <a:pt x="1932305" y="953098"/>
                  </a:moveTo>
                  <a:lnTo>
                    <a:pt x="1975418" y="953098"/>
                  </a:lnTo>
                </a:path>
                <a:path w="2310765" h="1081404">
                  <a:moveTo>
                    <a:pt x="1932305" y="937388"/>
                  </a:moveTo>
                  <a:lnTo>
                    <a:pt x="1975418" y="937388"/>
                  </a:lnTo>
                </a:path>
                <a:path w="2310765" h="1081404">
                  <a:moveTo>
                    <a:pt x="1932305" y="919434"/>
                  </a:moveTo>
                  <a:lnTo>
                    <a:pt x="1975418" y="919434"/>
                  </a:lnTo>
                </a:path>
                <a:path w="2310765" h="1081404">
                  <a:moveTo>
                    <a:pt x="1932305" y="901480"/>
                  </a:moveTo>
                  <a:lnTo>
                    <a:pt x="1975418" y="901480"/>
                  </a:lnTo>
                </a:path>
                <a:path w="2310765" h="1081404">
                  <a:moveTo>
                    <a:pt x="1932305" y="885771"/>
                  </a:moveTo>
                  <a:lnTo>
                    <a:pt x="1975418" y="885771"/>
                  </a:lnTo>
                </a:path>
                <a:path w="2310765" h="1081404">
                  <a:moveTo>
                    <a:pt x="1932305" y="867872"/>
                  </a:moveTo>
                  <a:lnTo>
                    <a:pt x="1975418" y="867872"/>
                  </a:lnTo>
                </a:path>
                <a:path w="2310765" h="1081404">
                  <a:moveTo>
                    <a:pt x="2011333" y="973259"/>
                  </a:moveTo>
                  <a:lnTo>
                    <a:pt x="2121453" y="973259"/>
                  </a:lnTo>
                </a:path>
                <a:path w="2310765" h="1081404">
                  <a:moveTo>
                    <a:pt x="2011333" y="953098"/>
                  </a:moveTo>
                  <a:lnTo>
                    <a:pt x="2121453" y="953098"/>
                  </a:lnTo>
                </a:path>
                <a:path w="2310765" h="1081404">
                  <a:moveTo>
                    <a:pt x="2011333" y="932881"/>
                  </a:moveTo>
                  <a:lnTo>
                    <a:pt x="2121453" y="932881"/>
                  </a:lnTo>
                </a:path>
                <a:path w="2310765" h="1081404">
                  <a:moveTo>
                    <a:pt x="2011333" y="912720"/>
                  </a:moveTo>
                  <a:lnTo>
                    <a:pt x="2121453" y="912720"/>
                  </a:lnTo>
                </a:path>
                <a:path w="2310765" h="1081404">
                  <a:moveTo>
                    <a:pt x="2011333" y="892540"/>
                  </a:moveTo>
                  <a:lnTo>
                    <a:pt x="2121453" y="892540"/>
                  </a:lnTo>
                </a:path>
                <a:path w="2310765" h="1081404">
                  <a:moveTo>
                    <a:pt x="2011333" y="872342"/>
                  </a:moveTo>
                  <a:lnTo>
                    <a:pt x="2121453" y="872342"/>
                  </a:lnTo>
                </a:path>
                <a:path w="2310765" h="1081404">
                  <a:moveTo>
                    <a:pt x="1783840" y="85225"/>
                  </a:moveTo>
                  <a:lnTo>
                    <a:pt x="1678507" y="85225"/>
                  </a:lnTo>
                  <a:lnTo>
                    <a:pt x="1678507" y="103142"/>
                  </a:lnTo>
                  <a:lnTo>
                    <a:pt x="1592300" y="313971"/>
                  </a:lnTo>
                  <a:lnTo>
                    <a:pt x="1592300" y="600993"/>
                  </a:lnTo>
                </a:path>
                <a:path w="2310765" h="1081404">
                  <a:moveTo>
                    <a:pt x="1223559" y="304994"/>
                  </a:moveTo>
                  <a:lnTo>
                    <a:pt x="1525256" y="304994"/>
                  </a:lnTo>
                  <a:lnTo>
                    <a:pt x="1525256" y="327418"/>
                  </a:lnTo>
                  <a:lnTo>
                    <a:pt x="1269065" y="327418"/>
                  </a:lnTo>
                  <a:lnTo>
                    <a:pt x="1005694" y="574062"/>
                  </a:lnTo>
                </a:path>
                <a:path w="2310765" h="1081404">
                  <a:moveTo>
                    <a:pt x="1278637" y="300468"/>
                  </a:moveTo>
                  <a:lnTo>
                    <a:pt x="1594693" y="4469"/>
                  </a:lnTo>
                  <a:lnTo>
                    <a:pt x="1597086" y="4469"/>
                  </a:lnTo>
                  <a:lnTo>
                    <a:pt x="1599479" y="2262"/>
                  </a:lnTo>
                  <a:lnTo>
                    <a:pt x="1604284" y="2262"/>
                  </a:lnTo>
                  <a:lnTo>
                    <a:pt x="1609070" y="2262"/>
                  </a:lnTo>
                  <a:lnTo>
                    <a:pt x="1616249" y="0"/>
                  </a:lnTo>
                  <a:lnTo>
                    <a:pt x="1623429" y="2262"/>
                  </a:lnTo>
                  <a:lnTo>
                    <a:pt x="1630627" y="2262"/>
                  </a:lnTo>
                  <a:lnTo>
                    <a:pt x="1637806" y="4469"/>
                  </a:lnTo>
                  <a:lnTo>
                    <a:pt x="1759891" y="85225"/>
                  </a:lnTo>
                </a:path>
                <a:path w="2310765" h="1081404">
                  <a:moveTo>
                    <a:pt x="1269065" y="327418"/>
                  </a:moveTo>
                  <a:lnTo>
                    <a:pt x="1204414" y="594279"/>
                  </a:lnTo>
                </a:path>
                <a:path w="2310765" h="1081404">
                  <a:moveTo>
                    <a:pt x="1527649" y="313971"/>
                  </a:moveTo>
                  <a:lnTo>
                    <a:pt x="1738334" y="313971"/>
                  </a:lnTo>
                </a:path>
                <a:path w="2310765" h="1081404">
                  <a:moveTo>
                    <a:pt x="1678507" y="85225"/>
                  </a:moveTo>
                  <a:lnTo>
                    <a:pt x="1613856" y="85225"/>
                  </a:lnTo>
                  <a:lnTo>
                    <a:pt x="1613856" y="116626"/>
                  </a:lnTo>
                  <a:lnTo>
                    <a:pt x="1525256" y="304994"/>
                  </a:lnTo>
                  <a:lnTo>
                    <a:pt x="1525256" y="327418"/>
                  </a:lnTo>
                  <a:lnTo>
                    <a:pt x="1451014" y="636864"/>
                  </a:lnTo>
                </a:path>
                <a:path w="2310765" h="1081404">
                  <a:moveTo>
                    <a:pt x="1594693" y="562878"/>
                  </a:moveTo>
                  <a:lnTo>
                    <a:pt x="1733585" y="562878"/>
                  </a:lnTo>
                </a:path>
                <a:path w="2310765" h="1081404">
                  <a:moveTo>
                    <a:pt x="2131025" y="313971"/>
                  </a:moveTo>
                  <a:lnTo>
                    <a:pt x="2310619" y="365533"/>
                  </a:lnTo>
                </a:path>
                <a:path w="2310765" h="1081404">
                  <a:moveTo>
                    <a:pt x="1922733" y="482122"/>
                  </a:moveTo>
                  <a:lnTo>
                    <a:pt x="2023299" y="482122"/>
                  </a:lnTo>
                </a:path>
                <a:path w="2310765" h="1081404">
                  <a:moveTo>
                    <a:pt x="2186103" y="331888"/>
                  </a:moveTo>
                  <a:lnTo>
                    <a:pt x="1920340" y="580795"/>
                  </a:lnTo>
                </a:path>
                <a:path w="2310765" h="1081404">
                  <a:moveTo>
                    <a:pt x="2260345" y="583039"/>
                  </a:moveTo>
                  <a:lnTo>
                    <a:pt x="1738334" y="583039"/>
                  </a:lnTo>
                </a:path>
                <a:path w="2310765" h="1081404">
                  <a:moveTo>
                    <a:pt x="2245968" y="596486"/>
                  </a:moveTo>
                  <a:lnTo>
                    <a:pt x="1745514" y="596486"/>
                  </a:lnTo>
                </a:path>
                <a:path w="2310765" h="1081404">
                  <a:moveTo>
                    <a:pt x="1932305" y="643596"/>
                  </a:moveTo>
                  <a:lnTo>
                    <a:pt x="1939485" y="643596"/>
                  </a:lnTo>
                  <a:lnTo>
                    <a:pt x="1965827" y="643596"/>
                  </a:lnTo>
                  <a:lnTo>
                    <a:pt x="2001761" y="641389"/>
                  </a:lnTo>
                  <a:lnTo>
                    <a:pt x="2044855" y="639126"/>
                  </a:lnTo>
                  <a:lnTo>
                    <a:pt x="2087968" y="632394"/>
                  </a:lnTo>
                  <a:lnTo>
                    <a:pt x="2126239" y="625680"/>
                  </a:lnTo>
                  <a:lnTo>
                    <a:pt x="2142991" y="618910"/>
                  </a:lnTo>
                  <a:lnTo>
                    <a:pt x="2157368" y="614440"/>
                  </a:lnTo>
                  <a:lnTo>
                    <a:pt x="2169333" y="605463"/>
                  </a:lnTo>
                  <a:lnTo>
                    <a:pt x="2174119" y="596486"/>
                  </a:lnTo>
                </a:path>
                <a:path w="2310765" h="1081404">
                  <a:moveTo>
                    <a:pt x="2078377" y="634619"/>
                  </a:moveTo>
                  <a:lnTo>
                    <a:pt x="2078377" y="661550"/>
                  </a:lnTo>
                </a:path>
                <a:path w="2310765" h="1081404">
                  <a:moveTo>
                    <a:pt x="1889211" y="807315"/>
                  </a:moveTo>
                  <a:lnTo>
                    <a:pt x="1889211" y="849918"/>
                  </a:lnTo>
                </a:path>
                <a:path w="2310765" h="1081404">
                  <a:moveTo>
                    <a:pt x="1484536" y="670527"/>
                  </a:moveTo>
                  <a:lnTo>
                    <a:pt x="1484536" y="802808"/>
                  </a:lnTo>
                </a:path>
                <a:path w="2310765" h="1081404">
                  <a:moveTo>
                    <a:pt x="1458194" y="668265"/>
                  </a:moveTo>
                  <a:lnTo>
                    <a:pt x="1458194" y="798338"/>
                  </a:lnTo>
                </a:path>
                <a:path w="2310765" h="1081404">
                  <a:moveTo>
                    <a:pt x="1484536" y="852163"/>
                  </a:moveTo>
                  <a:lnTo>
                    <a:pt x="1484536" y="986706"/>
                  </a:lnTo>
                </a:path>
                <a:path w="2310765" h="1081404">
                  <a:moveTo>
                    <a:pt x="1458194" y="856633"/>
                  </a:moveTo>
                  <a:lnTo>
                    <a:pt x="1458194" y="984443"/>
                  </a:lnTo>
                </a:path>
                <a:path w="2310765" h="1081404">
                  <a:moveTo>
                    <a:pt x="1743121" y="807315"/>
                  </a:moveTo>
                  <a:lnTo>
                    <a:pt x="1743121" y="849918"/>
                  </a:lnTo>
                </a:path>
                <a:path w="2310765" h="1081404">
                  <a:moveTo>
                    <a:pt x="1020016" y="829739"/>
                  </a:moveTo>
                  <a:lnTo>
                    <a:pt x="1331322" y="829739"/>
                  </a:lnTo>
                </a:path>
                <a:path w="2310765" h="1081404">
                  <a:moveTo>
                    <a:pt x="1027195" y="576325"/>
                  </a:moveTo>
                  <a:lnTo>
                    <a:pt x="1027195" y="672734"/>
                  </a:lnTo>
                  <a:lnTo>
                    <a:pt x="1427065" y="672734"/>
                  </a:lnTo>
                </a:path>
                <a:path w="2310765" h="1081404">
                  <a:moveTo>
                    <a:pt x="1027195" y="1080908"/>
                  </a:moveTo>
                  <a:lnTo>
                    <a:pt x="1027195" y="984443"/>
                  </a:lnTo>
                  <a:lnTo>
                    <a:pt x="1427065" y="984443"/>
                  </a:lnTo>
                </a:path>
                <a:path w="2310765" h="1081404">
                  <a:moveTo>
                    <a:pt x="1029588" y="627887"/>
                  </a:moveTo>
                  <a:lnTo>
                    <a:pt x="1312159" y="627887"/>
                  </a:lnTo>
                </a:path>
                <a:path w="2310765" h="1081404">
                  <a:moveTo>
                    <a:pt x="1031981" y="1029347"/>
                  </a:moveTo>
                  <a:lnTo>
                    <a:pt x="1314571" y="1029347"/>
                  </a:lnTo>
                </a:path>
                <a:path w="2310765" h="1081404">
                  <a:moveTo>
                    <a:pt x="627362" y="748983"/>
                  </a:moveTo>
                  <a:lnTo>
                    <a:pt x="627362" y="766937"/>
                  </a:lnTo>
                  <a:lnTo>
                    <a:pt x="672831" y="766937"/>
                  </a:lnTo>
                  <a:lnTo>
                    <a:pt x="680010" y="775914"/>
                  </a:lnTo>
                  <a:lnTo>
                    <a:pt x="706353" y="775914"/>
                  </a:lnTo>
                  <a:lnTo>
                    <a:pt x="706353" y="751246"/>
                  </a:lnTo>
                </a:path>
                <a:path w="2310765" h="1081404">
                  <a:moveTo>
                    <a:pt x="627362" y="905987"/>
                  </a:moveTo>
                  <a:lnTo>
                    <a:pt x="627362" y="888033"/>
                  </a:lnTo>
                  <a:lnTo>
                    <a:pt x="672831" y="888033"/>
                  </a:lnTo>
                  <a:lnTo>
                    <a:pt x="680010" y="881319"/>
                  </a:lnTo>
                  <a:lnTo>
                    <a:pt x="706353" y="881319"/>
                  </a:lnTo>
                  <a:lnTo>
                    <a:pt x="706353" y="903743"/>
                  </a:lnTo>
                </a:path>
                <a:path w="2310765" h="1081404">
                  <a:moveTo>
                    <a:pt x="814116" y="791624"/>
                  </a:moveTo>
                  <a:lnTo>
                    <a:pt x="814116" y="865610"/>
                  </a:lnTo>
                </a:path>
                <a:path w="2310765" h="1081404">
                  <a:moveTo>
                    <a:pt x="739875" y="809522"/>
                  </a:moveTo>
                  <a:lnTo>
                    <a:pt x="771004" y="809522"/>
                  </a:lnTo>
                </a:path>
                <a:path w="2310765" h="1081404">
                  <a:moveTo>
                    <a:pt x="739875" y="818518"/>
                  </a:moveTo>
                  <a:lnTo>
                    <a:pt x="771004" y="818518"/>
                  </a:lnTo>
                </a:path>
                <a:path w="2310765" h="1081404">
                  <a:moveTo>
                    <a:pt x="739875" y="829739"/>
                  </a:moveTo>
                  <a:lnTo>
                    <a:pt x="771004" y="829739"/>
                  </a:lnTo>
                </a:path>
                <a:path w="2310765" h="1081404">
                  <a:moveTo>
                    <a:pt x="739875" y="838716"/>
                  </a:moveTo>
                  <a:lnTo>
                    <a:pt x="771004" y="838716"/>
                  </a:lnTo>
                </a:path>
                <a:path w="2310765" h="1081404">
                  <a:moveTo>
                    <a:pt x="739875" y="849918"/>
                  </a:moveTo>
                  <a:lnTo>
                    <a:pt x="771004" y="849918"/>
                  </a:lnTo>
                </a:path>
                <a:path w="2310765" h="1081404">
                  <a:moveTo>
                    <a:pt x="909896" y="1031554"/>
                  </a:moveTo>
                  <a:lnTo>
                    <a:pt x="909896" y="1062955"/>
                  </a:lnTo>
                </a:path>
                <a:path w="2310765" h="1081404">
                  <a:moveTo>
                    <a:pt x="421426" y="912720"/>
                  </a:moveTo>
                  <a:lnTo>
                    <a:pt x="421426" y="1018107"/>
                  </a:lnTo>
                </a:path>
                <a:path w="2310765" h="1081404">
                  <a:moveTo>
                    <a:pt x="421426" y="636864"/>
                  </a:moveTo>
                  <a:lnTo>
                    <a:pt x="421426" y="742269"/>
                  </a:lnTo>
                </a:path>
                <a:path w="2310765" h="1081404">
                  <a:moveTo>
                    <a:pt x="143678" y="746776"/>
                  </a:moveTo>
                  <a:lnTo>
                    <a:pt x="143678" y="908194"/>
                  </a:lnTo>
                </a:path>
                <a:path w="2310765" h="1081404">
                  <a:moveTo>
                    <a:pt x="0" y="829739"/>
                  </a:moveTo>
                  <a:lnTo>
                    <a:pt x="124533" y="829739"/>
                  </a:lnTo>
                </a:path>
              </a:pathLst>
            </a:custGeom>
            <a:ln w="4788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181467" y="4319193"/>
              <a:ext cx="589280" cy="116839"/>
            </a:xfrm>
            <a:custGeom>
              <a:avLst/>
              <a:gdLst/>
              <a:ahLst/>
              <a:cxnLst/>
              <a:rect l="l" t="t" r="r" b="b"/>
              <a:pathLst>
                <a:path w="589280" h="116839">
                  <a:moveTo>
                    <a:pt x="450165" y="0"/>
                  </a:moveTo>
                  <a:lnTo>
                    <a:pt x="74223" y="0"/>
                  </a:lnTo>
                  <a:lnTo>
                    <a:pt x="59865" y="4508"/>
                  </a:lnTo>
                  <a:lnTo>
                    <a:pt x="43094" y="8978"/>
                  </a:lnTo>
                  <a:lnTo>
                    <a:pt x="9573" y="31394"/>
                  </a:lnTo>
                  <a:lnTo>
                    <a:pt x="0" y="58331"/>
                  </a:lnTo>
                  <a:lnTo>
                    <a:pt x="2393" y="67310"/>
                  </a:lnTo>
                  <a:lnTo>
                    <a:pt x="26343" y="98666"/>
                  </a:lnTo>
                  <a:lnTo>
                    <a:pt x="57472" y="109905"/>
                  </a:lnTo>
                  <a:lnTo>
                    <a:pt x="69437" y="114363"/>
                  </a:lnTo>
                  <a:lnTo>
                    <a:pt x="79010" y="116624"/>
                  </a:lnTo>
                  <a:lnTo>
                    <a:pt x="459728" y="116624"/>
                  </a:lnTo>
                  <a:lnTo>
                    <a:pt x="471704" y="107645"/>
                  </a:lnTo>
                  <a:lnTo>
                    <a:pt x="529134" y="107645"/>
                  </a:lnTo>
                  <a:lnTo>
                    <a:pt x="548298" y="94195"/>
                  </a:lnTo>
                  <a:lnTo>
                    <a:pt x="589001" y="94195"/>
                  </a:lnTo>
                  <a:lnTo>
                    <a:pt x="589001" y="78511"/>
                  </a:lnTo>
                  <a:lnTo>
                    <a:pt x="565049" y="78511"/>
                  </a:lnTo>
                  <a:lnTo>
                    <a:pt x="565049" y="33667"/>
                  </a:lnTo>
                  <a:lnTo>
                    <a:pt x="581813" y="33667"/>
                  </a:lnTo>
                  <a:lnTo>
                    <a:pt x="581813" y="22428"/>
                  </a:lnTo>
                  <a:lnTo>
                    <a:pt x="555473" y="22428"/>
                  </a:lnTo>
                  <a:lnTo>
                    <a:pt x="529134" y="4508"/>
                  </a:lnTo>
                  <a:lnTo>
                    <a:pt x="462128" y="4508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181468" y="4319191"/>
              <a:ext cx="589280" cy="116839"/>
            </a:xfrm>
            <a:custGeom>
              <a:avLst/>
              <a:gdLst/>
              <a:ahLst/>
              <a:cxnLst/>
              <a:rect l="l" t="t" r="r" b="b"/>
              <a:pathLst>
                <a:path w="589280" h="116839">
                  <a:moveTo>
                    <a:pt x="86207" y="0"/>
                  </a:moveTo>
                  <a:lnTo>
                    <a:pt x="83814" y="0"/>
                  </a:lnTo>
                  <a:lnTo>
                    <a:pt x="74223" y="0"/>
                  </a:lnTo>
                  <a:lnTo>
                    <a:pt x="59864" y="4507"/>
                  </a:lnTo>
                  <a:lnTo>
                    <a:pt x="14358" y="26930"/>
                  </a:lnTo>
                  <a:lnTo>
                    <a:pt x="0" y="58331"/>
                  </a:lnTo>
                  <a:lnTo>
                    <a:pt x="2393" y="67308"/>
                  </a:lnTo>
                  <a:lnTo>
                    <a:pt x="4786" y="74041"/>
                  </a:lnTo>
                  <a:lnTo>
                    <a:pt x="9572" y="80755"/>
                  </a:lnTo>
                  <a:lnTo>
                    <a:pt x="14358" y="87488"/>
                  </a:lnTo>
                  <a:lnTo>
                    <a:pt x="26342" y="98672"/>
                  </a:lnTo>
                  <a:lnTo>
                    <a:pt x="43094" y="105442"/>
                  </a:lnTo>
                  <a:lnTo>
                    <a:pt x="57471" y="109912"/>
                  </a:lnTo>
                  <a:lnTo>
                    <a:pt x="69436" y="114363"/>
                  </a:lnTo>
                  <a:lnTo>
                    <a:pt x="79009" y="116626"/>
                  </a:lnTo>
                  <a:lnTo>
                    <a:pt x="83814" y="116626"/>
                  </a:lnTo>
                  <a:lnTo>
                    <a:pt x="459734" y="116626"/>
                  </a:lnTo>
                  <a:lnTo>
                    <a:pt x="471699" y="107649"/>
                  </a:lnTo>
                  <a:lnTo>
                    <a:pt x="529134" y="107649"/>
                  </a:lnTo>
                  <a:lnTo>
                    <a:pt x="548297" y="94202"/>
                  </a:lnTo>
                  <a:lnTo>
                    <a:pt x="588998" y="94202"/>
                  </a:lnTo>
                  <a:lnTo>
                    <a:pt x="588998" y="78511"/>
                  </a:lnTo>
                  <a:lnTo>
                    <a:pt x="565049" y="78511"/>
                  </a:lnTo>
                  <a:lnTo>
                    <a:pt x="565049" y="33663"/>
                  </a:lnTo>
                  <a:lnTo>
                    <a:pt x="581819" y="33663"/>
                  </a:lnTo>
                  <a:lnTo>
                    <a:pt x="581819" y="22423"/>
                  </a:lnTo>
                  <a:lnTo>
                    <a:pt x="555476" y="22423"/>
                  </a:lnTo>
                  <a:lnTo>
                    <a:pt x="529134" y="4507"/>
                  </a:lnTo>
                  <a:lnTo>
                    <a:pt x="462127" y="4507"/>
                  </a:lnTo>
                  <a:lnTo>
                    <a:pt x="450162" y="0"/>
                  </a:lnTo>
                  <a:lnTo>
                    <a:pt x="86207" y="0"/>
                  </a:lnTo>
                </a:path>
              </a:pathLst>
            </a:custGeom>
            <a:ln w="4788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528648" y="4328172"/>
              <a:ext cx="196850" cy="96520"/>
            </a:xfrm>
            <a:custGeom>
              <a:avLst/>
              <a:gdLst/>
              <a:ahLst/>
              <a:cxnLst/>
              <a:rect l="l" t="t" r="r" b="b"/>
              <a:pathLst>
                <a:path w="196850" h="96520">
                  <a:moveTo>
                    <a:pt x="102984" y="0"/>
                  </a:moveTo>
                  <a:lnTo>
                    <a:pt x="4787" y="0"/>
                  </a:lnTo>
                  <a:lnTo>
                    <a:pt x="4787" y="24688"/>
                  </a:lnTo>
                  <a:lnTo>
                    <a:pt x="2400" y="26924"/>
                  </a:lnTo>
                  <a:lnTo>
                    <a:pt x="2400" y="31394"/>
                  </a:lnTo>
                  <a:lnTo>
                    <a:pt x="0" y="38125"/>
                  </a:lnTo>
                  <a:lnTo>
                    <a:pt x="0" y="53822"/>
                  </a:lnTo>
                  <a:lnTo>
                    <a:pt x="2400" y="62801"/>
                  </a:lnTo>
                  <a:lnTo>
                    <a:pt x="4787" y="74041"/>
                  </a:lnTo>
                  <a:lnTo>
                    <a:pt x="4787" y="96456"/>
                  </a:lnTo>
                  <a:lnTo>
                    <a:pt x="112547" y="96456"/>
                  </a:lnTo>
                  <a:lnTo>
                    <a:pt x="165239" y="85217"/>
                  </a:lnTo>
                  <a:lnTo>
                    <a:pt x="186740" y="69532"/>
                  </a:lnTo>
                  <a:lnTo>
                    <a:pt x="191528" y="65062"/>
                  </a:lnTo>
                  <a:lnTo>
                    <a:pt x="196316" y="56083"/>
                  </a:lnTo>
                  <a:lnTo>
                    <a:pt x="196316" y="40373"/>
                  </a:lnTo>
                  <a:lnTo>
                    <a:pt x="165239" y="13449"/>
                  </a:lnTo>
                  <a:lnTo>
                    <a:pt x="129298" y="4508"/>
                  </a:lnTo>
                  <a:lnTo>
                    <a:pt x="112547" y="2260"/>
                  </a:lnTo>
                  <a:lnTo>
                    <a:pt x="102984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1528652" y="4328168"/>
              <a:ext cx="196850" cy="96520"/>
            </a:xfrm>
            <a:custGeom>
              <a:avLst/>
              <a:gdLst/>
              <a:ahLst/>
              <a:cxnLst/>
              <a:rect l="l" t="t" r="r" b="b"/>
              <a:pathLst>
                <a:path w="196850" h="96520">
                  <a:moveTo>
                    <a:pt x="4786" y="0"/>
                  </a:moveTo>
                  <a:lnTo>
                    <a:pt x="4786" y="22423"/>
                  </a:lnTo>
                  <a:lnTo>
                    <a:pt x="4786" y="24686"/>
                  </a:lnTo>
                  <a:lnTo>
                    <a:pt x="2393" y="26930"/>
                  </a:lnTo>
                  <a:lnTo>
                    <a:pt x="2393" y="31400"/>
                  </a:lnTo>
                  <a:lnTo>
                    <a:pt x="0" y="38133"/>
                  </a:lnTo>
                  <a:lnTo>
                    <a:pt x="0" y="44847"/>
                  </a:lnTo>
                  <a:lnTo>
                    <a:pt x="0" y="53824"/>
                  </a:lnTo>
                  <a:lnTo>
                    <a:pt x="2393" y="62801"/>
                  </a:lnTo>
                  <a:lnTo>
                    <a:pt x="4786" y="74041"/>
                  </a:lnTo>
                  <a:lnTo>
                    <a:pt x="4786" y="96465"/>
                  </a:lnTo>
                  <a:lnTo>
                    <a:pt x="98172" y="96465"/>
                  </a:lnTo>
                  <a:lnTo>
                    <a:pt x="102977" y="96465"/>
                  </a:lnTo>
                  <a:lnTo>
                    <a:pt x="112549" y="96465"/>
                  </a:lnTo>
                  <a:lnTo>
                    <a:pt x="129301" y="94202"/>
                  </a:lnTo>
                  <a:lnTo>
                    <a:pt x="148464" y="89695"/>
                  </a:lnTo>
                  <a:lnTo>
                    <a:pt x="165235" y="85225"/>
                  </a:lnTo>
                  <a:lnTo>
                    <a:pt x="181949" y="76248"/>
                  </a:lnTo>
                  <a:lnTo>
                    <a:pt x="186735" y="69534"/>
                  </a:lnTo>
                  <a:lnTo>
                    <a:pt x="191522" y="65064"/>
                  </a:lnTo>
                  <a:lnTo>
                    <a:pt x="196308" y="56087"/>
                  </a:lnTo>
                  <a:lnTo>
                    <a:pt x="196308" y="49354"/>
                  </a:lnTo>
                  <a:lnTo>
                    <a:pt x="196308" y="40377"/>
                  </a:lnTo>
                  <a:lnTo>
                    <a:pt x="191522" y="33663"/>
                  </a:lnTo>
                  <a:lnTo>
                    <a:pt x="186735" y="26930"/>
                  </a:lnTo>
                  <a:lnTo>
                    <a:pt x="181949" y="22423"/>
                  </a:lnTo>
                  <a:lnTo>
                    <a:pt x="165235" y="13446"/>
                  </a:lnTo>
                  <a:lnTo>
                    <a:pt x="148464" y="6714"/>
                  </a:lnTo>
                  <a:lnTo>
                    <a:pt x="129301" y="4507"/>
                  </a:lnTo>
                  <a:lnTo>
                    <a:pt x="112549" y="2262"/>
                  </a:lnTo>
                  <a:lnTo>
                    <a:pt x="102977" y="0"/>
                  </a:lnTo>
                  <a:lnTo>
                    <a:pt x="98172" y="0"/>
                  </a:lnTo>
                  <a:lnTo>
                    <a:pt x="4786" y="0"/>
                  </a:lnTo>
                </a:path>
              </a:pathLst>
            </a:custGeom>
            <a:ln w="4788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337106" y="4330433"/>
              <a:ext cx="191770" cy="94615"/>
            </a:xfrm>
            <a:custGeom>
              <a:avLst/>
              <a:gdLst/>
              <a:ahLst/>
              <a:cxnLst/>
              <a:rect l="l" t="t" r="r" b="b"/>
              <a:pathLst>
                <a:path w="191769" h="94614">
                  <a:moveTo>
                    <a:pt x="191541" y="0"/>
                  </a:moveTo>
                  <a:lnTo>
                    <a:pt x="0" y="0"/>
                  </a:lnTo>
                  <a:lnTo>
                    <a:pt x="0" y="94195"/>
                  </a:lnTo>
                  <a:lnTo>
                    <a:pt x="191541" y="94195"/>
                  </a:lnTo>
                  <a:lnTo>
                    <a:pt x="191541" y="71780"/>
                  </a:lnTo>
                  <a:lnTo>
                    <a:pt x="184365" y="60540"/>
                  </a:lnTo>
                  <a:lnTo>
                    <a:pt x="181952" y="51561"/>
                  </a:lnTo>
                  <a:lnTo>
                    <a:pt x="181952" y="35864"/>
                  </a:lnTo>
                  <a:lnTo>
                    <a:pt x="184365" y="29133"/>
                  </a:lnTo>
                  <a:lnTo>
                    <a:pt x="186753" y="24663"/>
                  </a:lnTo>
                  <a:lnTo>
                    <a:pt x="191541" y="20154"/>
                  </a:lnTo>
                  <a:lnTo>
                    <a:pt x="191541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327539" y="4319191"/>
              <a:ext cx="201295" cy="116839"/>
            </a:xfrm>
            <a:custGeom>
              <a:avLst/>
              <a:gdLst/>
              <a:ahLst/>
              <a:cxnLst/>
              <a:rect l="l" t="t" r="r" b="b"/>
              <a:pathLst>
                <a:path w="201294" h="116839">
                  <a:moveTo>
                    <a:pt x="201112" y="11239"/>
                  </a:moveTo>
                  <a:lnTo>
                    <a:pt x="201112" y="31400"/>
                  </a:lnTo>
                  <a:lnTo>
                    <a:pt x="198719" y="33663"/>
                  </a:lnTo>
                  <a:lnTo>
                    <a:pt x="196326" y="35907"/>
                  </a:lnTo>
                  <a:lnTo>
                    <a:pt x="193933" y="40377"/>
                  </a:lnTo>
                  <a:lnTo>
                    <a:pt x="191522" y="47110"/>
                  </a:lnTo>
                  <a:lnTo>
                    <a:pt x="191522" y="53824"/>
                  </a:lnTo>
                  <a:lnTo>
                    <a:pt x="191522" y="62801"/>
                  </a:lnTo>
                  <a:lnTo>
                    <a:pt x="193933" y="71778"/>
                  </a:lnTo>
                  <a:lnTo>
                    <a:pt x="201112" y="83018"/>
                  </a:lnTo>
                  <a:lnTo>
                    <a:pt x="201112" y="105442"/>
                  </a:lnTo>
                  <a:lnTo>
                    <a:pt x="9572" y="105442"/>
                  </a:lnTo>
                  <a:lnTo>
                    <a:pt x="9572" y="11239"/>
                  </a:lnTo>
                  <a:lnTo>
                    <a:pt x="201112" y="11239"/>
                  </a:lnTo>
                </a:path>
                <a:path w="201294" h="116839">
                  <a:moveTo>
                    <a:pt x="0" y="0"/>
                  </a:moveTo>
                  <a:lnTo>
                    <a:pt x="0" y="116626"/>
                  </a:lnTo>
                </a:path>
              </a:pathLst>
            </a:custGeom>
            <a:ln w="4788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195826" y="4328172"/>
              <a:ext cx="122555" cy="96520"/>
            </a:xfrm>
            <a:custGeom>
              <a:avLst/>
              <a:gdLst/>
              <a:ahLst/>
              <a:cxnLst/>
              <a:rect l="l" t="t" r="r" b="b"/>
              <a:pathLst>
                <a:path w="122555" h="96520">
                  <a:moveTo>
                    <a:pt x="122140" y="0"/>
                  </a:moveTo>
                  <a:lnTo>
                    <a:pt x="69455" y="0"/>
                  </a:lnTo>
                  <a:lnTo>
                    <a:pt x="62256" y="2260"/>
                  </a:lnTo>
                  <a:lnTo>
                    <a:pt x="50292" y="4508"/>
                  </a:lnTo>
                  <a:lnTo>
                    <a:pt x="11983" y="22415"/>
                  </a:lnTo>
                  <a:lnTo>
                    <a:pt x="0" y="40373"/>
                  </a:lnTo>
                  <a:lnTo>
                    <a:pt x="0" y="56083"/>
                  </a:lnTo>
                  <a:lnTo>
                    <a:pt x="2392" y="65062"/>
                  </a:lnTo>
                  <a:lnTo>
                    <a:pt x="7179" y="69532"/>
                  </a:lnTo>
                  <a:lnTo>
                    <a:pt x="11983" y="76250"/>
                  </a:lnTo>
                  <a:lnTo>
                    <a:pt x="23948" y="85217"/>
                  </a:lnTo>
                  <a:lnTo>
                    <a:pt x="35914" y="89687"/>
                  </a:lnTo>
                  <a:lnTo>
                    <a:pt x="50292" y="94195"/>
                  </a:lnTo>
                  <a:lnTo>
                    <a:pt x="62256" y="96456"/>
                  </a:lnTo>
                  <a:lnTo>
                    <a:pt x="122140" y="96456"/>
                  </a:lnTo>
                  <a:lnTo>
                    <a:pt x="12214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195826" y="4328168"/>
              <a:ext cx="122555" cy="96520"/>
            </a:xfrm>
            <a:custGeom>
              <a:avLst/>
              <a:gdLst/>
              <a:ahLst/>
              <a:cxnLst/>
              <a:rect l="l" t="t" r="r" b="b"/>
              <a:pathLst>
                <a:path w="122555" h="96520">
                  <a:moveTo>
                    <a:pt x="122140" y="0"/>
                  </a:moveTo>
                  <a:lnTo>
                    <a:pt x="74241" y="0"/>
                  </a:lnTo>
                  <a:lnTo>
                    <a:pt x="69455" y="0"/>
                  </a:lnTo>
                  <a:lnTo>
                    <a:pt x="62257" y="2262"/>
                  </a:lnTo>
                  <a:lnTo>
                    <a:pt x="50292" y="4507"/>
                  </a:lnTo>
                  <a:lnTo>
                    <a:pt x="35915" y="6714"/>
                  </a:lnTo>
                  <a:lnTo>
                    <a:pt x="23949" y="13446"/>
                  </a:lnTo>
                  <a:lnTo>
                    <a:pt x="11984" y="22423"/>
                  </a:lnTo>
                  <a:lnTo>
                    <a:pt x="7179" y="26930"/>
                  </a:lnTo>
                  <a:lnTo>
                    <a:pt x="2393" y="33663"/>
                  </a:lnTo>
                  <a:lnTo>
                    <a:pt x="0" y="40377"/>
                  </a:lnTo>
                  <a:lnTo>
                    <a:pt x="0" y="49354"/>
                  </a:lnTo>
                  <a:lnTo>
                    <a:pt x="0" y="56087"/>
                  </a:lnTo>
                  <a:lnTo>
                    <a:pt x="2393" y="65064"/>
                  </a:lnTo>
                  <a:lnTo>
                    <a:pt x="7179" y="69534"/>
                  </a:lnTo>
                  <a:lnTo>
                    <a:pt x="11984" y="76248"/>
                  </a:lnTo>
                  <a:lnTo>
                    <a:pt x="23949" y="85225"/>
                  </a:lnTo>
                  <a:lnTo>
                    <a:pt x="35915" y="89695"/>
                  </a:lnTo>
                  <a:lnTo>
                    <a:pt x="50292" y="94202"/>
                  </a:lnTo>
                  <a:lnTo>
                    <a:pt x="62257" y="96465"/>
                  </a:lnTo>
                  <a:lnTo>
                    <a:pt x="69455" y="96465"/>
                  </a:lnTo>
                  <a:lnTo>
                    <a:pt x="74241" y="96465"/>
                  </a:lnTo>
                  <a:lnTo>
                    <a:pt x="122140" y="96465"/>
                  </a:lnTo>
                  <a:lnTo>
                    <a:pt x="122140" y="0"/>
                  </a:lnTo>
                </a:path>
              </a:pathLst>
            </a:custGeom>
            <a:ln w="4788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764527" y="5293753"/>
              <a:ext cx="1083310" cy="729615"/>
            </a:xfrm>
            <a:custGeom>
              <a:avLst/>
              <a:gdLst/>
              <a:ahLst/>
              <a:cxnLst/>
              <a:rect l="l" t="t" r="r" b="b"/>
              <a:pathLst>
                <a:path w="1083310" h="729614">
                  <a:moveTo>
                    <a:pt x="1002919" y="605993"/>
                  </a:moveTo>
                  <a:lnTo>
                    <a:pt x="997889" y="587984"/>
                  </a:lnTo>
                  <a:lnTo>
                    <a:pt x="997889" y="585419"/>
                  </a:lnTo>
                  <a:lnTo>
                    <a:pt x="992873" y="585419"/>
                  </a:lnTo>
                  <a:lnTo>
                    <a:pt x="992873" y="605993"/>
                  </a:lnTo>
                  <a:lnTo>
                    <a:pt x="992873" y="626516"/>
                  </a:lnTo>
                  <a:lnTo>
                    <a:pt x="990384" y="647052"/>
                  </a:lnTo>
                  <a:lnTo>
                    <a:pt x="987869" y="670153"/>
                  </a:lnTo>
                  <a:lnTo>
                    <a:pt x="980351" y="690676"/>
                  </a:lnTo>
                  <a:lnTo>
                    <a:pt x="970318" y="711263"/>
                  </a:lnTo>
                  <a:lnTo>
                    <a:pt x="965301" y="716381"/>
                  </a:lnTo>
                  <a:lnTo>
                    <a:pt x="962812" y="716381"/>
                  </a:lnTo>
                  <a:lnTo>
                    <a:pt x="961237" y="717994"/>
                  </a:lnTo>
                  <a:lnTo>
                    <a:pt x="950264" y="711263"/>
                  </a:lnTo>
                  <a:lnTo>
                    <a:pt x="935202" y="706107"/>
                  </a:lnTo>
                  <a:lnTo>
                    <a:pt x="915174" y="700951"/>
                  </a:lnTo>
                  <a:lnTo>
                    <a:pt x="892556" y="693254"/>
                  </a:lnTo>
                  <a:lnTo>
                    <a:pt x="870026" y="688149"/>
                  </a:lnTo>
                  <a:lnTo>
                    <a:pt x="847458" y="680427"/>
                  </a:lnTo>
                  <a:lnTo>
                    <a:pt x="824903" y="677849"/>
                  </a:lnTo>
                  <a:lnTo>
                    <a:pt x="807364" y="672731"/>
                  </a:lnTo>
                  <a:lnTo>
                    <a:pt x="769759" y="670153"/>
                  </a:lnTo>
                  <a:lnTo>
                    <a:pt x="689521" y="667575"/>
                  </a:lnTo>
                  <a:lnTo>
                    <a:pt x="208114" y="667575"/>
                  </a:lnTo>
                  <a:lnTo>
                    <a:pt x="102793" y="670153"/>
                  </a:lnTo>
                  <a:lnTo>
                    <a:pt x="25044" y="670153"/>
                  </a:lnTo>
                  <a:lnTo>
                    <a:pt x="15049" y="659892"/>
                  </a:lnTo>
                  <a:lnTo>
                    <a:pt x="12522" y="654735"/>
                  </a:lnTo>
                  <a:lnTo>
                    <a:pt x="12522" y="649630"/>
                  </a:lnTo>
                  <a:lnTo>
                    <a:pt x="15049" y="647052"/>
                  </a:lnTo>
                  <a:lnTo>
                    <a:pt x="20066" y="644474"/>
                  </a:lnTo>
                  <a:lnTo>
                    <a:pt x="27571" y="639356"/>
                  </a:lnTo>
                  <a:lnTo>
                    <a:pt x="25044" y="639356"/>
                  </a:lnTo>
                  <a:lnTo>
                    <a:pt x="82715" y="634199"/>
                  </a:lnTo>
                  <a:lnTo>
                    <a:pt x="178003" y="629094"/>
                  </a:lnTo>
                  <a:lnTo>
                    <a:pt x="438772" y="618794"/>
                  </a:lnTo>
                  <a:lnTo>
                    <a:pt x="589229" y="611098"/>
                  </a:lnTo>
                  <a:lnTo>
                    <a:pt x="990904" y="595858"/>
                  </a:lnTo>
                  <a:lnTo>
                    <a:pt x="992873" y="605993"/>
                  </a:lnTo>
                  <a:lnTo>
                    <a:pt x="992873" y="585419"/>
                  </a:lnTo>
                  <a:lnTo>
                    <a:pt x="438772" y="605993"/>
                  </a:lnTo>
                  <a:lnTo>
                    <a:pt x="298335" y="613676"/>
                  </a:lnTo>
                  <a:lnTo>
                    <a:pt x="175526" y="618794"/>
                  </a:lnTo>
                  <a:lnTo>
                    <a:pt x="82715" y="623938"/>
                  </a:lnTo>
                  <a:lnTo>
                    <a:pt x="25044" y="629094"/>
                  </a:lnTo>
                  <a:lnTo>
                    <a:pt x="22555" y="629094"/>
                  </a:lnTo>
                  <a:lnTo>
                    <a:pt x="12522" y="634199"/>
                  </a:lnTo>
                  <a:lnTo>
                    <a:pt x="7505" y="639356"/>
                  </a:lnTo>
                  <a:lnTo>
                    <a:pt x="2489" y="647052"/>
                  </a:lnTo>
                  <a:lnTo>
                    <a:pt x="0" y="654735"/>
                  </a:lnTo>
                  <a:lnTo>
                    <a:pt x="2489" y="659892"/>
                  </a:lnTo>
                  <a:lnTo>
                    <a:pt x="7505" y="667575"/>
                  </a:lnTo>
                  <a:lnTo>
                    <a:pt x="17538" y="677849"/>
                  </a:lnTo>
                  <a:lnTo>
                    <a:pt x="22555" y="680427"/>
                  </a:lnTo>
                  <a:lnTo>
                    <a:pt x="208114" y="680427"/>
                  </a:lnTo>
                  <a:lnTo>
                    <a:pt x="333451" y="677849"/>
                  </a:lnTo>
                  <a:lnTo>
                    <a:pt x="689521" y="677849"/>
                  </a:lnTo>
                  <a:lnTo>
                    <a:pt x="767232" y="680427"/>
                  </a:lnTo>
                  <a:lnTo>
                    <a:pt x="804837" y="683006"/>
                  </a:lnTo>
                  <a:lnTo>
                    <a:pt x="822363" y="688149"/>
                  </a:lnTo>
                  <a:lnTo>
                    <a:pt x="890066" y="703529"/>
                  </a:lnTo>
                  <a:lnTo>
                    <a:pt x="912647" y="711263"/>
                  </a:lnTo>
                  <a:lnTo>
                    <a:pt x="932713" y="716381"/>
                  </a:lnTo>
                  <a:lnTo>
                    <a:pt x="947775" y="721525"/>
                  </a:lnTo>
                  <a:lnTo>
                    <a:pt x="955268" y="726630"/>
                  </a:lnTo>
                  <a:lnTo>
                    <a:pt x="957808" y="729208"/>
                  </a:lnTo>
                  <a:lnTo>
                    <a:pt x="965301" y="729208"/>
                  </a:lnTo>
                  <a:lnTo>
                    <a:pt x="990384" y="693254"/>
                  </a:lnTo>
                  <a:lnTo>
                    <a:pt x="1002919" y="626516"/>
                  </a:lnTo>
                  <a:lnTo>
                    <a:pt x="1002919" y="605993"/>
                  </a:lnTo>
                  <a:close/>
                </a:path>
                <a:path w="1083310" h="729614">
                  <a:moveTo>
                    <a:pt x="1083157" y="559727"/>
                  </a:moveTo>
                  <a:lnTo>
                    <a:pt x="1082916" y="554609"/>
                  </a:lnTo>
                  <a:lnTo>
                    <a:pt x="1072883" y="332803"/>
                  </a:lnTo>
                  <a:lnTo>
                    <a:pt x="1072883" y="554888"/>
                  </a:lnTo>
                  <a:lnTo>
                    <a:pt x="1032941" y="556945"/>
                  </a:lnTo>
                  <a:lnTo>
                    <a:pt x="1025537" y="15430"/>
                  </a:lnTo>
                  <a:lnTo>
                    <a:pt x="1025525" y="15036"/>
                  </a:lnTo>
                  <a:lnTo>
                    <a:pt x="1048258" y="13233"/>
                  </a:lnTo>
                  <a:lnTo>
                    <a:pt x="1072883" y="554888"/>
                  </a:lnTo>
                  <a:lnTo>
                    <a:pt x="1072883" y="332803"/>
                  </a:lnTo>
                  <a:lnTo>
                    <a:pt x="1058062" y="5118"/>
                  </a:lnTo>
                  <a:lnTo>
                    <a:pt x="1058062" y="0"/>
                  </a:lnTo>
                  <a:lnTo>
                    <a:pt x="1050556" y="0"/>
                  </a:lnTo>
                  <a:lnTo>
                    <a:pt x="1017955" y="5118"/>
                  </a:lnTo>
                  <a:lnTo>
                    <a:pt x="1015441" y="7696"/>
                  </a:lnTo>
                  <a:lnTo>
                    <a:pt x="1015441" y="10274"/>
                  </a:lnTo>
                  <a:lnTo>
                    <a:pt x="1022985" y="562305"/>
                  </a:lnTo>
                  <a:lnTo>
                    <a:pt x="1022985" y="567461"/>
                  </a:lnTo>
                  <a:lnTo>
                    <a:pt x="1028014" y="567461"/>
                  </a:lnTo>
                  <a:lnTo>
                    <a:pt x="1078128" y="564883"/>
                  </a:lnTo>
                  <a:lnTo>
                    <a:pt x="1083157" y="564883"/>
                  </a:lnTo>
                  <a:lnTo>
                    <a:pt x="1083157" y="559727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1774939" y="5260378"/>
              <a:ext cx="50800" cy="51435"/>
            </a:xfrm>
            <a:custGeom>
              <a:avLst/>
              <a:gdLst/>
              <a:ahLst/>
              <a:cxnLst/>
              <a:rect l="l" t="t" r="r" b="b"/>
              <a:pathLst>
                <a:path w="50800" h="51435">
                  <a:moveTo>
                    <a:pt x="30111" y="0"/>
                  </a:moveTo>
                  <a:lnTo>
                    <a:pt x="20078" y="0"/>
                  </a:lnTo>
                  <a:lnTo>
                    <a:pt x="10033" y="5118"/>
                  </a:lnTo>
                  <a:lnTo>
                    <a:pt x="5029" y="10274"/>
                  </a:lnTo>
                  <a:lnTo>
                    <a:pt x="0" y="20548"/>
                  </a:lnTo>
                  <a:lnTo>
                    <a:pt x="0" y="30797"/>
                  </a:lnTo>
                  <a:lnTo>
                    <a:pt x="2540" y="35953"/>
                  </a:lnTo>
                  <a:lnTo>
                    <a:pt x="5029" y="38493"/>
                  </a:lnTo>
                  <a:lnTo>
                    <a:pt x="7543" y="43649"/>
                  </a:lnTo>
                  <a:lnTo>
                    <a:pt x="10033" y="46228"/>
                  </a:lnTo>
                  <a:lnTo>
                    <a:pt x="15062" y="48806"/>
                  </a:lnTo>
                  <a:lnTo>
                    <a:pt x="20078" y="48806"/>
                  </a:lnTo>
                  <a:lnTo>
                    <a:pt x="25095" y="51320"/>
                  </a:lnTo>
                  <a:lnTo>
                    <a:pt x="30111" y="48806"/>
                  </a:lnTo>
                  <a:lnTo>
                    <a:pt x="35115" y="48806"/>
                  </a:lnTo>
                  <a:lnTo>
                    <a:pt x="37604" y="46228"/>
                  </a:lnTo>
                  <a:lnTo>
                    <a:pt x="42633" y="43649"/>
                  </a:lnTo>
                  <a:lnTo>
                    <a:pt x="45173" y="38493"/>
                  </a:lnTo>
                  <a:lnTo>
                    <a:pt x="47650" y="35953"/>
                  </a:lnTo>
                  <a:lnTo>
                    <a:pt x="50177" y="30797"/>
                  </a:lnTo>
                  <a:lnTo>
                    <a:pt x="50177" y="20548"/>
                  </a:lnTo>
                  <a:lnTo>
                    <a:pt x="45173" y="10274"/>
                  </a:lnTo>
                  <a:lnTo>
                    <a:pt x="42633" y="7696"/>
                  </a:lnTo>
                  <a:lnTo>
                    <a:pt x="37604" y="5118"/>
                  </a:lnTo>
                  <a:lnTo>
                    <a:pt x="35115" y="25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769973" y="5257800"/>
              <a:ext cx="60325" cy="596265"/>
            </a:xfrm>
            <a:custGeom>
              <a:avLst/>
              <a:gdLst/>
              <a:ahLst/>
              <a:cxnLst/>
              <a:rect l="l" t="t" r="r" b="b"/>
              <a:pathLst>
                <a:path w="60325" h="596264">
                  <a:moveTo>
                    <a:pt x="60172" y="20548"/>
                  </a:moveTo>
                  <a:lnTo>
                    <a:pt x="57632" y="15430"/>
                  </a:lnTo>
                  <a:lnTo>
                    <a:pt x="55143" y="10274"/>
                  </a:lnTo>
                  <a:lnTo>
                    <a:pt x="50139" y="5181"/>
                  </a:lnTo>
                  <a:lnTo>
                    <a:pt x="50139" y="28270"/>
                  </a:lnTo>
                  <a:lnTo>
                    <a:pt x="47599" y="30797"/>
                  </a:lnTo>
                  <a:lnTo>
                    <a:pt x="47599" y="35953"/>
                  </a:lnTo>
                  <a:lnTo>
                    <a:pt x="37604" y="46228"/>
                  </a:lnTo>
                  <a:lnTo>
                    <a:pt x="35077" y="46228"/>
                  </a:lnTo>
                  <a:lnTo>
                    <a:pt x="30060" y="48806"/>
                  </a:lnTo>
                  <a:lnTo>
                    <a:pt x="25044" y="46228"/>
                  </a:lnTo>
                  <a:lnTo>
                    <a:pt x="22567" y="46228"/>
                  </a:lnTo>
                  <a:lnTo>
                    <a:pt x="17538" y="43649"/>
                  </a:lnTo>
                  <a:lnTo>
                    <a:pt x="12509" y="38531"/>
                  </a:lnTo>
                  <a:lnTo>
                    <a:pt x="12509" y="35953"/>
                  </a:lnTo>
                  <a:lnTo>
                    <a:pt x="9994" y="30797"/>
                  </a:lnTo>
                  <a:lnTo>
                    <a:pt x="9994" y="28270"/>
                  </a:lnTo>
                  <a:lnTo>
                    <a:pt x="9994" y="23126"/>
                  </a:lnTo>
                  <a:lnTo>
                    <a:pt x="12509" y="20548"/>
                  </a:lnTo>
                  <a:lnTo>
                    <a:pt x="12509" y="17970"/>
                  </a:lnTo>
                  <a:lnTo>
                    <a:pt x="14998" y="12852"/>
                  </a:lnTo>
                  <a:lnTo>
                    <a:pt x="17538" y="10274"/>
                  </a:lnTo>
                  <a:lnTo>
                    <a:pt x="22567" y="10274"/>
                  </a:lnTo>
                  <a:lnTo>
                    <a:pt x="25044" y="7696"/>
                  </a:lnTo>
                  <a:lnTo>
                    <a:pt x="30060" y="7696"/>
                  </a:lnTo>
                  <a:lnTo>
                    <a:pt x="35077" y="7696"/>
                  </a:lnTo>
                  <a:lnTo>
                    <a:pt x="37604" y="10274"/>
                  </a:lnTo>
                  <a:lnTo>
                    <a:pt x="40081" y="10274"/>
                  </a:lnTo>
                  <a:lnTo>
                    <a:pt x="42570" y="12852"/>
                  </a:lnTo>
                  <a:lnTo>
                    <a:pt x="45110" y="15430"/>
                  </a:lnTo>
                  <a:lnTo>
                    <a:pt x="47599" y="20548"/>
                  </a:lnTo>
                  <a:lnTo>
                    <a:pt x="47599" y="23126"/>
                  </a:lnTo>
                  <a:lnTo>
                    <a:pt x="50139" y="28270"/>
                  </a:lnTo>
                  <a:lnTo>
                    <a:pt x="50139" y="5181"/>
                  </a:lnTo>
                  <a:lnTo>
                    <a:pt x="47599" y="2578"/>
                  </a:lnTo>
                  <a:lnTo>
                    <a:pt x="42570" y="0"/>
                  </a:lnTo>
                  <a:lnTo>
                    <a:pt x="30060" y="0"/>
                  </a:lnTo>
                  <a:lnTo>
                    <a:pt x="17538" y="0"/>
                  </a:lnTo>
                  <a:lnTo>
                    <a:pt x="7505" y="5156"/>
                  </a:lnTo>
                  <a:lnTo>
                    <a:pt x="0" y="20548"/>
                  </a:lnTo>
                  <a:lnTo>
                    <a:pt x="0" y="28270"/>
                  </a:lnTo>
                  <a:lnTo>
                    <a:pt x="0" y="33375"/>
                  </a:lnTo>
                  <a:lnTo>
                    <a:pt x="2476" y="41071"/>
                  </a:lnTo>
                  <a:lnTo>
                    <a:pt x="4965" y="46228"/>
                  </a:lnTo>
                  <a:lnTo>
                    <a:pt x="12509" y="53898"/>
                  </a:lnTo>
                  <a:lnTo>
                    <a:pt x="17538" y="56476"/>
                  </a:lnTo>
                  <a:lnTo>
                    <a:pt x="25044" y="56476"/>
                  </a:lnTo>
                  <a:lnTo>
                    <a:pt x="42570" y="595680"/>
                  </a:lnTo>
                  <a:lnTo>
                    <a:pt x="52616" y="595680"/>
                  </a:lnTo>
                  <a:lnTo>
                    <a:pt x="35153" y="56476"/>
                  </a:lnTo>
                  <a:lnTo>
                    <a:pt x="42570" y="56476"/>
                  </a:lnTo>
                  <a:lnTo>
                    <a:pt x="47599" y="53898"/>
                  </a:lnTo>
                  <a:lnTo>
                    <a:pt x="50139" y="48806"/>
                  </a:lnTo>
                  <a:lnTo>
                    <a:pt x="55143" y="46228"/>
                  </a:lnTo>
                  <a:lnTo>
                    <a:pt x="57632" y="41071"/>
                  </a:lnTo>
                  <a:lnTo>
                    <a:pt x="60172" y="33375"/>
                  </a:lnTo>
                  <a:lnTo>
                    <a:pt x="60172" y="28270"/>
                  </a:lnTo>
                  <a:lnTo>
                    <a:pt x="60172" y="20548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1253450" y="6012700"/>
              <a:ext cx="471805" cy="20955"/>
            </a:xfrm>
            <a:custGeom>
              <a:avLst/>
              <a:gdLst/>
              <a:ahLst/>
              <a:cxnLst/>
              <a:rect l="l" t="t" r="r" b="b"/>
              <a:pathLst>
                <a:path w="471805" h="20954">
                  <a:moveTo>
                    <a:pt x="453823" y="0"/>
                  </a:moveTo>
                  <a:lnTo>
                    <a:pt x="15038" y="0"/>
                  </a:lnTo>
                  <a:lnTo>
                    <a:pt x="7490" y="2578"/>
                  </a:lnTo>
                  <a:lnTo>
                    <a:pt x="2520" y="5099"/>
                  </a:lnTo>
                  <a:lnTo>
                    <a:pt x="2520" y="7677"/>
                  </a:lnTo>
                  <a:lnTo>
                    <a:pt x="0" y="10253"/>
                  </a:lnTo>
                  <a:lnTo>
                    <a:pt x="5006" y="15408"/>
                  </a:lnTo>
                  <a:lnTo>
                    <a:pt x="15038" y="20527"/>
                  </a:lnTo>
                  <a:lnTo>
                    <a:pt x="471374" y="20527"/>
                  </a:lnTo>
                  <a:lnTo>
                    <a:pt x="4538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1248422" y="5291175"/>
              <a:ext cx="1344295" cy="748030"/>
            </a:xfrm>
            <a:custGeom>
              <a:avLst/>
              <a:gdLst/>
              <a:ahLst/>
              <a:cxnLst/>
              <a:rect l="l" t="t" r="r" b="b"/>
              <a:pathLst>
                <a:path w="1344295" h="748029">
                  <a:moveTo>
                    <a:pt x="486422" y="747217"/>
                  </a:moveTo>
                  <a:lnTo>
                    <a:pt x="478917" y="736942"/>
                  </a:lnTo>
                  <a:lnTo>
                    <a:pt x="476758" y="734364"/>
                  </a:lnTo>
                  <a:lnTo>
                    <a:pt x="476402" y="733945"/>
                  </a:lnTo>
                  <a:lnTo>
                    <a:pt x="476402" y="734364"/>
                  </a:lnTo>
                  <a:lnTo>
                    <a:pt x="476402" y="734974"/>
                  </a:lnTo>
                  <a:lnTo>
                    <a:pt x="476097" y="734974"/>
                  </a:lnTo>
                  <a:lnTo>
                    <a:pt x="476402" y="734364"/>
                  </a:lnTo>
                  <a:lnTo>
                    <a:pt x="476402" y="733945"/>
                  </a:lnTo>
                  <a:lnTo>
                    <a:pt x="463880" y="718959"/>
                  </a:lnTo>
                  <a:lnTo>
                    <a:pt x="463296" y="719556"/>
                  </a:lnTo>
                  <a:lnTo>
                    <a:pt x="463296" y="734974"/>
                  </a:lnTo>
                  <a:lnTo>
                    <a:pt x="21882" y="734974"/>
                  </a:lnTo>
                  <a:lnTo>
                    <a:pt x="21882" y="736600"/>
                  </a:lnTo>
                  <a:lnTo>
                    <a:pt x="12509" y="731786"/>
                  </a:lnTo>
                  <a:lnTo>
                    <a:pt x="15049" y="729208"/>
                  </a:lnTo>
                  <a:lnTo>
                    <a:pt x="20066" y="726630"/>
                  </a:lnTo>
                  <a:lnTo>
                    <a:pt x="20066" y="728624"/>
                  </a:lnTo>
                  <a:lnTo>
                    <a:pt x="20066" y="729208"/>
                  </a:lnTo>
                  <a:lnTo>
                    <a:pt x="458470" y="729208"/>
                  </a:lnTo>
                  <a:lnTo>
                    <a:pt x="463296" y="734974"/>
                  </a:lnTo>
                  <a:lnTo>
                    <a:pt x="463296" y="719556"/>
                  </a:lnTo>
                  <a:lnTo>
                    <a:pt x="460603" y="722299"/>
                  </a:lnTo>
                  <a:lnTo>
                    <a:pt x="460603" y="718464"/>
                  </a:lnTo>
                  <a:lnTo>
                    <a:pt x="460476" y="718464"/>
                  </a:lnTo>
                  <a:lnTo>
                    <a:pt x="460476" y="715924"/>
                  </a:lnTo>
                  <a:lnTo>
                    <a:pt x="20066" y="715924"/>
                  </a:lnTo>
                  <a:lnTo>
                    <a:pt x="20066" y="716356"/>
                  </a:lnTo>
                  <a:lnTo>
                    <a:pt x="17538" y="716356"/>
                  </a:lnTo>
                  <a:lnTo>
                    <a:pt x="10033" y="718959"/>
                  </a:lnTo>
                  <a:lnTo>
                    <a:pt x="5016" y="721525"/>
                  </a:lnTo>
                  <a:lnTo>
                    <a:pt x="0" y="731786"/>
                  </a:lnTo>
                  <a:lnTo>
                    <a:pt x="2540" y="736942"/>
                  </a:lnTo>
                  <a:lnTo>
                    <a:pt x="17538" y="744639"/>
                  </a:lnTo>
                  <a:lnTo>
                    <a:pt x="19685" y="741349"/>
                  </a:lnTo>
                  <a:lnTo>
                    <a:pt x="19685" y="745134"/>
                  </a:lnTo>
                  <a:lnTo>
                    <a:pt x="19278" y="745134"/>
                  </a:lnTo>
                  <a:lnTo>
                    <a:pt x="19278" y="747674"/>
                  </a:lnTo>
                  <a:lnTo>
                    <a:pt x="476402" y="747674"/>
                  </a:lnTo>
                  <a:lnTo>
                    <a:pt x="476402" y="747217"/>
                  </a:lnTo>
                  <a:lnTo>
                    <a:pt x="486422" y="747217"/>
                  </a:lnTo>
                  <a:close/>
                </a:path>
                <a:path w="1344295" h="748029">
                  <a:moveTo>
                    <a:pt x="1316342" y="12852"/>
                  </a:moveTo>
                  <a:lnTo>
                    <a:pt x="1313827" y="10274"/>
                  </a:lnTo>
                  <a:lnTo>
                    <a:pt x="1281226" y="0"/>
                  </a:lnTo>
                  <a:lnTo>
                    <a:pt x="1273721" y="0"/>
                  </a:lnTo>
                  <a:lnTo>
                    <a:pt x="1273721" y="5156"/>
                  </a:lnTo>
                  <a:lnTo>
                    <a:pt x="1246136" y="564883"/>
                  </a:lnTo>
                  <a:lnTo>
                    <a:pt x="1246136" y="570039"/>
                  </a:lnTo>
                  <a:lnTo>
                    <a:pt x="1251165" y="570039"/>
                  </a:lnTo>
                  <a:lnTo>
                    <a:pt x="1303832" y="567461"/>
                  </a:lnTo>
                  <a:lnTo>
                    <a:pt x="1308836" y="567461"/>
                  </a:lnTo>
                  <a:lnTo>
                    <a:pt x="1308836" y="562305"/>
                  </a:lnTo>
                  <a:lnTo>
                    <a:pt x="1316266" y="20523"/>
                  </a:lnTo>
                  <a:lnTo>
                    <a:pt x="1308836" y="20523"/>
                  </a:lnTo>
                  <a:lnTo>
                    <a:pt x="1306233" y="20523"/>
                  </a:lnTo>
                  <a:lnTo>
                    <a:pt x="1298867" y="557441"/>
                  </a:lnTo>
                  <a:lnTo>
                    <a:pt x="1256449" y="559511"/>
                  </a:lnTo>
                  <a:lnTo>
                    <a:pt x="1283423" y="11874"/>
                  </a:lnTo>
                  <a:lnTo>
                    <a:pt x="1308836" y="20523"/>
                  </a:lnTo>
                  <a:lnTo>
                    <a:pt x="1311313" y="15430"/>
                  </a:lnTo>
                  <a:lnTo>
                    <a:pt x="1316342" y="15430"/>
                  </a:lnTo>
                  <a:lnTo>
                    <a:pt x="1316342" y="12852"/>
                  </a:lnTo>
                  <a:close/>
                </a:path>
                <a:path w="1344295" h="748029">
                  <a:moveTo>
                    <a:pt x="1343914" y="685584"/>
                  </a:moveTo>
                  <a:lnTo>
                    <a:pt x="1336408" y="677887"/>
                  </a:lnTo>
                  <a:lnTo>
                    <a:pt x="1271054" y="720928"/>
                  </a:lnTo>
                  <a:lnTo>
                    <a:pt x="1268704" y="721525"/>
                  </a:lnTo>
                  <a:lnTo>
                    <a:pt x="1268704" y="722477"/>
                  </a:lnTo>
                  <a:lnTo>
                    <a:pt x="1266228" y="724103"/>
                  </a:lnTo>
                  <a:lnTo>
                    <a:pt x="1268704" y="731786"/>
                  </a:lnTo>
                  <a:lnTo>
                    <a:pt x="1270889" y="731342"/>
                  </a:lnTo>
                  <a:lnTo>
                    <a:pt x="1271193" y="731786"/>
                  </a:lnTo>
                  <a:lnTo>
                    <a:pt x="1272413" y="731037"/>
                  </a:lnTo>
                  <a:lnTo>
                    <a:pt x="1293799" y="726630"/>
                  </a:lnTo>
                  <a:lnTo>
                    <a:pt x="1313827" y="716356"/>
                  </a:lnTo>
                  <a:lnTo>
                    <a:pt x="1323860" y="708685"/>
                  </a:lnTo>
                  <a:lnTo>
                    <a:pt x="1331404" y="703529"/>
                  </a:lnTo>
                  <a:lnTo>
                    <a:pt x="1336408" y="693254"/>
                  </a:lnTo>
                  <a:lnTo>
                    <a:pt x="1341348" y="688213"/>
                  </a:lnTo>
                  <a:lnTo>
                    <a:pt x="1343914" y="685584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2574798" y="5881738"/>
              <a:ext cx="1000760" cy="131445"/>
            </a:xfrm>
            <a:custGeom>
              <a:avLst/>
              <a:gdLst/>
              <a:ahLst/>
              <a:cxnLst/>
              <a:rect l="l" t="t" r="r" b="b"/>
              <a:pathLst>
                <a:path w="1000760" h="131445">
                  <a:moveTo>
                    <a:pt x="12534" y="0"/>
                  </a:moveTo>
                  <a:lnTo>
                    <a:pt x="5029" y="10273"/>
                  </a:lnTo>
                  <a:lnTo>
                    <a:pt x="0" y="25680"/>
                  </a:lnTo>
                  <a:lnTo>
                    <a:pt x="2489" y="43629"/>
                  </a:lnTo>
                  <a:lnTo>
                    <a:pt x="5029" y="64211"/>
                  </a:lnTo>
                  <a:lnTo>
                    <a:pt x="10032" y="84738"/>
                  </a:lnTo>
                  <a:lnTo>
                    <a:pt x="20078" y="105263"/>
                  </a:lnTo>
                  <a:lnTo>
                    <a:pt x="32600" y="120690"/>
                  </a:lnTo>
                  <a:lnTo>
                    <a:pt x="45123" y="130962"/>
                  </a:lnTo>
                  <a:lnTo>
                    <a:pt x="55156" y="125789"/>
                  </a:lnTo>
                  <a:lnTo>
                    <a:pt x="72694" y="120690"/>
                  </a:lnTo>
                  <a:lnTo>
                    <a:pt x="90271" y="112958"/>
                  </a:lnTo>
                  <a:lnTo>
                    <a:pt x="112839" y="107840"/>
                  </a:lnTo>
                  <a:lnTo>
                    <a:pt x="137921" y="102685"/>
                  </a:lnTo>
                  <a:lnTo>
                    <a:pt x="160477" y="95009"/>
                  </a:lnTo>
                  <a:lnTo>
                    <a:pt x="180505" y="89855"/>
                  </a:lnTo>
                  <a:lnTo>
                    <a:pt x="198081" y="87315"/>
                  </a:lnTo>
                  <a:lnTo>
                    <a:pt x="238175" y="84738"/>
                  </a:lnTo>
                  <a:lnTo>
                    <a:pt x="315925" y="82160"/>
                  </a:lnTo>
                  <a:lnTo>
                    <a:pt x="797344" y="82160"/>
                  </a:lnTo>
                  <a:lnTo>
                    <a:pt x="905154" y="84738"/>
                  </a:lnTo>
                  <a:lnTo>
                    <a:pt x="985392" y="84738"/>
                  </a:lnTo>
                  <a:lnTo>
                    <a:pt x="990396" y="77061"/>
                  </a:lnTo>
                  <a:lnTo>
                    <a:pt x="995426" y="71906"/>
                  </a:lnTo>
                  <a:lnTo>
                    <a:pt x="1000429" y="61634"/>
                  </a:lnTo>
                  <a:lnTo>
                    <a:pt x="922693" y="38530"/>
                  </a:lnTo>
                  <a:lnTo>
                    <a:pt x="829919" y="33375"/>
                  </a:lnTo>
                  <a:lnTo>
                    <a:pt x="707072" y="28258"/>
                  </a:lnTo>
                  <a:lnTo>
                    <a:pt x="566661" y="20527"/>
                  </a:lnTo>
                  <a:lnTo>
                    <a:pt x="268287" y="10273"/>
                  </a:lnTo>
                  <a:lnTo>
                    <a:pt x="130378" y="5154"/>
                  </a:lnTo>
                  <a:lnTo>
                    <a:pt x="125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2584831" y="5876594"/>
              <a:ext cx="995680" cy="97790"/>
            </a:xfrm>
            <a:custGeom>
              <a:avLst/>
              <a:gdLst/>
              <a:ahLst/>
              <a:cxnLst/>
              <a:rect l="l" t="t" r="r" b="b"/>
              <a:pathLst>
                <a:path w="995679" h="97789">
                  <a:moveTo>
                    <a:pt x="995413" y="66789"/>
                  </a:moveTo>
                  <a:lnTo>
                    <a:pt x="992873" y="61633"/>
                  </a:lnTo>
                  <a:lnTo>
                    <a:pt x="990396" y="53936"/>
                  </a:lnTo>
                  <a:lnTo>
                    <a:pt x="982840" y="48780"/>
                  </a:lnTo>
                  <a:lnTo>
                    <a:pt x="972820" y="43675"/>
                  </a:lnTo>
                  <a:lnTo>
                    <a:pt x="915187" y="38519"/>
                  </a:lnTo>
                  <a:lnTo>
                    <a:pt x="819886" y="33413"/>
                  </a:lnTo>
                  <a:lnTo>
                    <a:pt x="697039" y="28257"/>
                  </a:lnTo>
                  <a:lnTo>
                    <a:pt x="556628" y="20574"/>
                  </a:lnTo>
                  <a:lnTo>
                    <a:pt x="258254" y="10299"/>
                  </a:lnTo>
                  <a:lnTo>
                    <a:pt x="120345" y="5143"/>
                  </a:lnTo>
                  <a:lnTo>
                    <a:pt x="2501" y="0"/>
                  </a:lnTo>
                  <a:lnTo>
                    <a:pt x="0" y="10299"/>
                  </a:lnTo>
                  <a:lnTo>
                    <a:pt x="120345" y="15417"/>
                  </a:lnTo>
                  <a:lnTo>
                    <a:pt x="258254" y="20574"/>
                  </a:lnTo>
                  <a:lnTo>
                    <a:pt x="556628" y="30835"/>
                  </a:lnTo>
                  <a:lnTo>
                    <a:pt x="697039" y="38519"/>
                  </a:lnTo>
                  <a:lnTo>
                    <a:pt x="819886" y="43675"/>
                  </a:lnTo>
                  <a:lnTo>
                    <a:pt x="912660" y="48780"/>
                  </a:lnTo>
                  <a:lnTo>
                    <a:pt x="970330" y="53936"/>
                  </a:lnTo>
                  <a:lnTo>
                    <a:pt x="970330" y="51358"/>
                  </a:lnTo>
                  <a:lnTo>
                    <a:pt x="977836" y="56515"/>
                  </a:lnTo>
                  <a:lnTo>
                    <a:pt x="982840" y="61633"/>
                  </a:lnTo>
                  <a:lnTo>
                    <a:pt x="982840" y="64211"/>
                  </a:lnTo>
                  <a:lnTo>
                    <a:pt x="985393" y="66789"/>
                  </a:lnTo>
                  <a:lnTo>
                    <a:pt x="982840" y="69354"/>
                  </a:lnTo>
                  <a:lnTo>
                    <a:pt x="977836" y="79629"/>
                  </a:lnTo>
                  <a:lnTo>
                    <a:pt x="970330" y="84734"/>
                  </a:lnTo>
                  <a:lnTo>
                    <a:pt x="895121" y="84734"/>
                  </a:lnTo>
                  <a:lnTo>
                    <a:pt x="787311" y="82207"/>
                  </a:lnTo>
                  <a:lnTo>
                    <a:pt x="305892" y="82207"/>
                  </a:lnTo>
                  <a:lnTo>
                    <a:pt x="225653" y="84734"/>
                  </a:lnTo>
                  <a:lnTo>
                    <a:pt x="188048" y="87312"/>
                  </a:lnTo>
                  <a:lnTo>
                    <a:pt x="190538" y="97586"/>
                  </a:lnTo>
                  <a:lnTo>
                    <a:pt x="228142" y="95008"/>
                  </a:lnTo>
                  <a:lnTo>
                    <a:pt x="305892" y="92468"/>
                  </a:lnTo>
                  <a:lnTo>
                    <a:pt x="664438" y="92468"/>
                  </a:lnTo>
                  <a:lnTo>
                    <a:pt x="787311" y="95008"/>
                  </a:lnTo>
                  <a:lnTo>
                    <a:pt x="975360" y="95008"/>
                  </a:lnTo>
                  <a:lnTo>
                    <a:pt x="977836" y="92468"/>
                  </a:lnTo>
                  <a:lnTo>
                    <a:pt x="985393" y="87312"/>
                  </a:lnTo>
                  <a:lnTo>
                    <a:pt x="990396" y="79629"/>
                  </a:lnTo>
                  <a:lnTo>
                    <a:pt x="992873" y="74472"/>
                  </a:lnTo>
                  <a:lnTo>
                    <a:pt x="995413" y="66789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2569794" y="5876584"/>
              <a:ext cx="205574" cy="1437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2522143" y="5306606"/>
              <a:ext cx="27940" cy="544830"/>
            </a:xfrm>
            <a:custGeom>
              <a:avLst/>
              <a:gdLst/>
              <a:ahLst/>
              <a:cxnLst/>
              <a:rect l="l" t="t" r="r" b="b"/>
              <a:pathLst>
                <a:path w="27939" h="544829">
                  <a:moveTo>
                    <a:pt x="22555" y="0"/>
                  </a:moveTo>
                  <a:lnTo>
                    <a:pt x="17538" y="0"/>
                  </a:lnTo>
                  <a:lnTo>
                    <a:pt x="0" y="544334"/>
                  </a:lnTo>
                  <a:lnTo>
                    <a:pt x="10045" y="544334"/>
                  </a:lnTo>
                  <a:lnTo>
                    <a:pt x="27571" y="2578"/>
                  </a:lnTo>
                  <a:lnTo>
                    <a:pt x="22555" y="0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2619921" y="6010124"/>
              <a:ext cx="471805" cy="18415"/>
            </a:xfrm>
            <a:custGeom>
              <a:avLst/>
              <a:gdLst/>
              <a:ahLst/>
              <a:cxnLst/>
              <a:rect l="l" t="t" r="r" b="b"/>
              <a:pathLst>
                <a:path w="471805" h="18414">
                  <a:moveTo>
                    <a:pt x="456323" y="0"/>
                  </a:moveTo>
                  <a:lnTo>
                    <a:pt x="20053" y="0"/>
                  </a:lnTo>
                  <a:lnTo>
                    <a:pt x="0" y="17985"/>
                  </a:lnTo>
                  <a:lnTo>
                    <a:pt x="456323" y="17985"/>
                  </a:lnTo>
                  <a:lnTo>
                    <a:pt x="466356" y="12830"/>
                  </a:lnTo>
                  <a:lnTo>
                    <a:pt x="468883" y="12830"/>
                  </a:lnTo>
                  <a:lnTo>
                    <a:pt x="471360" y="10253"/>
                  </a:lnTo>
                  <a:lnTo>
                    <a:pt x="468883" y="7675"/>
                  </a:lnTo>
                  <a:lnTo>
                    <a:pt x="468883" y="5154"/>
                  </a:lnTo>
                  <a:lnTo>
                    <a:pt x="463867" y="2576"/>
                  </a:lnTo>
                  <a:lnTo>
                    <a:pt x="4563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799604" y="5925375"/>
              <a:ext cx="2733040" cy="107950"/>
            </a:xfrm>
            <a:custGeom>
              <a:avLst/>
              <a:gdLst/>
              <a:ahLst/>
              <a:cxnLst/>
              <a:rect l="l" t="t" r="r" b="b"/>
              <a:pathLst>
                <a:path w="2733040" h="107950">
                  <a:moveTo>
                    <a:pt x="704583" y="10274"/>
                  </a:moveTo>
                  <a:lnTo>
                    <a:pt x="702043" y="0"/>
                  </a:lnTo>
                  <a:lnTo>
                    <a:pt x="0" y="12852"/>
                  </a:lnTo>
                  <a:lnTo>
                    <a:pt x="0" y="23114"/>
                  </a:lnTo>
                  <a:lnTo>
                    <a:pt x="704583" y="10274"/>
                  </a:lnTo>
                  <a:close/>
                </a:path>
                <a:path w="2733040" h="107950">
                  <a:moveTo>
                    <a:pt x="2296706" y="95008"/>
                  </a:moveTo>
                  <a:lnTo>
                    <a:pt x="2295436" y="92430"/>
                  </a:lnTo>
                  <a:lnTo>
                    <a:pt x="2291677" y="84759"/>
                  </a:lnTo>
                  <a:lnTo>
                    <a:pt x="2286673" y="82156"/>
                  </a:lnTo>
                  <a:lnTo>
                    <a:pt x="2284184" y="81330"/>
                  </a:lnTo>
                  <a:lnTo>
                    <a:pt x="2284184" y="95008"/>
                  </a:lnTo>
                  <a:lnTo>
                    <a:pt x="2279167" y="95008"/>
                  </a:lnTo>
                  <a:lnTo>
                    <a:pt x="2276640" y="97586"/>
                  </a:lnTo>
                  <a:lnTo>
                    <a:pt x="1835365" y="97586"/>
                  </a:lnTo>
                  <a:lnTo>
                    <a:pt x="1842884" y="89903"/>
                  </a:lnTo>
                  <a:lnTo>
                    <a:pt x="2276640" y="89903"/>
                  </a:lnTo>
                  <a:lnTo>
                    <a:pt x="2281644" y="92430"/>
                  </a:lnTo>
                  <a:lnTo>
                    <a:pt x="2284184" y="95008"/>
                  </a:lnTo>
                  <a:lnTo>
                    <a:pt x="2284184" y="81330"/>
                  </a:lnTo>
                  <a:lnTo>
                    <a:pt x="2279167" y="79641"/>
                  </a:lnTo>
                  <a:lnTo>
                    <a:pt x="2276640" y="79641"/>
                  </a:lnTo>
                  <a:lnTo>
                    <a:pt x="2276640" y="79184"/>
                  </a:lnTo>
                  <a:lnTo>
                    <a:pt x="1838731" y="79184"/>
                  </a:lnTo>
                  <a:lnTo>
                    <a:pt x="1838731" y="81724"/>
                  </a:lnTo>
                  <a:lnTo>
                    <a:pt x="1838642" y="85534"/>
                  </a:lnTo>
                  <a:lnTo>
                    <a:pt x="1835365" y="82156"/>
                  </a:lnTo>
                  <a:lnTo>
                    <a:pt x="1820329" y="97586"/>
                  </a:lnTo>
                  <a:lnTo>
                    <a:pt x="1817827" y="100164"/>
                  </a:lnTo>
                  <a:lnTo>
                    <a:pt x="1820316" y="107861"/>
                  </a:lnTo>
                  <a:lnTo>
                    <a:pt x="1825332" y="107861"/>
                  </a:lnTo>
                  <a:lnTo>
                    <a:pt x="2279167" y="107861"/>
                  </a:lnTo>
                  <a:lnTo>
                    <a:pt x="2294217" y="100164"/>
                  </a:lnTo>
                  <a:lnTo>
                    <a:pt x="2296706" y="95008"/>
                  </a:lnTo>
                  <a:close/>
                </a:path>
                <a:path w="2733040" h="107950">
                  <a:moveTo>
                    <a:pt x="2733014" y="12852"/>
                  </a:moveTo>
                  <a:lnTo>
                    <a:pt x="2028418" y="0"/>
                  </a:lnTo>
                  <a:lnTo>
                    <a:pt x="2028418" y="10274"/>
                  </a:lnTo>
                  <a:lnTo>
                    <a:pt x="2733014" y="23114"/>
                  </a:lnTo>
                  <a:lnTo>
                    <a:pt x="2733014" y="12852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1559318" y="5971578"/>
              <a:ext cx="27940" cy="36195"/>
            </a:xfrm>
            <a:custGeom>
              <a:avLst/>
              <a:gdLst/>
              <a:ahLst/>
              <a:cxnLst/>
              <a:rect l="l" t="t" r="r" b="b"/>
              <a:pathLst>
                <a:path w="27940" h="36195">
                  <a:moveTo>
                    <a:pt x="27573" y="0"/>
                  </a:moveTo>
                  <a:lnTo>
                    <a:pt x="0" y="0"/>
                  </a:lnTo>
                  <a:lnTo>
                    <a:pt x="0" y="35949"/>
                  </a:lnTo>
                  <a:lnTo>
                    <a:pt x="27573" y="35949"/>
                  </a:lnTo>
                  <a:lnTo>
                    <a:pt x="275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1554314" y="5966485"/>
              <a:ext cx="38100" cy="46355"/>
            </a:xfrm>
            <a:custGeom>
              <a:avLst/>
              <a:gdLst/>
              <a:ahLst/>
              <a:cxnLst/>
              <a:rect l="l" t="t" r="r" b="b"/>
              <a:pathLst>
                <a:path w="38100" h="46354">
                  <a:moveTo>
                    <a:pt x="37604" y="0"/>
                  </a:moveTo>
                  <a:lnTo>
                    <a:pt x="32575" y="0"/>
                  </a:lnTo>
                  <a:lnTo>
                    <a:pt x="27571" y="0"/>
                  </a:lnTo>
                  <a:lnTo>
                    <a:pt x="27571" y="10274"/>
                  </a:lnTo>
                  <a:lnTo>
                    <a:pt x="27571" y="35953"/>
                  </a:lnTo>
                  <a:lnTo>
                    <a:pt x="10033" y="35953"/>
                  </a:lnTo>
                  <a:lnTo>
                    <a:pt x="10033" y="10274"/>
                  </a:lnTo>
                  <a:lnTo>
                    <a:pt x="27571" y="10274"/>
                  </a:lnTo>
                  <a:lnTo>
                    <a:pt x="27571" y="0"/>
                  </a:lnTo>
                  <a:lnTo>
                    <a:pt x="5003" y="0"/>
                  </a:lnTo>
                  <a:lnTo>
                    <a:pt x="0" y="0"/>
                  </a:lnTo>
                  <a:lnTo>
                    <a:pt x="0" y="5118"/>
                  </a:lnTo>
                  <a:lnTo>
                    <a:pt x="0" y="41046"/>
                  </a:lnTo>
                  <a:lnTo>
                    <a:pt x="0" y="46215"/>
                  </a:lnTo>
                  <a:lnTo>
                    <a:pt x="5003" y="46215"/>
                  </a:lnTo>
                  <a:lnTo>
                    <a:pt x="32575" y="46215"/>
                  </a:lnTo>
                  <a:lnTo>
                    <a:pt x="37604" y="46215"/>
                  </a:lnTo>
                  <a:lnTo>
                    <a:pt x="37604" y="41046"/>
                  </a:lnTo>
                  <a:lnTo>
                    <a:pt x="37604" y="10274"/>
                  </a:lnTo>
                  <a:lnTo>
                    <a:pt x="37604" y="5118"/>
                  </a:lnTo>
                  <a:lnTo>
                    <a:pt x="37604" y="0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2717698" y="5966476"/>
              <a:ext cx="77749" cy="1026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1627035" y="5899746"/>
              <a:ext cx="1085850" cy="41275"/>
            </a:xfrm>
            <a:custGeom>
              <a:avLst/>
              <a:gdLst/>
              <a:ahLst/>
              <a:cxnLst/>
              <a:rect l="l" t="t" r="r" b="b"/>
              <a:pathLst>
                <a:path w="1085850" h="41275">
                  <a:moveTo>
                    <a:pt x="92760" y="30784"/>
                  </a:moveTo>
                  <a:lnTo>
                    <a:pt x="0" y="30784"/>
                  </a:lnTo>
                  <a:lnTo>
                    <a:pt x="0" y="41059"/>
                  </a:lnTo>
                  <a:lnTo>
                    <a:pt x="92760" y="41059"/>
                  </a:lnTo>
                  <a:lnTo>
                    <a:pt x="92760" y="30784"/>
                  </a:lnTo>
                  <a:close/>
                </a:path>
                <a:path w="1085850" h="41275">
                  <a:moveTo>
                    <a:pt x="97790" y="0"/>
                  </a:moveTo>
                  <a:lnTo>
                    <a:pt x="2489" y="0"/>
                  </a:lnTo>
                  <a:lnTo>
                    <a:pt x="2489" y="12801"/>
                  </a:lnTo>
                  <a:lnTo>
                    <a:pt x="97790" y="12801"/>
                  </a:lnTo>
                  <a:lnTo>
                    <a:pt x="97790" y="0"/>
                  </a:lnTo>
                  <a:close/>
                </a:path>
                <a:path w="1085850" h="41275">
                  <a:moveTo>
                    <a:pt x="1083144" y="0"/>
                  </a:moveTo>
                  <a:lnTo>
                    <a:pt x="985367" y="0"/>
                  </a:lnTo>
                  <a:lnTo>
                    <a:pt x="985367" y="12801"/>
                  </a:lnTo>
                  <a:lnTo>
                    <a:pt x="1083144" y="12801"/>
                  </a:lnTo>
                  <a:lnTo>
                    <a:pt x="1083144" y="0"/>
                  </a:lnTo>
                  <a:close/>
                </a:path>
                <a:path w="1085850" h="41275">
                  <a:moveTo>
                    <a:pt x="1085684" y="30784"/>
                  </a:moveTo>
                  <a:lnTo>
                    <a:pt x="990396" y="30784"/>
                  </a:lnTo>
                  <a:lnTo>
                    <a:pt x="990396" y="41059"/>
                  </a:lnTo>
                  <a:lnTo>
                    <a:pt x="1085684" y="41059"/>
                  </a:lnTo>
                  <a:lnTo>
                    <a:pt x="1085684" y="30784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2519616" y="5257800"/>
              <a:ext cx="50800" cy="48895"/>
            </a:xfrm>
            <a:custGeom>
              <a:avLst/>
              <a:gdLst/>
              <a:ahLst/>
              <a:cxnLst/>
              <a:rect l="l" t="t" r="r" b="b"/>
              <a:pathLst>
                <a:path w="50800" h="48895">
                  <a:moveTo>
                    <a:pt x="30098" y="0"/>
                  </a:moveTo>
                  <a:lnTo>
                    <a:pt x="20065" y="0"/>
                  </a:lnTo>
                  <a:lnTo>
                    <a:pt x="15062" y="2578"/>
                  </a:lnTo>
                  <a:lnTo>
                    <a:pt x="12572" y="5156"/>
                  </a:lnTo>
                  <a:lnTo>
                    <a:pt x="7543" y="7696"/>
                  </a:lnTo>
                  <a:lnTo>
                    <a:pt x="5003" y="10274"/>
                  </a:lnTo>
                  <a:lnTo>
                    <a:pt x="0" y="20548"/>
                  </a:lnTo>
                  <a:lnTo>
                    <a:pt x="0" y="30797"/>
                  </a:lnTo>
                  <a:lnTo>
                    <a:pt x="2527" y="33375"/>
                  </a:lnTo>
                  <a:lnTo>
                    <a:pt x="7543" y="43649"/>
                  </a:lnTo>
                  <a:lnTo>
                    <a:pt x="12572" y="46228"/>
                  </a:lnTo>
                  <a:lnTo>
                    <a:pt x="15062" y="48806"/>
                  </a:lnTo>
                  <a:lnTo>
                    <a:pt x="35115" y="48806"/>
                  </a:lnTo>
                  <a:lnTo>
                    <a:pt x="40144" y="46228"/>
                  </a:lnTo>
                  <a:lnTo>
                    <a:pt x="42633" y="43649"/>
                  </a:lnTo>
                  <a:lnTo>
                    <a:pt x="47637" y="33375"/>
                  </a:lnTo>
                  <a:lnTo>
                    <a:pt x="50177" y="30797"/>
                  </a:lnTo>
                  <a:lnTo>
                    <a:pt x="50177" y="20548"/>
                  </a:lnTo>
                  <a:lnTo>
                    <a:pt x="45148" y="10274"/>
                  </a:lnTo>
                  <a:lnTo>
                    <a:pt x="40144" y="51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1749907" y="5257800"/>
              <a:ext cx="837565" cy="1217295"/>
            </a:xfrm>
            <a:custGeom>
              <a:avLst/>
              <a:gdLst/>
              <a:ahLst/>
              <a:cxnLst/>
              <a:rect l="l" t="t" r="r" b="b"/>
              <a:pathLst>
                <a:path w="837564" h="1217295">
                  <a:moveTo>
                    <a:pt x="62636" y="906373"/>
                  </a:moveTo>
                  <a:lnTo>
                    <a:pt x="55143" y="906373"/>
                  </a:lnTo>
                  <a:lnTo>
                    <a:pt x="49123" y="906373"/>
                  </a:lnTo>
                  <a:lnTo>
                    <a:pt x="49123" y="916647"/>
                  </a:lnTo>
                  <a:lnTo>
                    <a:pt x="48133" y="921804"/>
                  </a:lnTo>
                  <a:lnTo>
                    <a:pt x="20066" y="921804"/>
                  </a:lnTo>
                  <a:lnTo>
                    <a:pt x="16027" y="917689"/>
                  </a:lnTo>
                  <a:lnTo>
                    <a:pt x="17538" y="916647"/>
                  </a:lnTo>
                  <a:lnTo>
                    <a:pt x="49123" y="916647"/>
                  </a:lnTo>
                  <a:lnTo>
                    <a:pt x="49123" y="906373"/>
                  </a:lnTo>
                  <a:lnTo>
                    <a:pt x="15062" y="906373"/>
                  </a:lnTo>
                  <a:lnTo>
                    <a:pt x="10033" y="908951"/>
                  </a:lnTo>
                  <a:lnTo>
                    <a:pt x="5003" y="914069"/>
                  </a:lnTo>
                  <a:lnTo>
                    <a:pt x="0" y="916647"/>
                  </a:lnTo>
                  <a:lnTo>
                    <a:pt x="5003" y="921804"/>
                  </a:lnTo>
                  <a:lnTo>
                    <a:pt x="12509" y="929474"/>
                  </a:lnTo>
                  <a:lnTo>
                    <a:pt x="12509" y="932053"/>
                  </a:lnTo>
                  <a:lnTo>
                    <a:pt x="15062" y="932053"/>
                  </a:lnTo>
                  <a:lnTo>
                    <a:pt x="55143" y="932053"/>
                  </a:lnTo>
                  <a:lnTo>
                    <a:pt x="57670" y="932053"/>
                  </a:lnTo>
                  <a:lnTo>
                    <a:pt x="60147" y="926896"/>
                  </a:lnTo>
                  <a:lnTo>
                    <a:pt x="60147" y="916647"/>
                  </a:lnTo>
                  <a:lnTo>
                    <a:pt x="60147" y="911529"/>
                  </a:lnTo>
                  <a:lnTo>
                    <a:pt x="62636" y="906373"/>
                  </a:lnTo>
                  <a:close/>
                </a:path>
                <a:path w="837564" h="1217295">
                  <a:moveTo>
                    <a:pt x="97777" y="955179"/>
                  </a:moveTo>
                  <a:lnTo>
                    <a:pt x="92748" y="957757"/>
                  </a:lnTo>
                  <a:lnTo>
                    <a:pt x="87731" y="957757"/>
                  </a:lnTo>
                  <a:lnTo>
                    <a:pt x="87731" y="968006"/>
                  </a:lnTo>
                  <a:lnTo>
                    <a:pt x="87731" y="998804"/>
                  </a:lnTo>
                  <a:lnTo>
                    <a:pt x="85725" y="1001890"/>
                  </a:lnTo>
                  <a:lnTo>
                    <a:pt x="82715" y="998804"/>
                  </a:lnTo>
                  <a:lnTo>
                    <a:pt x="82715" y="968006"/>
                  </a:lnTo>
                  <a:lnTo>
                    <a:pt x="87731" y="968006"/>
                  </a:lnTo>
                  <a:lnTo>
                    <a:pt x="87731" y="957757"/>
                  </a:lnTo>
                  <a:lnTo>
                    <a:pt x="77698" y="957757"/>
                  </a:lnTo>
                  <a:lnTo>
                    <a:pt x="72682" y="960335"/>
                  </a:lnTo>
                  <a:lnTo>
                    <a:pt x="72682" y="962850"/>
                  </a:lnTo>
                  <a:lnTo>
                    <a:pt x="72682" y="1001382"/>
                  </a:lnTo>
                  <a:lnTo>
                    <a:pt x="72682" y="1003960"/>
                  </a:lnTo>
                  <a:lnTo>
                    <a:pt x="75209" y="1006538"/>
                  </a:lnTo>
                  <a:lnTo>
                    <a:pt x="82715" y="1014234"/>
                  </a:lnTo>
                  <a:lnTo>
                    <a:pt x="87731" y="1016812"/>
                  </a:lnTo>
                  <a:lnTo>
                    <a:pt x="90271" y="1014234"/>
                  </a:lnTo>
                  <a:lnTo>
                    <a:pt x="95275" y="1006538"/>
                  </a:lnTo>
                  <a:lnTo>
                    <a:pt x="97777" y="1006538"/>
                  </a:lnTo>
                  <a:lnTo>
                    <a:pt x="97777" y="962850"/>
                  </a:lnTo>
                  <a:lnTo>
                    <a:pt x="97777" y="955179"/>
                  </a:lnTo>
                  <a:close/>
                </a:path>
                <a:path w="837564" h="1217295">
                  <a:moveTo>
                    <a:pt x="117843" y="1050175"/>
                  </a:moveTo>
                  <a:lnTo>
                    <a:pt x="115303" y="1045019"/>
                  </a:lnTo>
                  <a:lnTo>
                    <a:pt x="112814" y="1037336"/>
                  </a:lnTo>
                  <a:lnTo>
                    <a:pt x="110299" y="1032179"/>
                  </a:lnTo>
                  <a:lnTo>
                    <a:pt x="102781" y="1024483"/>
                  </a:lnTo>
                  <a:lnTo>
                    <a:pt x="97777" y="1021918"/>
                  </a:lnTo>
                  <a:lnTo>
                    <a:pt x="95275" y="1019390"/>
                  </a:lnTo>
                  <a:lnTo>
                    <a:pt x="90271" y="1016812"/>
                  </a:lnTo>
                  <a:lnTo>
                    <a:pt x="75209" y="1024483"/>
                  </a:lnTo>
                  <a:lnTo>
                    <a:pt x="72682" y="1027061"/>
                  </a:lnTo>
                  <a:lnTo>
                    <a:pt x="70205" y="1032179"/>
                  </a:lnTo>
                  <a:lnTo>
                    <a:pt x="65176" y="1037336"/>
                  </a:lnTo>
                  <a:lnTo>
                    <a:pt x="62636" y="1045019"/>
                  </a:lnTo>
                  <a:lnTo>
                    <a:pt x="60147" y="1050175"/>
                  </a:lnTo>
                  <a:lnTo>
                    <a:pt x="60147" y="1052741"/>
                  </a:lnTo>
                  <a:lnTo>
                    <a:pt x="70205" y="1052741"/>
                  </a:lnTo>
                  <a:lnTo>
                    <a:pt x="77698" y="1037336"/>
                  </a:lnTo>
                  <a:lnTo>
                    <a:pt x="85242" y="1029639"/>
                  </a:lnTo>
                  <a:lnTo>
                    <a:pt x="90271" y="1029639"/>
                  </a:lnTo>
                  <a:lnTo>
                    <a:pt x="92748" y="1029639"/>
                  </a:lnTo>
                  <a:lnTo>
                    <a:pt x="100266" y="1037336"/>
                  </a:lnTo>
                  <a:lnTo>
                    <a:pt x="107810" y="1052741"/>
                  </a:lnTo>
                  <a:lnTo>
                    <a:pt x="107810" y="1183703"/>
                  </a:lnTo>
                  <a:lnTo>
                    <a:pt x="100266" y="1199083"/>
                  </a:lnTo>
                  <a:lnTo>
                    <a:pt x="92748" y="1206817"/>
                  </a:lnTo>
                  <a:lnTo>
                    <a:pt x="90271" y="1206817"/>
                  </a:lnTo>
                  <a:lnTo>
                    <a:pt x="85242" y="1206817"/>
                  </a:lnTo>
                  <a:lnTo>
                    <a:pt x="77698" y="1199083"/>
                  </a:lnTo>
                  <a:lnTo>
                    <a:pt x="70205" y="1183703"/>
                  </a:lnTo>
                  <a:lnTo>
                    <a:pt x="65405" y="1184922"/>
                  </a:lnTo>
                  <a:lnTo>
                    <a:pt x="65405" y="1183640"/>
                  </a:lnTo>
                  <a:lnTo>
                    <a:pt x="70205" y="1183640"/>
                  </a:lnTo>
                  <a:lnTo>
                    <a:pt x="70205" y="1052830"/>
                  </a:lnTo>
                  <a:lnTo>
                    <a:pt x="60147" y="1052830"/>
                  </a:lnTo>
                  <a:lnTo>
                    <a:pt x="60147" y="1183640"/>
                  </a:lnTo>
                  <a:lnTo>
                    <a:pt x="60147" y="1186180"/>
                  </a:lnTo>
                  <a:lnTo>
                    <a:pt x="60388" y="1186180"/>
                  </a:lnTo>
                  <a:lnTo>
                    <a:pt x="60147" y="1186243"/>
                  </a:lnTo>
                  <a:lnTo>
                    <a:pt x="62636" y="1193977"/>
                  </a:lnTo>
                  <a:lnTo>
                    <a:pt x="65176" y="1199083"/>
                  </a:lnTo>
                  <a:lnTo>
                    <a:pt x="70205" y="1204239"/>
                  </a:lnTo>
                  <a:lnTo>
                    <a:pt x="72682" y="1209344"/>
                  </a:lnTo>
                  <a:lnTo>
                    <a:pt x="75209" y="1211922"/>
                  </a:lnTo>
                  <a:lnTo>
                    <a:pt x="85242" y="1217079"/>
                  </a:lnTo>
                  <a:lnTo>
                    <a:pt x="90271" y="1217079"/>
                  </a:lnTo>
                  <a:lnTo>
                    <a:pt x="95275" y="1217079"/>
                  </a:lnTo>
                  <a:lnTo>
                    <a:pt x="97777" y="1214501"/>
                  </a:lnTo>
                  <a:lnTo>
                    <a:pt x="102781" y="1211922"/>
                  </a:lnTo>
                  <a:lnTo>
                    <a:pt x="110299" y="1204239"/>
                  </a:lnTo>
                  <a:lnTo>
                    <a:pt x="115303" y="1193977"/>
                  </a:lnTo>
                  <a:lnTo>
                    <a:pt x="117843" y="1186243"/>
                  </a:lnTo>
                  <a:lnTo>
                    <a:pt x="117843" y="1050175"/>
                  </a:lnTo>
                  <a:close/>
                </a:path>
                <a:path w="837564" h="1217295">
                  <a:moveTo>
                    <a:pt x="757186" y="1050175"/>
                  </a:moveTo>
                  <a:lnTo>
                    <a:pt x="754710" y="1045019"/>
                  </a:lnTo>
                  <a:lnTo>
                    <a:pt x="752170" y="1037336"/>
                  </a:lnTo>
                  <a:lnTo>
                    <a:pt x="749681" y="1032179"/>
                  </a:lnTo>
                  <a:lnTo>
                    <a:pt x="742137" y="1024483"/>
                  </a:lnTo>
                  <a:lnTo>
                    <a:pt x="727138" y="1016812"/>
                  </a:lnTo>
                  <a:lnTo>
                    <a:pt x="722109" y="1019390"/>
                  </a:lnTo>
                  <a:lnTo>
                    <a:pt x="719569" y="1021918"/>
                  </a:lnTo>
                  <a:lnTo>
                    <a:pt x="714565" y="1024483"/>
                  </a:lnTo>
                  <a:lnTo>
                    <a:pt x="707047" y="1032179"/>
                  </a:lnTo>
                  <a:lnTo>
                    <a:pt x="704532" y="1037336"/>
                  </a:lnTo>
                  <a:lnTo>
                    <a:pt x="702043" y="1045019"/>
                  </a:lnTo>
                  <a:lnTo>
                    <a:pt x="699503" y="1050175"/>
                  </a:lnTo>
                  <a:lnTo>
                    <a:pt x="699503" y="1052741"/>
                  </a:lnTo>
                  <a:lnTo>
                    <a:pt x="709536" y="1052741"/>
                  </a:lnTo>
                  <a:lnTo>
                    <a:pt x="717080" y="1037336"/>
                  </a:lnTo>
                  <a:lnTo>
                    <a:pt x="724598" y="1029639"/>
                  </a:lnTo>
                  <a:lnTo>
                    <a:pt x="727138" y="1029639"/>
                  </a:lnTo>
                  <a:lnTo>
                    <a:pt x="732104" y="1029639"/>
                  </a:lnTo>
                  <a:lnTo>
                    <a:pt x="739648" y="1037336"/>
                  </a:lnTo>
                  <a:lnTo>
                    <a:pt x="747141" y="1052741"/>
                  </a:lnTo>
                  <a:lnTo>
                    <a:pt x="747141" y="1183703"/>
                  </a:lnTo>
                  <a:lnTo>
                    <a:pt x="739648" y="1199083"/>
                  </a:lnTo>
                  <a:lnTo>
                    <a:pt x="732104" y="1206817"/>
                  </a:lnTo>
                  <a:lnTo>
                    <a:pt x="727138" y="1206817"/>
                  </a:lnTo>
                  <a:lnTo>
                    <a:pt x="724598" y="1206817"/>
                  </a:lnTo>
                  <a:lnTo>
                    <a:pt x="717080" y="1199083"/>
                  </a:lnTo>
                  <a:lnTo>
                    <a:pt x="709536" y="1183703"/>
                  </a:lnTo>
                  <a:lnTo>
                    <a:pt x="704748" y="1184922"/>
                  </a:lnTo>
                  <a:lnTo>
                    <a:pt x="704748" y="1183640"/>
                  </a:lnTo>
                  <a:lnTo>
                    <a:pt x="709536" y="1183640"/>
                  </a:lnTo>
                  <a:lnTo>
                    <a:pt x="709536" y="1052830"/>
                  </a:lnTo>
                  <a:lnTo>
                    <a:pt x="699503" y="1052830"/>
                  </a:lnTo>
                  <a:lnTo>
                    <a:pt x="699503" y="1183640"/>
                  </a:lnTo>
                  <a:lnTo>
                    <a:pt x="699503" y="1186180"/>
                  </a:lnTo>
                  <a:lnTo>
                    <a:pt x="699744" y="1186180"/>
                  </a:lnTo>
                  <a:lnTo>
                    <a:pt x="699503" y="1186243"/>
                  </a:lnTo>
                  <a:lnTo>
                    <a:pt x="702043" y="1193977"/>
                  </a:lnTo>
                  <a:lnTo>
                    <a:pt x="707047" y="1204239"/>
                  </a:lnTo>
                  <a:lnTo>
                    <a:pt x="714565" y="1211922"/>
                  </a:lnTo>
                  <a:lnTo>
                    <a:pt x="719569" y="1214501"/>
                  </a:lnTo>
                  <a:lnTo>
                    <a:pt x="722109" y="1217079"/>
                  </a:lnTo>
                  <a:lnTo>
                    <a:pt x="727138" y="1217079"/>
                  </a:lnTo>
                  <a:lnTo>
                    <a:pt x="732104" y="1217079"/>
                  </a:lnTo>
                  <a:lnTo>
                    <a:pt x="742137" y="1211922"/>
                  </a:lnTo>
                  <a:lnTo>
                    <a:pt x="749681" y="1204239"/>
                  </a:lnTo>
                  <a:lnTo>
                    <a:pt x="754710" y="1193977"/>
                  </a:lnTo>
                  <a:lnTo>
                    <a:pt x="757186" y="1186243"/>
                  </a:lnTo>
                  <a:lnTo>
                    <a:pt x="757186" y="1050175"/>
                  </a:lnTo>
                  <a:close/>
                </a:path>
                <a:path w="837564" h="1217295">
                  <a:moveTo>
                    <a:pt x="762203" y="955179"/>
                  </a:moveTo>
                  <a:lnTo>
                    <a:pt x="757186" y="957757"/>
                  </a:lnTo>
                  <a:lnTo>
                    <a:pt x="752170" y="957757"/>
                  </a:lnTo>
                  <a:lnTo>
                    <a:pt x="752170" y="968006"/>
                  </a:lnTo>
                  <a:lnTo>
                    <a:pt x="752170" y="1001407"/>
                  </a:lnTo>
                  <a:lnTo>
                    <a:pt x="750925" y="1002677"/>
                  </a:lnTo>
                  <a:lnTo>
                    <a:pt x="749655" y="1001382"/>
                  </a:lnTo>
                  <a:lnTo>
                    <a:pt x="749681" y="968006"/>
                  </a:lnTo>
                  <a:lnTo>
                    <a:pt x="752170" y="968006"/>
                  </a:lnTo>
                  <a:lnTo>
                    <a:pt x="752170" y="957757"/>
                  </a:lnTo>
                  <a:lnTo>
                    <a:pt x="742137" y="957757"/>
                  </a:lnTo>
                  <a:lnTo>
                    <a:pt x="739648" y="960335"/>
                  </a:lnTo>
                  <a:lnTo>
                    <a:pt x="739648" y="962850"/>
                  </a:lnTo>
                  <a:lnTo>
                    <a:pt x="739648" y="1001382"/>
                  </a:lnTo>
                  <a:lnTo>
                    <a:pt x="739648" y="1006538"/>
                  </a:lnTo>
                  <a:lnTo>
                    <a:pt x="747141" y="1014234"/>
                  </a:lnTo>
                  <a:lnTo>
                    <a:pt x="752170" y="1016812"/>
                  </a:lnTo>
                  <a:lnTo>
                    <a:pt x="754710" y="1014234"/>
                  </a:lnTo>
                  <a:lnTo>
                    <a:pt x="762203" y="1006538"/>
                  </a:lnTo>
                  <a:lnTo>
                    <a:pt x="762190" y="962850"/>
                  </a:lnTo>
                  <a:lnTo>
                    <a:pt x="762203" y="955179"/>
                  </a:lnTo>
                  <a:close/>
                </a:path>
                <a:path w="837564" h="1217295">
                  <a:moveTo>
                    <a:pt x="824890" y="17970"/>
                  </a:moveTo>
                  <a:lnTo>
                    <a:pt x="822375" y="12852"/>
                  </a:lnTo>
                  <a:lnTo>
                    <a:pt x="819886" y="7696"/>
                  </a:lnTo>
                  <a:lnTo>
                    <a:pt x="817346" y="2578"/>
                  </a:lnTo>
                  <a:lnTo>
                    <a:pt x="814857" y="1308"/>
                  </a:lnTo>
                  <a:lnTo>
                    <a:pt x="814857" y="20548"/>
                  </a:lnTo>
                  <a:lnTo>
                    <a:pt x="814857" y="25704"/>
                  </a:lnTo>
                  <a:lnTo>
                    <a:pt x="814857" y="28270"/>
                  </a:lnTo>
                  <a:lnTo>
                    <a:pt x="812342" y="33375"/>
                  </a:lnTo>
                  <a:lnTo>
                    <a:pt x="812342" y="35953"/>
                  </a:lnTo>
                  <a:lnTo>
                    <a:pt x="807351" y="41071"/>
                  </a:lnTo>
                  <a:lnTo>
                    <a:pt x="802347" y="43649"/>
                  </a:lnTo>
                  <a:lnTo>
                    <a:pt x="794791" y="43649"/>
                  </a:lnTo>
                  <a:lnTo>
                    <a:pt x="787285" y="43649"/>
                  </a:lnTo>
                  <a:lnTo>
                    <a:pt x="777252" y="33375"/>
                  </a:lnTo>
                  <a:lnTo>
                    <a:pt x="777252" y="28270"/>
                  </a:lnTo>
                  <a:lnTo>
                    <a:pt x="774712" y="25704"/>
                  </a:lnTo>
                  <a:lnTo>
                    <a:pt x="777252" y="20548"/>
                  </a:lnTo>
                  <a:lnTo>
                    <a:pt x="777252" y="17970"/>
                  </a:lnTo>
                  <a:lnTo>
                    <a:pt x="779741" y="12852"/>
                  </a:lnTo>
                  <a:lnTo>
                    <a:pt x="782281" y="10274"/>
                  </a:lnTo>
                  <a:lnTo>
                    <a:pt x="784771" y="7696"/>
                  </a:lnTo>
                  <a:lnTo>
                    <a:pt x="787285" y="7696"/>
                  </a:lnTo>
                  <a:lnTo>
                    <a:pt x="789774" y="5156"/>
                  </a:lnTo>
                  <a:lnTo>
                    <a:pt x="794791" y="5156"/>
                  </a:lnTo>
                  <a:lnTo>
                    <a:pt x="799807" y="5156"/>
                  </a:lnTo>
                  <a:lnTo>
                    <a:pt x="802347" y="7696"/>
                  </a:lnTo>
                  <a:lnTo>
                    <a:pt x="807351" y="7696"/>
                  </a:lnTo>
                  <a:lnTo>
                    <a:pt x="812342" y="12852"/>
                  </a:lnTo>
                  <a:lnTo>
                    <a:pt x="812342" y="17970"/>
                  </a:lnTo>
                  <a:lnTo>
                    <a:pt x="814857" y="20548"/>
                  </a:lnTo>
                  <a:lnTo>
                    <a:pt x="814857" y="1308"/>
                  </a:lnTo>
                  <a:lnTo>
                    <a:pt x="812342" y="0"/>
                  </a:lnTo>
                  <a:lnTo>
                    <a:pt x="794791" y="0"/>
                  </a:lnTo>
                  <a:lnTo>
                    <a:pt x="777252" y="0"/>
                  </a:lnTo>
                  <a:lnTo>
                    <a:pt x="769708" y="7696"/>
                  </a:lnTo>
                  <a:lnTo>
                    <a:pt x="764743" y="17970"/>
                  </a:lnTo>
                  <a:lnTo>
                    <a:pt x="764743" y="25704"/>
                  </a:lnTo>
                  <a:lnTo>
                    <a:pt x="764743" y="30797"/>
                  </a:lnTo>
                  <a:lnTo>
                    <a:pt x="769708" y="41071"/>
                  </a:lnTo>
                  <a:lnTo>
                    <a:pt x="774712" y="46228"/>
                  </a:lnTo>
                  <a:lnTo>
                    <a:pt x="777252" y="51384"/>
                  </a:lnTo>
                  <a:lnTo>
                    <a:pt x="782281" y="53898"/>
                  </a:lnTo>
                  <a:lnTo>
                    <a:pt x="789774" y="53898"/>
                  </a:lnTo>
                  <a:lnTo>
                    <a:pt x="794791" y="56476"/>
                  </a:lnTo>
                  <a:lnTo>
                    <a:pt x="799807" y="53898"/>
                  </a:lnTo>
                  <a:lnTo>
                    <a:pt x="807351" y="53898"/>
                  </a:lnTo>
                  <a:lnTo>
                    <a:pt x="812342" y="51384"/>
                  </a:lnTo>
                  <a:lnTo>
                    <a:pt x="817346" y="46228"/>
                  </a:lnTo>
                  <a:lnTo>
                    <a:pt x="824890" y="30797"/>
                  </a:lnTo>
                  <a:lnTo>
                    <a:pt x="824890" y="25704"/>
                  </a:lnTo>
                  <a:lnTo>
                    <a:pt x="824890" y="17970"/>
                  </a:lnTo>
                  <a:close/>
                </a:path>
                <a:path w="837564" h="1217295">
                  <a:moveTo>
                    <a:pt x="837425" y="916647"/>
                  </a:moveTo>
                  <a:lnTo>
                    <a:pt x="834923" y="914069"/>
                  </a:lnTo>
                  <a:lnTo>
                    <a:pt x="827379" y="908951"/>
                  </a:lnTo>
                  <a:lnTo>
                    <a:pt x="824890" y="906373"/>
                  </a:lnTo>
                  <a:lnTo>
                    <a:pt x="823620" y="906373"/>
                  </a:lnTo>
                  <a:lnTo>
                    <a:pt x="823620" y="917943"/>
                  </a:lnTo>
                  <a:lnTo>
                    <a:pt x="819886" y="921804"/>
                  </a:lnTo>
                  <a:lnTo>
                    <a:pt x="789774" y="921804"/>
                  </a:lnTo>
                  <a:lnTo>
                    <a:pt x="789774" y="916647"/>
                  </a:lnTo>
                  <a:lnTo>
                    <a:pt x="822375" y="916647"/>
                  </a:lnTo>
                  <a:lnTo>
                    <a:pt x="823620" y="917943"/>
                  </a:lnTo>
                  <a:lnTo>
                    <a:pt x="823620" y="906373"/>
                  </a:lnTo>
                  <a:lnTo>
                    <a:pt x="784771" y="906373"/>
                  </a:lnTo>
                  <a:lnTo>
                    <a:pt x="777252" y="906373"/>
                  </a:lnTo>
                  <a:lnTo>
                    <a:pt x="777252" y="911529"/>
                  </a:lnTo>
                  <a:lnTo>
                    <a:pt x="779741" y="926896"/>
                  </a:lnTo>
                  <a:lnTo>
                    <a:pt x="779741" y="932053"/>
                  </a:lnTo>
                  <a:lnTo>
                    <a:pt x="784771" y="932053"/>
                  </a:lnTo>
                  <a:lnTo>
                    <a:pt x="824890" y="932053"/>
                  </a:lnTo>
                  <a:lnTo>
                    <a:pt x="827379" y="932053"/>
                  </a:lnTo>
                  <a:lnTo>
                    <a:pt x="827379" y="929474"/>
                  </a:lnTo>
                  <a:lnTo>
                    <a:pt x="834923" y="921804"/>
                  </a:lnTo>
                  <a:lnTo>
                    <a:pt x="837425" y="916647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1722335" y="5658363"/>
              <a:ext cx="895350" cy="542290"/>
            </a:xfrm>
            <a:custGeom>
              <a:avLst/>
              <a:gdLst/>
              <a:ahLst/>
              <a:cxnLst/>
              <a:rect l="l" t="t" r="r" b="b"/>
              <a:pathLst>
                <a:path w="895350" h="542289">
                  <a:moveTo>
                    <a:pt x="453783" y="0"/>
                  </a:moveTo>
                  <a:lnTo>
                    <a:pt x="441274" y="2576"/>
                  </a:lnTo>
                  <a:lnTo>
                    <a:pt x="431215" y="5154"/>
                  </a:lnTo>
                  <a:lnTo>
                    <a:pt x="418706" y="7677"/>
                  </a:lnTo>
                  <a:lnTo>
                    <a:pt x="386118" y="28257"/>
                  </a:lnTo>
                  <a:lnTo>
                    <a:pt x="343496" y="77005"/>
                  </a:lnTo>
                  <a:lnTo>
                    <a:pt x="310896" y="148892"/>
                  </a:lnTo>
                  <a:lnTo>
                    <a:pt x="300863" y="195117"/>
                  </a:lnTo>
                  <a:lnTo>
                    <a:pt x="65176" y="195117"/>
                  </a:lnTo>
                  <a:lnTo>
                    <a:pt x="32575" y="220798"/>
                  </a:lnTo>
                  <a:lnTo>
                    <a:pt x="20027" y="259328"/>
                  </a:lnTo>
                  <a:lnTo>
                    <a:pt x="30060" y="310690"/>
                  </a:lnTo>
                  <a:lnTo>
                    <a:pt x="57632" y="344065"/>
                  </a:lnTo>
                  <a:lnTo>
                    <a:pt x="102781" y="359436"/>
                  </a:lnTo>
                  <a:lnTo>
                    <a:pt x="30060" y="313230"/>
                  </a:lnTo>
                  <a:lnTo>
                    <a:pt x="0" y="313230"/>
                  </a:lnTo>
                  <a:lnTo>
                    <a:pt x="0" y="400545"/>
                  </a:lnTo>
                  <a:lnTo>
                    <a:pt x="102781" y="400545"/>
                  </a:lnTo>
                  <a:lnTo>
                    <a:pt x="102781" y="541760"/>
                  </a:lnTo>
                  <a:lnTo>
                    <a:pt x="353517" y="541760"/>
                  </a:lnTo>
                  <a:lnTo>
                    <a:pt x="361035" y="528910"/>
                  </a:lnTo>
                  <a:lnTo>
                    <a:pt x="366039" y="521234"/>
                  </a:lnTo>
                  <a:lnTo>
                    <a:pt x="373545" y="513502"/>
                  </a:lnTo>
                  <a:lnTo>
                    <a:pt x="388607" y="503229"/>
                  </a:lnTo>
                  <a:lnTo>
                    <a:pt x="408673" y="492977"/>
                  </a:lnTo>
                  <a:lnTo>
                    <a:pt x="421182" y="485282"/>
                  </a:lnTo>
                  <a:lnTo>
                    <a:pt x="461340" y="485282"/>
                  </a:lnTo>
                  <a:lnTo>
                    <a:pt x="471360" y="492977"/>
                  </a:lnTo>
                  <a:lnTo>
                    <a:pt x="483882" y="498130"/>
                  </a:lnTo>
                  <a:lnTo>
                    <a:pt x="491388" y="503229"/>
                  </a:lnTo>
                  <a:lnTo>
                    <a:pt x="501421" y="508384"/>
                  </a:lnTo>
                  <a:lnTo>
                    <a:pt x="521500" y="528910"/>
                  </a:lnTo>
                  <a:lnTo>
                    <a:pt x="528993" y="541760"/>
                  </a:lnTo>
                  <a:lnTo>
                    <a:pt x="792314" y="541760"/>
                  </a:lnTo>
                  <a:lnTo>
                    <a:pt x="794791" y="400545"/>
                  </a:lnTo>
                  <a:lnTo>
                    <a:pt x="895096" y="400545"/>
                  </a:lnTo>
                  <a:lnTo>
                    <a:pt x="895096" y="313230"/>
                  </a:lnTo>
                  <a:lnTo>
                    <a:pt x="864997" y="313230"/>
                  </a:lnTo>
                  <a:lnTo>
                    <a:pt x="872540" y="297859"/>
                  </a:lnTo>
                  <a:lnTo>
                    <a:pt x="875030" y="279854"/>
                  </a:lnTo>
                  <a:lnTo>
                    <a:pt x="877519" y="264483"/>
                  </a:lnTo>
                  <a:lnTo>
                    <a:pt x="872540" y="246479"/>
                  </a:lnTo>
                  <a:lnTo>
                    <a:pt x="867524" y="231070"/>
                  </a:lnTo>
                  <a:lnTo>
                    <a:pt x="857491" y="218221"/>
                  </a:lnTo>
                  <a:lnTo>
                    <a:pt x="844918" y="205427"/>
                  </a:lnTo>
                  <a:lnTo>
                    <a:pt x="829919" y="195117"/>
                  </a:lnTo>
                  <a:lnTo>
                    <a:pt x="596722" y="195117"/>
                  </a:lnTo>
                  <a:lnTo>
                    <a:pt x="586689" y="148892"/>
                  </a:lnTo>
                  <a:lnTo>
                    <a:pt x="574154" y="110417"/>
                  </a:lnTo>
                  <a:lnTo>
                    <a:pt x="541566" y="48784"/>
                  </a:lnTo>
                  <a:lnTo>
                    <a:pt x="498944" y="12830"/>
                  </a:lnTo>
                  <a:lnTo>
                    <a:pt x="476389" y="5154"/>
                  </a:lnTo>
                  <a:lnTo>
                    <a:pt x="466356" y="2576"/>
                  </a:lnTo>
                  <a:lnTo>
                    <a:pt x="4537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1717306" y="5653214"/>
              <a:ext cx="905510" cy="552450"/>
            </a:xfrm>
            <a:custGeom>
              <a:avLst/>
              <a:gdLst/>
              <a:ahLst/>
              <a:cxnLst/>
              <a:rect l="l" t="t" r="r" b="b"/>
              <a:pathLst>
                <a:path w="905510" h="552450">
                  <a:moveTo>
                    <a:pt x="905154" y="313270"/>
                  </a:moveTo>
                  <a:lnTo>
                    <a:pt x="900125" y="313270"/>
                  </a:lnTo>
                  <a:lnTo>
                    <a:pt x="878789" y="313270"/>
                  </a:lnTo>
                  <a:lnTo>
                    <a:pt x="882548" y="305587"/>
                  </a:lnTo>
                  <a:lnTo>
                    <a:pt x="877570" y="233680"/>
                  </a:lnTo>
                  <a:lnTo>
                    <a:pt x="834948" y="195148"/>
                  </a:lnTo>
                  <a:lnTo>
                    <a:pt x="605637" y="195135"/>
                  </a:lnTo>
                  <a:lnTo>
                    <a:pt x="596722" y="154051"/>
                  </a:lnTo>
                  <a:lnTo>
                    <a:pt x="584200" y="112991"/>
                  </a:lnTo>
                  <a:lnTo>
                    <a:pt x="549084" y="51358"/>
                  </a:lnTo>
                  <a:lnTo>
                    <a:pt x="506450" y="12827"/>
                  </a:lnTo>
                  <a:lnTo>
                    <a:pt x="500253" y="10312"/>
                  </a:lnTo>
                  <a:lnTo>
                    <a:pt x="493941" y="7734"/>
                  </a:lnTo>
                  <a:lnTo>
                    <a:pt x="483908" y="5156"/>
                  </a:lnTo>
                  <a:lnTo>
                    <a:pt x="458812" y="0"/>
                  </a:lnTo>
                  <a:lnTo>
                    <a:pt x="421208" y="7734"/>
                  </a:lnTo>
                  <a:lnTo>
                    <a:pt x="386130" y="28257"/>
                  </a:lnTo>
                  <a:lnTo>
                    <a:pt x="345986" y="79616"/>
                  </a:lnTo>
                  <a:lnTo>
                    <a:pt x="310908" y="151523"/>
                  </a:lnTo>
                  <a:lnTo>
                    <a:pt x="299732" y="192633"/>
                  </a:lnTo>
                  <a:lnTo>
                    <a:pt x="67665" y="195148"/>
                  </a:lnTo>
                  <a:lnTo>
                    <a:pt x="35090" y="223380"/>
                  </a:lnTo>
                  <a:lnTo>
                    <a:pt x="20027" y="264477"/>
                  </a:lnTo>
                  <a:lnTo>
                    <a:pt x="20027" y="292735"/>
                  </a:lnTo>
                  <a:lnTo>
                    <a:pt x="28054" y="313270"/>
                  </a:lnTo>
                  <a:lnTo>
                    <a:pt x="5346" y="313270"/>
                  </a:lnTo>
                  <a:lnTo>
                    <a:pt x="5346" y="400875"/>
                  </a:lnTo>
                  <a:lnTo>
                    <a:pt x="5029" y="400875"/>
                  </a:lnTo>
                  <a:lnTo>
                    <a:pt x="5029" y="400545"/>
                  </a:lnTo>
                  <a:lnTo>
                    <a:pt x="5346" y="400875"/>
                  </a:lnTo>
                  <a:lnTo>
                    <a:pt x="5346" y="313270"/>
                  </a:lnTo>
                  <a:lnTo>
                    <a:pt x="5029" y="313270"/>
                  </a:lnTo>
                  <a:lnTo>
                    <a:pt x="0" y="313270"/>
                  </a:lnTo>
                  <a:lnTo>
                    <a:pt x="0" y="318389"/>
                  </a:lnTo>
                  <a:lnTo>
                    <a:pt x="0" y="405701"/>
                  </a:lnTo>
                  <a:lnTo>
                    <a:pt x="0" y="413372"/>
                  </a:lnTo>
                  <a:lnTo>
                    <a:pt x="5029" y="413372"/>
                  </a:lnTo>
                  <a:lnTo>
                    <a:pt x="5029" y="413575"/>
                  </a:lnTo>
                  <a:lnTo>
                    <a:pt x="102806" y="413575"/>
                  </a:lnTo>
                  <a:lnTo>
                    <a:pt x="102806" y="546912"/>
                  </a:lnTo>
                  <a:lnTo>
                    <a:pt x="102806" y="552069"/>
                  </a:lnTo>
                  <a:lnTo>
                    <a:pt x="107810" y="552069"/>
                  </a:lnTo>
                  <a:lnTo>
                    <a:pt x="135382" y="552069"/>
                  </a:lnTo>
                  <a:lnTo>
                    <a:pt x="358660" y="552005"/>
                  </a:lnTo>
                  <a:lnTo>
                    <a:pt x="361035" y="552069"/>
                  </a:lnTo>
                  <a:lnTo>
                    <a:pt x="363575" y="549490"/>
                  </a:lnTo>
                  <a:lnTo>
                    <a:pt x="361137" y="550748"/>
                  </a:lnTo>
                  <a:lnTo>
                    <a:pt x="361137" y="549465"/>
                  </a:lnTo>
                  <a:lnTo>
                    <a:pt x="358571" y="549465"/>
                  </a:lnTo>
                  <a:lnTo>
                    <a:pt x="358571" y="546925"/>
                  </a:lnTo>
                  <a:lnTo>
                    <a:pt x="363575" y="549490"/>
                  </a:lnTo>
                  <a:lnTo>
                    <a:pt x="368541" y="536638"/>
                  </a:lnTo>
                  <a:lnTo>
                    <a:pt x="381101" y="523811"/>
                  </a:lnTo>
                  <a:lnTo>
                    <a:pt x="396163" y="513537"/>
                  </a:lnTo>
                  <a:lnTo>
                    <a:pt x="416191" y="503288"/>
                  </a:lnTo>
                  <a:lnTo>
                    <a:pt x="426212" y="495096"/>
                  </a:lnTo>
                  <a:lnTo>
                    <a:pt x="426212" y="495554"/>
                  </a:lnTo>
                  <a:lnTo>
                    <a:pt x="464439" y="495554"/>
                  </a:lnTo>
                  <a:lnTo>
                    <a:pt x="473875" y="503288"/>
                  </a:lnTo>
                  <a:lnTo>
                    <a:pt x="486384" y="508381"/>
                  </a:lnTo>
                  <a:lnTo>
                    <a:pt x="516483" y="528967"/>
                  </a:lnTo>
                  <a:lnTo>
                    <a:pt x="521512" y="536638"/>
                  </a:lnTo>
                  <a:lnTo>
                    <a:pt x="529018" y="549490"/>
                  </a:lnTo>
                  <a:lnTo>
                    <a:pt x="529018" y="552069"/>
                  </a:lnTo>
                  <a:lnTo>
                    <a:pt x="534022" y="552069"/>
                  </a:lnTo>
                  <a:lnTo>
                    <a:pt x="754697" y="552069"/>
                  </a:lnTo>
                  <a:lnTo>
                    <a:pt x="754697" y="541756"/>
                  </a:lnTo>
                  <a:lnTo>
                    <a:pt x="535546" y="541756"/>
                  </a:lnTo>
                  <a:lnTo>
                    <a:pt x="531545" y="531482"/>
                  </a:lnTo>
                  <a:lnTo>
                    <a:pt x="524027" y="521233"/>
                  </a:lnTo>
                  <a:lnTo>
                    <a:pt x="516483" y="516115"/>
                  </a:lnTo>
                  <a:lnTo>
                    <a:pt x="508990" y="508381"/>
                  </a:lnTo>
                  <a:lnTo>
                    <a:pt x="498957" y="503288"/>
                  </a:lnTo>
                  <a:lnTo>
                    <a:pt x="491401" y="498132"/>
                  </a:lnTo>
                  <a:lnTo>
                    <a:pt x="481418" y="493014"/>
                  </a:lnTo>
                  <a:lnTo>
                    <a:pt x="468845" y="485279"/>
                  </a:lnTo>
                  <a:lnTo>
                    <a:pt x="426212" y="485279"/>
                  </a:lnTo>
                  <a:lnTo>
                    <a:pt x="423735" y="485279"/>
                  </a:lnTo>
                  <a:lnTo>
                    <a:pt x="411162" y="493014"/>
                  </a:lnTo>
                  <a:lnTo>
                    <a:pt x="391147" y="503288"/>
                  </a:lnTo>
                  <a:lnTo>
                    <a:pt x="383590" y="508381"/>
                  </a:lnTo>
                  <a:lnTo>
                    <a:pt x="376097" y="516115"/>
                  </a:lnTo>
                  <a:lnTo>
                    <a:pt x="368541" y="521233"/>
                  </a:lnTo>
                  <a:lnTo>
                    <a:pt x="361035" y="531482"/>
                  </a:lnTo>
                  <a:lnTo>
                    <a:pt x="354977" y="541845"/>
                  </a:lnTo>
                  <a:lnTo>
                    <a:pt x="135382" y="541845"/>
                  </a:lnTo>
                  <a:lnTo>
                    <a:pt x="112839" y="541756"/>
                  </a:lnTo>
                  <a:lnTo>
                    <a:pt x="112839" y="405701"/>
                  </a:lnTo>
                  <a:lnTo>
                    <a:pt x="110604" y="405701"/>
                  </a:lnTo>
                  <a:lnTo>
                    <a:pt x="110604" y="403415"/>
                  </a:lnTo>
                  <a:lnTo>
                    <a:pt x="112839" y="405701"/>
                  </a:lnTo>
                  <a:lnTo>
                    <a:pt x="112839" y="400545"/>
                  </a:lnTo>
                  <a:lnTo>
                    <a:pt x="107810" y="400545"/>
                  </a:lnTo>
                  <a:lnTo>
                    <a:pt x="108127" y="400875"/>
                  </a:lnTo>
                  <a:lnTo>
                    <a:pt x="10033" y="400875"/>
                  </a:lnTo>
                  <a:lnTo>
                    <a:pt x="10033" y="400545"/>
                  </a:lnTo>
                  <a:lnTo>
                    <a:pt x="10033" y="323545"/>
                  </a:lnTo>
                  <a:lnTo>
                    <a:pt x="32600" y="323545"/>
                  </a:lnTo>
                  <a:lnTo>
                    <a:pt x="33362" y="324040"/>
                  </a:lnTo>
                  <a:lnTo>
                    <a:pt x="37604" y="331216"/>
                  </a:lnTo>
                  <a:lnTo>
                    <a:pt x="47663" y="344068"/>
                  </a:lnTo>
                  <a:lnTo>
                    <a:pt x="60172" y="351802"/>
                  </a:lnTo>
                  <a:lnTo>
                    <a:pt x="75234" y="362064"/>
                  </a:lnTo>
                  <a:lnTo>
                    <a:pt x="90271" y="367169"/>
                  </a:lnTo>
                  <a:lnTo>
                    <a:pt x="104521" y="369277"/>
                  </a:lnTo>
                  <a:lnTo>
                    <a:pt x="105283" y="369747"/>
                  </a:lnTo>
                  <a:lnTo>
                    <a:pt x="105498" y="369417"/>
                  </a:lnTo>
                  <a:lnTo>
                    <a:pt x="107810" y="369747"/>
                  </a:lnTo>
                  <a:lnTo>
                    <a:pt x="110299" y="362064"/>
                  </a:lnTo>
                  <a:lnTo>
                    <a:pt x="107810" y="360489"/>
                  </a:lnTo>
                  <a:lnTo>
                    <a:pt x="107810" y="359486"/>
                  </a:lnTo>
                  <a:lnTo>
                    <a:pt x="44018" y="319938"/>
                  </a:lnTo>
                  <a:lnTo>
                    <a:pt x="32600" y="290169"/>
                  </a:lnTo>
                  <a:lnTo>
                    <a:pt x="30060" y="277317"/>
                  </a:lnTo>
                  <a:lnTo>
                    <a:pt x="30060" y="264477"/>
                  </a:lnTo>
                  <a:lnTo>
                    <a:pt x="32600" y="251637"/>
                  </a:lnTo>
                  <a:lnTo>
                    <a:pt x="37604" y="241376"/>
                  </a:lnTo>
                  <a:lnTo>
                    <a:pt x="42633" y="228523"/>
                  </a:lnTo>
                  <a:lnTo>
                    <a:pt x="60172" y="210578"/>
                  </a:lnTo>
                  <a:lnTo>
                    <a:pt x="72694" y="205422"/>
                  </a:lnTo>
                  <a:lnTo>
                    <a:pt x="305892" y="205422"/>
                  </a:lnTo>
                  <a:lnTo>
                    <a:pt x="308368" y="205422"/>
                  </a:lnTo>
                  <a:lnTo>
                    <a:pt x="310908" y="200266"/>
                  </a:lnTo>
                  <a:lnTo>
                    <a:pt x="312674" y="192582"/>
                  </a:lnTo>
                  <a:lnTo>
                    <a:pt x="320941" y="156629"/>
                  </a:lnTo>
                  <a:lnTo>
                    <a:pt x="335953" y="118110"/>
                  </a:lnTo>
                  <a:lnTo>
                    <a:pt x="373557" y="59055"/>
                  </a:lnTo>
                  <a:lnTo>
                    <a:pt x="416191" y="23101"/>
                  </a:lnTo>
                  <a:lnTo>
                    <a:pt x="448779" y="12827"/>
                  </a:lnTo>
                  <a:lnTo>
                    <a:pt x="458812" y="10312"/>
                  </a:lnTo>
                  <a:lnTo>
                    <a:pt x="468845" y="12827"/>
                  </a:lnTo>
                  <a:lnTo>
                    <a:pt x="481418" y="15405"/>
                  </a:lnTo>
                  <a:lnTo>
                    <a:pt x="491401" y="17983"/>
                  </a:lnTo>
                  <a:lnTo>
                    <a:pt x="541578" y="59055"/>
                  </a:lnTo>
                  <a:lnTo>
                    <a:pt x="574167" y="118110"/>
                  </a:lnTo>
                  <a:lnTo>
                    <a:pt x="586689" y="156629"/>
                  </a:lnTo>
                  <a:lnTo>
                    <a:pt x="596722" y="200266"/>
                  </a:lnTo>
                  <a:lnTo>
                    <a:pt x="599147" y="200266"/>
                  </a:lnTo>
                  <a:lnTo>
                    <a:pt x="599147" y="202755"/>
                  </a:lnTo>
                  <a:lnTo>
                    <a:pt x="596722" y="200266"/>
                  </a:lnTo>
                  <a:lnTo>
                    <a:pt x="599147" y="205193"/>
                  </a:lnTo>
                  <a:lnTo>
                    <a:pt x="599262" y="205422"/>
                  </a:lnTo>
                  <a:lnTo>
                    <a:pt x="601751" y="205422"/>
                  </a:lnTo>
                  <a:lnTo>
                    <a:pt x="601624" y="205295"/>
                  </a:lnTo>
                  <a:lnTo>
                    <a:pt x="834948" y="205295"/>
                  </a:lnTo>
                  <a:lnTo>
                    <a:pt x="834948" y="205422"/>
                  </a:lnTo>
                  <a:lnTo>
                    <a:pt x="832408" y="205422"/>
                  </a:lnTo>
                  <a:lnTo>
                    <a:pt x="847458" y="213106"/>
                  </a:lnTo>
                  <a:lnTo>
                    <a:pt x="867524" y="238798"/>
                  </a:lnTo>
                  <a:lnTo>
                    <a:pt x="872553" y="254215"/>
                  </a:lnTo>
                  <a:lnTo>
                    <a:pt x="875030" y="269633"/>
                  </a:lnTo>
                  <a:lnTo>
                    <a:pt x="875030" y="285013"/>
                  </a:lnTo>
                  <a:lnTo>
                    <a:pt x="872553" y="300431"/>
                  </a:lnTo>
                  <a:lnTo>
                    <a:pt x="865009" y="315849"/>
                  </a:lnTo>
                  <a:lnTo>
                    <a:pt x="862520" y="326110"/>
                  </a:lnTo>
                  <a:lnTo>
                    <a:pt x="870026" y="323545"/>
                  </a:lnTo>
                  <a:lnTo>
                    <a:pt x="895096" y="323545"/>
                  </a:lnTo>
                  <a:lnTo>
                    <a:pt x="895096" y="400875"/>
                  </a:lnTo>
                  <a:lnTo>
                    <a:pt x="799820" y="400875"/>
                  </a:lnTo>
                  <a:lnTo>
                    <a:pt x="799820" y="400545"/>
                  </a:lnTo>
                  <a:lnTo>
                    <a:pt x="794804" y="400545"/>
                  </a:lnTo>
                  <a:lnTo>
                    <a:pt x="794804" y="405701"/>
                  </a:lnTo>
                  <a:lnTo>
                    <a:pt x="792403" y="541756"/>
                  </a:lnTo>
                  <a:lnTo>
                    <a:pt x="754710" y="541756"/>
                  </a:lnTo>
                  <a:lnTo>
                    <a:pt x="754710" y="552069"/>
                  </a:lnTo>
                  <a:lnTo>
                    <a:pt x="797344" y="552069"/>
                  </a:lnTo>
                  <a:lnTo>
                    <a:pt x="802309" y="552069"/>
                  </a:lnTo>
                  <a:lnTo>
                    <a:pt x="802309" y="546912"/>
                  </a:lnTo>
                  <a:lnTo>
                    <a:pt x="804684" y="413575"/>
                  </a:lnTo>
                  <a:lnTo>
                    <a:pt x="902474" y="413575"/>
                  </a:lnTo>
                  <a:lnTo>
                    <a:pt x="902474" y="413372"/>
                  </a:lnTo>
                  <a:lnTo>
                    <a:pt x="905154" y="413372"/>
                  </a:lnTo>
                  <a:lnTo>
                    <a:pt x="905154" y="405701"/>
                  </a:lnTo>
                  <a:lnTo>
                    <a:pt x="902474" y="409790"/>
                  </a:lnTo>
                  <a:lnTo>
                    <a:pt x="902474" y="405955"/>
                  </a:lnTo>
                  <a:lnTo>
                    <a:pt x="897318" y="405955"/>
                  </a:lnTo>
                  <a:lnTo>
                    <a:pt x="897318" y="405701"/>
                  </a:lnTo>
                  <a:lnTo>
                    <a:pt x="905154" y="405701"/>
                  </a:lnTo>
                  <a:lnTo>
                    <a:pt x="905154" y="323545"/>
                  </a:lnTo>
                  <a:lnTo>
                    <a:pt x="905154" y="318389"/>
                  </a:lnTo>
                  <a:lnTo>
                    <a:pt x="905154" y="313270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2461983" y="6141067"/>
              <a:ext cx="77698" cy="821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2013166" y="6051219"/>
              <a:ext cx="313690" cy="74930"/>
            </a:xfrm>
            <a:custGeom>
              <a:avLst/>
              <a:gdLst/>
              <a:ahLst/>
              <a:cxnLst/>
              <a:rect l="l" t="t" r="r" b="b"/>
              <a:pathLst>
                <a:path w="313689" h="74929">
                  <a:moveTo>
                    <a:pt x="27571" y="53898"/>
                  </a:moveTo>
                  <a:lnTo>
                    <a:pt x="22542" y="48806"/>
                  </a:lnTo>
                  <a:lnTo>
                    <a:pt x="20066" y="43649"/>
                  </a:lnTo>
                  <a:lnTo>
                    <a:pt x="17538" y="35953"/>
                  </a:lnTo>
                  <a:lnTo>
                    <a:pt x="17538" y="30797"/>
                  </a:lnTo>
                  <a:lnTo>
                    <a:pt x="15049" y="23126"/>
                  </a:lnTo>
                  <a:lnTo>
                    <a:pt x="15049" y="17945"/>
                  </a:lnTo>
                  <a:lnTo>
                    <a:pt x="12509" y="7696"/>
                  </a:lnTo>
                  <a:lnTo>
                    <a:pt x="10033" y="0"/>
                  </a:lnTo>
                  <a:lnTo>
                    <a:pt x="0" y="5118"/>
                  </a:lnTo>
                  <a:lnTo>
                    <a:pt x="2489" y="12852"/>
                  </a:lnTo>
                  <a:lnTo>
                    <a:pt x="2489" y="20548"/>
                  </a:lnTo>
                  <a:lnTo>
                    <a:pt x="5029" y="25641"/>
                  </a:lnTo>
                  <a:lnTo>
                    <a:pt x="7505" y="33375"/>
                  </a:lnTo>
                  <a:lnTo>
                    <a:pt x="7505" y="41071"/>
                  </a:lnTo>
                  <a:lnTo>
                    <a:pt x="10033" y="46228"/>
                  </a:lnTo>
                  <a:lnTo>
                    <a:pt x="15049" y="53898"/>
                  </a:lnTo>
                  <a:lnTo>
                    <a:pt x="20066" y="59055"/>
                  </a:lnTo>
                  <a:lnTo>
                    <a:pt x="27571" y="53898"/>
                  </a:lnTo>
                  <a:close/>
                </a:path>
                <a:path w="313689" h="74929">
                  <a:moveTo>
                    <a:pt x="313385" y="5118"/>
                  </a:moveTo>
                  <a:lnTo>
                    <a:pt x="303403" y="2540"/>
                  </a:lnTo>
                  <a:lnTo>
                    <a:pt x="298373" y="23126"/>
                  </a:lnTo>
                  <a:lnTo>
                    <a:pt x="293370" y="33375"/>
                  </a:lnTo>
                  <a:lnTo>
                    <a:pt x="290830" y="43649"/>
                  </a:lnTo>
                  <a:lnTo>
                    <a:pt x="285800" y="51320"/>
                  </a:lnTo>
                  <a:lnTo>
                    <a:pt x="283324" y="59055"/>
                  </a:lnTo>
                  <a:lnTo>
                    <a:pt x="275767" y="66751"/>
                  </a:lnTo>
                  <a:lnTo>
                    <a:pt x="283324" y="74422"/>
                  </a:lnTo>
                  <a:lnTo>
                    <a:pt x="288340" y="69329"/>
                  </a:lnTo>
                  <a:lnTo>
                    <a:pt x="290830" y="64173"/>
                  </a:lnTo>
                  <a:lnTo>
                    <a:pt x="295859" y="56476"/>
                  </a:lnTo>
                  <a:lnTo>
                    <a:pt x="300863" y="46228"/>
                  </a:lnTo>
                  <a:lnTo>
                    <a:pt x="303403" y="38493"/>
                  </a:lnTo>
                  <a:lnTo>
                    <a:pt x="308406" y="25641"/>
                  </a:lnTo>
                  <a:lnTo>
                    <a:pt x="313385" y="5118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1797545" y="6141067"/>
              <a:ext cx="80238" cy="821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2050770" y="5673772"/>
              <a:ext cx="245719" cy="20796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2040737" y="5889433"/>
              <a:ext cx="245745" cy="254635"/>
            </a:xfrm>
            <a:custGeom>
              <a:avLst/>
              <a:gdLst/>
              <a:ahLst/>
              <a:cxnLst/>
              <a:rect l="l" t="t" r="r" b="b"/>
              <a:pathLst>
                <a:path w="245744" h="254635">
                  <a:moveTo>
                    <a:pt x="122872" y="0"/>
                  </a:moveTo>
                  <a:lnTo>
                    <a:pt x="75209" y="10309"/>
                  </a:lnTo>
                  <a:lnTo>
                    <a:pt x="35115" y="38512"/>
                  </a:lnTo>
                  <a:lnTo>
                    <a:pt x="10033" y="77043"/>
                  </a:lnTo>
                  <a:lnTo>
                    <a:pt x="0" y="128366"/>
                  </a:lnTo>
                  <a:lnTo>
                    <a:pt x="2527" y="154047"/>
                  </a:lnTo>
                  <a:lnTo>
                    <a:pt x="20066" y="197732"/>
                  </a:lnTo>
                  <a:lnTo>
                    <a:pt x="52666" y="233685"/>
                  </a:lnTo>
                  <a:lnTo>
                    <a:pt x="97777" y="251633"/>
                  </a:lnTo>
                  <a:lnTo>
                    <a:pt x="122872" y="254212"/>
                  </a:lnTo>
                  <a:lnTo>
                    <a:pt x="147955" y="251633"/>
                  </a:lnTo>
                  <a:lnTo>
                    <a:pt x="190563" y="233685"/>
                  </a:lnTo>
                  <a:lnTo>
                    <a:pt x="223164" y="197732"/>
                  </a:lnTo>
                  <a:lnTo>
                    <a:pt x="243192" y="154047"/>
                  </a:lnTo>
                  <a:lnTo>
                    <a:pt x="245719" y="128366"/>
                  </a:lnTo>
                  <a:lnTo>
                    <a:pt x="243192" y="102723"/>
                  </a:lnTo>
                  <a:lnTo>
                    <a:pt x="223164" y="56516"/>
                  </a:lnTo>
                  <a:lnTo>
                    <a:pt x="190563" y="23103"/>
                  </a:lnTo>
                  <a:lnTo>
                    <a:pt x="147955" y="2578"/>
                  </a:lnTo>
                  <a:lnTo>
                    <a:pt x="1228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2035708" y="5884316"/>
              <a:ext cx="255904" cy="264795"/>
            </a:xfrm>
            <a:custGeom>
              <a:avLst/>
              <a:gdLst/>
              <a:ahLst/>
              <a:cxnLst/>
              <a:rect l="l" t="t" r="r" b="b"/>
              <a:pathLst>
                <a:path w="255905" h="264795">
                  <a:moveTo>
                    <a:pt x="255765" y="133489"/>
                  </a:moveTo>
                  <a:lnTo>
                    <a:pt x="253225" y="105270"/>
                  </a:lnTo>
                  <a:lnTo>
                    <a:pt x="245745" y="82169"/>
                  </a:lnTo>
                  <a:lnTo>
                    <a:pt x="245745" y="133489"/>
                  </a:lnTo>
                  <a:lnTo>
                    <a:pt x="243255" y="156654"/>
                  </a:lnTo>
                  <a:lnTo>
                    <a:pt x="225653" y="200279"/>
                  </a:lnTo>
                  <a:lnTo>
                    <a:pt x="193078" y="233654"/>
                  </a:lnTo>
                  <a:lnTo>
                    <a:pt x="150444" y="251599"/>
                  </a:lnTo>
                  <a:lnTo>
                    <a:pt x="127901" y="254177"/>
                  </a:lnTo>
                  <a:lnTo>
                    <a:pt x="102806" y="251599"/>
                  </a:lnTo>
                  <a:lnTo>
                    <a:pt x="62699" y="233654"/>
                  </a:lnTo>
                  <a:lnTo>
                    <a:pt x="30124" y="200279"/>
                  </a:lnTo>
                  <a:lnTo>
                    <a:pt x="12534" y="156654"/>
                  </a:lnTo>
                  <a:lnTo>
                    <a:pt x="10058" y="133489"/>
                  </a:lnTo>
                  <a:lnTo>
                    <a:pt x="12534" y="107848"/>
                  </a:lnTo>
                  <a:lnTo>
                    <a:pt x="30124" y="64173"/>
                  </a:lnTo>
                  <a:lnTo>
                    <a:pt x="62699" y="30797"/>
                  </a:lnTo>
                  <a:lnTo>
                    <a:pt x="102806" y="12852"/>
                  </a:lnTo>
                  <a:lnTo>
                    <a:pt x="127901" y="10274"/>
                  </a:lnTo>
                  <a:lnTo>
                    <a:pt x="150444" y="12852"/>
                  </a:lnTo>
                  <a:lnTo>
                    <a:pt x="193078" y="30797"/>
                  </a:lnTo>
                  <a:lnTo>
                    <a:pt x="225653" y="64173"/>
                  </a:lnTo>
                  <a:lnTo>
                    <a:pt x="243255" y="107848"/>
                  </a:lnTo>
                  <a:lnTo>
                    <a:pt x="245745" y="133489"/>
                  </a:lnTo>
                  <a:lnTo>
                    <a:pt x="245745" y="82169"/>
                  </a:lnTo>
                  <a:lnTo>
                    <a:pt x="218160" y="38531"/>
                  </a:lnTo>
                  <a:lnTo>
                    <a:pt x="178015" y="10274"/>
                  </a:lnTo>
                  <a:lnTo>
                    <a:pt x="127901" y="0"/>
                  </a:lnTo>
                  <a:lnTo>
                    <a:pt x="100317" y="2578"/>
                  </a:lnTo>
                  <a:lnTo>
                    <a:pt x="55156" y="23114"/>
                  </a:lnTo>
                  <a:lnTo>
                    <a:pt x="20091" y="59067"/>
                  </a:lnTo>
                  <a:lnTo>
                    <a:pt x="2540" y="105270"/>
                  </a:lnTo>
                  <a:lnTo>
                    <a:pt x="0" y="133489"/>
                  </a:lnTo>
                  <a:lnTo>
                    <a:pt x="2540" y="159169"/>
                  </a:lnTo>
                  <a:lnTo>
                    <a:pt x="20091" y="205397"/>
                  </a:lnTo>
                  <a:lnTo>
                    <a:pt x="55156" y="241325"/>
                  </a:lnTo>
                  <a:lnTo>
                    <a:pt x="100317" y="261912"/>
                  </a:lnTo>
                  <a:lnTo>
                    <a:pt x="127901" y="264452"/>
                  </a:lnTo>
                  <a:lnTo>
                    <a:pt x="152984" y="261912"/>
                  </a:lnTo>
                  <a:lnTo>
                    <a:pt x="198081" y="241325"/>
                  </a:lnTo>
                  <a:lnTo>
                    <a:pt x="233197" y="205397"/>
                  </a:lnTo>
                  <a:lnTo>
                    <a:pt x="253225" y="159169"/>
                  </a:lnTo>
                  <a:lnTo>
                    <a:pt x="255765" y="133489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1865210" y="5927946"/>
              <a:ext cx="150495" cy="215900"/>
            </a:xfrm>
            <a:custGeom>
              <a:avLst/>
              <a:gdLst/>
              <a:ahLst/>
              <a:cxnLst/>
              <a:rect l="l" t="t" r="r" b="b"/>
              <a:pathLst>
                <a:path w="150494" h="215900">
                  <a:moveTo>
                    <a:pt x="150434" y="0"/>
                  </a:moveTo>
                  <a:lnTo>
                    <a:pt x="0" y="0"/>
                  </a:lnTo>
                  <a:lnTo>
                    <a:pt x="0" y="215699"/>
                  </a:lnTo>
                  <a:lnTo>
                    <a:pt x="150434" y="215699"/>
                  </a:lnTo>
                  <a:lnTo>
                    <a:pt x="1504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1860207" y="5922848"/>
              <a:ext cx="160655" cy="226695"/>
            </a:xfrm>
            <a:custGeom>
              <a:avLst/>
              <a:gdLst/>
              <a:ahLst/>
              <a:cxnLst/>
              <a:rect l="l" t="t" r="r" b="b"/>
              <a:pathLst>
                <a:path w="160655" h="226695">
                  <a:moveTo>
                    <a:pt x="160464" y="0"/>
                  </a:moveTo>
                  <a:lnTo>
                    <a:pt x="155448" y="0"/>
                  </a:lnTo>
                  <a:lnTo>
                    <a:pt x="155448" y="431"/>
                  </a:lnTo>
                  <a:lnTo>
                    <a:pt x="150418" y="431"/>
                  </a:lnTo>
                  <a:lnTo>
                    <a:pt x="150418" y="10591"/>
                  </a:lnTo>
                  <a:lnTo>
                    <a:pt x="150418" y="215061"/>
                  </a:lnTo>
                  <a:lnTo>
                    <a:pt x="10020" y="215061"/>
                  </a:lnTo>
                  <a:lnTo>
                    <a:pt x="10020" y="10591"/>
                  </a:lnTo>
                  <a:lnTo>
                    <a:pt x="150418" y="10591"/>
                  </a:lnTo>
                  <a:lnTo>
                    <a:pt x="150418" y="431"/>
                  </a:lnTo>
                  <a:lnTo>
                    <a:pt x="4572" y="431"/>
                  </a:lnTo>
                  <a:lnTo>
                    <a:pt x="5003" y="0"/>
                  </a:lnTo>
                  <a:lnTo>
                    <a:pt x="0" y="0"/>
                  </a:lnTo>
                  <a:lnTo>
                    <a:pt x="0" y="5105"/>
                  </a:lnTo>
                  <a:lnTo>
                    <a:pt x="2082" y="2984"/>
                  </a:lnTo>
                  <a:lnTo>
                    <a:pt x="2082" y="5105"/>
                  </a:lnTo>
                  <a:lnTo>
                    <a:pt x="0" y="5105"/>
                  </a:lnTo>
                  <a:lnTo>
                    <a:pt x="0" y="220802"/>
                  </a:lnTo>
                  <a:lnTo>
                    <a:pt x="0" y="225920"/>
                  </a:lnTo>
                  <a:lnTo>
                    <a:pt x="5003" y="225920"/>
                  </a:lnTo>
                  <a:lnTo>
                    <a:pt x="5003" y="226491"/>
                  </a:lnTo>
                  <a:lnTo>
                    <a:pt x="157365" y="226491"/>
                  </a:lnTo>
                  <a:lnTo>
                    <a:pt x="157365" y="225920"/>
                  </a:lnTo>
                  <a:lnTo>
                    <a:pt x="160464" y="225920"/>
                  </a:lnTo>
                  <a:lnTo>
                    <a:pt x="160464" y="221411"/>
                  </a:lnTo>
                  <a:lnTo>
                    <a:pt x="160464" y="220802"/>
                  </a:lnTo>
                  <a:lnTo>
                    <a:pt x="160464" y="10591"/>
                  </a:lnTo>
                  <a:lnTo>
                    <a:pt x="159854" y="10591"/>
                  </a:lnTo>
                  <a:lnTo>
                    <a:pt x="159854" y="221411"/>
                  </a:lnTo>
                  <a:lnTo>
                    <a:pt x="157365" y="223964"/>
                  </a:lnTo>
                  <a:lnTo>
                    <a:pt x="157365" y="221411"/>
                  </a:lnTo>
                  <a:lnTo>
                    <a:pt x="159854" y="221411"/>
                  </a:lnTo>
                  <a:lnTo>
                    <a:pt x="159854" y="10591"/>
                  </a:lnTo>
                  <a:lnTo>
                    <a:pt x="155448" y="10591"/>
                  </a:lnTo>
                  <a:lnTo>
                    <a:pt x="155448" y="10261"/>
                  </a:lnTo>
                  <a:lnTo>
                    <a:pt x="160464" y="10261"/>
                  </a:lnTo>
                  <a:lnTo>
                    <a:pt x="160464" y="5105"/>
                  </a:lnTo>
                  <a:lnTo>
                    <a:pt x="160464" y="0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2321572" y="5889433"/>
              <a:ext cx="198043" cy="2619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1817573" y="5889434"/>
              <a:ext cx="662305" cy="274955"/>
            </a:xfrm>
            <a:custGeom>
              <a:avLst/>
              <a:gdLst/>
              <a:ahLst/>
              <a:cxnLst/>
              <a:rect l="l" t="t" r="r" b="b"/>
              <a:pathLst>
                <a:path w="662305" h="274954">
                  <a:moveTo>
                    <a:pt x="205625" y="0"/>
                  </a:moveTo>
                  <a:lnTo>
                    <a:pt x="15049" y="0"/>
                  </a:lnTo>
                  <a:lnTo>
                    <a:pt x="2540" y="12839"/>
                  </a:lnTo>
                  <a:lnTo>
                    <a:pt x="0" y="15417"/>
                  </a:lnTo>
                  <a:lnTo>
                    <a:pt x="0" y="17995"/>
                  </a:lnTo>
                  <a:lnTo>
                    <a:pt x="0" y="261912"/>
                  </a:lnTo>
                  <a:lnTo>
                    <a:pt x="10033" y="261912"/>
                  </a:lnTo>
                  <a:lnTo>
                    <a:pt x="10033" y="20574"/>
                  </a:lnTo>
                  <a:lnTo>
                    <a:pt x="22606" y="10312"/>
                  </a:lnTo>
                  <a:lnTo>
                    <a:pt x="205625" y="10312"/>
                  </a:lnTo>
                  <a:lnTo>
                    <a:pt x="205625" y="0"/>
                  </a:lnTo>
                  <a:close/>
                </a:path>
                <a:path w="662305" h="274954">
                  <a:moveTo>
                    <a:pt x="661949" y="5156"/>
                  </a:moveTo>
                  <a:lnTo>
                    <a:pt x="649414" y="5156"/>
                  </a:lnTo>
                  <a:lnTo>
                    <a:pt x="649414" y="274739"/>
                  </a:lnTo>
                  <a:lnTo>
                    <a:pt x="661949" y="274739"/>
                  </a:lnTo>
                  <a:lnTo>
                    <a:pt x="661949" y="5156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2263901" y="5853480"/>
              <a:ext cx="215620" cy="29585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1857717" y="5853480"/>
              <a:ext cx="599440" cy="306070"/>
            </a:xfrm>
            <a:custGeom>
              <a:avLst/>
              <a:gdLst/>
              <a:ahLst/>
              <a:cxnLst/>
              <a:rect l="l" t="t" r="r" b="b"/>
              <a:pathLst>
                <a:path w="599439" h="306070">
                  <a:moveTo>
                    <a:pt x="12509" y="38531"/>
                  </a:moveTo>
                  <a:lnTo>
                    <a:pt x="0" y="38531"/>
                  </a:lnTo>
                  <a:lnTo>
                    <a:pt x="0" y="305600"/>
                  </a:lnTo>
                  <a:lnTo>
                    <a:pt x="12509" y="305600"/>
                  </a:lnTo>
                  <a:lnTo>
                    <a:pt x="12509" y="38531"/>
                  </a:lnTo>
                  <a:close/>
                </a:path>
                <a:path w="599439" h="306070">
                  <a:moveTo>
                    <a:pt x="122847" y="92468"/>
                  </a:moveTo>
                  <a:lnTo>
                    <a:pt x="32575" y="92468"/>
                  </a:lnTo>
                  <a:lnTo>
                    <a:pt x="32575" y="102743"/>
                  </a:lnTo>
                  <a:lnTo>
                    <a:pt x="122847" y="102743"/>
                  </a:lnTo>
                  <a:lnTo>
                    <a:pt x="122847" y="92468"/>
                  </a:lnTo>
                  <a:close/>
                </a:path>
                <a:path w="599439" h="306070">
                  <a:moveTo>
                    <a:pt x="208114" y="228536"/>
                  </a:moveTo>
                  <a:lnTo>
                    <a:pt x="198081" y="213106"/>
                  </a:lnTo>
                  <a:lnTo>
                    <a:pt x="188048" y="192582"/>
                  </a:lnTo>
                  <a:lnTo>
                    <a:pt x="183019" y="166903"/>
                  </a:lnTo>
                  <a:lnTo>
                    <a:pt x="175514" y="138684"/>
                  </a:lnTo>
                  <a:lnTo>
                    <a:pt x="170497" y="107848"/>
                  </a:lnTo>
                  <a:lnTo>
                    <a:pt x="167957" y="74472"/>
                  </a:lnTo>
                  <a:lnTo>
                    <a:pt x="167957" y="38531"/>
                  </a:lnTo>
                  <a:lnTo>
                    <a:pt x="170497" y="0"/>
                  </a:lnTo>
                  <a:lnTo>
                    <a:pt x="157937" y="0"/>
                  </a:lnTo>
                  <a:lnTo>
                    <a:pt x="157937" y="74472"/>
                  </a:lnTo>
                  <a:lnTo>
                    <a:pt x="160477" y="107848"/>
                  </a:lnTo>
                  <a:lnTo>
                    <a:pt x="170497" y="169481"/>
                  </a:lnTo>
                  <a:lnTo>
                    <a:pt x="188048" y="218287"/>
                  </a:lnTo>
                  <a:lnTo>
                    <a:pt x="198081" y="236232"/>
                  </a:lnTo>
                  <a:lnTo>
                    <a:pt x="208114" y="228536"/>
                  </a:lnTo>
                  <a:close/>
                </a:path>
                <a:path w="599439" h="306070">
                  <a:moveTo>
                    <a:pt x="599236" y="92468"/>
                  </a:moveTo>
                  <a:lnTo>
                    <a:pt x="511454" y="92468"/>
                  </a:lnTo>
                  <a:lnTo>
                    <a:pt x="511454" y="102743"/>
                  </a:lnTo>
                  <a:lnTo>
                    <a:pt x="599236" y="102743"/>
                  </a:lnTo>
                  <a:lnTo>
                    <a:pt x="599236" y="92468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1531759" y="5989579"/>
              <a:ext cx="77736" cy="7958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1" name="object 91"/>
          <p:cNvSpPr/>
          <p:nvPr/>
        </p:nvSpPr>
        <p:spPr>
          <a:xfrm>
            <a:off x="2131009" y="6341351"/>
            <a:ext cx="57785" cy="158115"/>
          </a:xfrm>
          <a:custGeom>
            <a:avLst/>
            <a:gdLst/>
            <a:ahLst/>
            <a:cxnLst/>
            <a:rect l="l" t="t" r="r" b="b"/>
            <a:pathLst>
              <a:path w="57785" h="158114">
                <a:moveTo>
                  <a:pt x="57683" y="25158"/>
                </a:moveTo>
                <a:lnTo>
                  <a:pt x="57416" y="25158"/>
                </a:lnTo>
                <a:lnTo>
                  <a:pt x="56197" y="22669"/>
                </a:lnTo>
                <a:lnTo>
                  <a:pt x="56197" y="26441"/>
                </a:lnTo>
                <a:lnTo>
                  <a:pt x="56197" y="27698"/>
                </a:lnTo>
                <a:lnTo>
                  <a:pt x="53708" y="27698"/>
                </a:lnTo>
                <a:lnTo>
                  <a:pt x="56197" y="26441"/>
                </a:lnTo>
                <a:lnTo>
                  <a:pt x="56197" y="22669"/>
                </a:lnTo>
                <a:lnTo>
                  <a:pt x="52666" y="15417"/>
                </a:lnTo>
                <a:lnTo>
                  <a:pt x="51206" y="14681"/>
                </a:lnTo>
                <a:lnTo>
                  <a:pt x="51206" y="28981"/>
                </a:lnTo>
                <a:lnTo>
                  <a:pt x="51206" y="30238"/>
                </a:lnTo>
                <a:lnTo>
                  <a:pt x="48729" y="30238"/>
                </a:lnTo>
                <a:lnTo>
                  <a:pt x="51206" y="28981"/>
                </a:lnTo>
                <a:lnTo>
                  <a:pt x="51206" y="14681"/>
                </a:lnTo>
                <a:lnTo>
                  <a:pt x="47637" y="12839"/>
                </a:lnTo>
                <a:lnTo>
                  <a:pt x="45110" y="7683"/>
                </a:lnTo>
                <a:lnTo>
                  <a:pt x="42633" y="5156"/>
                </a:lnTo>
                <a:lnTo>
                  <a:pt x="37604" y="2578"/>
                </a:lnTo>
                <a:lnTo>
                  <a:pt x="32600" y="2578"/>
                </a:lnTo>
                <a:lnTo>
                  <a:pt x="30111" y="0"/>
                </a:lnTo>
                <a:lnTo>
                  <a:pt x="25082" y="2578"/>
                </a:lnTo>
                <a:lnTo>
                  <a:pt x="20066" y="2578"/>
                </a:lnTo>
                <a:lnTo>
                  <a:pt x="17538" y="5156"/>
                </a:lnTo>
                <a:lnTo>
                  <a:pt x="12509" y="7683"/>
                </a:lnTo>
                <a:lnTo>
                  <a:pt x="10033" y="12839"/>
                </a:lnTo>
                <a:lnTo>
                  <a:pt x="5854" y="17106"/>
                </a:lnTo>
                <a:lnTo>
                  <a:pt x="5854" y="135648"/>
                </a:lnTo>
                <a:lnTo>
                  <a:pt x="3365" y="136931"/>
                </a:lnTo>
                <a:lnTo>
                  <a:pt x="3365" y="135648"/>
                </a:lnTo>
                <a:lnTo>
                  <a:pt x="5854" y="135648"/>
                </a:lnTo>
                <a:lnTo>
                  <a:pt x="5854" y="17106"/>
                </a:lnTo>
                <a:lnTo>
                  <a:pt x="2489" y="20523"/>
                </a:lnTo>
                <a:lnTo>
                  <a:pt x="0" y="25679"/>
                </a:lnTo>
                <a:lnTo>
                  <a:pt x="0" y="27698"/>
                </a:lnTo>
                <a:lnTo>
                  <a:pt x="0" y="28257"/>
                </a:lnTo>
                <a:lnTo>
                  <a:pt x="0" y="135648"/>
                </a:lnTo>
                <a:lnTo>
                  <a:pt x="0" y="138188"/>
                </a:lnTo>
                <a:lnTo>
                  <a:pt x="863" y="138188"/>
                </a:lnTo>
                <a:lnTo>
                  <a:pt x="0" y="138633"/>
                </a:lnTo>
                <a:lnTo>
                  <a:pt x="2489" y="143789"/>
                </a:lnTo>
                <a:lnTo>
                  <a:pt x="7505" y="148907"/>
                </a:lnTo>
                <a:lnTo>
                  <a:pt x="10033" y="154063"/>
                </a:lnTo>
                <a:lnTo>
                  <a:pt x="12509" y="156641"/>
                </a:lnTo>
                <a:lnTo>
                  <a:pt x="14922" y="157873"/>
                </a:lnTo>
                <a:lnTo>
                  <a:pt x="30111" y="157873"/>
                </a:lnTo>
                <a:lnTo>
                  <a:pt x="43903" y="157873"/>
                </a:lnTo>
                <a:lnTo>
                  <a:pt x="52666" y="148907"/>
                </a:lnTo>
                <a:lnTo>
                  <a:pt x="55143" y="143789"/>
                </a:lnTo>
                <a:lnTo>
                  <a:pt x="57683" y="138633"/>
                </a:lnTo>
                <a:lnTo>
                  <a:pt x="57683" y="136105"/>
                </a:lnTo>
                <a:lnTo>
                  <a:pt x="47637" y="136105"/>
                </a:lnTo>
                <a:lnTo>
                  <a:pt x="45110" y="138633"/>
                </a:lnTo>
                <a:lnTo>
                  <a:pt x="42633" y="143789"/>
                </a:lnTo>
                <a:lnTo>
                  <a:pt x="35077" y="151485"/>
                </a:lnTo>
                <a:lnTo>
                  <a:pt x="32600" y="151485"/>
                </a:lnTo>
                <a:lnTo>
                  <a:pt x="32600" y="154063"/>
                </a:lnTo>
                <a:lnTo>
                  <a:pt x="30111" y="154063"/>
                </a:lnTo>
                <a:lnTo>
                  <a:pt x="27571" y="154063"/>
                </a:lnTo>
                <a:lnTo>
                  <a:pt x="25082" y="151485"/>
                </a:lnTo>
                <a:lnTo>
                  <a:pt x="22542" y="151485"/>
                </a:lnTo>
                <a:lnTo>
                  <a:pt x="20066" y="148907"/>
                </a:lnTo>
                <a:lnTo>
                  <a:pt x="17538" y="146367"/>
                </a:lnTo>
                <a:lnTo>
                  <a:pt x="15049" y="143789"/>
                </a:lnTo>
                <a:lnTo>
                  <a:pt x="12509" y="138633"/>
                </a:lnTo>
                <a:lnTo>
                  <a:pt x="10033" y="133527"/>
                </a:lnTo>
                <a:lnTo>
                  <a:pt x="10033" y="30797"/>
                </a:lnTo>
                <a:lnTo>
                  <a:pt x="12509" y="25679"/>
                </a:lnTo>
                <a:lnTo>
                  <a:pt x="15049" y="23101"/>
                </a:lnTo>
                <a:lnTo>
                  <a:pt x="17538" y="17995"/>
                </a:lnTo>
                <a:lnTo>
                  <a:pt x="22542" y="12839"/>
                </a:lnTo>
                <a:lnTo>
                  <a:pt x="30111" y="12839"/>
                </a:lnTo>
                <a:lnTo>
                  <a:pt x="35077" y="12839"/>
                </a:lnTo>
                <a:lnTo>
                  <a:pt x="40093" y="17995"/>
                </a:lnTo>
                <a:lnTo>
                  <a:pt x="42633" y="23101"/>
                </a:lnTo>
                <a:lnTo>
                  <a:pt x="45110" y="25679"/>
                </a:lnTo>
                <a:lnTo>
                  <a:pt x="47637" y="30797"/>
                </a:lnTo>
                <a:lnTo>
                  <a:pt x="47637" y="135648"/>
                </a:lnTo>
                <a:lnTo>
                  <a:pt x="57683" y="135648"/>
                </a:lnTo>
                <a:lnTo>
                  <a:pt x="57683" y="30238"/>
                </a:lnTo>
                <a:lnTo>
                  <a:pt x="57683" y="27698"/>
                </a:lnTo>
                <a:lnTo>
                  <a:pt x="57683" y="25679"/>
                </a:lnTo>
                <a:lnTo>
                  <a:pt x="57683" y="25158"/>
                </a:lnTo>
                <a:close/>
              </a:path>
            </a:pathLst>
          </a:custGeom>
          <a:solidFill>
            <a:srgbClr val="66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334000" y="3200400"/>
            <a:ext cx="3619500" cy="24098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93" name="object 93"/>
          <p:cNvGrpSpPr/>
          <p:nvPr/>
        </p:nvGrpSpPr>
        <p:grpSpPr>
          <a:xfrm>
            <a:off x="4038562" y="4114800"/>
            <a:ext cx="915669" cy="647700"/>
            <a:chOff x="4038562" y="4114800"/>
            <a:chExt cx="915669" cy="647700"/>
          </a:xfrm>
        </p:grpSpPr>
        <p:sp>
          <p:nvSpPr>
            <p:cNvPr id="94" name="object 94"/>
            <p:cNvSpPr/>
            <p:nvPr/>
          </p:nvSpPr>
          <p:spPr>
            <a:xfrm>
              <a:off x="4038562" y="4114800"/>
              <a:ext cx="915669" cy="647700"/>
            </a:xfrm>
            <a:custGeom>
              <a:avLst/>
              <a:gdLst/>
              <a:ahLst/>
              <a:cxnLst/>
              <a:rect l="l" t="t" r="r" b="b"/>
              <a:pathLst>
                <a:path w="915670" h="647700">
                  <a:moveTo>
                    <a:pt x="267754" y="0"/>
                  </a:moveTo>
                  <a:lnTo>
                    <a:pt x="267754" y="161798"/>
                  </a:lnTo>
                  <a:lnTo>
                    <a:pt x="0" y="161798"/>
                  </a:lnTo>
                  <a:lnTo>
                    <a:pt x="0" y="484581"/>
                  </a:lnTo>
                  <a:lnTo>
                    <a:pt x="267754" y="484581"/>
                  </a:lnTo>
                  <a:lnTo>
                    <a:pt x="267754" y="647166"/>
                  </a:lnTo>
                  <a:lnTo>
                    <a:pt x="915492" y="323595"/>
                  </a:lnTo>
                  <a:lnTo>
                    <a:pt x="267754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4101223" y="4204258"/>
              <a:ext cx="723900" cy="466725"/>
            </a:xfrm>
            <a:custGeom>
              <a:avLst/>
              <a:gdLst/>
              <a:ahLst/>
              <a:cxnLst/>
              <a:rect l="l" t="t" r="r" b="b"/>
              <a:pathLst>
                <a:path w="723900" h="466725">
                  <a:moveTo>
                    <a:pt x="257175" y="0"/>
                  </a:moveTo>
                  <a:lnTo>
                    <a:pt x="257175" y="117055"/>
                  </a:lnTo>
                  <a:lnTo>
                    <a:pt x="0" y="117055"/>
                  </a:lnTo>
                  <a:lnTo>
                    <a:pt x="0" y="350380"/>
                  </a:lnTo>
                  <a:lnTo>
                    <a:pt x="257175" y="350380"/>
                  </a:lnTo>
                  <a:lnTo>
                    <a:pt x="257175" y="466661"/>
                  </a:lnTo>
                  <a:lnTo>
                    <a:pt x="723468" y="234137"/>
                  </a:lnTo>
                  <a:lnTo>
                    <a:pt x="257175" y="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4038562" y="4114800"/>
              <a:ext cx="320040" cy="485775"/>
            </a:xfrm>
            <a:custGeom>
              <a:avLst/>
              <a:gdLst/>
              <a:ahLst/>
              <a:cxnLst/>
              <a:rect l="l" t="t" r="r" b="b"/>
              <a:pathLst>
                <a:path w="320039" h="485775">
                  <a:moveTo>
                    <a:pt x="0" y="162610"/>
                  </a:moveTo>
                  <a:lnTo>
                    <a:pt x="0" y="485368"/>
                  </a:lnTo>
                  <a:lnTo>
                    <a:pt x="62661" y="439839"/>
                  </a:lnTo>
                  <a:lnTo>
                    <a:pt x="62661" y="207352"/>
                  </a:lnTo>
                  <a:lnTo>
                    <a:pt x="0" y="162610"/>
                  </a:lnTo>
                  <a:close/>
                </a:path>
                <a:path w="320039" h="485775">
                  <a:moveTo>
                    <a:pt x="267754" y="0"/>
                  </a:moveTo>
                  <a:lnTo>
                    <a:pt x="267754" y="161798"/>
                  </a:lnTo>
                  <a:lnTo>
                    <a:pt x="319836" y="207352"/>
                  </a:lnTo>
                  <a:lnTo>
                    <a:pt x="319836" y="90258"/>
                  </a:lnTo>
                  <a:lnTo>
                    <a:pt x="267754" y="0"/>
                  </a:lnTo>
                  <a:close/>
                </a:path>
              </a:pathLst>
            </a:custGeom>
            <a:solidFill>
              <a:srgbClr val="BF00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4038562" y="4114800"/>
              <a:ext cx="915669" cy="323850"/>
            </a:xfrm>
            <a:custGeom>
              <a:avLst/>
              <a:gdLst/>
              <a:ahLst/>
              <a:cxnLst/>
              <a:rect l="l" t="t" r="r" b="b"/>
              <a:pathLst>
                <a:path w="915670" h="323850">
                  <a:moveTo>
                    <a:pt x="267754" y="0"/>
                  </a:moveTo>
                  <a:lnTo>
                    <a:pt x="319836" y="91058"/>
                  </a:lnTo>
                  <a:lnTo>
                    <a:pt x="785291" y="323595"/>
                  </a:lnTo>
                  <a:lnTo>
                    <a:pt x="915492" y="323595"/>
                  </a:lnTo>
                  <a:lnTo>
                    <a:pt x="267754" y="0"/>
                  </a:lnTo>
                  <a:close/>
                </a:path>
                <a:path w="915670" h="323850">
                  <a:moveTo>
                    <a:pt x="267754" y="161798"/>
                  </a:moveTo>
                  <a:lnTo>
                    <a:pt x="0" y="162610"/>
                  </a:lnTo>
                  <a:lnTo>
                    <a:pt x="62661" y="207352"/>
                  </a:lnTo>
                  <a:lnTo>
                    <a:pt x="319836" y="207352"/>
                  </a:lnTo>
                  <a:lnTo>
                    <a:pt x="267754" y="161798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/>
          <a:solidFill>
            <a:srgbClr val="333399"/>
          </a:solidFill>
        </p:spPr>
        <p:txBody>
          <a:bodyPr wrap="square" lIns="0" tIns="2203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dirty="0" sz="4400" spc="-5"/>
              <a:t>Why model?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49400"/>
            <a:ext cx="7835900" cy="4376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3329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Modeling achieves four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aims: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ts val="2850"/>
              </a:lnSpc>
              <a:buChar char="–"/>
              <a:tabLst>
                <a:tab pos="755650" algn="l"/>
              </a:tabLst>
            </a:pPr>
            <a:r>
              <a:rPr dirty="0" sz="2400">
                <a:latin typeface="Arial"/>
                <a:cs typeface="Arial"/>
              </a:rPr>
              <a:t>Helps you </a:t>
            </a:r>
            <a:r>
              <a:rPr dirty="0" sz="2400" spc="-5">
                <a:latin typeface="Arial"/>
                <a:cs typeface="Arial"/>
              </a:rPr>
              <a:t>to </a:t>
            </a:r>
            <a:r>
              <a:rPr dirty="0" sz="2400">
                <a:latin typeface="Arial"/>
                <a:cs typeface="Arial"/>
              </a:rPr>
              <a:t>visualize a </a:t>
            </a:r>
            <a:r>
              <a:rPr dirty="0" sz="2400" spc="-5">
                <a:latin typeface="Arial"/>
                <a:cs typeface="Arial"/>
              </a:rPr>
              <a:t>system </a:t>
            </a:r>
            <a:r>
              <a:rPr dirty="0" sz="2400">
                <a:latin typeface="Arial"/>
                <a:cs typeface="Arial"/>
              </a:rPr>
              <a:t>as you want it </a:t>
            </a:r>
            <a:r>
              <a:rPr dirty="0" sz="2400" spc="-5">
                <a:latin typeface="Arial"/>
                <a:cs typeface="Arial"/>
              </a:rPr>
              <a:t>to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be.</a:t>
            </a:r>
            <a:endParaRPr sz="2400">
              <a:latin typeface="Arial"/>
              <a:cs typeface="Arial"/>
            </a:endParaRPr>
          </a:p>
          <a:p>
            <a:pPr lvl="1" marL="755650" marR="109855" indent="-285750">
              <a:lnSpc>
                <a:spcPct val="79900"/>
              </a:lnSpc>
              <a:spcBef>
                <a:spcPts val="595"/>
              </a:spcBef>
              <a:buChar char="–"/>
              <a:tabLst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Permits </a:t>
            </a:r>
            <a:r>
              <a:rPr dirty="0" sz="2400">
                <a:latin typeface="Arial"/>
                <a:cs typeface="Arial"/>
              </a:rPr>
              <a:t>you </a:t>
            </a:r>
            <a:r>
              <a:rPr dirty="0" sz="2400" spc="-5">
                <a:latin typeface="Arial"/>
                <a:cs typeface="Arial"/>
              </a:rPr>
              <a:t>to specify the structure </a:t>
            </a:r>
            <a:r>
              <a:rPr dirty="0" sz="2400">
                <a:latin typeface="Arial"/>
                <a:cs typeface="Arial"/>
              </a:rPr>
              <a:t>or behavior of a  </a:t>
            </a:r>
            <a:r>
              <a:rPr dirty="0" sz="2400" spc="-5"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  <a:p>
            <a:pPr lvl="1" marL="755650" marR="5080" indent="-285750">
              <a:lnSpc>
                <a:spcPct val="79900"/>
              </a:lnSpc>
              <a:spcBef>
                <a:spcPts val="600"/>
              </a:spcBef>
              <a:buChar char="–"/>
              <a:tabLst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Gives </a:t>
            </a:r>
            <a:r>
              <a:rPr dirty="0" sz="2400">
                <a:latin typeface="Arial"/>
                <a:cs typeface="Arial"/>
              </a:rPr>
              <a:t>you a </a:t>
            </a:r>
            <a:r>
              <a:rPr dirty="0" sz="2400" spc="-5">
                <a:latin typeface="Arial"/>
                <a:cs typeface="Arial"/>
              </a:rPr>
              <a:t>template that </a:t>
            </a:r>
            <a:r>
              <a:rPr dirty="0" sz="2400">
                <a:latin typeface="Arial"/>
                <a:cs typeface="Arial"/>
              </a:rPr>
              <a:t>guides you in </a:t>
            </a:r>
            <a:r>
              <a:rPr dirty="0" sz="2400" spc="-5">
                <a:latin typeface="Arial"/>
                <a:cs typeface="Arial"/>
              </a:rPr>
              <a:t>constructing 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ts val="2840"/>
              </a:lnSpc>
              <a:spcBef>
                <a:spcPts val="20"/>
              </a:spcBef>
              <a:buChar char="–"/>
              <a:tabLst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Documents the </a:t>
            </a:r>
            <a:r>
              <a:rPr dirty="0" sz="2400">
                <a:latin typeface="Arial"/>
                <a:cs typeface="Arial"/>
              </a:rPr>
              <a:t>decisions you have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made.</a:t>
            </a:r>
            <a:endParaRPr sz="2400">
              <a:latin typeface="Arial"/>
              <a:cs typeface="Arial"/>
            </a:endParaRPr>
          </a:p>
          <a:p>
            <a:pPr marL="355600" marR="68580" indent="-342900">
              <a:lnSpc>
                <a:spcPts val="27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You build models of complex systems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because  you cannot comprehend such a system in </a:t>
            </a:r>
            <a:r>
              <a:rPr dirty="0" sz="2800" spc="-5">
                <a:latin typeface="Arial"/>
                <a:cs typeface="Arial"/>
              </a:rPr>
              <a:t>its  </a:t>
            </a:r>
            <a:r>
              <a:rPr dirty="0" sz="2800">
                <a:latin typeface="Arial"/>
                <a:cs typeface="Arial"/>
              </a:rPr>
              <a:t>entirety.</a:t>
            </a:r>
            <a:endParaRPr sz="2800">
              <a:latin typeface="Arial"/>
              <a:cs typeface="Arial"/>
            </a:endParaRPr>
          </a:p>
          <a:p>
            <a:pPr marL="355600" marR="857885" indent="-342900">
              <a:lnSpc>
                <a:spcPts val="27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You build models </a:t>
            </a:r>
            <a:r>
              <a:rPr dirty="0" sz="2800" spc="-5">
                <a:latin typeface="Arial"/>
                <a:cs typeface="Arial"/>
              </a:rPr>
              <a:t>to </a:t>
            </a:r>
            <a:r>
              <a:rPr dirty="0" sz="2800">
                <a:latin typeface="Arial"/>
                <a:cs typeface="Arial"/>
              </a:rPr>
              <a:t>better understand the  system you are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developing.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/>
          <a:solidFill>
            <a:srgbClr val="333399"/>
          </a:solidFill>
        </p:spPr>
        <p:txBody>
          <a:bodyPr wrap="square" lIns="0" tIns="220345" rIns="0" bIns="0" rtlCol="0" vert="horz">
            <a:spAutoFit/>
          </a:bodyPr>
          <a:lstStyle/>
          <a:p>
            <a:pPr marL="648970">
              <a:lnSpc>
                <a:spcPct val="100000"/>
              </a:lnSpc>
              <a:spcBef>
                <a:spcPts val="1735"/>
              </a:spcBef>
            </a:pPr>
            <a:r>
              <a:rPr dirty="0" sz="4400" spc="-5"/>
              <a:t>The importance </a:t>
            </a:r>
            <a:r>
              <a:rPr dirty="0" sz="4400"/>
              <a:t>of</a:t>
            </a:r>
            <a:r>
              <a:rPr dirty="0" sz="4400" spc="10"/>
              <a:t> </a:t>
            </a:r>
            <a:r>
              <a:rPr dirty="0" sz="4400" spc="-5"/>
              <a:t>Modeling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838200" y="4264837"/>
            <a:ext cx="2592705" cy="1102995"/>
            <a:chOff x="838200" y="4264837"/>
            <a:chExt cx="2592705" cy="1102995"/>
          </a:xfrm>
        </p:grpSpPr>
        <p:sp>
          <p:nvSpPr>
            <p:cNvPr id="4" name="object 4"/>
            <p:cNvSpPr/>
            <p:nvPr/>
          </p:nvSpPr>
          <p:spPr>
            <a:xfrm>
              <a:off x="1153887" y="4274108"/>
              <a:ext cx="2235835" cy="389890"/>
            </a:xfrm>
            <a:custGeom>
              <a:avLst/>
              <a:gdLst/>
              <a:ahLst/>
              <a:cxnLst/>
              <a:rect l="l" t="t" r="r" b="b"/>
              <a:pathLst>
                <a:path w="2235835" h="389889">
                  <a:moveTo>
                    <a:pt x="2177627" y="0"/>
                  </a:moveTo>
                  <a:lnTo>
                    <a:pt x="55349" y="265201"/>
                  </a:lnTo>
                  <a:lnTo>
                    <a:pt x="0" y="295211"/>
                  </a:lnTo>
                  <a:lnTo>
                    <a:pt x="62251" y="389750"/>
                  </a:lnTo>
                  <a:lnTo>
                    <a:pt x="2235259" y="4597"/>
                  </a:lnTo>
                  <a:lnTo>
                    <a:pt x="2177627" y="0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42399" y="4562373"/>
              <a:ext cx="85228" cy="1130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40104" y="4264837"/>
              <a:ext cx="2260600" cy="410845"/>
            </a:xfrm>
            <a:custGeom>
              <a:avLst/>
              <a:gdLst/>
              <a:ahLst/>
              <a:cxnLst/>
              <a:rect l="l" t="t" r="r" b="b"/>
              <a:pathLst>
                <a:path w="2260600" h="410845">
                  <a:moveTo>
                    <a:pt x="2260536" y="11557"/>
                  </a:moveTo>
                  <a:lnTo>
                    <a:pt x="2255951" y="2362"/>
                  </a:lnTo>
                  <a:lnTo>
                    <a:pt x="2251341" y="0"/>
                  </a:lnTo>
                  <a:lnTo>
                    <a:pt x="2249043" y="0"/>
                  </a:lnTo>
                  <a:lnTo>
                    <a:pt x="2246757" y="0"/>
                  </a:lnTo>
                  <a:lnTo>
                    <a:pt x="2233422" y="2362"/>
                  </a:lnTo>
                  <a:lnTo>
                    <a:pt x="2189734" y="2362"/>
                  </a:lnTo>
                  <a:lnTo>
                    <a:pt x="2179904" y="2362"/>
                  </a:lnTo>
                  <a:lnTo>
                    <a:pt x="2134057" y="2362"/>
                  </a:lnTo>
                  <a:lnTo>
                    <a:pt x="69126" y="262940"/>
                  </a:lnTo>
                  <a:lnTo>
                    <a:pt x="64477" y="262940"/>
                  </a:lnTo>
                  <a:lnTo>
                    <a:pt x="62179" y="262940"/>
                  </a:lnTo>
                  <a:lnTo>
                    <a:pt x="61379" y="264553"/>
                  </a:lnTo>
                  <a:lnTo>
                    <a:pt x="6870" y="292938"/>
                  </a:lnTo>
                  <a:lnTo>
                    <a:pt x="2286" y="295224"/>
                  </a:lnTo>
                  <a:lnTo>
                    <a:pt x="0" y="299872"/>
                  </a:lnTo>
                  <a:lnTo>
                    <a:pt x="0" y="304482"/>
                  </a:lnTo>
                  <a:lnTo>
                    <a:pt x="2667" y="309854"/>
                  </a:lnTo>
                  <a:lnTo>
                    <a:pt x="4584" y="313677"/>
                  </a:lnTo>
                  <a:lnTo>
                    <a:pt x="9194" y="316039"/>
                  </a:lnTo>
                  <a:lnTo>
                    <a:pt x="18389" y="316039"/>
                  </a:lnTo>
                  <a:lnTo>
                    <a:pt x="53924" y="297535"/>
                  </a:lnTo>
                  <a:lnTo>
                    <a:pt x="71640" y="288315"/>
                  </a:lnTo>
                  <a:lnTo>
                    <a:pt x="89738" y="286029"/>
                  </a:lnTo>
                  <a:lnTo>
                    <a:pt x="1976056" y="47993"/>
                  </a:lnTo>
                  <a:lnTo>
                    <a:pt x="73736" y="385216"/>
                  </a:lnTo>
                  <a:lnTo>
                    <a:pt x="78320" y="410578"/>
                  </a:lnTo>
                  <a:lnTo>
                    <a:pt x="2251341" y="25412"/>
                  </a:lnTo>
                  <a:lnTo>
                    <a:pt x="2255951" y="23114"/>
                  </a:lnTo>
                  <a:lnTo>
                    <a:pt x="2258237" y="20815"/>
                  </a:lnTo>
                  <a:lnTo>
                    <a:pt x="2260536" y="16167"/>
                  </a:lnTo>
                  <a:lnTo>
                    <a:pt x="2260536" y="115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38200" y="4267199"/>
              <a:ext cx="2592705" cy="1100455"/>
            </a:xfrm>
            <a:custGeom>
              <a:avLst/>
              <a:gdLst/>
              <a:ahLst/>
              <a:cxnLst/>
              <a:rect l="l" t="t" r="r" b="b"/>
              <a:pathLst>
                <a:path w="2592704" h="1100454">
                  <a:moveTo>
                    <a:pt x="2586970" y="2298"/>
                  </a:moveTo>
                  <a:lnTo>
                    <a:pt x="2585444" y="2306"/>
                  </a:lnTo>
                  <a:lnTo>
                    <a:pt x="2540399" y="8335"/>
                  </a:lnTo>
                  <a:lnTo>
                    <a:pt x="276546" y="371322"/>
                  </a:lnTo>
                  <a:lnTo>
                    <a:pt x="0" y="1100137"/>
                  </a:lnTo>
                  <a:lnTo>
                    <a:pt x="2586970" y="2298"/>
                  </a:lnTo>
                  <a:close/>
                </a:path>
                <a:path w="2592704" h="1100454">
                  <a:moveTo>
                    <a:pt x="2569413" y="11506"/>
                  </a:moveTo>
                  <a:lnTo>
                    <a:pt x="530009" y="876401"/>
                  </a:lnTo>
                  <a:lnTo>
                    <a:pt x="670585" y="1060945"/>
                  </a:lnTo>
                  <a:lnTo>
                    <a:pt x="2569413" y="11506"/>
                  </a:lnTo>
                  <a:close/>
                </a:path>
                <a:path w="2592704" h="1100454">
                  <a:moveTo>
                    <a:pt x="2578001" y="2306"/>
                  </a:moveTo>
                  <a:lnTo>
                    <a:pt x="421733" y="4610"/>
                  </a:lnTo>
                  <a:lnTo>
                    <a:pt x="311101" y="306717"/>
                  </a:lnTo>
                  <a:lnTo>
                    <a:pt x="2540399" y="8335"/>
                  </a:lnTo>
                  <a:lnTo>
                    <a:pt x="2578001" y="2306"/>
                  </a:lnTo>
                  <a:close/>
                </a:path>
                <a:path w="2592704" h="1100454">
                  <a:moveTo>
                    <a:pt x="2592387" y="0"/>
                  </a:moveTo>
                  <a:lnTo>
                    <a:pt x="2578001" y="2306"/>
                  </a:lnTo>
                  <a:lnTo>
                    <a:pt x="2586970" y="2298"/>
                  </a:lnTo>
                  <a:lnTo>
                    <a:pt x="2592387" y="0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38200" y="4267199"/>
              <a:ext cx="2590800" cy="1098550"/>
            </a:xfrm>
            <a:custGeom>
              <a:avLst/>
              <a:gdLst/>
              <a:ahLst/>
              <a:cxnLst/>
              <a:rect l="l" t="t" r="r" b="b"/>
              <a:pathLst>
                <a:path w="2590800" h="1098550">
                  <a:moveTo>
                    <a:pt x="2590800" y="0"/>
                  </a:moveTo>
                  <a:lnTo>
                    <a:pt x="2590800" y="0"/>
                  </a:lnTo>
                  <a:lnTo>
                    <a:pt x="2487498" y="0"/>
                  </a:lnTo>
                  <a:lnTo>
                    <a:pt x="2487498" y="31013"/>
                  </a:lnTo>
                  <a:lnTo>
                    <a:pt x="21945" y="1077328"/>
                  </a:lnTo>
                  <a:lnTo>
                    <a:pt x="284543" y="385165"/>
                  </a:lnTo>
                  <a:lnTo>
                    <a:pt x="284899" y="384200"/>
                  </a:lnTo>
                  <a:lnTo>
                    <a:pt x="2487498" y="31013"/>
                  </a:lnTo>
                  <a:lnTo>
                    <a:pt x="2487498" y="0"/>
                  </a:lnTo>
                  <a:lnTo>
                    <a:pt x="2449233" y="0"/>
                  </a:lnTo>
                  <a:lnTo>
                    <a:pt x="2449233" y="8890"/>
                  </a:lnTo>
                  <a:lnTo>
                    <a:pt x="2447340" y="9194"/>
                  </a:lnTo>
                  <a:lnTo>
                    <a:pt x="2394534" y="9194"/>
                  </a:lnTo>
                  <a:lnTo>
                    <a:pt x="2394534" y="16319"/>
                  </a:lnTo>
                  <a:lnTo>
                    <a:pt x="329577" y="292392"/>
                  </a:lnTo>
                  <a:lnTo>
                    <a:pt x="429831" y="18453"/>
                  </a:lnTo>
                  <a:lnTo>
                    <a:pt x="2394534" y="16319"/>
                  </a:lnTo>
                  <a:lnTo>
                    <a:pt x="2394534" y="9194"/>
                  </a:lnTo>
                  <a:lnTo>
                    <a:pt x="433222" y="9194"/>
                  </a:lnTo>
                  <a:lnTo>
                    <a:pt x="432371" y="8890"/>
                  </a:lnTo>
                  <a:lnTo>
                    <a:pt x="2449233" y="8890"/>
                  </a:lnTo>
                  <a:lnTo>
                    <a:pt x="2449233" y="0"/>
                  </a:lnTo>
                  <a:lnTo>
                    <a:pt x="407885" y="0"/>
                  </a:lnTo>
                  <a:lnTo>
                    <a:pt x="299580" y="302120"/>
                  </a:lnTo>
                  <a:lnTo>
                    <a:pt x="297243" y="309029"/>
                  </a:lnTo>
                  <a:lnTo>
                    <a:pt x="299580" y="313677"/>
                  </a:lnTo>
                  <a:lnTo>
                    <a:pt x="301904" y="315976"/>
                  </a:lnTo>
                  <a:lnTo>
                    <a:pt x="311099" y="320560"/>
                  </a:lnTo>
                  <a:lnTo>
                    <a:pt x="312762" y="319735"/>
                  </a:lnTo>
                  <a:lnTo>
                    <a:pt x="313194" y="319519"/>
                  </a:lnTo>
                  <a:lnTo>
                    <a:pt x="313385" y="320560"/>
                  </a:lnTo>
                  <a:lnTo>
                    <a:pt x="1510868" y="160274"/>
                  </a:lnTo>
                  <a:lnTo>
                    <a:pt x="274243" y="359765"/>
                  </a:lnTo>
                  <a:lnTo>
                    <a:pt x="269595" y="359765"/>
                  </a:lnTo>
                  <a:lnTo>
                    <a:pt x="262686" y="366712"/>
                  </a:lnTo>
                  <a:lnTo>
                    <a:pt x="0" y="1064983"/>
                  </a:lnTo>
                  <a:lnTo>
                    <a:pt x="0" y="1086637"/>
                  </a:lnTo>
                  <a:lnTo>
                    <a:pt x="0" y="1093190"/>
                  </a:lnTo>
                  <a:lnTo>
                    <a:pt x="0" y="1098550"/>
                  </a:lnTo>
                  <a:lnTo>
                    <a:pt x="5359" y="1098550"/>
                  </a:lnTo>
                  <a:lnTo>
                    <a:pt x="13893" y="1098550"/>
                  </a:lnTo>
                  <a:lnTo>
                    <a:pt x="35420" y="1098550"/>
                  </a:lnTo>
                  <a:lnTo>
                    <a:pt x="2585504" y="16421"/>
                  </a:lnTo>
                  <a:lnTo>
                    <a:pt x="2587802" y="16103"/>
                  </a:lnTo>
                  <a:lnTo>
                    <a:pt x="2590800" y="15113"/>
                  </a:lnTo>
                  <a:lnTo>
                    <a:pt x="2590571" y="14478"/>
                  </a:lnTo>
                  <a:lnTo>
                    <a:pt x="2590800" y="14439"/>
                  </a:lnTo>
                  <a:lnTo>
                    <a:pt x="2590800" y="1416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56715" y="5134368"/>
              <a:ext cx="165912" cy="2075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54404" y="4264837"/>
              <a:ext cx="2067560" cy="1075055"/>
            </a:xfrm>
            <a:custGeom>
              <a:avLst/>
              <a:gdLst/>
              <a:ahLst/>
              <a:cxnLst/>
              <a:rect l="l" t="t" r="r" b="b"/>
              <a:pathLst>
                <a:path w="2067560" h="1075054">
                  <a:moveTo>
                    <a:pt x="2066988" y="11557"/>
                  </a:moveTo>
                  <a:lnTo>
                    <a:pt x="2062403" y="2362"/>
                  </a:lnTo>
                  <a:lnTo>
                    <a:pt x="2057793" y="0"/>
                  </a:lnTo>
                  <a:lnTo>
                    <a:pt x="2053209" y="0"/>
                  </a:lnTo>
                  <a:lnTo>
                    <a:pt x="2049487" y="1892"/>
                  </a:lnTo>
                  <a:lnTo>
                    <a:pt x="2049272" y="2006"/>
                  </a:lnTo>
                  <a:lnTo>
                    <a:pt x="2048548" y="0"/>
                  </a:lnTo>
                  <a:lnTo>
                    <a:pt x="9220" y="867206"/>
                  </a:lnTo>
                  <a:lnTo>
                    <a:pt x="4610" y="869530"/>
                  </a:lnTo>
                  <a:lnTo>
                    <a:pt x="0" y="874179"/>
                  </a:lnTo>
                  <a:lnTo>
                    <a:pt x="0" y="878763"/>
                  </a:lnTo>
                  <a:lnTo>
                    <a:pt x="2794" y="884364"/>
                  </a:lnTo>
                  <a:lnTo>
                    <a:pt x="4610" y="887971"/>
                  </a:lnTo>
                  <a:lnTo>
                    <a:pt x="6896" y="890320"/>
                  </a:lnTo>
                  <a:lnTo>
                    <a:pt x="13804" y="892619"/>
                  </a:lnTo>
                  <a:lnTo>
                    <a:pt x="18415" y="890320"/>
                  </a:lnTo>
                  <a:lnTo>
                    <a:pt x="67424" y="869530"/>
                  </a:lnTo>
                  <a:lnTo>
                    <a:pt x="1837651" y="118783"/>
                  </a:lnTo>
                  <a:lnTo>
                    <a:pt x="147472" y="1051750"/>
                  </a:lnTo>
                  <a:lnTo>
                    <a:pt x="161277" y="1074801"/>
                  </a:lnTo>
                  <a:lnTo>
                    <a:pt x="2049868" y="28778"/>
                  </a:lnTo>
                  <a:lnTo>
                    <a:pt x="2057793" y="25412"/>
                  </a:lnTo>
                  <a:lnTo>
                    <a:pt x="2057476" y="24561"/>
                  </a:lnTo>
                  <a:lnTo>
                    <a:pt x="2060079" y="23114"/>
                  </a:lnTo>
                  <a:lnTo>
                    <a:pt x="2064689" y="20815"/>
                  </a:lnTo>
                  <a:lnTo>
                    <a:pt x="2066988" y="16167"/>
                  </a:lnTo>
                  <a:lnTo>
                    <a:pt x="2066988" y="115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65910" y="4613122"/>
              <a:ext cx="1251585" cy="715645"/>
            </a:xfrm>
            <a:custGeom>
              <a:avLst/>
              <a:gdLst/>
              <a:ahLst/>
              <a:cxnLst/>
              <a:rect l="l" t="t" r="r" b="b"/>
              <a:pathLst>
                <a:path w="1251585" h="715645">
                  <a:moveTo>
                    <a:pt x="1251292" y="0"/>
                  </a:moveTo>
                  <a:lnTo>
                    <a:pt x="0" y="528193"/>
                  </a:lnTo>
                  <a:lnTo>
                    <a:pt x="142875" y="715022"/>
                  </a:lnTo>
                  <a:lnTo>
                    <a:pt x="1251292" y="0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66705" y="4613912"/>
              <a:ext cx="1251585" cy="715645"/>
            </a:xfrm>
            <a:custGeom>
              <a:avLst/>
              <a:gdLst/>
              <a:ahLst/>
              <a:cxnLst/>
              <a:rect l="l" t="t" r="r" b="b"/>
              <a:pathLst>
                <a:path w="1251585" h="715645">
                  <a:moveTo>
                    <a:pt x="0" y="528193"/>
                  </a:moveTo>
                  <a:lnTo>
                    <a:pt x="142870" y="715025"/>
                  </a:lnTo>
                  <a:lnTo>
                    <a:pt x="1251284" y="0"/>
                  </a:lnTo>
                  <a:lnTo>
                    <a:pt x="0" y="52819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5714507" y="3512429"/>
            <a:ext cx="2899756" cy="21633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95400" y="2952750"/>
            <a:ext cx="5867400" cy="190500"/>
          </a:xfrm>
          <a:custGeom>
            <a:avLst/>
            <a:gdLst/>
            <a:ahLst/>
            <a:cxnLst/>
            <a:rect l="l" t="t" r="r" b="b"/>
            <a:pathLst>
              <a:path w="5867400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5867400" h="190500">
                <a:moveTo>
                  <a:pt x="5676900" y="0"/>
                </a:moveTo>
                <a:lnTo>
                  <a:pt x="5676900" y="190500"/>
                </a:lnTo>
                <a:lnTo>
                  <a:pt x="5829300" y="114300"/>
                </a:lnTo>
                <a:lnTo>
                  <a:pt x="5695950" y="114300"/>
                </a:lnTo>
                <a:lnTo>
                  <a:pt x="5695950" y="76200"/>
                </a:lnTo>
                <a:lnTo>
                  <a:pt x="5829300" y="76200"/>
                </a:lnTo>
                <a:lnTo>
                  <a:pt x="5676900" y="0"/>
                </a:lnTo>
                <a:close/>
              </a:path>
              <a:path w="5867400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5867400" h="190500">
                <a:moveTo>
                  <a:pt x="5676900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5676900" y="114300"/>
                </a:lnTo>
                <a:lnTo>
                  <a:pt x="5676900" y="76200"/>
                </a:lnTo>
                <a:close/>
              </a:path>
              <a:path w="5867400" h="190500">
                <a:moveTo>
                  <a:pt x="5829300" y="76200"/>
                </a:moveTo>
                <a:lnTo>
                  <a:pt x="5695950" y="76200"/>
                </a:lnTo>
                <a:lnTo>
                  <a:pt x="5695950" y="114300"/>
                </a:lnTo>
                <a:lnTo>
                  <a:pt x="5829300" y="114300"/>
                </a:lnTo>
                <a:lnTo>
                  <a:pt x="5867400" y="95250"/>
                </a:lnTo>
                <a:lnTo>
                  <a:pt x="58293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129664" y="2349500"/>
            <a:ext cx="1664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Less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important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79540" y="2400300"/>
            <a:ext cx="1689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More</a:t>
            </a:r>
            <a:r>
              <a:rPr dirty="0" sz="1800" spc="-6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important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4540" y="5676900"/>
            <a:ext cx="16300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Paper</a:t>
            </a:r>
            <a:r>
              <a:rPr dirty="0" sz="1800" spc="-14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Airplane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08140" y="5676900"/>
            <a:ext cx="1193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Fighter</a:t>
            </a:r>
            <a:r>
              <a:rPr dirty="0" sz="1800" spc="-5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Jet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/>
          <a:solidFill>
            <a:srgbClr val="333399"/>
          </a:solidFill>
        </p:spPr>
        <p:txBody>
          <a:bodyPr wrap="square" lIns="0" tIns="258445" rIns="0" bIns="0" rtlCol="0" vert="horz">
            <a:spAutoFit/>
          </a:bodyPr>
          <a:lstStyle/>
          <a:p>
            <a:pPr marL="173355">
              <a:lnSpc>
                <a:spcPct val="100000"/>
              </a:lnSpc>
              <a:spcBef>
                <a:spcPts val="2035"/>
              </a:spcBef>
            </a:pPr>
            <a:r>
              <a:rPr dirty="0" spc="-5"/>
              <a:t>Software </a:t>
            </a:r>
            <a:r>
              <a:rPr dirty="0"/>
              <a:t>teams often do not</a:t>
            </a:r>
            <a:r>
              <a:rPr dirty="0" spc="-45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4800"/>
            <a:ext cx="7450455" cy="424688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algn="just" marL="355600" marR="5080" indent="-342900">
              <a:lnSpc>
                <a:spcPct val="89800"/>
              </a:lnSpc>
              <a:spcBef>
                <a:spcPts val="490"/>
              </a:spcBef>
              <a:buChar char="•"/>
              <a:tabLst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Many software teams build applications  approaching the problem </a:t>
            </a:r>
            <a:r>
              <a:rPr dirty="0" sz="3200">
                <a:latin typeface="Arial"/>
                <a:cs typeface="Arial"/>
              </a:rPr>
              <a:t>like </a:t>
            </a:r>
            <a:r>
              <a:rPr dirty="0" sz="3200" spc="-5">
                <a:latin typeface="Arial"/>
                <a:cs typeface="Arial"/>
              </a:rPr>
              <a:t>they</a:t>
            </a:r>
            <a:r>
              <a:rPr dirty="0" sz="3200" spc="-8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were  building </a:t>
            </a:r>
            <a:r>
              <a:rPr dirty="0" sz="3200" spc="-10">
                <a:latin typeface="Arial"/>
                <a:cs typeface="Arial"/>
              </a:rPr>
              <a:t>paper</a:t>
            </a:r>
            <a:r>
              <a:rPr dirty="0" sz="3200" spc="-2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airplanes</a:t>
            </a:r>
            <a:endParaRPr sz="32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360"/>
              </a:spcBef>
              <a:buChar char="–"/>
              <a:tabLst>
                <a:tab pos="755650" algn="l"/>
              </a:tabLst>
            </a:pPr>
            <a:r>
              <a:rPr dirty="0" sz="2800">
                <a:latin typeface="Arial"/>
                <a:cs typeface="Arial"/>
              </a:rPr>
              <a:t>Start coding from project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requirements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340"/>
              </a:spcBef>
              <a:buChar char="–"/>
              <a:tabLst>
                <a:tab pos="755650" algn="l"/>
              </a:tabLst>
            </a:pPr>
            <a:r>
              <a:rPr dirty="0" sz="2800">
                <a:latin typeface="Arial"/>
                <a:cs typeface="Arial"/>
              </a:rPr>
              <a:t>Work longer hours and create more</a:t>
            </a:r>
            <a:r>
              <a:rPr dirty="0" sz="2800" spc="-2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code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340"/>
              </a:spcBef>
              <a:buChar char="–"/>
              <a:tabLst>
                <a:tab pos="755650" algn="l"/>
              </a:tabLst>
            </a:pPr>
            <a:r>
              <a:rPr dirty="0" sz="2800">
                <a:latin typeface="Arial"/>
                <a:cs typeface="Arial"/>
              </a:rPr>
              <a:t>Lacks any planned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architecture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340"/>
              </a:spcBef>
              <a:buChar char="–"/>
              <a:tabLst>
                <a:tab pos="755650" algn="l"/>
              </a:tabLst>
            </a:pPr>
            <a:r>
              <a:rPr dirty="0" sz="2800">
                <a:latin typeface="Arial"/>
                <a:cs typeface="Arial"/>
              </a:rPr>
              <a:t>Doomed </a:t>
            </a:r>
            <a:r>
              <a:rPr dirty="0" sz="2800" spc="-5">
                <a:latin typeface="Arial"/>
                <a:cs typeface="Arial"/>
              </a:rPr>
              <a:t>to </a:t>
            </a:r>
            <a:r>
              <a:rPr dirty="0" sz="2800">
                <a:latin typeface="Arial"/>
                <a:cs typeface="Arial"/>
              </a:rPr>
              <a:t>failure</a:t>
            </a:r>
            <a:endParaRPr sz="2800">
              <a:latin typeface="Arial"/>
              <a:cs typeface="Arial"/>
            </a:endParaRPr>
          </a:p>
          <a:p>
            <a:pPr marL="355600" marR="1313815" indent="-342900">
              <a:lnSpc>
                <a:spcPts val="350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Modeling </a:t>
            </a:r>
            <a:r>
              <a:rPr dirty="0" sz="3200">
                <a:latin typeface="Arial"/>
                <a:cs typeface="Arial"/>
              </a:rPr>
              <a:t>is a </a:t>
            </a:r>
            <a:r>
              <a:rPr dirty="0" sz="3200" spc="-5">
                <a:latin typeface="Arial"/>
                <a:cs typeface="Arial"/>
              </a:rPr>
              <a:t>common thread</a:t>
            </a:r>
            <a:r>
              <a:rPr dirty="0" sz="3200" spc="-10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to  successful projects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/>
          <a:solidFill>
            <a:srgbClr val="333399"/>
          </a:solidFill>
        </p:spPr>
        <p:txBody>
          <a:bodyPr wrap="square" lIns="0" tIns="2203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dirty="0" sz="4400" spc="-5"/>
              <a:t>Where are</a:t>
            </a:r>
            <a:r>
              <a:rPr dirty="0" sz="4400" spc="5"/>
              <a:t> </a:t>
            </a:r>
            <a:r>
              <a:rPr dirty="0" sz="4400" spc="-5"/>
              <a:t>we?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29080"/>
            <a:ext cx="6390640" cy="236220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DDDDDD"/>
                </a:solidFill>
                <a:latin typeface="Arial"/>
                <a:cs typeface="Arial"/>
              </a:rPr>
              <a:t>What </a:t>
            </a:r>
            <a:r>
              <a:rPr dirty="0" sz="3200">
                <a:solidFill>
                  <a:srgbClr val="DDDDDD"/>
                </a:solidFill>
                <a:latin typeface="Arial"/>
                <a:cs typeface="Arial"/>
              </a:rPr>
              <a:t>is</a:t>
            </a:r>
            <a:r>
              <a:rPr dirty="0" sz="3200" spc="-15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DDDDDD"/>
                </a:solidFill>
                <a:latin typeface="Arial"/>
                <a:cs typeface="Arial"/>
              </a:rPr>
              <a:t>modeling?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Four principles of visual</a:t>
            </a:r>
            <a:r>
              <a:rPr dirty="0" sz="3200" spc="-3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modeling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DDDDDD"/>
                </a:solidFill>
                <a:latin typeface="Arial"/>
                <a:cs typeface="Arial"/>
              </a:rPr>
              <a:t>The</a:t>
            </a:r>
            <a:r>
              <a:rPr dirty="0" sz="3200" spc="-15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DDDDDD"/>
                </a:solidFill>
                <a:latin typeface="Arial"/>
                <a:cs typeface="Arial"/>
              </a:rPr>
              <a:t>UML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DDDDDD"/>
                </a:solidFill>
                <a:latin typeface="Arial"/>
                <a:cs typeface="Arial"/>
              </a:rPr>
              <a:t>Process and visual</a:t>
            </a:r>
            <a:r>
              <a:rPr dirty="0" sz="3200" spc="-20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DDDDDD"/>
                </a:solidFill>
                <a:latin typeface="Arial"/>
                <a:cs typeface="Arial"/>
              </a:rPr>
              <a:t>modeling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/>
          <a:solidFill>
            <a:srgbClr val="333399"/>
          </a:solidFill>
        </p:spPr>
        <p:txBody>
          <a:bodyPr wrap="square" lIns="0" tIns="220345" rIns="0" bIns="0" rtlCol="0" vert="horz">
            <a:spAutoFit/>
          </a:bodyPr>
          <a:lstStyle/>
          <a:p>
            <a:pPr marL="758825">
              <a:lnSpc>
                <a:spcPct val="100000"/>
              </a:lnSpc>
              <a:spcBef>
                <a:spcPts val="1735"/>
              </a:spcBef>
            </a:pPr>
            <a:r>
              <a:rPr dirty="0" sz="4400" spc="-5"/>
              <a:t>Four principles </a:t>
            </a:r>
            <a:r>
              <a:rPr dirty="0" sz="4400"/>
              <a:t>of</a:t>
            </a:r>
            <a:r>
              <a:rPr dirty="0" sz="4400" spc="-5"/>
              <a:t> modeling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25600"/>
            <a:ext cx="7809230" cy="324358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355600" marR="48260" indent="-342900">
              <a:lnSpc>
                <a:spcPct val="101600"/>
              </a:lnSpc>
              <a:spcBef>
                <a:spcPts val="3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The model you create influences how</a:t>
            </a:r>
            <a:r>
              <a:rPr dirty="0" sz="3200" spc="-5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the  problem </a:t>
            </a:r>
            <a:r>
              <a:rPr dirty="0" sz="3200">
                <a:latin typeface="Arial"/>
                <a:cs typeface="Arial"/>
              </a:rPr>
              <a:t>is</a:t>
            </a:r>
            <a:r>
              <a:rPr dirty="0" sz="3200" spc="-1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attacked.</a:t>
            </a:r>
            <a:endParaRPr sz="3200">
              <a:latin typeface="Arial"/>
              <a:cs typeface="Arial"/>
            </a:endParaRPr>
          </a:p>
          <a:p>
            <a:pPr marL="355600" marR="1311275" indent="-342900">
              <a:lnSpc>
                <a:spcPts val="3800"/>
              </a:lnSpc>
              <a:spcBef>
                <a:spcPts val="919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Every model may be expressed</a:t>
            </a:r>
            <a:r>
              <a:rPr dirty="0" sz="3200" spc="-5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at  different levels of</a:t>
            </a:r>
            <a:r>
              <a:rPr dirty="0" sz="3200" spc="-1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precision.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The best models are connected to</a:t>
            </a:r>
            <a:r>
              <a:rPr dirty="0" sz="3200" spc="-5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reality.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Arial"/>
                <a:cs typeface="Arial"/>
              </a:rPr>
              <a:t>No </a:t>
            </a:r>
            <a:r>
              <a:rPr dirty="0" sz="3200" spc="-5">
                <a:latin typeface="Arial"/>
                <a:cs typeface="Arial"/>
              </a:rPr>
              <a:t>single model </a:t>
            </a:r>
            <a:r>
              <a:rPr dirty="0" sz="3200">
                <a:latin typeface="Arial"/>
                <a:cs typeface="Arial"/>
              </a:rPr>
              <a:t>is</a:t>
            </a:r>
            <a:r>
              <a:rPr dirty="0" sz="3200" spc="-2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sufficient.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2023-08-15T00:13:02Z</dcterms:created>
  <dcterms:modified xsi:type="dcterms:W3CDTF">2023-08-15T00:13:02Z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2023-08-12T00:00:00Z</vt:filetime>
  </property>
  <property fmtid="{D5CDD505-2E9C-101B-9397-08002B2CF9AE}" pid="3" name="LastSaved">
    <vt:filetime>2023-08-15T00:00:00Z</vt:filetime>
  </property>
</Properties>
</file>