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300" r:id="rId36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EF4EC"/>
    <a:srgbClr val="E7F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06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D47813-69B6-49E7-84F3-AB6A5F9D5B7C}" type="datetimeFigureOut">
              <a:rPr lang="vi-VN"/>
              <a:pPr>
                <a:defRPr/>
              </a:pPr>
              <a:t>18/03/2015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E593E40-33EE-4154-8EAE-8B21ADEE22D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14652107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5BB47-79BE-4D14-AE4E-1C4D617857A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8C57E2-EBBD-4C1E-A04C-C5A7A0CCB420}" type="datetimeFigureOut">
              <a:rPr lang="vi-VN"/>
              <a:pPr>
                <a:defRPr/>
              </a:pPr>
              <a:t>18/03/2015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4BA3A-318A-47EC-BCA4-160E15B8A86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F1D9EF5-DC0C-4E4D-91F3-3490A00BBC9E}" type="datetimeFigureOut">
              <a:rPr lang="vi-VN"/>
              <a:pPr>
                <a:defRPr/>
              </a:pPr>
              <a:t>18/03/2015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F2AC9-18C5-41A7-B5E0-B46EE34F9D6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3552A-0B9E-46EE-8087-30D1CD94F13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D43C70A-B310-41A2-B4E4-BDC5FAC8C771}" type="datetimeFigureOut">
              <a:rPr lang="vi-VN"/>
              <a:pPr>
                <a:defRPr/>
              </a:pPr>
              <a:t>18/03/2015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68B9E-4FF4-4937-B06E-6B405325DA2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E82974C-0A12-4693-9BDB-C4A45B124F17}" type="datetimeFigureOut">
              <a:rPr lang="vi-VN"/>
              <a:pPr>
                <a:defRPr/>
              </a:pPr>
              <a:t>18/03/2015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68582-831D-4D5B-8338-218EDF39235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8AFE7C0-67CD-4807-92EC-1A69BEADA618}" type="datetimeFigureOut">
              <a:rPr lang="vi-VN"/>
              <a:pPr>
                <a:defRPr/>
              </a:pPr>
              <a:t>18/03/2015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90959-9161-4B03-AACE-2BA6D2E4B28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4721442-AE24-40F4-82E1-84D485E502AA}" type="datetimeFigureOut">
              <a:rPr lang="vi-VN"/>
              <a:pPr>
                <a:defRPr/>
              </a:pPr>
              <a:t>18/03/2015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9EF85-9D09-4C71-A724-FAF3981935B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FCAABBD-0247-405D-BAD0-21C218E97F38}" type="datetimeFigureOut">
              <a:rPr lang="vi-VN"/>
              <a:pPr>
                <a:defRPr/>
              </a:pPr>
              <a:t>18/03/2015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95F77-95C1-458C-A1A2-F63A233E570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EA9ACB9-ABA5-47AA-BBA0-DD90874E426B}" type="datetimeFigureOut">
              <a:rPr lang="vi-VN"/>
              <a:pPr>
                <a:defRPr/>
              </a:pPr>
              <a:t>18/03/2015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413E4-5C56-405C-A46B-73F938F8DE1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E99FAB1-BD84-4978-847C-3C0731EA60B0}" type="datetimeFigureOut">
              <a:rPr lang="vi-VN"/>
              <a:pPr>
                <a:defRPr/>
              </a:pPr>
              <a:t>18/03/2015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94643-8281-4A5D-8F16-84EF12EA0D4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4A08033-99E3-4363-8A44-5AE50F12DBB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  <a:cs typeface="+mn-cs"/>
              </a:rPr>
              <a:t>©</a:t>
            </a:r>
            <a:r>
              <a:rPr lang="en-US" sz="1000" dirty="0">
                <a:latin typeface="+mn-lt"/>
                <a:cs typeface="+mn-cs"/>
              </a:rPr>
              <a:t> FPT SOFTWARE – TRAINING MATERIAL</a:t>
            </a:r>
            <a:r>
              <a:rPr lang="en-US" altLang="ja-JP" sz="1000" dirty="0">
                <a:latin typeface="+mn-lt"/>
                <a:cs typeface="+mn-cs"/>
              </a:rPr>
              <a:t> – Int</a:t>
            </a:r>
            <a:r>
              <a:rPr lang="en-US" sz="1000" dirty="0">
                <a:latin typeface="+mn-lt"/>
                <a:cs typeface="+mn-cs"/>
              </a:rPr>
              <a:t>er</a:t>
            </a:r>
            <a:r>
              <a:rPr lang="en-US" altLang="ja-JP" sz="1000" dirty="0">
                <a:latin typeface="+mn-lt"/>
                <a:cs typeface="+mn-cs"/>
              </a:rPr>
              <a:t>nal </a:t>
            </a:r>
            <a:r>
              <a:rPr lang="en-US" sz="1000" dirty="0">
                <a:latin typeface="+mn-lt"/>
                <a:cs typeface="+mn-cs"/>
              </a:rPr>
              <a:t>us</a:t>
            </a:r>
            <a:r>
              <a:rPr lang="en-US" altLang="ja-JP" sz="1000" dirty="0">
                <a:latin typeface="+mn-lt"/>
                <a:cs typeface="+mn-cs"/>
              </a:rPr>
              <a:t>e</a:t>
            </a:r>
            <a:endParaRPr lang="en-US" sz="1000" dirty="0">
              <a:latin typeface="+mn-lt"/>
              <a:cs typeface="+mn-cs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atin typeface="+mn-lt"/>
                <a:cs typeface="+mn-cs"/>
              </a:rPr>
              <a:t>04e-BM/</a:t>
            </a:r>
            <a:r>
              <a:rPr lang="en-US" altLang="ja-JP" sz="1000">
                <a:latin typeface="+mn-lt"/>
                <a:cs typeface="+mn-cs"/>
              </a:rPr>
              <a:t>NS</a:t>
            </a:r>
            <a:r>
              <a:rPr lang="en-US" sz="1000">
                <a:latin typeface="+mn-lt"/>
                <a:cs typeface="+mn-cs"/>
              </a:rPr>
              <a:t>/HDCV/FSOFT v2</a:t>
            </a:r>
            <a:r>
              <a:rPr lang="en-US" altLang="ja-JP" sz="1000">
                <a:latin typeface="+mn-lt"/>
                <a:cs typeface="+mn-cs"/>
              </a:rPr>
              <a:t>/3</a:t>
            </a:r>
            <a:endParaRPr lang="en-US" sz="1000">
              <a:latin typeface="+mn-lt"/>
              <a:cs typeface="+mn-cs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1E75DDB8-D7BC-4757-B860-3DB475030512}" type="slidenum">
              <a:rPr lang="en-US" sz="1400">
                <a:latin typeface="Arial" charset="0"/>
              </a:rPr>
              <a:pPr algn="r" eaLnBrk="1" hangingPunct="1"/>
              <a:t>1</a:t>
            </a:fld>
            <a:endParaRPr lang="en-US" sz="140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sz="5000" dirty="0" smtClean="0">
                <a:latin typeface="Times New Roman" pitchFamily="18" charset="0"/>
              </a:rPr>
              <a:t>Java Script Recap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B2BF1FB1-4FC7-4B2D-975B-B37CD5A39E5E}" type="slidenum">
              <a:rPr lang="en-US" sz="1400">
                <a:latin typeface="Arial" charset="0"/>
              </a:rPr>
              <a:pPr algn="r" eaLnBrk="1" hangingPunct="1"/>
              <a:t>10</a:t>
            </a:fld>
            <a:endParaRPr lang="en-US" sz="1400">
              <a:latin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2600" dirty="0" smtClean="0"/>
              <a:t>Variables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b="0" dirty="0" smtClean="0"/>
              <a:t>• JavaScript has </a:t>
            </a:r>
            <a:r>
              <a:rPr lang="en-US" b="0" dirty="0" err="1" smtClean="0"/>
              <a:t>untyped</a:t>
            </a:r>
            <a:r>
              <a:rPr lang="en-US" b="0" dirty="0" smtClean="0"/>
              <a:t> variables.</a:t>
            </a:r>
          </a:p>
          <a:p>
            <a:pPr>
              <a:buNone/>
            </a:pPr>
            <a:r>
              <a:rPr lang="en-US" b="0" dirty="0" smtClean="0"/>
              <a:t>• Variables are declared with the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b="0" dirty="0" smtClean="0"/>
              <a:t>keyword: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b="0" dirty="0" smtClean="0"/>
              <a:t>num = “1”;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b="0" dirty="0" smtClean="0"/>
              <a:t>name = “Mel”;</a:t>
            </a:r>
          </a:p>
          <a:p>
            <a:pPr>
              <a:buNone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b="0" dirty="0" smtClean="0"/>
              <a:t>phone = “123-456-7890”;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4526C7A6-0B77-4B12-BF1B-C6F48EF88349}" type="slidenum">
              <a:rPr lang="en-US" sz="1400">
                <a:latin typeface="Arial" charset="0"/>
              </a:rPr>
              <a:pPr algn="r" eaLnBrk="1" hangingPunct="1"/>
              <a:t>11</a:t>
            </a:fld>
            <a:endParaRPr lang="en-US" sz="1400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0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2600" dirty="0" smtClean="0"/>
              <a:t>The DOM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800" b="0" dirty="0" smtClean="0"/>
              <a:t>• Unlike other programming languages, JavaScript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0" dirty="0" smtClean="0"/>
              <a:t>understands HTML and can directly access it.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0" dirty="0" smtClean="0"/>
              <a:t>• JavaScript uses the HTML Document Object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0" dirty="0" smtClean="0"/>
              <a:t>Model to manipulate HTML.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0" dirty="0" smtClean="0"/>
              <a:t>• The DOM is a hierarchy of HTML things.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0" dirty="0" smtClean="0"/>
              <a:t>• Use the DOM to build an “address” to refer to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0" dirty="0" smtClean="0"/>
              <a:t>HTML elements in a web page.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0" dirty="0" smtClean="0"/>
              <a:t>• Levels of the DOM are dot-separated in the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0" dirty="0" smtClean="0"/>
              <a:t>syntax.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0F8F2C29-B149-4E36-9087-1D885DD65E86}" type="slidenum">
              <a:rPr lang="en-US" sz="1400">
                <a:latin typeface="Arial" charset="0"/>
              </a:rPr>
              <a:pPr algn="r" eaLnBrk="1" hangingPunct="1"/>
              <a:t>12</a:t>
            </a:fld>
            <a:endParaRPr lang="en-US" sz="1400">
              <a:latin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dirty="0" smtClean="0"/>
              <a:t>Part of the DOM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  <a:buNone/>
            </a:pPr>
            <a:r>
              <a:rPr lang="en-US" sz="2400" dirty="0" smtClean="0"/>
              <a:t>Part of the DOM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•</a:t>
            </a:r>
            <a:r>
              <a:rPr lang="en-US" sz="2400" dirty="0" smtClean="0"/>
              <a:t>window </a:t>
            </a:r>
            <a:r>
              <a:rPr lang="en-US" sz="2400" b="0" dirty="0" smtClean="0"/>
              <a:t>(browser window)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• </a:t>
            </a:r>
            <a:r>
              <a:rPr lang="en-US" sz="2400" dirty="0" smtClean="0"/>
              <a:t>location </a:t>
            </a:r>
            <a:r>
              <a:rPr lang="en-US" sz="2400" b="0" dirty="0" smtClean="0"/>
              <a:t>(URL)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• </a:t>
            </a:r>
            <a:r>
              <a:rPr lang="en-US" sz="2400" dirty="0" smtClean="0"/>
              <a:t>document </a:t>
            </a:r>
            <a:r>
              <a:rPr lang="en-US" sz="2400" b="0" dirty="0" smtClean="0"/>
              <a:t>(HTML page)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• </a:t>
            </a:r>
            <a:r>
              <a:rPr lang="en-US" sz="2400" dirty="0" smtClean="0"/>
              <a:t>anchors </a:t>
            </a:r>
            <a:r>
              <a:rPr lang="en-US" sz="2400" b="0" dirty="0" smtClean="0"/>
              <a:t>&lt;a&gt;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• </a:t>
            </a:r>
            <a:r>
              <a:rPr lang="en-US" sz="2400" dirty="0" smtClean="0"/>
              <a:t>body </a:t>
            </a:r>
            <a:r>
              <a:rPr lang="en-US" sz="2400" b="0" dirty="0" smtClean="0"/>
              <a:t>&lt;body&gt;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• </a:t>
            </a:r>
            <a:r>
              <a:rPr lang="en-US" sz="2400" dirty="0" smtClean="0"/>
              <a:t>images </a:t>
            </a:r>
            <a:r>
              <a:rPr lang="en-US" sz="2400" b="0" dirty="0" smtClean="0"/>
              <a:t>&lt;</a:t>
            </a:r>
            <a:r>
              <a:rPr lang="en-US" sz="2400" b="0" dirty="0" err="1" smtClean="0"/>
              <a:t>img</a:t>
            </a:r>
            <a:r>
              <a:rPr lang="en-US" sz="2400" b="0" dirty="0" smtClean="0"/>
              <a:t>&gt;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• </a:t>
            </a:r>
            <a:r>
              <a:rPr lang="en-US" sz="2400" dirty="0" smtClean="0"/>
              <a:t>forms </a:t>
            </a:r>
            <a:r>
              <a:rPr lang="en-US" sz="2400" b="0" dirty="0" smtClean="0"/>
              <a:t>&lt;form&gt;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• </a:t>
            </a:r>
            <a:r>
              <a:rPr lang="en-US" sz="2400" dirty="0" smtClean="0"/>
              <a:t>elements </a:t>
            </a:r>
            <a:r>
              <a:rPr lang="en-US" sz="2400" b="0" dirty="0" smtClean="0"/>
              <a:t>&lt;input&gt;, &lt;</a:t>
            </a:r>
            <a:r>
              <a:rPr lang="en-US" sz="2400" b="0" dirty="0" err="1" smtClean="0"/>
              <a:t>textarea</a:t>
            </a:r>
            <a:r>
              <a:rPr lang="en-US" sz="2400" b="0" dirty="0" smtClean="0"/>
              <a:t>&gt;, &lt;select&gt;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• </a:t>
            </a:r>
            <a:r>
              <a:rPr lang="en-US" sz="2400" dirty="0" smtClean="0"/>
              <a:t>frames </a:t>
            </a:r>
            <a:r>
              <a:rPr lang="en-US" sz="2400" b="0" dirty="0" smtClean="0"/>
              <a:t>&lt;frame&gt;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• </a:t>
            </a:r>
            <a:r>
              <a:rPr lang="en-US" sz="2400" dirty="0" smtClean="0"/>
              <a:t>tables </a:t>
            </a:r>
            <a:r>
              <a:rPr lang="en-US" sz="2400" b="0" dirty="0" smtClean="0"/>
              <a:t>&lt;table&gt;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• </a:t>
            </a:r>
            <a:r>
              <a:rPr lang="en-US" sz="2400" dirty="0" smtClean="0"/>
              <a:t>rows </a:t>
            </a:r>
            <a:r>
              <a:rPr lang="en-US" sz="2400" b="0" dirty="0" smtClean="0"/>
              <a:t>&lt;</a:t>
            </a:r>
            <a:r>
              <a:rPr lang="en-US" sz="2400" b="0" dirty="0" err="1" smtClean="0"/>
              <a:t>tr</a:t>
            </a:r>
            <a:r>
              <a:rPr lang="en-US" sz="2400" b="0" dirty="0" smtClean="0"/>
              <a:t>&gt;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• </a:t>
            </a:r>
            <a:r>
              <a:rPr lang="en-US" sz="2400" dirty="0" smtClean="0"/>
              <a:t>cells </a:t>
            </a:r>
            <a:r>
              <a:rPr lang="en-US" sz="2400" b="0" dirty="0" smtClean="0"/>
              <a:t>&lt;</a:t>
            </a:r>
            <a:r>
              <a:rPr lang="en-US" sz="2400" b="0" dirty="0" err="1" smtClean="0"/>
              <a:t>th</a:t>
            </a:r>
            <a:r>
              <a:rPr lang="en-US" sz="2400" b="0" dirty="0" smtClean="0"/>
              <a:t>&gt;, &lt;td&gt;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• </a:t>
            </a:r>
            <a:r>
              <a:rPr lang="en-US" sz="2400" dirty="0" smtClean="0"/>
              <a:t>title </a:t>
            </a:r>
            <a:r>
              <a:rPr lang="en-US" sz="2400" b="0" dirty="0" smtClean="0"/>
              <a:t>&lt;title&gt;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03DB100E-5826-4717-969C-30118C1B5862}" type="slidenum">
              <a:rPr lang="en-US" sz="1400">
                <a:latin typeface="Arial" charset="0"/>
              </a:rPr>
              <a:pPr algn="r" eaLnBrk="1" hangingPunct="1"/>
              <a:t>13</a:t>
            </a:fld>
            <a:endParaRPr lang="en-US" sz="1400">
              <a:latin typeface="Arial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2600" dirty="0" smtClean="0"/>
              <a:t>Referencing the DOM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2400" b="0" dirty="0" smtClean="0"/>
              <a:t>• Levels of the DOM are dot-separated.</a:t>
            </a:r>
          </a:p>
          <a:p>
            <a:pPr>
              <a:buNone/>
            </a:pPr>
            <a:r>
              <a:rPr lang="en-US" sz="2400" b="0" dirty="0" smtClean="0"/>
              <a:t>• By keyword and array number (0+)</a:t>
            </a:r>
          </a:p>
          <a:p>
            <a:pPr>
              <a:buNone/>
            </a:pPr>
            <a:r>
              <a:rPr lang="en-US" sz="2400" b="0" dirty="0" err="1" smtClean="0"/>
              <a:t>window.document.images</a:t>
            </a:r>
            <a:r>
              <a:rPr lang="en-US" sz="2400" b="0" dirty="0" smtClean="0"/>
              <a:t>[0]</a:t>
            </a:r>
          </a:p>
          <a:p>
            <a:pPr>
              <a:buNone/>
            </a:pPr>
            <a:r>
              <a:rPr lang="en-US" sz="2400" b="0" dirty="0" err="1" smtClean="0"/>
              <a:t>window.document.forms</a:t>
            </a:r>
            <a:r>
              <a:rPr lang="en-US" sz="2400" b="0" dirty="0" smtClean="0"/>
              <a:t>[1].elements[4]</a:t>
            </a:r>
          </a:p>
          <a:p>
            <a:pPr>
              <a:buNone/>
            </a:pPr>
            <a:r>
              <a:rPr lang="en-US" sz="2400" b="0" dirty="0" smtClean="0"/>
              <a:t>• By names (the name attribute in HTML)</a:t>
            </a:r>
          </a:p>
          <a:p>
            <a:pPr>
              <a:buNone/>
            </a:pPr>
            <a:r>
              <a:rPr lang="en-US" sz="2400" b="0" dirty="0" err="1" smtClean="0"/>
              <a:t>window.document.</a:t>
            </a:r>
            <a:r>
              <a:rPr lang="en-US" sz="2400" dirty="0" err="1" smtClean="0"/>
              <a:t>mygif</a:t>
            </a:r>
            <a:endParaRPr lang="en-US" sz="2400" dirty="0" smtClean="0"/>
          </a:p>
          <a:p>
            <a:pPr>
              <a:buNone/>
            </a:pPr>
            <a:r>
              <a:rPr lang="en-US" sz="2400" b="0" dirty="0" smtClean="0"/>
              <a:t>(&lt;</a:t>
            </a:r>
            <a:r>
              <a:rPr lang="en-US" sz="2400" b="0" dirty="0" err="1" smtClean="0"/>
              <a:t>img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src</a:t>
            </a:r>
            <a:r>
              <a:rPr lang="en-US" sz="2400" b="0" dirty="0" smtClean="0"/>
              <a:t>=“file.gif” name=“</a:t>
            </a:r>
            <a:r>
              <a:rPr lang="en-US" sz="2400" dirty="0" err="1" smtClean="0"/>
              <a:t>mygif</a:t>
            </a:r>
            <a:r>
              <a:rPr lang="en-US" sz="2400" b="0" dirty="0" smtClean="0"/>
              <a:t>”&gt;)</a:t>
            </a:r>
          </a:p>
          <a:p>
            <a:pPr>
              <a:buNone/>
            </a:pPr>
            <a:r>
              <a:rPr lang="en-US" sz="2400" b="0" dirty="0" err="1" smtClean="0"/>
              <a:t>window.document.</a:t>
            </a:r>
            <a:r>
              <a:rPr lang="en-US" sz="2400" dirty="0" err="1" smtClean="0"/>
              <a:t>catform</a:t>
            </a:r>
            <a:r>
              <a:rPr lang="en-US" sz="2400" b="0" dirty="0" err="1" smtClean="0"/>
              <a:t>.</a:t>
            </a:r>
            <a:r>
              <a:rPr lang="en-US" sz="2400" dirty="0" err="1" smtClean="0"/>
              <a:t>fname</a:t>
            </a:r>
            <a:endParaRPr lang="en-US" sz="2400" dirty="0" smtClean="0"/>
          </a:p>
          <a:p>
            <a:pPr>
              <a:buNone/>
            </a:pPr>
            <a:r>
              <a:rPr lang="en-US" sz="2400" b="0" dirty="0" smtClean="0"/>
              <a:t>(&lt;form name=“</a:t>
            </a:r>
            <a:r>
              <a:rPr lang="en-US" sz="2400" dirty="0" err="1" smtClean="0"/>
              <a:t>catform</a:t>
            </a:r>
            <a:r>
              <a:rPr lang="en-US" sz="2400" b="0" dirty="0" smtClean="0"/>
              <a:t>” . . .&gt;</a:t>
            </a:r>
          </a:p>
          <a:p>
            <a:pPr>
              <a:buNone/>
            </a:pPr>
            <a:r>
              <a:rPr lang="en-US" sz="2400" b="0" dirty="0" smtClean="0"/>
              <a:t>&lt;input name=“</a:t>
            </a:r>
            <a:r>
              <a:rPr lang="en-US" sz="2400" dirty="0" err="1" smtClean="0"/>
              <a:t>fname</a:t>
            </a:r>
            <a:r>
              <a:rPr lang="en-US" sz="2400" b="0" dirty="0" smtClean="0"/>
              <a:t>” . . .&gt;)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09954312-1FD1-45CD-8C2A-AFA75695BDF5}" type="slidenum">
              <a:rPr lang="en-US" sz="1400">
                <a:latin typeface="Arial" charset="0"/>
              </a:rPr>
              <a:pPr algn="r" eaLnBrk="1" hangingPunct="1"/>
              <a:t>14</a:t>
            </a:fld>
            <a:endParaRPr lang="en-US" sz="1400">
              <a:latin typeface="Arial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2600" dirty="0" smtClean="0"/>
              <a:t>Alerts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b="0" dirty="0" smtClean="0"/>
              <a:t>• A JavaScript alert is a little window that contains</a:t>
            </a:r>
          </a:p>
          <a:p>
            <a:pPr>
              <a:buNone/>
            </a:pPr>
            <a:r>
              <a:rPr lang="en-US" b="0" dirty="0" smtClean="0"/>
              <a:t>some message:</a:t>
            </a:r>
          </a:p>
          <a:p>
            <a:pPr>
              <a:buNone/>
            </a:pPr>
            <a:r>
              <a:rPr lang="en-US" b="0" dirty="0" smtClean="0"/>
              <a:t>alert(“This is an alert!”);</a:t>
            </a:r>
          </a:p>
          <a:p>
            <a:pPr>
              <a:buNone/>
            </a:pPr>
            <a:r>
              <a:rPr lang="en-US" b="0" dirty="0" smtClean="0"/>
              <a:t>• Are generally used for warnings.</a:t>
            </a:r>
          </a:p>
          <a:p>
            <a:pPr>
              <a:buNone/>
            </a:pPr>
            <a:r>
              <a:rPr lang="en-US" b="0" dirty="0" smtClean="0"/>
              <a:t>• Can get annoying—use sparingly.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D47CCEE9-ED01-46E4-B586-0B4217DCEFE3}" type="slidenum">
              <a:rPr lang="en-US" sz="1400">
                <a:latin typeface="Arial" charset="0"/>
              </a:rPr>
              <a:pPr algn="r" eaLnBrk="1" hangingPunct="1"/>
              <a:t>15</a:t>
            </a:fld>
            <a:endParaRPr lang="en-US" sz="1400">
              <a:latin typeface="Arial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600" dirty="0" smtClean="0"/>
              <a:t>Alerts Sample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&lt;html&gt;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&lt;head&gt;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&lt;script language=“</a:t>
            </a:r>
            <a:r>
              <a:rPr lang="en-US" sz="1800" b="0" dirty="0" err="1" smtClean="0"/>
              <a:t>javascript</a:t>
            </a:r>
            <a:r>
              <a:rPr lang="en-US" sz="1800" b="0" dirty="0" smtClean="0"/>
              <a:t>”&gt;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function </a:t>
            </a:r>
            <a:r>
              <a:rPr lang="en-US" sz="1800" dirty="0" err="1" smtClean="0"/>
              <a:t>showAlert</a:t>
            </a:r>
            <a:r>
              <a:rPr lang="en-US" sz="1800" dirty="0" smtClean="0"/>
              <a:t>(text) </a:t>
            </a:r>
            <a:r>
              <a:rPr lang="en-US" sz="1800" b="0" dirty="0" smtClean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/>
              <a:t>alert(text);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&lt;/script&gt;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&lt;/head&gt;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&lt;body </a:t>
            </a:r>
            <a:r>
              <a:rPr lang="en-US" sz="1800" dirty="0" err="1" smtClean="0"/>
              <a:t>onload</a:t>
            </a:r>
            <a:r>
              <a:rPr lang="en-US" sz="1800" dirty="0" smtClean="0"/>
              <a:t>=“</a:t>
            </a:r>
            <a:r>
              <a:rPr lang="en-US" sz="1800" dirty="0" err="1" smtClean="0"/>
              <a:t>showAlert</a:t>
            </a:r>
            <a:r>
              <a:rPr lang="en-US" sz="1800" dirty="0" smtClean="0"/>
              <a:t>(‘This alert displays when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/>
              <a:t>the page is loaded!’);”</a:t>
            </a:r>
            <a:r>
              <a:rPr lang="en-US" sz="1800" b="0" dirty="0" smtClean="0"/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. . .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OR &lt;body </a:t>
            </a:r>
            <a:r>
              <a:rPr lang="en-US" sz="1800" b="0" dirty="0" err="1" smtClean="0"/>
              <a:t>onload</a:t>
            </a:r>
            <a:r>
              <a:rPr lang="en-US" sz="1800" b="0" dirty="0" smtClean="0"/>
              <a:t>=“alert(‘This alert…’);”&gt;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0436FECC-F1A7-40DB-B7D4-36DECCAA44A4}" type="slidenum">
              <a:rPr lang="en-US" sz="1400">
                <a:latin typeface="Arial" charset="0"/>
              </a:rPr>
              <a:pPr algn="r" eaLnBrk="1" hangingPunct="1"/>
              <a:t>16</a:t>
            </a:fld>
            <a:endParaRPr lang="en-US" sz="1400">
              <a:latin typeface="Arial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2600" dirty="0" smtClean="0"/>
              <a:t>Write to the browser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2000" b="0" dirty="0" smtClean="0"/>
              <a:t>• JavaScript can dynamically generate a new HTML</a:t>
            </a:r>
          </a:p>
          <a:p>
            <a:pPr>
              <a:buNone/>
            </a:pPr>
            <a:r>
              <a:rPr lang="en-US" sz="2000" b="0" dirty="0" smtClean="0"/>
              <a:t>page. Use </a:t>
            </a:r>
            <a:r>
              <a:rPr lang="en-US" sz="2000" b="0" dirty="0" err="1" smtClean="0"/>
              <a:t>document.writeln</a:t>
            </a:r>
            <a:r>
              <a:rPr lang="en-US" sz="2000" b="0" dirty="0" smtClean="0"/>
              <a:t>(“</a:t>
            </a:r>
            <a:r>
              <a:rPr lang="en-US" sz="2000" b="0" i="1" dirty="0" smtClean="0"/>
              <a:t>text</a:t>
            </a:r>
            <a:r>
              <a:rPr lang="en-US" sz="2000" b="0" dirty="0" smtClean="0"/>
              <a:t>”);</a:t>
            </a:r>
          </a:p>
          <a:p>
            <a:pPr>
              <a:buNone/>
            </a:pPr>
            <a:r>
              <a:rPr lang="en-US" sz="2000" b="0" dirty="0" smtClean="0"/>
              <a:t>– Cannot add to the current page.</a:t>
            </a:r>
          </a:p>
          <a:p>
            <a:pPr>
              <a:buNone/>
            </a:pPr>
            <a:r>
              <a:rPr lang="en-US" sz="2000" b="0" dirty="0" smtClean="0"/>
              <a:t>• When you’re done, use </a:t>
            </a:r>
            <a:r>
              <a:rPr lang="en-US" sz="2000" b="0" dirty="0" err="1" smtClean="0"/>
              <a:t>document.close</a:t>
            </a:r>
            <a:r>
              <a:rPr lang="en-US" sz="2000" b="0" dirty="0" smtClean="0"/>
              <a:t>();</a:t>
            </a:r>
          </a:p>
          <a:p>
            <a:pPr>
              <a:buNone/>
            </a:pPr>
            <a:r>
              <a:rPr lang="en-US" sz="2000" b="0" dirty="0" smtClean="0"/>
              <a:t>– This flushes the buffer, and the generated document is</a:t>
            </a:r>
          </a:p>
          <a:p>
            <a:pPr>
              <a:buNone/>
            </a:pPr>
            <a:r>
              <a:rPr lang="en-US" sz="2000" b="0" dirty="0" smtClean="0"/>
              <a:t>then loaded into the browser.</a:t>
            </a:r>
          </a:p>
          <a:p>
            <a:pPr>
              <a:buNone/>
            </a:pPr>
            <a:r>
              <a:rPr lang="en-US" sz="2000" b="0" dirty="0" smtClean="0"/>
              <a:t>• If the HTML code you’re generating contains</a:t>
            </a:r>
          </a:p>
          <a:p>
            <a:pPr>
              <a:buNone/>
            </a:pPr>
            <a:r>
              <a:rPr lang="en-US" sz="2000" b="0" dirty="0" smtClean="0"/>
              <a:t>quotation marks, you must escape them with a</a:t>
            </a:r>
          </a:p>
          <a:p>
            <a:pPr>
              <a:buNone/>
            </a:pPr>
            <a:r>
              <a:rPr lang="en-US" sz="2000" b="0" dirty="0" smtClean="0"/>
              <a:t>backslash:</a:t>
            </a:r>
          </a:p>
          <a:p>
            <a:pPr>
              <a:buNone/>
            </a:pPr>
            <a:r>
              <a:rPr lang="en-US" sz="2000" b="0" dirty="0" err="1" smtClean="0"/>
              <a:t>document.writeln</a:t>
            </a:r>
            <a:r>
              <a:rPr lang="en-US" sz="2000" b="0" dirty="0" smtClean="0"/>
              <a:t>(“&lt;a </a:t>
            </a:r>
            <a:r>
              <a:rPr lang="en-US" sz="2000" b="0" dirty="0" err="1" smtClean="0"/>
              <a:t>href</a:t>
            </a:r>
            <a:r>
              <a:rPr lang="en-US" sz="2000" b="0" dirty="0" smtClean="0"/>
              <a:t>=</a:t>
            </a:r>
            <a:r>
              <a:rPr lang="en-US" sz="2000" dirty="0" smtClean="0"/>
              <a:t>\”</a:t>
            </a:r>
            <a:r>
              <a:rPr lang="en-US" sz="2000" b="0" dirty="0" smtClean="0"/>
              <a:t>file.html</a:t>
            </a:r>
            <a:r>
              <a:rPr lang="en-US" sz="2000" dirty="0" smtClean="0"/>
              <a:t>\”</a:t>
            </a:r>
            <a:r>
              <a:rPr lang="en-US" sz="2000" b="0" dirty="0" smtClean="0"/>
              <a:t>&gt;”);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D2875538-4503-4667-8C7F-FBF993B42A62}" type="slidenum">
              <a:rPr lang="en-US" sz="1400">
                <a:latin typeface="Arial" charset="0"/>
              </a:rPr>
              <a:pPr algn="r" eaLnBrk="1" hangingPunct="1"/>
              <a:t>17</a:t>
            </a:fld>
            <a:endParaRPr lang="en-US" sz="1400">
              <a:latin typeface="Arial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600" dirty="0"/>
              <a:t>Write to the </a:t>
            </a:r>
            <a:r>
              <a:rPr lang="en-US" sz="2600" smtClean="0"/>
              <a:t>browser </a:t>
            </a:r>
            <a:r>
              <a:rPr lang="en-US" sz="2600" smtClean="0"/>
              <a:t>– </a:t>
            </a:r>
            <a:r>
              <a:rPr lang="en-US" sz="2600" smtClean="0"/>
              <a:t>Sample </a:t>
            </a:r>
            <a:r>
              <a:rPr lang="en-US" sz="2600" smtClean="0"/>
              <a:t/>
            </a:r>
            <a:br>
              <a:rPr lang="en-US" sz="2600" smtClean="0"/>
            </a:br>
            <a:endParaRPr lang="en-US" sz="2600" dirty="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2000" b="0" dirty="0" smtClean="0"/>
              <a:t>function </a:t>
            </a:r>
            <a:r>
              <a:rPr lang="en-US" sz="2000" dirty="0" err="1" smtClean="0"/>
              <a:t>writeHTML</a:t>
            </a:r>
            <a:r>
              <a:rPr lang="en-US" sz="2000" dirty="0" smtClean="0"/>
              <a:t>() </a:t>
            </a:r>
            <a:r>
              <a:rPr lang="en-US" sz="2000" b="0" dirty="0" smtClean="0"/>
              <a:t>{</a:t>
            </a:r>
          </a:p>
          <a:p>
            <a:pPr>
              <a:buNone/>
            </a:pPr>
            <a:r>
              <a:rPr lang="en-US" sz="2000" b="0" dirty="0" err="1" smtClean="0"/>
              <a:t>document.writeln</a:t>
            </a:r>
            <a:r>
              <a:rPr lang="en-US" sz="2000" b="0" dirty="0" smtClean="0"/>
              <a:t>(“&lt;html&gt;&lt;body&gt;”);</a:t>
            </a:r>
          </a:p>
          <a:p>
            <a:pPr>
              <a:buNone/>
            </a:pPr>
            <a:r>
              <a:rPr lang="en-US" sz="2000" b="0" dirty="0" err="1" smtClean="0"/>
              <a:t>document.writeln</a:t>
            </a:r>
            <a:r>
              <a:rPr lang="en-US" sz="2000" b="0" dirty="0" smtClean="0"/>
              <a:t>(“&lt;h1&gt;This page was “ +</a:t>
            </a:r>
          </a:p>
          <a:p>
            <a:pPr>
              <a:buNone/>
            </a:pPr>
            <a:r>
              <a:rPr lang="en-US" sz="2000" b="0" dirty="0" smtClean="0"/>
              <a:t>“dynamically generated&lt;/h1&gt;”);</a:t>
            </a:r>
          </a:p>
          <a:p>
            <a:pPr>
              <a:buNone/>
            </a:pPr>
            <a:r>
              <a:rPr lang="en-US" sz="2000" b="0" dirty="0" err="1" smtClean="0"/>
              <a:t>document.writeln</a:t>
            </a:r>
            <a:r>
              <a:rPr lang="en-US" sz="2000" b="0" dirty="0" smtClean="0"/>
              <a:t>(“&lt;/body&gt;&lt;/html&gt;”);</a:t>
            </a:r>
          </a:p>
          <a:p>
            <a:pPr>
              <a:buNone/>
            </a:pPr>
            <a:r>
              <a:rPr lang="en-US" sz="2000" b="0" dirty="0" err="1" smtClean="0"/>
              <a:t>document.close</a:t>
            </a:r>
            <a:r>
              <a:rPr lang="en-US" sz="2000" b="0" dirty="0" smtClean="0"/>
              <a:t>();</a:t>
            </a:r>
          </a:p>
          <a:p>
            <a:pPr>
              <a:buNone/>
            </a:pPr>
            <a:r>
              <a:rPr lang="en-US" sz="2000" b="0" dirty="0" smtClean="0"/>
              <a:t>}</a:t>
            </a:r>
          </a:p>
          <a:p>
            <a:pPr>
              <a:buNone/>
            </a:pPr>
            <a:r>
              <a:rPr lang="en-US" sz="2000" b="0" dirty="0" smtClean="0"/>
              <a:t>. . .</a:t>
            </a:r>
          </a:p>
          <a:p>
            <a:pPr>
              <a:buNone/>
            </a:pPr>
            <a:r>
              <a:rPr lang="en-US" sz="2000" b="0" dirty="0" smtClean="0"/>
              <a:t>&lt;a </a:t>
            </a:r>
            <a:r>
              <a:rPr lang="en-US" sz="2000" b="0" dirty="0" err="1" smtClean="0"/>
              <a:t>href</a:t>
            </a:r>
            <a:r>
              <a:rPr lang="en-US" sz="2000" b="0" dirty="0" smtClean="0"/>
              <a:t>=“</a:t>
            </a:r>
            <a:r>
              <a:rPr lang="en-US" sz="2000" dirty="0" err="1" smtClean="0"/>
              <a:t>javascript:writeHTML</a:t>
            </a:r>
            <a:r>
              <a:rPr lang="en-US" sz="2000" dirty="0" smtClean="0"/>
              <a:t>();</a:t>
            </a:r>
            <a:r>
              <a:rPr lang="en-US" sz="2000" b="0" dirty="0" smtClean="0"/>
              <a:t>”&gt;Generate</a:t>
            </a:r>
          </a:p>
          <a:p>
            <a:pPr>
              <a:buNone/>
            </a:pPr>
            <a:r>
              <a:rPr lang="en-US" sz="2000" b="0" dirty="0" smtClean="0"/>
              <a:t>HTML&lt;/a&gt;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8C39CE08-34E8-4D2F-8F94-AE29075467B1}" type="slidenum">
              <a:rPr lang="en-US" sz="1400">
                <a:latin typeface="Arial" charset="0"/>
              </a:rPr>
              <a:pPr algn="r" eaLnBrk="1" hangingPunct="1"/>
              <a:t>18</a:t>
            </a:fld>
            <a:endParaRPr lang="en-US" sz="1400">
              <a:latin typeface="Arial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dirty="0" smtClean="0"/>
              <a:t>Page navigation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b="0" dirty="0" smtClean="0"/>
              <a:t>• Use the location API to change the HTML file that</a:t>
            </a:r>
          </a:p>
          <a:p>
            <a:pPr>
              <a:buNone/>
            </a:pPr>
            <a:r>
              <a:rPr lang="en-US" b="0" dirty="0" smtClean="0"/>
              <a:t>is loaded in the window.</a:t>
            </a:r>
          </a:p>
          <a:p>
            <a:pPr>
              <a:buNone/>
            </a:pPr>
            <a:r>
              <a:rPr lang="en-US" b="0" dirty="0" smtClean="0"/>
              <a:t>• Just set location to another value:</a:t>
            </a:r>
          </a:p>
          <a:p>
            <a:pPr>
              <a:buNone/>
            </a:pPr>
            <a:r>
              <a:rPr lang="en-US" b="0" dirty="0" smtClean="0"/>
              <a:t>location = “</a:t>
            </a:r>
            <a:r>
              <a:rPr lang="en-US" b="0" i="1" dirty="0" smtClean="0"/>
              <a:t>page.html</a:t>
            </a:r>
            <a:r>
              <a:rPr lang="en-US" b="0" dirty="0" smtClean="0"/>
              <a:t>”;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1A08D168-9D65-406E-960B-B8D8C1544F2C}" type="slidenum">
              <a:rPr lang="en-US" sz="1400">
                <a:latin typeface="Arial" charset="0"/>
              </a:rPr>
              <a:pPr algn="r" eaLnBrk="1" hangingPunct="1"/>
              <a:t>19</a:t>
            </a:fld>
            <a:endParaRPr lang="en-US" sz="1400">
              <a:latin typeface="Arial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800" dirty="0"/>
              <a:t>Page </a:t>
            </a:r>
            <a:r>
              <a:rPr lang="en-US" sz="2800" dirty="0" smtClean="0"/>
              <a:t>navigation - Sample</a:t>
            </a:r>
            <a:endParaRPr lang="en-US" sz="2600" dirty="0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&lt;script language=“</a:t>
            </a:r>
            <a:r>
              <a:rPr lang="en-US" sz="2000" b="0" dirty="0" err="1" smtClean="0"/>
              <a:t>javascript</a:t>
            </a:r>
            <a:r>
              <a:rPr lang="en-US" sz="2000" b="0" dirty="0" smtClean="0"/>
              <a:t>”&gt;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function </a:t>
            </a:r>
            <a:r>
              <a:rPr lang="en-US" sz="2000" dirty="0" err="1" smtClean="0"/>
              <a:t>goPage</a:t>
            </a:r>
            <a:r>
              <a:rPr lang="en-US" sz="2000" dirty="0" smtClean="0"/>
              <a:t>() </a:t>
            </a:r>
            <a:r>
              <a:rPr lang="en-US" sz="2000" b="0" dirty="0" smtClean="0"/>
              <a:t>{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err="1" smtClean="0"/>
              <a:t>var</a:t>
            </a:r>
            <a:r>
              <a:rPr lang="en-US" sz="2000" b="0" dirty="0" smtClean="0"/>
              <a:t> pg = </a:t>
            </a:r>
            <a:r>
              <a:rPr lang="en-US" sz="2000" dirty="0" err="1" smtClean="0"/>
              <a:t>document.theForm.aPage.value</a:t>
            </a:r>
            <a:r>
              <a:rPr lang="en-US" sz="2000" b="0" dirty="0" smtClean="0"/>
              <a:t>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location = "page" + </a:t>
            </a:r>
            <a:r>
              <a:rPr lang="en-US" sz="2000" dirty="0" smtClean="0"/>
              <a:t>pg </a:t>
            </a:r>
            <a:r>
              <a:rPr lang="en-US" sz="2000" b="0" dirty="0" smtClean="0"/>
              <a:t>+ ".html";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}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&lt;/script&gt;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. . .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&lt;form name="</a:t>
            </a:r>
            <a:r>
              <a:rPr lang="en-US" sz="2000" dirty="0" err="1" smtClean="0"/>
              <a:t>theForm</a:t>
            </a:r>
            <a:r>
              <a:rPr lang="en-US" sz="2000" b="0" dirty="0" smtClean="0"/>
              <a:t>"&gt;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&lt;select name="</a:t>
            </a:r>
            <a:r>
              <a:rPr lang="en-US" sz="2000" dirty="0" err="1" smtClean="0"/>
              <a:t>aPage</a:t>
            </a:r>
            <a:r>
              <a:rPr lang="en-US" sz="2000" b="0" dirty="0" smtClean="0"/>
              <a:t>" </a:t>
            </a:r>
            <a:r>
              <a:rPr lang="en-US" sz="2000" dirty="0" err="1" smtClean="0"/>
              <a:t>onChange</a:t>
            </a:r>
            <a:r>
              <a:rPr lang="en-US" sz="2000" dirty="0" smtClean="0"/>
              <a:t>="</a:t>
            </a:r>
            <a:r>
              <a:rPr lang="en-US" sz="2000" dirty="0" err="1" smtClean="0"/>
              <a:t>goPage</a:t>
            </a:r>
            <a:r>
              <a:rPr lang="en-US" sz="2000" dirty="0" smtClean="0"/>
              <a:t>();"</a:t>
            </a:r>
            <a:r>
              <a:rPr lang="en-US" sz="2000" b="0" dirty="0" smtClean="0"/>
              <a:t>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&lt;option selected&gt;Choose a page&lt;/option&gt;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&lt;option </a:t>
            </a:r>
            <a:r>
              <a:rPr lang="en-US" sz="2000" dirty="0" smtClean="0"/>
              <a:t>value="1</a:t>
            </a:r>
            <a:r>
              <a:rPr lang="en-US" sz="2000" b="0" dirty="0" smtClean="0"/>
              <a:t>"&gt;Page 1&lt;/option&gt;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&lt;option </a:t>
            </a:r>
            <a:r>
              <a:rPr lang="en-US" sz="2000" dirty="0" smtClean="0"/>
              <a:t>value="2</a:t>
            </a:r>
            <a:r>
              <a:rPr lang="en-US" sz="2000" b="0" dirty="0" smtClean="0"/>
              <a:t>"&gt;Page 2&lt;/option&gt;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&lt;option </a:t>
            </a:r>
            <a:r>
              <a:rPr lang="en-US" sz="2000" dirty="0" smtClean="0"/>
              <a:t>value="3"</a:t>
            </a:r>
            <a:r>
              <a:rPr lang="en-US" sz="2000" b="0" dirty="0" smtClean="0"/>
              <a:t>&gt;Page 3&lt;/option&gt;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&lt;option </a:t>
            </a:r>
            <a:r>
              <a:rPr lang="en-US" sz="2000" dirty="0" smtClean="0"/>
              <a:t>value="4"</a:t>
            </a:r>
            <a:r>
              <a:rPr lang="en-US" sz="2000" b="0" dirty="0" smtClean="0"/>
              <a:t>&gt;Page 4&lt;/option&gt;&lt;/select&gt;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&lt;input type=“reset”&gt;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&lt;/form&gt;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4183A4B1-303B-4065-9F5F-5D0F8A87D751}" type="slidenum">
              <a:rPr lang="en-US" sz="1400">
                <a:latin typeface="Arial" charset="0"/>
              </a:rPr>
              <a:pPr algn="r" eaLnBrk="1" hangingPunct="1"/>
              <a:t>2</a:t>
            </a:fld>
            <a:endParaRPr lang="en-US" sz="1400">
              <a:latin typeface="Arial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dirty="0" smtClean="0"/>
              <a:t>Agenda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b="0" dirty="0" smtClean="0"/>
              <a:t>• Overview of JavaScript</a:t>
            </a:r>
          </a:p>
          <a:p>
            <a:pPr>
              <a:buNone/>
            </a:pPr>
            <a:r>
              <a:rPr lang="en-US" b="0" dirty="0" smtClean="0"/>
              <a:t>• How does JavaScript work?</a:t>
            </a:r>
          </a:p>
          <a:p>
            <a:pPr>
              <a:buNone/>
            </a:pPr>
            <a:r>
              <a:rPr lang="en-US" b="0" dirty="0" smtClean="0"/>
              <a:t>• Basic JavaScript syntax</a:t>
            </a:r>
          </a:p>
          <a:p>
            <a:pPr>
              <a:buNone/>
            </a:pPr>
            <a:r>
              <a:rPr lang="en-US" b="0" dirty="0" smtClean="0"/>
              <a:t>• Examples of JavaScript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3443B6B4-32C5-427E-A014-8232BB3F50A9}" type="slidenum">
              <a:rPr lang="en-US" sz="1400">
                <a:latin typeface="Arial" charset="0"/>
              </a:rPr>
              <a:pPr algn="r" eaLnBrk="1" hangingPunct="1"/>
              <a:t>20</a:t>
            </a:fld>
            <a:endParaRPr lang="en-US" sz="1400">
              <a:latin typeface="Arial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/>
              <a:t>Image swap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b="0" dirty="0" smtClean="0"/>
              <a:t>• The image swap is really a sleight-of-hand trick.</a:t>
            </a:r>
          </a:p>
          <a:p>
            <a:pPr>
              <a:buNone/>
            </a:pPr>
            <a:r>
              <a:rPr lang="en-US" sz="2800" b="0" dirty="0" smtClean="0"/>
              <a:t>• There are two images, each slightly different than</a:t>
            </a:r>
          </a:p>
          <a:p>
            <a:pPr>
              <a:buNone/>
            </a:pPr>
            <a:r>
              <a:rPr lang="en-US" sz="2800" b="0" dirty="0" smtClean="0"/>
              <a:t>the other one.</a:t>
            </a:r>
          </a:p>
          <a:p>
            <a:pPr>
              <a:buNone/>
            </a:pPr>
            <a:r>
              <a:rPr lang="en-US" sz="2800" b="0" dirty="0" smtClean="0"/>
              <a:t>• Use the </a:t>
            </a:r>
            <a:r>
              <a:rPr lang="en-US" sz="2800" b="0" dirty="0" err="1" smtClean="0"/>
              <a:t>src</a:t>
            </a:r>
            <a:r>
              <a:rPr lang="en-US" sz="2800" b="0" dirty="0" smtClean="0"/>
              <a:t> API in JavaScript to replace one image</a:t>
            </a:r>
          </a:p>
          <a:p>
            <a:pPr>
              <a:buNone/>
            </a:pPr>
            <a:r>
              <a:rPr lang="en-US" sz="2800" b="0" dirty="0" smtClean="0"/>
              <a:t>with the other.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5D5A5090-343E-4167-853E-712A1F1FB69D}" type="slidenum">
              <a:rPr lang="en-US" sz="1400">
                <a:latin typeface="Arial" charset="0"/>
              </a:rPr>
              <a:pPr algn="r" eaLnBrk="1" hangingPunct="1"/>
              <a:t>21</a:t>
            </a:fld>
            <a:endParaRPr lang="en-US" sz="1400">
              <a:latin typeface="Arial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800" dirty="0" smtClean="0"/>
              <a:t>Image swap - Sample</a:t>
            </a:r>
            <a:endParaRPr lang="en-US" sz="2600" dirty="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b="0" dirty="0" smtClean="0"/>
              <a:t>&lt;script language="</a:t>
            </a:r>
            <a:r>
              <a:rPr lang="en-US" b="0" dirty="0" err="1" smtClean="0"/>
              <a:t>javascript</a:t>
            </a:r>
            <a:r>
              <a:rPr lang="en-US" b="0" dirty="0" smtClean="0"/>
              <a:t>"&gt;</a:t>
            </a:r>
          </a:p>
          <a:p>
            <a:pPr>
              <a:lnSpc>
                <a:spcPct val="80000"/>
              </a:lnSpc>
              <a:buNone/>
            </a:pPr>
            <a:r>
              <a:rPr lang="en-US" b="0" dirty="0" smtClean="0"/>
              <a:t>function </a:t>
            </a:r>
            <a:r>
              <a:rPr lang="en-US" dirty="0" smtClean="0"/>
              <a:t>swap(file) </a:t>
            </a:r>
            <a:r>
              <a:rPr lang="en-US" b="0" dirty="0" smtClean="0"/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dirty="0" err="1" smtClean="0"/>
              <a:t>document.globe.src</a:t>
            </a:r>
            <a:r>
              <a:rPr lang="en-US" dirty="0" smtClean="0"/>
              <a:t>=file</a:t>
            </a:r>
            <a:r>
              <a:rPr lang="en-US" b="0" dirty="0" smtClean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b="0" dirty="0" smtClean="0"/>
              <a:t>}</a:t>
            </a:r>
          </a:p>
          <a:p>
            <a:pPr>
              <a:lnSpc>
                <a:spcPct val="80000"/>
              </a:lnSpc>
              <a:buNone/>
            </a:pPr>
            <a:r>
              <a:rPr lang="en-US" b="0" dirty="0" smtClean="0"/>
              <a:t>&lt;/script&gt;</a:t>
            </a:r>
          </a:p>
          <a:p>
            <a:pPr>
              <a:lnSpc>
                <a:spcPct val="80000"/>
              </a:lnSpc>
              <a:buNone/>
            </a:pPr>
            <a:r>
              <a:rPr lang="en-US" b="0" dirty="0" smtClean="0"/>
              <a:t>. . .</a:t>
            </a:r>
          </a:p>
          <a:p>
            <a:pPr>
              <a:lnSpc>
                <a:spcPct val="80000"/>
              </a:lnSpc>
              <a:buNone/>
            </a:pPr>
            <a:r>
              <a:rPr lang="en-US" b="0" dirty="0" smtClean="0"/>
              <a:t>&lt;</a:t>
            </a:r>
            <a:r>
              <a:rPr lang="en-US" b="0" dirty="0" err="1" smtClean="0"/>
              <a:t>img</a:t>
            </a:r>
            <a:r>
              <a:rPr lang="en-US" b="0" dirty="0" smtClean="0"/>
              <a:t> name="</a:t>
            </a:r>
            <a:r>
              <a:rPr lang="en-US" dirty="0" smtClean="0"/>
              <a:t>globe</a:t>
            </a:r>
            <a:r>
              <a:rPr lang="en-US" b="0" dirty="0" smtClean="0"/>
              <a:t>" </a:t>
            </a:r>
            <a:r>
              <a:rPr lang="en-US" b="0" dirty="0" err="1" smtClean="0"/>
              <a:t>src</a:t>
            </a:r>
            <a:r>
              <a:rPr lang="en-US" b="0" dirty="0" smtClean="0"/>
              <a:t>="globe.jpg"</a:t>
            </a:r>
          </a:p>
          <a:p>
            <a:pPr>
              <a:lnSpc>
                <a:spcPct val="80000"/>
              </a:lnSpc>
              <a:buNone/>
            </a:pPr>
            <a:r>
              <a:rPr lang="en-US" dirty="0" err="1" smtClean="0"/>
              <a:t>onMouseOver</a:t>
            </a:r>
            <a:r>
              <a:rPr lang="en-US" dirty="0" smtClean="0"/>
              <a:t>="swap('globe2.jpg');"</a:t>
            </a:r>
          </a:p>
          <a:p>
            <a:pPr>
              <a:lnSpc>
                <a:spcPct val="80000"/>
              </a:lnSpc>
              <a:buNone/>
            </a:pPr>
            <a:r>
              <a:rPr lang="en-US" dirty="0" err="1" smtClean="0"/>
              <a:t>onMouseOut</a:t>
            </a:r>
            <a:r>
              <a:rPr lang="en-US" dirty="0" smtClean="0"/>
              <a:t>="swap('globe.jpg</a:t>
            </a:r>
            <a:r>
              <a:rPr lang="en-US" b="0" dirty="0" smtClean="0"/>
              <a:t>'</a:t>
            </a:r>
            <a:r>
              <a:rPr lang="en-US" dirty="0" smtClean="0"/>
              <a:t>);"</a:t>
            </a:r>
            <a:r>
              <a:rPr lang="en-US" b="0" dirty="0" smtClean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5424C168-CA83-4E3A-BE1B-A89217CC4EAD}" type="slidenum">
              <a:rPr lang="en-US" sz="1400">
                <a:latin typeface="Arial" charset="0"/>
              </a:rPr>
              <a:pPr algn="r" eaLnBrk="1" hangingPunct="1"/>
              <a:t>22</a:t>
            </a:fld>
            <a:endParaRPr lang="en-US" sz="1400">
              <a:latin typeface="Arial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2600" dirty="0" smtClean="0"/>
              <a:t>Form validation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2400" b="0" dirty="0" smtClean="0"/>
              <a:t>• Have JavaScript validate data for the server-side</a:t>
            </a:r>
          </a:p>
          <a:p>
            <a:pPr>
              <a:buNone/>
            </a:pPr>
            <a:r>
              <a:rPr lang="en-US" sz="2400" b="0" dirty="0" smtClean="0"/>
              <a:t>program—more efficient.</a:t>
            </a:r>
          </a:p>
          <a:p>
            <a:pPr>
              <a:buNone/>
            </a:pPr>
            <a:r>
              <a:rPr lang="en-US" sz="2400" b="0" dirty="0" smtClean="0"/>
              <a:t>– Processing done on the client.</a:t>
            </a:r>
          </a:p>
          <a:p>
            <a:pPr>
              <a:buNone/>
            </a:pPr>
            <a:r>
              <a:rPr lang="en-US" sz="2400" b="0" dirty="0" smtClean="0"/>
              <a:t>– Data sent to server only once.</a:t>
            </a:r>
          </a:p>
          <a:p>
            <a:pPr>
              <a:buNone/>
            </a:pPr>
            <a:r>
              <a:rPr lang="en-US" sz="2400" b="0" dirty="0" smtClean="0"/>
              <a:t>– JavaScript can update the original HTML if errors occur—</a:t>
            </a:r>
          </a:p>
          <a:p>
            <a:pPr>
              <a:buNone/>
            </a:pPr>
            <a:r>
              <a:rPr lang="en-US" sz="2400" b="0" dirty="0" smtClean="0"/>
              <a:t>server-side program would have to regenerate the HTML</a:t>
            </a:r>
          </a:p>
          <a:p>
            <a:pPr>
              <a:buNone/>
            </a:pPr>
            <a:r>
              <a:rPr lang="en-US" sz="2400" b="0" dirty="0" smtClean="0"/>
              <a:t>page.</a:t>
            </a:r>
          </a:p>
          <a:p>
            <a:pPr>
              <a:buNone/>
            </a:pPr>
            <a:r>
              <a:rPr lang="en-US" sz="2400" b="0" dirty="0" smtClean="0"/>
              <a:t>– Server-side program gets the data in the format it needs.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31391A9C-8653-4D9D-9BFD-32D231200B23}" type="slidenum">
              <a:rPr lang="en-US" sz="1400">
                <a:latin typeface="Arial" charset="0"/>
              </a:rPr>
              <a:pPr algn="r" eaLnBrk="1" hangingPunct="1"/>
              <a:t>23</a:t>
            </a:fld>
            <a:endParaRPr lang="en-US" sz="1400">
              <a:latin typeface="Arial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3400" y="152400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2600" dirty="0" smtClean="0"/>
              <a:t>Form validation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2400" b="0" dirty="0" smtClean="0"/>
              <a:t>1. Add an </a:t>
            </a:r>
            <a:r>
              <a:rPr lang="en-US" sz="2400" dirty="0" err="1" smtClean="0"/>
              <a:t>onSubmit</a:t>
            </a:r>
            <a:r>
              <a:rPr lang="en-US" sz="2400" dirty="0" smtClean="0"/>
              <a:t> </a:t>
            </a:r>
            <a:r>
              <a:rPr lang="en-US" sz="2400" b="0" dirty="0" smtClean="0"/>
              <a:t>event for the form.</a:t>
            </a:r>
          </a:p>
          <a:p>
            <a:pPr>
              <a:buNone/>
            </a:pPr>
            <a:r>
              <a:rPr lang="en-US" sz="2400" b="0" dirty="0" smtClean="0"/>
              <a:t>2. Use the return keyword to get an answer back</a:t>
            </a:r>
          </a:p>
          <a:p>
            <a:pPr>
              <a:buNone/>
            </a:pPr>
            <a:r>
              <a:rPr lang="en-US" sz="2400" b="0" dirty="0" smtClean="0"/>
              <a:t>from JavaScript about whether the data is valid or</a:t>
            </a:r>
          </a:p>
          <a:p>
            <a:pPr>
              <a:buNone/>
            </a:pPr>
            <a:r>
              <a:rPr lang="en-US" sz="2400" b="0" dirty="0" smtClean="0"/>
              <a:t>not.</a:t>
            </a:r>
          </a:p>
          <a:p>
            <a:pPr>
              <a:buNone/>
            </a:pPr>
            <a:r>
              <a:rPr lang="en-US" sz="2400" b="0" dirty="0" smtClean="0"/>
              <a:t>– </a:t>
            </a:r>
            <a:r>
              <a:rPr lang="en-US" sz="2400" dirty="0" smtClean="0"/>
              <a:t>return false</a:t>
            </a:r>
            <a:r>
              <a:rPr lang="en-US" sz="2400" b="0" dirty="0" smtClean="0"/>
              <a:t>: server-side program is not called, and the</a:t>
            </a:r>
          </a:p>
          <a:p>
            <a:pPr>
              <a:buNone/>
            </a:pPr>
            <a:r>
              <a:rPr lang="en-US" sz="2400" b="0" dirty="0" smtClean="0"/>
              <a:t>user must fix the field(s).</a:t>
            </a:r>
          </a:p>
          <a:p>
            <a:pPr>
              <a:buNone/>
            </a:pPr>
            <a:r>
              <a:rPr lang="en-US" sz="2400" b="0" dirty="0" smtClean="0"/>
              <a:t>– </a:t>
            </a:r>
            <a:r>
              <a:rPr lang="en-US" sz="2400" dirty="0" smtClean="0"/>
              <a:t>return true</a:t>
            </a:r>
            <a:r>
              <a:rPr lang="en-US" sz="2400" b="0" dirty="0" smtClean="0"/>
              <a:t>: the valid data is sent to the server-side</a:t>
            </a:r>
          </a:p>
          <a:p>
            <a:pPr>
              <a:buNone/>
            </a:pPr>
            <a:r>
              <a:rPr lang="en-US" sz="2400" b="0" dirty="0" smtClean="0"/>
              <a:t>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16EBB869-D41A-4827-A339-53736B25F7DD}" type="slidenum">
              <a:rPr lang="en-US" sz="1400">
                <a:latin typeface="Arial" charset="0"/>
              </a:rPr>
              <a:pPr algn="r" eaLnBrk="1" hangingPunct="1"/>
              <a:t>24</a:t>
            </a:fld>
            <a:endParaRPr lang="en-US" sz="1400">
              <a:latin typeface="Arial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2600" dirty="0" smtClean="0"/>
              <a:t>Form validation</a:t>
            </a: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09800"/>
            <a:ext cx="7772400" cy="242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237670C8-4B52-42C3-A5CC-6F7EC7AF80E0}" type="slidenum">
              <a:rPr lang="en-US" sz="1400">
                <a:latin typeface="Arial" charset="0"/>
              </a:rPr>
              <a:pPr algn="r" eaLnBrk="1" hangingPunct="1"/>
              <a:t>25</a:t>
            </a:fld>
            <a:endParaRPr lang="en-US" sz="1400">
              <a:latin typeface="Arial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Form </a:t>
            </a:r>
            <a:r>
              <a:rPr lang="en-US" dirty="0" smtClean="0"/>
              <a:t>validation - Sample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All fields: HTML code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0" dirty="0" smtClean="0"/>
              <a:t>. . .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0" dirty="0" smtClean="0"/>
              <a:t>&lt;form method="post" name="</a:t>
            </a:r>
            <a:r>
              <a:rPr lang="en-US" sz="2400" dirty="0" smtClean="0"/>
              <a:t>fields</a:t>
            </a:r>
            <a:r>
              <a:rPr lang="en-US" sz="2400" b="0" dirty="0" smtClean="0"/>
              <a:t>" action="/</a:t>
            </a:r>
            <a:r>
              <a:rPr lang="en-US" sz="2400" b="0" dirty="0" err="1" smtClean="0"/>
              <a:t>cgi</a:t>
            </a:r>
            <a:r>
              <a:rPr lang="en-US" sz="2400" b="0" dirty="0" smtClean="0"/>
              <a:t>-bin/</a:t>
            </a:r>
            <a:r>
              <a:rPr lang="en-US" sz="2400" b="0" dirty="0" err="1" smtClean="0"/>
              <a:t>pgm</a:t>
            </a:r>
            <a:r>
              <a:rPr lang="en-US" sz="2400" b="0" dirty="0" smtClean="0"/>
              <a:t>"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err="1" smtClean="0"/>
              <a:t>onsubmit</a:t>
            </a:r>
            <a:r>
              <a:rPr lang="en-US" sz="2400" dirty="0" smtClean="0"/>
              <a:t>="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: return </a:t>
            </a:r>
            <a:r>
              <a:rPr lang="en-US" sz="2400" dirty="0" err="1" smtClean="0"/>
              <a:t>checkAll</a:t>
            </a:r>
            <a:r>
              <a:rPr lang="en-US" sz="2400" dirty="0" smtClean="0"/>
              <a:t>();"</a:t>
            </a:r>
            <a:r>
              <a:rPr lang="en-US" sz="2400" b="0" dirty="0" smtClean="0"/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0" dirty="0" smtClean="0"/>
              <a:t>&lt;p&gt;Field 1: &lt;input type="text" name="f1"&gt;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0" dirty="0" smtClean="0"/>
              <a:t>&lt;</a:t>
            </a:r>
            <a:r>
              <a:rPr lang="en-US" sz="2400" b="0" dirty="0" err="1" smtClean="0"/>
              <a:t>br</a:t>
            </a:r>
            <a:r>
              <a:rPr lang="en-US" sz="2400" b="0" dirty="0" smtClean="0"/>
              <a:t>&gt;Field 2: &lt;input type="text" name="f2"&gt;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0" dirty="0" smtClean="0"/>
              <a:t>&lt;</a:t>
            </a:r>
            <a:r>
              <a:rPr lang="en-US" sz="2400" b="0" dirty="0" err="1" smtClean="0"/>
              <a:t>br</a:t>
            </a:r>
            <a:r>
              <a:rPr lang="en-US" sz="2400" b="0" dirty="0" smtClean="0"/>
              <a:t>&gt;Field 3: &lt;input type="text" name="f3"&gt;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0" dirty="0" smtClean="0"/>
              <a:t>&lt;</a:t>
            </a:r>
            <a:r>
              <a:rPr lang="en-US" sz="2400" b="0" dirty="0" err="1" smtClean="0"/>
              <a:t>br</a:t>
            </a:r>
            <a:r>
              <a:rPr lang="en-US" sz="2400" b="0" dirty="0" smtClean="0"/>
              <a:t>&gt;Field 4: &lt;input type="text" name="f4"&gt;&lt;/p&gt;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0" dirty="0" smtClean="0"/>
              <a:t>&lt;input type="reset"&gt;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0" dirty="0" smtClean="0"/>
              <a:t>&lt;input type="submit" value="Submit"&gt;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0" dirty="0" smtClean="0"/>
              <a:t>&lt;/form&gt;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0" dirty="0" smtClean="0"/>
              <a:t>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1E29FADF-8BA2-420D-9EE6-2195E42FB8C9}" type="slidenum">
              <a:rPr lang="en-US" sz="1400">
                <a:latin typeface="Arial" charset="0"/>
              </a:rPr>
              <a:pPr algn="r" eaLnBrk="1" hangingPunct="1"/>
              <a:t>26</a:t>
            </a:fld>
            <a:endParaRPr lang="en-US" sz="1400">
              <a:latin typeface="Arial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800" dirty="0"/>
              <a:t>Form validation </a:t>
            </a:r>
            <a:r>
              <a:rPr lang="en-US" sz="2800" dirty="0" smtClean="0"/>
              <a:t>– Sample</a:t>
            </a:r>
            <a:br>
              <a:rPr lang="en-US" sz="2800" dirty="0" smtClean="0"/>
            </a:br>
            <a:r>
              <a:rPr lang="en-US" sz="2400" dirty="0" smtClean="0"/>
              <a:t>All fields: JavaScript code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&lt;script language="</a:t>
            </a:r>
            <a:r>
              <a:rPr lang="en-US" sz="2400" b="0" dirty="0" err="1" smtClean="0"/>
              <a:t>javascript</a:t>
            </a:r>
            <a:r>
              <a:rPr lang="en-US" sz="2400" b="0" dirty="0" smtClean="0"/>
              <a:t>"&gt;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function </a:t>
            </a:r>
            <a:r>
              <a:rPr lang="en-US" sz="2400" b="0" dirty="0" err="1" smtClean="0"/>
              <a:t>checkAll</a:t>
            </a:r>
            <a:r>
              <a:rPr lang="en-US" sz="2400" b="0" dirty="0" smtClean="0"/>
              <a:t>() {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for (</a:t>
            </a:r>
            <a:r>
              <a:rPr lang="en-US" sz="2400" b="0" dirty="0" err="1" smtClean="0"/>
              <a:t>i</a:t>
            </a:r>
            <a:r>
              <a:rPr lang="en-US" sz="2400" b="0" dirty="0" smtClean="0"/>
              <a:t> = 0; </a:t>
            </a:r>
            <a:r>
              <a:rPr lang="en-US" sz="2400" b="0" dirty="0" err="1" smtClean="0"/>
              <a:t>i</a:t>
            </a:r>
            <a:r>
              <a:rPr lang="en-US" sz="2400" b="0" dirty="0" smtClean="0"/>
              <a:t> &lt; </a:t>
            </a:r>
            <a:r>
              <a:rPr lang="en-US" sz="2400" b="0" dirty="0" err="1" smtClean="0"/>
              <a:t>document.fields.elements.length</a:t>
            </a:r>
            <a:r>
              <a:rPr lang="en-US" sz="2400" b="0" dirty="0" smtClean="0"/>
              <a:t>; </a:t>
            </a:r>
            <a:r>
              <a:rPr lang="en-US" sz="2400" b="0" dirty="0" err="1" smtClean="0"/>
              <a:t>i</a:t>
            </a:r>
            <a:r>
              <a:rPr lang="en-US" sz="2400" b="0" dirty="0" smtClean="0"/>
              <a:t>++) {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err="1" smtClean="0"/>
              <a:t>var</a:t>
            </a:r>
            <a:r>
              <a:rPr lang="en-US" sz="2400" b="0" dirty="0" smtClean="0"/>
              <a:t> f = </a:t>
            </a:r>
            <a:r>
              <a:rPr lang="en-US" sz="2400" b="0" dirty="0" err="1" smtClean="0"/>
              <a:t>document.fields.elements</a:t>
            </a:r>
            <a:r>
              <a:rPr lang="en-US" sz="2400" b="0" dirty="0" smtClean="0"/>
              <a:t>[</a:t>
            </a:r>
            <a:r>
              <a:rPr lang="en-US" sz="2400" b="0" dirty="0" err="1" smtClean="0"/>
              <a:t>i</a:t>
            </a:r>
            <a:r>
              <a:rPr lang="en-US" sz="2400" b="0" dirty="0" smtClean="0"/>
              <a:t>];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if (</a:t>
            </a:r>
            <a:r>
              <a:rPr lang="en-US" sz="2400" b="0" dirty="0" err="1" smtClean="0"/>
              <a:t>f.value</a:t>
            </a:r>
            <a:r>
              <a:rPr lang="en-US" sz="2400" b="0" dirty="0" smtClean="0"/>
              <a:t> == "") {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alert("Please enter a value for Field " + (</a:t>
            </a:r>
            <a:r>
              <a:rPr lang="en-US" sz="2400" b="0" dirty="0" err="1" smtClean="0"/>
              <a:t>i</a:t>
            </a:r>
            <a:r>
              <a:rPr lang="en-US" sz="2400" b="0" dirty="0" smtClean="0"/>
              <a:t> + 1));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err="1" smtClean="0"/>
              <a:t>f.style.borderColor</a:t>
            </a:r>
            <a:r>
              <a:rPr lang="en-US" sz="2400" b="0" dirty="0" smtClean="0"/>
              <a:t>="#FF0000";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err="1" smtClean="0"/>
              <a:t>f.focus</a:t>
            </a:r>
            <a:r>
              <a:rPr lang="en-US" sz="2400" b="0" dirty="0" smtClean="0"/>
              <a:t>();</a:t>
            </a:r>
          </a:p>
          <a:p>
            <a:pPr>
              <a:lnSpc>
                <a:spcPct val="70000"/>
              </a:lnSpc>
              <a:buNone/>
            </a:pPr>
            <a:r>
              <a:rPr lang="en-US" sz="2400" dirty="0" smtClean="0"/>
              <a:t>return false;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}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}</a:t>
            </a:r>
          </a:p>
          <a:p>
            <a:pPr>
              <a:lnSpc>
                <a:spcPct val="70000"/>
              </a:lnSpc>
              <a:buNone/>
            </a:pPr>
            <a:r>
              <a:rPr lang="en-US" sz="2400" dirty="0" smtClean="0"/>
              <a:t>return true;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}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&lt;/script&gt;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D78491F3-A41B-4A84-9556-94D1E0A2986E}" type="slidenum">
              <a:rPr lang="en-US" sz="1400">
                <a:latin typeface="Arial" charset="0"/>
              </a:rPr>
              <a:pPr algn="r" eaLnBrk="1" hangingPunct="1"/>
              <a:t>27</a:t>
            </a:fld>
            <a:endParaRPr lang="en-US" sz="1400">
              <a:latin typeface="Arial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800" dirty="0"/>
              <a:t>Form validation - Sample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400" dirty="0" smtClean="0"/>
              <a:t>Phone number: HTML code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. . .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&lt;form </a:t>
            </a:r>
            <a:r>
              <a:rPr lang="en-US" sz="1800" dirty="0" err="1" smtClean="0"/>
              <a:t>onsubmit</a:t>
            </a:r>
            <a:r>
              <a:rPr lang="en-US" sz="1800" dirty="0" smtClean="0"/>
              <a:t>="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: return </a:t>
            </a:r>
            <a:r>
              <a:rPr lang="en-US" sz="1800" dirty="0" err="1" smtClean="0"/>
              <a:t>validPhone</a:t>
            </a:r>
            <a:r>
              <a:rPr lang="en-US" sz="1800" dirty="0" smtClean="0"/>
              <a:t>();”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action=“/</a:t>
            </a:r>
            <a:r>
              <a:rPr lang="en-US" sz="1800" b="0" dirty="0" err="1" smtClean="0"/>
              <a:t>cgi</a:t>
            </a:r>
            <a:r>
              <a:rPr lang="en-US" sz="1800" b="0" dirty="0" smtClean="0"/>
              <a:t>-bin/</a:t>
            </a:r>
            <a:r>
              <a:rPr lang="en-US" sz="1800" b="0" dirty="0" err="1" smtClean="0"/>
              <a:t>getphone</a:t>
            </a:r>
            <a:r>
              <a:rPr lang="en-US" sz="1800" b="0" dirty="0" smtClean="0"/>
              <a:t>" method="post" name="phone"&gt;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&lt;p&gt;Please enter your phone number: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(&lt;input type="text" name="</a:t>
            </a:r>
            <a:r>
              <a:rPr lang="en-US" sz="1800" dirty="0" smtClean="0"/>
              <a:t>area</a:t>
            </a:r>
            <a:r>
              <a:rPr lang="en-US" sz="1800" b="0" dirty="0" smtClean="0"/>
              <a:t>" size="3" </a:t>
            </a:r>
            <a:r>
              <a:rPr lang="en-US" sz="1800" dirty="0" err="1" smtClean="0"/>
              <a:t>maxlength</a:t>
            </a:r>
            <a:r>
              <a:rPr lang="en-US" sz="1800" dirty="0" smtClean="0"/>
              <a:t>="3"</a:t>
            </a:r>
            <a:r>
              <a:rPr lang="en-US" sz="1800" b="0" dirty="0" smtClean="0"/>
              <a:t>&gt;)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&lt;input type="text" name="</a:t>
            </a:r>
            <a:r>
              <a:rPr lang="en-US" sz="1800" dirty="0" smtClean="0"/>
              <a:t>pre</a:t>
            </a:r>
            <a:r>
              <a:rPr lang="en-US" sz="1800" b="0" dirty="0" smtClean="0"/>
              <a:t>" size="3" </a:t>
            </a:r>
            <a:r>
              <a:rPr lang="en-US" sz="1800" dirty="0" err="1" smtClean="0"/>
              <a:t>maxlength</a:t>
            </a:r>
            <a:r>
              <a:rPr lang="en-US" sz="1800" dirty="0" smtClean="0"/>
              <a:t>="3"</a:t>
            </a:r>
            <a:r>
              <a:rPr lang="en-US" sz="1800" b="0" dirty="0" smtClean="0"/>
              <a:t>&gt; -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&lt;input type="text" name="</a:t>
            </a:r>
            <a:r>
              <a:rPr lang="en-US" sz="1800" dirty="0" smtClean="0"/>
              <a:t>last</a:t>
            </a:r>
            <a:r>
              <a:rPr lang="en-US" sz="1800" b="0" dirty="0" smtClean="0"/>
              <a:t>" size="4" </a:t>
            </a:r>
            <a:r>
              <a:rPr lang="en-US" sz="1800" dirty="0" err="1" smtClean="0"/>
              <a:t>maxlength</a:t>
            </a:r>
            <a:r>
              <a:rPr lang="en-US" sz="1800" dirty="0" smtClean="0"/>
              <a:t>="4"</a:t>
            </a:r>
            <a:r>
              <a:rPr lang="en-US" sz="1800" b="0" dirty="0" smtClean="0"/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&lt;/p&gt;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&lt;input type="reset"&gt;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&lt;input type="submit" value="Submit”&gt;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&lt;/form&gt;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412A8E8C-7163-493B-B086-956F1ADBF18B}" type="slidenum">
              <a:rPr lang="en-US" sz="1400">
                <a:latin typeface="Arial" charset="0"/>
              </a:rPr>
              <a:pPr algn="r" eaLnBrk="1" hangingPunct="1"/>
              <a:t>28</a:t>
            </a:fld>
            <a:endParaRPr lang="en-US" sz="1400">
              <a:latin typeface="Arial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800" dirty="0"/>
              <a:t>Form validation </a:t>
            </a:r>
            <a:r>
              <a:rPr lang="en-US" sz="2800" dirty="0" smtClean="0"/>
              <a:t>– Sample</a:t>
            </a:r>
            <a:br>
              <a:rPr lang="en-US" sz="2800" dirty="0" smtClean="0"/>
            </a:br>
            <a:r>
              <a:rPr lang="en-US" sz="2400" dirty="0" smtClean="0"/>
              <a:t>Phone number: JavaScript code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function </a:t>
            </a:r>
            <a:r>
              <a:rPr lang="en-US" sz="2000" dirty="0" err="1" smtClean="0"/>
              <a:t>validPhone</a:t>
            </a:r>
            <a:r>
              <a:rPr lang="en-US" sz="2000" dirty="0" smtClean="0"/>
              <a:t>() </a:t>
            </a:r>
            <a:r>
              <a:rPr lang="en-US" sz="2000" b="0" dirty="0" smtClean="0"/>
              <a:t>{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err="1" smtClean="0"/>
              <a:t>var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phNum</a:t>
            </a:r>
            <a:r>
              <a:rPr lang="en-US" sz="2000" b="0" dirty="0" smtClean="0"/>
              <a:t> = </a:t>
            </a:r>
            <a:r>
              <a:rPr lang="en-US" sz="2000" dirty="0" err="1" smtClean="0"/>
              <a:t>document.phone.area.value</a:t>
            </a:r>
            <a:r>
              <a:rPr lang="en-US" sz="2000" dirty="0" smtClean="0"/>
              <a:t> </a:t>
            </a:r>
            <a:r>
              <a:rPr lang="en-US" sz="2000" b="0" dirty="0" smtClean="0"/>
              <a:t>+</a:t>
            </a:r>
          </a:p>
          <a:p>
            <a:pPr>
              <a:lnSpc>
                <a:spcPct val="70000"/>
              </a:lnSpc>
              <a:buNone/>
            </a:pPr>
            <a:r>
              <a:rPr lang="en-US" sz="2000" dirty="0" err="1" smtClean="0"/>
              <a:t>document.phone.pre.value</a:t>
            </a:r>
            <a:r>
              <a:rPr lang="en-US" sz="2000" dirty="0" smtClean="0"/>
              <a:t> </a:t>
            </a:r>
            <a:r>
              <a:rPr lang="en-US" sz="2000" b="0" dirty="0" smtClean="0"/>
              <a:t>+ </a:t>
            </a:r>
            <a:r>
              <a:rPr lang="en-US" sz="2000" dirty="0" err="1" smtClean="0"/>
              <a:t>document.phone.last.value</a:t>
            </a:r>
            <a:r>
              <a:rPr lang="en-US" sz="2000" b="0" dirty="0" smtClean="0"/>
              <a:t>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// Check for numbers only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for (</a:t>
            </a:r>
            <a:r>
              <a:rPr lang="en-US" sz="2000" b="0" dirty="0" err="1" smtClean="0"/>
              <a:t>i</a:t>
            </a:r>
            <a:r>
              <a:rPr lang="en-US" sz="2000" b="0" dirty="0" smtClean="0"/>
              <a:t> = 0; </a:t>
            </a:r>
            <a:r>
              <a:rPr lang="en-US" sz="2000" b="0" dirty="0" err="1" smtClean="0"/>
              <a:t>i</a:t>
            </a:r>
            <a:r>
              <a:rPr lang="en-US" sz="2000" b="0" dirty="0" smtClean="0"/>
              <a:t> &lt; </a:t>
            </a:r>
            <a:r>
              <a:rPr lang="en-US" sz="2000" b="0" dirty="0" err="1" smtClean="0"/>
              <a:t>phNum.length</a:t>
            </a:r>
            <a:r>
              <a:rPr lang="en-US" sz="2000" b="0" dirty="0" smtClean="0"/>
              <a:t>; </a:t>
            </a:r>
            <a:r>
              <a:rPr lang="en-US" sz="2000" b="0" dirty="0" err="1" smtClean="0"/>
              <a:t>i</a:t>
            </a:r>
            <a:r>
              <a:rPr lang="en-US" sz="2000" b="0" dirty="0" smtClean="0"/>
              <a:t>++) {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if (</a:t>
            </a:r>
            <a:r>
              <a:rPr lang="en-US" sz="2000" b="0" dirty="0" err="1" smtClean="0"/>
              <a:t>phNum.charAt</a:t>
            </a:r>
            <a:r>
              <a:rPr lang="en-US" sz="2000" b="0" dirty="0" smtClean="0"/>
              <a:t>(</a:t>
            </a:r>
            <a:r>
              <a:rPr lang="en-US" sz="2000" b="0" dirty="0" err="1" smtClean="0"/>
              <a:t>i</a:t>
            </a:r>
            <a:r>
              <a:rPr lang="en-US" sz="2000" b="0" dirty="0" smtClean="0"/>
              <a:t>) &lt; "0" || </a:t>
            </a:r>
            <a:r>
              <a:rPr lang="en-US" sz="2000" b="0" dirty="0" err="1" smtClean="0"/>
              <a:t>phNum.charAt</a:t>
            </a:r>
            <a:r>
              <a:rPr lang="en-US" sz="2000" b="0" dirty="0" smtClean="0"/>
              <a:t>(</a:t>
            </a:r>
            <a:r>
              <a:rPr lang="en-US" sz="2000" b="0" dirty="0" err="1" smtClean="0"/>
              <a:t>i</a:t>
            </a:r>
            <a:r>
              <a:rPr lang="en-US" sz="2000" b="0" dirty="0" smtClean="0"/>
              <a:t>) &gt; "9") {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alert(“Please enter only numbers.”);</a:t>
            </a:r>
          </a:p>
          <a:p>
            <a:pPr>
              <a:lnSpc>
                <a:spcPct val="70000"/>
              </a:lnSpc>
              <a:buNone/>
            </a:pPr>
            <a:r>
              <a:rPr lang="en-US" sz="2000" dirty="0" smtClean="0"/>
              <a:t>return false;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}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}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// Check for 10 digits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if (</a:t>
            </a:r>
            <a:r>
              <a:rPr lang="en-US" sz="2000" b="0" dirty="0" err="1" smtClean="0"/>
              <a:t>phNum.length</a:t>
            </a:r>
            <a:r>
              <a:rPr lang="en-US" sz="2000" b="0" dirty="0" smtClean="0"/>
              <a:t> &lt; 10) {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alert("Please enter your 10-digit phone number.");</a:t>
            </a:r>
          </a:p>
          <a:p>
            <a:pPr>
              <a:lnSpc>
                <a:spcPct val="70000"/>
              </a:lnSpc>
              <a:buNone/>
            </a:pPr>
            <a:r>
              <a:rPr lang="en-US" sz="2000" dirty="0" smtClean="0"/>
              <a:t>return false;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}</a:t>
            </a:r>
          </a:p>
          <a:p>
            <a:pPr>
              <a:lnSpc>
                <a:spcPct val="70000"/>
              </a:lnSpc>
              <a:buNone/>
            </a:pPr>
            <a:r>
              <a:rPr lang="en-US" sz="2000" dirty="0" smtClean="0"/>
              <a:t>return true;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1DFF7E4C-23E0-4F54-88EE-30532A4DE193}" type="slidenum">
              <a:rPr lang="en-US" sz="1400">
                <a:latin typeface="Arial" charset="0"/>
              </a:rPr>
              <a:pPr algn="r" eaLnBrk="1" hangingPunct="1"/>
              <a:t>29</a:t>
            </a:fld>
            <a:endParaRPr lang="en-US" sz="1400">
              <a:latin typeface="Arial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/>
              <a:t>Cookies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2000" b="0" dirty="0" smtClean="0"/>
              <a:t>• JavaScript provides some limited, persistent</a:t>
            </a:r>
          </a:p>
          <a:p>
            <a:pPr>
              <a:buNone/>
            </a:pPr>
            <a:r>
              <a:rPr lang="en-US" sz="2000" b="0" dirty="0" smtClean="0"/>
              <a:t>storage, called </a:t>
            </a:r>
            <a:r>
              <a:rPr lang="en-US" sz="2000" i="1" dirty="0" smtClean="0"/>
              <a:t>cookies</a:t>
            </a:r>
            <a:r>
              <a:rPr lang="en-US" sz="2000" b="0" dirty="0" smtClean="0"/>
              <a:t>:</a:t>
            </a:r>
          </a:p>
          <a:p>
            <a:pPr>
              <a:buNone/>
            </a:pPr>
            <a:r>
              <a:rPr lang="en-US" sz="2000" b="0" dirty="0" smtClean="0"/>
              <a:t>– Data is stored in a text file on the client</a:t>
            </a:r>
          </a:p>
          <a:p>
            <a:pPr>
              <a:buNone/>
            </a:pPr>
            <a:r>
              <a:rPr lang="en-US" sz="2000" b="0" dirty="0" smtClean="0"/>
              <a:t>– </a:t>
            </a:r>
            <a:r>
              <a:rPr lang="en-US" sz="2000" b="0" i="1" dirty="0" smtClean="0"/>
              <a:t>name</a:t>
            </a:r>
            <a:r>
              <a:rPr lang="en-US" sz="2000" b="0" dirty="0" smtClean="0"/>
              <a:t>=</a:t>
            </a:r>
            <a:r>
              <a:rPr lang="en-US" sz="2000" b="0" i="1" dirty="0" smtClean="0"/>
              <a:t>value</a:t>
            </a:r>
          </a:p>
          <a:p>
            <a:pPr>
              <a:buNone/>
            </a:pPr>
            <a:r>
              <a:rPr lang="en-US" sz="2000" b="0" dirty="0" smtClean="0"/>
              <a:t>–Multiple values are delimited by a semicolon</a:t>
            </a:r>
          </a:p>
          <a:p>
            <a:pPr>
              <a:buNone/>
            </a:pPr>
            <a:r>
              <a:rPr lang="en-US" sz="2000" b="0" dirty="0" smtClean="0"/>
              <a:t>• Use sparingly. There are limits (generally):</a:t>
            </a:r>
          </a:p>
          <a:p>
            <a:pPr>
              <a:buNone/>
            </a:pPr>
            <a:r>
              <a:rPr lang="en-US" sz="2000" b="0" dirty="0" smtClean="0"/>
              <a:t>– Up to 300 cookies per browser, 20 cookies per web server,</a:t>
            </a:r>
          </a:p>
          <a:p>
            <a:pPr>
              <a:buNone/>
            </a:pPr>
            <a:r>
              <a:rPr lang="en-US" sz="2000" b="0" dirty="0" smtClean="0"/>
              <a:t>and 4 KB of data per cookie</a:t>
            </a:r>
          </a:p>
          <a:p>
            <a:pPr>
              <a:buNone/>
            </a:pPr>
            <a:r>
              <a:rPr lang="en-US" sz="2000" b="0" dirty="0" smtClean="0"/>
              <a:t>• Don’t depend on cookies—users can block or delete</a:t>
            </a:r>
          </a:p>
          <a:p>
            <a:pPr>
              <a:buNone/>
            </a:pPr>
            <a:r>
              <a:rPr lang="en-US" sz="2000" b="0" dirty="0" smtClean="0"/>
              <a:t>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897AA417-6791-403A-A7E3-CB4771615D09}" type="slidenum">
              <a:rPr lang="en-US" sz="1400">
                <a:latin typeface="Arial" charset="0"/>
              </a:rPr>
              <a:pPr algn="r" eaLnBrk="1" hangingPunct="1"/>
              <a:t>3</a:t>
            </a:fld>
            <a:endParaRPr lang="en-US" sz="1400">
              <a:latin typeface="Arial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dirty="0" smtClean="0"/>
              <a:t>What is JavaScript?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219200"/>
            <a:ext cx="7105650" cy="5026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400" b="0" dirty="0" smtClean="0"/>
              <a:t>A lightweight programming language that runs in a Web browser</a:t>
            </a:r>
          </a:p>
          <a:p>
            <a:r>
              <a:rPr lang="en-US" sz="2400" b="0" dirty="0" smtClean="0"/>
              <a:t>(client-side).</a:t>
            </a:r>
          </a:p>
          <a:p>
            <a:r>
              <a:rPr lang="en-US" sz="2400" b="0" dirty="0" smtClean="0"/>
              <a:t>Embedded in HTML files and can manipulate the HTML itself.</a:t>
            </a:r>
          </a:p>
          <a:p>
            <a:r>
              <a:rPr lang="en-US" sz="2400" b="0" dirty="0" smtClean="0"/>
              <a:t>Interpreted, not compiled.</a:t>
            </a:r>
          </a:p>
          <a:p>
            <a:r>
              <a:rPr lang="en-US" sz="2400" b="0" dirty="0" smtClean="0"/>
              <a:t>JavaScript is not Java.</a:t>
            </a:r>
          </a:p>
          <a:p>
            <a:r>
              <a:rPr lang="en-US" sz="2400" dirty="0" smtClean="0"/>
              <a:t>Developed </a:t>
            </a:r>
            <a:r>
              <a:rPr lang="en-US" sz="2400" dirty="0"/>
              <a:t>by Netscape, not </a:t>
            </a:r>
            <a:r>
              <a:rPr lang="en-US" sz="2400" dirty="0" smtClean="0"/>
              <a:t>Sun.</a:t>
            </a:r>
          </a:p>
          <a:p>
            <a:pPr lvl="1"/>
            <a:r>
              <a:rPr lang="en-US" sz="2000" dirty="0" smtClean="0"/>
              <a:t>Only </a:t>
            </a:r>
            <a:r>
              <a:rPr lang="en-US" sz="2000" dirty="0"/>
              <a:t>executed in a </a:t>
            </a:r>
            <a:r>
              <a:rPr lang="en-US" sz="2000" dirty="0" smtClean="0"/>
              <a:t>browser.</a:t>
            </a:r>
          </a:p>
          <a:p>
            <a:pPr lvl="1"/>
            <a:r>
              <a:rPr lang="en-US" sz="2400" dirty="0" smtClean="0"/>
              <a:t>Is </a:t>
            </a:r>
            <a:r>
              <a:rPr lang="en-US" sz="2400" dirty="0"/>
              <a:t>not a full-featured programming </a:t>
            </a:r>
            <a:r>
              <a:rPr lang="en-US" sz="2400" dirty="0" smtClean="0"/>
              <a:t>language.</a:t>
            </a:r>
          </a:p>
          <a:p>
            <a:pPr lvl="1"/>
            <a:r>
              <a:rPr lang="en-US" sz="2400" dirty="0" smtClean="0"/>
              <a:t>However</a:t>
            </a:r>
            <a:r>
              <a:rPr lang="en-US" sz="2400" dirty="0"/>
              <a:t>, the syntax is similar.</a:t>
            </a:r>
          </a:p>
          <a:p>
            <a:endParaRPr lang="en-US" sz="2400" b="0" dirty="0" smtClean="0"/>
          </a:p>
          <a:p>
            <a:pPr>
              <a:buFont typeface="Wingdings" pitchFamily="2" charset="2"/>
              <a:buNone/>
            </a:pPr>
            <a:endParaRPr lang="en-US" sz="24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54E7FA12-01BC-4EDF-BC47-47F1A1C7BF11}" type="slidenum">
              <a:rPr lang="en-US" sz="1400">
                <a:latin typeface="Arial" charset="0"/>
              </a:rPr>
              <a:pPr algn="r" eaLnBrk="1" hangingPunct="1"/>
              <a:t>30</a:t>
            </a:fld>
            <a:endParaRPr lang="en-US" sz="1400">
              <a:latin typeface="Arial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dirty="0" smtClean="0"/>
              <a:t>Cookies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2000" b="0" dirty="0" smtClean="0"/>
              <a:t>• By default, cookies are destroyed when the browser window</a:t>
            </a:r>
          </a:p>
          <a:p>
            <a:pPr>
              <a:buNone/>
            </a:pPr>
            <a:r>
              <a:rPr lang="en-US" sz="2000" b="0" dirty="0" smtClean="0"/>
              <a:t>is closed, unless you explicitly set the expires attribute.</a:t>
            </a:r>
          </a:p>
          <a:p>
            <a:pPr>
              <a:buNone/>
            </a:pPr>
            <a:r>
              <a:rPr lang="en-US" sz="2000" b="0" dirty="0" smtClean="0"/>
              <a:t>– To persist a cookie, set the expires attribute to a future date.</a:t>
            </a:r>
          </a:p>
          <a:p>
            <a:pPr>
              <a:buNone/>
            </a:pPr>
            <a:r>
              <a:rPr lang="en-US" sz="2000" b="0" dirty="0" smtClean="0"/>
              <a:t>– To delete a cookie, set the expires attribute to a past date.</a:t>
            </a:r>
          </a:p>
          <a:p>
            <a:pPr>
              <a:buNone/>
            </a:pPr>
            <a:r>
              <a:rPr lang="en-US" sz="2000" b="0" dirty="0" smtClean="0"/>
              <a:t>• By default, cookies can only be read by the web page that</a:t>
            </a:r>
          </a:p>
          <a:p>
            <a:pPr>
              <a:buNone/>
            </a:pPr>
            <a:r>
              <a:rPr lang="en-US" sz="2000" b="0" dirty="0" smtClean="0"/>
              <a:t>wrote them unless you specify one or more of these</a:t>
            </a:r>
          </a:p>
          <a:p>
            <a:pPr>
              <a:buNone/>
            </a:pPr>
            <a:r>
              <a:rPr lang="en-US" sz="2000" b="0" dirty="0" smtClean="0"/>
              <a:t>attributes:</a:t>
            </a:r>
          </a:p>
          <a:p>
            <a:pPr>
              <a:buNone/>
            </a:pPr>
            <a:r>
              <a:rPr lang="en-US" sz="2000" b="0" dirty="0" smtClean="0"/>
              <a:t>– path – allows more than one page on your site to read a cookie.</a:t>
            </a:r>
          </a:p>
          <a:p>
            <a:pPr>
              <a:buNone/>
            </a:pPr>
            <a:r>
              <a:rPr lang="en-US" sz="2000" b="0" dirty="0" smtClean="0"/>
              <a:t>– domain – allows multiple servers to read a cookie.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34058333-2EA0-4B9F-B8B0-E2E46C894418}" type="slidenum">
              <a:rPr lang="en-US" sz="1400">
                <a:latin typeface="Arial" charset="0"/>
              </a:rPr>
              <a:pPr algn="r" eaLnBrk="1" hangingPunct="1"/>
              <a:t>31</a:t>
            </a:fld>
            <a:endParaRPr lang="en-US" sz="1400">
              <a:latin typeface="Arial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/>
              <a:t>Cookies - Sample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2000" b="0" dirty="0" smtClean="0"/>
              <a:t>&lt;body </a:t>
            </a:r>
            <a:r>
              <a:rPr lang="en-US" sz="2000" dirty="0" err="1" smtClean="0"/>
              <a:t>onload</a:t>
            </a:r>
            <a:r>
              <a:rPr lang="en-US" sz="2000" dirty="0" smtClean="0"/>
              <a:t>=“</a:t>
            </a:r>
            <a:r>
              <a:rPr lang="en-US" sz="2000" dirty="0" err="1" smtClean="0"/>
              <a:t>readCookie</a:t>
            </a:r>
            <a:r>
              <a:rPr lang="en-US" sz="2000" dirty="0" smtClean="0"/>
              <a:t>();”&gt;</a:t>
            </a:r>
          </a:p>
          <a:p>
            <a:pPr>
              <a:buNone/>
            </a:pPr>
            <a:r>
              <a:rPr lang="en-US" sz="2000" b="0" dirty="0" smtClean="0"/>
              <a:t>&lt;form name="</a:t>
            </a:r>
            <a:r>
              <a:rPr lang="en-US" sz="2000" dirty="0" err="1" smtClean="0"/>
              <a:t>cookieForm</a:t>
            </a:r>
            <a:r>
              <a:rPr lang="en-US" sz="2000" b="0" dirty="0" smtClean="0"/>
              <a:t>" </a:t>
            </a:r>
            <a:r>
              <a:rPr lang="en-US" sz="2000" dirty="0" err="1" smtClean="0"/>
              <a:t>onsubmit</a:t>
            </a:r>
            <a:r>
              <a:rPr lang="en-US" sz="2000" dirty="0" smtClean="0"/>
              <a:t>=“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: return</a:t>
            </a:r>
          </a:p>
          <a:p>
            <a:pPr>
              <a:buNone/>
            </a:pPr>
            <a:r>
              <a:rPr lang="en-US" sz="2000" dirty="0" err="1" smtClean="0"/>
              <a:t>setCookie</a:t>
            </a:r>
            <a:r>
              <a:rPr lang="en-US" sz="2000" dirty="0" smtClean="0"/>
              <a:t>();</a:t>
            </a:r>
            <a:r>
              <a:rPr lang="en-US" sz="2000" b="0" dirty="0" smtClean="0"/>
              <a:t>" action=“/</a:t>
            </a:r>
            <a:r>
              <a:rPr lang="en-US" sz="2000" b="0" dirty="0" err="1" smtClean="0"/>
              <a:t>cgi</a:t>
            </a:r>
            <a:r>
              <a:rPr lang="en-US" sz="2000" b="0" dirty="0" smtClean="0"/>
              <a:t>-bin/login" method="post"&gt;</a:t>
            </a:r>
          </a:p>
          <a:p>
            <a:pPr>
              <a:buNone/>
            </a:pPr>
            <a:r>
              <a:rPr lang="en-US" sz="2000" b="0" dirty="0" smtClean="0"/>
              <a:t>User ID: &lt;input type="text" name="</a:t>
            </a:r>
            <a:r>
              <a:rPr lang="en-US" sz="2000" dirty="0" smtClean="0"/>
              <a:t>username</a:t>
            </a:r>
            <a:r>
              <a:rPr lang="en-US" sz="2000" b="0" dirty="0" smtClean="0"/>
              <a:t>"&gt;&lt;</a:t>
            </a:r>
            <a:r>
              <a:rPr lang="en-US" sz="2000" b="0" dirty="0" err="1" smtClean="0"/>
              <a:t>br</a:t>
            </a:r>
            <a:r>
              <a:rPr lang="en-US" sz="2000" b="0" dirty="0" smtClean="0"/>
              <a:t>&gt;</a:t>
            </a:r>
          </a:p>
          <a:p>
            <a:pPr>
              <a:buNone/>
            </a:pPr>
            <a:r>
              <a:rPr lang="en-US" sz="2000" b="0" dirty="0" smtClean="0"/>
              <a:t>Password: &lt;input type="password" name="</a:t>
            </a:r>
            <a:r>
              <a:rPr lang="en-US" sz="2000" b="0" dirty="0" err="1" smtClean="0"/>
              <a:t>pwd</a:t>
            </a:r>
            <a:r>
              <a:rPr lang="en-US" sz="2000" b="0" dirty="0" smtClean="0"/>
              <a:t>"&gt;&lt;</a:t>
            </a:r>
            <a:r>
              <a:rPr lang="en-US" sz="2000" b="0" dirty="0" err="1" smtClean="0"/>
              <a:t>br</a:t>
            </a:r>
            <a:r>
              <a:rPr lang="en-US" sz="2000" b="0" dirty="0" smtClean="0"/>
              <a:t>&gt;</a:t>
            </a:r>
          </a:p>
          <a:p>
            <a:pPr>
              <a:buNone/>
            </a:pPr>
            <a:r>
              <a:rPr lang="en-US" sz="2000" b="0" dirty="0" smtClean="0"/>
              <a:t>&lt;input type="checkbox" name="</a:t>
            </a:r>
            <a:r>
              <a:rPr lang="en-US" sz="2000" dirty="0" smtClean="0"/>
              <a:t>persist</a:t>
            </a:r>
            <a:r>
              <a:rPr lang="en-US" sz="2000" b="0" dirty="0" smtClean="0"/>
              <a:t>"&gt; Remember user ID</a:t>
            </a:r>
          </a:p>
          <a:p>
            <a:pPr>
              <a:buNone/>
            </a:pPr>
            <a:r>
              <a:rPr lang="en-US" sz="2000" b="0" dirty="0" smtClean="0"/>
              <a:t>&lt;</a:t>
            </a:r>
            <a:r>
              <a:rPr lang="en-US" sz="2000" b="0" dirty="0" err="1" smtClean="0"/>
              <a:t>br</a:t>
            </a:r>
            <a:r>
              <a:rPr lang="en-US" sz="2000" b="0" dirty="0" smtClean="0"/>
              <a:t>&gt;</a:t>
            </a:r>
          </a:p>
          <a:p>
            <a:pPr>
              <a:buNone/>
            </a:pPr>
            <a:r>
              <a:rPr lang="en-US" sz="2000" b="0" dirty="0" smtClean="0"/>
              <a:t>&lt;input type="submit" value="Submit"&gt;</a:t>
            </a:r>
          </a:p>
          <a:p>
            <a:pPr>
              <a:buNone/>
            </a:pPr>
            <a:r>
              <a:rPr lang="en-US" sz="2000" b="0" dirty="0" smtClean="0"/>
              <a:t>&lt;/form&gt;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BE63FDB-56E5-4110-9DEB-2C56CCA2D1B4}" type="slidenum">
              <a:rPr lang="en-US" sz="1400">
                <a:latin typeface="Arial" charset="0"/>
              </a:rPr>
              <a:pPr algn="r" eaLnBrk="1" hangingPunct="1"/>
              <a:t>32</a:t>
            </a:fld>
            <a:endParaRPr lang="en-US" sz="1400">
              <a:latin typeface="Arial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800" dirty="0"/>
              <a:t>Cookies </a:t>
            </a:r>
            <a:r>
              <a:rPr lang="en-US" sz="2800" dirty="0" smtClean="0"/>
              <a:t>- </a:t>
            </a:r>
            <a:r>
              <a:rPr lang="en-US" sz="2600" dirty="0" smtClean="0"/>
              <a:t>Sample (set the cookie)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function </a:t>
            </a:r>
            <a:r>
              <a:rPr lang="en-US" sz="2400" dirty="0" err="1" smtClean="0"/>
              <a:t>setCookie</a:t>
            </a:r>
            <a:r>
              <a:rPr lang="en-US" sz="2400" dirty="0" smtClean="0"/>
              <a:t>() </a:t>
            </a:r>
            <a:r>
              <a:rPr lang="en-US" sz="2400" b="0" dirty="0" smtClean="0"/>
              <a:t>{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if (</a:t>
            </a:r>
            <a:r>
              <a:rPr lang="en-US" sz="2400" dirty="0" err="1" smtClean="0"/>
              <a:t>window.document.cookieForm.persist.checked</a:t>
            </a:r>
            <a:r>
              <a:rPr lang="en-US" sz="2400" b="0" dirty="0" smtClean="0"/>
              <a:t>) {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// Get the date and set it to next year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err="1" smtClean="0"/>
              <a:t>var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expDate</a:t>
            </a:r>
            <a:r>
              <a:rPr lang="en-US" sz="2400" b="0" dirty="0" smtClean="0"/>
              <a:t> = new Date();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err="1" smtClean="0"/>
              <a:t>expDate.setFullYear</a:t>
            </a:r>
            <a:r>
              <a:rPr lang="en-US" sz="2400" b="0" dirty="0" smtClean="0"/>
              <a:t>(</a:t>
            </a:r>
            <a:r>
              <a:rPr lang="en-US" sz="2400" b="0" dirty="0" err="1" smtClean="0"/>
              <a:t>expDate.getFullYear</a:t>
            </a:r>
            <a:r>
              <a:rPr lang="en-US" sz="2400" b="0" dirty="0" smtClean="0"/>
              <a:t>() + 1);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err="1" smtClean="0"/>
              <a:t>var</a:t>
            </a:r>
            <a:r>
              <a:rPr lang="en-US" sz="2400" b="0" dirty="0" smtClean="0"/>
              <a:t> who = </a:t>
            </a:r>
            <a:r>
              <a:rPr lang="en-US" sz="2400" b="0" dirty="0" err="1" smtClean="0"/>
              <a:t>window.document.cookieForm.username.value</a:t>
            </a:r>
            <a:r>
              <a:rPr lang="en-US" sz="2400" b="0" dirty="0" smtClean="0"/>
              <a:t>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err="1" smtClean="0"/>
              <a:t>document.cookie</a:t>
            </a:r>
            <a:r>
              <a:rPr lang="en-US" sz="2400" b="0" dirty="0" smtClean="0"/>
              <a:t> = "username=" + </a:t>
            </a:r>
            <a:r>
              <a:rPr lang="en-US" sz="2400" dirty="0" smtClean="0"/>
              <a:t>who </a:t>
            </a:r>
            <a:r>
              <a:rPr lang="en-US" sz="2400" b="0" dirty="0" smtClean="0"/>
              <a:t>+ ";” +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"expires=" + </a:t>
            </a:r>
            <a:r>
              <a:rPr lang="en-US" sz="2400" b="0" dirty="0" err="1" smtClean="0"/>
              <a:t>expDate.toGMTString</a:t>
            </a:r>
            <a:r>
              <a:rPr lang="en-US" sz="2400" b="0" dirty="0" smtClean="0"/>
              <a:t>();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} else {</a:t>
            </a:r>
          </a:p>
          <a:p>
            <a:pPr>
              <a:lnSpc>
                <a:spcPct val="70000"/>
              </a:lnSpc>
              <a:buNone/>
            </a:pPr>
            <a:r>
              <a:rPr lang="en-US" sz="2400" dirty="0" err="1" smtClean="0"/>
              <a:t>deleteCookie</a:t>
            </a:r>
            <a:r>
              <a:rPr lang="en-US" sz="2400" dirty="0" smtClean="0"/>
              <a:t>();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}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return true;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B847353B-04D9-468D-A825-C88B85047BBE}" type="slidenum">
              <a:rPr lang="en-US" sz="1400">
                <a:latin typeface="Arial" charset="0"/>
              </a:rPr>
              <a:pPr algn="r" eaLnBrk="1" hangingPunct="1"/>
              <a:t>33</a:t>
            </a:fld>
            <a:endParaRPr lang="en-US" sz="1400">
              <a:latin typeface="Arial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400" dirty="0"/>
              <a:t>Cookies - Sample ( </a:t>
            </a:r>
            <a:r>
              <a:rPr lang="en-US" sz="2600" dirty="0" smtClean="0"/>
              <a:t>read the cookie)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function </a:t>
            </a:r>
            <a:r>
              <a:rPr lang="en-US" sz="2400" dirty="0" err="1" smtClean="0"/>
              <a:t>readCookie</a:t>
            </a:r>
            <a:r>
              <a:rPr lang="en-US" sz="2400" dirty="0" smtClean="0"/>
              <a:t>() </a:t>
            </a:r>
            <a:r>
              <a:rPr lang="en-US" sz="2400" b="0" dirty="0" smtClean="0"/>
              <a:t>{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if (</a:t>
            </a:r>
            <a:r>
              <a:rPr lang="en-US" sz="2400" b="0" dirty="0" err="1" smtClean="0"/>
              <a:t>document.cookie</a:t>
            </a:r>
            <a:r>
              <a:rPr lang="en-US" sz="2400" b="0" dirty="0" smtClean="0"/>
              <a:t>) {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err="1" smtClean="0"/>
              <a:t>var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theCookie</a:t>
            </a:r>
            <a:r>
              <a:rPr lang="en-US" sz="2400" b="0" dirty="0" smtClean="0"/>
              <a:t> = </a:t>
            </a:r>
            <a:r>
              <a:rPr lang="en-US" sz="2400" b="0" dirty="0" err="1" smtClean="0"/>
              <a:t>document.cookie</a:t>
            </a:r>
            <a:r>
              <a:rPr lang="en-US" sz="2400" b="0" dirty="0" smtClean="0"/>
              <a:t>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err="1" smtClean="0"/>
              <a:t>var</a:t>
            </a:r>
            <a:r>
              <a:rPr lang="en-US" sz="2400" b="0" dirty="0" smtClean="0"/>
              <a:t> pos = </a:t>
            </a:r>
            <a:r>
              <a:rPr lang="en-US" sz="2400" b="0" dirty="0" err="1" smtClean="0"/>
              <a:t>theCookie.indexOf</a:t>
            </a:r>
            <a:r>
              <a:rPr lang="en-US" sz="2400" b="0" dirty="0" smtClean="0"/>
              <a:t>("username=");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if (pos != -1) {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err="1" smtClean="0"/>
              <a:t>var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cookie_array</a:t>
            </a:r>
            <a:r>
              <a:rPr lang="en-US" sz="2400" b="0" dirty="0" smtClean="0"/>
              <a:t> = </a:t>
            </a:r>
            <a:r>
              <a:rPr lang="en-US" sz="2400" b="0" dirty="0" err="1" smtClean="0"/>
              <a:t>theCookie.</a:t>
            </a:r>
            <a:r>
              <a:rPr lang="en-US" sz="2400" dirty="0" err="1" smtClean="0"/>
              <a:t>split</a:t>
            </a:r>
            <a:r>
              <a:rPr lang="en-US" sz="2400" b="0" dirty="0" smtClean="0"/>
              <a:t>("=");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err="1" smtClean="0"/>
              <a:t>var</a:t>
            </a:r>
            <a:r>
              <a:rPr lang="en-US" sz="2400" b="0" dirty="0" smtClean="0"/>
              <a:t> value = </a:t>
            </a:r>
            <a:r>
              <a:rPr lang="en-US" sz="2400" b="0" dirty="0" err="1" smtClean="0"/>
              <a:t>cookie_array</a:t>
            </a:r>
            <a:r>
              <a:rPr lang="en-US" sz="2400" b="0" dirty="0" smtClean="0"/>
              <a:t>[1];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// Load the stored username into the form</a:t>
            </a:r>
          </a:p>
          <a:p>
            <a:pPr>
              <a:lnSpc>
                <a:spcPct val="70000"/>
              </a:lnSpc>
              <a:buNone/>
            </a:pPr>
            <a:r>
              <a:rPr lang="en-US" sz="2400" dirty="0" err="1" smtClean="0"/>
              <a:t>window.document.cookieForm.username.value</a:t>
            </a:r>
            <a:r>
              <a:rPr lang="en-US" sz="2400" dirty="0" smtClean="0"/>
              <a:t>=value;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err="1" smtClean="0"/>
              <a:t>window.document.cookieForm.persist.checked</a:t>
            </a:r>
            <a:r>
              <a:rPr lang="en-US" sz="2400" b="0" dirty="0" smtClean="0"/>
              <a:t>=true;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}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}</a:t>
            </a:r>
          </a:p>
          <a:p>
            <a:pPr>
              <a:lnSpc>
                <a:spcPct val="70000"/>
              </a:lnSpc>
              <a:buNone/>
            </a:pPr>
            <a:r>
              <a:rPr lang="en-US" sz="2400" b="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350AE481-58C1-44CC-A076-8F2C7402AE29}" type="slidenum">
              <a:rPr lang="en-US" sz="1400">
                <a:latin typeface="Arial" charset="0"/>
              </a:rPr>
              <a:pPr algn="r" eaLnBrk="1" hangingPunct="1"/>
              <a:t>34</a:t>
            </a:fld>
            <a:endParaRPr lang="en-US" sz="1400">
              <a:latin typeface="Arial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Cookies - Sample </a:t>
            </a:r>
            <a:r>
              <a:rPr lang="en-US" dirty="0" smtClean="0"/>
              <a:t>(delete the cookie) 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0" dirty="0" smtClean="0"/>
              <a:t>function </a:t>
            </a:r>
            <a:r>
              <a:rPr lang="en-US" sz="2400" dirty="0" err="1" smtClean="0"/>
              <a:t>deleteCookie</a:t>
            </a:r>
            <a:r>
              <a:rPr lang="en-US" sz="2400" dirty="0" smtClean="0"/>
              <a:t>() </a:t>
            </a:r>
            <a:r>
              <a:rPr lang="en-US" sz="2400" b="0" dirty="0" smtClean="0"/>
              <a:t>{</a:t>
            </a:r>
          </a:p>
          <a:p>
            <a:pPr>
              <a:buNone/>
            </a:pPr>
            <a:r>
              <a:rPr lang="en-US" sz="2400" b="0" dirty="0" smtClean="0"/>
              <a:t>if (</a:t>
            </a:r>
            <a:r>
              <a:rPr lang="en-US" sz="2400" b="0" dirty="0" err="1" smtClean="0"/>
              <a:t>document.cookie</a:t>
            </a:r>
            <a:r>
              <a:rPr lang="en-US" sz="2400" b="0" dirty="0" smtClean="0"/>
              <a:t>) {</a:t>
            </a:r>
          </a:p>
          <a:p>
            <a:pPr>
              <a:buNone/>
            </a:pPr>
            <a:r>
              <a:rPr lang="en-US" sz="2400" b="0" dirty="0" smtClean="0"/>
              <a:t>// Get a date and set it to last year</a:t>
            </a:r>
          </a:p>
          <a:p>
            <a:pPr>
              <a:buNone/>
            </a:pPr>
            <a:r>
              <a:rPr lang="en-US" sz="2400" b="0" dirty="0" err="1" smtClean="0"/>
              <a:t>var</a:t>
            </a:r>
            <a:r>
              <a:rPr lang="en-US" sz="2400" b="0" dirty="0" smtClean="0"/>
              <a:t> </a:t>
            </a:r>
            <a:r>
              <a:rPr lang="en-US" sz="2400" b="0" dirty="0" err="1" smtClean="0"/>
              <a:t>expDate</a:t>
            </a:r>
            <a:r>
              <a:rPr lang="en-US" sz="2400" b="0" dirty="0" smtClean="0"/>
              <a:t> = new Date();</a:t>
            </a:r>
          </a:p>
          <a:p>
            <a:pPr>
              <a:buNone/>
            </a:pPr>
            <a:r>
              <a:rPr lang="en-US" sz="2400" b="0" dirty="0" err="1" smtClean="0"/>
              <a:t>expDate.setFullYear</a:t>
            </a:r>
            <a:r>
              <a:rPr lang="en-US" sz="2400" b="0" dirty="0" smtClean="0"/>
              <a:t>(</a:t>
            </a:r>
            <a:r>
              <a:rPr lang="en-US" sz="2400" b="0" dirty="0" err="1" smtClean="0"/>
              <a:t>expDate.getFullYear</a:t>
            </a:r>
            <a:r>
              <a:rPr lang="en-US" sz="2400" b="0" dirty="0" smtClean="0"/>
              <a:t>() - 1);</a:t>
            </a:r>
          </a:p>
          <a:p>
            <a:pPr>
              <a:buNone/>
            </a:pPr>
            <a:r>
              <a:rPr lang="en-US" sz="2400" b="0" dirty="0" err="1" smtClean="0"/>
              <a:t>document.cookie</a:t>
            </a:r>
            <a:r>
              <a:rPr lang="en-US" sz="2400" b="0" dirty="0" smtClean="0"/>
              <a:t> = "username=" + "" + ";" +</a:t>
            </a:r>
          </a:p>
          <a:p>
            <a:pPr>
              <a:buNone/>
            </a:pPr>
            <a:r>
              <a:rPr lang="en-US" sz="2400" b="0" dirty="0" smtClean="0"/>
              <a:t>"expires=" + </a:t>
            </a:r>
            <a:r>
              <a:rPr lang="en-US" sz="2400" b="0" dirty="0" err="1" smtClean="0"/>
              <a:t>expDate.toGMTString</a:t>
            </a:r>
            <a:r>
              <a:rPr lang="en-US" sz="2400" b="0" dirty="0" smtClean="0"/>
              <a:t>();</a:t>
            </a:r>
          </a:p>
          <a:p>
            <a:pPr>
              <a:buNone/>
            </a:pPr>
            <a:r>
              <a:rPr lang="en-US" sz="2400" b="0" dirty="0" smtClean="0"/>
              <a:t>}</a:t>
            </a:r>
          </a:p>
          <a:p>
            <a:pPr>
              <a:buNone/>
            </a:pPr>
            <a:r>
              <a:rPr lang="en-US" sz="2400" b="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sz="6000" dirty="0" smtClean="0">
                <a:solidFill>
                  <a:srgbClr val="0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Q&amp;A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766888" y="3749675"/>
            <a:ext cx="5527675" cy="1763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515D95C-28D5-4BAC-AF5A-E7C193E9D94A}" type="slidenum">
              <a:rPr lang="en-US" sz="1400">
                <a:latin typeface="Arial" charset="0"/>
              </a:rPr>
              <a:pPr algn="r" eaLnBrk="1" hangingPunct="1"/>
              <a:t>4</a:t>
            </a:fld>
            <a:endParaRPr lang="en-US" sz="1400">
              <a:latin typeface="Arial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dirty="0" smtClean="0"/>
              <a:t>Why use JavaScript?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90600" y="11430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0" dirty="0" smtClean="0"/>
              <a:t>• To add dynamic function to your HTML.</a:t>
            </a:r>
          </a:p>
          <a:p>
            <a:r>
              <a:rPr lang="en-US" sz="2400" b="0" dirty="0" smtClean="0"/>
              <a:t>– JavaScript does things that HTML can’t—like logic.</a:t>
            </a:r>
          </a:p>
          <a:p>
            <a:r>
              <a:rPr lang="en-US" sz="2400" b="0" dirty="0" smtClean="0"/>
              <a:t>– You can change HTML on the fly.</a:t>
            </a:r>
          </a:p>
          <a:p>
            <a:r>
              <a:rPr lang="en-US" sz="2400" b="0" dirty="0" smtClean="0"/>
              <a:t>• To shoulder some of the form-processing burden.</a:t>
            </a:r>
          </a:p>
          <a:p>
            <a:r>
              <a:rPr lang="en-US" sz="2400" b="0" dirty="0" smtClean="0"/>
              <a:t>– JavaScript runs in the browser, not on the Web server.</a:t>
            </a:r>
          </a:p>
          <a:p>
            <a:pPr>
              <a:buFont typeface="Wingdings" pitchFamily="2" charset="2"/>
              <a:buNone/>
            </a:pPr>
            <a:r>
              <a:rPr lang="en-US" sz="2400" b="0" dirty="0" smtClean="0"/>
              <a:t>• Better performance</a:t>
            </a:r>
          </a:p>
          <a:p>
            <a:r>
              <a:rPr lang="en-US" sz="2400" b="0" dirty="0" smtClean="0"/>
              <a:t>– JavaScript can validate the data that users enter into the form, before it is sent to your Web application.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71EA692-B217-40A2-AE7F-7E0193F8454D}" type="slidenum">
              <a:rPr lang="en-US" sz="1400">
                <a:latin typeface="Arial" charset="0"/>
              </a:rPr>
              <a:pPr algn="r" eaLnBrk="1" hangingPunct="1"/>
              <a:t>5</a:t>
            </a:fld>
            <a:endParaRPr lang="en-US" sz="1400">
              <a:latin typeface="Arial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/>
              <a:t>When not to use JavaScript?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b="0" dirty="0" smtClean="0"/>
              <a:t>• When you need to access other resources.</a:t>
            </a:r>
          </a:p>
          <a:p>
            <a:pPr>
              <a:buNone/>
            </a:pPr>
            <a:r>
              <a:rPr lang="en-US" b="0" dirty="0" smtClean="0"/>
              <a:t>– Files</a:t>
            </a:r>
          </a:p>
          <a:p>
            <a:pPr>
              <a:buNone/>
            </a:pPr>
            <a:r>
              <a:rPr lang="en-US" b="0" dirty="0" smtClean="0"/>
              <a:t>– Programs</a:t>
            </a:r>
          </a:p>
          <a:p>
            <a:pPr>
              <a:buNone/>
            </a:pPr>
            <a:r>
              <a:rPr lang="en-US" b="0" dirty="0" smtClean="0"/>
              <a:t>– Databases</a:t>
            </a:r>
          </a:p>
          <a:p>
            <a:pPr>
              <a:buNone/>
            </a:pPr>
            <a:r>
              <a:rPr lang="en-US" b="0" dirty="0" smtClean="0"/>
              <a:t>• When you are using sensitive or copyrighted data or algorithms.</a:t>
            </a:r>
          </a:p>
          <a:p>
            <a:pPr>
              <a:buNone/>
            </a:pPr>
            <a:r>
              <a:rPr lang="en-US" b="0" dirty="0" smtClean="0"/>
              <a:t>– Your JavaScript code is open to the public.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B13EB26E-4E28-422A-A2DD-20E297A6A2B9}" type="slidenum">
              <a:rPr lang="en-US" sz="1400">
                <a:latin typeface="Arial" charset="0"/>
              </a:rPr>
              <a:pPr algn="r" eaLnBrk="1" hangingPunct="1"/>
              <a:t>6</a:t>
            </a:fld>
            <a:endParaRPr lang="en-US" sz="1400">
              <a:latin typeface="Arial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/>
              <a:t>Add JavaScript to HTML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• In the HTML page itself: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&lt;html&gt;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&lt;head&gt;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/>
              <a:t>&lt;script language=“JavaScript”&gt;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/>
              <a:t>// JavaScript code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/>
              <a:t>&lt;/script&gt;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&lt;/head&gt;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• As a file, linked from the HTML page: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&lt;head&gt;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/>
              <a:t>&lt;script language=“JavaScript” </a:t>
            </a:r>
            <a:r>
              <a:rPr lang="en-US" sz="1800" dirty="0" err="1" smtClean="0"/>
              <a:t>src</a:t>
            </a:r>
            <a:r>
              <a:rPr lang="en-US" sz="1800" dirty="0" smtClean="0"/>
              <a:t>=“</a:t>
            </a:r>
            <a:r>
              <a:rPr lang="en-US" sz="1800" i="1" dirty="0" smtClean="0"/>
              <a:t>script.js</a:t>
            </a:r>
            <a:r>
              <a:rPr lang="en-US" sz="1800" dirty="0" smtClean="0"/>
              <a:t>”&gt;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/>
              <a:t>&lt;/script&gt;</a:t>
            </a:r>
          </a:p>
          <a:p>
            <a:pPr>
              <a:lnSpc>
                <a:spcPct val="80000"/>
              </a:lnSpc>
              <a:buNone/>
            </a:pPr>
            <a:r>
              <a:rPr lang="en-US" sz="1800" b="0" dirty="0" smtClean="0"/>
              <a:t>&lt;/head&gt;</a:t>
            </a: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295400"/>
            <a:ext cx="16319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4343400"/>
            <a:ext cx="2619375" cy="16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30FFAA50-5A1E-4F18-8D0E-7462733FB0EE}" type="slidenum">
              <a:rPr lang="en-US" sz="1400">
                <a:latin typeface="Arial" charset="0"/>
              </a:rPr>
              <a:pPr algn="r" eaLnBrk="1" hangingPunct="1"/>
              <a:t>7</a:t>
            </a:fld>
            <a:endParaRPr lang="en-US" sz="1400">
              <a:latin typeface="Arial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dirty="0" smtClean="0"/>
              <a:t>Functions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b="0" dirty="0" smtClean="0"/>
              <a:t>• JavaScript instructions are usually grouped together in a </a:t>
            </a:r>
            <a:r>
              <a:rPr lang="en-US" i="1" dirty="0" smtClean="0"/>
              <a:t>function</a:t>
            </a:r>
            <a:r>
              <a:rPr lang="en-US" b="0" dirty="0" smtClean="0"/>
              <a:t>:</a:t>
            </a:r>
          </a:p>
          <a:p>
            <a:pPr lvl="2">
              <a:lnSpc>
                <a:spcPct val="80000"/>
              </a:lnSpc>
              <a:buNone/>
            </a:pPr>
            <a:r>
              <a:rPr lang="en-US" b="0" dirty="0" smtClean="0"/>
              <a:t>&lt;script language=“</a:t>
            </a:r>
            <a:r>
              <a:rPr lang="en-US" b="0" dirty="0" err="1" smtClean="0"/>
              <a:t>javascript</a:t>
            </a:r>
            <a:r>
              <a:rPr lang="en-US" b="0" dirty="0" smtClean="0"/>
              <a:t>”&gt;</a:t>
            </a:r>
          </a:p>
          <a:p>
            <a:pPr lvl="2">
              <a:lnSpc>
                <a:spcPct val="80000"/>
              </a:lnSpc>
              <a:buNone/>
            </a:pPr>
            <a:r>
              <a:rPr lang="en-US" dirty="0" smtClean="0"/>
              <a:t>function </a:t>
            </a:r>
            <a:r>
              <a:rPr lang="en-US" i="1" dirty="0" err="1" smtClean="0"/>
              <a:t>myFunction</a:t>
            </a:r>
            <a:r>
              <a:rPr lang="en-US" dirty="0" smtClean="0"/>
              <a:t>(</a:t>
            </a:r>
            <a:r>
              <a:rPr lang="en-US" i="1" dirty="0" smtClean="0"/>
              <a:t>parameters</a:t>
            </a:r>
            <a:r>
              <a:rPr lang="en-US" dirty="0" smtClean="0"/>
              <a:t>) {</a:t>
            </a:r>
          </a:p>
          <a:p>
            <a:pPr lvl="2">
              <a:lnSpc>
                <a:spcPct val="80000"/>
              </a:lnSpc>
              <a:buNone/>
            </a:pPr>
            <a:r>
              <a:rPr lang="en-US" dirty="0" smtClean="0"/>
              <a:t>  // some logical grouping of code</a:t>
            </a:r>
          </a:p>
          <a:p>
            <a:pPr lvl="2">
              <a:lnSpc>
                <a:spcPct val="80000"/>
              </a:lnSpc>
              <a:buNone/>
            </a:pPr>
            <a:r>
              <a:rPr lang="en-US" dirty="0" smtClean="0"/>
              <a:t>}</a:t>
            </a:r>
          </a:p>
          <a:p>
            <a:pPr lvl="2">
              <a:lnSpc>
                <a:spcPct val="80000"/>
              </a:lnSpc>
              <a:buNone/>
            </a:pPr>
            <a:r>
              <a:rPr lang="en-US" b="0" dirty="0" smtClean="0"/>
              <a:t>&lt;/script&gt;</a:t>
            </a:r>
          </a:p>
          <a:p>
            <a:pPr>
              <a:lnSpc>
                <a:spcPct val="80000"/>
              </a:lnSpc>
              <a:buNone/>
            </a:pPr>
            <a:r>
              <a:rPr lang="en-US" b="0" dirty="0" smtClean="0"/>
              <a:t>• Like a method, procedure, or subroutine.</a:t>
            </a:r>
          </a:p>
          <a:p>
            <a:pPr>
              <a:lnSpc>
                <a:spcPct val="80000"/>
              </a:lnSpc>
              <a:buNone/>
            </a:pPr>
            <a:r>
              <a:rPr lang="en-US" b="0" dirty="0" smtClean="0"/>
              <a:t>• Functions are called by </a:t>
            </a:r>
            <a:r>
              <a:rPr lang="en-US" i="1" dirty="0" smtClean="0"/>
              <a:t>events</a:t>
            </a:r>
            <a:r>
              <a:rPr lang="en-US" b="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371AD3AB-132B-47CD-8F2D-2125F1C20D5D}" type="slidenum">
              <a:rPr lang="en-US" sz="1400">
                <a:latin typeface="Arial" charset="0"/>
              </a:rPr>
              <a:pPr algn="r" eaLnBrk="1" hangingPunct="1"/>
              <a:t>8</a:t>
            </a:fld>
            <a:endParaRPr lang="en-US" sz="1400">
              <a:latin typeface="Arial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2600" dirty="0" smtClean="0"/>
              <a:t>Events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  <a:buNone/>
            </a:pPr>
            <a:r>
              <a:rPr lang="en-US" sz="2800" b="0" dirty="0" smtClean="0"/>
              <a:t>• JavaScript is </a:t>
            </a:r>
            <a:r>
              <a:rPr lang="en-US" sz="2800" dirty="0" smtClean="0"/>
              <a:t>event-driven</a:t>
            </a:r>
            <a:r>
              <a:rPr lang="en-US" sz="2800" b="0" dirty="0" smtClean="0"/>
              <a:t>: something has to happen before the JavaScript is executed.</a:t>
            </a:r>
          </a:p>
          <a:p>
            <a:pPr>
              <a:lnSpc>
                <a:spcPct val="70000"/>
              </a:lnSpc>
              <a:buNone/>
            </a:pPr>
            <a:endParaRPr lang="en-US" sz="2800" b="0" dirty="0" smtClean="0"/>
          </a:p>
          <a:p>
            <a:pPr>
              <a:lnSpc>
                <a:spcPct val="70000"/>
              </a:lnSpc>
              <a:buNone/>
            </a:pPr>
            <a:r>
              <a:rPr lang="en-US" sz="2800" b="0" dirty="0" smtClean="0"/>
              <a:t>• JavaScript defines various events: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400" b="0" dirty="0" smtClean="0"/>
              <a:t>– </a:t>
            </a:r>
            <a:r>
              <a:rPr lang="en-US" sz="2400" b="0" dirty="0" err="1" smtClean="0"/>
              <a:t>onClick</a:t>
            </a:r>
            <a:r>
              <a:rPr lang="en-US" sz="2400" b="0" dirty="0" smtClean="0"/>
              <a:t> – link or image is clicked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400" b="0" dirty="0" smtClean="0"/>
              <a:t>– </a:t>
            </a:r>
            <a:r>
              <a:rPr lang="en-US" sz="2400" b="0" dirty="0" err="1" smtClean="0"/>
              <a:t>onSubmit</a:t>
            </a:r>
            <a:r>
              <a:rPr lang="en-US" sz="2400" b="0" dirty="0" smtClean="0"/>
              <a:t> – a form is submitted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400" b="0" dirty="0" smtClean="0"/>
              <a:t>– </a:t>
            </a:r>
            <a:r>
              <a:rPr lang="en-US" sz="2400" b="0" dirty="0" err="1" smtClean="0"/>
              <a:t>onMouseOver</a:t>
            </a:r>
            <a:r>
              <a:rPr lang="en-US" sz="2400" b="0" dirty="0" smtClean="0"/>
              <a:t> – the mouse cursor moves over it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400" b="0" dirty="0" smtClean="0"/>
              <a:t>– </a:t>
            </a:r>
            <a:r>
              <a:rPr lang="en-US" sz="2400" b="0" dirty="0" err="1" smtClean="0"/>
              <a:t>onChange</a:t>
            </a:r>
            <a:r>
              <a:rPr lang="en-US" sz="2400" b="0" dirty="0" smtClean="0"/>
              <a:t> – a form control is changed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400" b="0" dirty="0" smtClean="0"/>
              <a:t>– </a:t>
            </a:r>
            <a:r>
              <a:rPr lang="en-US" sz="2400" b="0" dirty="0" err="1" smtClean="0"/>
              <a:t>onLoad</a:t>
            </a:r>
            <a:r>
              <a:rPr lang="en-US" sz="2400" b="0" dirty="0" smtClean="0"/>
              <a:t> – something gets loaded in the browser</a:t>
            </a:r>
          </a:p>
          <a:p>
            <a:pPr lvl="1">
              <a:lnSpc>
                <a:spcPct val="70000"/>
              </a:lnSpc>
              <a:buNone/>
            </a:pPr>
            <a:r>
              <a:rPr lang="en-US" sz="2400" b="0" dirty="0" smtClean="0"/>
              <a:t>– etc.</a:t>
            </a:r>
          </a:p>
          <a:p>
            <a:pPr>
              <a:lnSpc>
                <a:spcPct val="70000"/>
              </a:lnSpc>
              <a:buNone/>
            </a:pPr>
            <a:endParaRPr lang="en-US" sz="2800" b="0" dirty="0" smtClean="0"/>
          </a:p>
          <a:p>
            <a:pPr>
              <a:lnSpc>
                <a:spcPct val="70000"/>
              </a:lnSpc>
              <a:buNone/>
            </a:pPr>
            <a:r>
              <a:rPr lang="en-US" sz="2800" b="0" dirty="0" smtClean="0"/>
              <a:t>• Events are specified in the HTML code.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4617EC55-611C-4436-850B-1CCFF45F2410}" type="slidenum">
              <a:rPr lang="en-US" sz="1400">
                <a:latin typeface="Arial" charset="0"/>
              </a:rPr>
              <a:pPr algn="r" eaLnBrk="1" hangingPunct="1"/>
              <a:t>9</a:t>
            </a:fld>
            <a:endParaRPr lang="en-US" sz="1400">
              <a:latin typeface="Arial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dirty="0" smtClean="0"/>
              <a:t>Event example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7900" y="1143000"/>
            <a:ext cx="4051300" cy="3886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&lt;html&gt;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&lt;head&gt;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&lt;script language=“</a:t>
            </a:r>
            <a:r>
              <a:rPr lang="en-US" sz="2000" b="0" dirty="0" err="1" smtClean="0"/>
              <a:t>javascript</a:t>
            </a:r>
            <a:r>
              <a:rPr lang="en-US" sz="2000" b="0" dirty="0" smtClean="0"/>
              <a:t>”&gt;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function </a:t>
            </a:r>
            <a:r>
              <a:rPr lang="en-US" sz="2000" dirty="0" err="1" smtClean="0"/>
              <a:t>funct</a:t>
            </a:r>
            <a:r>
              <a:rPr lang="en-US" sz="2000" dirty="0" smtClean="0"/>
              <a:t>() </a:t>
            </a:r>
            <a:r>
              <a:rPr lang="en-US" sz="2000" b="0" dirty="0" smtClean="0"/>
              <a:t>{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   // code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}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&lt;/script&gt;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&lt;/head&gt;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&lt;body&gt;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</a:t>
            </a:r>
            <a:r>
              <a:rPr lang="en-US" sz="2000" b="0" dirty="0" err="1" smtClean="0"/>
              <a:t>img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src</a:t>
            </a:r>
            <a:r>
              <a:rPr lang="en-US" sz="2000" b="0" dirty="0" smtClean="0"/>
              <a:t>=“pic.gif” </a:t>
            </a:r>
            <a:r>
              <a:rPr lang="en-US" sz="2000" dirty="0" err="1" smtClean="0"/>
              <a:t>onClick</a:t>
            </a:r>
            <a:r>
              <a:rPr lang="en-US" sz="2000" dirty="0" smtClean="0"/>
              <a:t>=“</a:t>
            </a:r>
            <a:r>
              <a:rPr lang="en-US" sz="2000" dirty="0" err="1" smtClean="0"/>
              <a:t>funct</a:t>
            </a:r>
            <a:r>
              <a:rPr lang="en-US" sz="2000" dirty="0" smtClean="0"/>
              <a:t>();”</a:t>
            </a:r>
            <a:r>
              <a:rPr lang="en-US" sz="2000" b="0" dirty="0" smtClean="0"/>
              <a:t>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&lt;/body&gt;</a:t>
            </a:r>
          </a:p>
          <a:p>
            <a:pPr>
              <a:lnSpc>
                <a:spcPct val="70000"/>
              </a:lnSpc>
              <a:buNone/>
            </a:pPr>
            <a:r>
              <a:rPr lang="en-US" sz="2000" b="0" dirty="0" smtClean="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OFTTemplate-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FSOFTTemplate-</Template>
  <TotalTime>15</TotalTime>
  <Words>2164</Words>
  <Application>Microsoft Office PowerPoint</Application>
  <PresentationFormat>On-screen Show (4:3)</PresentationFormat>
  <Paragraphs>384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FSOFTTemplate-</vt:lpstr>
      <vt:lpstr>Java Script Recap</vt:lpstr>
      <vt:lpstr>Agenda</vt:lpstr>
      <vt:lpstr>What is JavaScript?</vt:lpstr>
      <vt:lpstr>Why use JavaScript?</vt:lpstr>
      <vt:lpstr>When not to use JavaScript?</vt:lpstr>
      <vt:lpstr>Add JavaScript to HTML</vt:lpstr>
      <vt:lpstr>Functions</vt:lpstr>
      <vt:lpstr>Events</vt:lpstr>
      <vt:lpstr>Event example</vt:lpstr>
      <vt:lpstr>Variables</vt:lpstr>
      <vt:lpstr>The DOM</vt:lpstr>
      <vt:lpstr>Part of the DOM</vt:lpstr>
      <vt:lpstr>Referencing the DOM</vt:lpstr>
      <vt:lpstr>Alerts</vt:lpstr>
      <vt:lpstr>Alerts Sample</vt:lpstr>
      <vt:lpstr>Write to the browser</vt:lpstr>
      <vt:lpstr>Write to the browser – Sample  </vt:lpstr>
      <vt:lpstr>Page navigation</vt:lpstr>
      <vt:lpstr>Page navigation - Sample</vt:lpstr>
      <vt:lpstr>Image swap</vt:lpstr>
      <vt:lpstr>Image swap - Sample</vt:lpstr>
      <vt:lpstr>Form validation</vt:lpstr>
      <vt:lpstr>Form validation</vt:lpstr>
      <vt:lpstr>Form validation</vt:lpstr>
      <vt:lpstr>Form validation - Sample</vt:lpstr>
      <vt:lpstr>Form validation – Sample All fields: JavaScript code</vt:lpstr>
      <vt:lpstr>Form validation - Sample Phone number: HTML code</vt:lpstr>
      <vt:lpstr>Form validation – Sample Phone number: JavaScript code</vt:lpstr>
      <vt:lpstr>Cookies</vt:lpstr>
      <vt:lpstr>Cookies</vt:lpstr>
      <vt:lpstr>Cookies - Sample</vt:lpstr>
      <vt:lpstr>Cookies - Sample (set the cookie)</vt:lpstr>
      <vt:lpstr>Cookies - Sample ( read the cookie)</vt:lpstr>
      <vt:lpstr>Cookies - Sample (delete the cookie) 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 : Introduction to Java Script</dc:title>
  <dc:creator>haipt</dc:creator>
  <cp:lastModifiedBy>thuanvd3</cp:lastModifiedBy>
  <cp:revision>17</cp:revision>
  <dcterms:created xsi:type="dcterms:W3CDTF">2011-03-23T16:35:39Z</dcterms:created>
  <dcterms:modified xsi:type="dcterms:W3CDTF">2015-03-18T09:48:21Z</dcterms:modified>
</cp:coreProperties>
</file>