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87" r:id="rId2"/>
  </p:sldMasterIdLst>
  <p:notesMasterIdLst>
    <p:notesMasterId r:id="rId28"/>
  </p:notesMasterIdLst>
  <p:handoutMasterIdLst>
    <p:handoutMasterId r:id="rId29"/>
  </p:handoutMasterIdLst>
  <p:sldIdLst>
    <p:sldId id="664" r:id="rId3"/>
    <p:sldId id="665" r:id="rId4"/>
    <p:sldId id="670" r:id="rId5"/>
    <p:sldId id="666" r:id="rId6"/>
    <p:sldId id="677" r:id="rId7"/>
    <p:sldId id="678" r:id="rId8"/>
    <p:sldId id="679" r:id="rId9"/>
    <p:sldId id="671" r:id="rId10"/>
    <p:sldId id="680" r:id="rId11"/>
    <p:sldId id="667" r:id="rId12"/>
    <p:sldId id="394" r:id="rId13"/>
    <p:sldId id="611" r:id="rId14"/>
    <p:sldId id="655" r:id="rId15"/>
    <p:sldId id="656" r:id="rId16"/>
    <p:sldId id="657" r:id="rId17"/>
    <p:sldId id="658" r:id="rId18"/>
    <p:sldId id="396" r:id="rId19"/>
    <p:sldId id="659" r:id="rId20"/>
    <p:sldId id="612" r:id="rId21"/>
    <p:sldId id="660" r:id="rId22"/>
    <p:sldId id="661" r:id="rId23"/>
    <p:sldId id="662" r:id="rId24"/>
    <p:sldId id="613" r:id="rId25"/>
    <p:sldId id="663" r:id="rId26"/>
    <p:sldId id="606" r:id="rId27"/>
  </p:sldIdLst>
  <p:sldSz cx="9144000" cy="6858000" type="screen4x3"/>
  <p:notesSz cx="7315200" cy="9601200"/>
  <p:defaultTextStyle>
    <a:defPPr>
      <a:defRPr lang="en-US"/>
    </a:defPPr>
    <a:lvl1pPr algn="ctr" rtl="0" fontAlgn="base">
      <a:lnSpc>
        <a:spcPct val="150000"/>
      </a:lnSpc>
      <a:spcBef>
        <a:spcPct val="50000"/>
      </a:spcBef>
      <a:spcAft>
        <a:spcPct val="50000"/>
      </a:spcAft>
      <a:defRPr sz="3400" kern="1200">
        <a:solidFill>
          <a:srgbClr val="FFFFFF"/>
        </a:solidFill>
        <a:latin typeface="Arial Narrow" pitchFamily="34" charset="0"/>
        <a:ea typeface="+mn-ea"/>
        <a:cs typeface="+mn-cs"/>
      </a:defRPr>
    </a:lvl1pPr>
    <a:lvl2pPr marL="457200" algn="ctr" rtl="0" fontAlgn="base">
      <a:lnSpc>
        <a:spcPct val="150000"/>
      </a:lnSpc>
      <a:spcBef>
        <a:spcPct val="50000"/>
      </a:spcBef>
      <a:spcAft>
        <a:spcPct val="50000"/>
      </a:spcAft>
      <a:defRPr sz="3400" kern="1200">
        <a:solidFill>
          <a:srgbClr val="FFFFFF"/>
        </a:solidFill>
        <a:latin typeface="Arial Narrow" pitchFamily="34" charset="0"/>
        <a:ea typeface="+mn-ea"/>
        <a:cs typeface="+mn-cs"/>
      </a:defRPr>
    </a:lvl2pPr>
    <a:lvl3pPr marL="914400" algn="ctr" rtl="0" fontAlgn="base">
      <a:lnSpc>
        <a:spcPct val="150000"/>
      </a:lnSpc>
      <a:spcBef>
        <a:spcPct val="50000"/>
      </a:spcBef>
      <a:spcAft>
        <a:spcPct val="50000"/>
      </a:spcAft>
      <a:defRPr sz="3400" kern="1200">
        <a:solidFill>
          <a:srgbClr val="FFFFFF"/>
        </a:solidFill>
        <a:latin typeface="Arial Narrow" pitchFamily="34" charset="0"/>
        <a:ea typeface="+mn-ea"/>
        <a:cs typeface="+mn-cs"/>
      </a:defRPr>
    </a:lvl3pPr>
    <a:lvl4pPr marL="1371600" algn="ctr" rtl="0" fontAlgn="base">
      <a:lnSpc>
        <a:spcPct val="150000"/>
      </a:lnSpc>
      <a:spcBef>
        <a:spcPct val="50000"/>
      </a:spcBef>
      <a:spcAft>
        <a:spcPct val="50000"/>
      </a:spcAft>
      <a:defRPr sz="3400" kern="1200">
        <a:solidFill>
          <a:srgbClr val="FFFFFF"/>
        </a:solidFill>
        <a:latin typeface="Arial Narrow" pitchFamily="34" charset="0"/>
        <a:ea typeface="+mn-ea"/>
        <a:cs typeface="+mn-cs"/>
      </a:defRPr>
    </a:lvl4pPr>
    <a:lvl5pPr marL="1828800" algn="ctr" rtl="0" fontAlgn="base">
      <a:lnSpc>
        <a:spcPct val="150000"/>
      </a:lnSpc>
      <a:spcBef>
        <a:spcPct val="50000"/>
      </a:spcBef>
      <a:spcAft>
        <a:spcPct val="50000"/>
      </a:spcAft>
      <a:defRPr sz="3400" kern="1200">
        <a:solidFill>
          <a:srgbClr val="FFFFFF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rgbClr val="FFFFFF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rgbClr val="FFFFFF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rgbClr val="FFFFFF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rgbClr val="FFFFFF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8F"/>
    <a:srgbClr val="777777"/>
    <a:srgbClr val="006633"/>
    <a:srgbClr val="150B71"/>
    <a:srgbClr val="0066CC"/>
    <a:srgbClr val="006699"/>
    <a:srgbClr val="CC3300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603" autoAdjust="0"/>
    <p:restoredTop sz="87562" autoAdjust="0"/>
  </p:normalViewPr>
  <p:slideViewPr>
    <p:cSldViewPr>
      <p:cViewPr varScale="1">
        <p:scale>
          <a:sx n="80" d="100"/>
          <a:sy n="80" d="100"/>
        </p:scale>
        <p:origin x="-7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656" y="-90"/>
      </p:cViewPr>
      <p:guideLst>
        <p:guide orient="horz" pos="3023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4288" y="-7938"/>
            <a:ext cx="3190876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04" tIns="0" rIns="20204" bIns="0" numCol="1" anchor="t" anchorCtr="0" compatLnSpc="1">
            <a:prstTxWarp prst="textNoShape">
              <a:avLst/>
            </a:prstTxWarp>
          </a:bodyPr>
          <a:lstStyle>
            <a:lvl1pPr algn="l" defTabSz="928688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-7938"/>
            <a:ext cx="3189288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04" tIns="0" rIns="20204" bIns="0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4288" y="9134475"/>
            <a:ext cx="1965326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04" tIns="0" rIns="20204" bIns="0" numCol="1" anchor="b" anchorCtr="0" compatLnSpc="1">
            <a:prstTxWarp prst="textNoShape">
              <a:avLst/>
            </a:prstTxWarp>
          </a:bodyPr>
          <a:lstStyle>
            <a:lvl1pPr algn="l" defTabSz="928688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(c) 2004 Code Mentor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5125" y="9134475"/>
            <a:ext cx="18811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04" tIns="0" rIns="20204" bIns="0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7F717C3-3706-4D1E-9CD8-EAE4FD39D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519363" y="9345613"/>
            <a:ext cx="2478087" cy="2555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6478" tIns="48239" rIns="96478" bIns="48239">
            <a:spAutoFit/>
          </a:bodyPr>
          <a:lstStyle/>
          <a:p>
            <a:pPr algn="l" defTabSz="96520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>
                <a:solidFill>
                  <a:schemeClr val="tx1"/>
                </a:solidFill>
                <a:latin typeface="Times New Roman" pitchFamily="18" charset="0"/>
              </a:rPr>
              <a:t>Copyright © 1998 by Inprise Corporation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3725" y="536575"/>
            <a:ext cx="6127750" cy="4595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508625"/>
            <a:ext cx="6227763" cy="354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54" tIns="48827" rIns="97654" bIns="488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 sdfljdf sdf sdfjsdf sdfsdf df sdf sd sd fs df sdf sdfsdfsdfsdfsd sdfsdfsdfsdf sdf sdf sdf sdf sdf df sdf sdfsdf sdf sdf </a:t>
            </a:r>
          </a:p>
          <a:p>
            <a:pPr lvl="1"/>
            <a:r>
              <a:rPr lang="en-US" noProof="0" smtClean="0"/>
              <a:t>Second level sdfljdf sdf sdfjsdf sdfsdf df sdf sd sd fs df sdf sdfsdfsdfsdfsd sdfsdfsdfsdf sdf sdf sdf sdf sdf df sdf sdfsdf sdf sdf </a:t>
            </a:r>
          </a:p>
          <a:p>
            <a:pPr lvl="2"/>
            <a:r>
              <a:rPr lang="en-US" noProof="0" smtClean="0"/>
              <a:t>Third level sdfljdf sdf sdfjsdf sdfsdf df sdf sd sd fs df sdf sdfsdfsdfsdfsd sdfsdfsdfsdf sdf sdf sdf sdf sdf df sdf sdfsdf sdf sdf </a:t>
            </a:r>
          </a:p>
          <a:p>
            <a:pPr lvl="3"/>
            <a:r>
              <a:rPr lang="en-US" noProof="0" smtClean="0"/>
              <a:t>Fourth level sdfljdf sdf sdfjsdf sdfsdf df sdf sd sd fs df sdf sdfsdfsdfsdfsd sdfsdfsdfsdf sdf sdf sdf sdf sdf df sdf sdfsdf sdf sdf </a:t>
            </a:r>
          </a:p>
          <a:p>
            <a:pPr lvl="4"/>
            <a:r>
              <a:rPr lang="en-US" noProof="0" smtClean="0"/>
              <a:t>Fifth level sdfljdf sdf sdfjsdf sdfsdf df sdf sd sd fs df sdf sdfsdfsdfsdfsd sdfsdfsdfsdf sdf sdf sdf sdf sdf df sdf sdfsdf sdf sdf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91613"/>
            <a:ext cx="170656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04" tIns="0" rIns="20204" bIns="0" numCol="1" anchor="b" anchorCtr="0" compatLnSpc="1">
            <a:prstTxWarp prst="textNoShape">
              <a:avLst/>
            </a:prstTxWarp>
          </a:bodyPr>
          <a:lstStyle>
            <a:lvl1pPr algn="l" defTabSz="963613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932363" y="9120188"/>
            <a:ext cx="23828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04" tIns="0" rIns="20204" bIns="0" numCol="1" anchor="b" anchorCtr="0" compatLnSpc="1">
            <a:prstTxWarp prst="textNoShape">
              <a:avLst/>
            </a:prstTxWarp>
          </a:bodyPr>
          <a:lstStyle>
            <a:lvl1pPr algn="r" defTabSz="963613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Struts and Tiles Tutorial - </a:t>
            </a:r>
            <a:fld id="{D767D441-40FA-42C8-9E4C-0FACE3149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-14288"/>
            <a:ext cx="31829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04" tIns="0" rIns="20204" bIns="0" numCol="1" anchor="t" anchorCtr="0" compatLnSpc="1">
            <a:prstTxWarp prst="textNoShape">
              <a:avLst/>
            </a:prstTxWarp>
          </a:bodyPr>
          <a:lstStyle>
            <a:lvl1pPr algn="r" defTabSz="969963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75" y="-14288"/>
            <a:ext cx="31829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04" tIns="0" rIns="20204" bIns="0" numCol="1" anchor="t" anchorCtr="0" compatLnSpc="1">
            <a:prstTxWarp prst="textNoShape">
              <a:avLst/>
            </a:prstTxWarp>
          </a:bodyPr>
          <a:lstStyle>
            <a:lvl1pPr algn="l" defTabSz="969963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519363" y="9345613"/>
            <a:ext cx="2922587" cy="263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6478" tIns="48239" rIns="96478" bIns="48239">
            <a:spAutoFit/>
          </a:bodyPr>
          <a:lstStyle/>
          <a:p>
            <a:pPr algn="l" defTabSz="96520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>
                <a:solidFill>
                  <a:schemeClr val="tx1"/>
                </a:solidFill>
                <a:latin typeface="Times New Roman" pitchFamily="18" charset="0"/>
              </a:rPr>
              <a:t>Copyright © 2004  by Code Mentor Corporation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just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565150" indent="-109538" algn="just" defTabSz="908050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1001713" indent="-112713" algn="just" defTabSz="908050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452563" indent="-111125" algn="just" defTabSz="908050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905000" indent="-112713" algn="just" defTabSz="908050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Struts and Tiles Tutorial - </a:t>
            </a:r>
            <a:fld id="{D767D441-40FA-42C8-9E4C-0FACE3149FC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Struts and Tiles Tutorial - </a:t>
            </a:r>
            <a:fld id="{FAA304E4-4FB9-44B4-A444-DDBB174E95B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80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80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325" y="4560888"/>
            <a:ext cx="6178550" cy="4319587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Struts and Tiles Tutorial - </a:t>
            </a:r>
            <a:fld id="{7321F737-D8D3-4FDA-A78E-B1A47B0FEB5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81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81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r>
              <a:rPr lang="en-US" smtClean="0"/>
              <a:t>This provides the base for a model view controller architecture.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 1 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4573588" y="3581400"/>
            <a:ext cx="3732212" cy="304800"/>
            <a:chOff x="2880" y="2352"/>
            <a:chExt cx="2352" cy="192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072" y="2448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vi-VN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880" y="2352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vi-VN"/>
            </a:p>
          </p:txBody>
        </p:sp>
      </p:grpSp>
      <p:sp>
        <p:nvSpPr>
          <p:cNvPr id="41984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8988" y="2590800"/>
            <a:ext cx="6399212" cy="2436813"/>
          </a:xfrm>
        </p:spPr>
        <p:txBody>
          <a:bodyPr/>
          <a:lstStyle>
            <a:lvl1pPr marL="0" indent="0" algn="r">
              <a:lnSpc>
                <a:spcPct val="120000"/>
              </a:lnSpc>
              <a:defRPr/>
            </a:lvl1pPr>
          </a:lstStyle>
          <a:p>
            <a:r>
              <a:rPr lang="en-US" altLang="ja-JP"/>
              <a:t>Insert Title Here</a:t>
            </a:r>
          </a:p>
          <a:p>
            <a:endParaRPr lang="en-US" altLang="ja-JP"/>
          </a:p>
          <a:p>
            <a:r>
              <a:rPr lang="en-US" altLang="ja-JP"/>
              <a:t>Insert PPT Name Here</a:t>
            </a:r>
          </a:p>
        </p:txBody>
      </p:sp>
      <p:sp>
        <p:nvSpPr>
          <p:cNvPr id="41984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altLang="ja-JP"/>
              <a:t>Insert Name Here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11188"/>
            <a:ext cx="1943100" cy="5484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11188"/>
            <a:ext cx="5676900" cy="5484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D3F1B-EE71-4B46-9CFB-8CCF52A4D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147B3-F792-4E80-9CE9-A0B482F546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F85E56A-58A6-4312-A77B-84421EBC1FA4}" type="datetimeFigureOut">
              <a:rPr lang="vi-VN"/>
              <a:pPr>
                <a:defRPr/>
              </a:pPr>
              <a:t>22/11/2013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98F03-E247-4A9C-B81C-4D3F38721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D779505-22C1-4FE4-BCC0-37A92A58298B}" type="datetimeFigureOut">
              <a:rPr lang="vi-VN"/>
              <a:pPr>
                <a:defRPr/>
              </a:pPr>
              <a:t>22/11/2013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0FBF8-90E8-43A9-9C07-F16CAB849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954E8C8-F0CE-416C-AAC9-79F960F9BD44}" type="datetimeFigureOut">
              <a:rPr lang="vi-VN"/>
              <a:pPr>
                <a:defRPr/>
              </a:pPr>
              <a:t>22/11/2013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779CF-463F-4DE3-B3A5-FA8C8A9DF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36246CD-6164-4102-A2F9-BE51182599FA}" type="datetimeFigureOut">
              <a:rPr lang="vi-VN"/>
              <a:pPr>
                <a:defRPr/>
              </a:pPr>
              <a:t>22/11/2013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18F6C-E56D-44F4-80A1-D1D87A3B9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701676A-2B54-44F7-B47C-8CD3B36C6304}" type="datetimeFigureOut">
              <a:rPr lang="vi-VN"/>
              <a:pPr>
                <a:defRPr/>
              </a:pPr>
              <a:t>22/11/2013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33025-FC4F-40D7-92B1-355E4B71A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7E80585-21A2-486A-872F-9D1D45A9EB2C}" type="datetimeFigureOut">
              <a:rPr lang="vi-VN"/>
              <a:pPr>
                <a:defRPr/>
              </a:pPr>
              <a:t>22/11/2013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57A0B-EBEE-4A8D-B2F5-46F44E719C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8222400-6D1E-418A-9C3B-37CAABEC0B3D}" type="datetimeFigureOut">
              <a:rPr lang="vi-VN"/>
              <a:pPr>
                <a:defRPr/>
              </a:pPr>
              <a:t>22/11/2013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4A9E1-251D-49EB-95E9-5292F7879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8AE392D-D0A0-41C4-8666-B81EABC8008C}" type="datetimeFigureOut">
              <a:rPr lang="vi-VN"/>
              <a:pPr>
                <a:defRPr/>
              </a:pPr>
              <a:t>22/11/2013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36624-1D54-48AB-9655-51E829A4C9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06263B1-3099-4C51-A512-EB83F0CBBE98}" type="datetimeFigureOut">
              <a:rPr lang="vi-VN"/>
              <a:pPr>
                <a:defRPr/>
              </a:pPr>
              <a:t>22/11/2013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4FCCE-D376-47A8-9E4F-791EE43C9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981200"/>
            <a:ext cx="3467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981200"/>
            <a:ext cx="3467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lide2 backgroun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981200"/>
            <a:ext cx="7086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11188"/>
            <a:ext cx="7772400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2813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912813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2pPr>
      <a:lvl3pPr algn="ctr" defTabSz="912813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3pPr>
      <a:lvl4pPr algn="ctr" defTabSz="912813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4pPr>
      <a:lvl5pPr algn="ctr" defTabSz="912813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281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30188" algn="l" defTabSz="91281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defTabSz="912813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l" defTabSz="9128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defTabSz="9128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defTabSz="9128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defTabSz="9128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defTabSz="9128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0" descr="BackGroun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681C7E7-D46D-4955-AC1E-796B81C1F4F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©</a:t>
            </a:r>
            <a:r>
              <a:rPr lang="en-US" sz="1000" dirty="0">
                <a:latin typeface="+mn-lt"/>
              </a:rPr>
              <a:t> FPT SOFTWARE – TRAINING MATERIAL</a:t>
            </a:r>
            <a:r>
              <a:rPr lang="en-US" altLang="ja-JP" sz="1000" dirty="0">
                <a:latin typeface="+mn-lt"/>
              </a:rPr>
              <a:t> – Int</a:t>
            </a:r>
            <a:r>
              <a:rPr lang="en-US" sz="1000" dirty="0">
                <a:latin typeface="+mn-lt"/>
              </a:rPr>
              <a:t>er</a:t>
            </a:r>
            <a:r>
              <a:rPr lang="en-US" altLang="ja-JP" sz="1000" dirty="0">
                <a:latin typeface="+mn-lt"/>
              </a:rPr>
              <a:t>nal </a:t>
            </a:r>
            <a:r>
              <a:rPr lang="en-US" sz="1000" dirty="0">
                <a:latin typeface="+mn-lt"/>
              </a:rPr>
              <a:t>us</a:t>
            </a:r>
            <a:r>
              <a:rPr lang="en-US" altLang="ja-JP" sz="1000" dirty="0">
                <a:latin typeface="+mn-lt"/>
              </a:rPr>
              <a:t>e</a:t>
            </a:r>
            <a:endParaRPr lang="en-US" sz="1000" dirty="0">
              <a:latin typeface="+mn-lt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115175" y="6596063"/>
            <a:ext cx="17827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+mn-lt"/>
              </a:rPr>
              <a:t>04e-BM/</a:t>
            </a:r>
            <a:r>
              <a:rPr lang="en-US" altLang="ja-JP" sz="1000" dirty="0">
                <a:latin typeface="+mn-lt"/>
              </a:rPr>
              <a:t>NS</a:t>
            </a:r>
            <a:r>
              <a:rPr lang="en-US" sz="1000" dirty="0">
                <a:latin typeface="+mn-lt"/>
              </a:rPr>
              <a:t>/HDCV/FSOFT v2</a:t>
            </a:r>
            <a:r>
              <a:rPr lang="en-US" altLang="ja-JP" sz="1000" dirty="0">
                <a:latin typeface="+mn-lt"/>
              </a:rPr>
              <a:t>/4</a:t>
            </a:r>
            <a:endParaRPr lang="en-US" sz="1000" dirty="0">
              <a:latin typeface="+mn-lt"/>
            </a:endParaRPr>
          </a:p>
        </p:txBody>
      </p:sp>
      <p:pic>
        <p:nvPicPr>
          <p:cNvPr id="2057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MVC and JSP Models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vi-VN" smtClean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MVC Collaboration Diagram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7662863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 2 Web Applications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00075" y="1436688"/>
            <a:ext cx="8142288" cy="4583112"/>
          </a:xfrm>
        </p:spPr>
        <p:txBody>
          <a:bodyPr/>
          <a:lstStyle/>
          <a:p>
            <a:pPr eaLnBrk="1" hangingPunct="1"/>
            <a:r>
              <a:rPr lang="en-US" altLang="en-US" smtClean="0"/>
              <a:t>Java 2 web application options:</a:t>
            </a:r>
          </a:p>
          <a:p>
            <a:pPr lvl="1" eaLnBrk="1" hangingPunct="1"/>
            <a:r>
              <a:rPr lang="en-US" altLang="en-US" smtClean="0"/>
              <a:t>Servlets</a:t>
            </a:r>
          </a:p>
          <a:p>
            <a:pPr lvl="2" eaLnBrk="1" hangingPunct="1"/>
            <a:r>
              <a:rPr lang="en-US" altLang="en-US" smtClean="0"/>
              <a:t>+ Great for Java people</a:t>
            </a:r>
          </a:p>
          <a:p>
            <a:pPr lvl="2" eaLnBrk="1" hangingPunct="1"/>
            <a:r>
              <a:rPr lang="en-US" altLang="en-US" smtClean="0"/>
              <a:t>- Difficult to manage graphical changes in HTML layout.</a:t>
            </a:r>
          </a:p>
          <a:p>
            <a:pPr lvl="1" eaLnBrk="1" hangingPunct="1"/>
            <a:r>
              <a:rPr lang="en-US" altLang="en-US" smtClean="0"/>
              <a:t>JSP</a:t>
            </a:r>
          </a:p>
          <a:p>
            <a:pPr lvl="2" eaLnBrk="1" hangingPunct="1"/>
            <a:r>
              <a:rPr lang="en-US" altLang="en-US" smtClean="0"/>
              <a:t>+ Great for web developers</a:t>
            </a:r>
          </a:p>
          <a:p>
            <a:pPr lvl="2" eaLnBrk="1" hangingPunct="1"/>
            <a:r>
              <a:rPr lang="en-US" altLang="en-US" smtClean="0"/>
              <a:t>- Seductive tendency to write logic in the JSP page.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JSP Model 1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1268413"/>
            <a:ext cx="7088188" cy="1008062"/>
          </a:xfrm>
        </p:spPr>
        <p:txBody>
          <a:bodyPr/>
          <a:lstStyle/>
          <a:p>
            <a:pPr eaLnBrk="1" hangingPunct="1"/>
            <a:r>
              <a:rPr lang="en-US" sz="2700" smtClean="0"/>
              <a:t>Web applications where JSP pages are used for every aspect of the development. </a:t>
            </a:r>
          </a:p>
        </p:txBody>
      </p:sp>
      <p:pic>
        <p:nvPicPr>
          <p:cNvPr id="35844" name="Picture 4" descr="C:\projects\borcon2001\struts\image00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038" y="2805113"/>
            <a:ext cx="3276600" cy="3127375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</p:spPr>
      </p:pic>
      <p:pic>
        <p:nvPicPr>
          <p:cNvPr id="35845" name="Picture 5" descr="C:\projects\borcon2001\struts\image006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1275" y="2808288"/>
            <a:ext cx="2906713" cy="31242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121275" y="2355850"/>
            <a:ext cx="1447800" cy="4572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</p:spPr>
        <p:txBody>
          <a:bodyPr wrap="none" lIns="91428" tIns="45714" rIns="91428" bIns="45714" anchor="ctr"/>
          <a:lstStyle/>
          <a:p>
            <a:pPr defTabSz="912813" eaLnBrk="0" fontAlgn="auto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b="1" kern="0">
                <a:solidFill>
                  <a:srgbClr val="000000"/>
                </a:solidFill>
                <a:latin typeface="Arial" charset="0"/>
              </a:rPr>
              <a:t>Option 2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062038" y="2349500"/>
            <a:ext cx="1447800" cy="4572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</p:spPr>
        <p:txBody>
          <a:bodyPr wrap="none" lIns="91428" tIns="45714" rIns="91428" bIns="45714" anchor="ctr"/>
          <a:lstStyle/>
          <a:p>
            <a:pPr defTabSz="912813" eaLnBrk="0" fontAlgn="auto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b="1" kern="0" dirty="0">
                <a:solidFill>
                  <a:srgbClr val="000000"/>
                </a:solidFill>
                <a:latin typeface="Arial" charset="0"/>
              </a:rPr>
              <a:t>Option 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JSP Model 1 (cont.)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2000" y="6356350"/>
            <a:ext cx="685800" cy="501650"/>
          </a:xfrm>
        </p:spPr>
        <p:txBody>
          <a:bodyPr/>
          <a:lstStyle/>
          <a:p>
            <a:pPr>
              <a:defRPr/>
            </a:pPr>
            <a:fld id="{FA2B8EAA-8723-4018-BB0D-3960CB4009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1676400"/>
            <a:ext cx="8534400" cy="45720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JSP Model 1 (cont.)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794125"/>
          </a:xfrm>
        </p:spPr>
        <p:txBody>
          <a:bodyPr/>
          <a:lstStyle/>
          <a:p>
            <a:pPr eaLnBrk="1" hangingPunct="1"/>
            <a:r>
              <a:rPr lang="en-US" sz="2400" smtClean="0"/>
              <a:t>Represents a page-centric design</a:t>
            </a:r>
          </a:p>
          <a:p>
            <a:pPr lvl="1" eaLnBrk="1" hangingPunct="1"/>
            <a:r>
              <a:rPr lang="en-US" sz="2000" smtClean="0"/>
              <a:t>Composed of a series of interrelated JSP pages</a:t>
            </a:r>
          </a:p>
          <a:p>
            <a:pPr lvl="1" eaLnBrk="1" hangingPunct="1"/>
            <a:r>
              <a:rPr lang="en-US" sz="2000" smtClean="0"/>
              <a:t>Client request is directly processed by JSP page: handle all aspects of the application like presentation, control, and business logics</a:t>
            </a:r>
          </a:p>
          <a:p>
            <a:pPr lvl="1" eaLnBrk="1" hangingPunct="1"/>
            <a:r>
              <a:rPr lang="en-US" sz="2000" smtClean="0"/>
              <a:t>JSP page accesses the DB through JavaBeans to generate a response</a:t>
            </a:r>
            <a:endParaRPr lang="en-US" sz="200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400" smtClean="0"/>
              <a:t>Developed using scripting elements, custom tags, and a scripting language; Next page selection is determined by hyperlink or action of submitting a form</a:t>
            </a:r>
          </a:p>
          <a:p>
            <a:pPr lvl="1" eaLnBrk="1" hangingPunct="1"/>
            <a:r>
              <a:rPr lang="en-US" sz="2000" smtClean="0"/>
              <a:t>&lt;a href=“find.jsp”&gt; Search &lt;/a&gt;</a:t>
            </a:r>
          </a:p>
          <a:p>
            <a:pPr lvl="1" eaLnBrk="1" hangingPunct="1"/>
            <a:r>
              <a:rPr lang="en-US" sz="2000" smtClean="0"/>
              <a:t>&lt;form action=“find.jsp”&gt; … &lt;/form&gt;</a:t>
            </a:r>
          </a:p>
          <a:p>
            <a:pPr eaLnBrk="1" hangingPunct="1"/>
            <a:endParaRPr lang="en-US" sz="24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2000" y="6356350"/>
            <a:ext cx="685800" cy="501650"/>
          </a:xfrm>
        </p:spPr>
        <p:txBody>
          <a:bodyPr/>
          <a:lstStyle/>
          <a:p>
            <a:pPr>
              <a:defRPr/>
            </a:pPr>
            <a:fld id="{6E59F2BA-58CF-4F8A-B546-6BAE099926E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7893" name="Picture 26" descr="ch09fig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5084763"/>
            <a:ext cx="5111750" cy="142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JSP Model 1 (cont.)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2000" y="6356350"/>
            <a:ext cx="685800" cy="501650"/>
          </a:xfrm>
        </p:spPr>
        <p:txBody>
          <a:bodyPr/>
          <a:lstStyle/>
          <a:p>
            <a:pPr>
              <a:defRPr/>
            </a:pPr>
            <a:fld id="{0103FEAA-7788-4EA3-8E49-C7FC044B3E9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89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06475" y="1676400"/>
            <a:ext cx="6673850" cy="44497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JSP Model 1 (cont.)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2000" y="6356350"/>
            <a:ext cx="685800" cy="501650"/>
          </a:xfrm>
        </p:spPr>
        <p:txBody>
          <a:bodyPr/>
          <a:lstStyle/>
          <a:p>
            <a:pPr>
              <a:defRPr/>
            </a:pPr>
            <a:fld id="{2FEFB3CA-C703-4D2E-84DB-03A32A9B41C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900" y="1622425"/>
            <a:ext cx="718820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1813"/>
          </a:xfrm>
        </p:spPr>
        <p:txBody>
          <a:bodyPr/>
          <a:lstStyle/>
          <a:p>
            <a:pPr eaLnBrk="1" hangingPunct="1"/>
            <a:r>
              <a:rPr lang="en-US" smtClean="0"/>
              <a:t>JSP Model 1 Observation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114800" y="1271588"/>
            <a:ext cx="4724400" cy="4457700"/>
          </a:xfrm>
        </p:spPr>
        <p:txBody>
          <a:bodyPr/>
          <a:lstStyle/>
          <a:p>
            <a:pPr eaLnBrk="1" hangingPunct="1"/>
            <a:r>
              <a:rPr lang="en-US" smtClean="0"/>
              <a:t>The Good</a:t>
            </a:r>
          </a:p>
          <a:p>
            <a:pPr lvl="1" eaLnBrk="1" hangingPunct="1"/>
            <a:r>
              <a:rPr lang="en-US" smtClean="0"/>
              <a:t>Easiest Solution</a:t>
            </a:r>
          </a:p>
          <a:p>
            <a:pPr eaLnBrk="1" hangingPunct="1"/>
            <a:r>
              <a:rPr lang="en-US" smtClean="0"/>
              <a:t>The Bad</a:t>
            </a:r>
          </a:p>
          <a:p>
            <a:pPr lvl="1" eaLnBrk="1" hangingPunct="1"/>
            <a:r>
              <a:rPr lang="en-US" smtClean="0"/>
              <a:t>Presentation and Logic are mixed.</a:t>
            </a:r>
          </a:p>
          <a:p>
            <a:pPr eaLnBrk="1" hangingPunct="1"/>
            <a:r>
              <a:rPr lang="en-US" smtClean="0"/>
              <a:t>The Ugly</a:t>
            </a:r>
          </a:p>
          <a:p>
            <a:pPr lvl="1" eaLnBrk="1" hangingPunct="1"/>
            <a:r>
              <a:rPr lang="en-US" smtClean="0"/>
              <a:t>No reuse possibilities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990600" y="1457325"/>
            <a:ext cx="2667000" cy="4276725"/>
            <a:chOff x="624" y="918"/>
            <a:chExt cx="1680" cy="2694"/>
          </a:xfrm>
        </p:grpSpPr>
        <p:grpSp>
          <p:nvGrpSpPr>
            <p:cNvPr id="40965" name="Group 5"/>
            <p:cNvGrpSpPr>
              <a:grpSpLocks/>
            </p:cNvGrpSpPr>
            <p:nvPr/>
          </p:nvGrpSpPr>
          <p:grpSpPr bwMode="auto">
            <a:xfrm>
              <a:off x="624" y="918"/>
              <a:ext cx="1536" cy="870"/>
              <a:chOff x="624" y="1200"/>
              <a:chExt cx="1536" cy="870"/>
            </a:xfrm>
          </p:grpSpPr>
          <p:sp>
            <p:nvSpPr>
              <p:cNvPr id="68" name="Text Box 6"/>
              <p:cNvSpPr txBox="1">
                <a:spLocks noChangeArrowheads="1"/>
              </p:cNvSpPr>
              <p:nvPr/>
            </p:nvSpPr>
            <p:spPr bwMode="auto">
              <a:xfrm>
                <a:off x="624" y="1776"/>
                <a:ext cx="576" cy="294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defRPr/>
                </a:pPr>
                <a:r>
                  <a:rPr lang="en-US" sz="2400" kern="0">
                    <a:solidFill>
                      <a:srgbClr val="000000"/>
                    </a:solidFill>
                    <a:latin typeface="Times New Roman" pitchFamily="18" charset="0"/>
                  </a:rPr>
                  <a:t>JSP2</a:t>
                </a:r>
              </a:p>
            </p:txBody>
          </p:sp>
          <p:grpSp>
            <p:nvGrpSpPr>
              <p:cNvPr id="40979" name="Group 7"/>
              <p:cNvGrpSpPr>
                <a:grpSpLocks/>
              </p:cNvGrpSpPr>
              <p:nvPr/>
            </p:nvGrpSpPr>
            <p:grpSpPr bwMode="auto">
              <a:xfrm>
                <a:off x="624" y="1200"/>
                <a:ext cx="1536" cy="870"/>
                <a:chOff x="624" y="1200"/>
                <a:chExt cx="1536" cy="870"/>
              </a:xfrm>
            </p:grpSpPr>
            <p:sp>
              <p:nvSpPr>
                <p:cNvPr id="7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24" y="1200"/>
                  <a:ext cx="576" cy="294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fontAlgn="auto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ct val="0"/>
                    </a:spcAft>
                    <a:defRPr/>
                  </a:pPr>
                  <a:r>
                    <a:rPr lang="en-US" sz="2400" kern="0">
                      <a:solidFill>
                        <a:srgbClr val="000000"/>
                      </a:solidFill>
                      <a:latin typeface="Times New Roman" pitchFamily="18" charset="0"/>
                    </a:rPr>
                    <a:t>JSP1</a:t>
                  </a:r>
                </a:p>
              </p:txBody>
            </p:sp>
            <p:sp>
              <p:nvSpPr>
                <p:cNvPr id="7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584" y="1200"/>
                  <a:ext cx="576" cy="294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fontAlgn="auto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ct val="0"/>
                    </a:spcAft>
                    <a:defRPr/>
                  </a:pPr>
                  <a:r>
                    <a:rPr lang="en-US" sz="2400" kern="0">
                      <a:solidFill>
                        <a:srgbClr val="000000"/>
                      </a:solidFill>
                      <a:latin typeface="Times New Roman" pitchFamily="18" charset="0"/>
                    </a:rPr>
                    <a:t>JSP3</a:t>
                  </a:r>
                </a:p>
              </p:txBody>
            </p:sp>
            <p:sp>
              <p:nvSpPr>
                <p:cNvPr id="7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584" y="1776"/>
                  <a:ext cx="576" cy="294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fontAlgn="auto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ct val="0"/>
                    </a:spcAft>
                    <a:defRPr/>
                  </a:pPr>
                  <a:r>
                    <a:rPr lang="en-US" sz="2400" kern="0">
                      <a:solidFill>
                        <a:srgbClr val="000000"/>
                      </a:solidFill>
                      <a:latin typeface="Times New Roman" pitchFamily="18" charset="0"/>
                    </a:rPr>
                    <a:t>JSP4</a:t>
                  </a:r>
                </a:p>
              </p:txBody>
            </p:sp>
            <p:sp>
              <p:nvSpPr>
                <p:cNvPr id="73" name="Line 11"/>
                <p:cNvSpPr>
                  <a:spLocks noChangeShapeType="1"/>
                </p:cNvSpPr>
                <p:nvPr/>
              </p:nvSpPr>
              <p:spPr bwMode="auto">
                <a:xfrm>
                  <a:off x="1200" y="1344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vi-VN" sz="18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4" name="Line 12"/>
                <p:cNvSpPr>
                  <a:spLocks noChangeShapeType="1"/>
                </p:cNvSpPr>
                <p:nvPr/>
              </p:nvSpPr>
              <p:spPr bwMode="auto">
                <a:xfrm>
                  <a:off x="1200" y="1488"/>
                  <a:ext cx="384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vi-VN" sz="18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148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vi-VN" sz="18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Line 14"/>
                <p:cNvSpPr>
                  <a:spLocks noChangeShapeType="1"/>
                </p:cNvSpPr>
                <p:nvPr/>
              </p:nvSpPr>
              <p:spPr bwMode="auto">
                <a:xfrm>
                  <a:off x="912" y="148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vi-VN" sz="18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7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1200" y="1920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vi-VN" sz="18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816" y="148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vi-VN" sz="18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56" name="Text Box 17"/>
            <p:cNvSpPr txBox="1">
              <a:spLocks noChangeArrowheads="1"/>
            </p:cNvSpPr>
            <p:nvPr/>
          </p:nvSpPr>
          <p:spPr bwMode="auto">
            <a:xfrm>
              <a:off x="624" y="2166"/>
              <a:ext cx="1680" cy="294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defRPr/>
              </a:pPr>
              <a:r>
                <a:rPr lang="en-US" sz="2400" kern="0">
                  <a:solidFill>
                    <a:srgbClr val="000000"/>
                  </a:solidFill>
                  <a:latin typeface="Times New Roman" pitchFamily="18" charset="0"/>
                </a:rPr>
                <a:t>Presentation</a:t>
              </a:r>
            </a:p>
          </p:txBody>
        </p:sp>
        <p:sp>
          <p:nvSpPr>
            <p:cNvPr id="57" name="Text Box 18"/>
            <p:cNvSpPr txBox="1">
              <a:spLocks noChangeArrowheads="1"/>
            </p:cNvSpPr>
            <p:nvPr/>
          </p:nvSpPr>
          <p:spPr bwMode="auto">
            <a:xfrm>
              <a:off x="624" y="2742"/>
              <a:ext cx="1152" cy="294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defRPr/>
              </a:pPr>
              <a:r>
                <a:rPr lang="en-US" sz="2400" kern="0">
                  <a:solidFill>
                    <a:srgbClr val="000000"/>
                  </a:solidFill>
                  <a:latin typeface="Times New Roman" pitchFamily="18" charset="0"/>
                </a:rPr>
                <a:t>Presentation</a:t>
              </a:r>
            </a:p>
          </p:txBody>
        </p:sp>
        <p:sp>
          <p:nvSpPr>
            <p:cNvPr id="58" name="Text Box 19"/>
            <p:cNvSpPr txBox="1">
              <a:spLocks noChangeArrowheads="1"/>
            </p:cNvSpPr>
            <p:nvPr/>
          </p:nvSpPr>
          <p:spPr bwMode="auto">
            <a:xfrm>
              <a:off x="624" y="3318"/>
              <a:ext cx="1680" cy="294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defRPr/>
              </a:pPr>
              <a:r>
                <a:rPr lang="en-US" sz="2400" kern="0">
                  <a:solidFill>
                    <a:srgbClr val="000000"/>
                  </a:solidFill>
                  <a:latin typeface="Times New Roman" pitchFamily="18" charset="0"/>
                </a:rPr>
                <a:t>Present.</a:t>
              </a:r>
            </a:p>
          </p:txBody>
        </p:sp>
        <p:sp>
          <p:nvSpPr>
            <p:cNvPr id="59" name="Text Box 20"/>
            <p:cNvSpPr txBox="1">
              <a:spLocks noChangeArrowheads="1"/>
            </p:cNvSpPr>
            <p:nvPr/>
          </p:nvSpPr>
          <p:spPr bwMode="auto">
            <a:xfrm>
              <a:off x="624" y="2448"/>
              <a:ext cx="576" cy="294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defRPr/>
              </a:pPr>
              <a:r>
                <a:rPr lang="en-US" sz="2400" kern="0">
                  <a:solidFill>
                    <a:srgbClr val="000000"/>
                  </a:solidFill>
                  <a:latin typeface="Times New Roman" pitchFamily="18" charset="0"/>
                </a:rPr>
                <a:t>Ctrl</a:t>
              </a:r>
            </a:p>
          </p:txBody>
        </p:sp>
        <p:sp>
          <p:nvSpPr>
            <p:cNvPr id="60" name="Text Box 21"/>
            <p:cNvSpPr txBox="1">
              <a:spLocks noChangeArrowheads="1"/>
            </p:cNvSpPr>
            <p:nvPr/>
          </p:nvSpPr>
          <p:spPr bwMode="auto">
            <a:xfrm>
              <a:off x="1200" y="2448"/>
              <a:ext cx="1104" cy="294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defRPr/>
              </a:pPr>
              <a:r>
                <a:rPr lang="en-US" sz="2400" kern="0">
                  <a:solidFill>
                    <a:srgbClr val="000000"/>
                  </a:solidFill>
                  <a:latin typeface="Times New Roman" pitchFamily="18" charset="0"/>
                </a:rPr>
                <a:t>Presentation</a:t>
              </a:r>
            </a:p>
          </p:txBody>
        </p:sp>
        <p:sp>
          <p:nvSpPr>
            <p:cNvPr id="61" name="Text Box 22"/>
            <p:cNvSpPr txBox="1">
              <a:spLocks noChangeArrowheads="1"/>
            </p:cNvSpPr>
            <p:nvPr/>
          </p:nvSpPr>
          <p:spPr bwMode="auto">
            <a:xfrm>
              <a:off x="1728" y="2742"/>
              <a:ext cx="576" cy="294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defRPr/>
              </a:pPr>
              <a:r>
                <a:rPr lang="en-US" sz="2400" kern="0">
                  <a:solidFill>
                    <a:srgbClr val="000000"/>
                  </a:solidFill>
                  <a:latin typeface="Times New Roman" pitchFamily="18" charset="0"/>
                </a:rPr>
                <a:t>Logic</a:t>
              </a:r>
            </a:p>
          </p:txBody>
        </p:sp>
        <p:sp>
          <p:nvSpPr>
            <p:cNvPr id="62" name="Text Box 23"/>
            <p:cNvSpPr txBox="1">
              <a:spLocks noChangeArrowheads="1"/>
            </p:cNvSpPr>
            <p:nvPr/>
          </p:nvSpPr>
          <p:spPr bwMode="auto">
            <a:xfrm>
              <a:off x="624" y="3030"/>
              <a:ext cx="1680" cy="294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defRPr/>
              </a:pPr>
              <a:r>
                <a:rPr lang="en-US" sz="2400" kern="0">
                  <a:solidFill>
                    <a:srgbClr val="000000"/>
                  </a:solidFill>
                  <a:latin typeface="Times New Roman" pitchFamily="18" charset="0"/>
                </a:rPr>
                <a:t>            Present.</a:t>
              </a:r>
            </a:p>
          </p:txBody>
        </p:sp>
        <p:sp>
          <p:nvSpPr>
            <p:cNvPr id="63" name="Text Box 24"/>
            <p:cNvSpPr txBox="1">
              <a:spLocks noChangeArrowheads="1"/>
            </p:cNvSpPr>
            <p:nvPr/>
          </p:nvSpPr>
          <p:spPr bwMode="auto">
            <a:xfrm>
              <a:off x="864" y="3024"/>
              <a:ext cx="576" cy="294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defRPr/>
              </a:pPr>
              <a:r>
                <a:rPr lang="en-US" sz="2400" kern="0">
                  <a:solidFill>
                    <a:srgbClr val="000000"/>
                  </a:solidFill>
                  <a:latin typeface="Times New Roman" pitchFamily="18" charset="0"/>
                </a:rPr>
                <a:t>Ctrl</a:t>
              </a:r>
            </a:p>
          </p:txBody>
        </p:sp>
        <p:sp>
          <p:nvSpPr>
            <p:cNvPr id="64" name="Text Box 25"/>
            <p:cNvSpPr txBox="1">
              <a:spLocks noChangeArrowheads="1"/>
            </p:cNvSpPr>
            <p:nvPr/>
          </p:nvSpPr>
          <p:spPr bwMode="auto">
            <a:xfrm>
              <a:off x="1728" y="2166"/>
              <a:ext cx="576" cy="294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defRPr/>
              </a:pPr>
              <a:r>
                <a:rPr lang="en-US" sz="2400" kern="0">
                  <a:solidFill>
                    <a:srgbClr val="000000"/>
                  </a:solidFill>
                  <a:latin typeface="Times New Roman" pitchFamily="18" charset="0"/>
                </a:rPr>
                <a:t>Logic</a:t>
              </a:r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auto">
            <a:xfrm>
              <a:off x="1344" y="3312"/>
              <a:ext cx="576" cy="294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defRPr/>
              </a:pPr>
              <a:r>
                <a:rPr lang="en-US" sz="2400" kern="0">
                  <a:solidFill>
                    <a:srgbClr val="000000"/>
                  </a:solidFill>
                  <a:latin typeface="Times New Roman" pitchFamily="18" charset="0"/>
                </a:rPr>
                <a:t>Logic</a:t>
              </a:r>
            </a:p>
          </p:txBody>
        </p:sp>
        <p:sp>
          <p:nvSpPr>
            <p:cNvPr id="66" name="Line 27"/>
            <p:cNvSpPr>
              <a:spLocks noChangeShapeType="1"/>
            </p:cNvSpPr>
            <p:nvPr/>
          </p:nvSpPr>
          <p:spPr bwMode="auto">
            <a:xfrm flipH="1">
              <a:off x="624" y="1782"/>
              <a:ext cx="96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vi-VN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Line 28"/>
            <p:cNvSpPr>
              <a:spLocks noChangeShapeType="1"/>
            </p:cNvSpPr>
            <p:nvPr/>
          </p:nvSpPr>
          <p:spPr bwMode="auto">
            <a:xfrm>
              <a:off x="2160" y="1782"/>
              <a:ext cx="144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vi-VN" sz="1800" kern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JSP Model 1 Observation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 smtClean="0">
                <a:cs typeface="Arial" charset="0"/>
              </a:rPr>
              <a:t>Advantages</a:t>
            </a:r>
          </a:p>
          <a:p>
            <a:pPr lvl="1" eaLnBrk="1" hangingPunct="1">
              <a:defRPr/>
            </a:pPr>
            <a:r>
              <a:rPr lang="en-US" dirty="0" smtClean="0">
                <a:cs typeface="Arial" charset="0"/>
              </a:rPr>
              <a:t>Lightweight design – for small, static application</a:t>
            </a:r>
          </a:p>
          <a:p>
            <a:pPr lvl="1" eaLnBrk="1" hangingPunct="1">
              <a:defRPr/>
            </a:pPr>
            <a:r>
              <a:rPr lang="en-US" dirty="0" smtClean="0">
                <a:cs typeface="Arial" charset="0"/>
              </a:rPr>
              <a:t>Suitable for small applications having very simple page flow, little need for centralized security control and logging</a:t>
            </a:r>
          </a:p>
          <a:p>
            <a:pPr lvl="1" eaLnBrk="1" hangingPunct="1">
              <a:defRPr/>
            </a:pPr>
            <a:r>
              <a:rPr lang="en-US" dirty="0" smtClean="0">
                <a:cs typeface="Arial" charset="0"/>
              </a:rPr>
              <a:t>Separation of presentation from content</a:t>
            </a:r>
          </a:p>
          <a:p>
            <a:pPr eaLnBrk="1" hangingPunct="1">
              <a:defRPr/>
            </a:pPr>
            <a:r>
              <a:rPr lang="en-US" dirty="0" smtClean="0">
                <a:cs typeface="Arial" charset="0"/>
              </a:rPr>
              <a:t>Limitations</a:t>
            </a:r>
          </a:p>
          <a:p>
            <a:pPr lvl="1" eaLnBrk="1" hangingPunct="1">
              <a:defRPr/>
            </a:pPr>
            <a:r>
              <a:rPr lang="en-US" dirty="0" smtClean="0">
                <a:cs typeface="Arial" charset="0"/>
              </a:rPr>
              <a:t>Navigation Problem – to change name of JSP file have to change in many location</a:t>
            </a:r>
          </a:p>
          <a:p>
            <a:pPr lvl="1" eaLnBrk="1" hangingPunct="1">
              <a:defRPr/>
            </a:pPr>
            <a:r>
              <a:rPr lang="en-US" dirty="0" smtClean="0">
                <a:cs typeface="Arial" charset="0"/>
              </a:rPr>
              <a:t>Applications are difficult to modify – large Java code being embedded in JSP page</a:t>
            </a:r>
          </a:p>
          <a:p>
            <a:pPr lvl="1" eaLnBrk="1" hangingPunct="1">
              <a:defRPr/>
            </a:pPr>
            <a:r>
              <a:rPr lang="en-US" dirty="0" smtClean="0">
                <a:cs typeface="Arial" charset="0"/>
              </a:rPr>
              <a:t>Not suitable for large and complex applications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2000" y="6356350"/>
            <a:ext cx="685800" cy="501650"/>
          </a:xfrm>
        </p:spPr>
        <p:txBody>
          <a:bodyPr/>
          <a:lstStyle/>
          <a:p>
            <a:pPr>
              <a:defRPr/>
            </a:pPr>
            <a:fld id="{458D0788-968B-4373-A218-0099C930B2C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JSP Model 2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289050" y="1371600"/>
            <a:ext cx="7086600" cy="3578225"/>
          </a:xfrm>
        </p:spPr>
        <p:txBody>
          <a:bodyPr/>
          <a:lstStyle/>
          <a:p>
            <a:pPr eaLnBrk="1" hangingPunct="1"/>
            <a:r>
              <a:rPr lang="en-US" sz="2700" smtClean="0"/>
              <a:t>Web applications where JSP pages are used for the GUI aspect of the web development and the logic of the application is placed in the servlets it posts to.</a:t>
            </a:r>
          </a:p>
        </p:txBody>
      </p:sp>
      <p:pic>
        <p:nvPicPr>
          <p:cNvPr id="43012" name="Picture 4" descr="C:\projects\borcon2001\struts\Model2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7488" y="2655888"/>
            <a:ext cx="3294062" cy="337185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a MVC?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00075" y="1341438"/>
            <a:ext cx="8142288" cy="4741862"/>
          </a:xfrm>
        </p:spPr>
        <p:txBody>
          <a:bodyPr/>
          <a:lstStyle/>
          <a:p>
            <a:pPr marL="533400" indent="-533400" eaLnBrk="1" hangingPunct="1"/>
            <a:r>
              <a:rPr lang="en-US" smtClean="0"/>
              <a:t>MVC stands for Model / View / Controller.</a:t>
            </a:r>
          </a:p>
          <a:p>
            <a:pPr marL="952500" lvl="1" indent="-495300" eaLnBrk="1" hangingPunct="1"/>
            <a:r>
              <a:rPr lang="en-US" smtClean="0"/>
              <a:t>A software pattern where logic is separated from the model and view in order to provide for better reuse possibilities.</a:t>
            </a:r>
          </a:p>
          <a:p>
            <a:pPr marL="952500" lvl="1" indent="-495300" eaLnBrk="1" hangingPunct="1"/>
            <a:r>
              <a:rPr lang="en-US" smtClean="0"/>
              <a:t>A software pattern recognized in the early days of small talk.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JSP Model 2 (cont.)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2000" y="6356350"/>
            <a:ext cx="685800" cy="501650"/>
          </a:xfrm>
        </p:spPr>
        <p:txBody>
          <a:bodyPr/>
          <a:lstStyle/>
          <a:p>
            <a:pPr>
              <a:defRPr/>
            </a:pPr>
            <a:fld id="{AD1FF095-CD47-46D1-AC89-1A1A055B716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84200" y="1600200"/>
            <a:ext cx="8026400" cy="47244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JSP Model 2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Represents a controller design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Based on Model-View-Controller (MVC) pattern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A combination of </a:t>
            </a:r>
            <a:r>
              <a:rPr lang="en-US" dirty="0" err="1" smtClean="0"/>
              <a:t>servlets</a:t>
            </a:r>
            <a:r>
              <a:rPr lang="en-US" dirty="0" smtClean="0"/>
              <a:t>, JSP and Java Beans</a:t>
            </a:r>
            <a:r>
              <a:rPr lang="en-US" dirty="0" smtClean="0">
                <a:cs typeface="Arial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cs typeface="Arial" charset="0"/>
              </a:rPr>
              <a:t>JSP pages are used only for presentation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 smtClean="0">
                <a:cs typeface="Arial" charset="0"/>
              </a:rPr>
              <a:t>Servlet</a:t>
            </a:r>
            <a:r>
              <a:rPr lang="en-US" dirty="0" smtClean="0">
                <a:cs typeface="Arial" charset="0"/>
              </a:rPr>
              <a:t> handles initial request, partially process the data, set up beans, then forward the results to one of a number of different JSP pages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/>
              <a:t>Servlet</a:t>
            </a:r>
            <a:r>
              <a:rPr lang="en-US" dirty="0" smtClean="0"/>
              <a:t> serves as a gatekeeper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cs typeface="Arial" charset="0"/>
              </a:rPr>
              <a:t>Provides common services, such as authentication, authorization, login, error handling, and etc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/>
              <a:t>Servlet</a:t>
            </a:r>
            <a:r>
              <a:rPr lang="en-US" dirty="0" smtClean="0"/>
              <a:t> serves as a central controller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cs typeface="Arial" charset="0"/>
              </a:rPr>
              <a:t>Act as a state machine or an event dispatcher to decide upon the appropriate logic to handle the request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2000" y="6356350"/>
            <a:ext cx="685800" cy="501650"/>
          </a:xfrm>
        </p:spPr>
        <p:txBody>
          <a:bodyPr/>
          <a:lstStyle/>
          <a:p>
            <a:pPr>
              <a:defRPr/>
            </a:pPr>
            <a:fld id="{638D094E-FEC4-4431-92CB-6EC7E2BC1F5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JSP Model 2 (cont.)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2000" y="6356350"/>
            <a:ext cx="685800" cy="501650"/>
          </a:xfrm>
        </p:spPr>
        <p:txBody>
          <a:bodyPr/>
          <a:lstStyle/>
          <a:p>
            <a:pPr>
              <a:defRPr/>
            </a:pPr>
            <a:fld id="{6A29DD21-7C79-4194-B929-75F9FEA2BD9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22325" y="1341438"/>
            <a:ext cx="7278688" cy="4546600"/>
            <a:chOff x="587" y="784"/>
            <a:chExt cx="4585" cy="3248"/>
          </a:xfrm>
        </p:grpSpPr>
        <p:pic>
          <p:nvPicPr>
            <p:cNvPr id="4608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7" y="784"/>
              <a:ext cx="4585" cy="2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086" name="Text Box 7"/>
            <p:cNvSpPr txBox="1">
              <a:spLocks noChangeArrowheads="1"/>
            </p:cNvSpPr>
            <p:nvPr/>
          </p:nvSpPr>
          <p:spPr bwMode="auto">
            <a:xfrm>
              <a:off x="1440" y="3738"/>
              <a:ext cx="2784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Servlet-centric Scenario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JSP Model 2 – Observation</a:t>
            </a:r>
          </a:p>
        </p:txBody>
      </p:sp>
      <p:sp>
        <p:nvSpPr>
          <p:cNvPr id="47107" name="Rectangle 24"/>
          <p:cNvSpPr>
            <a:spLocks noGrp="1" noChangeArrowheads="1"/>
          </p:cNvSpPr>
          <p:nvPr>
            <p:ph idx="1"/>
          </p:nvPr>
        </p:nvSpPr>
        <p:spPr>
          <a:xfrm>
            <a:off x="4114800" y="1447800"/>
            <a:ext cx="4800600" cy="4014788"/>
          </a:xfrm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2700" smtClean="0"/>
              <a:t>The Good</a:t>
            </a:r>
          </a:p>
          <a:p>
            <a:pPr lvl="1" eaLnBrk="1" hangingPunct="1"/>
            <a:r>
              <a:rPr lang="en-US" sz="2300" smtClean="0"/>
              <a:t>Reuse opportunities</a:t>
            </a:r>
          </a:p>
          <a:p>
            <a:pPr lvl="2" eaLnBrk="1" hangingPunct="1"/>
            <a:r>
              <a:rPr lang="en-US" sz="1900" smtClean="0"/>
              <a:t>Other application may be able to use the same code.</a:t>
            </a:r>
          </a:p>
          <a:p>
            <a:pPr eaLnBrk="1" hangingPunct="1"/>
            <a:r>
              <a:rPr lang="en-US" smtClean="0"/>
              <a:t>The Bad</a:t>
            </a:r>
          </a:p>
          <a:p>
            <a:pPr lvl="1" eaLnBrk="1" hangingPunct="1"/>
            <a:r>
              <a:rPr lang="en-US" sz="2300" smtClean="0"/>
              <a:t>There is no longer a one to one mapping from a view to a single source of code.</a:t>
            </a:r>
          </a:p>
          <a:p>
            <a:pPr eaLnBrk="1" hangingPunct="1"/>
            <a:r>
              <a:rPr lang="en-US" sz="2700" smtClean="0"/>
              <a:t>The Ugly</a:t>
            </a:r>
          </a:p>
          <a:p>
            <a:pPr lvl="1" eaLnBrk="1" hangingPunct="1"/>
            <a:r>
              <a:rPr lang="en-US" sz="2300" smtClean="0"/>
              <a:t>Takes more forethought.</a:t>
            </a:r>
          </a:p>
        </p:txBody>
      </p:sp>
      <p:grpSp>
        <p:nvGrpSpPr>
          <p:cNvPr id="47108" name="Group 3"/>
          <p:cNvGrpSpPr>
            <a:grpSpLocks/>
          </p:cNvGrpSpPr>
          <p:nvPr/>
        </p:nvGrpSpPr>
        <p:grpSpPr bwMode="auto">
          <a:xfrm>
            <a:off x="609600" y="1452563"/>
            <a:ext cx="3352800" cy="3352800"/>
            <a:chOff x="240" y="1296"/>
            <a:chExt cx="2112" cy="2112"/>
          </a:xfrm>
        </p:grpSpPr>
        <p:sp>
          <p:nvSpPr>
            <p:cNvPr id="47109" name="Text Box 4"/>
            <p:cNvSpPr txBox="1">
              <a:spLocks noChangeArrowheads="1"/>
            </p:cNvSpPr>
            <p:nvPr/>
          </p:nvSpPr>
          <p:spPr bwMode="auto">
            <a:xfrm>
              <a:off x="480" y="2832"/>
              <a:ext cx="576" cy="29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28" tIns="45714" rIns="91428" bIns="45714">
              <a:spAutoFit/>
            </a:bodyPr>
            <a:lstStyle/>
            <a:p>
              <a:pPr defTabSz="912813" eaLnBrk="0" hangingPunct="0">
                <a:lnSpc>
                  <a:spcPct val="100000"/>
                </a:lnSpc>
                <a:spcAft>
                  <a:spcPct val="0"/>
                </a:spcAft>
              </a:pPr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JSP2</a:t>
              </a:r>
            </a:p>
          </p:txBody>
        </p:sp>
        <p:sp>
          <p:nvSpPr>
            <p:cNvPr id="47110" name="Text Box 5"/>
            <p:cNvSpPr txBox="1">
              <a:spLocks noChangeArrowheads="1"/>
            </p:cNvSpPr>
            <p:nvPr/>
          </p:nvSpPr>
          <p:spPr bwMode="auto">
            <a:xfrm>
              <a:off x="480" y="2256"/>
              <a:ext cx="576" cy="29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28" tIns="45714" rIns="91428" bIns="45714">
              <a:spAutoFit/>
            </a:bodyPr>
            <a:lstStyle/>
            <a:p>
              <a:pPr defTabSz="912813" eaLnBrk="0" hangingPunct="0">
                <a:lnSpc>
                  <a:spcPct val="100000"/>
                </a:lnSpc>
                <a:spcAft>
                  <a:spcPct val="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Times New Roman" pitchFamily="18" charset="0"/>
                </a:rPr>
                <a:t>JSP1</a:t>
              </a:r>
            </a:p>
          </p:txBody>
        </p:sp>
        <p:sp>
          <p:nvSpPr>
            <p:cNvPr id="47111" name="Text Box 6"/>
            <p:cNvSpPr txBox="1">
              <a:spLocks noChangeArrowheads="1"/>
            </p:cNvSpPr>
            <p:nvPr/>
          </p:nvSpPr>
          <p:spPr bwMode="auto">
            <a:xfrm>
              <a:off x="1440" y="2256"/>
              <a:ext cx="576" cy="29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28" tIns="45714" rIns="91428" bIns="45714">
              <a:spAutoFit/>
            </a:bodyPr>
            <a:lstStyle/>
            <a:p>
              <a:pPr defTabSz="912813" eaLnBrk="0" hangingPunct="0">
                <a:lnSpc>
                  <a:spcPct val="100000"/>
                </a:lnSpc>
                <a:spcAft>
                  <a:spcPct val="0"/>
                </a:spcAft>
              </a:pPr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JSP3</a:t>
              </a:r>
            </a:p>
          </p:txBody>
        </p:sp>
        <p:sp>
          <p:nvSpPr>
            <p:cNvPr id="47112" name="Text Box 7"/>
            <p:cNvSpPr txBox="1">
              <a:spLocks noChangeArrowheads="1"/>
            </p:cNvSpPr>
            <p:nvPr/>
          </p:nvSpPr>
          <p:spPr bwMode="auto">
            <a:xfrm>
              <a:off x="432" y="1296"/>
              <a:ext cx="72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28" tIns="45714" rIns="91428" bIns="45714">
              <a:spAutoFit/>
            </a:bodyPr>
            <a:lstStyle/>
            <a:p>
              <a:pPr defTabSz="912813" eaLnBrk="0" hangingPunct="0">
                <a:lnSpc>
                  <a:spcPct val="100000"/>
                </a:lnSpc>
                <a:spcAft>
                  <a:spcPct val="0"/>
                </a:spcAft>
              </a:pPr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Logic</a:t>
              </a:r>
            </a:p>
          </p:txBody>
        </p:sp>
        <p:sp>
          <p:nvSpPr>
            <p:cNvPr id="47113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72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28" tIns="45714" rIns="91428" bIns="45714">
              <a:spAutoFit/>
            </a:bodyPr>
            <a:lstStyle/>
            <a:p>
              <a:pPr defTabSz="912813" eaLnBrk="0" hangingPunct="0">
                <a:lnSpc>
                  <a:spcPct val="100000"/>
                </a:lnSpc>
                <a:spcAft>
                  <a:spcPct val="0"/>
                </a:spcAft>
              </a:pPr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Control</a:t>
              </a:r>
            </a:p>
          </p:txBody>
        </p:sp>
        <p:sp>
          <p:nvSpPr>
            <p:cNvPr id="47114" name="Line 9"/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7115" name="Line 10"/>
            <p:cNvSpPr>
              <a:spLocks noChangeShapeType="1"/>
            </p:cNvSpPr>
            <p:nvPr/>
          </p:nvSpPr>
          <p:spPr bwMode="auto">
            <a:xfrm flipV="1">
              <a:off x="240" y="1440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7116" name="Line 11"/>
            <p:cNvSpPr>
              <a:spLocks noChangeShapeType="1"/>
            </p:cNvSpPr>
            <p:nvPr/>
          </p:nvSpPr>
          <p:spPr bwMode="auto">
            <a:xfrm>
              <a:off x="241" y="1439"/>
              <a:ext cx="0" cy="15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7117" name="Line 12"/>
            <p:cNvSpPr>
              <a:spLocks noChangeShapeType="1"/>
            </p:cNvSpPr>
            <p:nvPr/>
          </p:nvSpPr>
          <p:spPr bwMode="auto">
            <a:xfrm flipH="1" flipV="1">
              <a:off x="816" y="1584"/>
              <a:ext cx="864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7118" name="Line 13"/>
            <p:cNvSpPr>
              <a:spLocks noChangeShapeType="1"/>
            </p:cNvSpPr>
            <p:nvPr/>
          </p:nvSpPr>
          <p:spPr bwMode="auto">
            <a:xfrm flipH="1">
              <a:off x="240" y="2976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7119" name="Line 14"/>
            <p:cNvSpPr>
              <a:spLocks noChangeShapeType="1"/>
            </p:cNvSpPr>
            <p:nvPr/>
          </p:nvSpPr>
          <p:spPr bwMode="auto">
            <a:xfrm flipV="1">
              <a:off x="817" y="1583"/>
              <a:ext cx="818" cy="67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7120" name="Line 15"/>
            <p:cNvSpPr>
              <a:spLocks noChangeShapeType="1"/>
            </p:cNvSpPr>
            <p:nvPr/>
          </p:nvSpPr>
          <p:spPr bwMode="auto">
            <a:xfrm flipV="1">
              <a:off x="1728" y="1584"/>
              <a:ext cx="0" cy="67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7121" name="Line 16"/>
            <p:cNvSpPr>
              <a:spLocks noChangeShapeType="1"/>
            </p:cNvSpPr>
            <p:nvPr/>
          </p:nvSpPr>
          <p:spPr bwMode="auto">
            <a:xfrm>
              <a:off x="768" y="3120"/>
              <a:ext cx="0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7122" name="Line 17"/>
            <p:cNvSpPr>
              <a:spLocks noChangeShapeType="1"/>
            </p:cNvSpPr>
            <p:nvPr/>
          </p:nvSpPr>
          <p:spPr bwMode="auto">
            <a:xfrm>
              <a:off x="1824" y="158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7123" name="Line 18"/>
            <p:cNvSpPr>
              <a:spLocks noChangeShapeType="1"/>
            </p:cNvSpPr>
            <p:nvPr/>
          </p:nvSpPr>
          <p:spPr bwMode="auto">
            <a:xfrm>
              <a:off x="2112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7124" name="Line 19"/>
            <p:cNvSpPr>
              <a:spLocks noChangeShapeType="1"/>
            </p:cNvSpPr>
            <p:nvPr/>
          </p:nvSpPr>
          <p:spPr bwMode="auto">
            <a:xfrm>
              <a:off x="2352" y="153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7125" name="Line 20"/>
            <p:cNvSpPr>
              <a:spLocks noChangeShapeType="1"/>
            </p:cNvSpPr>
            <p:nvPr/>
          </p:nvSpPr>
          <p:spPr bwMode="auto">
            <a:xfrm flipH="1">
              <a:off x="912" y="1584"/>
              <a:ext cx="81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vi-VN">
                <a:solidFill>
                  <a:schemeClr val="bg1"/>
                </a:solidFill>
              </a:endParaRPr>
            </a:p>
          </p:txBody>
        </p:sp>
        <p:sp>
          <p:nvSpPr>
            <p:cNvPr id="47126" name="Line 21"/>
            <p:cNvSpPr>
              <a:spLocks noChangeShapeType="1"/>
            </p:cNvSpPr>
            <p:nvPr/>
          </p:nvSpPr>
          <p:spPr bwMode="auto">
            <a:xfrm>
              <a:off x="2352" y="28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7127" name="Line 22"/>
            <p:cNvSpPr>
              <a:spLocks noChangeShapeType="1"/>
            </p:cNvSpPr>
            <p:nvPr/>
          </p:nvSpPr>
          <p:spPr bwMode="auto">
            <a:xfrm flipH="1">
              <a:off x="624" y="340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7128" name="Line 23"/>
            <p:cNvSpPr>
              <a:spLocks noChangeShapeType="1"/>
            </p:cNvSpPr>
            <p:nvPr/>
          </p:nvSpPr>
          <p:spPr bwMode="auto">
            <a:xfrm flipV="1">
              <a:off x="624" y="31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vi-VN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JSP Model 2 - Observation (cont.)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Arial" pitchFamily="34" charset="0"/>
              </a:rPr>
              <a:t>Advantages</a:t>
            </a:r>
          </a:p>
          <a:p>
            <a:pPr lvl="1" eaLnBrk="1" hangingPunct="1"/>
            <a:r>
              <a:rPr lang="en-US" smtClean="0">
                <a:cs typeface="Arial" pitchFamily="34" charset="0"/>
              </a:rPr>
              <a:t>Easier to build, maintain and extend: </a:t>
            </a:r>
            <a:r>
              <a:rPr lang="en-US" smtClean="0"/>
              <a:t>Suitable for large and complex applications</a:t>
            </a:r>
          </a:p>
          <a:p>
            <a:pPr lvl="1" eaLnBrk="1" hangingPunct="1"/>
            <a:r>
              <a:rPr lang="en-US" smtClean="0">
                <a:cs typeface="Arial" pitchFamily="34" charset="0"/>
              </a:rPr>
              <a:t>Single point of control (Servlet) for security and logging</a:t>
            </a:r>
          </a:p>
          <a:p>
            <a:pPr eaLnBrk="1" hangingPunct="1"/>
            <a:r>
              <a:rPr lang="en-US" smtClean="0">
                <a:cs typeface="Arial" pitchFamily="34" charset="0"/>
              </a:rPr>
              <a:t>Limitations</a:t>
            </a:r>
          </a:p>
          <a:p>
            <a:pPr lvl="1" eaLnBrk="1" hangingPunct="1"/>
            <a:r>
              <a:rPr lang="en-US" smtClean="0">
                <a:cs typeface="Arial" pitchFamily="34" charset="0"/>
              </a:rPr>
              <a:t>Increase Design Complexity</a:t>
            </a:r>
          </a:p>
          <a:p>
            <a:pPr eaLnBrk="1" hangingPunct="1"/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2000" y="6356350"/>
            <a:ext cx="685800" cy="501650"/>
          </a:xfrm>
        </p:spPr>
        <p:txBody>
          <a:bodyPr/>
          <a:lstStyle/>
          <a:p>
            <a:pPr>
              <a:defRPr/>
            </a:pPr>
            <a:fld id="{21C7466F-0CDE-4C83-8340-CBC36CB0996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Questions?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vi-VN" smtClean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MVC Architecture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60"/>
            <a:ext cx="7034034" cy="482453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Application MVC Pattern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552950" y="1970088"/>
            <a:ext cx="4343400" cy="368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/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300">
                <a:solidFill>
                  <a:schemeClr val="tx1"/>
                </a:solidFill>
                <a:latin typeface="Arial" pitchFamily="34" charset="0"/>
              </a:rPr>
              <a:t>Model</a:t>
            </a:r>
          </a:p>
          <a:p>
            <a:pPr marL="742950" lvl="1" indent="-28575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Information is provided in objects or beans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300">
                <a:solidFill>
                  <a:schemeClr val="tx1"/>
                </a:solidFill>
                <a:latin typeface="Arial" pitchFamily="34" charset="0"/>
              </a:rPr>
              <a:t>View</a:t>
            </a:r>
          </a:p>
          <a:p>
            <a:pPr marL="742950" lvl="1" indent="-28575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The JSP provide the view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300">
                <a:solidFill>
                  <a:schemeClr val="tx1"/>
                </a:solidFill>
                <a:latin typeface="Arial" pitchFamily="34" charset="0"/>
              </a:rPr>
              <a:t>Controller</a:t>
            </a:r>
          </a:p>
          <a:p>
            <a:pPr marL="742950" lvl="1" indent="-28575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Servlet provides control logic and becomes the controller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914400" y="1593850"/>
            <a:ext cx="3352800" cy="3810000"/>
            <a:chOff x="576" y="1004"/>
            <a:chExt cx="2112" cy="2400"/>
          </a:xfrm>
        </p:grpSpPr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816" y="1004"/>
              <a:ext cx="912" cy="5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28" tIns="45714" rIns="91428" bIns="45714">
              <a:spAutoFit/>
            </a:bodyPr>
            <a:lstStyle/>
            <a:p>
              <a:pPr defTabSz="912813" eaLnBrk="0" hangingPunct="0">
                <a:lnSpc>
                  <a:spcPct val="100000"/>
                </a:lnSpc>
                <a:spcAft>
                  <a:spcPct val="0"/>
                </a:spcAft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</a:rPr>
                <a:t>Controller (Servlet)</a:t>
              </a:r>
            </a:p>
          </p:txBody>
        </p:sp>
        <p:sp>
          <p:nvSpPr>
            <p:cNvPr id="31750" name="Text Box 6"/>
            <p:cNvSpPr txBox="1">
              <a:spLocks noChangeArrowheads="1"/>
            </p:cNvSpPr>
            <p:nvPr/>
          </p:nvSpPr>
          <p:spPr bwMode="auto">
            <a:xfrm>
              <a:off x="1920" y="1820"/>
              <a:ext cx="768" cy="52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28" tIns="45714" rIns="91428" bIns="45714">
              <a:spAutoFit/>
            </a:bodyPr>
            <a:lstStyle/>
            <a:p>
              <a:pPr defTabSz="912813" eaLnBrk="0" hangingPunct="0">
                <a:lnSpc>
                  <a:spcPct val="100000"/>
                </a:lnSpc>
                <a:spcAft>
                  <a:spcPct val="0"/>
                </a:spcAft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</a:rPr>
                <a:t>Model</a:t>
              </a:r>
              <a:br>
                <a:rPr lang="en-US" sz="2400">
                  <a:solidFill>
                    <a:schemeClr val="tx1"/>
                  </a:solidFill>
                  <a:latin typeface="Times New Roman" pitchFamily="18" charset="0"/>
                </a:rPr>
              </a:b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</a:rPr>
                <a:t>(Beans)</a:t>
              </a:r>
            </a:p>
          </p:txBody>
        </p:sp>
        <p:sp>
          <p:nvSpPr>
            <p:cNvPr id="31751" name="Line 7"/>
            <p:cNvSpPr>
              <a:spLocks noChangeShapeType="1"/>
            </p:cNvSpPr>
            <p:nvPr/>
          </p:nvSpPr>
          <p:spPr bwMode="auto">
            <a:xfrm flipV="1">
              <a:off x="624" y="12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1752" name="Line 8"/>
            <p:cNvSpPr>
              <a:spLocks noChangeShapeType="1"/>
            </p:cNvSpPr>
            <p:nvPr/>
          </p:nvSpPr>
          <p:spPr bwMode="auto">
            <a:xfrm>
              <a:off x="1728" y="1152"/>
              <a:ext cx="3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1753" name="Line 9"/>
            <p:cNvSpPr>
              <a:spLocks noChangeShapeType="1"/>
            </p:cNvSpPr>
            <p:nvPr/>
          </p:nvSpPr>
          <p:spPr bwMode="auto">
            <a:xfrm>
              <a:off x="1296" y="1536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31754" name="Group 10"/>
            <p:cNvGrpSpPr>
              <a:grpSpLocks/>
            </p:cNvGrpSpPr>
            <p:nvPr/>
          </p:nvGrpSpPr>
          <p:grpSpPr bwMode="auto">
            <a:xfrm>
              <a:off x="816" y="2352"/>
              <a:ext cx="1296" cy="1052"/>
              <a:chOff x="816" y="2352"/>
              <a:chExt cx="1296" cy="1052"/>
            </a:xfrm>
          </p:grpSpPr>
          <p:sp>
            <p:nvSpPr>
              <p:cNvPr id="31761" name="Text Box 11"/>
              <p:cNvSpPr txBox="1">
                <a:spLocks noChangeArrowheads="1"/>
              </p:cNvSpPr>
              <p:nvPr/>
            </p:nvSpPr>
            <p:spPr bwMode="auto">
              <a:xfrm>
                <a:off x="816" y="2496"/>
                <a:ext cx="912" cy="52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28" tIns="45714" rIns="91428" bIns="45714">
                <a:spAutoFit/>
              </a:bodyPr>
              <a:lstStyle/>
              <a:p>
                <a:pPr defTabSz="912813" eaLnBrk="0" hangingPunct="0">
                  <a:lnSpc>
                    <a:spcPct val="100000"/>
                  </a:lnSpc>
                  <a:spcAft>
                    <a:spcPct val="0"/>
                  </a:spcAft>
                </a:pPr>
                <a:r>
                  <a:rPr lang="en-US" sz="2400">
                    <a:solidFill>
                      <a:schemeClr val="tx1"/>
                    </a:solidFill>
                    <a:latin typeface="Times New Roman" pitchFamily="18" charset="0"/>
                  </a:rPr>
                  <a:t>View</a:t>
                </a:r>
                <a:br>
                  <a:rPr lang="en-US" sz="2400">
                    <a:solidFill>
                      <a:schemeClr val="tx1"/>
                    </a:solidFill>
                    <a:latin typeface="Times New Roman" pitchFamily="18" charset="0"/>
                  </a:rPr>
                </a:br>
                <a:r>
                  <a:rPr lang="en-US" sz="2400">
                    <a:solidFill>
                      <a:schemeClr val="tx1"/>
                    </a:solidFill>
                    <a:latin typeface="Times New Roman" pitchFamily="18" charset="0"/>
                  </a:rPr>
                  <a:t>(JSPs)</a:t>
                </a:r>
              </a:p>
            </p:txBody>
          </p:sp>
          <p:sp>
            <p:nvSpPr>
              <p:cNvPr id="31762" name="Text Box 12"/>
              <p:cNvSpPr txBox="1">
                <a:spLocks noChangeArrowheads="1"/>
              </p:cNvSpPr>
              <p:nvPr/>
            </p:nvSpPr>
            <p:spPr bwMode="auto">
              <a:xfrm>
                <a:off x="912" y="2592"/>
                <a:ext cx="912" cy="52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28" tIns="45714" rIns="91428" bIns="45714">
                <a:spAutoFit/>
              </a:bodyPr>
              <a:lstStyle/>
              <a:p>
                <a:pPr defTabSz="912813" eaLnBrk="0" hangingPunct="0">
                  <a:lnSpc>
                    <a:spcPct val="100000"/>
                  </a:lnSpc>
                  <a:spcAft>
                    <a:spcPct val="0"/>
                  </a:spcAft>
                </a:pPr>
                <a:r>
                  <a:rPr lang="en-US" sz="2400">
                    <a:solidFill>
                      <a:schemeClr val="tx1"/>
                    </a:solidFill>
                    <a:latin typeface="Times New Roman" pitchFamily="18" charset="0"/>
                  </a:rPr>
                  <a:t>View</a:t>
                </a:r>
                <a:br>
                  <a:rPr lang="en-US" sz="2400">
                    <a:solidFill>
                      <a:schemeClr val="tx1"/>
                    </a:solidFill>
                    <a:latin typeface="Times New Roman" pitchFamily="18" charset="0"/>
                  </a:rPr>
                </a:br>
                <a:r>
                  <a:rPr lang="en-US" sz="2400">
                    <a:solidFill>
                      <a:schemeClr val="tx1"/>
                    </a:solidFill>
                    <a:latin typeface="Times New Roman" pitchFamily="18" charset="0"/>
                  </a:rPr>
                  <a:t>(JSPs)</a:t>
                </a:r>
              </a:p>
            </p:txBody>
          </p:sp>
          <p:sp>
            <p:nvSpPr>
              <p:cNvPr id="31763" name="Text Box 13"/>
              <p:cNvSpPr txBox="1">
                <a:spLocks noChangeArrowheads="1"/>
              </p:cNvSpPr>
              <p:nvPr/>
            </p:nvSpPr>
            <p:spPr bwMode="auto">
              <a:xfrm>
                <a:off x="1008" y="2688"/>
                <a:ext cx="912" cy="52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28" tIns="45714" rIns="91428" bIns="45714">
                <a:spAutoFit/>
              </a:bodyPr>
              <a:lstStyle/>
              <a:p>
                <a:pPr defTabSz="912813" eaLnBrk="0" hangingPunct="0">
                  <a:lnSpc>
                    <a:spcPct val="100000"/>
                  </a:lnSpc>
                  <a:spcAft>
                    <a:spcPct val="0"/>
                  </a:spcAft>
                </a:pPr>
                <a:r>
                  <a:rPr lang="en-US" sz="2400">
                    <a:solidFill>
                      <a:schemeClr val="tx1"/>
                    </a:solidFill>
                    <a:latin typeface="Times New Roman" pitchFamily="18" charset="0"/>
                  </a:rPr>
                  <a:t>View</a:t>
                </a:r>
                <a:br>
                  <a:rPr lang="en-US" sz="2400">
                    <a:solidFill>
                      <a:schemeClr val="tx1"/>
                    </a:solidFill>
                    <a:latin typeface="Times New Roman" pitchFamily="18" charset="0"/>
                  </a:rPr>
                </a:br>
                <a:r>
                  <a:rPr lang="en-US" sz="2400">
                    <a:solidFill>
                      <a:schemeClr val="tx1"/>
                    </a:solidFill>
                    <a:latin typeface="Times New Roman" pitchFamily="18" charset="0"/>
                  </a:rPr>
                  <a:t>(JSPs)</a:t>
                </a:r>
              </a:p>
            </p:txBody>
          </p:sp>
          <p:sp>
            <p:nvSpPr>
              <p:cNvPr id="31764" name="Text Box 14"/>
              <p:cNvSpPr txBox="1">
                <a:spLocks noChangeArrowheads="1"/>
              </p:cNvSpPr>
              <p:nvPr/>
            </p:nvSpPr>
            <p:spPr bwMode="auto">
              <a:xfrm>
                <a:off x="1104" y="2784"/>
                <a:ext cx="912" cy="52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28" tIns="45714" rIns="91428" bIns="45714">
                <a:spAutoFit/>
              </a:bodyPr>
              <a:lstStyle/>
              <a:p>
                <a:pPr defTabSz="912813" eaLnBrk="0" hangingPunct="0">
                  <a:lnSpc>
                    <a:spcPct val="100000"/>
                  </a:lnSpc>
                  <a:spcAft>
                    <a:spcPct val="0"/>
                  </a:spcAft>
                </a:pPr>
                <a:r>
                  <a:rPr lang="en-US" sz="2400">
                    <a:solidFill>
                      <a:schemeClr val="tx1"/>
                    </a:solidFill>
                    <a:latin typeface="Times New Roman" pitchFamily="18" charset="0"/>
                  </a:rPr>
                  <a:t>View</a:t>
                </a:r>
                <a:br>
                  <a:rPr lang="en-US" sz="2400">
                    <a:solidFill>
                      <a:schemeClr val="tx1"/>
                    </a:solidFill>
                    <a:latin typeface="Times New Roman" pitchFamily="18" charset="0"/>
                  </a:rPr>
                </a:br>
                <a:r>
                  <a:rPr lang="en-US" sz="2400">
                    <a:solidFill>
                      <a:schemeClr val="tx1"/>
                    </a:solidFill>
                    <a:latin typeface="Times New Roman" pitchFamily="18" charset="0"/>
                  </a:rPr>
                  <a:t>(JSPs)</a:t>
                </a:r>
              </a:p>
            </p:txBody>
          </p:sp>
          <p:sp>
            <p:nvSpPr>
              <p:cNvPr id="31765" name="Text Box 15"/>
              <p:cNvSpPr txBox="1">
                <a:spLocks noChangeArrowheads="1"/>
              </p:cNvSpPr>
              <p:nvPr/>
            </p:nvSpPr>
            <p:spPr bwMode="auto">
              <a:xfrm>
                <a:off x="1200" y="2880"/>
                <a:ext cx="912" cy="52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28" tIns="45714" rIns="91428" bIns="45714">
                <a:spAutoFit/>
              </a:bodyPr>
              <a:lstStyle/>
              <a:p>
                <a:pPr defTabSz="912813" eaLnBrk="0" hangingPunct="0">
                  <a:lnSpc>
                    <a:spcPct val="100000"/>
                  </a:lnSpc>
                  <a:spcAft>
                    <a:spcPct val="0"/>
                  </a:spcAft>
                </a:pPr>
                <a:r>
                  <a:rPr lang="en-US" sz="2400">
                    <a:solidFill>
                      <a:schemeClr val="tx1"/>
                    </a:solidFill>
                    <a:latin typeface="Times New Roman" pitchFamily="18" charset="0"/>
                  </a:rPr>
                  <a:t>View</a:t>
                </a:r>
                <a:br>
                  <a:rPr lang="en-US" sz="2400">
                    <a:solidFill>
                      <a:schemeClr val="tx1"/>
                    </a:solidFill>
                    <a:latin typeface="Times New Roman" pitchFamily="18" charset="0"/>
                  </a:rPr>
                </a:br>
                <a:r>
                  <a:rPr lang="en-US" sz="2400">
                    <a:solidFill>
                      <a:schemeClr val="tx1"/>
                    </a:solidFill>
                    <a:latin typeface="Times New Roman" pitchFamily="18" charset="0"/>
                  </a:rPr>
                  <a:t>(JSP)</a:t>
                </a:r>
              </a:p>
            </p:txBody>
          </p:sp>
          <p:sp>
            <p:nvSpPr>
              <p:cNvPr id="31766" name="Line 16"/>
              <p:cNvSpPr>
                <a:spLocks noChangeShapeType="1"/>
              </p:cNvSpPr>
              <p:nvPr/>
            </p:nvSpPr>
            <p:spPr bwMode="auto">
              <a:xfrm flipV="1">
                <a:off x="1536" y="2352"/>
                <a:ext cx="57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sp>
          <p:nvSpPr>
            <p:cNvPr id="31755" name="Line 17"/>
            <p:cNvSpPr>
              <a:spLocks noChangeShapeType="1"/>
            </p:cNvSpPr>
            <p:nvPr/>
          </p:nvSpPr>
          <p:spPr bwMode="auto">
            <a:xfrm flipH="1">
              <a:off x="624" y="3024"/>
              <a:ext cx="48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1756" name="Text Box 18"/>
            <p:cNvSpPr txBox="1">
              <a:spLocks noChangeArrowheads="1"/>
            </p:cNvSpPr>
            <p:nvPr/>
          </p:nvSpPr>
          <p:spPr bwMode="auto">
            <a:xfrm>
              <a:off x="576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8" tIns="45714" rIns="91428" bIns="45714">
              <a:spAutoFit/>
            </a:bodyPr>
            <a:lstStyle/>
            <a:p>
              <a:pPr algn="l" defTabSz="912813"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1757" name="Text Box 19"/>
            <p:cNvSpPr txBox="1">
              <a:spLocks noChangeArrowheads="1"/>
            </p:cNvSpPr>
            <p:nvPr/>
          </p:nvSpPr>
          <p:spPr bwMode="auto">
            <a:xfrm>
              <a:off x="1958" y="141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8" tIns="45714" rIns="91428" bIns="45714">
              <a:spAutoFit/>
            </a:bodyPr>
            <a:lstStyle/>
            <a:p>
              <a:pPr algn="l" defTabSz="912813"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1758" name="Text Box 20"/>
            <p:cNvSpPr txBox="1">
              <a:spLocks noChangeArrowheads="1"/>
            </p:cNvSpPr>
            <p:nvPr/>
          </p:nvSpPr>
          <p:spPr bwMode="auto">
            <a:xfrm>
              <a:off x="1296" y="216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8" tIns="45714" rIns="91428" bIns="45714">
              <a:spAutoFit/>
            </a:bodyPr>
            <a:lstStyle/>
            <a:p>
              <a:pPr algn="l" defTabSz="912813"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1759" name="Text Box 21"/>
            <p:cNvSpPr txBox="1">
              <a:spLocks noChangeArrowheads="1"/>
            </p:cNvSpPr>
            <p:nvPr/>
          </p:nvSpPr>
          <p:spPr bwMode="auto">
            <a:xfrm>
              <a:off x="1968" y="24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8" tIns="45714" rIns="91428" bIns="45714">
              <a:spAutoFit/>
            </a:bodyPr>
            <a:lstStyle/>
            <a:p>
              <a:pPr algn="l" defTabSz="912813"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1760" name="Text Box 22"/>
            <p:cNvSpPr txBox="1">
              <a:spLocks noChangeArrowheads="1"/>
            </p:cNvSpPr>
            <p:nvPr/>
          </p:nvSpPr>
          <p:spPr bwMode="auto">
            <a:xfrm>
              <a:off x="624" y="27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8" tIns="45714" rIns="91428" bIns="45714">
              <a:spAutoFit/>
            </a:bodyPr>
            <a:lstStyle/>
            <a:p>
              <a:pPr algn="l" defTabSz="912813"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>
                <a:solidFill>
                  <a:srgbClr val="92D050"/>
                </a:solidFill>
                <a:ea typeface="Segoe"/>
                <a:cs typeface="Segoe"/>
              </a:rPr>
              <a:t>M</a:t>
            </a:r>
            <a:r>
              <a:rPr lang="es-ES" dirty="0" smtClean="0">
                <a:ea typeface="Segoe"/>
                <a:cs typeface="Segoe"/>
              </a:rPr>
              <a:t>VC - </a:t>
            </a:r>
            <a:r>
              <a:rPr lang="es-ES" dirty="0" err="1" smtClean="0">
                <a:ea typeface="Segoe"/>
                <a:cs typeface="Segoe"/>
              </a:rPr>
              <a:t>Model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Models data and behavior behind business process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Manages Information - If Changes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Contains data and Related Functionality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Maps Real-World Entities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Performing DB Queries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Calculating Business Process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Encapsulates Domain Logic which are independent of Presentation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2000" y="6356350"/>
            <a:ext cx="685800" cy="501650"/>
          </a:xfrm>
        </p:spPr>
        <p:txBody>
          <a:bodyPr/>
          <a:lstStyle/>
          <a:p>
            <a:pPr>
              <a:defRPr/>
            </a:pPr>
            <a:fld id="{63B218FF-8AA5-422A-BBF1-C68C3EB6E77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Segoe"/>
                <a:cs typeface="Segoe"/>
              </a:rPr>
              <a:t>MV</a:t>
            </a:r>
            <a:r>
              <a:rPr lang="en-US" smtClean="0">
                <a:solidFill>
                  <a:srgbClr val="00B0F0"/>
                </a:solidFill>
                <a:ea typeface="Segoe"/>
                <a:cs typeface="Segoe"/>
              </a:rPr>
              <a:t>C</a:t>
            </a:r>
            <a:r>
              <a:rPr lang="en-US" smtClean="0">
                <a:ea typeface="Segoe"/>
                <a:cs typeface="Segoe"/>
              </a:rPr>
              <a:t> - Controller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Serves logical connection between user’s interaction and the business process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It receives and Translates input to request on model or view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Input from user and instructs the model and view to perform action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Responsible for making decision among multiple presentation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Maps the end-user action to the application response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2000" y="6356350"/>
            <a:ext cx="685800" cy="501650"/>
          </a:xfrm>
        </p:spPr>
        <p:txBody>
          <a:bodyPr/>
          <a:lstStyle/>
          <a:p>
            <a:pPr>
              <a:defRPr/>
            </a:pPr>
            <a:fld id="{58C28977-5C67-47A4-9D99-7093F5C2521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>
                <a:ea typeface="Segoe"/>
                <a:cs typeface="Segoe"/>
              </a:rPr>
              <a:t>M</a:t>
            </a:r>
            <a:r>
              <a:rPr lang="es-ES" smtClean="0">
                <a:solidFill>
                  <a:srgbClr val="FF0000"/>
                </a:solidFill>
                <a:ea typeface="Segoe"/>
                <a:cs typeface="Segoe"/>
              </a:rPr>
              <a:t>V</a:t>
            </a:r>
            <a:r>
              <a:rPr lang="es-ES" smtClean="0">
                <a:ea typeface="Segoe"/>
                <a:cs typeface="Segoe"/>
              </a:rPr>
              <a:t>C - View</a:t>
            </a:r>
            <a:endParaRPr 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Obtains data from model &amp; presents to the user</a:t>
            </a:r>
          </a:p>
          <a:p>
            <a:pPr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Represents Output/Input of the application</a:t>
            </a:r>
          </a:p>
          <a:p>
            <a:pPr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Display results of Business Logic</a:t>
            </a:r>
          </a:p>
          <a:p>
            <a:pPr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Free Access to Model</a:t>
            </a:r>
          </a:p>
          <a:p>
            <a:pPr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Reads Data from Model – Using Query Methods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2000" y="6356350"/>
            <a:ext cx="685800" cy="501650"/>
          </a:xfrm>
        </p:spPr>
        <p:txBody>
          <a:bodyPr/>
          <a:lstStyle/>
          <a:p>
            <a:pPr>
              <a:defRPr/>
            </a:pPr>
            <a:fld id="{EB04A733-1CBF-4F6C-8AC5-F01FAC042C3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Relationship between Components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View and Controller</a:t>
            </a:r>
          </a:p>
          <a:p>
            <a:pPr lvl="1"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Controller is responsible for creating or selecting view</a:t>
            </a:r>
          </a:p>
          <a:p>
            <a:pPr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Model and Controller</a:t>
            </a:r>
          </a:p>
          <a:p>
            <a:pPr lvl="1"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Controller depends on model</a:t>
            </a:r>
          </a:p>
          <a:p>
            <a:pPr lvl="1"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If a change is made to the model then there might be required to make parallel changes in the Controller</a:t>
            </a:r>
          </a:p>
          <a:p>
            <a:pPr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Model and View</a:t>
            </a:r>
          </a:p>
          <a:p>
            <a:pPr lvl="1"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View depends on Model</a:t>
            </a:r>
          </a:p>
          <a:p>
            <a:pPr lvl="1"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If a change is made to the model then there might be required to make parallel changes in the view</a:t>
            </a:r>
          </a:p>
          <a:p>
            <a:pPr eaLnBrk="1" hangingPunct="1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2000" y="6356350"/>
            <a:ext cx="685800" cy="501650"/>
          </a:xfrm>
        </p:spPr>
        <p:txBody>
          <a:bodyPr/>
          <a:lstStyle/>
          <a:p>
            <a:pPr>
              <a:defRPr/>
            </a:pPr>
            <a:fld id="{626A1DAF-882A-4226-95C9-65675F5627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Layers in Web Application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2000" y="6356350"/>
            <a:ext cx="685800" cy="501650"/>
          </a:xfrm>
        </p:spPr>
        <p:txBody>
          <a:bodyPr/>
          <a:lstStyle/>
          <a:p>
            <a:pPr>
              <a:defRPr/>
            </a:pPr>
            <a:fld id="{A7EDBDC9-F38D-4151-8EF1-C88A9AD5490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2400" y="4343400"/>
            <a:ext cx="7143800" cy="156966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processRequest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response)throws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String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txtUserName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String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userPassword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txtPassword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s-E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User</a:t>
            </a: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u = new </a:t>
            </a:r>
            <a:r>
              <a:rPr lang="es-E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User</a:t>
            </a: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E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UserBO</a:t>
            </a: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ubo</a:t>
            </a: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s-E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UserBO</a:t>
            </a: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E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u.setUserName</a:t>
            </a: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E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u.setUserPassword</a:t>
            </a: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userPassword</a:t>
            </a: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472" y="2882205"/>
            <a:ext cx="7143800" cy="1384995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&lt;form method="post" action="Login"&gt;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&lt;input type="text" name="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txtUserName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"&gt;&lt;/td&gt;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&lt;input type="text" name="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txtUserName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"&gt;&lt;/td&gt;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td</a:t>
            </a: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&gt;${</a:t>
            </a:r>
            <a:r>
              <a:rPr lang="es-E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u.userName</a:t>
            </a: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&lt;/</a:t>
            </a:r>
            <a:r>
              <a:rPr lang="es-E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td</a:t>
            </a: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td</a:t>
            </a: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&gt;${</a:t>
            </a:r>
            <a:r>
              <a:rPr lang="es-E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u.userPassword</a:t>
            </a: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&lt;/</a:t>
            </a:r>
            <a:r>
              <a:rPr lang="es-E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td</a:t>
            </a: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472" y="1752601"/>
            <a:ext cx="7143800" cy="1015663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DbBean</a:t>
            </a: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 </a:t>
            </a:r>
            <a:r>
              <a:rPr lang="es-E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set; }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password</a:t>
            </a: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 </a:t>
            </a:r>
            <a:r>
              <a:rPr lang="es-E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set; }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7" name="Oval 26"/>
          <p:cNvSpPr/>
          <p:nvPr/>
        </p:nvSpPr>
        <p:spPr>
          <a:xfrm>
            <a:off x="7572396" y="1752600"/>
            <a:ext cx="928694" cy="928694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 err="1">
                <a:solidFill>
                  <a:schemeClr val="tx2"/>
                </a:solidFill>
              </a:rPr>
              <a:t>Model</a:t>
            </a:r>
            <a:endParaRPr lang="es-ES" sz="1400" dirty="0">
              <a:solidFill>
                <a:schemeClr val="tx2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572396" y="4557706"/>
            <a:ext cx="928694" cy="928694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 err="1">
                <a:solidFill>
                  <a:schemeClr val="tx2"/>
                </a:solidFill>
              </a:rPr>
              <a:t>Controller</a:t>
            </a:r>
            <a:endParaRPr lang="es-ES" sz="1400" dirty="0">
              <a:solidFill>
                <a:schemeClr val="tx2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572396" y="3048000"/>
            <a:ext cx="928694" cy="928694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solidFill>
                  <a:schemeClr val="tx2"/>
                </a:solidFill>
              </a:rPr>
              <a:t>View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2819400" y="2286000"/>
            <a:ext cx="137160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276600" y="3048000"/>
            <a:ext cx="2209800" cy="1752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f2004">
  <a:themeElements>
    <a:clrScheme name="conf20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f20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811213" rtl="0" eaLnBrk="1" fontAlgn="base" latinLnBrk="0" hangingPunct="1">
          <a:lnSpc>
            <a:spcPct val="150000"/>
          </a:lnSpc>
          <a:spcBef>
            <a:spcPct val="50000"/>
          </a:spcBef>
          <a:spcAft>
            <a:spcPct val="5000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811213" rtl="0" eaLnBrk="1" fontAlgn="base" latinLnBrk="0" hangingPunct="1">
          <a:lnSpc>
            <a:spcPct val="150000"/>
          </a:lnSpc>
          <a:spcBef>
            <a:spcPct val="50000"/>
          </a:spcBef>
          <a:spcAft>
            <a:spcPct val="5000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onf20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20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20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20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20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20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f20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f20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f20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f20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f20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f20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Settings\kgsipe\Desktop\conf2004.pot</Template>
  <TotalTime>1625</TotalTime>
  <Words>942</Words>
  <Application>Microsoft Office PowerPoint</Application>
  <PresentationFormat>On-screen Show (4:3)</PresentationFormat>
  <Paragraphs>184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conf2004</vt:lpstr>
      <vt:lpstr>Template_Training Slide</vt:lpstr>
      <vt:lpstr>MVC and JSP Models</vt:lpstr>
      <vt:lpstr>What Is a MVC?</vt:lpstr>
      <vt:lpstr>MVC Architecture</vt:lpstr>
      <vt:lpstr>Web Application MVC Pattern</vt:lpstr>
      <vt:lpstr>MVC - Model</vt:lpstr>
      <vt:lpstr>MVC - Controller</vt:lpstr>
      <vt:lpstr>MVC - View</vt:lpstr>
      <vt:lpstr>Relationship between Components</vt:lpstr>
      <vt:lpstr>Logical Layers in Web Application</vt:lpstr>
      <vt:lpstr>MVC Collaboration Diagram</vt:lpstr>
      <vt:lpstr>Java 2 Web Applications</vt:lpstr>
      <vt:lpstr>JSP Model 1</vt:lpstr>
      <vt:lpstr>JSP Model 1 (cont.)</vt:lpstr>
      <vt:lpstr>JSP Model 1 (cont.)</vt:lpstr>
      <vt:lpstr>JSP Model 1 (cont.)</vt:lpstr>
      <vt:lpstr>JSP Model 1 (cont.)</vt:lpstr>
      <vt:lpstr>JSP Model 1 Observation</vt:lpstr>
      <vt:lpstr>JSP Model 1 Observation (cont.)</vt:lpstr>
      <vt:lpstr>JSP Model 2</vt:lpstr>
      <vt:lpstr>JSP Model 2 (cont.)</vt:lpstr>
      <vt:lpstr>JSP Model 2 (cont.)</vt:lpstr>
      <vt:lpstr>JSP Model 2 (cont.)</vt:lpstr>
      <vt:lpstr>JSP Model 2 – Observation</vt:lpstr>
      <vt:lpstr>JSP Model 2 - Observation (cont.)</vt:lpstr>
      <vt:lpstr>Questions?</vt:lpstr>
    </vt:vector>
  </TitlesOfParts>
  <Company>Code Mentor,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Struts Application Development</dc:title>
  <dc:creator>Kenneth G. Sipe III</dc:creator>
  <cp:lastModifiedBy>ThuanVD3</cp:lastModifiedBy>
  <cp:revision>188</cp:revision>
  <cp:lastPrinted>1998-10-21T22:08:16Z</cp:lastPrinted>
  <dcterms:created xsi:type="dcterms:W3CDTF">2000-08-12T00:40:59Z</dcterms:created>
  <dcterms:modified xsi:type="dcterms:W3CDTF">2013-11-22T03:41:24Z</dcterms:modified>
</cp:coreProperties>
</file>