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87" r:id="rId2"/>
  </p:sldMasterIdLst>
  <p:notesMasterIdLst>
    <p:notesMasterId r:id="rId30"/>
  </p:notesMasterIdLst>
  <p:handoutMasterIdLst>
    <p:handoutMasterId r:id="rId31"/>
  </p:handoutMasterIdLst>
  <p:sldIdLst>
    <p:sldId id="618" r:id="rId3"/>
    <p:sldId id="619" r:id="rId4"/>
    <p:sldId id="620" r:id="rId5"/>
    <p:sldId id="621" r:id="rId6"/>
    <p:sldId id="622" r:id="rId7"/>
    <p:sldId id="623" r:id="rId8"/>
    <p:sldId id="624" r:id="rId9"/>
    <p:sldId id="625" r:id="rId10"/>
    <p:sldId id="626" r:id="rId11"/>
    <p:sldId id="391" r:id="rId12"/>
    <p:sldId id="417" r:id="rId13"/>
    <p:sldId id="62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628" r:id="rId25"/>
    <p:sldId id="428" r:id="rId26"/>
    <p:sldId id="429" r:id="rId27"/>
    <p:sldId id="430" r:id="rId28"/>
    <p:sldId id="433" r:id="rId29"/>
  </p:sldIdLst>
  <p:sldSz cx="9144000" cy="6858000" type="screen4x3"/>
  <p:notesSz cx="7315200" cy="9601200"/>
  <p:defaultTextStyle>
    <a:defPPr>
      <a:defRPr lang="en-US"/>
    </a:defPPr>
    <a:lvl1pPr algn="ctr" rtl="0" fontAlgn="base">
      <a:lnSpc>
        <a:spcPct val="150000"/>
      </a:lnSpc>
      <a:spcBef>
        <a:spcPct val="50000"/>
      </a:spcBef>
      <a:spcAft>
        <a:spcPct val="50000"/>
      </a:spcAft>
      <a:defRPr sz="3400" kern="1200">
        <a:solidFill>
          <a:srgbClr val="FFFFFF"/>
        </a:solidFill>
        <a:latin typeface="Arial Narrow" pitchFamily="34" charset="0"/>
        <a:ea typeface="+mn-ea"/>
        <a:cs typeface="+mn-cs"/>
      </a:defRPr>
    </a:lvl1pPr>
    <a:lvl2pPr marL="457200" algn="ctr" rtl="0" fontAlgn="base">
      <a:lnSpc>
        <a:spcPct val="150000"/>
      </a:lnSpc>
      <a:spcBef>
        <a:spcPct val="50000"/>
      </a:spcBef>
      <a:spcAft>
        <a:spcPct val="50000"/>
      </a:spcAft>
      <a:defRPr sz="3400" kern="1200">
        <a:solidFill>
          <a:srgbClr val="FFFFFF"/>
        </a:solidFill>
        <a:latin typeface="Arial Narrow" pitchFamily="34" charset="0"/>
        <a:ea typeface="+mn-ea"/>
        <a:cs typeface="+mn-cs"/>
      </a:defRPr>
    </a:lvl2pPr>
    <a:lvl3pPr marL="914400" algn="ctr" rtl="0" fontAlgn="base">
      <a:lnSpc>
        <a:spcPct val="150000"/>
      </a:lnSpc>
      <a:spcBef>
        <a:spcPct val="50000"/>
      </a:spcBef>
      <a:spcAft>
        <a:spcPct val="50000"/>
      </a:spcAft>
      <a:defRPr sz="3400" kern="1200">
        <a:solidFill>
          <a:srgbClr val="FFFFFF"/>
        </a:solidFill>
        <a:latin typeface="Arial Narrow" pitchFamily="34" charset="0"/>
        <a:ea typeface="+mn-ea"/>
        <a:cs typeface="+mn-cs"/>
      </a:defRPr>
    </a:lvl3pPr>
    <a:lvl4pPr marL="1371600" algn="ctr" rtl="0" fontAlgn="base">
      <a:lnSpc>
        <a:spcPct val="150000"/>
      </a:lnSpc>
      <a:spcBef>
        <a:spcPct val="50000"/>
      </a:spcBef>
      <a:spcAft>
        <a:spcPct val="50000"/>
      </a:spcAft>
      <a:defRPr sz="3400" kern="1200">
        <a:solidFill>
          <a:srgbClr val="FFFFFF"/>
        </a:solidFill>
        <a:latin typeface="Arial Narrow" pitchFamily="34" charset="0"/>
        <a:ea typeface="+mn-ea"/>
        <a:cs typeface="+mn-cs"/>
      </a:defRPr>
    </a:lvl4pPr>
    <a:lvl5pPr marL="1828800" algn="ctr" rtl="0" fontAlgn="base">
      <a:lnSpc>
        <a:spcPct val="150000"/>
      </a:lnSpc>
      <a:spcBef>
        <a:spcPct val="50000"/>
      </a:spcBef>
      <a:spcAft>
        <a:spcPct val="50000"/>
      </a:spcAft>
      <a:defRPr sz="3400" kern="1200">
        <a:solidFill>
          <a:srgbClr val="FFFFFF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rgbClr val="FFFFFF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rgbClr val="FFFFFF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rgbClr val="FFFFFF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rgbClr val="FFFFFF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8F"/>
    <a:srgbClr val="777777"/>
    <a:srgbClr val="006633"/>
    <a:srgbClr val="150B71"/>
    <a:srgbClr val="0066CC"/>
    <a:srgbClr val="006699"/>
    <a:srgbClr val="CC3300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87562" autoAdjust="0"/>
  </p:normalViewPr>
  <p:slideViewPr>
    <p:cSldViewPr>
      <p:cViewPr varScale="1">
        <p:scale>
          <a:sx n="61" d="100"/>
          <a:sy n="61" d="100"/>
        </p:scale>
        <p:origin x="-120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656" y="-90"/>
      </p:cViewPr>
      <p:guideLst>
        <p:guide orient="horz" pos="3023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4288" y="-7938"/>
            <a:ext cx="3190876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04" tIns="0" rIns="20204" bIns="0" numCol="1" anchor="t" anchorCtr="0" compatLnSpc="1">
            <a:prstTxWarp prst="textNoShape">
              <a:avLst/>
            </a:prstTxWarp>
          </a:bodyPr>
          <a:lstStyle>
            <a:lvl1pPr algn="l" defTabSz="928688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-7938"/>
            <a:ext cx="3189288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04" tIns="0" rIns="20204" bIns="0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4288" y="9134475"/>
            <a:ext cx="1965326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04" tIns="0" rIns="20204" bIns="0" numCol="1" anchor="b" anchorCtr="0" compatLnSpc="1">
            <a:prstTxWarp prst="textNoShape">
              <a:avLst/>
            </a:prstTxWarp>
          </a:bodyPr>
          <a:lstStyle>
            <a:lvl1pPr algn="l" defTabSz="928688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(c) 2004 Code Mentor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5125" y="9134475"/>
            <a:ext cx="18811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04" tIns="0" rIns="20204" bIns="0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7F717C3-3706-4D1E-9CD8-EAE4FD39D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519363" y="9345613"/>
            <a:ext cx="2478087" cy="2555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6478" tIns="48239" rIns="96478" bIns="48239">
            <a:spAutoFit/>
          </a:bodyPr>
          <a:lstStyle/>
          <a:p>
            <a:pPr algn="l" defTabSz="96520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>
                <a:solidFill>
                  <a:schemeClr val="tx1"/>
                </a:solidFill>
                <a:latin typeface="Times New Roman" pitchFamily="18" charset="0"/>
              </a:rPr>
              <a:t>Copyright © 1998 by Inprise Corporation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3725" y="536575"/>
            <a:ext cx="6127750" cy="4595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508625"/>
            <a:ext cx="6227763" cy="354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54" tIns="48827" rIns="97654" bIns="488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 sdfljdf sdf sdfjsdf sdfsdf df sdf sd sd fs df sdf sdfsdfsdfsdfsd sdfsdfsdfsdf sdf sdf sdf sdf sdf df sdf sdfsdf sdf sdf </a:t>
            </a:r>
          </a:p>
          <a:p>
            <a:pPr lvl="1"/>
            <a:r>
              <a:rPr lang="en-US" noProof="0" smtClean="0"/>
              <a:t>Second level sdfljdf sdf sdfjsdf sdfsdf df sdf sd sd fs df sdf sdfsdfsdfsdfsd sdfsdfsdfsdf sdf sdf sdf sdf sdf df sdf sdfsdf sdf sdf </a:t>
            </a:r>
          </a:p>
          <a:p>
            <a:pPr lvl="2"/>
            <a:r>
              <a:rPr lang="en-US" noProof="0" smtClean="0"/>
              <a:t>Third level sdfljdf sdf sdfjsdf sdfsdf df sdf sd sd fs df sdf sdfsdfsdfsdfsd sdfsdfsdfsdf sdf sdf sdf sdf sdf df sdf sdfsdf sdf sdf </a:t>
            </a:r>
          </a:p>
          <a:p>
            <a:pPr lvl="3"/>
            <a:r>
              <a:rPr lang="en-US" noProof="0" smtClean="0"/>
              <a:t>Fourth level sdfljdf sdf sdfjsdf sdfsdf df sdf sd sd fs df sdf sdfsdfsdfsdfsd sdfsdfsdfsdf sdf sdf sdf sdf sdf df sdf sdfsdf sdf sdf </a:t>
            </a:r>
          </a:p>
          <a:p>
            <a:pPr lvl="4"/>
            <a:r>
              <a:rPr lang="en-US" noProof="0" smtClean="0"/>
              <a:t>Fifth level sdfljdf sdf sdfjsdf sdfsdf df sdf sd sd fs df sdf sdfsdfsdfsdfsd sdfsdfsdfsdf sdf sdf sdf sdf sdf df sdf sdfsdf sdf sdf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91613"/>
            <a:ext cx="170656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04" tIns="0" rIns="20204" bIns="0" numCol="1" anchor="b" anchorCtr="0" compatLnSpc="1">
            <a:prstTxWarp prst="textNoShape">
              <a:avLst/>
            </a:prstTxWarp>
          </a:bodyPr>
          <a:lstStyle>
            <a:lvl1pPr algn="l" defTabSz="963613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932363" y="9120188"/>
            <a:ext cx="23828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04" tIns="0" rIns="20204" bIns="0" numCol="1" anchor="b" anchorCtr="0" compatLnSpc="1">
            <a:prstTxWarp prst="textNoShape">
              <a:avLst/>
            </a:prstTxWarp>
          </a:bodyPr>
          <a:lstStyle>
            <a:lvl1pPr algn="r" defTabSz="963613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Struts and Tiles Tutorial - </a:t>
            </a:r>
            <a:fld id="{D767D441-40FA-42C8-9E4C-0FACE3149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-14288"/>
            <a:ext cx="31829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04" tIns="0" rIns="20204" bIns="0" numCol="1" anchor="t" anchorCtr="0" compatLnSpc="1">
            <a:prstTxWarp prst="textNoShape">
              <a:avLst/>
            </a:prstTxWarp>
          </a:bodyPr>
          <a:lstStyle>
            <a:lvl1pPr algn="r" defTabSz="969963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75" y="-14288"/>
            <a:ext cx="31829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04" tIns="0" rIns="20204" bIns="0" numCol="1" anchor="t" anchorCtr="0" compatLnSpc="1">
            <a:prstTxWarp prst="textNoShape">
              <a:avLst/>
            </a:prstTxWarp>
          </a:bodyPr>
          <a:lstStyle>
            <a:lvl1pPr algn="l" defTabSz="969963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519363" y="9345613"/>
            <a:ext cx="2922587" cy="263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6478" tIns="48239" rIns="96478" bIns="48239">
            <a:spAutoFit/>
          </a:bodyPr>
          <a:lstStyle/>
          <a:p>
            <a:pPr algn="l" defTabSz="96520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>
                <a:solidFill>
                  <a:schemeClr val="tx1"/>
                </a:solidFill>
                <a:latin typeface="Times New Roman" pitchFamily="18" charset="0"/>
              </a:rPr>
              <a:t>Copyright © 2004  by Code Mentor Corporation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just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565150" indent="-109538" algn="just" defTabSz="908050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1001713" indent="-112713" algn="just" defTabSz="908050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452563" indent="-111125" algn="just" defTabSz="908050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905000" indent="-112713" algn="just" defTabSz="908050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 1 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4573588" y="3581400"/>
            <a:ext cx="3732212" cy="304800"/>
            <a:chOff x="2880" y="2352"/>
            <a:chExt cx="2352" cy="192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072" y="2448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vi-VN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880" y="2352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vi-VN"/>
            </a:p>
          </p:txBody>
        </p:sp>
      </p:grpSp>
      <p:sp>
        <p:nvSpPr>
          <p:cNvPr id="41984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8988" y="2590800"/>
            <a:ext cx="6399212" cy="2436813"/>
          </a:xfrm>
        </p:spPr>
        <p:txBody>
          <a:bodyPr/>
          <a:lstStyle>
            <a:lvl1pPr marL="0" indent="0" algn="r">
              <a:lnSpc>
                <a:spcPct val="120000"/>
              </a:lnSpc>
              <a:defRPr/>
            </a:lvl1pPr>
          </a:lstStyle>
          <a:p>
            <a:r>
              <a:rPr lang="en-US" altLang="ja-JP"/>
              <a:t>Insert Title Here</a:t>
            </a:r>
          </a:p>
          <a:p>
            <a:endParaRPr lang="en-US" altLang="ja-JP"/>
          </a:p>
          <a:p>
            <a:r>
              <a:rPr lang="en-US" altLang="ja-JP"/>
              <a:t>Insert PPT Name Here</a:t>
            </a:r>
          </a:p>
        </p:txBody>
      </p:sp>
      <p:sp>
        <p:nvSpPr>
          <p:cNvPr id="41984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altLang="ja-JP"/>
              <a:t>Insert Name Here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11188"/>
            <a:ext cx="1943100" cy="5484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11188"/>
            <a:ext cx="5676900" cy="5484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D3F1B-EE71-4B46-9CFB-8CCF52A4D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147B3-F792-4E80-9CE9-A0B482F546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F85E56A-58A6-4312-A77B-84421EBC1FA4}" type="datetimeFigureOut">
              <a:rPr lang="vi-VN"/>
              <a:pPr>
                <a:defRPr/>
              </a:pPr>
              <a:t>04/09/2011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98F03-E247-4A9C-B81C-4D3F38721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D779505-22C1-4FE4-BCC0-37A92A58298B}" type="datetimeFigureOut">
              <a:rPr lang="vi-VN"/>
              <a:pPr>
                <a:defRPr/>
              </a:pPr>
              <a:t>04/09/2011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0FBF8-90E8-43A9-9C07-F16CAB849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954E8C8-F0CE-416C-AAC9-79F960F9BD44}" type="datetimeFigureOut">
              <a:rPr lang="vi-VN"/>
              <a:pPr>
                <a:defRPr/>
              </a:pPr>
              <a:t>04/09/2011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779CF-463F-4DE3-B3A5-FA8C8A9DF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36246CD-6164-4102-A2F9-BE51182599FA}" type="datetimeFigureOut">
              <a:rPr lang="vi-VN"/>
              <a:pPr>
                <a:defRPr/>
              </a:pPr>
              <a:t>04/09/2011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18F6C-E56D-44F4-80A1-D1D87A3B9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701676A-2B54-44F7-B47C-8CD3B36C6304}" type="datetimeFigureOut">
              <a:rPr lang="vi-VN"/>
              <a:pPr>
                <a:defRPr/>
              </a:pPr>
              <a:t>04/09/2011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33025-FC4F-40D7-92B1-355E4B71A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7E80585-21A2-486A-872F-9D1D45A9EB2C}" type="datetimeFigureOut">
              <a:rPr lang="vi-VN"/>
              <a:pPr>
                <a:defRPr/>
              </a:pPr>
              <a:t>04/09/2011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57A0B-EBEE-4A8D-B2F5-46F44E719C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8222400-6D1E-418A-9C3B-37CAABEC0B3D}" type="datetimeFigureOut">
              <a:rPr lang="vi-VN"/>
              <a:pPr>
                <a:defRPr/>
              </a:pPr>
              <a:t>04/09/2011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4A9E1-251D-49EB-95E9-5292F7879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8AE392D-D0A0-41C4-8666-B81EABC8008C}" type="datetimeFigureOut">
              <a:rPr lang="vi-VN"/>
              <a:pPr>
                <a:defRPr/>
              </a:pPr>
              <a:t>04/09/2011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36624-1D54-48AB-9655-51E829A4C9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06263B1-3099-4C51-A512-EB83F0CBBE98}" type="datetimeFigureOut">
              <a:rPr lang="vi-VN"/>
              <a:pPr>
                <a:defRPr/>
              </a:pPr>
              <a:t>04/09/2011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4FCCE-D376-47A8-9E4F-791EE43C9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981200"/>
            <a:ext cx="3467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981200"/>
            <a:ext cx="3467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lide2 backgroun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981200"/>
            <a:ext cx="7086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11188"/>
            <a:ext cx="7772400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2813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912813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2pPr>
      <a:lvl3pPr algn="ctr" defTabSz="912813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3pPr>
      <a:lvl4pPr algn="ctr" defTabSz="912813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4pPr>
      <a:lvl5pPr algn="ctr" defTabSz="912813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281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30188" algn="l" defTabSz="91281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defTabSz="912813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l" defTabSz="9128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defTabSz="9128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defTabSz="9128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defTabSz="9128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defTabSz="9128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0" descr="BackGroun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681C7E7-D46D-4955-AC1E-796B81C1F4F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©</a:t>
            </a:r>
            <a:r>
              <a:rPr lang="en-US" sz="1000" dirty="0">
                <a:latin typeface="+mn-lt"/>
              </a:rPr>
              <a:t> FPT SOFTWARE – TRAINING MATERIAL</a:t>
            </a:r>
            <a:r>
              <a:rPr lang="en-US" altLang="ja-JP" sz="1000" dirty="0">
                <a:latin typeface="+mn-lt"/>
              </a:rPr>
              <a:t> – Int</a:t>
            </a:r>
            <a:r>
              <a:rPr lang="en-US" sz="1000" dirty="0">
                <a:latin typeface="+mn-lt"/>
              </a:rPr>
              <a:t>er</a:t>
            </a:r>
            <a:r>
              <a:rPr lang="en-US" altLang="ja-JP" sz="1000" dirty="0">
                <a:latin typeface="+mn-lt"/>
              </a:rPr>
              <a:t>nal </a:t>
            </a:r>
            <a:r>
              <a:rPr lang="en-US" sz="1000" dirty="0">
                <a:latin typeface="+mn-lt"/>
              </a:rPr>
              <a:t>us</a:t>
            </a:r>
            <a:r>
              <a:rPr lang="en-US" altLang="ja-JP" sz="1000" dirty="0">
                <a:latin typeface="+mn-lt"/>
              </a:rPr>
              <a:t>e</a:t>
            </a:r>
            <a:endParaRPr lang="en-US" sz="1000" dirty="0">
              <a:latin typeface="+mn-lt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115175" y="6596063"/>
            <a:ext cx="17827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+mn-lt"/>
              </a:rPr>
              <a:t>04e-BM/</a:t>
            </a:r>
            <a:r>
              <a:rPr lang="en-US" altLang="ja-JP" sz="1000" dirty="0">
                <a:latin typeface="+mn-lt"/>
              </a:rPr>
              <a:t>NS</a:t>
            </a:r>
            <a:r>
              <a:rPr lang="en-US" sz="1000" dirty="0">
                <a:latin typeface="+mn-lt"/>
              </a:rPr>
              <a:t>/HDCV/FSOFT v2</a:t>
            </a:r>
            <a:r>
              <a:rPr lang="en-US" altLang="ja-JP" sz="1000" dirty="0">
                <a:latin typeface="+mn-lt"/>
              </a:rPr>
              <a:t>/4</a:t>
            </a:r>
            <a:endParaRPr lang="en-US" sz="1000" dirty="0">
              <a:latin typeface="+mn-lt"/>
            </a:endParaRPr>
          </a:p>
        </p:txBody>
      </p:sp>
      <p:pic>
        <p:nvPicPr>
          <p:cNvPr id="2057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irror-fpt-telecom.fpt.net/apache/struts/binaries/struts-1.3.10-all.zip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Struts As a MVC Framework</a:t>
            </a:r>
            <a:endParaRPr lang="en-US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720081"/>
          </a:xfrm>
        </p:spPr>
        <p:txBody>
          <a:bodyPr/>
          <a:lstStyle/>
          <a:p>
            <a:pPr eaLnBrk="1" hangingPunct="1"/>
            <a:r>
              <a:rPr lang="en-US" dirty="0" smtClean="0"/>
              <a:t>Struts Installation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7086600" cy="4789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Downlad</a:t>
            </a:r>
            <a:r>
              <a:rPr lang="en-US" sz="2400" dirty="0" smtClean="0"/>
              <a:t> the zip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hlinkClick r:id="rId2"/>
              </a:rPr>
              <a:t>http://mirror-fpt-telecom.fpt.net/apache//struts/binaries/struts-1.3.10-all.zip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Unzip and go!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There isn’t an “install”, however there are several files you’ll need.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Readme.txt has details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Main Files of interest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*.jar , especially struts.jar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*.tld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struts-blank.war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1"/>
            <a:ext cx="7772400" cy="760512"/>
          </a:xfrm>
        </p:spPr>
        <p:txBody>
          <a:bodyPr/>
          <a:lstStyle/>
          <a:p>
            <a:pPr eaLnBrk="1" hangingPunct="1"/>
            <a:r>
              <a:rPr lang="en-US" dirty="0" smtClean="0"/>
              <a:t>Steps to Building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186408"/>
            <a:ext cx="7086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Step 1: Build your JSP in HTML format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It’s back to editing code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Step 2: Convert to Struts format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Step 3: Write the matching </a:t>
            </a:r>
            <a:r>
              <a:rPr lang="en-US" dirty="0" err="1" smtClean="0"/>
              <a:t>ActionForm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public class </a:t>
            </a:r>
            <a:r>
              <a:rPr lang="en-US" dirty="0" err="1" smtClean="0"/>
              <a:t>LogonForm</a:t>
            </a:r>
            <a:r>
              <a:rPr lang="en-US" dirty="0" smtClean="0"/>
              <a:t> extends </a:t>
            </a:r>
            <a:r>
              <a:rPr lang="en-US" dirty="0" err="1" smtClean="0"/>
              <a:t>ActionForm</a:t>
            </a:r>
            <a:r>
              <a:rPr lang="en-US" dirty="0" smtClean="0"/>
              <a:t> {}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Step 4: Write the Action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public class </a:t>
            </a:r>
            <a:r>
              <a:rPr lang="en-US" dirty="0" err="1" smtClean="0"/>
              <a:t>LogonAction</a:t>
            </a:r>
            <a:r>
              <a:rPr lang="en-US" dirty="0" smtClean="0"/>
              <a:t> extends Action {}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Creating Your First Struts Application</a:t>
            </a:r>
            <a:br>
              <a:rPr lang="en-US" sz="2800" dirty="0" smtClean="0"/>
            </a:br>
            <a:r>
              <a:rPr lang="en-US" sz="2400" dirty="0" smtClean="0"/>
              <a:t>Steps to Building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Step 5: Register the entries in struts-config.xml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 &lt;action path="/logon"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        	type="</a:t>
            </a:r>
            <a:r>
              <a:rPr lang="en-US" sz="2400" dirty="0" err="1" smtClean="0"/>
              <a:t>com.codementor.struts.LogonAction</a:t>
            </a:r>
            <a:r>
              <a:rPr lang="en-US" sz="2400" dirty="0" smtClean="0"/>
              <a:t>" 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            name="</a:t>
            </a:r>
            <a:r>
              <a:rPr lang="en-US" sz="2400" dirty="0" err="1" smtClean="0"/>
              <a:t>logonForm</a:t>
            </a:r>
            <a:r>
              <a:rPr lang="en-US" sz="2400" dirty="0" smtClean="0"/>
              <a:t>" 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            input="/Logon.jsp" &gt;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      &lt;forward name="success" path="/Success.jsp" /&gt;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      &lt;forward name="failure" path="/Failure.jsp" /&gt;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    &lt;/action&gt;</a:t>
            </a:r>
          </a:p>
          <a:p>
            <a:pPr eaLnBrk="1" hangingPunct="1"/>
            <a:r>
              <a:rPr lang="en-US" sz="2800" dirty="0" smtClean="0"/>
              <a:t>Step 6: Configure web.xml with the </a:t>
            </a:r>
            <a:r>
              <a:rPr lang="en-US" sz="2800" dirty="0" err="1" smtClean="0"/>
              <a:t>ActionServlet</a:t>
            </a:r>
            <a:endParaRPr lang="en-US" sz="2800" dirty="0" smtClean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Creating Your First Struts Application</a:t>
            </a:r>
            <a:br>
              <a:rPr lang="en-US" sz="2800" dirty="0" smtClean="0"/>
            </a:br>
            <a:r>
              <a:rPr lang="en-US" sz="2400" dirty="0" smtClean="0"/>
              <a:t>JSP Pages</a:t>
            </a:r>
            <a:endParaRPr lang="en-US" sz="2800" dirty="0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Three Pages</a:t>
            </a:r>
          </a:p>
          <a:p>
            <a:pPr lvl="1" eaLnBrk="1" hangingPunct="1"/>
            <a:r>
              <a:rPr lang="en-US" smtClean="0"/>
              <a:t>Login Page</a:t>
            </a:r>
          </a:p>
          <a:p>
            <a:pPr lvl="1" eaLnBrk="1" hangingPunct="1"/>
            <a:r>
              <a:rPr lang="en-US" smtClean="0"/>
              <a:t>Success Page</a:t>
            </a:r>
          </a:p>
          <a:p>
            <a:pPr lvl="1" eaLnBrk="1" hangingPunct="1"/>
            <a:r>
              <a:rPr lang="en-US" smtClean="0"/>
              <a:t>Failure Page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1"/>
            <a:ext cx="7772400" cy="76051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Creating Your First Struts Application</a:t>
            </a:r>
            <a:br>
              <a:rPr lang="en-US" sz="2800" dirty="0" smtClean="0"/>
            </a:br>
            <a:r>
              <a:rPr lang="en-US" sz="2400" dirty="0" smtClean="0"/>
              <a:t>Logon Page – HTML Version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02432"/>
            <a:ext cx="7770440" cy="503488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&lt;html&gt;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&lt;head&gt;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&lt;title&gt;Login Form&lt;/title&gt;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&lt;/head&gt;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&lt;body </a:t>
            </a:r>
            <a:r>
              <a:rPr lang="en-US" sz="2400" dirty="0" err="1" smtClean="0"/>
              <a:t>bgcolor</a:t>
            </a:r>
            <a:r>
              <a:rPr lang="en-US" sz="2400" dirty="0" smtClean="0"/>
              <a:t>="#</a:t>
            </a:r>
            <a:r>
              <a:rPr lang="en-US" sz="2400" dirty="0" err="1" smtClean="0"/>
              <a:t>ffffff</a:t>
            </a:r>
            <a:r>
              <a:rPr lang="en-US" sz="2400" dirty="0" smtClean="0"/>
              <a:t>"&gt;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&lt;form action="</a:t>
            </a:r>
            <a:r>
              <a:rPr lang="en-US" sz="2400" dirty="0" err="1" smtClean="0"/>
              <a:t>logon.do</a:t>
            </a:r>
            <a:r>
              <a:rPr lang="en-US" sz="2400" dirty="0" smtClean="0"/>
              <a:t>"&gt;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	  User Name: &lt;input type="text" name="</a:t>
            </a:r>
            <a:r>
              <a:rPr lang="en-US" sz="2400" dirty="0" err="1" smtClean="0"/>
              <a:t>userName</a:t>
            </a:r>
            <a:r>
              <a:rPr lang="en-US" sz="2400" dirty="0" smtClean="0"/>
              <a:t>" size="16" </a:t>
            </a:r>
            <a:r>
              <a:rPr lang="en-US" sz="2400" dirty="0" err="1" smtClean="0"/>
              <a:t>maxlength</a:t>
            </a:r>
            <a:r>
              <a:rPr lang="en-US" sz="2400" dirty="0" smtClean="0"/>
              <a:t>="16"/&gt;&lt;</a:t>
            </a:r>
            <a:r>
              <a:rPr lang="en-US" sz="2400" dirty="0" err="1" smtClean="0"/>
              <a:t>br</a:t>
            </a:r>
            <a:r>
              <a:rPr lang="en-US" sz="2400" dirty="0" smtClean="0"/>
              <a:t> /&gt;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        Password: &lt;input type="text" name="password" size="16" </a:t>
            </a:r>
            <a:r>
              <a:rPr lang="en-US" sz="2400" dirty="0" err="1" smtClean="0"/>
              <a:t>maxlength</a:t>
            </a:r>
            <a:r>
              <a:rPr lang="en-US" sz="2400" dirty="0" smtClean="0"/>
              <a:t>="16"/&gt;&lt;</a:t>
            </a:r>
            <a:r>
              <a:rPr lang="en-US" sz="2400" dirty="0" err="1" smtClean="0"/>
              <a:t>br</a:t>
            </a:r>
            <a:r>
              <a:rPr lang="en-US" sz="2400" dirty="0" smtClean="0"/>
              <a:t> /&gt;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&lt;input type="submit" name="Submit" value="Submit"&gt;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"/>
            <a:ext cx="7772400" cy="83671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Creating Your First Struts Application</a:t>
            </a:r>
            <a:br>
              <a:rPr lang="en-US" sz="2800" dirty="0" smtClean="0"/>
            </a:br>
            <a:r>
              <a:rPr lang="en-US" sz="2400" dirty="0" smtClean="0"/>
              <a:t>Logon Page – Struts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126232"/>
            <a:ext cx="7086600" cy="525509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/>
              <a:t>&lt;%@ </a:t>
            </a:r>
            <a:r>
              <a:rPr lang="en-US" sz="2000" dirty="0" err="1" smtClean="0"/>
              <a:t>taglib</a:t>
            </a:r>
            <a:r>
              <a:rPr lang="en-US" sz="2000" dirty="0" smtClean="0"/>
              <a:t> </a:t>
            </a:r>
            <a:r>
              <a:rPr lang="en-US" sz="2000" dirty="0" err="1" smtClean="0"/>
              <a:t>uri</a:t>
            </a:r>
            <a:r>
              <a:rPr lang="en-US" sz="2000" dirty="0" smtClean="0"/>
              <a:t>="/WEB-INF/struts-html.tld" prefix="html" %&gt;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html:html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&lt;head&gt;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&lt;title&gt;Login Form&lt;/title&gt;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&lt;/head&gt;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&lt;body </a:t>
            </a:r>
            <a:r>
              <a:rPr lang="en-US" sz="2400" dirty="0" err="1" smtClean="0"/>
              <a:t>bgcolor</a:t>
            </a:r>
            <a:r>
              <a:rPr lang="en-US" sz="2400" dirty="0" smtClean="0"/>
              <a:t>="#</a:t>
            </a:r>
            <a:r>
              <a:rPr lang="en-US" sz="2400" dirty="0" err="1" smtClean="0"/>
              <a:t>ffffff</a:t>
            </a:r>
            <a:r>
              <a:rPr lang="en-US" sz="2400" dirty="0" smtClean="0"/>
              <a:t>"&gt;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html:form</a:t>
            </a:r>
            <a:r>
              <a:rPr lang="en-US" sz="2400" dirty="0" smtClean="0"/>
              <a:t> action="</a:t>
            </a:r>
            <a:r>
              <a:rPr lang="en-US" sz="2400" dirty="0" err="1" smtClean="0"/>
              <a:t>logon.do</a:t>
            </a:r>
            <a:r>
              <a:rPr lang="en-US" sz="2400" dirty="0" smtClean="0"/>
              <a:t>" focus="</a:t>
            </a:r>
            <a:r>
              <a:rPr lang="en-US" sz="2400" dirty="0" err="1" smtClean="0"/>
              <a:t>userName</a:t>
            </a:r>
            <a:r>
              <a:rPr lang="en-US" sz="2400" dirty="0" smtClean="0"/>
              <a:t>"&gt;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	User Name: &lt;</a:t>
            </a:r>
            <a:r>
              <a:rPr lang="en-US" sz="2400" dirty="0" err="1" smtClean="0"/>
              <a:t>html:text</a:t>
            </a:r>
            <a:r>
              <a:rPr lang="en-US" sz="2400" dirty="0" smtClean="0"/>
              <a:t> </a:t>
            </a:r>
            <a:r>
              <a:rPr lang="en-US" sz="2400" dirty="0" err="1" smtClean="0"/>
              <a:t>maxlength</a:t>
            </a:r>
            <a:r>
              <a:rPr lang="en-US" sz="2400" dirty="0" smtClean="0"/>
              <a:t>="16" property="</a:t>
            </a:r>
            <a:r>
              <a:rPr lang="en-US" sz="2400" dirty="0" err="1" smtClean="0"/>
              <a:t>userName</a:t>
            </a:r>
            <a:r>
              <a:rPr lang="en-US" sz="2400" dirty="0" smtClean="0"/>
              <a:t>" size="16"/&gt;&lt;</a:t>
            </a:r>
            <a:r>
              <a:rPr lang="en-US" sz="2400" dirty="0" err="1" smtClean="0"/>
              <a:t>br</a:t>
            </a:r>
            <a:r>
              <a:rPr lang="en-US" sz="2400" dirty="0" smtClean="0"/>
              <a:t> /&gt;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        Password: &lt;</a:t>
            </a:r>
            <a:r>
              <a:rPr lang="en-US" sz="2400" dirty="0" err="1" smtClean="0"/>
              <a:t>html:text</a:t>
            </a:r>
            <a:r>
              <a:rPr lang="en-US" sz="2400" dirty="0" smtClean="0"/>
              <a:t> </a:t>
            </a:r>
            <a:r>
              <a:rPr lang="en-US" sz="2400" dirty="0" err="1" smtClean="0"/>
              <a:t>maxlength</a:t>
            </a:r>
            <a:r>
              <a:rPr lang="en-US" sz="2400" dirty="0" smtClean="0"/>
              <a:t>="16" property="password" size="16"/&gt;&lt;</a:t>
            </a:r>
            <a:r>
              <a:rPr lang="en-US" sz="2400" dirty="0" err="1" smtClean="0"/>
              <a:t>br</a:t>
            </a:r>
            <a:r>
              <a:rPr lang="en-US" sz="2400" dirty="0" smtClean="0"/>
              <a:t> /&gt;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html:submit</a:t>
            </a:r>
            <a:r>
              <a:rPr lang="en-US" sz="2400" dirty="0" smtClean="0"/>
              <a:t> value="Submit" property="Submit"/&gt;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5013325" y="2376488"/>
            <a:ext cx="2305050" cy="39687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Added a cool feature</a:t>
            </a:r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 flipH="1">
            <a:off x="3352800" y="2743200"/>
            <a:ext cx="1600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1"/>
            <a:ext cx="7772400" cy="76051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Creating Your First Struts Application</a:t>
            </a:r>
            <a:br>
              <a:rPr lang="en-US" sz="2800" dirty="0" smtClean="0"/>
            </a:br>
            <a:r>
              <a:rPr lang="en-US" sz="2400" dirty="0" smtClean="0"/>
              <a:t>Success and Failure Pages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066800" y="1219200"/>
            <a:ext cx="3481388" cy="458606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/>
              <a:t>Success.jsp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/>
              <a:t>&lt;html&gt;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/>
              <a:t>&lt;head&gt;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/>
              <a:t>&lt;title&gt;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/>
              <a:t>Success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/>
              <a:t>&lt;/title&gt;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/>
              <a:t>&lt;/head&gt;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/>
              <a:t>&lt;body </a:t>
            </a:r>
            <a:r>
              <a:rPr lang="en-US" sz="2000" dirty="0" err="1" smtClean="0"/>
              <a:t>bgcolor</a:t>
            </a:r>
            <a:r>
              <a:rPr lang="en-US" sz="2000" dirty="0" smtClean="0"/>
              <a:t>="#</a:t>
            </a:r>
            <a:r>
              <a:rPr lang="en-US" sz="2000" dirty="0" err="1" smtClean="0"/>
              <a:t>ffffff</a:t>
            </a:r>
            <a:r>
              <a:rPr lang="en-US" sz="2000" dirty="0" smtClean="0"/>
              <a:t>"&gt;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/>
              <a:t>&lt;h1&gt;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/>
              <a:t>Successful Login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/>
              <a:t>&lt;/h1&gt;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/>
              <a:t>&lt;/body&gt;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/>
              <a:t>&lt;/html&gt;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72013" y="1219200"/>
            <a:ext cx="3481387" cy="45140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/>
              <a:t>Failure.jsp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/>
              <a:t>&lt;html&gt;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/>
              <a:t>&lt;head&gt;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/>
              <a:t>&lt;title&gt;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/>
              <a:t>Failure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/>
              <a:t>&lt;/title&gt;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/>
              <a:t>&lt;/head&gt;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/>
              <a:t>&lt;body </a:t>
            </a:r>
            <a:r>
              <a:rPr lang="en-US" sz="2000" dirty="0" err="1" smtClean="0"/>
              <a:t>bgcolor</a:t>
            </a:r>
            <a:r>
              <a:rPr lang="en-US" sz="2000" dirty="0" smtClean="0"/>
              <a:t>="#</a:t>
            </a:r>
            <a:r>
              <a:rPr lang="en-US" sz="2000" dirty="0" err="1" smtClean="0"/>
              <a:t>ffffff</a:t>
            </a:r>
            <a:r>
              <a:rPr lang="en-US" sz="2000" dirty="0" smtClean="0"/>
              <a:t>"&gt;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/>
              <a:t>&lt;h1&gt;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/>
              <a:t>Failed Login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/>
              <a:t>&lt;/h1&gt;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/>
              <a:t>&lt;/body&gt;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/>
              <a:t>&lt;/html&gt;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 smtClean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"/>
            <a:ext cx="7772400" cy="83671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Creating Your First Struts Application</a:t>
            </a:r>
            <a:br>
              <a:rPr lang="en-US" sz="2800" dirty="0" smtClean="0"/>
            </a:br>
            <a:r>
              <a:rPr lang="en-US" sz="2400" dirty="0" smtClean="0"/>
              <a:t>Create Form Bean Class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86408"/>
            <a:ext cx="7086600" cy="561094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1800" dirty="0" smtClean="0"/>
              <a:t>package </a:t>
            </a:r>
            <a:r>
              <a:rPr lang="en-US" sz="1800" dirty="0" err="1" smtClean="0"/>
              <a:t>com.codementor</a:t>
            </a:r>
            <a:r>
              <a:rPr lang="en-US" sz="1800" dirty="0" smtClean="0"/>
              <a:t>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 smtClean="0"/>
              <a:t>import </a:t>
            </a:r>
            <a:r>
              <a:rPr lang="en-US" sz="1800" dirty="0" err="1" smtClean="0"/>
              <a:t>org.apache.struts.action.ActionForm</a:t>
            </a:r>
            <a:r>
              <a:rPr lang="en-US" sz="1800" dirty="0" smtClean="0"/>
              <a:t>;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3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LogonForm</a:t>
            </a:r>
            <a:r>
              <a:rPr lang="en-US" sz="1800" dirty="0" smtClean="0"/>
              <a:t> extends </a:t>
            </a:r>
            <a:r>
              <a:rPr lang="en-US" sz="1800" dirty="0" err="1" smtClean="0"/>
              <a:t>ActionForm</a:t>
            </a:r>
            <a:r>
              <a:rPr lang="en-US" sz="1800" dirty="0" smtClean="0"/>
              <a:t>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 smtClean="0"/>
              <a:t>  private String password;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 smtClean="0"/>
              <a:t>  private String </a:t>
            </a:r>
            <a:r>
              <a:rPr lang="en-US" sz="1800" dirty="0" err="1" smtClean="0"/>
              <a:t>userName</a:t>
            </a:r>
            <a:r>
              <a:rPr lang="en-US" sz="1800" dirty="0" smtClean="0"/>
              <a:t>;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5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 smtClean="0"/>
              <a:t>  public String </a:t>
            </a:r>
            <a:r>
              <a:rPr lang="en-US" sz="1800" dirty="0" err="1" smtClean="0"/>
              <a:t>getPassword</a:t>
            </a:r>
            <a:r>
              <a:rPr lang="en-US" sz="1800" dirty="0" smtClean="0"/>
              <a:t>()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 smtClean="0"/>
              <a:t>    return password;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 smtClean="0"/>
              <a:t>  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 smtClean="0"/>
              <a:t>  public void </a:t>
            </a:r>
            <a:r>
              <a:rPr lang="en-US" sz="1800" dirty="0" err="1" smtClean="0"/>
              <a:t>setPassword</a:t>
            </a:r>
            <a:r>
              <a:rPr lang="en-US" sz="1800" dirty="0" smtClean="0"/>
              <a:t>(String password)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this.password</a:t>
            </a:r>
            <a:r>
              <a:rPr lang="en-US" sz="1800" dirty="0" smtClean="0"/>
              <a:t> = password;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 smtClean="0"/>
              <a:t>  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 smtClean="0"/>
              <a:t>  public String </a:t>
            </a:r>
            <a:r>
              <a:rPr lang="en-US" sz="1800" dirty="0" err="1" smtClean="0"/>
              <a:t>getUserName</a:t>
            </a:r>
            <a:r>
              <a:rPr lang="en-US" sz="1800" dirty="0" smtClean="0"/>
              <a:t>()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 smtClean="0"/>
              <a:t>    return </a:t>
            </a:r>
            <a:r>
              <a:rPr lang="en-US" sz="1800" dirty="0" err="1" smtClean="0"/>
              <a:t>userName</a:t>
            </a:r>
            <a:r>
              <a:rPr lang="en-US" sz="1800" dirty="0" smtClean="0"/>
              <a:t>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 smtClean="0"/>
              <a:t>  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 smtClean="0"/>
              <a:t>  public void </a:t>
            </a:r>
            <a:r>
              <a:rPr lang="en-US" sz="1800" dirty="0" err="1" smtClean="0"/>
              <a:t>setUserName</a:t>
            </a:r>
            <a:r>
              <a:rPr lang="en-US" sz="1800" dirty="0" smtClean="0"/>
              <a:t>(String </a:t>
            </a:r>
            <a:r>
              <a:rPr lang="en-US" sz="1800" dirty="0" err="1" smtClean="0"/>
              <a:t>userName</a:t>
            </a:r>
            <a:r>
              <a:rPr lang="en-US" sz="1800" dirty="0" smtClean="0"/>
              <a:t>)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this.userName</a:t>
            </a:r>
            <a:r>
              <a:rPr lang="en-US" sz="1800" dirty="0" smtClean="0"/>
              <a:t> = </a:t>
            </a:r>
            <a:r>
              <a:rPr lang="en-US" sz="1800" dirty="0" err="1" smtClean="0"/>
              <a:t>userName</a:t>
            </a:r>
            <a:r>
              <a:rPr lang="en-US" sz="1800" dirty="0" smtClean="0"/>
              <a:t>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 smtClean="0"/>
              <a:t>  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 smtClean="0"/>
              <a:t>}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0511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Creating Your First Struts Application</a:t>
            </a:r>
            <a:br>
              <a:rPr lang="en-US" sz="2800" dirty="0" smtClean="0"/>
            </a:br>
            <a:r>
              <a:rPr lang="en-US" sz="2400" dirty="0" smtClean="0"/>
              <a:t>Form Bean </a:t>
            </a:r>
            <a:r>
              <a:rPr lang="en-US" sz="2400" dirty="0" err="1" smtClean="0"/>
              <a:t>Config</a:t>
            </a:r>
            <a:endParaRPr lang="en-US" sz="24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7086600" cy="488248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dirty="0" smtClean="0"/>
              <a:t>&lt;struts-</a:t>
            </a:r>
            <a:r>
              <a:rPr lang="en-US" dirty="0" err="1" smtClean="0"/>
              <a:t>config</a:t>
            </a:r>
            <a:r>
              <a:rPr lang="en-US" dirty="0" smtClean="0"/>
              <a:t>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/>
              <a:t>  &lt;form-beans&gt;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/>
              <a:t>    &lt;form-bean 	name="</a:t>
            </a:r>
            <a:r>
              <a:rPr lang="en-US" dirty="0" err="1" smtClean="0"/>
              <a:t>logonForm</a:t>
            </a:r>
            <a:r>
              <a:rPr lang="en-US" dirty="0" smtClean="0"/>
              <a:t>"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/>
              <a:t>			type="</a:t>
            </a:r>
            <a:r>
              <a:rPr lang="en-US" dirty="0" err="1" smtClean="0"/>
              <a:t>com.codementor.LogonForm</a:t>
            </a:r>
            <a:r>
              <a:rPr lang="en-US" dirty="0" smtClean="0"/>
              <a:t>" /&gt;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/>
              <a:t>  &lt;/form-beans&gt;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/>
              <a:t>…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/>
              <a:t>&lt;/struts-</a:t>
            </a:r>
            <a:r>
              <a:rPr lang="en-US" dirty="0" err="1" smtClean="0"/>
              <a:t>config</a:t>
            </a:r>
            <a:r>
              <a:rPr lang="en-US" dirty="0" smtClean="0"/>
              <a:t>&gt;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1"/>
            <a:ext cx="6768752" cy="83671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Creating Your First Struts Application</a:t>
            </a:r>
            <a:br>
              <a:rPr lang="en-US" sz="2800" dirty="0" smtClean="0"/>
            </a:br>
            <a:r>
              <a:rPr lang="en-US" sz="2400" dirty="0" smtClean="0"/>
              <a:t>Action Class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024880"/>
            <a:ext cx="7488832" cy="5644480"/>
          </a:xfrm>
        </p:spPr>
        <p:txBody>
          <a:bodyPr/>
          <a:lstStyle/>
          <a:p>
            <a:pPr eaLnBrk="1" hangingPunct="1">
              <a:spcBef>
                <a:spcPts val="0"/>
              </a:spcBef>
              <a:buNone/>
            </a:pPr>
            <a:r>
              <a:rPr lang="en-US" sz="1800" dirty="0" smtClean="0"/>
              <a:t>package </a:t>
            </a:r>
            <a:r>
              <a:rPr lang="en-US" sz="1800" dirty="0" err="1" smtClean="0"/>
              <a:t>com.codementor</a:t>
            </a:r>
            <a:r>
              <a:rPr lang="en-US" sz="1800" dirty="0" smtClean="0"/>
              <a:t>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 smtClean="0"/>
              <a:t>import </a:t>
            </a:r>
            <a:r>
              <a:rPr lang="en-US" sz="1800" dirty="0" err="1" smtClean="0"/>
              <a:t>org.apache.struts.action</a:t>
            </a:r>
            <a:r>
              <a:rPr lang="en-US" sz="1800" dirty="0" smtClean="0"/>
              <a:t>.*;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 smtClean="0"/>
              <a:t>import </a:t>
            </a:r>
            <a:r>
              <a:rPr lang="en-US" sz="1800" dirty="0" err="1" smtClean="0"/>
              <a:t>javax.servlet.http</a:t>
            </a:r>
            <a:r>
              <a:rPr lang="en-US" sz="1800" dirty="0" smtClean="0"/>
              <a:t>.*;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sz="1800" dirty="0" smtClean="0"/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LogonAction</a:t>
            </a:r>
            <a:r>
              <a:rPr lang="en-US" sz="1800" dirty="0" smtClean="0"/>
              <a:t> extends Action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 smtClean="0"/>
              <a:t>  public </a:t>
            </a:r>
            <a:r>
              <a:rPr lang="en-US" sz="1800" dirty="0" err="1" smtClean="0"/>
              <a:t>ActionForward</a:t>
            </a:r>
            <a:r>
              <a:rPr lang="en-US" sz="1800" dirty="0" smtClean="0"/>
              <a:t> execute(</a:t>
            </a:r>
            <a:r>
              <a:rPr lang="en-US" sz="1800" dirty="0" err="1" smtClean="0"/>
              <a:t>ActionMapping</a:t>
            </a:r>
            <a:r>
              <a:rPr lang="en-US" sz="1800" dirty="0" smtClean="0"/>
              <a:t> mapping,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 smtClean="0"/>
              <a:t>                               </a:t>
            </a:r>
            <a:r>
              <a:rPr lang="en-US" sz="1800" dirty="0" err="1" smtClean="0"/>
              <a:t>ActionForm</a:t>
            </a:r>
            <a:r>
              <a:rPr lang="en-US" sz="1800" dirty="0" smtClean="0"/>
              <a:t> form,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 smtClean="0"/>
              <a:t>                               </a:t>
            </a:r>
            <a:r>
              <a:rPr lang="en-US" sz="1800" dirty="0" err="1" smtClean="0"/>
              <a:t>HttpServletRequest</a:t>
            </a:r>
            <a:r>
              <a:rPr lang="en-US" sz="1800" dirty="0" smtClean="0"/>
              <a:t> request,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 smtClean="0"/>
              <a:t>                               </a:t>
            </a:r>
            <a:r>
              <a:rPr lang="en-US" sz="1800" dirty="0" err="1" smtClean="0"/>
              <a:t>HttpServletResponse</a:t>
            </a:r>
            <a:r>
              <a:rPr lang="en-US" sz="1800" dirty="0" smtClean="0"/>
              <a:t> response) {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sz="1800" dirty="0" smtClean="0"/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LogonForm</a:t>
            </a:r>
            <a:r>
              <a:rPr lang="en-US" sz="1800" dirty="0" smtClean="0"/>
              <a:t> </a:t>
            </a:r>
            <a:r>
              <a:rPr lang="en-US" sz="1800" dirty="0" err="1" smtClean="0"/>
              <a:t>logonForm</a:t>
            </a:r>
            <a:r>
              <a:rPr lang="en-US" sz="1800" dirty="0" smtClean="0"/>
              <a:t> = (</a:t>
            </a:r>
            <a:r>
              <a:rPr lang="en-US" sz="1800" dirty="0" err="1" smtClean="0"/>
              <a:t>LogonForm</a:t>
            </a:r>
            <a:r>
              <a:rPr lang="en-US" sz="1800" dirty="0" smtClean="0"/>
              <a:t>) form;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 smtClean="0"/>
              <a:t>    String forward = "failure";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sz="1800" dirty="0" smtClean="0"/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 smtClean="0"/>
              <a:t>    if(</a:t>
            </a:r>
            <a:r>
              <a:rPr lang="en-US" sz="1800" dirty="0" err="1" smtClean="0"/>
              <a:t>logonForm.getUserName</a:t>
            </a:r>
            <a:r>
              <a:rPr lang="en-US" sz="1800" dirty="0" smtClean="0"/>
              <a:t>().equals("mentor"))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 smtClean="0"/>
              <a:t>   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 smtClean="0"/>
              <a:t>      forward = "success";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 smtClean="0"/>
              <a:t>    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 smtClean="0"/>
              <a:t>    return </a:t>
            </a:r>
            <a:r>
              <a:rPr lang="en-US" sz="1800" dirty="0" err="1" smtClean="0"/>
              <a:t>mapping.findForward</a:t>
            </a:r>
            <a:r>
              <a:rPr lang="en-US" sz="1800" dirty="0" smtClean="0"/>
              <a:t>(forward);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 smtClean="0"/>
              <a:t>  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 smtClean="0"/>
              <a:t>}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Are Struts?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268760"/>
            <a:ext cx="7558608" cy="4570065"/>
          </a:xfrm>
        </p:spPr>
        <p:txBody>
          <a:bodyPr/>
          <a:lstStyle/>
          <a:p>
            <a:pPr eaLnBrk="1" hangingPunct="1"/>
            <a:r>
              <a:rPr lang="en-US" dirty="0" smtClean="0"/>
              <a:t>Apache’s </a:t>
            </a:r>
            <a:r>
              <a:rPr lang="en-US" dirty="0" smtClean="0">
                <a:solidFill>
                  <a:schemeClr val="hlink"/>
                </a:solidFill>
              </a:rPr>
              <a:t>open source </a:t>
            </a:r>
            <a:r>
              <a:rPr lang="en-US" dirty="0" smtClean="0"/>
              <a:t>web application model view controller framework project!</a:t>
            </a:r>
            <a:endParaRPr lang="en-US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n-US" dirty="0" smtClean="0"/>
              <a:t>Takes MVC to the next level for web applications.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1"/>
            <a:ext cx="7772400" cy="76051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Creating Your First Struts Application</a:t>
            </a:r>
            <a:br>
              <a:rPr lang="en-US" sz="2800" dirty="0" smtClean="0"/>
            </a:br>
            <a:r>
              <a:rPr lang="en-US" sz="2400" dirty="0" smtClean="0"/>
              <a:t>Action Class </a:t>
            </a:r>
            <a:r>
              <a:rPr lang="en-US" sz="2400" dirty="0" err="1" smtClean="0"/>
              <a:t>Config</a:t>
            </a:r>
            <a:endParaRPr lang="en-US" sz="2400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400"/>
            <a:ext cx="7086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…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 &lt;action-mappings&gt;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    &lt;action 	path="/logon"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			 type="</a:t>
            </a:r>
            <a:r>
              <a:rPr lang="en-US" sz="2400" dirty="0" err="1" smtClean="0"/>
              <a:t>com.codementor.LogonAction</a:t>
            </a:r>
            <a:r>
              <a:rPr lang="en-US" sz="2400" dirty="0" smtClean="0"/>
              <a:t>"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			 name="</a:t>
            </a:r>
            <a:r>
              <a:rPr lang="en-US" sz="2400" dirty="0" err="1" smtClean="0"/>
              <a:t>logonForm</a:t>
            </a:r>
            <a:r>
              <a:rPr lang="en-US" sz="2400" dirty="0" smtClean="0"/>
              <a:t>"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			input="/Login.jsp"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			scope="request" /&gt;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  &lt;/action-mappings&gt;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&lt;/struts-</a:t>
            </a:r>
            <a:r>
              <a:rPr lang="en-US" sz="2400" dirty="0" err="1" smtClean="0"/>
              <a:t>config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1"/>
            <a:ext cx="6840760" cy="83671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Creating Your First Struts Application</a:t>
            </a:r>
            <a:br>
              <a:rPr lang="en-US" sz="2800" dirty="0" smtClean="0"/>
            </a:br>
            <a:r>
              <a:rPr lang="en-US" sz="2400" dirty="0" smtClean="0"/>
              <a:t>Map The Forwards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73088"/>
            <a:ext cx="7086600" cy="492020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…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 &lt;action-mappings&gt;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    &lt;action 	path="/logon"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			 type="</a:t>
            </a:r>
            <a:r>
              <a:rPr lang="en-US" sz="2400" dirty="0" err="1" smtClean="0"/>
              <a:t>com.codementor.LogonAction</a:t>
            </a:r>
            <a:r>
              <a:rPr lang="en-US" sz="2400" dirty="0" smtClean="0"/>
              <a:t>"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			 name="</a:t>
            </a:r>
            <a:r>
              <a:rPr lang="en-US" sz="2400" dirty="0" err="1" smtClean="0"/>
              <a:t>logonForm</a:t>
            </a:r>
            <a:r>
              <a:rPr lang="en-US" sz="2400" dirty="0" smtClean="0"/>
              <a:t>"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			input="/Login.jsp"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			scope="request" 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150B71"/>
                </a:solidFill>
              </a:rPr>
              <a:t>	 &lt;forward name="success" path="/Success.jsp" /&gt;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150B71"/>
                </a:solidFill>
              </a:rPr>
              <a:t>      &lt;forward name="failure" path="/Failure.jsp" /&gt;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	&lt;/action&gt;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  &lt;/action-mappings&gt;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&lt;/struts-</a:t>
            </a:r>
            <a:r>
              <a:rPr lang="en-US" sz="2400" dirty="0" err="1" smtClean="0"/>
              <a:t>config</a:t>
            </a:r>
            <a:r>
              <a:rPr lang="en-US" sz="2400" dirty="0" smtClean="0"/>
              <a:t>&gt;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1"/>
            <a:ext cx="6624736" cy="83671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Creating Your First Struts Application</a:t>
            </a:r>
            <a:br>
              <a:rPr lang="en-US" sz="2800" dirty="0" smtClean="0"/>
            </a:br>
            <a:r>
              <a:rPr lang="en-US" sz="2400" dirty="0" smtClean="0"/>
              <a:t>Struts in web.xml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64704"/>
            <a:ext cx="7086600" cy="50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&lt;web-app&gt;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&lt;</a:t>
            </a:r>
            <a:r>
              <a:rPr lang="en-US" sz="2000" dirty="0" err="1" smtClean="0"/>
              <a:t>servlet</a:t>
            </a:r>
            <a:r>
              <a:rPr lang="en-US" sz="2000" dirty="0" smtClean="0"/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    &lt;</a:t>
            </a:r>
            <a:r>
              <a:rPr lang="en-US" sz="2000" dirty="0" err="1" smtClean="0"/>
              <a:t>servlet</a:t>
            </a:r>
            <a:r>
              <a:rPr lang="en-US" sz="2000" dirty="0" smtClean="0"/>
              <a:t>-name&gt;action&lt;/</a:t>
            </a:r>
            <a:r>
              <a:rPr lang="en-US" sz="2000" dirty="0" err="1" smtClean="0"/>
              <a:t>servlet</a:t>
            </a:r>
            <a:r>
              <a:rPr lang="en-US" sz="2000" dirty="0" smtClean="0"/>
              <a:t>-name&gt;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    &lt;</a:t>
            </a:r>
            <a:r>
              <a:rPr lang="en-US" sz="2000" dirty="0" err="1" smtClean="0"/>
              <a:t>servlet</a:t>
            </a:r>
            <a:r>
              <a:rPr lang="en-US" sz="2000" dirty="0" smtClean="0"/>
              <a:t>-class&gt;</a:t>
            </a:r>
            <a:r>
              <a:rPr lang="en-US" sz="2000" dirty="0" err="1" smtClean="0"/>
              <a:t>org.apache.struts.action.ActionServlet</a:t>
            </a:r>
            <a:r>
              <a:rPr lang="en-US" sz="2000" dirty="0" smtClean="0"/>
              <a:t>&lt;/</a:t>
            </a:r>
            <a:r>
              <a:rPr lang="en-US" sz="2000" dirty="0" err="1" smtClean="0"/>
              <a:t>servlet</a:t>
            </a:r>
            <a:r>
              <a:rPr lang="en-US" sz="2000" dirty="0" smtClean="0"/>
              <a:t>-class&gt;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    &lt;init-</a:t>
            </a:r>
            <a:r>
              <a:rPr lang="en-US" sz="2000" dirty="0" err="1" smtClean="0"/>
              <a:t>param</a:t>
            </a:r>
            <a:r>
              <a:rPr lang="en-US" sz="2000" dirty="0" smtClean="0"/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      &lt;</a:t>
            </a:r>
            <a:r>
              <a:rPr lang="en-US" sz="2000" dirty="0" err="1" smtClean="0"/>
              <a:t>param</a:t>
            </a:r>
            <a:r>
              <a:rPr lang="en-US" sz="2000" dirty="0" smtClean="0"/>
              <a:t>-name&gt;</a:t>
            </a:r>
            <a:r>
              <a:rPr lang="en-US" sz="2000" dirty="0" err="1" smtClean="0"/>
              <a:t>config</a:t>
            </a:r>
            <a:r>
              <a:rPr lang="en-US" sz="2000" dirty="0" smtClean="0"/>
              <a:t>&lt;/</a:t>
            </a:r>
            <a:r>
              <a:rPr lang="en-US" sz="2000" dirty="0" err="1" smtClean="0"/>
              <a:t>param</a:t>
            </a:r>
            <a:r>
              <a:rPr lang="en-US" sz="2000" dirty="0" smtClean="0"/>
              <a:t>-name&gt;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      &lt;</a:t>
            </a:r>
            <a:r>
              <a:rPr lang="en-US" sz="2000" dirty="0" err="1" smtClean="0"/>
              <a:t>param</a:t>
            </a:r>
            <a:r>
              <a:rPr lang="en-US" sz="2000" dirty="0" smtClean="0"/>
              <a:t>-value&gt;/WEB-INF/struts-config.xml&lt;/</a:t>
            </a:r>
            <a:r>
              <a:rPr lang="en-US" sz="2000" dirty="0" err="1" smtClean="0"/>
              <a:t>param</a:t>
            </a:r>
            <a:r>
              <a:rPr lang="en-US" sz="2000" dirty="0" smtClean="0"/>
              <a:t>-value&gt;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    &lt;/init-</a:t>
            </a:r>
            <a:r>
              <a:rPr lang="en-US" sz="2000" dirty="0" err="1" smtClean="0"/>
              <a:t>param</a:t>
            </a:r>
            <a:r>
              <a:rPr lang="en-US" sz="2000" dirty="0" smtClean="0"/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    &lt;init-</a:t>
            </a:r>
            <a:r>
              <a:rPr lang="en-US" sz="2000" dirty="0" err="1" smtClean="0"/>
              <a:t>param</a:t>
            </a:r>
            <a:r>
              <a:rPr lang="en-US" sz="2000" dirty="0" smtClean="0"/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      &lt;</a:t>
            </a:r>
            <a:r>
              <a:rPr lang="en-US" sz="2000" dirty="0" err="1" smtClean="0"/>
              <a:t>param</a:t>
            </a:r>
            <a:r>
              <a:rPr lang="en-US" sz="2000" dirty="0" smtClean="0"/>
              <a:t>-name&gt;debug&lt;/</a:t>
            </a:r>
            <a:r>
              <a:rPr lang="en-US" sz="2000" dirty="0" err="1" smtClean="0"/>
              <a:t>param</a:t>
            </a:r>
            <a:r>
              <a:rPr lang="en-US" sz="2000" dirty="0" smtClean="0"/>
              <a:t>-name&gt;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      &lt;</a:t>
            </a:r>
            <a:r>
              <a:rPr lang="en-US" sz="2000" dirty="0" err="1" smtClean="0"/>
              <a:t>param</a:t>
            </a:r>
            <a:r>
              <a:rPr lang="en-US" sz="2000" dirty="0" smtClean="0"/>
              <a:t>-value&gt;2&lt;/</a:t>
            </a:r>
            <a:r>
              <a:rPr lang="en-US" sz="2000" dirty="0" err="1" smtClean="0"/>
              <a:t>param</a:t>
            </a:r>
            <a:r>
              <a:rPr lang="en-US" sz="2000" dirty="0" smtClean="0"/>
              <a:t>-value&gt;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    &lt;/init-</a:t>
            </a:r>
            <a:r>
              <a:rPr lang="en-US" sz="2000" dirty="0" err="1" smtClean="0"/>
              <a:t>param</a:t>
            </a:r>
            <a:r>
              <a:rPr lang="en-US" sz="2000" dirty="0" smtClean="0"/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    &lt;load-on-startup&gt;2&lt;/load-on-startup&gt;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  &lt;/</a:t>
            </a:r>
            <a:r>
              <a:rPr lang="en-US" sz="2000" dirty="0" err="1" smtClean="0"/>
              <a:t>servlet</a:t>
            </a:r>
            <a:r>
              <a:rPr lang="en-US" sz="2000" dirty="0" smtClean="0"/>
              <a:t>&gt;</a:t>
            </a: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4948064" y="3789040"/>
            <a:ext cx="3343275" cy="39687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Sets the logging level for struts</a:t>
            </a: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4860032" y="4869160"/>
            <a:ext cx="3797300" cy="131127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Loads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ActionServlet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on startup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** important if there is a JSP page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which could be referenced from the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Client **</a:t>
            </a:r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 flipH="1">
            <a:off x="3995936" y="5085184"/>
            <a:ext cx="864096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 flipH="1">
            <a:off x="3347864" y="4093840"/>
            <a:ext cx="1447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Creating Your First Struts Application</a:t>
            </a:r>
            <a:br>
              <a:rPr lang="en-US" sz="2800" dirty="0" smtClean="0"/>
            </a:br>
            <a:r>
              <a:rPr lang="en-US" sz="2400" dirty="0" smtClean="0"/>
              <a:t>Web.xml URI Mapping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sz="2400" dirty="0" smtClean="0"/>
              <a:t> &lt;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-mapping&gt;</a:t>
            </a:r>
          </a:p>
          <a:p>
            <a:pPr eaLnBrk="1" hangingPunct="1">
              <a:buNone/>
            </a:pPr>
            <a:r>
              <a:rPr lang="en-US" sz="2400" dirty="0" smtClean="0"/>
              <a:t>    &lt;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-name&gt;action&lt;/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-name&gt;</a:t>
            </a:r>
          </a:p>
          <a:p>
            <a:pPr eaLnBrk="1" hangingPunct="1">
              <a:buNone/>
            </a:pPr>
            <a:r>
              <a:rPr lang="en-US" sz="2400" dirty="0" smtClean="0"/>
              <a:t>    &lt;</a:t>
            </a:r>
            <a:r>
              <a:rPr lang="en-US" sz="2400" dirty="0" err="1" smtClean="0"/>
              <a:t>url</a:t>
            </a:r>
            <a:r>
              <a:rPr lang="en-US" sz="2400" dirty="0" smtClean="0"/>
              <a:t>-pattern&gt;*.do&lt;/</a:t>
            </a:r>
            <a:r>
              <a:rPr lang="en-US" sz="2400" dirty="0" err="1" smtClean="0"/>
              <a:t>url</a:t>
            </a:r>
            <a:r>
              <a:rPr lang="en-US" sz="2400" dirty="0" smtClean="0"/>
              <a:t>-pattern&gt;</a:t>
            </a:r>
          </a:p>
          <a:p>
            <a:pPr eaLnBrk="1" hangingPunct="1">
              <a:buNone/>
            </a:pPr>
            <a:r>
              <a:rPr lang="en-US" sz="2400" dirty="0" smtClean="0"/>
              <a:t>  &lt;/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-mapping&gt;</a:t>
            </a:r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"/>
            <a:ext cx="7772400" cy="83671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Creating Your First Struts Application</a:t>
            </a:r>
            <a:br>
              <a:rPr lang="en-US" sz="2800" dirty="0" smtClean="0"/>
            </a:br>
            <a:r>
              <a:rPr lang="en-US" sz="2400" dirty="0" smtClean="0"/>
              <a:t>Configure Tags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7086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…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 &lt;</a:t>
            </a:r>
            <a:r>
              <a:rPr lang="en-US" sz="2400" dirty="0" err="1" smtClean="0"/>
              <a:t>taglib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    &lt;</a:t>
            </a:r>
            <a:r>
              <a:rPr lang="en-US" sz="2400" dirty="0" err="1" smtClean="0"/>
              <a:t>taglib-uri</a:t>
            </a:r>
            <a:r>
              <a:rPr lang="en-US" sz="2400" dirty="0" smtClean="0"/>
              <a:t>&gt;/WEB-INF/struts-bean.tld&lt;/</a:t>
            </a:r>
            <a:r>
              <a:rPr lang="en-US" sz="2400" dirty="0" err="1" smtClean="0"/>
              <a:t>taglib-uri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    &lt;</a:t>
            </a:r>
            <a:r>
              <a:rPr lang="en-US" sz="2400" dirty="0" err="1" smtClean="0"/>
              <a:t>taglib</a:t>
            </a:r>
            <a:r>
              <a:rPr lang="en-US" sz="2400" dirty="0" smtClean="0"/>
              <a:t>-location&gt;/WEB-INF/struts-bean.tld&lt;/</a:t>
            </a:r>
            <a:r>
              <a:rPr lang="en-US" sz="2400" dirty="0" err="1" smtClean="0"/>
              <a:t>taglib</a:t>
            </a:r>
            <a:r>
              <a:rPr lang="en-US" sz="2400" dirty="0" smtClean="0"/>
              <a:t>-location&gt;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  &lt;/</a:t>
            </a:r>
            <a:r>
              <a:rPr lang="en-US" sz="2400" dirty="0" err="1" smtClean="0"/>
              <a:t>taglib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  &lt;</a:t>
            </a:r>
            <a:r>
              <a:rPr lang="en-US" sz="2400" dirty="0" err="1" smtClean="0"/>
              <a:t>taglib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    &lt;</a:t>
            </a:r>
            <a:r>
              <a:rPr lang="en-US" sz="2400" dirty="0" err="1" smtClean="0"/>
              <a:t>taglib-uri</a:t>
            </a:r>
            <a:r>
              <a:rPr lang="en-US" sz="2400" dirty="0" smtClean="0"/>
              <a:t>&gt;/WEB-INF/struts-html.tld&lt;/</a:t>
            </a:r>
            <a:r>
              <a:rPr lang="en-US" sz="2400" dirty="0" err="1" smtClean="0"/>
              <a:t>taglib-uri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    &lt;</a:t>
            </a:r>
            <a:r>
              <a:rPr lang="en-US" sz="2400" dirty="0" err="1" smtClean="0"/>
              <a:t>taglib</a:t>
            </a:r>
            <a:r>
              <a:rPr lang="en-US" sz="2400" dirty="0" smtClean="0"/>
              <a:t>-location&gt;/WEB-INF/struts-html.tld&lt;/</a:t>
            </a:r>
            <a:r>
              <a:rPr lang="en-US" sz="2400" dirty="0" err="1" smtClean="0"/>
              <a:t>taglib</a:t>
            </a:r>
            <a:r>
              <a:rPr lang="en-US" sz="2400" dirty="0" smtClean="0"/>
              <a:t>-location&gt;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  &lt;/</a:t>
            </a:r>
            <a:r>
              <a:rPr lang="en-US" sz="2400" dirty="0" err="1" smtClean="0"/>
              <a:t>taglib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&lt;/web-app&gt;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1"/>
            <a:ext cx="7772400" cy="76051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Creating Your First Struts Application</a:t>
            </a:r>
            <a:br>
              <a:rPr lang="en-US" sz="2800" dirty="0" smtClean="0"/>
            </a:br>
            <a:r>
              <a:rPr lang="en-US" sz="2400" dirty="0" smtClean="0"/>
              <a:t>Configure </a:t>
            </a:r>
            <a:r>
              <a:rPr lang="en-US" sz="2400" dirty="0" err="1" smtClean="0"/>
              <a:t>WebApp</a:t>
            </a:r>
            <a:endParaRPr lang="en-US" sz="2400" dirty="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23528"/>
            <a:ext cx="7086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 smtClean="0"/>
              <a:t>/sample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	Logon.jsp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	Success.jsp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	Failure.jsp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/WEB-INF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		web.xml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		struts-config.xml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		*.tld – all the struts </a:t>
            </a:r>
            <a:r>
              <a:rPr lang="en-US" sz="2400" dirty="0" err="1" smtClean="0"/>
              <a:t>tld</a:t>
            </a:r>
            <a:r>
              <a:rPr lang="en-US" sz="2400" dirty="0" smtClean="0"/>
              <a:t> files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		</a:t>
            </a:r>
            <a:r>
              <a:rPr lang="en-US" sz="2400" b="1" dirty="0" smtClean="0"/>
              <a:t>/lib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 			*.jars - all the struts jars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		</a:t>
            </a:r>
            <a:r>
              <a:rPr lang="en-US" sz="2400" b="1" dirty="0" smtClean="0"/>
              <a:t>/classes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			</a:t>
            </a:r>
            <a:r>
              <a:rPr lang="en-US" sz="2400" dirty="0" err="1" smtClean="0"/>
              <a:t>LogonAction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			</a:t>
            </a:r>
            <a:r>
              <a:rPr lang="en-US" sz="2400" dirty="0" err="1" smtClean="0"/>
              <a:t>LogonForm</a:t>
            </a:r>
            <a:endParaRPr lang="en-US" sz="2400" dirty="0" smtClean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1"/>
            <a:ext cx="7772400" cy="68431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Creating Your First Struts Application</a:t>
            </a:r>
            <a:br>
              <a:rPr lang="en-US" sz="2800" dirty="0" smtClean="0"/>
            </a:br>
            <a:r>
              <a:rPr lang="en-US" sz="2400" dirty="0" smtClean="0"/>
              <a:t>Run The </a:t>
            </a:r>
            <a:r>
              <a:rPr lang="en-US" sz="2400" dirty="0" err="1" smtClean="0"/>
              <a:t>WebApp</a:t>
            </a:r>
            <a:endParaRPr lang="en-US" sz="2400" dirty="0" smtClean="0"/>
          </a:p>
        </p:txBody>
      </p:sp>
      <p:pic>
        <p:nvPicPr>
          <p:cNvPr id="7577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094" y="1295400"/>
            <a:ext cx="5353050" cy="3533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7578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924944"/>
            <a:ext cx="5353050" cy="3533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05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Questions?</a:t>
            </a:r>
          </a:p>
        </p:txBody>
      </p:sp>
      <p:sp>
        <p:nvSpPr>
          <p:cNvPr id="47107" name="Rectangle 205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vi-VN" smtClean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Struts Collaboration Diagram</a:t>
            </a:r>
            <a:endParaRPr lang="en-US" smtClean="0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04800" y="6019800"/>
            <a:ext cx="99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63" y="873125"/>
            <a:ext cx="8153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ActionServlet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515938" y="1145282"/>
            <a:ext cx="4581525" cy="5092030"/>
          </a:xfrm>
        </p:spPr>
        <p:txBody>
          <a:bodyPr/>
          <a:lstStyle/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dirty="0" smtClean="0"/>
              <a:t>&lt;web-app&gt;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dirty="0" smtClean="0"/>
              <a:t>  &lt;</a:t>
            </a:r>
            <a:r>
              <a:rPr lang="en-US" sz="1500" dirty="0" err="1" smtClean="0"/>
              <a:t>servlet</a:t>
            </a:r>
            <a:r>
              <a:rPr lang="en-US" sz="1500" dirty="0" smtClean="0"/>
              <a:t>&gt;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dirty="0" smtClean="0"/>
              <a:t>    &lt;</a:t>
            </a:r>
            <a:r>
              <a:rPr lang="en-US" sz="1500" dirty="0" err="1" smtClean="0"/>
              <a:t>servlet</a:t>
            </a:r>
            <a:r>
              <a:rPr lang="en-US" sz="1500" dirty="0" smtClean="0"/>
              <a:t>-name&gt;action&lt;/</a:t>
            </a:r>
            <a:r>
              <a:rPr lang="en-US" sz="1500" dirty="0" err="1" smtClean="0"/>
              <a:t>servlet</a:t>
            </a:r>
            <a:r>
              <a:rPr lang="en-US" sz="1500" dirty="0" smtClean="0"/>
              <a:t>-name&gt;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dirty="0" smtClean="0"/>
              <a:t>    &lt;</a:t>
            </a:r>
            <a:r>
              <a:rPr lang="en-US" sz="1500" dirty="0" err="1" smtClean="0"/>
              <a:t>servlet</a:t>
            </a:r>
            <a:r>
              <a:rPr lang="en-US" sz="1500" dirty="0" smtClean="0"/>
              <a:t>-class&gt; </a:t>
            </a:r>
            <a:r>
              <a:rPr lang="en-US" sz="1500" dirty="0" err="1" smtClean="0"/>
              <a:t>org.apache.struts.action.ActionServlet</a:t>
            </a:r>
            <a:endParaRPr lang="en-US" sz="1500" dirty="0" smtClean="0"/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dirty="0" smtClean="0"/>
              <a:t>   &lt;/</a:t>
            </a:r>
            <a:r>
              <a:rPr lang="en-US" sz="1500" dirty="0" err="1" smtClean="0"/>
              <a:t>servlet</a:t>
            </a:r>
            <a:r>
              <a:rPr lang="en-US" sz="1500" dirty="0" smtClean="0"/>
              <a:t>-class&gt;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dirty="0" smtClean="0"/>
              <a:t>    &lt;init-</a:t>
            </a:r>
            <a:r>
              <a:rPr lang="en-US" sz="1500" dirty="0" err="1" smtClean="0"/>
              <a:t>param</a:t>
            </a:r>
            <a:r>
              <a:rPr lang="en-US" sz="1500" dirty="0" smtClean="0"/>
              <a:t>&gt;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dirty="0" smtClean="0"/>
              <a:t>      &lt;</a:t>
            </a:r>
            <a:r>
              <a:rPr lang="en-US" sz="1500" dirty="0" err="1" smtClean="0"/>
              <a:t>param</a:t>
            </a:r>
            <a:r>
              <a:rPr lang="en-US" sz="1500" dirty="0" smtClean="0"/>
              <a:t>-name&gt;debug&lt;/</a:t>
            </a:r>
            <a:r>
              <a:rPr lang="en-US" sz="1500" dirty="0" err="1" smtClean="0"/>
              <a:t>param</a:t>
            </a:r>
            <a:r>
              <a:rPr lang="en-US" sz="1500" dirty="0" smtClean="0"/>
              <a:t>-name&gt;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dirty="0" smtClean="0"/>
              <a:t>      &lt;</a:t>
            </a:r>
            <a:r>
              <a:rPr lang="en-US" sz="1500" dirty="0" err="1" smtClean="0"/>
              <a:t>param</a:t>
            </a:r>
            <a:r>
              <a:rPr lang="en-US" sz="1500" dirty="0" smtClean="0"/>
              <a:t>-value&gt;2&lt;/</a:t>
            </a:r>
            <a:r>
              <a:rPr lang="en-US" sz="1500" dirty="0" err="1" smtClean="0"/>
              <a:t>param</a:t>
            </a:r>
            <a:r>
              <a:rPr lang="en-US" sz="1500" dirty="0" smtClean="0"/>
              <a:t>-value&gt;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dirty="0" smtClean="0"/>
              <a:t>    &lt;/init-</a:t>
            </a:r>
            <a:r>
              <a:rPr lang="en-US" sz="1500" dirty="0" err="1" smtClean="0"/>
              <a:t>param</a:t>
            </a:r>
            <a:r>
              <a:rPr lang="en-US" sz="1500" dirty="0" smtClean="0"/>
              <a:t>&gt;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dirty="0" smtClean="0"/>
              <a:t>    &lt;init-</a:t>
            </a:r>
            <a:r>
              <a:rPr lang="en-US" sz="1500" dirty="0" err="1" smtClean="0"/>
              <a:t>param</a:t>
            </a:r>
            <a:r>
              <a:rPr lang="en-US" sz="1500" dirty="0" smtClean="0"/>
              <a:t>&gt;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dirty="0" smtClean="0">
                <a:solidFill>
                  <a:srgbClr val="150B71"/>
                </a:solidFill>
              </a:rPr>
              <a:t>      &lt;</a:t>
            </a:r>
            <a:r>
              <a:rPr lang="en-US" sz="1500" dirty="0" err="1" smtClean="0">
                <a:solidFill>
                  <a:srgbClr val="150B71"/>
                </a:solidFill>
              </a:rPr>
              <a:t>param</a:t>
            </a:r>
            <a:r>
              <a:rPr lang="en-US" sz="1500" dirty="0" smtClean="0">
                <a:solidFill>
                  <a:srgbClr val="150B71"/>
                </a:solidFill>
              </a:rPr>
              <a:t>-name&gt;</a:t>
            </a:r>
            <a:r>
              <a:rPr lang="en-US" sz="1500" dirty="0" err="1" smtClean="0">
                <a:solidFill>
                  <a:srgbClr val="150B71"/>
                </a:solidFill>
              </a:rPr>
              <a:t>config</a:t>
            </a:r>
            <a:r>
              <a:rPr lang="en-US" sz="1500" dirty="0" smtClean="0">
                <a:solidFill>
                  <a:srgbClr val="150B71"/>
                </a:solidFill>
              </a:rPr>
              <a:t>&lt;/</a:t>
            </a:r>
            <a:r>
              <a:rPr lang="en-US" sz="1500" dirty="0" err="1" smtClean="0">
                <a:solidFill>
                  <a:srgbClr val="150B71"/>
                </a:solidFill>
              </a:rPr>
              <a:t>param</a:t>
            </a:r>
            <a:r>
              <a:rPr lang="en-US" sz="1500" dirty="0" smtClean="0">
                <a:solidFill>
                  <a:srgbClr val="150B71"/>
                </a:solidFill>
              </a:rPr>
              <a:t>-name&gt;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dirty="0" smtClean="0">
                <a:solidFill>
                  <a:srgbClr val="150B71"/>
                </a:solidFill>
              </a:rPr>
              <a:t>      &lt;</a:t>
            </a:r>
            <a:r>
              <a:rPr lang="en-US" sz="1500" dirty="0" err="1" smtClean="0">
                <a:solidFill>
                  <a:srgbClr val="150B71"/>
                </a:solidFill>
              </a:rPr>
              <a:t>param</a:t>
            </a:r>
            <a:r>
              <a:rPr lang="en-US" sz="1500" dirty="0" smtClean="0">
                <a:solidFill>
                  <a:srgbClr val="150B71"/>
                </a:solidFill>
              </a:rPr>
              <a:t>-value&gt;/WEB-INF/struts-config.xml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dirty="0" smtClean="0">
                <a:solidFill>
                  <a:srgbClr val="150B71"/>
                </a:solidFill>
              </a:rPr>
              <a:t>      &lt;/</a:t>
            </a:r>
            <a:r>
              <a:rPr lang="en-US" sz="1500" dirty="0" err="1" smtClean="0">
                <a:solidFill>
                  <a:srgbClr val="150B71"/>
                </a:solidFill>
              </a:rPr>
              <a:t>param</a:t>
            </a:r>
            <a:r>
              <a:rPr lang="en-US" sz="1500" dirty="0" smtClean="0">
                <a:solidFill>
                  <a:srgbClr val="150B71"/>
                </a:solidFill>
              </a:rPr>
              <a:t>-value&gt;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dirty="0" smtClean="0"/>
              <a:t>	…</a:t>
            </a:r>
            <a:endParaRPr lang="en-US" sz="1500" dirty="0" smtClean="0">
              <a:solidFill>
                <a:schemeClr val="hlink"/>
              </a:solidFill>
            </a:endParaRP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dirty="0" smtClean="0"/>
              <a:t>  &lt;/</a:t>
            </a:r>
            <a:r>
              <a:rPr lang="en-US" sz="1500" dirty="0" err="1" smtClean="0"/>
              <a:t>servlet</a:t>
            </a:r>
            <a:r>
              <a:rPr lang="en-US" sz="1500" dirty="0" smtClean="0"/>
              <a:t>&gt;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dirty="0" smtClean="0"/>
              <a:t>&lt;</a:t>
            </a:r>
            <a:r>
              <a:rPr lang="en-US" sz="1500" dirty="0" err="1" smtClean="0"/>
              <a:t>servlet</a:t>
            </a:r>
            <a:r>
              <a:rPr lang="en-US" sz="1500" dirty="0" smtClean="0"/>
              <a:t>-mapping&gt;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dirty="0" smtClean="0">
                <a:solidFill>
                  <a:srgbClr val="150B71"/>
                </a:solidFill>
              </a:rPr>
              <a:t>    &lt;</a:t>
            </a:r>
            <a:r>
              <a:rPr lang="en-US" sz="1500" dirty="0" err="1" smtClean="0">
                <a:solidFill>
                  <a:srgbClr val="150B71"/>
                </a:solidFill>
              </a:rPr>
              <a:t>servlet</a:t>
            </a:r>
            <a:r>
              <a:rPr lang="en-US" sz="1500" dirty="0" smtClean="0">
                <a:solidFill>
                  <a:srgbClr val="150B71"/>
                </a:solidFill>
              </a:rPr>
              <a:t>-name&gt;action&lt;/</a:t>
            </a:r>
            <a:r>
              <a:rPr lang="en-US" sz="1500" dirty="0" err="1" smtClean="0">
                <a:solidFill>
                  <a:srgbClr val="150B71"/>
                </a:solidFill>
              </a:rPr>
              <a:t>servlet</a:t>
            </a:r>
            <a:r>
              <a:rPr lang="en-US" sz="1500" dirty="0" smtClean="0">
                <a:solidFill>
                  <a:srgbClr val="150B71"/>
                </a:solidFill>
              </a:rPr>
              <a:t>-name&gt;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dirty="0" smtClean="0">
                <a:solidFill>
                  <a:srgbClr val="150B71"/>
                </a:solidFill>
              </a:rPr>
              <a:t>    &lt;</a:t>
            </a:r>
            <a:r>
              <a:rPr lang="en-US" sz="1500" dirty="0" err="1" smtClean="0">
                <a:solidFill>
                  <a:srgbClr val="150B71"/>
                </a:solidFill>
              </a:rPr>
              <a:t>url</a:t>
            </a:r>
            <a:r>
              <a:rPr lang="en-US" sz="1500" dirty="0" smtClean="0">
                <a:solidFill>
                  <a:srgbClr val="150B71"/>
                </a:solidFill>
              </a:rPr>
              <a:t>-pattern&gt;*.do&lt;/</a:t>
            </a:r>
            <a:r>
              <a:rPr lang="en-US" sz="1500" dirty="0" err="1" smtClean="0">
                <a:solidFill>
                  <a:srgbClr val="150B71"/>
                </a:solidFill>
              </a:rPr>
              <a:t>url</a:t>
            </a:r>
            <a:r>
              <a:rPr lang="en-US" sz="1500" dirty="0" smtClean="0">
                <a:solidFill>
                  <a:srgbClr val="150B71"/>
                </a:solidFill>
              </a:rPr>
              <a:t>-pattern&gt;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dirty="0" smtClean="0"/>
              <a:t>  &lt;/</a:t>
            </a:r>
            <a:r>
              <a:rPr lang="en-US" sz="1500" dirty="0" err="1" smtClean="0"/>
              <a:t>servlet</a:t>
            </a:r>
            <a:r>
              <a:rPr lang="en-US" sz="1500" dirty="0" smtClean="0"/>
              <a:t>-mapping&gt;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5106988" y="1403350"/>
            <a:ext cx="3884612" cy="2178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l" defTabSz="912813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300">
                <a:solidFill>
                  <a:schemeClr val="tx1"/>
                </a:solidFill>
                <a:latin typeface="Arial" pitchFamily="34" charset="0"/>
              </a:rPr>
              <a:t>ActionServlet is provided by the framework.</a:t>
            </a:r>
          </a:p>
          <a:p>
            <a:pPr marL="342900" indent="-342900" algn="l" defTabSz="912813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300">
                <a:solidFill>
                  <a:schemeClr val="tx1"/>
                </a:solidFill>
                <a:latin typeface="Arial" pitchFamily="34" charset="0"/>
              </a:rPr>
              <a:t>The Servlet must be mapped in the web.xml file.</a:t>
            </a:r>
          </a:p>
          <a:p>
            <a:pPr marL="742950" lvl="1" indent="-285750" algn="l" defTabSz="912813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400">
                <a:solidFill>
                  <a:schemeClr val="tx1"/>
                </a:solidFill>
                <a:latin typeface="Arial" pitchFamily="34" charset="0"/>
              </a:rPr>
              <a:t>Must have configuration file mapped</a:t>
            </a:r>
          </a:p>
          <a:p>
            <a:pPr marL="342900" indent="-342900" algn="l" defTabSz="912813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300">
                <a:solidFill>
                  <a:schemeClr val="tx1"/>
                </a:solidFill>
                <a:latin typeface="Arial" pitchFamily="34" charset="0"/>
              </a:rPr>
              <a:t>Lastly, Map the *.do URI to the Action Servlet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strut-config.xml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00075" y="1271588"/>
            <a:ext cx="4581525" cy="5303837"/>
          </a:xfrm>
        </p:spPr>
        <p:txBody>
          <a:bodyPr/>
          <a:lstStyle/>
          <a:p>
            <a:pPr marL="258763" indent="-258763" defTabSz="814388" eaLnBrk="1" hangingPunct="1"/>
            <a:r>
              <a:rPr lang="en-US" sz="1200" smtClean="0"/>
              <a:t>&lt;struts-config&gt;</a:t>
            </a:r>
          </a:p>
          <a:p>
            <a:pPr marL="258763" indent="-258763" defTabSz="814388" eaLnBrk="1" hangingPunct="1"/>
            <a:r>
              <a:rPr lang="en-US" sz="1200" smtClean="0"/>
              <a:t>  &lt;!-- ========== Data Source Configuration === --&gt;</a:t>
            </a:r>
          </a:p>
          <a:p>
            <a:pPr marL="258763" indent="-258763" defTabSz="814388" eaLnBrk="1" hangingPunct="1"/>
            <a:r>
              <a:rPr lang="en-US" sz="1200" smtClean="0"/>
              <a:t>  &lt;!-- ========== Form Bean Definitions === --&gt;</a:t>
            </a:r>
          </a:p>
          <a:p>
            <a:pPr marL="258763" indent="-258763" defTabSz="814388" eaLnBrk="1" hangingPunct="1"/>
            <a:r>
              <a:rPr lang="en-US" sz="1200" smtClean="0"/>
              <a:t>  &lt;form-beans&gt;</a:t>
            </a:r>
          </a:p>
          <a:p>
            <a:pPr marL="258763" indent="-258763" defTabSz="814388" eaLnBrk="1" hangingPunct="1"/>
            <a:r>
              <a:rPr lang="en-US" sz="1200" smtClean="0"/>
              <a:t>&lt;form-bean      name="LogonForm"</a:t>
            </a:r>
          </a:p>
          <a:p>
            <a:pPr marL="258763" indent="-258763" defTabSz="814388" eaLnBrk="1" hangingPunct="1"/>
            <a:r>
              <a:rPr lang="en-US" sz="1200" smtClean="0"/>
              <a:t>                    type="com.codementor.LogonForm"/&gt;</a:t>
            </a:r>
          </a:p>
          <a:p>
            <a:pPr marL="258763" indent="-258763" defTabSz="814388" eaLnBrk="1" hangingPunct="1"/>
            <a:r>
              <a:rPr lang="en-US" sz="1200" smtClean="0"/>
              <a:t>  &lt;/form-beans&gt;</a:t>
            </a:r>
          </a:p>
          <a:p>
            <a:pPr marL="258763" indent="-258763" defTabSz="814388" eaLnBrk="1" hangingPunct="1"/>
            <a:r>
              <a:rPr lang="en-US" sz="1200" smtClean="0"/>
              <a:t>  &lt;!-- ========== Global Forward Definitions === --&gt;</a:t>
            </a:r>
          </a:p>
          <a:p>
            <a:pPr marL="258763" indent="-258763" defTabSz="814388" eaLnBrk="1" hangingPunct="1"/>
            <a:r>
              <a:rPr lang="en-US" sz="1200" smtClean="0"/>
              <a:t>  &lt;global-forwards&gt; &lt;/global-forwards&gt;</a:t>
            </a:r>
          </a:p>
          <a:p>
            <a:pPr marL="258763" indent="-258763" defTabSz="814388" eaLnBrk="1" hangingPunct="1"/>
            <a:endParaRPr lang="en-US" sz="1200" smtClean="0"/>
          </a:p>
          <a:p>
            <a:pPr marL="258763" indent="-258763" defTabSz="814388" eaLnBrk="1" hangingPunct="1"/>
            <a:r>
              <a:rPr lang="en-US" sz="1200" smtClean="0"/>
              <a:t>  &lt;!-- ========== Action Mapping Definitions === --&gt;</a:t>
            </a:r>
          </a:p>
          <a:p>
            <a:pPr marL="258763" indent="-258763" defTabSz="814388" eaLnBrk="1" hangingPunct="1"/>
            <a:r>
              <a:rPr lang="en-US" sz="1200" smtClean="0"/>
              <a:t>  &lt;action-mappings&gt;</a:t>
            </a:r>
          </a:p>
          <a:p>
            <a:pPr marL="258763" indent="-258763" defTabSz="814388" eaLnBrk="1" hangingPunct="1"/>
            <a:r>
              <a:rPr lang="en-US" sz="1200" smtClean="0"/>
              <a:t>    &lt;action    path="/logon"</a:t>
            </a:r>
          </a:p>
          <a:p>
            <a:pPr marL="258763" indent="-258763" defTabSz="814388" eaLnBrk="1" hangingPunct="1"/>
            <a:r>
              <a:rPr lang="en-US" sz="1200" smtClean="0"/>
              <a:t>               type="com.codementor.LogonAction"</a:t>
            </a:r>
          </a:p>
          <a:p>
            <a:pPr marL="258763" indent="-258763" defTabSz="814388" eaLnBrk="1" hangingPunct="1"/>
            <a:r>
              <a:rPr lang="en-US" sz="1200" smtClean="0"/>
              <a:t>               name="LogonForm"</a:t>
            </a:r>
          </a:p>
          <a:p>
            <a:pPr marL="258763" indent="-258763" defTabSz="814388" eaLnBrk="1" hangingPunct="1"/>
            <a:r>
              <a:rPr lang="en-US" sz="1200" smtClean="0"/>
              <a:t>              scope="request"</a:t>
            </a:r>
          </a:p>
          <a:p>
            <a:pPr marL="258763" indent="-258763" defTabSz="814388" eaLnBrk="1" hangingPunct="1"/>
            <a:r>
              <a:rPr lang="en-US" sz="1200" smtClean="0"/>
              <a:t>              input="/logon.jsp"&gt;</a:t>
            </a:r>
          </a:p>
          <a:p>
            <a:pPr marL="258763" indent="-258763" defTabSz="814388" eaLnBrk="1" hangingPunct="1"/>
            <a:r>
              <a:rPr lang="en-US" sz="1200" smtClean="0"/>
              <a:t>        &lt;forward name="success" path="/sucess.jsp"/&gt;</a:t>
            </a:r>
          </a:p>
          <a:p>
            <a:pPr marL="258763" indent="-258763" defTabSz="814388" eaLnBrk="1" hangingPunct="1"/>
            <a:r>
              <a:rPr lang="en-US" sz="1200" smtClean="0"/>
              <a:t>        &lt;forward name="failure" path="/failure.jsp"/&gt;</a:t>
            </a:r>
          </a:p>
          <a:p>
            <a:pPr marL="258763" indent="-258763" defTabSz="814388" eaLnBrk="1" hangingPunct="1"/>
            <a:r>
              <a:rPr lang="en-US" sz="1200" smtClean="0"/>
              <a:t>    &lt;/action&gt;</a:t>
            </a:r>
          </a:p>
          <a:p>
            <a:pPr marL="258763" indent="-258763" defTabSz="814388" eaLnBrk="1" hangingPunct="1"/>
            <a:r>
              <a:rPr lang="en-US" sz="1200" smtClean="0"/>
              <a:t>  &lt;/action-mappings&gt;</a:t>
            </a:r>
          </a:p>
          <a:p>
            <a:pPr marL="258763" indent="-258763" defTabSz="814388" eaLnBrk="1" hangingPunct="1"/>
            <a:r>
              <a:rPr lang="en-US" sz="1200" smtClean="0"/>
              <a:t>&lt;/struts-config&gt;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5154613" y="1798638"/>
            <a:ext cx="3886200" cy="3189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l" defTabSz="912813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300">
                <a:solidFill>
                  <a:schemeClr val="tx1"/>
                </a:solidFill>
                <a:latin typeface="Arial" pitchFamily="34" charset="0"/>
              </a:rPr>
              <a:t>XML configuration file</a:t>
            </a:r>
          </a:p>
          <a:p>
            <a:pPr marL="342900" indent="-342900" algn="l" defTabSz="912813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300">
                <a:solidFill>
                  <a:schemeClr val="tx1"/>
                </a:solidFill>
                <a:latin typeface="Arial" pitchFamily="34" charset="0"/>
              </a:rPr>
              <a:t>Allows for:</a:t>
            </a:r>
          </a:p>
          <a:p>
            <a:pPr marL="742950" lvl="1" indent="-285750" algn="l" defTabSz="912813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400">
                <a:solidFill>
                  <a:schemeClr val="tx1"/>
                </a:solidFill>
                <a:latin typeface="Arial" pitchFamily="34" charset="0"/>
              </a:rPr>
              <a:t>DataSource definition</a:t>
            </a:r>
          </a:p>
          <a:p>
            <a:pPr marL="742950" lvl="1" indent="-285750" algn="l" defTabSz="912813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400">
                <a:solidFill>
                  <a:schemeClr val="tx1"/>
                </a:solidFill>
                <a:latin typeface="Arial" pitchFamily="34" charset="0"/>
              </a:rPr>
              <a:t>Logical name definitions for Forms</a:t>
            </a:r>
          </a:p>
          <a:p>
            <a:pPr marL="742950" lvl="1" indent="-285750" algn="l" defTabSz="912813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400">
                <a:solidFill>
                  <a:schemeClr val="tx1"/>
                </a:solidFill>
                <a:latin typeface="Arial" pitchFamily="34" charset="0"/>
              </a:rPr>
              <a:t>View mappings</a:t>
            </a:r>
          </a:p>
          <a:p>
            <a:pPr marL="1143000" lvl="2" indent="-230188" algn="l" defTabSz="912813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Local</a:t>
            </a:r>
          </a:p>
          <a:p>
            <a:pPr marL="1143000" lvl="2" indent="-230188" algn="l" defTabSz="912813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Global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strut-config.xml</a:t>
            </a:r>
            <a:endParaRPr lang="vi-VN" dirty="0"/>
          </a:p>
        </p:txBody>
      </p:sp>
      <p:grpSp>
        <p:nvGrpSpPr>
          <p:cNvPr id="28" name="Group 2"/>
          <p:cNvGrpSpPr>
            <a:grpSpLocks/>
          </p:cNvGrpSpPr>
          <p:nvPr/>
        </p:nvGrpSpPr>
        <p:grpSpPr bwMode="auto">
          <a:xfrm>
            <a:off x="4191000" y="1371600"/>
            <a:ext cx="4419600" cy="4114800"/>
            <a:chOff x="2640" y="864"/>
            <a:chExt cx="2784" cy="2592"/>
          </a:xfrm>
        </p:grpSpPr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2640" y="2352"/>
              <a:ext cx="2784" cy="528"/>
            </a:xfrm>
            <a:prstGeom prst="rect">
              <a:avLst/>
            </a:prstGeom>
            <a:solidFill>
              <a:srgbClr val="BBE0E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2640" y="2880"/>
              <a:ext cx="2784" cy="576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2640" y="1632"/>
              <a:ext cx="2784" cy="720"/>
            </a:xfrm>
            <a:prstGeom prst="rect">
              <a:avLst/>
            </a:prstGeom>
            <a:solidFill>
              <a:srgbClr val="99CC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2640" y="864"/>
              <a:ext cx="2784" cy="768"/>
            </a:xfrm>
            <a:prstGeom prst="rect">
              <a:avLst/>
            </a:prstGeom>
            <a:solidFill>
              <a:srgbClr val="33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4191000" y="1371600"/>
            <a:ext cx="449738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/>
          <a:lstStyle/>
          <a:p>
            <a:pPr marL="0" marR="0" lvl="0" indent="0" algn="l" defTabSz="912813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For requests that hit URL=“/logon”</a:t>
            </a:r>
          </a:p>
          <a:p>
            <a:pPr marL="0" marR="0" lvl="0" indent="0" algn="l" defTabSz="912813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The frame work will invoke execute() on an instance of class com.codementor.LogonAction</a:t>
            </a:r>
            <a:b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</a:b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algn="l" defTabSz="912813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Store request parameters in form variable “LogonForm” which is defined in another location in the xml document.</a:t>
            </a:r>
            <a:b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</a:b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algn="l" defTabSz="912813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If the logical name returned by perform() is “failure” go to page “/failure.jsp”</a:t>
            </a:r>
            <a:b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</a:b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algn="l" defTabSz="912813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If the Logical name returned by perform() is “success” go to “/success.jsp” </a:t>
            </a: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455613" y="5301208"/>
            <a:ext cx="3354387" cy="489992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455613" y="4495800"/>
            <a:ext cx="3354387" cy="733400"/>
          </a:xfrm>
          <a:prstGeom prst="rect">
            <a:avLst/>
          </a:prstGeom>
          <a:solidFill>
            <a:srgbClr val="0099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455613" y="3581400"/>
            <a:ext cx="3354387" cy="762000"/>
          </a:xfrm>
          <a:prstGeom prst="rect">
            <a:avLst/>
          </a:prstGeom>
          <a:solidFill>
            <a:srgbClr val="BBE0E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455613" y="2514600"/>
            <a:ext cx="3354387" cy="6858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455613" y="1371600"/>
            <a:ext cx="3354387" cy="762000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455613" y="1447800"/>
            <a:ext cx="3632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/>
          <a:lstStyle/>
          <a:p>
            <a:pPr marL="342900" marR="0" lvl="0" indent="-342900" algn="l" defTabSz="91440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&lt;action path="</a:t>
            </a: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/logon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“</a:t>
            </a:r>
          </a:p>
          <a:p>
            <a:pPr marL="342900" marR="0" lvl="0" indent="-342900" algn="l" defTabSz="91440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  type=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“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com.codementor.LogonAction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”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/>
            </a:r>
            <a:b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</a:b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l" defTabSz="91440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	</a:t>
            </a:r>
          </a:p>
          <a:p>
            <a:pPr marL="342900" marR="0" lvl="0" indent="-342900" algn="l" defTabSz="91440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	name="</a:t>
            </a:r>
            <a:r>
              <a:rPr kumimoji="0" lang="en-US" sz="15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LogonForm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"</a:t>
            </a:r>
            <a:b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</a:b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l" defTabSz="91440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l" defTabSz="91440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	</a:t>
            </a:r>
          </a:p>
          <a:p>
            <a:pPr marL="342900" marR="0" lvl="0" indent="-342900" algn="l" defTabSz="91440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	&lt;forward name="</a:t>
            </a: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failure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" </a:t>
            </a:r>
            <a:b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</a:b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      path="</a:t>
            </a: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/failure.jsp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" /&gt; </a:t>
            </a:r>
          </a:p>
          <a:p>
            <a:pPr marL="342900" marR="0" lvl="0" indent="-342900" algn="l" defTabSz="91440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	</a:t>
            </a:r>
          </a:p>
          <a:p>
            <a:pPr marL="342900" marR="0" lvl="0" indent="-342900" algn="l" defTabSz="91440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	&lt;forward name="</a:t>
            </a: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success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" </a:t>
            </a:r>
            <a:b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</a:b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      path="</a:t>
            </a: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/success.jsp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" /&gt; </a:t>
            </a:r>
          </a:p>
          <a:p>
            <a:pPr marL="342900" marR="0" lvl="0" indent="-342900" algn="l" defTabSz="91440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l" defTabSz="91440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&lt;/action&gt;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1"/>
            <a:ext cx="7772400" cy="608112"/>
          </a:xfrm>
        </p:spPr>
        <p:txBody>
          <a:bodyPr/>
          <a:lstStyle/>
          <a:p>
            <a:pPr eaLnBrk="1" hangingPunct="1"/>
            <a:r>
              <a:rPr lang="en-US" dirty="0" smtClean="0"/>
              <a:t>Action Bean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00075" y="1271588"/>
            <a:ext cx="4581525" cy="5526087"/>
          </a:xfrm>
        </p:spPr>
        <p:txBody>
          <a:bodyPr/>
          <a:lstStyle/>
          <a:p>
            <a:pPr marL="258763" indent="-258763" defTabSz="814388" eaLnBrk="1" hangingPunct="1"/>
            <a:r>
              <a:rPr lang="en-US" sz="1300" smtClean="0">
                <a:solidFill>
                  <a:srgbClr val="150B71"/>
                </a:solidFill>
              </a:rPr>
              <a:t>import org.apache.struts.action.*;</a:t>
            </a:r>
          </a:p>
          <a:p>
            <a:pPr marL="258763" indent="-258763" defTabSz="814388" eaLnBrk="1" hangingPunct="1"/>
            <a:endParaRPr lang="en-US" sz="1300" smtClean="0">
              <a:solidFill>
                <a:srgbClr val="150B71"/>
              </a:solidFill>
            </a:endParaRPr>
          </a:p>
          <a:p>
            <a:pPr marL="258763" indent="-258763" defTabSz="814388" eaLnBrk="1" hangingPunct="1"/>
            <a:r>
              <a:rPr lang="en-US" sz="1300" smtClean="0"/>
              <a:t>public class LogonAction extends Action {</a:t>
            </a:r>
          </a:p>
          <a:p>
            <a:pPr marL="258763" indent="-258763" defTabSz="814388" eaLnBrk="1" hangingPunct="1"/>
            <a:endParaRPr lang="en-US" sz="1300" smtClean="0"/>
          </a:p>
          <a:p>
            <a:pPr marL="258763" indent="-258763" defTabSz="814388" eaLnBrk="1" hangingPunct="1"/>
            <a:r>
              <a:rPr lang="en-US" sz="1300" smtClean="0"/>
              <a:t>    public ActionForward execute(</a:t>
            </a:r>
          </a:p>
          <a:p>
            <a:pPr marL="258763" indent="-258763" defTabSz="814388" eaLnBrk="1" hangingPunct="1"/>
            <a:r>
              <a:rPr lang="en-US" sz="1300" smtClean="0"/>
              <a:t>			ActionMapping mapping,</a:t>
            </a:r>
          </a:p>
          <a:p>
            <a:pPr marL="258763" indent="-258763" defTabSz="814388" eaLnBrk="1" hangingPunct="1"/>
            <a:r>
              <a:rPr lang="en-US" sz="1300" smtClean="0"/>
              <a:t>			 ActionForm form,</a:t>
            </a:r>
          </a:p>
          <a:p>
            <a:pPr marL="258763" indent="-258763" defTabSz="814388" eaLnBrk="1" hangingPunct="1"/>
            <a:r>
              <a:rPr lang="en-US" sz="1300" smtClean="0"/>
              <a:t>			 HttpServletRequest request,</a:t>
            </a:r>
          </a:p>
          <a:p>
            <a:pPr marL="258763" indent="-258763" defTabSz="814388" eaLnBrk="1" hangingPunct="1"/>
            <a:r>
              <a:rPr lang="en-US" sz="1300" smtClean="0"/>
              <a:t>			 HttpServletResponse response)</a:t>
            </a:r>
          </a:p>
          <a:p>
            <a:pPr marL="258763" indent="-258763" defTabSz="814388" eaLnBrk="1" hangingPunct="1"/>
            <a:r>
              <a:rPr lang="en-US" sz="1300" smtClean="0"/>
              <a:t>		throws IOException, ServletException</a:t>
            </a:r>
          </a:p>
          <a:p>
            <a:pPr marL="258763" indent="-258763" defTabSz="814388" eaLnBrk="1" hangingPunct="1"/>
            <a:r>
              <a:rPr lang="en-US" sz="1300" smtClean="0"/>
              <a:t>    {</a:t>
            </a:r>
          </a:p>
          <a:p>
            <a:pPr marL="258763" indent="-258763" defTabSz="814388" eaLnBrk="1" hangingPunct="1"/>
            <a:r>
              <a:rPr lang="en-US" sz="1300" smtClean="0"/>
              <a:t>        LogonForm theForm = (LogonForm)form;</a:t>
            </a:r>
          </a:p>
          <a:p>
            <a:pPr marL="258763" indent="-258763" defTabSz="814388" eaLnBrk="1" hangingPunct="1"/>
            <a:r>
              <a:rPr lang="en-US" sz="1300" smtClean="0"/>
              <a:t>        String forward="failure";</a:t>
            </a:r>
          </a:p>
          <a:p>
            <a:pPr marL="258763" indent="-258763" defTabSz="814388" eaLnBrk="1" hangingPunct="1"/>
            <a:endParaRPr lang="en-US" sz="1300" smtClean="0"/>
          </a:p>
          <a:p>
            <a:pPr marL="258763" indent="-258763" defTabSz="814388" eaLnBrk="1" hangingPunct="1"/>
            <a:r>
              <a:rPr lang="en-US" sz="1300" smtClean="0"/>
              <a:t>        if(theForm.getUserName().equals("borcon"))</a:t>
            </a:r>
          </a:p>
          <a:p>
            <a:pPr marL="258763" indent="-258763" defTabSz="814388" eaLnBrk="1" hangingPunct="1"/>
            <a:r>
              <a:rPr lang="en-US" sz="1300" smtClean="0"/>
              <a:t>        {</a:t>
            </a:r>
          </a:p>
          <a:p>
            <a:pPr marL="258763" indent="-258763" defTabSz="814388" eaLnBrk="1" hangingPunct="1"/>
            <a:r>
              <a:rPr lang="en-US" sz="1300" smtClean="0"/>
              <a:t>          forward="success";</a:t>
            </a:r>
          </a:p>
          <a:p>
            <a:pPr marL="258763" indent="-258763" defTabSz="814388" eaLnBrk="1" hangingPunct="1"/>
            <a:r>
              <a:rPr lang="en-US" sz="1300" smtClean="0"/>
              <a:t>        }</a:t>
            </a:r>
          </a:p>
          <a:p>
            <a:pPr marL="258763" indent="-258763" defTabSz="814388" eaLnBrk="1" hangingPunct="1"/>
            <a:r>
              <a:rPr lang="en-US" sz="1300" smtClean="0"/>
              <a:t>        return mapping.findForward(forward);</a:t>
            </a:r>
          </a:p>
          <a:p>
            <a:pPr marL="258763" indent="-258763" defTabSz="814388" eaLnBrk="1" hangingPunct="1"/>
            <a:r>
              <a:rPr lang="en-US" sz="1300" smtClean="0"/>
              <a:t>    }</a:t>
            </a:r>
          </a:p>
          <a:p>
            <a:pPr marL="258763" indent="-258763" defTabSz="814388" eaLnBrk="1" hangingPunct="1"/>
            <a:r>
              <a:rPr lang="en-US" sz="1300" smtClean="0"/>
              <a:t>}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5364088" y="2055813"/>
            <a:ext cx="3503686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95250" indent="14288" algn="l" defTabSz="912813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300" dirty="0">
                <a:solidFill>
                  <a:schemeClr val="tx1"/>
                </a:solidFill>
                <a:latin typeface="Arial" pitchFamily="34" charset="0"/>
              </a:rPr>
              <a:t>Action class’s perform is invoked by Action </a:t>
            </a:r>
            <a:r>
              <a:rPr lang="en-US" sz="2300" dirty="0" err="1">
                <a:solidFill>
                  <a:schemeClr val="tx1"/>
                </a:solidFill>
                <a:latin typeface="Arial" pitchFamily="34" charset="0"/>
              </a:rPr>
              <a:t>Servlet</a:t>
            </a:r>
            <a:endParaRPr lang="en-US" sz="2400" dirty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7772400" cy="637828"/>
          </a:xfrm>
        </p:spPr>
        <p:txBody>
          <a:bodyPr/>
          <a:lstStyle/>
          <a:p>
            <a:pPr eaLnBrk="1" hangingPunct="1"/>
            <a:r>
              <a:rPr lang="en-US" dirty="0" smtClean="0"/>
              <a:t>Action Form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00075" y="1271588"/>
            <a:ext cx="4581525" cy="5253037"/>
          </a:xfrm>
        </p:spPr>
        <p:txBody>
          <a:bodyPr/>
          <a:lstStyle/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smtClean="0">
                <a:solidFill>
                  <a:srgbClr val="150B71"/>
                </a:solidFill>
              </a:rPr>
              <a:t>import org.apache.struts.action.ActionForm;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endParaRPr lang="en-US" sz="1500" smtClean="0">
              <a:solidFill>
                <a:srgbClr val="150B71"/>
              </a:solidFill>
            </a:endParaRP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smtClean="0"/>
              <a:t>public class LogonForm extends ActionForm {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smtClean="0"/>
              <a:t>	private String userName;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smtClean="0"/>
              <a:t> 	private String password;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endParaRPr lang="en-US" sz="1500" smtClean="0"/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smtClean="0"/>
              <a:t>  public String getUserName() {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smtClean="0"/>
              <a:t>    return userName;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smtClean="0"/>
              <a:t>  }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smtClean="0"/>
              <a:t>  public void setUserName(String userName) {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smtClean="0"/>
              <a:t>    this.userName = userName;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smtClean="0"/>
              <a:t>  }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smtClean="0"/>
              <a:t>  public void setPassword(String password) {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smtClean="0"/>
              <a:t>    this.password = password;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smtClean="0"/>
              <a:t>  }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smtClean="0"/>
              <a:t>  public String getPassword() {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smtClean="0"/>
              <a:t>    return password;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smtClean="0"/>
              <a:t>  }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500" smtClean="0"/>
              <a:t>}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5106988" y="1425575"/>
            <a:ext cx="3884612" cy="19820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14288" algn="l" defTabSz="912813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300" dirty="0">
                <a:solidFill>
                  <a:schemeClr val="tx1"/>
                </a:solidFill>
                <a:latin typeface="Arial" pitchFamily="34" charset="0"/>
              </a:rPr>
              <a:t>Action Form has properties which map to the HTML page.</a:t>
            </a:r>
          </a:p>
          <a:p>
            <a:pPr marL="1588" indent="14288" algn="l" defTabSz="912813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300" dirty="0">
                <a:solidFill>
                  <a:schemeClr val="tx1"/>
                </a:solidFill>
                <a:latin typeface="Arial" pitchFamily="34" charset="0"/>
              </a:rPr>
              <a:t>Additionally the form can:</a:t>
            </a:r>
          </a:p>
          <a:p>
            <a:pPr marL="742950" lvl="1" indent="-285750" algn="l" defTabSz="912813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300" dirty="0">
                <a:solidFill>
                  <a:schemeClr val="tx1"/>
                </a:solidFill>
                <a:latin typeface="Arial" pitchFamily="34" charset="0"/>
              </a:rPr>
              <a:t>Reset</a:t>
            </a:r>
          </a:p>
          <a:p>
            <a:pPr marL="742950" lvl="1" indent="-285750" algn="l" defTabSz="912813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300" dirty="0">
                <a:solidFill>
                  <a:schemeClr val="tx1"/>
                </a:solidFill>
                <a:latin typeface="Arial" pitchFamily="34" charset="0"/>
              </a:rPr>
              <a:t>Validate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1450"/>
            <a:ext cx="7772400" cy="665262"/>
          </a:xfrm>
        </p:spPr>
        <p:txBody>
          <a:bodyPr/>
          <a:lstStyle/>
          <a:p>
            <a:pPr eaLnBrk="1" hangingPunct="1"/>
            <a:r>
              <a:rPr lang="en-US" dirty="0" smtClean="0"/>
              <a:t>Strut Powered JSP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601663" y="1086991"/>
            <a:ext cx="8143875" cy="5438353"/>
          </a:xfrm>
        </p:spPr>
        <p:txBody>
          <a:bodyPr/>
          <a:lstStyle/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900" dirty="0" smtClean="0"/>
              <a:t>&lt;</a:t>
            </a:r>
            <a:r>
              <a:rPr lang="en-US" sz="1900" dirty="0" err="1" smtClean="0"/>
              <a:t>html:html</a:t>
            </a:r>
            <a:r>
              <a:rPr lang="en-US" sz="1900" dirty="0" smtClean="0"/>
              <a:t> locale="true"&gt;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900" dirty="0" smtClean="0"/>
              <a:t>&lt;head&gt;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900" dirty="0" smtClean="0"/>
              <a:t>&lt;title&gt;Logon Form&lt;/title&gt;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900" dirty="0" smtClean="0"/>
              <a:t>&lt;</a:t>
            </a:r>
            <a:r>
              <a:rPr lang="en-US" sz="1900" dirty="0" err="1" smtClean="0"/>
              <a:t>html:base</a:t>
            </a:r>
            <a:r>
              <a:rPr lang="en-US" sz="1900" dirty="0" smtClean="0"/>
              <a:t>/&gt;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900" dirty="0" smtClean="0"/>
              <a:t>&lt;/head&gt;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900" dirty="0" smtClean="0"/>
              <a:t>&lt;body </a:t>
            </a:r>
            <a:r>
              <a:rPr lang="en-US" sz="1900" dirty="0" err="1" smtClean="0"/>
              <a:t>bgcolor</a:t>
            </a:r>
            <a:r>
              <a:rPr lang="en-US" sz="1900" dirty="0" smtClean="0"/>
              <a:t>="white"&gt;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900" dirty="0" smtClean="0"/>
              <a:t>&lt;</a:t>
            </a:r>
            <a:r>
              <a:rPr lang="en-US" sz="1900" dirty="0" err="1" smtClean="0"/>
              <a:t>html:errors</a:t>
            </a:r>
            <a:r>
              <a:rPr lang="en-US" sz="1900" dirty="0" smtClean="0"/>
              <a:t>/&gt;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900" dirty="0" smtClean="0"/>
              <a:t>&lt;</a:t>
            </a:r>
            <a:r>
              <a:rPr lang="en-US" sz="1900" dirty="0" err="1" smtClean="0"/>
              <a:t>html:form</a:t>
            </a:r>
            <a:r>
              <a:rPr lang="en-US" sz="1900" dirty="0" smtClean="0"/>
              <a:t> action="logon" focus="</a:t>
            </a:r>
            <a:r>
              <a:rPr lang="en-US" sz="1900" dirty="0" err="1" smtClean="0"/>
              <a:t>userName</a:t>
            </a:r>
            <a:r>
              <a:rPr lang="en-US" sz="1900" dirty="0" smtClean="0"/>
              <a:t>"&gt;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900" dirty="0" smtClean="0"/>
              <a:t>	User Name:  &lt;</a:t>
            </a:r>
            <a:r>
              <a:rPr lang="en-US" sz="1900" dirty="0" err="1" smtClean="0"/>
              <a:t>html:text</a:t>
            </a:r>
            <a:r>
              <a:rPr lang="en-US" sz="1900" dirty="0" smtClean="0"/>
              <a:t> property="</a:t>
            </a:r>
            <a:r>
              <a:rPr lang="en-US" sz="1900" dirty="0" err="1" smtClean="0"/>
              <a:t>userName</a:t>
            </a:r>
            <a:r>
              <a:rPr lang="en-US" sz="1900" dirty="0" smtClean="0"/>
              <a:t>" size="16" </a:t>
            </a:r>
            <a:r>
              <a:rPr lang="en-US" sz="1900" dirty="0" err="1" smtClean="0"/>
              <a:t>maxlength</a:t>
            </a:r>
            <a:r>
              <a:rPr lang="en-US" sz="1900" dirty="0" smtClean="0"/>
              <a:t>="16"/&gt;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900" dirty="0" smtClean="0"/>
              <a:t>	password:    &lt;</a:t>
            </a:r>
            <a:r>
              <a:rPr lang="en-US" sz="1900" dirty="0" err="1" smtClean="0"/>
              <a:t>html:password</a:t>
            </a:r>
            <a:r>
              <a:rPr lang="en-US" sz="1900" dirty="0" smtClean="0"/>
              <a:t> property="password" size="16" </a:t>
            </a:r>
            <a:r>
              <a:rPr lang="en-US" sz="1900" dirty="0" err="1" smtClean="0"/>
              <a:t>maxlength</a:t>
            </a:r>
            <a:r>
              <a:rPr lang="en-US" sz="1900" dirty="0" smtClean="0"/>
              <a:t>="16"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900" dirty="0" smtClean="0"/>
              <a:t>&lt;</a:t>
            </a:r>
            <a:r>
              <a:rPr lang="en-US" sz="1900" dirty="0" err="1" smtClean="0"/>
              <a:t>html:submit</a:t>
            </a:r>
            <a:r>
              <a:rPr lang="en-US" sz="1900" dirty="0" smtClean="0"/>
              <a:t> property="submit" value="Submit"/&gt;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900" dirty="0" smtClean="0"/>
              <a:t>&lt;</a:t>
            </a:r>
            <a:r>
              <a:rPr lang="en-US" sz="1900" dirty="0" err="1" smtClean="0"/>
              <a:t>html:reset</a:t>
            </a:r>
            <a:r>
              <a:rPr lang="en-US" sz="1900" dirty="0" smtClean="0"/>
              <a:t>/&gt;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900" dirty="0" smtClean="0"/>
              <a:t>&lt;/</a:t>
            </a:r>
            <a:r>
              <a:rPr lang="en-US" sz="1900" dirty="0" err="1" smtClean="0"/>
              <a:t>html:form</a:t>
            </a:r>
            <a:r>
              <a:rPr lang="en-US" sz="1900" dirty="0" smtClean="0"/>
              <a:t>&gt;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900" dirty="0" smtClean="0"/>
              <a:t>&lt;/body&gt;</a:t>
            </a:r>
          </a:p>
          <a:p>
            <a:pPr marL="258763" indent="-258763" defTabSz="814388" eaLnBrk="1" hangingPunct="1">
              <a:lnSpc>
                <a:spcPct val="90000"/>
              </a:lnSpc>
            </a:pPr>
            <a:r>
              <a:rPr lang="en-US" sz="1900" dirty="0" smtClean="0"/>
              <a:t>&lt;/</a:t>
            </a:r>
            <a:r>
              <a:rPr lang="en-US" sz="1900" dirty="0" err="1" smtClean="0"/>
              <a:t>html:html</a:t>
            </a:r>
            <a:r>
              <a:rPr lang="en-US" sz="1900" dirty="0" smtClean="0"/>
              <a:t>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f2004">
  <a:themeElements>
    <a:clrScheme name="conf20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f20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811213" rtl="0" eaLnBrk="1" fontAlgn="base" latinLnBrk="0" hangingPunct="1">
          <a:lnSpc>
            <a:spcPct val="150000"/>
          </a:lnSpc>
          <a:spcBef>
            <a:spcPct val="50000"/>
          </a:spcBef>
          <a:spcAft>
            <a:spcPct val="5000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811213" rtl="0" eaLnBrk="1" fontAlgn="base" latinLnBrk="0" hangingPunct="1">
          <a:lnSpc>
            <a:spcPct val="150000"/>
          </a:lnSpc>
          <a:spcBef>
            <a:spcPct val="50000"/>
          </a:spcBef>
          <a:spcAft>
            <a:spcPct val="5000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onf20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20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20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20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20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20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f20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f20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f20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f20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f20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f20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Settings\kgsipe\Desktop\conf2004.pot</Template>
  <TotalTime>1629</TotalTime>
  <Words>1091</Words>
  <Application>Microsoft Office PowerPoint</Application>
  <PresentationFormat>On-screen Show (4:3)</PresentationFormat>
  <Paragraphs>347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conf2004</vt:lpstr>
      <vt:lpstr>Template_Training Slide</vt:lpstr>
      <vt:lpstr>Struts As a MVC Framework</vt:lpstr>
      <vt:lpstr>What Are Struts?</vt:lpstr>
      <vt:lpstr>Struts Collaboration Diagram</vt:lpstr>
      <vt:lpstr>ActionServlet</vt:lpstr>
      <vt:lpstr>strut-config.xml</vt:lpstr>
      <vt:lpstr>strut-config.xml</vt:lpstr>
      <vt:lpstr>Action Bean</vt:lpstr>
      <vt:lpstr>Action Form</vt:lpstr>
      <vt:lpstr>Strut Powered JSP</vt:lpstr>
      <vt:lpstr>Struts Installation</vt:lpstr>
      <vt:lpstr>Steps to Building</vt:lpstr>
      <vt:lpstr>Creating Your First Struts Application Steps to Building</vt:lpstr>
      <vt:lpstr>Creating Your First Struts Application JSP Pages</vt:lpstr>
      <vt:lpstr>Creating Your First Struts Application Logon Page – HTML Version</vt:lpstr>
      <vt:lpstr>Creating Your First Struts Application Logon Page – Struts</vt:lpstr>
      <vt:lpstr>Creating Your First Struts Application Success and Failure Pages</vt:lpstr>
      <vt:lpstr>Creating Your First Struts Application Create Form Bean Class</vt:lpstr>
      <vt:lpstr>Creating Your First Struts Application Form Bean Config</vt:lpstr>
      <vt:lpstr>Creating Your First Struts Application Action Class</vt:lpstr>
      <vt:lpstr>Creating Your First Struts Application Action Class Config</vt:lpstr>
      <vt:lpstr>Creating Your First Struts Application Map The Forwards</vt:lpstr>
      <vt:lpstr>Creating Your First Struts Application Struts in web.xml</vt:lpstr>
      <vt:lpstr>Creating Your First Struts Application Web.xml URI Mapping</vt:lpstr>
      <vt:lpstr>Creating Your First Struts Application Configure Tags</vt:lpstr>
      <vt:lpstr>Creating Your First Struts Application Configure WebApp</vt:lpstr>
      <vt:lpstr>Creating Your First Struts Application Run The WebApp</vt:lpstr>
      <vt:lpstr>Questions?</vt:lpstr>
    </vt:vector>
  </TitlesOfParts>
  <Company>Code Mentor,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Struts Application Development</dc:title>
  <dc:creator>Kenneth G. Sipe III</dc:creator>
  <cp:lastModifiedBy>Nguyen Trung Kien</cp:lastModifiedBy>
  <cp:revision>199</cp:revision>
  <cp:lastPrinted>1998-10-21T22:08:16Z</cp:lastPrinted>
  <dcterms:created xsi:type="dcterms:W3CDTF">2000-08-12T00:40:59Z</dcterms:created>
  <dcterms:modified xsi:type="dcterms:W3CDTF">2011-09-04T00:22:39Z</dcterms:modified>
</cp:coreProperties>
</file>