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29"/>
  </p:notesMasterIdLst>
  <p:sldIdLst>
    <p:sldId id="256" r:id="rId2"/>
    <p:sldId id="409" r:id="rId3"/>
    <p:sldId id="356" r:id="rId4"/>
    <p:sldId id="411" r:id="rId5"/>
    <p:sldId id="358" r:id="rId6"/>
    <p:sldId id="359" r:id="rId7"/>
    <p:sldId id="410" r:id="rId8"/>
    <p:sldId id="396" r:id="rId9"/>
    <p:sldId id="360" r:id="rId10"/>
    <p:sldId id="361" r:id="rId11"/>
    <p:sldId id="438" r:id="rId12"/>
    <p:sldId id="437" r:id="rId13"/>
    <p:sldId id="362" r:id="rId14"/>
    <p:sldId id="397" r:id="rId15"/>
    <p:sldId id="398" r:id="rId16"/>
    <p:sldId id="399" r:id="rId17"/>
    <p:sldId id="440" r:id="rId18"/>
    <p:sldId id="400" r:id="rId19"/>
    <p:sldId id="363" r:id="rId20"/>
    <p:sldId id="401" r:id="rId21"/>
    <p:sldId id="402" r:id="rId22"/>
    <p:sldId id="403" r:id="rId23"/>
    <p:sldId id="404" r:id="rId24"/>
    <p:sldId id="405" r:id="rId25"/>
    <p:sldId id="439" r:id="rId26"/>
    <p:sldId id="433" r:id="rId27"/>
    <p:sldId id="434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0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3344" autoAdjust="0"/>
  </p:normalViewPr>
  <p:slideViewPr>
    <p:cSldViewPr>
      <p:cViewPr varScale="1">
        <p:scale>
          <a:sx n="74" d="100"/>
          <a:sy n="74" d="100"/>
        </p:scale>
        <p:origin x="-7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98CFF61-95D1-4A3B-9139-D74E321E9AC8}" type="datetimeFigureOut">
              <a:rPr lang="en-US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1F6AE7D-B91D-445B-A726-8CEB45E9F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43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Login.jsp:</a:t>
            </a:r>
          </a:p>
          <a:p>
            <a:r>
              <a:rPr lang="en-US" dirty="0" smtClean="0"/>
              <a:t>&lt;%@ page </a:t>
            </a:r>
            <a:r>
              <a:rPr lang="en-US" dirty="0" err="1" smtClean="0"/>
              <a:t>contentType</a:t>
            </a:r>
            <a:r>
              <a:rPr lang="en-US" dirty="0" smtClean="0"/>
              <a:t>="text/html; </a:t>
            </a:r>
            <a:r>
              <a:rPr lang="en-US" dirty="0" err="1" smtClean="0"/>
              <a:t>charset</a:t>
            </a:r>
            <a:r>
              <a:rPr lang="en-US" dirty="0" smtClean="0"/>
              <a:t>=UTF-8"%&gt;</a:t>
            </a:r>
          </a:p>
          <a:p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prefix="s" </a:t>
            </a:r>
            <a:r>
              <a:rPr lang="en-US" dirty="0" err="1" smtClean="0"/>
              <a:t>uri</a:t>
            </a:r>
            <a:r>
              <a:rPr lang="en-US" dirty="0" smtClean="0"/>
              <a:t>="/struts-tags"%&gt;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&lt;title&gt;Struts 2 - Login Application | ViralPatel.net&lt;/title&gt;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&lt;h2&gt;Struts 2 - Login Application&lt;/h2&gt;</a:t>
            </a:r>
          </a:p>
          <a:p>
            <a:r>
              <a:rPr lang="en-US" dirty="0" smtClean="0"/>
              <a:t>&lt;s:actionerror /&gt;</a:t>
            </a:r>
          </a:p>
          <a:p>
            <a:r>
              <a:rPr lang="en-US" dirty="0" smtClean="0"/>
              <a:t>&lt;s:form action="</a:t>
            </a:r>
            <a:r>
              <a:rPr lang="en-US" dirty="0" err="1" smtClean="0"/>
              <a:t>login.action</a:t>
            </a:r>
            <a:r>
              <a:rPr lang="en-US" dirty="0" smtClean="0"/>
              <a:t>" method="post"&gt;</a:t>
            </a:r>
          </a:p>
          <a:p>
            <a:r>
              <a:rPr lang="en-US" dirty="0" smtClean="0"/>
              <a:t>    &lt;s:textfield name="username" key="</a:t>
            </a:r>
            <a:r>
              <a:rPr lang="en-US" dirty="0" err="1" smtClean="0"/>
              <a:t>label.username</a:t>
            </a:r>
            <a:r>
              <a:rPr lang="en-US" dirty="0" smtClean="0"/>
              <a:t>" size="20" /&gt;</a:t>
            </a:r>
          </a:p>
          <a:p>
            <a:r>
              <a:rPr lang="en-US" dirty="0" smtClean="0"/>
              <a:t>    &lt;s:password name="password" key="</a:t>
            </a:r>
            <a:r>
              <a:rPr lang="en-US" dirty="0" err="1" smtClean="0"/>
              <a:t>label.password</a:t>
            </a:r>
            <a:r>
              <a:rPr lang="en-US" dirty="0" smtClean="0"/>
              <a:t>" size="20" /&gt;</a:t>
            </a:r>
          </a:p>
          <a:p>
            <a:r>
              <a:rPr lang="en-US" dirty="0" smtClean="0"/>
              <a:t>    &lt;s:submit method="execute" key="</a:t>
            </a:r>
            <a:r>
              <a:rPr lang="en-US" dirty="0" err="1" smtClean="0"/>
              <a:t>label.login</a:t>
            </a:r>
            <a:r>
              <a:rPr lang="en-US" dirty="0" smtClean="0"/>
              <a:t>" align="center" /&gt;</a:t>
            </a:r>
          </a:p>
          <a:p>
            <a:r>
              <a:rPr lang="en-US" dirty="0" smtClean="0"/>
              <a:t>&lt;/s:form&gt;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 smtClean="0"/>
          </a:p>
          <a:p>
            <a:r>
              <a:rPr lang="en-US" dirty="0" smtClean="0"/>
              <a:t>Welcome.jsp</a:t>
            </a:r>
          </a:p>
          <a:p>
            <a:r>
              <a:rPr lang="en-US" dirty="0" smtClean="0"/>
              <a:t>&lt;%@ page </a:t>
            </a:r>
            <a:r>
              <a:rPr lang="en-US" dirty="0" err="1" smtClean="0"/>
              <a:t>contentType</a:t>
            </a:r>
            <a:r>
              <a:rPr lang="en-US" dirty="0" smtClean="0"/>
              <a:t>="text/html; </a:t>
            </a:r>
            <a:r>
              <a:rPr lang="en-US" dirty="0" err="1" smtClean="0"/>
              <a:t>charset</a:t>
            </a:r>
            <a:r>
              <a:rPr lang="en-US" dirty="0" smtClean="0"/>
              <a:t>=UTF-8"%&gt;</a:t>
            </a:r>
          </a:p>
          <a:p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prefix="s" </a:t>
            </a:r>
            <a:r>
              <a:rPr lang="en-US" dirty="0" err="1" smtClean="0"/>
              <a:t>uri</a:t>
            </a:r>
            <a:r>
              <a:rPr lang="en-US" dirty="0" smtClean="0"/>
              <a:t>="/struts-tags"%&gt;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&lt;title&gt;Welcome&lt;/title&gt;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    &lt;h2&gt;Howdy, &lt;s:property value="username" /&gt;...!&lt;/h2&gt;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&lt;%@ page </a:t>
            </a:r>
            <a:r>
              <a:rPr lang="en-US" dirty="0" err="1" smtClean="0"/>
              <a:t>contentType</a:t>
            </a:r>
            <a:r>
              <a:rPr lang="en-US" dirty="0" smtClean="0"/>
              <a:t>="text/html; </a:t>
            </a:r>
            <a:r>
              <a:rPr lang="en-US" dirty="0" err="1" smtClean="0"/>
              <a:t>charset</a:t>
            </a:r>
            <a:r>
              <a:rPr lang="en-US" dirty="0" smtClean="0"/>
              <a:t>=UTF-8"%&gt;</a:t>
            </a:r>
          </a:p>
          <a:p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prefix="s" </a:t>
            </a:r>
            <a:r>
              <a:rPr lang="en-US" dirty="0" err="1" smtClean="0"/>
              <a:t>uri</a:t>
            </a:r>
            <a:r>
              <a:rPr lang="en-US" dirty="0" smtClean="0"/>
              <a:t>="/struts-tags"%&gt;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&lt;title&gt;Welcome&lt;/title&gt;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    &lt;h2&gt;Hello, &lt;s:property value="username" /&gt;...!&lt;/h2&gt;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LoginAction</a:t>
            </a:r>
            <a:r>
              <a:rPr lang="en-US" dirty="0" smtClean="0"/>
              <a:t> {</a:t>
            </a:r>
          </a:p>
          <a:p>
            <a:r>
              <a:rPr lang="en-US" dirty="0" smtClean="0"/>
              <a:t>    private String username;</a:t>
            </a:r>
          </a:p>
          <a:p>
            <a:r>
              <a:rPr lang="en-US" dirty="0" smtClean="0"/>
              <a:t>    private String password;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   public String execute() {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       if (</a:t>
            </a:r>
            <a:r>
              <a:rPr lang="en-US" dirty="0" err="1" smtClean="0"/>
              <a:t>this.username.equals</a:t>
            </a:r>
            <a:r>
              <a:rPr lang="en-US" dirty="0" smtClean="0"/>
              <a:t>("admin") </a:t>
            </a:r>
          </a:p>
          <a:p>
            <a:r>
              <a:rPr lang="en-US" dirty="0" smtClean="0"/>
              <a:t>                &amp;&amp; </a:t>
            </a:r>
            <a:r>
              <a:rPr lang="en-US" dirty="0" err="1" smtClean="0"/>
              <a:t>this.password.equals</a:t>
            </a:r>
            <a:r>
              <a:rPr lang="en-US" dirty="0" smtClean="0"/>
              <a:t>("admin123")) {</a:t>
            </a:r>
          </a:p>
          <a:p>
            <a:r>
              <a:rPr lang="en-US" dirty="0" smtClean="0"/>
              <a:t>            return "success";</a:t>
            </a:r>
          </a:p>
          <a:p>
            <a:r>
              <a:rPr lang="en-US" dirty="0" smtClean="0"/>
              <a:t>        } else {</a:t>
            </a:r>
          </a:p>
          <a:p>
            <a:r>
              <a:rPr lang="en-US" dirty="0" smtClean="0"/>
              <a:t>            return "error";</a:t>
            </a:r>
          </a:p>
          <a:p>
            <a:r>
              <a:rPr lang="en-US" dirty="0" smtClean="0"/>
              <a:t>        }</a:t>
            </a:r>
          </a:p>
          <a:p>
            <a:r>
              <a:rPr lang="en-US" dirty="0" smtClean="0"/>
              <a:t>    }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   public String </a:t>
            </a:r>
            <a:r>
              <a:rPr lang="en-US" dirty="0" err="1" smtClean="0"/>
              <a:t>getUsername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        return username;</a:t>
            </a:r>
          </a:p>
          <a:p>
            <a:r>
              <a:rPr lang="en-US" dirty="0" smtClean="0"/>
              <a:t>    }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   public void </a:t>
            </a:r>
            <a:r>
              <a:rPr lang="en-US" dirty="0" err="1" smtClean="0"/>
              <a:t>setUsername</a:t>
            </a:r>
            <a:r>
              <a:rPr lang="en-US" dirty="0" smtClean="0"/>
              <a:t>(String username) {</a:t>
            </a:r>
          </a:p>
          <a:p>
            <a:r>
              <a:rPr lang="en-US" dirty="0" smtClean="0"/>
              <a:t>        </a:t>
            </a:r>
            <a:r>
              <a:rPr lang="en-US" dirty="0" err="1" smtClean="0"/>
              <a:t>this.username</a:t>
            </a:r>
            <a:r>
              <a:rPr lang="en-US" dirty="0" smtClean="0"/>
              <a:t> = username;</a:t>
            </a:r>
          </a:p>
          <a:p>
            <a:r>
              <a:rPr lang="en-US" dirty="0" smtClean="0"/>
              <a:t>    }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   public String </a:t>
            </a:r>
            <a:r>
              <a:rPr lang="en-US" dirty="0" err="1" smtClean="0"/>
              <a:t>getPassword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        return password;</a:t>
            </a:r>
          </a:p>
          <a:p>
            <a:r>
              <a:rPr lang="en-US" dirty="0" smtClean="0"/>
              <a:t>    }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   public void </a:t>
            </a:r>
            <a:r>
              <a:rPr lang="en-US" dirty="0" err="1" smtClean="0"/>
              <a:t>setPassword</a:t>
            </a:r>
            <a:r>
              <a:rPr lang="en-US" dirty="0" smtClean="0"/>
              <a:t>(String password) {</a:t>
            </a:r>
          </a:p>
          <a:p>
            <a:r>
              <a:rPr lang="en-US" dirty="0" smtClean="0"/>
              <a:t>        </a:t>
            </a:r>
            <a:r>
              <a:rPr lang="en-US" dirty="0" err="1" smtClean="0"/>
              <a:t>this.password</a:t>
            </a:r>
            <a:r>
              <a:rPr lang="en-US" dirty="0" smtClean="0"/>
              <a:t> = password;</a:t>
            </a:r>
          </a:p>
          <a:p>
            <a:r>
              <a:rPr lang="en-US" dirty="0" smtClean="0"/>
              <a:t>    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public interface Action {</a:t>
            </a:r>
          </a:p>
          <a:p>
            <a:pPr lvl="1"/>
            <a:r>
              <a:rPr lang="en-US" dirty="0" smtClean="0"/>
              <a:t> public static final String SUCCESS = "success";</a:t>
            </a:r>
          </a:p>
          <a:p>
            <a:pPr lvl="1"/>
            <a:r>
              <a:rPr lang="en-US" dirty="0" smtClean="0"/>
              <a:t> public static final String NONE = "none"; </a:t>
            </a:r>
          </a:p>
          <a:p>
            <a:pPr lvl="1"/>
            <a:r>
              <a:rPr lang="en-US" dirty="0" smtClean="0"/>
              <a:t> public static final String ERROR = "error";</a:t>
            </a:r>
          </a:p>
          <a:p>
            <a:pPr lvl="1"/>
            <a:r>
              <a:rPr lang="en-US" dirty="0" smtClean="0"/>
              <a:t> public static final String INPUT = "input";</a:t>
            </a:r>
          </a:p>
          <a:p>
            <a:pPr lvl="1"/>
            <a:r>
              <a:rPr lang="en-US" dirty="0" smtClean="0"/>
              <a:t> public static final String LOGIN = "login";</a:t>
            </a:r>
          </a:p>
          <a:p>
            <a:pPr lvl="1"/>
            <a:r>
              <a:rPr lang="en-US" dirty="0" smtClean="0"/>
              <a:t> public String execute() throws Exception;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&lt;?xml version="1.0" encoding="UTF-8"?&gt;</a:t>
            </a:r>
          </a:p>
          <a:p>
            <a:r>
              <a:rPr lang="en-US" dirty="0" smtClean="0"/>
              <a:t>&lt;web-app id="WebApp_9" version="2.4"</a:t>
            </a:r>
          </a:p>
          <a:p>
            <a:r>
              <a:rPr lang="en-US" dirty="0" smtClean="0"/>
              <a:t>    </a:t>
            </a:r>
            <a:r>
              <a:rPr lang="en-US" dirty="0" err="1" smtClean="0"/>
              <a:t>xmlns</a:t>
            </a:r>
            <a:r>
              <a:rPr lang="en-US" dirty="0" smtClean="0"/>
              <a:t>="http://java.sun.com/xml/ns/j2ee"</a:t>
            </a:r>
          </a:p>
          <a:p>
            <a:r>
              <a:rPr lang="en-US" dirty="0" smtClean="0"/>
              <a:t>    </a:t>
            </a:r>
            <a:r>
              <a:rPr lang="en-US" dirty="0" err="1" smtClean="0"/>
              <a:t>xmlns:xsi</a:t>
            </a:r>
            <a:r>
              <a:rPr lang="en-US" dirty="0" smtClean="0"/>
              <a:t>="http://www.w3.org/2001/XMLSchema-instance"</a:t>
            </a:r>
          </a:p>
          <a:p>
            <a:r>
              <a:rPr lang="en-US" dirty="0" smtClean="0"/>
              <a:t>    </a:t>
            </a:r>
            <a:r>
              <a:rPr lang="en-US" dirty="0" err="1" smtClean="0"/>
              <a:t>xsi:schemaLocation</a:t>
            </a:r>
            <a:r>
              <a:rPr lang="en-US" dirty="0" smtClean="0"/>
              <a:t>="http://java.sun.com/xml/ns/j2ee http://java.sun.com/xml/ns/j2ee/web-app_2_4.xsd"&gt;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   &lt;display-name&gt;Struts2 Application&lt;/display-name&gt;</a:t>
            </a:r>
          </a:p>
          <a:p>
            <a:r>
              <a:rPr lang="en-US" dirty="0" smtClean="0"/>
              <a:t>    &lt;filter&gt;</a:t>
            </a:r>
          </a:p>
          <a:p>
            <a:r>
              <a:rPr lang="en-US" dirty="0" smtClean="0"/>
              <a:t>        &lt;filter-name&gt;struts2&lt;/filter-name&gt;</a:t>
            </a:r>
          </a:p>
          <a:p>
            <a:r>
              <a:rPr lang="en-US" dirty="0" smtClean="0"/>
              <a:t>        &lt;filter-class&gt;</a:t>
            </a:r>
          </a:p>
          <a:p>
            <a:r>
              <a:rPr lang="en-US" dirty="0" smtClean="0"/>
              <a:t>            org.apache.struts2.dispatcher.FilterDispatcher</a:t>
            </a:r>
          </a:p>
          <a:p>
            <a:r>
              <a:rPr lang="en-US" dirty="0" smtClean="0"/>
              <a:t>        &lt;/filter-class&gt;</a:t>
            </a:r>
          </a:p>
          <a:p>
            <a:r>
              <a:rPr lang="en-US" dirty="0" smtClean="0"/>
              <a:t>    &lt;/filter&gt;</a:t>
            </a:r>
          </a:p>
          <a:p>
            <a:r>
              <a:rPr lang="en-US" dirty="0" smtClean="0"/>
              <a:t>    &lt;filter-mapping&gt;</a:t>
            </a:r>
          </a:p>
          <a:p>
            <a:r>
              <a:rPr lang="en-US" dirty="0" smtClean="0"/>
              <a:t>        &lt;filter-name&gt;struts2&lt;/filter-name&gt;</a:t>
            </a:r>
          </a:p>
          <a:p>
            <a:r>
              <a:rPr lang="en-US" dirty="0" smtClean="0"/>
              <a:t>        &lt;</a:t>
            </a:r>
            <a:r>
              <a:rPr lang="en-US" dirty="0" err="1" smtClean="0"/>
              <a:t>url</a:t>
            </a:r>
            <a:r>
              <a:rPr lang="en-US" dirty="0" smtClean="0"/>
              <a:t>-pattern&gt;/*&lt;/</a:t>
            </a:r>
            <a:r>
              <a:rPr lang="en-US" dirty="0" err="1" smtClean="0"/>
              <a:t>url</a:t>
            </a:r>
            <a:r>
              <a:rPr lang="en-US" dirty="0" smtClean="0"/>
              <a:t>-pattern&gt;</a:t>
            </a:r>
          </a:p>
          <a:p>
            <a:r>
              <a:rPr lang="en-US" dirty="0" smtClean="0"/>
              <a:t>    &lt;/filter-mapping&gt;</a:t>
            </a:r>
          </a:p>
          <a:p>
            <a:r>
              <a:rPr lang="en-US" dirty="0" smtClean="0"/>
              <a:t>    &lt;welcome-file-list&gt;</a:t>
            </a:r>
          </a:p>
          <a:p>
            <a:r>
              <a:rPr lang="en-US" dirty="0" smtClean="0"/>
              <a:t>        &lt;welcome-file&gt;Login.jsp&lt;/welcome-file&gt;</a:t>
            </a:r>
          </a:p>
          <a:p>
            <a:r>
              <a:rPr lang="en-US" dirty="0" smtClean="0"/>
              <a:t>    &lt;/welcome-file-list&gt;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&lt;/web-app&gt;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label.username</a:t>
            </a:r>
            <a:r>
              <a:rPr lang="en-US" dirty="0" smtClean="0"/>
              <a:t>=Username</a:t>
            </a:r>
          </a:p>
          <a:p>
            <a:r>
              <a:rPr lang="en-US" dirty="0" err="1" smtClean="0"/>
              <a:t>label.password</a:t>
            </a:r>
            <a:r>
              <a:rPr lang="en-US" dirty="0" smtClean="0"/>
              <a:t>=Password</a:t>
            </a:r>
          </a:p>
          <a:p>
            <a:r>
              <a:rPr lang="en-US" dirty="0" err="1" smtClean="0"/>
              <a:t>label.login</a:t>
            </a:r>
            <a:r>
              <a:rPr lang="en-US" dirty="0" smtClean="0"/>
              <a:t>=Login</a:t>
            </a:r>
          </a:p>
          <a:p>
            <a:r>
              <a:rPr lang="en-US" dirty="0" err="1" smtClean="0"/>
              <a:t>error.login</a:t>
            </a:r>
            <a:r>
              <a:rPr lang="en-US" dirty="0" smtClean="0"/>
              <a:t>=Invalid Username/Password. Please try again.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&lt;?xml version=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"1.0" encoding="UTF-8" ?&gt;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struts PUBLIC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"-//Apache Software Foundation//DTD Struts Configuration 2.0//EN"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"http://struts.apache.org/dtds/struts-2.0.dtd"&gt;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&lt;struts&gt;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&lt;constant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struts.enable.DynamicMethodInvocation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value=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"false"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&lt;constant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struts.devMode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value="false"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&lt;constant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"struts.custom.i18n.resources"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value=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ApplicationResources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&lt;package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"default" extends="struts-default" namespace="/"&gt;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&lt;action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"login"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class=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"demo.struts2.LoginAction"&gt;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&lt;result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"success"&gt;Welcome.jsp&lt;/result&gt;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&lt;result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"error"&gt;Login.jsp&lt;/result&gt;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&lt;/action&gt;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&lt;/package&gt;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&lt;/struts&gt;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&lt;?xml version=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"1.0" encoding="UTF-8" ?&gt;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struts PUBLIC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"-//Apache Software Foundation//DTD Struts Configuration 2.0//EN"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"http://struts.apache.org/dtds/struts-2.0.dtd"&gt;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&lt;struts&gt;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&lt;constant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struts.enable.DynamicMethodInvocation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value=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"false"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&lt;constant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struts.devMode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value="false"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&lt;constant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"struts.custom.i18n.resources"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value=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ApplicationResources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&lt;package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"default" extends="struts-default" namespace="/"&gt;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&lt;action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"login"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class=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"demo.struts2.LoginAction"&gt;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&lt;result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"success"&gt;Welcome.jsp&lt;/result&gt;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&lt;result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"error"&gt;Login.jsp&lt;/result&gt;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&lt;/action&gt;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&lt;/package&gt;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&lt;/struts&gt;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Request life cycle:</a:t>
            </a:r>
          </a:p>
          <a:p>
            <a:r>
              <a:rPr lang="en-US" dirty="0" smtClean="0"/>
              <a:t>Based on the above diagram, one can explain the user's request life cycle in Struts 2 as follows:</a:t>
            </a:r>
          </a:p>
          <a:p>
            <a:r>
              <a:rPr lang="en-US" dirty="0" smtClean="0"/>
              <a:t>User sends a request to the server for requesting for some resource (</a:t>
            </a:r>
            <a:r>
              <a:rPr lang="en-US" dirty="0" err="1" smtClean="0"/>
              <a:t>i.e</a:t>
            </a:r>
            <a:r>
              <a:rPr lang="en-US" dirty="0" smtClean="0"/>
              <a:t> pages).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FilterDispatcher</a:t>
            </a:r>
            <a:r>
              <a:rPr lang="en-US" dirty="0" smtClean="0"/>
              <a:t> looks at the request and then determines the appropriate Action.</a:t>
            </a:r>
          </a:p>
          <a:p>
            <a:r>
              <a:rPr lang="en-US" dirty="0" smtClean="0"/>
              <a:t>Configured interceptors functionalities applies such as validation, file upload etc.</a:t>
            </a:r>
          </a:p>
          <a:p>
            <a:r>
              <a:rPr lang="en-US" dirty="0" smtClean="0"/>
              <a:t>Selected action is executed to perform the requested operation.</a:t>
            </a:r>
          </a:p>
          <a:p>
            <a:r>
              <a:rPr lang="en-US" dirty="0" smtClean="0"/>
              <a:t>Again, configured interceptors are applied to do any post-processing if required.</a:t>
            </a:r>
          </a:p>
          <a:p>
            <a:r>
              <a:rPr lang="en-US" dirty="0" smtClean="0"/>
              <a:t>Finally the result is prepared by the view and returns the result to the user.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latin typeface="+mn-lt"/>
              </a:rPr>
              <a:t>- JSP </a:t>
            </a:r>
            <a:r>
              <a:rPr lang="en-US" sz="1200" b="1" dirty="0" smtClean="0">
                <a:latin typeface="+mn-lt"/>
              </a:rPr>
              <a:t>(Java Server Page</a:t>
            </a:r>
            <a:r>
              <a:rPr lang="en-US" sz="1200" dirty="0" smtClean="0">
                <a:latin typeface="+mn-lt"/>
              </a:rPr>
              <a:t>): is the latest Java technology for web application development and is </a:t>
            </a:r>
            <a:r>
              <a:rPr lang="en-US" sz="1200" b="1" dirty="0" smtClean="0">
                <a:latin typeface="+mn-lt"/>
              </a:rPr>
              <a:t>based on the </a:t>
            </a:r>
            <a:r>
              <a:rPr lang="en-US" sz="1200" b="1" dirty="0" err="1" smtClean="0">
                <a:latin typeface="+mn-lt"/>
              </a:rPr>
              <a:t>servlet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dirty="0" smtClean="0">
                <a:latin typeface="+mn-lt"/>
              </a:rPr>
              <a:t>technology</a:t>
            </a:r>
          </a:p>
          <a:p>
            <a:r>
              <a:rPr lang="en-US" sz="1200" dirty="0" smtClean="0">
                <a:latin typeface="+mn-lt"/>
              </a:rPr>
              <a:t>- Help developers </a:t>
            </a:r>
            <a:r>
              <a:rPr lang="en-US" sz="1200" b="1" dirty="0" smtClean="0">
                <a:latin typeface="+mn-lt"/>
              </a:rPr>
              <a:t>insert java code in HTML </a:t>
            </a:r>
            <a:r>
              <a:rPr lang="en-US" sz="1200" dirty="0" smtClean="0">
                <a:latin typeface="+mn-lt"/>
              </a:rPr>
              <a:t>pages by making use of special </a:t>
            </a:r>
            <a:r>
              <a:rPr lang="en-US" sz="1200" b="1" dirty="0" smtClean="0">
                <a:latin typeface="+mn-lt"/>
              </a:rPr>
              <a:t>JSP</a:t>
            </a:r>
            <a:r>
              <a:rPr lang="en-US" sz="1200" dirty="0" smtClean="0">
                <a:latin typeface="+mn-lt"/>
              </a:rPr>
              <a:t> tags, most of which start with &lt;% and end with %&gt;.</a:t>
            </a:r>
          </a:p>
          <a:p>
            <a:pPr>
              <a:buFontTx/>
              <a:buChar char="-"/>
              <a:defRPr/>
            </a:pPr>
            <a:r>
              <a:rPr lang="en-US" sz="1200" b="1" dirty="0" smtClean="0">
                <a:latin typeface="+mn-lt"/>
              </a:rPr>
              <a:t> JSP tags </a:t>
            </a:r>
            <a:r>
              <a:rPr lang="en-US" sz="1200" dirty="0" smtClean="0">
                <a:latin typeface="+mn-lt"/>
              </a:rPr>
              <a:t>can be used for: retrieving information from a database, accessing JavaBeans, passing control between pages and sharing information between requests, pages etc.</a:t>
            </a:r>
          </a:p>
          <a:p>
            <a:endParaRPr lang="en-US" sz="1200" smtClean="0"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4A688-8DC7-4190-9429-E02FD4358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3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F0197-80C3-4C75-89AE-44402E7728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3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7D1D-6DE2-4527-BD0A-2D94CEBB8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8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29C4E-883D-4BD2-8FB3-39000A3D78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4C304-3E9C-4280-B3D7-7B889812B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0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2616B-B3C9-46BB-895B-55409DCB1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8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E506D-6985-42A7-8A88-33311BB05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1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67306-34BA-48E0-B880-6C4A7C5B17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4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21475-642F-4DA5-B247-E4BC7F9FC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0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A55D9-A586-4471-BD1D-936ED47F9C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2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915A6-07B7-4799-B495-8E9A4EC5F4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8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8E937C-5879-49AA-873A-5514192A8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200">
                <a:latin typeface="Calibri" pitchFamily="34" charset="0"/>
              </a:rPr>
              <a:t>©</a:t>
            </a:r>
            <a:r>
              <a:rPr lang="en-US" sz="1000">
                <a:latin typeface="Calibri" pitchFamily="34" charset="0"/>
              </a:rPr>
              <a:t> FPT SOFTWARE – TRAINING MATERIAL</a:t>
            </a:r>
            <a:r>
              <a:rPr lang="en-US" altLang="ja-JP" sz="1000">
                <a:latin typeface="Calibri" pitchFamily="34" charset="0"/>
              </a:rPr>
              <a:t> – Int</a:t>
            </a:r>
            <a:r>
              <a:rPr lang="en-US" sz="1000">
                <a:latin typeface="Calibri" pitchFamily="34" charset="0"/>
              </a:rPr>
              <a:t>er</a:t>
            </a:r>
            <a:r>
              <a:rPr lang="en-US" altLang="ja-JP" sz="1000">
                <a:latin typeface="Calibri" pitchFamily="34" charset="0"/>
              </a:rPr>
              <a:t>nal </a:t>
            </a:r>
            <a:r>
              <a:rPr lang="en-US" sz="1000">
                <a:latin typeface="Calibri" pitchFamily="34" charset="0"/>
              </a:rPr>
              <a:t>us</a:t>
            </a:r>
            <a:r>
              <a:rPr lang="en-US" altLang="ja-JP" sz="1000">
                <a:latin typeface="Calibri" pitchFamily="34" charset="0"/>
              </a:rPr>
              <a:t>e</a:t>
            </a:r>
            <a:endParaRPr lang="en-US" sz="1000">
              <a:latin typeface="Calibri" pitchFamily="34" charset="0"/>
            </a:endParaRPr>
          </a:p>
        </p:txBody>
      </p:sp>
      <p:sp>
        <p:nvSpPr>
          <p:cNvPr id="1032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000">
                <a:latin typeface="Calibri" pitchFamily="34" charset="0"/>
              </a:rPr>
              <a:t>04e-BM/</a:t>
            </a:r>
            <a:r>
              <a:rPr lang="en-US" altLang="ja-JP" sz="1000">
                <a:latin typeface="Calibri" pitchFamily="34" charset="0"/>
              </a:rPr>
              <a:t>NS</a:t>
            </a:r>
            <a:r>
              <a:rPr lang="en-US" sz="1000">
                <a:latin typeface="Calibri" pitchFamily="34" charset="0"/>
              </a:rPr>
              <a:t>/HDCV/FSOFT v2</a:t>
            </a:r>
            <a:r>
              <a:rPr lang="en-US" altLang="ja-JP" sz="1000">
                <a:latin typeface="Calibri" pitchFamily="34" charset="0"/>
              </a:rPr>
              <a:t>/3</a:t>
            </a:r>
            <a:endParaRPr lang="en-US" sz="1000">
              <a:latin typeface="Calibri" pitchFamily="34" charset="0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447800" y="3048000"/>
            <a:ext cx="5638800" cy="84137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800" dirty="0" smtClean="0">
                <a:latin typeface="+mn-lt"/>
              </a:rPr>
              <a:t>Struts 2.0 </a:t>
            </a:r>
            <a:r>
              <a:rPr lang="en-US" sz="4800" dirty="0" smtClean="0">
                <a:latin typeface="+mn-lt"/>
              </a:rPr>
              <a:t>Basics 1/2</a:t>
            </a:r>
            <a:endParaRPr lang="en-US" sz="48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057400" y="0"/>
            <a:ext cx="6934200" cy="841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Create JSPs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124200"/>
            <a:ext cx="8458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n-lt"/>
              </a:rPr>
              <a:t>Create 2 </a:t>
            </a:r>
            <a:r>
              <a:rPr lang="en-US" sz="3200" dirty="0" err="1" smtClean="0">
                <a:latin typeface="+mn-lt"/>
              </a:rPr>
              <a:t>jsp</a:t>
            </a:r>
            <a:r>
              <a:rPr lang="en-US" sz="3200" dirty="0" smtClean="0">
                <a:latin typeface="+mn-lt"/>
              </a:rPr>
              <a:t> file in </a:t>
            </a:r>
            <a:r>
              <a:rPr lang="en-US" sz="3200" dirty="0" err="1" smtClean="0">
                <a:latin typeface="+mn-lt"/>
              </a:rPr>
              <a:t>WebContent</a:t>
            </a:r>
            <a:r>
              <a:rPr lang="en-US" sz="3200" dirty="0" smtClean="0">
                <a:latin typeface="+mn-lt"/>
              </a:rPr>
              <a:t>:</a:t>
            </a:r>
          </a:p>
          <a:p>
            <a:r>
              <a:rPr lang="en-US" sz="32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- Login.jsp</a:t>
            </a:r>
          </a:p>
          <a:p>
            <a:r>
              <a:rPr lang="en-US" sz="2400" dirty="0" smtClean="0">
                <a:latin typeface="+mn-lt"/>
              </a:rPr>
              <a:t> - Welcome.jsp</a:t>
            </a:r>
            <a:endParaRPr lang="en-US" sz="2400" dirty="0">
              <a:latin typeface="+mn-lt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3810000"/>
            <a:ext cx="4572000" cy="2253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6200" y="1219200"/>
            <a:ext cx="525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n-lt"/>
              </a:rPr>
              <a:t>Using Jar </a:t>
            </a:r>
            <a:r>
              <a:rPr lang="en-US" sz="3200" dirty="0" err="1" smtClean="0">
                <a:latin typeface="+mn-lt"/>
              </a:rPr>
              <a:t>Libs</a:t>
            </a:r>
            <a:r>
              <a:rPr lang="en-US" sz="3200" dirty="0" smtClean="0">
                <a:latin typeface="+mn-lt"/>
              </a:rPr>
              <a:t>:</a:t>
            </a:r>
          </a:p>
          <a:p>
            <a:r>
              <a:rPr lang="en-US" sz="2400" dirty="0" smtClean="0">
                <a:latin typeface="+mn-lt"/>
              </a:rPr>
              <a:t>- Jar files import to WEB-INF/lib folder</a:t>
            </a:r>
            <a:endParaRPr lang="en-US" sz="2400" dirty="0">
              <a:latin typeface="+mn-lt"/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219200"/>
            <a:ext cx="28098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1138" y="3352800"/>
            <a:ext cx="260252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057400" y="0"/>
            <a:ext cx="6934200" cy="841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Create JSPs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399" y="1219200"/>
            <a:ext cx="698066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733800"/>
            <a:ext cx="7010400" cy="246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057400" y="0"/>
            <a:ext cx="6934200" cy="841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What is JSP?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2192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- JSP </a:t>
            </a:r>
            <a:r>
              <a:rPr lang="en-US" sz="2400" b="1" dirty="0" smtClean="0">
                <a:latin typeface="+mn-lt"/>
              </a:rPr>
              <a:t>(Java Server Page</a:t>
            </a:r>
            <a:r>
              <a:rPr lang="en-US" sz="2400" dirty="0" smtClean="0">
                <a:latin typeface="+mn-lt"/>
              </a:rPr>
              <a:t>): is the latest Java technology for web application development and is </a:t>
            </a:r>
            <a:r>
              <a:rPr lang="en-US" sz="2400" b="1" dirty="0" smtClean="0">
                <a:latin typeface="+mn-lt"/>
              </a:rPr>
              <a:t>based on the </a:t>
            </a:r>
            <a:r>
              <a:rPr lang="en-US" sz="2400" b="1" dirty="0" err="1" smtClean="0">
                <a:latin typeface="+mn-lt"/>
              </a:rPr>
              <a:t>servlet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technology</a:t>
            </a:r>
          </a:p>
          <a:p>
            <a:pPr>
              <a:buFontTx/>
              <a:buChar char="-"/>
            </a:pPr>
            <a:r>
              <a:rPr lang="en-US" sz="2400" b="1" dirty="0" smtClean="0">
                <a:latin typeface="+mn-lt"/>
              </a:rPr>
              <a:t> Insert java code in HTML  by using JSP</a:t>
            </a:r>
            <a:r>
              <a:rPr lang="en-US" sz="2400" dirty="0" smtClean="0">
                <a:latin typeface="+mn-lt"/>
              </a:rPr>
              <a:t> tags &lt;% .. %&gt;: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470866"/>
            <a:ext cx="6096000" cy="400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713554"/>
            <a:ext cx="5334000" cy="2839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057400" y="0"/>
            <a:ext cx="6934200" cy="841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Use OGNL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1024116"/>
            <a:ext cx="8991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+mn-lt"/>
              </a:rPr>
              <a:t>Using OGNL </a:t>
            </a:r>
            <a:r>
              <a:rPr lang="en-US" sz="2800" b="1" dirty="0" smtClean="0">
                <a:solidFill>
                  <a:srgbClr val="C00000"/>
                </a:solidFill>
                <a:latin typeface="+mn-lt"/>
              </a:rPr>
              <a:t>(Object-Graph Navigation Language)</a:t>
            </a:r>
            <a:r>
              <a:rPr lang="en-US" sz="2800" dirty="0" smtClean="0">
                <a:solidFill>
                  <a:srgbClr val="C00000"/>
                </a:solidFill>
                <a:latin typeface="+mn-lt"/>
              </a:rPr>
              <a:t>:</a:t>
            </a:r>
          </a:p>
          <a:p>
            <a:r>
              <a:rPr lang="en-US" sz="2400" dirty="0" smtClean="0">
                <a:latin typeface="+mn-lt"/>
              </a:rPr>
              <a:t> - It is an expression language for getting and setting properties of Java objects.</a:t>
            </a:r>
          </a:p>
          <a:p>
            <a:r>
              <a:rPr lang="en-US" sz="2400" dirty="0" smtClean="0">
                <a:latin typeface="+mn-lt"/>
              </a:rPr>
              <a:t> </a:t>
            </a:r>
            <a:r>
              <a:rPr lang="en-US" sz="2400" b="1" dirty="0" smtClean="0">
                <a:latin typeface="+mn-lt"/>
              </a:rPr>
              <a:t>-</a:t>
            </a:r>
            <a:r>
              <a:rPr lang="en-US" sz="2400" dirty="0" smtClean="0">
                <a:latin typeface="+mn-lt"/>
              </a:rPr>
              <a:t> Can do: parsing an expression into an internal form and then using that internal form to either set or get the value of a property</a:t>
            </a:r>
            <a:endParaRPr lang="en-US" sz="24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2902803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- Using :</a:t>
            </a:r>
          </a:p>
          <a:p>
            <a:r>
              <a:rPr lang="en-US" sz="2400" dirty="0" smtClean="0">
                <a:latin typeface="+mn-lt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&lt;s:textfield…/&gt;, &lt;s:password…/&gt;, &lt;s:submit…/&gt; in Login.jsp file.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057400" y="0"/>
            <a:ext cx="6934200" cy="841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Use OGNL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1024116"/>
            <a:ext cx="899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Welcome.jsp file:</a:t>
            </a:r>
          </a:p>
          <a:p>
            <a:r>
              <a:rPr lang="en-US" sz="3200" dirty="0" smtClean="0">
                <a:latin typeface="+mn-lt"/>
              </a:rPr>
              <a:t> </a:t>
            </a:r>
            <a:endParaRPr lang="en-US" sz="32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5240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- Using: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&lt;s:property…/&gt;</a:t>
            </a:r>
          </a:p>
          <a:p>
            <a:endParaRPr lang="en-US" sz="2400" dirty="0" smtClean="0"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590800"/>
            <a:ext cx="735575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057400" y="0"/>
            <a:ext cx="6934200" cy="841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Create 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1024116"/>
            <a:ext cx="502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+mn-lt"/>
              </a:rPr>
              <a:t>Create an </a:t>
            </a:r>
            <a:r>
              <a:rPr lang="en-US" sz="3200" b="1" dirty="0" err="1" smtClean="0">
                <a:solidFill>
                  <a:srgbClr val="C00000"/>
                </a:solidFill>
                <a:latin typeface="+mn-lt"/>
              </a:rPr>
              <a:t>LoginAction</a:t>
            </a:r>
            <a:r>
              <a:rPr lang="en-US" sz="3200" b="1" dirty="0" smtClean="0">
                <a:solidFill>
                  <a:srgbClr val="C00000"/>
                </a:solidFill>
                <a:latin typeface="+mn-lt"/>
              </a:rPr>
              <a:t> class:</a:t>
            </a:r>
          </a:p>
          <a:p>
            <a:r>
              <a:rPr lang="en-US" sz="3200" dirty="0" smtClean="0">
                <a:latin typeface="+mn-lt"/>
              </a:rPr>
              <a:t> </a:t>
            </a:r>
            <a:endParaRPr lang="en-US" sz="3200" dirty="0">
              <a:latin typeface="+mn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90675"/>
            <a:ext cx="6884987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3429000"/>
            <a:ext cx="4314529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04800" y="472440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 - Will authenticate user, holds the value for username and password </a:t>
            </a:r>
          </a:p>
          <a:p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057400" y="0"/>
            <a:ext cx="6934200" cy="841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Implement 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1024116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In </a:t>
            </a:r>
            <a:r>
              <a:rPr lang="en-US" sz="3200" dirty="0" err="1" smtClean="0">
                <a:solidFill>
                  <a:srgbClr val="C00000"/>
                </a:solidFill>
                <a:latin typeface="+mn-lt"/>
              </a:rPr>
              <a:t>LoginAction</a:t>
            </a:r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 class: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1676400"/>
            <a:ext cx="3733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>
                <a:latin typeface="+mn-lt"/>
              </a:rPr>
              <a:t> Transfer of data from the request through to the view 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+mn-lt"/>
              </a:rPr>
              <a:t> Using set, get method to pass and hold value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+mn-lt"/>
              </a:rPr>
              <a:t> The execute() method returns a String value which will determine the result page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+mn-lt"/>
              </a:rPr>
              <a:t> Method execute() is the default method getting called by Sturts2</a:t>
            </a:r>
            <a:endParaRPr lang="en-US" sz="2400" dirty="0">
              <a:latin typeface="+mn-lt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295400"/>
            <a:ext cx="5257800" cy="509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057400" y="0"/>
            <a:ext cx="6934200" cy="841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Implement 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1173540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n-lt"/>
              </a:rPr>
              <a:t>An Action can extends the </a:t>
            </a:r>
            <a:r>
              <a:rPr lang="en-US" sz="3200" b="1" dirty="0" err="1" smtClean="0">
                <a:latin typeface="+mn-lt"/>
              </a:rPr>
              <a:t>ActionSupport</a:t>
            </a:r>
            <a:r>
              <a:rPr lang="en-US" sz="3200" dirty="0" smtClean="0">
                <a:latin typeface="+mn-lt"/>
              </a:rPr>
              <a:t> class which implements </a:t>
            </a:r>
            <a:r>
              <a:rPr lang="en-US" sz="3200" b="1" dirty="0" smtClean="0">
                <a:latin typeface="+mn-lt"/>
              </a:rPr>
              <a:t>six interfaces </a:t>
            </a:r>
            <a:r>
              <a:rPr lang="en-US" sz="3200" dirty="0" smtClean="0">
                <a:latin typeface="+mn-lt"/>
              </a:rPr>
              <a:t>including </a:t>
            </a:r>
            <a:r>
              <a:rPr lang="en-US" sz="3200" b="1" dirty="0" smtClean="0">
                <a:latin typeface="+mn-lt"/>
              </a:rPr>
              <a:t>Action</a:t>
            </a:r>
            <a:r>
              <a:rPr lang="en-US" sz="3200" dirty="0" smtClean="0">
                <a:latin typeface="+mn-lt"/>
              </a:rPr>
              <a:t> interface. The Action interface is as follows:</a:t>
            </a:r>
            <a:endParaRPr lang="en-US" sz="32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2896612"/>
            <a:ext cx="815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3200" dirty="0" smtClean="0">
                <a:latin typeface="+mn-lt"/>
              </a:rPr>
              <a:t>public static final String SUCCESS = "success";</a:t>
            </a:r>
          </a:p>
          <a:p>
            <a:pPr>
              <a:buFontTx/>
              <a:buChar char="-"/>
            </a:pPr>
            <a:r>
              <a:rPr lang="en-US" sz="3200" dirty="0" smtClean="0">
                <a:latin typeface="+mn-lt"/>
              </a:rPr>
              <a:t> public static final String NONE = "none";</a:t>
            </a:r>
          </a:p>
          <a:p>
            <a:pPr>
              <a:buFontTx/>
              <a:buChar char="-"/>
            </a:pPr>
            <a:r>
              <a:rPr lang="en-US" sz="3200" dirty="0" smtClean="0">
                <a:latin typeface="+mn-lt"/>
              </a:rPr>
              <a:t> public static final String ERROR = "error"; </a:t>
            </a:r>
          </a:p>
          <a:p>
            <a:pPr>
              <a:buFontTx/>
              <a:buChar char="-"/>
            </a:pPr>
            <a:r>
              <a:rPr lang="en-US" sz="3200" dirty="0" smtClean="0">
                <a:latin typeface="+mn-lt"/>
              </a:rPr>
              <a:t>public static final String INPUT = "input"; </a:t>
            </a:r>
          </a:p>
          <a:p>
            <a:pPr>
              <a:buFontTx/>
              <a:buChar char="-"/>
            </a:pPr>
            <a:r>
              <a:rPr lang="en-US" sz="3200" dirty="0" smtClean="0">
                <a:latin typeface="+mn-lt"/>
              </a:rPr>
              <a:t>public static final String LOGIN = "login"; </a:t>
            </a:r>
          </a:p>
          <a:p>
            <a:pPr>
              <a:buFontTx/>
              <a:buChar char="-"/>
            </a:pPr>
            <a:r>
              <a:rPr lang="en-US" sz="3200" dirty="0" smtClean="0">
                <a:latin typeface="+mn-lt"/>
              </a:rPr>
              <a:t>public String execute()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057400" y="0"/>
            <a:ext cx="6934200" cy="841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Create Web.xml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12954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Default in </a:t>
            </a:r>
            <a:r>
              <a:rPr lang="en-US" sz="2400" dirty="0" err="1" smtClean="0">
                <a:latin typeface="+mn-lt"/>
              </a:rPr>
              <a:t>WebContent</a:t>
            </a:r>
            <a:r>
              <a:rPr lang="en-US" sz="2400" dirty="0" smtClean="0">
                <a:latin typeface="+mn-lt"/>
              </a:rPr>
              <a:t>/WEB-INF folder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27061" y="2362200"/>
            <a:ext cx="5316939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" y="2362200"/>
            <a:ext cx="358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-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&lt;filter…./&gt;: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FilterDispatcher</a:t>
            </a:r>
            <a:r>
              <a:rPr lang="en-US" sz="2000" dirty="0" smtClean="0">
                <a:latin typeface="+mn-lt"/>
              </a:rPr>
              <a:t> filter is called which consults the </a:t>
            </a:r>
            <a:r>
              <a:rPr lang="en-US" sz="2000" b="1" dirty="0" err="1" smtClean="0">
                <a:latin typeface="+mn-lt"/>
              </a:rPr>
              <a:t>ActionMapper</a:t>
            </a:r>
            <a:r>
              <a:rPr lang="en-US" sz="2000" dirty="0" smtClean="0">
                <a:latin typeface="+mn-lt"/>
              </a:rPr>
              <a:t> to determine whether an </a:t>
            </a:r>
            <a:r>
              <a:rPr lang="en-US" sz="2000" b="1" dirty="0" smtClean="0">
                <a:latin typeface="+mn-lt"/>
              </a:rPr>
              <a:t>Action</a:t>
            </a:r>
            <a:r>
              <a:rPr lang="en-US" sz="2000" dirty="0" smtClean="0">
                <a:latin typeface="+mn-lt"/>
              </a:rPr>
              <a:t> should be invoked.</a:t>
            </a:r>
          </a:p>
          <a:p>
            <a:r>
              <a:rPr lang="en-US" sz="2000" dirty="0" smtClean="0">
                <a:latin typeface="+mn-lt"/>
              </a:rPr>
              <a:t>-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&lt;welcome-file&gt; </a:t>
            </a:r>
            <a:r>
              <a:rPr lang="en-US" sz="2000" dirty="0" smtClean="0">
                <a:latin typeface="+mn-lt"/>
              </a:rPr>
              <a:t>determine  the first page loading (Login.jsp)</a:t>
            </a:r>
            <a:endParaRPr lang="en-US" sz="20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18288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Mapping Struts2 in WEB.xml</a:t>
            </a:r>
            <a:r>
              <a:rPr lang="en-US" sz="2400" dirty="0" smtClean="0">
                <a:latin typeface="+mn-lt"/>
              </a:rPr>
              <a:t>: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057400" y="0"/>
            <a:ext cx="6934200" cy="841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Create </a:t>
            </a:r>
            <a:r>
              <a:rPr lang="en-US" dirty="0" err="1" smtClean="0">
                <a:solidFill>
                  <a:srgbClr val="C00000"/>
                </a:solidFill>
              </a:rPr>
              <a:t>ResourceBundle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1143000"/>
            <a:ext cx="8991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Helps in putting the static content away from the source file</a:t>
            </a:r>
          </a:p>
          <a:p>
            <a:r>
              <a:rPr lang="en-US" sz="2400" dirty="0" smtClean="0">
                <a:latin typeface="+mn-lt"/>
              </a:rPr>
              <a:t>     - Create </a:t>
            </a:r>
            <a:r>
              <a:rPr lang="en-US" sz="2400" dirty="0" smtClean="0">
                <a:solidFill>
                  <a:srgbClr val="C00000"/>
                </a:solidFill>
                <a:latin typeface="+mn-lt"/>
              </a:rPr>
              <a:t>resources</a:t>
            </a:r>
            <a:r>
              <a:rPr lang="en-US" sz="2400" dirty="0" smtClean="0">
                <a:latin typeface="+mn-lt"/>
              </a:rPr>
              <a:t> folder:</a:t>
            </a:r>
            <a:endParaRPr lang="en-US" sz="2400" dirty="0">
              <a:latin typeface="+mn-lt"/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209800"/>
            <a:ext cx="707960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057400" y="0"/>
            <a:ext cx="6934200" cy="841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1371600"/>
            <a:ext cx="7162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+mn-lt"/>
              </a:rPr>
              <a:t>Overview, Architecture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+mn-lt"/>
              </a:rPr>
              <a:t> Struts2 by Example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 smtClean="0">
                <a:latin typeface="+mn-lt"/>
              </a:rPr>
              <a:t>Struts.xml, web.xml, resources...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 smtClean="0">
                <a:latin typeface="+mn-lt"/>
              </a:rPr>
              <a:t>OGNL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 smtClean="0">
                <a:latin typeface="+mn-lt"/>
              </a:rPr>
              <a:t> Actions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 smtClean="0">
                <a:latin typeface="+mn-lt"/>
              </a:rPr>
              <a:t>Run Example</a:t>
            </a:r>
          </a:p>
          <a:p>
            <a:pPr>
              <a:buFont typeface="Wingdings" pitchFamily="2" charset="2"/>
              <a:buChar char="ü"/>
            </a:pPr>
            <a:endParaRPr lang="en-US" sz="3200" dirty="0" smtClean="0">
              <a:latin typeface="+mn-lt"/>
            </a:endParaRPr>
          </a:p>
          <a:p>
            <a:pPr lvl="1">
              <a:buFont typeface="Wingdings" pitchFamily="2" charset="2"/>
              <a:buChar char="ü"/>
            </a:pPr>
            <a:endParaRPr lang="en-US" sz="32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2057400"/>
            <a:ext cx="373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>
                <a:latin typeface="+mn-lt"/>
              </a:rPr>
              <a:t>Define </a:t>
            </a:r>
            <a:r>
              <a:rPr lang="en-US" sz="2400" dirty="0" smtClean="0"/>
              <a:t>static content :   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label.username</a:t>
            </a: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  </a:t>
            </a: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lable.password</a:t>
            </a: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  </a:t>
            </a: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label.login</a:t>
            </a: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  </a:t>
            </a: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error.login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9" y="2057400"/>
            <a:ext cx="562024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2057400" y="0"/>
            <a:ext cx="69342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Create ResourceBundle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12192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 Create a </a:t>
            </a:r>
            <a:r>
              <a:rPr lang="en-US" sz="2400" b="1" dirty="0" err="1" smtClean="0">
                <a:latin typeface="+mn-lt"/>
              </a:rPr>
              <a:t>ApplicationResources.properties</a:t>
            </a:r>
            <a:r>
              <a:rPr lang="en-US" sz="2400" dirty="0" smtClean="0">
                <a:latin typeface="+mn-lt"/>
              </a:rPr>
              <a:t> under resources folder</a:t>
            </a:r>
          </a:p>
          <a:p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057400" y="0"/>
            <a:ext cx="6934200" cy="841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Create Struts.xml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2192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Create a file </a:t>
            </a:r>
            <a:r>
              <a:rPr lang="en-US" sz="2400" b="1" dirty="0" smtClean="0">
                <a:latin typeface="+mn-lt"/>
              </a:rPr>
              <a:t>struts.xml</a:t>
            </a:r>
            <a:r>
              <a:rPr lang="en-US" sz="2400" dirty="0" smtClean="0">
                <a:latin typeface="+mn-lt"/>
              </a:rPr>
              <a:t> under resources folder: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1219200"/>
            <a:ext cx="2828925" cy="13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52400" y="22860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- Struts.xml Configuration: </a:t>
            </a:r>
            <a:endParaRPr lang="en-US" sz="2400" dirty="0">
              <a:latin typeface="+mn-lt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0013" y="2819400"/>
            <a:ext cx="6351587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057400" y="0"/>
            <a:ext cx="6934200" cy="841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Struts.xml Configuration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40386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+mn-lt"/>
              </a:rPr>
              <a:t>&lt;constant../&gt;: </a:t>
            </a:r>
            <a:r>
              <a:rPr lang="en-US" sz="2400" dirty="0" smtClean="0">
                <a:latin typeface="+mn-lt"/>
              </a:rPr>
              <a:t>Help application to determine and read content text in </a:t>
            </a:r>
            <a:r>
              <a:rPr lang="en-US" sz="2400" b="1" dirty="0" err="1" smtClean="0">
                <a:latin typeface="+mn-lt"/>
              </a:rPr>
              <a:t>ApplicationResources.properties</a:t>
            </a:r>
            <a:r>
              <a:rPr lang="en-US" sz="2400" b="1" dirty="0" smtClean="0">
                <a:latin typeface="+mn-lt"/>
              </a:rPr>
              <a:t> file.</a:t>
            </a:r>
          </a:p>
          <a:p>
            <a:pPr>
              <a:buFontTx/>
              <a:buChar char="-"/>
            </a:pP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+mn-lt"/>
              </a:rPr>
              <a:t>&lt;action../&gt;: </a:t>
            </a:r>
            <a:r>
              <a:rPr lang="en-US" sz="2400" dirty="0" smtClean="0">
                <a:latin typeface="+mn-lt"/>
              </a:rPr>
              <a:t>Application determines what Action class to call by requesting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+mn-lt"/>
              </a:rPr>
              <a:t>&lt;result…/&gt;: </a:t>
            </a:r>
            <a:r>
              <a:rPr lang="en-US" sz="2400" dirty="0" smtClean="0">
                <a:latin typeface="+mn-lt"/>
              </a:rPr>
              <a:t>Forward to a </a:t>
            </a:r>
            <a:r>
              <a:rPr lang="en-US" sz="2400" dirty="0" err="1" smtClean="0">
                <a:latin typeface="+mn-lt"/>
              </a:rPr>
              <a:t>servlet</a:t>
            </a:r>
            <a:r>
              <a:rPr lang="en-US" sz="2400" dirty="0" smtClean="0">
                <a:latin typeface="+mn-lt"/>
              </a:rPr>
              <a:t>, JSP, HTML page… after Action class executed.</a:t>
            </a:r>
            <a:endParaRPr lang="en-US" sz="2400" dirty="0">
              <a:latin typeface="+mn-lt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9" y="1219200"/>
            <a:ext cx="440525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219200"/>
            <a:ext cx="440525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057400" y="0"/>
            <a:ext cx="6934200" cy="841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Run Application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057400"/>
            <a:ext cx="793849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04800" y="12192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n-lt"/>
              </a:rPr>
              <a:t>Running by “Run on Server”</a:t>
            </a:r>
            <a:endParaRPr lang="en-US" sz="2800" b="1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057400" y="0"/>
            <a:ext cx="6934200" cy="841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Run Application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87" y="1066800"/>
            <a:ext cx="9066213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057400" y="0"/>
            <a:ext cx="6934200" cy="841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Struts 2 framework features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" y="1219200"/>
          <a:ext cx="8915400" cy="4796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7086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POJO forms,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POJO actions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Can use any POJO to receive the form input and POJO as an Action class.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Tag support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Has improved the form tags, new tags allow the developers to write less code.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AJAX support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Integrated AJAX by creating AJAX tags, very similar to the standard Struts2 tags.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Easy Integration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Integration with other frameworks like Spring, Tiles and </a:t>
                      </a:r>
                      <a:r>
                        <a:rPr lang="en-US" sz="1600" dirty="0" err="1" smtClean="0"/>
                        <a:t>SiteMesh</a:t>
                      </a:r>
                      <a:r>
                        <a:rPr lang="en-US" sz="1600" dirty="0" smtClean="0"/>
                        <a:t> is now easier with a variety of integration available with Struts2.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Template Support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Support for generating views using templates.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Plugin</a:t>
                      </a:r>
                      <a:r>
                        <a:rPr lang="en-US" sz="1600" b="1" dirty="0" smtClean="0"/>
                        <a:t> Support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 be enhanced and augmented by the use of </a:t>
                      </a:r>
                      <a:r>
                        <a:rPr lang="en-US" sz="1600" dirty="0" err="1" smtClean="0"/>
                        <a:t>plugins</a:t>
                      </a:r>
                      <a:r>
                        <a:rPr lang="en-US" sz="1600" dirty="0" smtClean="0"/>
                        <a:t>. A number of </a:t>
                      </a:r>
                      <a:r>
                        <a:rPr lang="en-US" sz="1600" dirty="0" err="1" smtClean="0"/>
                        <a:t>plugins</a:t>
                      </a:r>
                      <a:r>
                        <a:rPr lang="en-US" sz="1600" dirty="0" smtClean="0"/>
                        <a:t> are available for Struts2.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Profiling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Integrated profiling to debug and profile the application</a:t>
                      </a:r>
                    </a:p>
                    <a:p>
                      <a:r>
                        <a:rPr lang="en-US" sz="1600" dirty="0" smtClean="0"/>
                        <a:t>Integrated debugging with the help of built in debugging tools.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Easy to modify tags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 be tweaked using </a:t>
                      </a:r>
                      <a:r>
                        <a:rPr lang="en-US" sz="1600" dirty="0" err="1" smtClean="0"/>
                        <a:t>Freemarker</a:t>
                      </a:r>
                      <a:r>
                        <a:rPr lang="en-US" sz="1600" dirty="0" smtClean="0"/>
                        <a:t> templates. This does not require JSP or java knowledge. Basic HTML, XML and CSS knowledge is enough to modify the tags.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433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View Technologies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Great support for multiple view options (JSP, </a:t>
                      </a:r>
                      <a:r>
                        <a:rPr lang="en-US" sz="1600" dirty="0" err="1" smtClean="0"/>
                        <a:t>Freemarker</a:t>
                      </a:r>
                      <a:r>
                        <a:rPr lang="en-US" sz="1600" dirty="0" smtClean="0"/>
                        <a:t>, Velocity and XSLT)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057400" y="152400"/>
            <a:ext cx="6858000" cy="68897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Summary</a:t>
            </a:r>
            <a:endParaRPr lang="en-US" sz="36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295401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- Struts2: a web application framework based on the MVC</a:t>
            </a:r>
          </a:p>
          <a:p>
            <a:r>
              <a:rPr lang="en-US" sz="2400" dirty="0" smtClean="0">
                <a:latin typeface="+mn-lt"/>
              </a:rPr>
              <a:t>- Support POJO Action, </a:t>
            </a:r>
            <a:r>
              <a:rPr lang="en-US" sz="2400" b="1" dirty="0" smtClean="0">
                <a:latin typeface="+mn-lt"/>
              </a:rPr>
              <a:t>execute</a:t>
            </a:r>
            <a:r>
              <a:rPr lang="en-US" sz="2400" dirty="0" smtClean="0">
                <a:latin typeface="+mn-lt"/>
              </a:rPr>
              <a:t>() is the default method getting called by Sturts2</a:t>
            </a:r>
          </a:p>
          <a:p>
            <a:r>
              <a:rPr lang="en-US" sz="2400" dirty="0" smtClean="0">
                <a:latin typeface="+mn-lt"/>
              </a:rPr>
              <a:t>- Action class can extend </a:t>
            </a:r>
            <a:r>
              <a:rPr lang="en-US" sz="2400" b="1" dirty="0" smtClean="0">
                <a:latin typeface="+mn-lt"/>
              </a:rPr>
              <a:t>Support Action</a:t>
            </a:r>
          </a:p>
          <a:p>
            <a:pPr fontAlgn="t"/>
            <a:r>
              <a:rPr lang="en-US" sz="2400" dirty="0" smtClean="0">
                <a:latin typeface="+mn-lt"/>
              </a:rPr>
              <a:t>- Use </a:t>
            </a:r>
            <a:r>
              <a:rPr lang="en-US" sz="2400" b="1" dirty="0" smtClean="0">
                <a:latin typeface="+mn-lt"/>
              </a:rPr>
              <a:t>OGNL</a:t>
            </a:r>
            <a:r>
              <a:rPr lang="en-US" sz="2400" dirty="0" smtClean="0">
                <a:latin typeface="+mn-lt"/>
              </a:rPr>
              <a:t> to set, get value</a:t>
            </a:r>
          </a:p>
          <a:p>
            <a:pPr fontAlgn="t">
              <a:buFontTx/>
              <a:buChar char="-"/>
            </a:pPr>
            <a:r>
              <a:rPr lang="en-US" sz="2400" dirty="0" smtClean="0">
                <a:latin typeface="+mn-lt"/>
              </a:rPr>
              <a:t> Use </a:t>
            </a:r>
            <a:r>
              <a:rPr lang="en-US" sz="2400" b="1" dirty="0" err="1" smtClean="0">
                <a:latin typeface="+mn-lt"/>
              </a:rPr>
              <a:t>ResourceBundle</a:t>
            </a:r>
            <a:r>
              <a:rPr lang="en-US" sz="2400" dirty="0" smtClean="0">
                <a:latin typeface="+mn-lt"/>
              </a:rPr>
              <a:t>  to help in putting the static content away from the source file</a:t>
            </a:r>
          </a:p>
          <a:p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362200" y="3048000"/>
            <a:ext cx="3048000" cy="841375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Q &amp; A</a:t>
            </a:r>
            <a:endParaRPr lang="en-US" sz="44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533400" y="2819400"/>
            <a:ext cx="7772400" cy="8413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Overview &amp;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057400" y="0"/>
            <a:ext cx="6934200" cy="841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143000"/>
            <a:ext cx="89154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800" dirty="0" smtClean="0">
                <a:latin typeface="+mn-lt"/>
              </a:rPr>
              <a:t> Struts2 is popular and mature web application framework based on the MVC design pattern.</a:t>
            </a:r>
          </a:p>
          <a:p>
            <a:pPr>
              <a:buFontTx/>
              <a:buChar char="-"/>
            </a:pPr>
            <a:endParaRPr lang="en-US" sz="2800" dirty="0" smtClean="0">
              <a:latin typeface="+mn-lt"/>
            </a:endParaRPr>
          </a:p>
          <a:p>
            <a:pPr>
              <a:buFontTx/>
              <a:buChar char="-"/>
            </a:pPr>
            <a:r>
              <a:rPr lang="en-US" sz="2800" dirty="0" smtClean="0">
                <a:latin typeface="+mn-lt"/>
              </a:rPr>
              <a:t>The </a:t>
            </a:r>
            <a:r>
              <a:rPr lang="en-US" sz="2800" dirty="0" err="1" smtClean="0">
                <a:latin typeface="+mn-lt"/>
              </a:rPr>
              <a:t>WebWork</a:t>
            </a:r>
            <a:r>
              <a:rPr lang="en-US" sz="2800" dirty="0" smtClean="0">
                <a:latin typeface="+mn-lt"/>
              </a:rPr>
              <a:t> framework started off with Struts framework as the basis and its goal was to offer an enhanced and improved framework built on Struts </a:t>
            </a:r>
            <a:r>
              <a:rPr lang="en-US" sz="2800" b="1" dirty="0" smtClean="0">
                <a:latin typeface="+mn-lt"/>
              </a:rPr>
              <a:t>to make web development easier for the developers</a:t>
            </a:r>
            <a:r>
              <a:rPr lang="en-US" sz="2800" dirty="0" smtClean="0">
                <a:latin typeface="+mn-lt"/>
              </a:rPr>
              <a:t>.</a:t>
            </a:r>
          </a:p>
          <a:p>
            <a:pPr>
              <a:buFontTx/>
              <a:buChar char="-"/>
            </a:pPr>
            <a:endParaRPr lang="en-US" sz="2800" dirty="0" smtClean="0">
              <a:latin typeface="+mn-lt"/>
            </a:endParaRPr>
          </a:p>
          <a:p>
            <a:r>
              <a:rPr lang="en-US" sz="2800" dirty="0" smtClean="0">
                <a:latin typeface="+mn-lt"/>
              </a:rPr>
              <a:t>- After some time, the </a:t>
            </a:r>
            <a:r>
              <a:rPr lang="en-US" sz="2800" dirty="0" err="1" smtClean="0">
                <a:latin typeface="+mn-lt"/>
              </a:rPr>
              <a:t>Webwork</a:t>
            </a:r>
            <a:r>
              <a:rPr lang="en-US" sz="2800" dirty="0" smtClean="0">
                <a:latin typeface="+mn-lt"/>
              </a:rPr>
              <a:t> framework and the Struts community joined hands to create the famous Struts2 framework.</a:t>
            </a:r>
          </a:p>
          <a:p>
            <a:pPr>
              <a:buFontTx/>
              <a:buChar char="-"/>
            </a:pP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057400" y="0"/>
            <a:ext cx="6934200" cy="841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Architecture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050" name="Picture 2" descr="C:\Users\thuanvd3\Desktop\New folder\struts_2_architectur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371600"/>
            <a:ext cx="4371975" cy="4572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2400" y="11430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Is a pull-MVC framework. MVC pattern in Struts2 is realized with following five core component:</a:t>
            </a:r>
            <a:endParaRPr lang="en-US" sz="2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2514600"/>
            <a:ext cx="3810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+mn-lt"/>
              </a:rPr>
              <a:t> Actions</a:t>
            </a:r>
            <a:endParaRPr lang="en-US" sz="24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+mn-lt"/>
              </a:rPr>
              <a:t> Interceptors</a:t>
            </a:r>
            <a:endParaRPr lang="en-US" sz="24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+mn-lt"/>
              </a:rPr>
              <a:t> Value Stack / OGNL</a:t>
            </a:r>
            <a:endParaRPr lang="en-US" sz="24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+mn-lt"/>
              </a:rPr>
              <a:t> Results / Result types</a:t>
            </a:r>
            <a:endParaRPr lang="en-US" sz="24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+mn-lt"/>
              </a:rPr>
              <a:t> View technologies</a:t>
            </a:r>
            <a:endParaRPr lang="en-US" sz="2400" dirty="0" smtClean="0">
              <a:latin typeface="+mn-lt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371600" y="2971800"/>
            <a:ext cx="5715000" cy="8413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Struts2 by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057400" y="0"/>
            <a:ext cx="6934200" cy="841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Struts2 Web Structure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2033431"/>
            <a:ext cx="4953000" cy="4139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0" y="12192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n-lt"/>
              </a:rPr>
              <a:t>Using Eclipse to create a Dynamic Web Project 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057400" y="0"/>
            <a:ext cx="6934200" cy="841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Create Dynamic Web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9906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+mn-lt"/>
              </a:rPr>
              <a:t>Web Application: </a:t>
            </a:r>
            <a:r>
              <a:rPr lang="en-US" sz="2800" b="1" dirty="0" err="1" smtClean="0">
                <a:solidFill>
                  <a:srgbClr val="C00000"/>
                </a:solidFill>
                <a:latin typeface="+mn-lt"/>
              </a:rPr>
              <a:t>StrutsHelloWorld</a:t>
            </a:r>
            <a:endParaRPr lang="en-US" sz="28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1" y="1524000"/>
            <a:ext cx="4876800" cy="461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2286000"/>
            <a:ext cx="4869553" cy="427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933575"/>
            <a:ext cx="573405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1143000"/>
            <a:ext cx="47815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057400" y="0"/>
            <a:ext cx="6934200" cy="841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Create Dynamic Web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1.Struts2.0 Basics</Template>
  <TotalTime>4478</TotalTime>
  <Words>1534</Words>
  <Application>Microsoft Office PowerPoint</Application>
  <PresentationFormat>On-screen Show (4:3)</PresentationFormat>
  <Paragraphs>301</Paragraphs>
  <Slides>27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Template_Training Slide</vt:lpstr>
      <vt:lpstr>Struts 2.0 Basics 1/2</vt:lpstr>
      <vt:lpstr>Agenda</vt:lpstr>
      <vt:lpstr>Overview &amp; Architecture</vt:lpstr>
      <vt:lpstr>Overview</vt:lpstr>
      <vt:lpstr>Architecture</vt:lpstr>
      <vt:lpstr>Struts2 by Example</vt:lpstr>
      <vt:lpstr>Struts2 Web Structure</vt:lpstr>
      <vt:lpstr>Create Dynamic Web</vt:lpstr>
      <vt:lpstr>Create Dynamic Web</vt:lpstr>
      <vt:lpstr>Create JSPs </vt:lpstr>
      <vt:lpstr>Create JSPs </vt:lpstr>
      <vt:lpstr>What is JSP?</vt:lpstr>
      <vt:lpstr>Use OGNL</vt:lpstr>
      <vt:lpstr>Use OGNL</vt:lpstr>
      <vt:lpstr>Create Action</vt:lpstr>
      <vt:lpstr>Implement Action</vt:lpstr>
      <vt:lpstr>Implement Action</vt:lpstr>
      <vt:lpstr>Create Web.xml</vt:lpstr>
      <vt:lpstr>Create ResourceBundle </vt:lpstr>
      <vt:lpstr>PowerPoint Presentation</vt:lpstr>
      <vt:lpstr>Create Struts.xml</vt:lpstr>
      <vt:lpstr>Struts.xml Configuration</vt:lpstr>
      <vt:lpstr>Run Application</vt:lpstr>
      <vt:lpstr>Run Application</vt:lpstr>
      <vt:lpstr>Struts 2 framework features</vt:lpstr>
      <vt:lpstr>Summary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Xuan Doan(HCM HCD)</dc:creator>
  <cp:lastModifiedBy>KienNT</cp:lastModifiedBy>
  <cp:revision>531</cp:revision>
  <cp:lastPrinted>1601-01-01T00:00:00Z</cp:lastPrinted>
  <dcterms:created xsi:type="dcterms:W3CDTF">1601-01-01T00:00:00Z</dcterms:created>
  <dcterms:modified xsi:type="dcterms:W3CDTF">2013-06-19T07:57:40Z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