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1"/>
  </p:sldMasterIdLst>
  <p:notesMasterIdLst>
    <p:notesMasterId r:id="rId23"/>
  </p:notesMasterIdLst>
  <p:sldIdLst>
    <p:sldId id="256" r:id="rId2"/>
    <p:sldId id="432" r:id="rId3"/>
    <p:sldId id="376" r:id="rId4"/>
    <p:sldId id="439" r:id="rId5"/>
    <p:sldId id="440" r:id="rId6"/>
    <p:sldId id="441" r:id="rId7"/>
    <p:sldId id="442" r:id="rId8"/>
    <p:sldId id="438" r:id="rId9"/>
    <p:sldId id="368" r:id="rId10"/>
    <p:sldId id="370" r:id="rId11"/>
    <p:sldId id="412" r:id="rId12"/>
    <p:sldId id="436" r:id="rId13"/>
    <p:sldId id="437" r:id="rId14"/>
    <p:sldId id="372" r:id="rId15"/>
    <p:sldId id="407" r:id="rId16"/>
    <p:sldId id="380" r:id="rId17"/>
    <p:sldId id="413" r:id="rId18"/>
    <p:sldId id="381" r:id="rId19"/>
    <p:sldId id="433" r:id="rId20"/>
    <p:sldId id="417" r:id="rId21"/>
    <p:sldId id="395"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00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92552" autoAdjust="0"/>
  </p:normalViewPr>
  <p:slideViewPr>
    <p:cSldViewPr>
      <p:cViewPr varScale="1">
        <p:scale>
          <a:sx n="73" d="100"/>
          <a:sy n="73" d="100"/>
        </p:scale>
        <p:origin x="-7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atin typeface="Arial" charset="0"/>
                <a:cs typeface="+mn-cs"/>
              </a:defRPr>
            </a:lvl1pPr>
          </a:lstStyle>
          <a:p>
            <a:pPr>
              <a:defRPr/>
            </a:pPr>
            <a:fld id="{D98CFF61-95D1-4A3B-9139-D74E321E9AC8}" type="datetimeFigureOut">
              <a:rPr lang="en-US"/>
              <a:pPr>
                <a:defRPr/>
              </a:pPr>
              <a:t>6/19/2013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a:latin typeface="Arial" charset="0"/>
                <a:cs typeface="+mn-cs"/>
              </a:defRPr>
            </a:lvl1pPr>
          </a:lstStyle>
          <a:p>
            <a:pPr>
              <a:defRPr/>
            </a:pPr>
            <a:fld id="{01F6AE7D-B91D-445B-A726-8CEB45E9F2C0}" type="slidenum">
              <a:rPr lang="en-US"/>
              <a:pPr>
                <a:defRPr/>
              </a:pPr>
              <a:t>‹#›</a:t>
            </a:fld>
            <a:endParaRPr lang="en-US"/>
          </a:p>
        </p:txBody>
      </p:sp>
    </p:spTree>
    <p:extLst>
      <p:ext uri="{BB962C8B-B14F-4D97-AF65-F5344CB8AC3E}">
        <p14:creationId xmlns:p14="http://schemas.microsoft.com/office/powerpoint/2010/main" val="26999437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F6AE7D-B91D-445B-A726-8CEB45E9F2C0}" type="slidenum">
              <a:rPr lang="en-US" smtClean="0"/>
              <a:pPr>
                <a:defRPr/>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F6AE7D-B91D-445B-A726-8CEB45E9F2C0}" type="slidenum">
              <a:rPr lang="en-US" smtClean="0"/>
              <a:pPr>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the </a:t>
            </a:r>
            <a:r>
              <a:rPr lang="en-US" dirty="0" err="1" smtClean="0"/>
              <a:t>servlet</a:t>
            </a:r>
            <a:r>
              <a:rPr lang="en-US" dirty="0" smtClean="0"/>
              <a:t> container calls a method in a </a:t>
            </a:r>
            <a:r>
              <a:rPr lang="en-US" dirty="0" err="1" smtClean="0"/>
              <a:t>servlet</a:t>
            </a:r>
            <a:r>
              <a:rPr lang="en-US" dirty="0" smtClean="0"/>
              <a:t> on behalf of the client, the HTTP request that the client sent is, by default, passed directly to the </a:t>
            </a:r>
            <a:r>
              <a:rPr lang="en-US" dirty="0" err="1" smtClean="0"/>
              <a:t>servlet</a:t>
            </a:r>
            <a:r>
              <a:rPr lang="en-US" dirty="0" smtClean="0"/>
              <a:t>. The response that the </a:t>
            </a:r>
            <a:r>
              <a:rPr lang="en-US" dirty="0" err="1" smtClean="0"/>
              <a:t>servlet</a:t>
            </a:r>
            <a:r>
              <a:rPr lang="en-US" dirty="0" smtClean="0"/>
              <a:t> generates is, by default, passed directly back to the client, with its content unmodified by the container. So, normally, the </a:t>
            </a:r>
            <a:r>
              <a:rPr lang="en-US" dirty="0" err="1" smtClean="0"/>
              <a:t>servlet</a:t>
            </a:r>
            <a:r>
              <a:rPr lang="en-US" dirty="0" smtClean="0"/>
              <a:t> must process the request and generate as much of the response as the application requires. </a:t>
            </a:r>
          </a:p>
          <a:p>
            <a:endParaRPr lang="en-US" dirty="0" smtClean="0"/>
          </a:p>
          <a:p>
            <a:r>
              <a:rPr lang="en-US" dirty="0" smtClean="0"/>
              <a:t>But there are many cases where some preprocessing of the request for </a:t>
            </a:r>
            <a:r>
              <a:rPr lang="en-US" dirty="0" err="1" smtClean="0"/>
              <a:t>servlets</a:t>
            </a:r>
            <a:r>
              <a:rPr lang="en-US" dirty="0" smtClean="0"/>
              <a:t> would be useful. In addition, it is sometimes useful to modify the response from a class of </a:t>
            </a:r>
            <a:r>
              <a:rPr lang="en-US" dirty="0" err="1" smtClean="0"/>
              <a:t>servlets</a:t>
            </a:r>
            <a:r>
              <a:rPr lang="en-US" dirty="0" smtClean="0"/>
              <a:t>. One example is encryption. A </a:t>
            </a:r>
            <a:r>
              <a:rPr lang="en-US" dirty="0" err="1" smtClean="0"/>
              <a:t>servlet</a:t>
            </a:r>
            <a:r>
              <a:rPr lang="en-US" dirty="0" smtClean="0"/>
              <a:t>, or a group of </a:t>
            </a:r>
            <a:r>
              <a:rPr lang="en-US" dirty="0" err="1" smtClean="0"/>
              <a:t>servlets</a:t>
            </a:r>
            <a:r>
              <a:rPr lang="en-US" dirty="0" smtClean="0"/>
              <a:t> in an application, might generate response data that is sensitive and should not go out over the network in clear-text form, especially when the connection has been made using a non-secure protocol such as HTTP. A filter can encrypt the responses. Of course, in this case the client must be able to decrypt the responses. </a:t>
            </a:r>
          </a:p>
          <a:p>
            <a:endParaRPr lang="en-US" dirty="0" smtClean="0"/>
          </a:p>
          <a:p>
            <a:r>
              <a:rPr lang="en-US" dirty="0" smtClean="0"/>
              <a:t>A common case for a filter is where you want to apply pre-processing or post-processing to requests and responses for a group of </a:t>
            </a:r>
            <a:r>
              <a:rPr lang="en-US" dirty="0" err="1" smtClean="0"/>
              <a:t>servlets</a:t>
            </a:r>
            <a:r>
              <a:rPr lang="en-US" dirty="0" smtClean="0"/>
              <a:t>, not just a single </a:t>
            </a:r>
            <a:r>
              <a:rPr lang="en-US" dirty="0" err="1" smtClean="0"/>
              <a:t>servlet</a:t>
            </a:r>
            <a:r>
              <a:rPr lang="en-US" dirty="0" smtClean="0"/>
              <a:t>. If you need to modify the request or response for just one </a:t>
            </a:r>
            <a:r>
              <a:rPr lang="en-US" dirty="0" err="1" smtClean="0"/>
              <a:t>servlet</a:t>
            </a:r>
            <a:r>
              <a:rPr lang="en-US" dirty="0" smtClean="0"/>
              <a:t>, there is no need to create a filter--just do what is required directly in the </a:t>
            </a:r>
            <a:r>
              <a:rPr lang="en-US" dirty="0" err="1" smtClean="0"/>
              <a:t>servlet</a:t>
            </a:r>
            <a:r>
              <a:rPr lang="en-US" dirty="0" smtClean="0"/>
              <a:t> itself. </a:t>
            </a:r>
          </a:p>
          <a:p>
            <a:endParaRPr lang="en-US" dirty="0"/>
          </a:p>
        </p:txBody>
      </p:sp>
      <p:sp>
        <p:nvSpPr>
          <p:cNvPr id="4" name="Slide Number Placeholder 3"/>
          <p:cNvSpPr>
            <a:spLocks noGrp="1"/>
          </p:cNvSpPr>
          <p:nvPr>
            <p:ph type="sldNum" sz="quarter" idx="10"/>
          </p:nvPr>
        </p:nvSpPr>
        <p:spPr/>
        <p:txBody>
          <a:bodyPr/>
          <a:lstStyle/>
          <a:p>
            <a:pPr>
              <a:defRPr/>
            </a:pPr>
            <a:fld id="{01F6AE7D-B91D-445B-A726-8CEB45E9F2C0}" type="slidenum">
              <a:rPr lang="en-US" smtClean="0"/>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F6AE7D-B91D-445B-A726-8CEB45E9F2C0}" type="slidenum">
              <a:rPr lang="en-US" smtClean="0"/>
              <a:pPr>
                <a:defRPr/>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public void validate()</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if (username == null || </a:t>
            </a:r>
            <a:r>
              <a:rPr lang="en-US" sz="1200" b="1" kern="1200" dirty="0" err="1" smtClean="0">
                <a:solidFill>
                  <a:schemeClr val="tx1"/>
                </a:solidFill>
                <a:latin typeface="+mn-lt"/>
                <a:ea typeface="+mn-ea"/>
                <a:cs typeface="+mn-cs"/>
              </a:rPr>
              <a:t>username.trim</a:t>
            </a:r>
            <a:r>
              <a:rPr lang="en-US" sz="1200" b="1" kern="1200" dirty="0" smtClean="0">
                <a:solidFill>
                  <a:schemeClr val="tx1"/>
                </a:solidFill>
                <a:latin typeface="+mn-lt"/>
                <a:ea typeface="+mn-ea"/>
                <a:cs typeface="+mn-cs"/>
              </a:rPr>
              <a:t>().equals(""))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addFieldError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username","The</a:t>
            </a:r>
            <a:r>
              <a:rPr lang="en-US" sz="1200" kern="1200" dirty="0" smtClean="0">
                <a:solidFill>
                  <a:schemeClr val="tx1"/>
                </a:solidFill>
                <a:latin typeface="+mn-lt"/>
                <a:ea typeface="+mn-ea"/>
                <a:cs typeface="+mn-cs"/>
              </a:rPr>
              <a:t> name is required");</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if (password == null || </a:t>
            </a:r>
            <a:r>
              <a:rPr lang="en-US" sz="1200" b="1" kern="1200" dirty="0" err="1" smtClean="0">
                <a:solidFill>
                  <a:schemeClr val="tx1"/>
                </a:solidFill>
                <a:latin typeface="+mn-lt"/>
                <a:ea typeface="+mn-ea"/>
                <a:cs typeface="+mn-cs"/>
              </a:rPr>
              <a:t>password.trim</a:t>
            </a:r>
            <a:r>
              <a:rPr lang="en-US" sz="1200" b="1" kern="1200" dirty="0" smtClean="0">
                <a:solidFill>
                  <a:schemeClr val="tx1"/>
                </a:solidFill>
                <a:latin typeface="+mn-lt"/>
                <a:ea typeface="+mn-ea"/>
                <a:cs typeface="+mn-cs"/>
              </a:rPr>
              <a:t>().equals(""))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addFieldError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password","The</a:t>
            </a:r>
            <a:r>
              <a:rPr lang="en-US" sz="1200" kern="1200" dirty="0" smtClean="0">
                <a:solidFill>
                  <a:schemeClr val="tx1"/>
                </a:solidFill>
                <a:latin typeface="+mn-lt"/>
                <a:ea typeface="+mn-ea"/>
                <a:cs typeface="+mn-cs"/>
              </a:rPr>
              <a:t> password is required");</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01F6AE7D-B91D-445B-A726-8CEB45E9F2C0}" type="slidenum">
              <a:rPr lang="en-US" smtClean="0"/>
              <a:pPr>
                <a:defRPr/>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Field </a:t>
            </a:r>
            <a:r>
              <a:rPr lang="en-US" b="1" dirty="0" err="1" smtClean="0"/>
              <a:t>validators</a:t>
            </a:r>
            <a:r>
              <a:rPr lang="en-US" dirty="0" smtClean="0"/>
              <a:t>, as the name indicate, act on single fields accessible through an action. A </a:t>
            </a:r>
            <a:r>
              <a:rPr lang="en-US" dirty="0" err="1" smtClean="0"/>
              <a:t>validator</a:t>
            </a:r>
            <a:r>
              <a:rPr lang="en-US" dirty="0" smtClean="0"/>
              <a:t>, in contrast, is more generic and can do validations in the full action context, involving more than one field (or even no field at all) in validation rule. Most validations can be defined on per field basis. This should be preferred over non-field validation wherever possible, as field </a:t>
            </a:r>
            <a:r>
              <a:rPr lang="en-US" dirty="0" err="1" smtClean="0"/>
              <a:t>validator</a:t>
            </a:r>
            <a:r>
              <a:rPr lang="en-US" dirty="0" smtClean="0"/>
              <a:t> messages are bound to the related field and will be presented next to the corresponding input element in the respecting view.</a:t>
            </a:r>
          </a:p>
          <a:p>
            <a:endParaRPr lang="en-US" dirty="0" smtClean="0"/>
          </a:p>
          <a:p>
            <a:r>
              <a:rPr lang="en-US" b="1" dirty="0" smtClean="0"/>
              <a:t>Non-field </a:t>
            </a:r>
            <a:r>
              <a:rPr lang="en-US" b="1" dirty="0" err="1" smtClean="0"/>
              <a:t>validators</a:t>
            </a:r>
            <a:r>
              <a:rPr lang="en-US" dirty="0" smtClean="0"/>
              <a:t> only add action level messages. Non-field </a:t>
            </a:r>
            <a:r>
              <a:rPr lang="en-US" dirty="0" err="1" smtClean="0"/>
              <a:t>validators</a:t>
            </a:r>
            <a:r>
              <a:rPr lang="en-US" dirty="0" smtClean="0"/>
              <a:t> are mostly domain specific and therefore offer custom implementations. The most important standard non-field </a:t>
            </a:r>
            <a:r>
              <a:rPr lang="en-US" dirty="0" err="1" smtClean="0"/>
              <a:t>validator</a:t>
            </a:r>
            <a:r>
              <a:rPr lang="en-US" dirty="0" smtClean="0"/>
              <a:t> provided by </a:t>
            </a:r>
            <a:r>
              <a:rPr lang="en-US" dirty="0" err="1" smtClean="0"/>
              <a:t>XWork</a:t>
            </a:r>
            <a:r>
              <a:rPr lang="en-US" dirty="0" smtClean="0"/>
              <a:t> is </a:t>
            </a:r>
            <a:r>
              <a:rPr lang="en-US" dirty="0" err="1" smtClean="0"/>
              <a:t>ExpressionValidator</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01F6AE7D-B91D-445B-A726-8CEB45E9F2C0}" type="slidenum">
              <a:rPr lang="en-US" smtClean="0"/>
              <a:pPr>
                <a:defRPr/>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Field </a:t>
            </a:r>
            <a:r>
              <a:rPr lang="en-US" b="1" dirty="0" err="1" smtClean="0"/>
              <a:t>validators</a:t>
            </a:r>
            <a:r>
              <a:rPr lang="en-US" dirty="0" smtClean="0"/>
              <a:t>, as the name indicate, act on single fields accessible through an action. A </a:t>
            </a:r>
            <a:r>
              <a:rPr lang="en-US" dirty="0" err="1" smtClean="0"/>
              <a:t>validator</a:t>
            </a:r>
            <a:r>
              <a:rPr lang="en-US" dirty="0" smtClean="0"/>
              <a:t>, in contrast, is more generic and can do validations in the full action context, involving more than one field (or even no field at all) in validation rule. Most validations can be defined on per field basis. This should be preferred over non-field validation wherever possible, as field </a:t>
            </a:r>
            <a:r>
              <a:rPr lang="en-US" dirty="0" err="1" smtClean="0"/>
              <a:t>validator</a:t>
            </a:r>
            <a:r>
              <a:rPr lang="en-US" dirty="0" smtClean="0"/>
              <a:t> messages are bound to the related field and will be presented next to the corresponding input element in the respecting view.</a:t>
            </a:r>
          </a:p>
          <a:p>
            <a:endParaRPr lang="en-US" dirty="0" smtClean="0"/>
          </a:p>
          <a:p>
            <a:r>
              <a:rPr lang="en-US" b="1" dirty="0" smtClean="0"/>
              <a:t>Non-field </a:t>
            </a:r>
            <a:r>
              <a:rPr lang="en-US" b="1" dirty="0" err="1" smtClean="0"/>
              <a:t>validators</a:t>
            </a:r>
            <a:r>
              <a:rPr lang="en-US" dirty="0" smtClean="0"/>
              <a:t> only add action level messages. Non-field </a:t>
            </a:r>
            <a:r>
              <a:rPr lang="en-US" dirty="0" err="1" smtClean="0"/>
              <a:t>validators</a:t>
            </a:r>
            <a:r>
              <a:rPr lang="en-US" dirty="0" smtClean="0"/>
              <a:t> are mostly domain specific and therefore offer custom implementations. The most important standard non-field </a:t>
            </a:r>
            <a:r>
              <a:rPr lang="en-US" dirty="0" err="1" smtClean="0"/>
              <a:t>validator</a:t>
            </a:r>
            <a:r>
              <a:rPr lang="en-US" dirty="0" smtClean="0"/>
              <a:t> provided by </a:t>
            </a:r>
            <a:r>
              <a:rPr lang="en-US" dirty="0" err="1" smtClean="0"/>
              <a:t>XWork</a:t>
            </a:r>
            <a:r>
              <a:rPr lang="en-US" dirty="0" smtClean="0"/>
              <a:t> is </a:t>
            </a:r>
            <a:r>
              <a:rPr lang="en-US" dirty="0" err="1" smtClean="0"/>
              <a:t>ExpressionValidator</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01F6AE7D-B91D-445B-A726-8CEB45E9F2C0}" type="slidenum">
              <a:rPr lang="en-US" smtClean="0"/>
              <a:pPr>
                <a:defRPr/>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How this validation works?</a:t>
            </a:r>
          </a:p>
          <a:p>
            <a:r>
              <a:rPr lang="en-US" dirty="0" smtClean="0"/>
              <a:t>When the user presses the submit button, Struts 2 will automatically execute the validate method and if any of the if statements listed inside the method are true, Struts 2 will call its </a:t>
            </a:r>
            <a:r>
              <a:rPr lang="en-US" dirty="0" err="1" smtClean="0"/>
              <a:t>addFieldError</a:t>
            </a:r>
            <a:r>
              <a:rPr lang="en-US" dirty="0" smtClean="0"/>
              <a:t> method. If any errors have been added then Struts 2 will not proceed to call the execute method. Rather the Struts 2 framework will return </a:t>
            </a:r>
            <a:r>
              <a:rPr lang="en-US" b="1" dirty="0" smtClean="0"/>
              <a:t>input</a:t>
            </a:r>
            <a:r>
              <a:rPr lang="en-US" dirty="0" smtClean="0"/>
              <a:t> as the result of calling the action.</a:t>
            </a:r>
          </a:p>
          <a:p>
            <a:r>
              <a:rPr lang="en-US" dirty="0" smtClean="0"/>
              <a:t>So when validation fails and Struts 2 returns </a:t>
            </a:r>
            <a:r>
              <a:rPr lang="en-US" b="1" dirty="0" smtClean="0"/>
              <a:t>input</a:t>
            </a:r>
            <a:r>
              <a:rPr lang="en-US" dirty="0" smtClean="0"/>
              <a:t>, the Struts 2 framework will redisplay the index.jsp file. Since we used Struts 2 form tags, Struts 2 will automatically add the error messages just above the form filed.</a:t>
            </a:r>
          </a:p>
          <a:p>
            <a:r>
              <a:rPr lang="en-US" dirty="0" smtClean="0"/>
              <a:t>These error messages are the ones we specified in the </a:t>
            </a:r>
            <a:r>
              <a:rPr lang="en-US" dirty="0" err="1" smtClean="0"/>
              <a:t>addFieldError</a:t>
            </a:r>
            <a:r>
              <a:rPr lang="en-US" dirty="0" smtClean="0"/>
              <a:t> method call. The </a:t>
            </a:r>
            <a:r>
              <a:rPr lang="en-US" dirty="0" err="1" smtClean="0"/>
              <a:t>addFieldError</a:t>
            </a:r>
            <a:r>
              <a:rPr lang="en-US" dirty="0" smtClean="0"/>
              <a:t> method takes two arguments. The first is the </a:t>
            </a:r>
            <a:r>
              <a:rPr lang="en-US" b="1" dirty="0" smtClean="0"/>
              <a:t>form</a:t>
            </a:r>
            <a:r>
              <a:rPr lang="en-US" dirty="0" smtClean="0"/>
              <a:t> field name to which the error applies and the second is the error message to display above that form field.</a:t>
            </a:r>
          </a:p>
          <a:p>
            <a:r>
              <a:rPr lang="en-US" dirty="0" err="1" smtClean="0"/>
              <a:t>addFieldError</a:t>
            </a:r>
            <a:r>
              <a:rPr lang="en-US" dirty="0" smtClean="0"/>
              <a:t>("</a:t>
            </a:r>
            <a:r>
              <a:rPr lang="en-US" dirty="0" err="1" smtClean="0"/>
              <a:t>name","The</a:t>
            </a:r>
            <a:r>
              <a:rPr lang="en-US" dirty="0" smtClean="0"/>
              <a:t> name is required"); To handle the return value of </a:t>
            </a:r>
            <a:r>
              <a:rPr lang="en-US" b="1" dirty="0" smtClean="0"/>
              <a:t>input</a:t>
            </a:r>
            <a:r>
              <a:rPr lang="en-US" dirty="0" smtClean="0"/>
              <a:t> we need to add the following result to our action node in </a:t>
            </a:r>
            <a:r>
              <a:rPr lang="en-US" b="1" dirty="0" smtClean="0"/>
              <a:t>struts.xml</a:t>
            </a:r>
            <a:r>
              <a:rPr lang="en-US" dirty="0" smtClean="0"/>
              <a:t>.</a:t>
            </a:r>
          </a:p>
        </p:txBody>
      </p:sp>
      <p:sp>
        <p:nvSpPr>
          <p:cNvPr id="4" name="Slide Number Placeholder 3"/>
          <p:cNvSpPr>
            <a:spLocks noGrp="1"/>
          </p:cNvSpPr>
          <p:nvPr>
            <p:ph type="sldNum" sz="quarter" idx="10"/>
          </p:nvPr>
        </p:nvSpPr>
        <p:spPr/>
        <p:txBody>
          <a:bodyPr/>
          <a:lstStyle/>
          <a:p>
            <a:pPr>
              <a:defRPr/>
            </a:pPr>
            <a:fld id="{01F6AE7D-B91D-445B-A726-8CEB45E9F2C0}" type="slidenum">
              <a:rPr lang="en-US" smtClean="0"/>
              <a:pPr>
                <a:defRPr/>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&lt;?xml version="1.0" encoding="UTF-8" ?&gt;</a:t>
            </a:r>
          </a:p>
          <a:p>
            <a:r>
              <a:rPr lang="en-US" b="1" dirty="0" smtClean="0"/>
              <a:t>&lt;!DOCTYPE struts PUBLIC</a:t>
            </a:r>
          </a:p>
          <a:p>
            <a:r>
              <a:rPr lang="en-US" b="1" dirty="0" smtClean="0"/>
              <a:t>    "-//Apache Software Foundation//DTD Struts Configuration 2.0//EN"</a:t>
            </a:r>
          </a:p>
          <a:p>
            <a:r>
              <a:rPr lang="en-US" b="1" dirty="0" smtClean="0"/>
              <a:t>    "http://struts.apache.org/dtds/struts-2.0.dtd"&gt;</a:t>
            </a:r>
          </a:p>
          <a:p>
            <a:endParaRPr lang="en-US" b="1" dirty="0" smtClean="0"/>
          </a:p>
          <a:p>
            <a:r>
              <a:rPr lang="en-US" b="1" dirty="0" smtClean="0"/>
              <a:t>&lt;struts&gt;</a:t>
            </a:r>
          </a:p>
          <a:p>
            <a:r>
              <a:rPr lang="en-US" b="1" dirty="0" smtClean="0"/>
              <a:t>	&lt;constant name="</a:t>
            </a:r>
            <a:r>
              <a:rPr lang="en-US" b="1" dirty="0" err="1" smtClean="0"/>
              <a:t>struts.enable.DynamicMethodInvocation</a:t>
            </a:r>
            <a:r>
              <a:rPr lang="en-US" b="1" dirty="0" smtClean="0"/>
              <a:t>" value="false" /&gt;</a:t>
            </a:r>
          </a:p>
          <a:p>
            <a:r>
              <a:rPr lang="en-US" b="1" dirty="0" smtClean="0"/>
              <a:t>	&lt;constant name="</a:t>
            </a:r>
            <a:r>
              <a:rPr lang="en-US" b="1" dirty="0" err="1" smtClean="0"/>
              <a:t>struts.devMode</a:t>
            </a:r>
            <a:r>
              <a:rPr lang="en-US" b="1" dirty="0" smtClean="0"/>
              <a:t>" value="false" /&gt;</a:t>
            </a:r>
          </a:p>
          <a:p>
            <a:r>
              <a:rPr lang="en-US" b="1" dirty="0" smtClean="0"/>
              <a:t>	&lt;constant name="struts.custom.i18n.resources" value="global" /&gt;</a:t>
            </a:r>
          </a:p>
          <a:p>
            <a:endParaRPr lang="en-US" b="1" dirty="0" smtClean="0"/>
          </a:p>
          <a:p>
            <a:r>
              <a:rPr lang="en-US" b="1" dirty="0" smtClean="0"/>
              <a:t>	&lt;package name="default" extends="struts-default" namespace="/"&gt;</a:t>
            </a:r>
          </a:p>
          <a:p>
            <a:endParaRPr lang="en-US" b="1" dirty="0" smtClean="0"/>
          </a:p>
          <a:p>
            <a:r>
              <a:rPr lang="en-US" b="1" dirty="0" smtClean="0"/>
              <a:t>		&lt;result-types&gt;</a:t>
            </a:r>
          </a:p>
          <a:p>
            <a:r>
              <a:rPr lang="en-US" b="1" dirty="0" smtClean="0"/>
              <a:t>			&lt;result-type name="tiles"</a:t>
            </a:r>
          </a:p>
          <a:p>
            <a:r>
              <a:rPr lang="en-US" b="1" dirty="0" smtClean="0"/>
              <a:t>				class="org.apache.struts2.views.tiles.TilesResult" /&gt;</a:t>
            </a:r>
          </a:p>
          <a:p>
            <a:r>
              <a:rPr lang="en-US" b="1" dirty="0" smtClean="0"/>
              <a:t>		&lt;/result-types&gt;</a:t>
            </a:r>
          </a:p>
          <a:p>
            <a:r>
              <a:rPr lang="en-US" b="1" dirty="0" smtClean="0"/>
              <a:t>		&lt;interceptors&gt;</a:t>
            </a:r>
          </a:p>
          <a:p>
            <a:r>
              <a:rPr lang="en-US" b="1" dirty="0" smtClean="0"/>
              <a:t>			&lt;interceptor name="</a:t>
            </a:r>
            <a:r>
              <a:rPr lang="en-US" b="1" dirty="0" err="1" smtClean="0"/>
              <a:t>myinterceptor</a:t>
            </a:r>
            <a:r>
              <a:rPr lang="en-US" b="1" dirty="0" smtClean="0"/>
              <a:t>" class="demo.struts2.MyInterceptor" /&gt;</a:t>
            </a:r>
          </a:p>
          <a:p>
            <a:r>
              <a:rPr lang="en-US" b="1" dirty="0" smtClean="0"/>
              <a:t>		&lt;/interceptors&gt;</a:t>
            </a:r>
          </a:p>
          <a:p>
            <a:endParaRPr lang="en-US" b="1" dirty="0" smtClean="0"/>
          </a:p>
          <a:p>
            <a:r>
              <a:rPr lang="en-US" b="1" dirty="0" smtClean="0"/>
              <a:t>		&lt;action name="login" class="demo.struts2.LoginAction"&gt;</a:t>
            </a:r>
          </a:p>
          <a:p>
            <a:r>
              <a:rPr lang="en-US" b="1" dirty="0" smtClean="0"/>
              <a:t>		</a:t>
            </a:r>
          </a:p>
          <a:p>
            <a:r>
              <a:rPr lang="en-US" b="1" dirty="0" smtClean="0"/>
              <a:t>			&lt;interceptor-ref name="</a:t>
            </a:r>
            <a:r>
              <a:rPr lang="en-US" b="1" dirty="0" err="1" smtClean="0"/>
              <a:t>myinterceptor</a:t>
            </a:r>
            <a:r>
              <a:rPr lang="en-US" b="1" dirty="0" smtClean="0"/>
              <a:t>" /&gt;</a:t>
            </a:r>
          </a:p>
          <a:p>
            <a:endParaRPr lang="en-US" b="1" dirty="0" smtClean="0"/>
          </a:p>
          <a:p>
            <a:r>
              <a:rPr lang="en-US" b="1" dirty="0" smtClean="0"/>
              <a:t>			&lt;interceptor-ref name="</a:t>
            </a:r>
            <a:r>
              <a:rPr lang="en-US" b="1" dirty="0" err="1" smtClean="0"/>
              <a:t>params</a:t>
            </a:r>
            <a:r>
              <a:rPr lang="en-US" b="1" dirty="0" smtClean="0"/>
              <a:t>"&gt;</a:t>
            </a:r>
          </a:p>
          <a:p>
            <a:r>
              <a:rPr lang="en-US" b="1" dirty="0" smtClean="0"/>
              <a:t>				&lt;</a:t>
            </a:r>
            <a:r>
              <a:rPr lang="en-US" b="1" dirty="0" err="1" smtClean="0"/>
              <a:t>param</a:t>
            </a:r>
            <a:r>
              <a:rPr lang="en-US" b="1" dirty="0" smtClean="0"/>
              <a:t> name="</a:t>
            </a:r>
            <a:r>
              <a:rPr lang="en-US" b="1" dirty="0" err="1" smtClean="0"/>
              <a:t>excludeParams</a:t>
            </a:r>
            <a:r>
              <a:rPr lang="en-US" b="1" dirty="0" smtClean="0"/>
              <a:t>"&gt;dojo\..*,^struts\..*&lt;/</a:t>
            </a:r>
            <a:r>
              <a:rPr lang="en-US" b="1" dirty="0" err="1" smtClean="0"/>
              <a:t>param</a:t>
            </a:r>
            <a:r>
              <a:rPr lang="en-US" b="1" dirty="0" smtClean="0"/>
              <a:t>&gt;</a:t>
            </a:r>
          </a:p>
          <a:p>
            <a:r>
              <a:rPr lang="en-US" b="1" dirty="0" smtClean="0"/>
              <a:t>			&lt;/interceptor-ref&gt;</a:t>
            </a:r>
          </a:p>
          <a:p>
            <a:endParaRPr lang="en-US" b="1" dirty="0" smtClean="0"/>
          </a:p>
          <a:p>
            <a:r>
              <a:rPr lang="en-US" b="1" dirty="0" smtClean="0"/>
              <a:t>			&lt;interceptor-ref name="validation"&gt;</a:t>
            </a:r>
          </a:p>
          <a:p>
            <a:r>
              <a:rPr lang="en-US" b="1" dirty="0" smtClean="0"/>
              <a:t>				&lt;</a:t>
            </a:r>
            <a:r>
              <a:rPr lang="en-US" b="1" dirty="0" err="1" smtClean="0"/>
              <a:t>param</a:t>
            </a:r>
            <a:r>
              <a:rPr lang="en-US" b="1" dirty="0" smtClean="0"/>
              <a:t> name="</a:t>
            </a:r>
            <a:r>
              <a:rPr lang="en-US" b="1" dirty="0" err="1" smtClean="0"/>
              <a:t>excludeMethods</a:t>
            </a:r>
            <a:r>
              <a:rPr lang="en-US" b="1" dirty="0" smtClean="0"/>
              <a:t>"&gt;</a:t>
            </a:r>
            <a:r>
              <a:rPr lang="en-US" b="1" dirty="0" err="1" smtClean="0"/>
              <a:t>input,back,cancel,browse</a:t>
            </a:r>
            <a:r>
              <a:rPr lang="en-US" b="1" dirty="0" smtClean="0"/>
              <a:t>&lt;/</a:t>
            </a:r>
            <a:r>
              <a:rPr lang="en-US" b="1" dirty="0" err="1" smtClean="0"/>
              <a:t>param</a:t>
            </a:r>
            <a:r>
              <a:rPr lang="en-US" b="1" dirty="0" smtClean="0"/>
              <a:t>&gt;</a:t>
            </a:r>
          </a:p>
          <a:p>
            <a:r>
              <a:rPr lang="en-US" b="1" dirty="0" smtClean="0"/>
              <a:t>			&lt;/interceptor-ref&gt;</a:t>
            </a:r>
          </a:p>
          <a:p>
            <a:r>
              <a:rPr lang="en-US" b="1" dirty="0" smtClean="0"/>
              <a:t>	</a:t>
            </a:r>
          </a:p>
          <a:p>
            <a:r>
              <a:rPr lang="en-US" b="1" dirty="0" smtClean="0"/>
              <a:t>			&lt;result name="input" type="tiles"&gt;INPUT&lt;/result&gt;</a:t>
            </a:r>
          </a:p>
          <a:p>
            <a:r>
              <a:rPr lang="en-US" b="1" dirty="0" smtClean="0"/>
              <a:t>			&lt;result name="success" type="tiles"&gt;WELCOME&lt;/result&gt;</a:t>
            </a:r>
          </a:p>
          <a:p>
            <a:r>
              <a:rPr lang="en-US" b="1" dirty="0" smtClean="0"/>
              <a:t>			&lt;result name="error" type="tiles"&gt;LOGIN&lt;/result&gt;</a:t>
            </a:r>
          </a:p>
          <a:p>
            <a:r>
              <a:rPr lang="en-US" b="1" dirty="0" smtClean="0"/>
              <a:t>		&lt;/action&gt;</a:t>
            </a:r>
          </a:p>
          <a:p>
            <a:r>
              <a:rPr lang="en-US" b="1" dirty="0" smtClean="0"/>
              <a:t>		</a:t>
            </a:r>
          </a:p>
          <a:p>
            <a:r>
              <a:rPr lang="en-US" b="1" dirty="0" smtClean="0"/>
              <a:t>		&lt;action name="locale" class="demo.struts2.LocaleAction" method="execute"&gt;</a:t>
            </a:r>
          </a:p>
          <a:p>
            <a:r>
              <a:rPr lang="en-US" b="1" dirty="0" smtClean="0"/>
              <a:t>			&lt;result name="success" type="tiles"&gt;LOGIN&lt;/result&gt;</a:t>
            </a:r>
          </a:p>
          <a:p>
            <a:r>
              <a:rPr lang="en-US" b="1" dirty="0" smtClean="0"/>
              <a:t>		&lt;/action&gt;</a:t>
            </a:r>
          </a:p>
          <a:p>
            <a:r>
              <a:rPr lang="en-US" b="1" dirty="0" smtClean="0"/>
              <a:t>	&lt;/package&gt;</a:t>
            </a:r>
          </a:p>
          <a:p>
            <a:r>
              <a:rPr lang="en-US" b="1" dirty="0" smtClean="0"/>
              <a:t>&lt;/struts&gt;</a:t>
            </a:r>
            <a:endParaRPr lang="en-US" dirty="0"/>
          </a:p>
        </p:txBody>
      </p:sp>
      <p:sp>
        <p:nvSpPr>
          <p:cNvPr id="4" name="Slide Number Placeholder 3"/>
          <p:cNvSpPr>
            <a:spLocks noGrp="1"/>
          </p:cNvSpPr>
          <p:nvPr>
            <p:ph type="sldNum" sz="quarter" idx="10"/>
          </p:nvPr>
        </p:nvSpPr>
        <p:spPr/>
        <p:txBody>
          <a:bodyPr/>
          <a:lstStyle/>
          <a:p>
            <a:pPr>
              <a:defRPr/>
            </a:pPr>
            <a:fld id="{01F6AE7D-B91D-445B-A726-8CEB45E9F2C0}" type="slidenum">
              <a:rPr lang="en-US" smtClean="0"/>
              <a:pPr>
                <a:defRPr/>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F6AE7D-B91D-445B-A726-8CEB45E9F2C0}" type="slidenum">
              <a:rPr lang="en-US" smtClean="0"/>
              <a:pPr>
                <a:defRPr/>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F6AE7D-B91D-445B-A726-8CEB45E9F2C0}" type="slidenum">
              <a:rPr lang="en-US" smtClean="0"/>
              <a:pPr>
                <a:defRPr/>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&lt;%@ page </a:t>
            </a:r>
            <a:r>
              <a:rPr lang="fr-FR" sz="1200" kern="1200" dirty="0" err="1" smtClean="0">
                <a:solidFill>
                  <a:schemeClr val="tx1"/>
                </a:solidFill>
                <a:latin typeface="+mn-lt"/>
                <a:ea typeface="+mn-ea"/>
                <a:cs typeface="+mn-cs"/>
              </a:rPr>
              <a:t>language</a:t>
            </a:r>
            <a:r>
              <a:rPr lang="fr-FR" sz="1200" kern="1200" dirty="0" smtClean="0">
                <a:solidFill>
                  <a:schemeClr val="tx1"/>
                </a:solidFill>
                <a:latin typeface="+mn-lt"/>
                <a:ea typeface="+mn-ea"/>
                <a:cs typeface="+mn-cs"/>
              </a:rPr>
              <a:t>=</a:t>
            </a:r>
            <a:r>
              <a:rPr lang="fr-FR" sz="1200" i="1" kern="1200" dirty="0" smtClean="0">
                <a:solidFill>
                  <a:schemeClr val="tx1"/>
                </a:solidFill>
                <a:latin typeface="+mn-lt"/>
                <a:ea typeface="+mn-ea"/>
                <a:cs typeface="+mn-cs"/>
              </a:rPr>
              <a:t>"java" </a:t>
            </a:r>
            <a:r>
              <a:rPr lang="fr-FR" sz="1200" i="1" kern="1200" dirty="0" err="1" smtClean="0">
                <a:solidFill>
                  <a:schemeClr val="tx1"/>
                </a:solidFill>
                <a:latin typeface="+mn-lt"/>
                <a:ea typeface="+mn-ea"/>
                <a:cs typeface="+mn-cs"/>
              </a:rPr>
              <a:t>contentType</a:t>
            </a:r>
            <a:r>
              <a:rPr lang="fr-FR" sz="1200" i="1" kern="1200" dirty="0" smtClean="0">
                <a:solidFill>
                  <a:schemeClr val="tx1"/>
                </a:solidFill>
                <a:latin typeface="+mn-lt"/>
                <a:ea typeface="+mn-ea"/>
                <a:cs typeface="+mn-cs"/>
              </a:rPr>
              <a:t>="</a:t>
            </a:r>
            <a:r>
              <a:rPr lang="fr-FR" sz="1200" i="1" kern="1200" dirty="0" err="1" smtClean="0">
                <a:solidFill>
                  <a:schemeClr val="tx1"/>
                </a:solidFill>
                <a:latin typeface="+mn-lt"/>
                <a:ea typeface="+mn-ea"/>
                <a:cs typeface="+mn-cs"/>
              </a:rPr>
              <a:t>text</a:t>
            </a:r>
            <a:r>
              <a:rPr lang="fr-FR" sz="1200" i="1" kern="1200" dirty="0" smtClean="0">
                <a:solidFill>
                  <a:schemeClr val="tx1"/>
                </a:solidFill>
                <a:latin typeface="+mn-lt"/>
                <a:ea typeface="+mn-ea"/>
                <a:cs typeface="+mn-cs"/>
              </a:rPr>
              <a:t>/html; </a:t>
            </a:r>
            <a:r>
              <a:rPr lang="fr-FR" sz="1200" i="1" kern="1200" dirty="0" err="1" smtClean="0">
                <a:solidFill>
                  <a:schemeClr val="tx1"/>
                </a:solidFill>
                <a:latin typeface="+mn-lt"/>
                <a:ea typeface="+mn-ea"/>
                <a:cs typeface="+mn-cs"/>
              </a:rPr>
              <a:t>charset</a:t>
            </a:r>
            <a:r>
              <a:rPr lang="fr-FR" sz="1200" i="1" kern="1200" dirty="0" smtClean="0">
                <a:solidFill>
                  <a:schemeClr val="tx1"/>
                </a:solidFill>
                <a:latin typeface="+mn-lt"/>
                <a:ea typeface="+mn-ea"/>
                <a:cs typeface="+mn-cs"/>
              </a:rPr>
              <a:t>=ISO-8859-1"</a:t>
            </a:r>
          </a:p>
          <a:p>
            <a:r>
              <a:rPr lang="en-US" sz="1200" kern="1200" dirty="0" err="1" smtClean="0">
                <a:solidFill>
                  <a:schemeClr val="tx1"/>
                </a:solidFill>
                <a:latin typeface="+mn-lt"/>
                <a:ea typeface="+mn-ea"/>
                <a:cs typeface="+mn-cs"/>
              </a:rPr>
              <a:t>pageEncoding</a:t>
            </a:r>
            <a:r>
              <a:rPr lang="en-US" sz="1200" kern="1200" dirty="0" smtClean="0">
                <a:solidFill>
                  <a:schemeClr val="tx1"/>
                </a:solidFill>
                <a:latin typeface="+mn-lt"/>
                <a:ea typeface="+mn-ea"/>
                <a:cs typeface="+mn-cs"/>
              </a:rPr>
              <a:t>=</a:t>
            </a:r>
            <a:r>
              <a:rPr lang="en-US" sz="1200" i="1" kern="1200" dirty="0" smtClean="0">
                <a:solidFill>
                  <a:schemeClr val="tx1"/>
                </a:solidFill>
                <a:latin typeface="+mn-lt"/>
                <a:ea typeface="+mn-ea"/>
                <a:cs typeface="+mn-cs"/>
              </a:rPr>
              <a:t>"ISO-8859-1"%&gt;</a:t>
            </a:r>
          </a:p>
          <a:p>
            <a:r>
              <a:rPr lang="en-US" sz="1200" kern="1200" dirty="0" smtClean="0">
                <a:solidFill>
                  <a:schemeClr val="tx1"/>
                </a:solidFill>
                <a:latin typeface="+mn-lt"/>
                <a:ea typeface="+mn-ea"/>
                <a:cs typeface="+mn-cs"/>
              </a:rPr>
              <a:t>&lt;%@ </a:t>
            </a:r>
            <a:r>
              <a:rPr lang="en-US" sz="1200" kern="1200" dirty="0" err="1" smtClean="0">
                <a:solidFill>
                  <a:schemeClr val="tx1"/>
                </a:solidFill>
                <a:latin typeface="+mn-lt"/>
                <a:ea typeface="+mn-ea"/>
                <a:cs typeface="+mn-cs"/>
              </a:rPr>
              <a:t>taglib</a:t>
            </a:r>
            <a:r>
              <a:rPr lang="en-US" sz="1200" kern="1200" dirty="0" smtClean="0">
                <a:solidFill>
                  <a:schemeClr val="tx1"/>
                </a:solidFill>
                <a:latin typeface="+mn-lt"/>
                <a:ea typeface="+mn-ea"/>
                <a:cs typeface="+mn-cs"/>
              </a:rPr>
              <a:t> prefix=</a:t>
            </a:r>
            <a:r>
              <a:rPr lang="en-US" sz="1200" i="1" kern="1200" dirty="0" smtClean="0">
                <a:solidFill>
                  <a:schemeClr val="tx1"/>
                </a:solidFill>
                <a:latin typeface="+mn-lt"/>
                <a:ea typeface="+mn-ea"/>
                <a:cs typeface="+mn-cs"/>
              </a:rPr>
              <a:t>"s" </a:t>
            </a:r>
            <a:r>
              <a:rPr lang="en-US" sz="1200" i="1" kern="1200" dirty="0" err="1" smtClean="0">
                <a:solidFill>
                  <a:schemeClr val="tx1"/>
                </a:solidFill>
                <a:latin typeface="+mn-lt"/>
                <a:ea typeface="+mn-ea"/>
                <a:cs typeface="+mn-cs"/>
              </a:rPr>
              <a:t>uri</a:t>
            </a:r>
            <a:r>
              <a:rPr lang="en-US" sz="1200" i="1" kern="1200" dirty="0" smtClean="0">
                <a:solidFill>
                  <a:schemeClr val="tx1"/>
                </a:solidFill>
                <a:latin typeface="+mn-lt"/>
                <a:ea typeface="+mn-ea"/>
                <a:cs typeface="+mn-cs"/>
              </a:rPr>
              <a:t>="/struts-tags"%&gt;</a:t>
            </a:r>
          </a:p>
          <a:p>
            <a:r>
              <a:rPr lang="en-US" sz="1200" kern="1200" dirty="0" smtClean="0">
                <a:solidFill>
                  <a:schemeClr val="tx1"/>
                </a:solidFill>
                <a:latin typeface="+mn-lt"/>
                <a:ea typeface="+mn-ea"/>
                <a:cs typeface="+mn-cs"/>
              </a:rPr>
              <a:t>&lt;!DOCTYPE html PUBLIC "-//W3C//DTD HTML 4.01 Transitional//EN" </a:t>
            </a:r>
          </a:p>
          <a:p>
            <a:r>
              <a:rPr lang="en-US" sz="1200" kern="1200" dirty="0" smtClean="0">
                <a:solidFill>
                  <a:schemeClr val="tx1"/>
                </a:solidFill>
                <a:latin typeface="+mn-lt"/>
                <a:ea typeface="+mn-ea"/>
                <a:cs typeface="+mn-cs"/>
              </a:rPr>
              <a:t>"http://www.w3.org/TR/html4/loose.dtd"&gt;</a:t>
            </a:r>
          </a:p>
          <a:p>
            <a:r>
              <a:rPr lang="en-US" sz="1200" kern="1200" dirty="0" smtClean="0">
                <a:solidFill>
                  <a:schemeClr val="tx1"/>
                </a:solidFill>
                <a:latin typeface="+mn-lt"/>
                <a:ea typeface="+mn-ea"/>
                <a:cs typeface="+mn-cs"/>
              </a:rPr>
              <a:t>&lt;html&gt;</a:t>
            </a:r>
          </a:p>
          <a:p>
            <a:r>
              <a:rPr lang="en-US" sz="1200" kern="1200" dirty="0" smtClean="0">
                <a:solidFill>
                  <a:schemeClr val="tx1"/>
                </a:solidFill>
                <a:latin typeface="+mn-lt"/>
                <a:ea typeface="+mn-ea"/>
                <a:cs typeface="+mn-cs"/>
              </a:rPr>
              <a:t>&lt;head&gt;</a:t>
            </a:r>
          </a:p>
          <a:p>
            <a:r>
              <a:rPr lang="en-US" sz="1200" kern="1200" dirty="0" smtClean="0">
                <a:solidFill>
                  <a:schemeClr val="tx1"/>
                </a:solidFill>
                <a:latin typeface="+mn-lt"/>
                <a:ea typeface="+mn-ea"/>
                <a:cs typeface="+mn-cs"/>
              </a:rPr>
              <a:t>&lt;s:head /&gt;</a:t>
            </a:r>
          </a:p>
          <a:p>
            <a:r>
              <a:rPr lang="en-US" sz="1200" kern="1200" dirty="0" smtClean="0">
                <a:solidFill>
                  <a:schemeClr val="tx1"/>
                </a:solidFill>
                <a:latin typeface="+mn-lt"/>
                <a:ea typeface="+mn-ea"/>
                <a:cs typeface="+mn-cs"/>
              </a:rPr>
              <a:t>&lt;title&gt;Hello World&lt;/title&gt;</a:t>
            </a:r>
          </a:p>
          <a:p>
            <a:r>
              <a:rPr lang="en-US" sz="1200" kern="1200" dirty="0" smtClean="0">
                <a:solidFill>
                  <a:schemeClr val="tx1"/>
                </a:solidFill>
                <a:latin typeface="+mn-lt"/>
                <a:ea typeface="+mn-ea"/>
                <a:cs typeface="+mn-cs"/>
              </a:rPr>
              <a:t>&lt;/head&gt;</a:t>
            </a:r>
          </a:p>
          <a:p>
            <a:r>
              <a:rPr lang="en-US" sz="1200" kern="1200" dirty="0" smtClean="0">
                <a:solidFill>
                  <a:schemeClr val="tx1"/>
                </a:solidFill>
                <a:latin typeface="+mn-lt"/>
                <a:ea typeface="+mn-ea"/>
                <a:cs typeface="+mn-cs"/>
              </a:rPr>
              <a:t>&lt;body&gt;</a:t>
            </a:r>
          </a:p>
          <a:p>
            <a:r>
              <a:rPr lang="en-US" sz="1200" kern="1200" dirty="0" smtClean="0">
                <a:solidFill>
                  <a:schemeClr val="tx1"/>
                </a:solidFill>
                <a:latin typeface="+mn-lt"/>
                <a:ea typeface="+mn-ea"/>
                <a:cs typeface="+mn-cs"/>
              </a:rPr>
              <a:t>&lt;s:div&gt;Profile Information Form&lt;/s:div&gt;</a:t>
            </a:r>
          </a:p>
          <a:p>
            <a:r>
              <a:rPr lang="en-US" sz="1200" kern="1200" dirty="0" smtClean="0">
                <a:solidFill>
                  <a:schemeClr val="tx1"/>
                </a:solidFill>
                <a:latin typeface="+mn-lt"/>
                <a:ea typeface="+mn-ea"/>
                <a:cs typeface="+mn-cs"/>
              </a:rPr>
              <a:t>&lt;s:text name=</a:t>
            </a:r>
            <a:r>
              <a:rPr lang="en-US" sz="1200" i="1" kern="1200" dirty="0" smtClean="0">
                <a:solidFill>
                  <a:schemeClr val="tx1"/>
                </a:solidFill>
                <a:latin typeface="+mn-lt"/>
                <a:ea typeface="+mn-ea"/>
                <a:cs typeface="+mn-cs"/>
              </a:rPr>
              <a:t>"Please fill in the form below:" /&gt;</a:t>
            </a:r>
          </a:p>
          <a:p>
            <a:r>
              <a:rPr lang="en-US" sz="1200" kern="1200" dirty="0" smtClean="0">
                <a:solidFill>
                  <a:schemeClr val="tx1"/>
                </a:solidFill>
                <a:latin typeface="+mn-lt"/>
                <a:ea typeface="+mn-ea"/>
                <a:cs typeface="+mn-cs"/>
              </a:rPr>
              <a:t>&lt;s:form action=</a:t>
            </a:r>
            <a:r>
              <a:rPr lang="en-US" sz="1200" i="1" kern="1200" dirty="0" smtClean="0">
                <a:solidFill>
                  <a:schemeClr val="tx1"/>
                </a:solidFill>
                <a:latin typeface="+mn-lt"/>
                <a:ea typeface="+mn-ea"/>
                <a:cs typeface="+mn-cs"/>
              </a:rPr>
              <a:t>"view" method="post" </a:t>
            </a:r>
            <a:r>
              <a:rPr lang="en-US" sz="1200" i="1" kern="1200" dirty="0" err="1" smtClean="0">
                <a:solidFill>
                  <a:schemeClr val="tx1"/>
                </a:solidFill>
                <a:latin typeface="+mn-lt"/>
                <a:ea typeface="+mn-ea"/>
                <a:cs typeface="+mn-cs"/>
              </a:rPr>
              <a:t>enctype</a:t>
            </a:r>
            <a:r>
              <a:rPr lang="en-US" sz="1200" i="1" kern="1200" dirty="0" smtClean="0">
                <a:solidFill>
                  <a:schemeClr val="tx1"/>
                </a:solidFill>
                <a:latin typeface="+mn-lt"/>
                <a:ea typeface="+mn-ea"/>
                <a:cs typeface="+mn-cs"/>
              </a:rPr>
              <a:t>="multipart/form-data"&gt;</a:t>
            </a:r>
          </a:p>
          <a:p>
            <a:r>
              <a:rPr lang="en-US" sz="1200" kern="1200" dirty="0" smtClean="0">
                <a:solidFill>
                  <a:schemeClr val="tx1"/>
                </a:solidFill>
                <a:latin typeface="+mn-lt"/>
                <a:ea typeface="+mn-ea"/>
                <a:cs typeface="+mn-cs"/>
              </a:rPr>
              <a:t>&lt;s:textfield key=</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profile.fullname</a:t>
            </a:r>
            <a:r>
              <a:rPr lang="en-US" sz="1200" i="1" kern="1200" dirty="0" smtClean="0">
                <a:solidFill>
                  <a:schemeClr val="tx1"/>
                </a:solidFill>
                <a:latin typeface="+mn-lt"/>
                <a:ea typeface="+mn-ea"/>
                <a:cs typeface="+mn-cs"/>
              </a:rPr>
              <a:t>" name="</a:t>
            </a:r>
            <a:r>
              <a:rPr lang="en-US" sz="1200" i="1" kern="1200" dirty="0" err="1" smtClean="0">
                <a:solidFill>
                  <a:schemeClr val="tx1"/>
                </a:solidFill>
                <a:latin typeface="+mn-lt"/>
                <a:ea typeface="+mn-ea"/>
                <a:cs typeface="+mn-cs"/>
              </a:rPr>
              <a:t>fullname</a:t>
            </a:r>
            <a:r>
              <a:rPr lang="en-US" sz="1200" i="1" kern="1200" dirty="0" smtClean="0">
                <a:solidFill>
                  <a:schemeClr val="tx1"/>
                </a:solidFill>
                <a:latin typeface="+mn-lt"/>
                <a:ea typeface="+mn-ea"/>
                <a:cs typeface="+mn-cs"/>
              </a:rPr>
              <a:t>" /&gt;</a:t>
            </a:r>
          </a:p>
          <a:p>
            <a:r>
              <a:rPr lang="en-US" sz="1200" kern="1200" dirty="0" smtClean="0">
                <a:solidFill>
                  <a:schemeClr val="tx1"/>
                </a:solidFill>
                <a:latin typeface="+mn-lt"/>
                <a:ea typeface="+mn-ea"/>
                <a:cs typeface="+mn-cs"/>
              </a:rPr>
              <a:t>&lt;s:textfield key=</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profile.age</a:t>
            </a:r>
            <a:r>
              <a:rPr lang="en-US" sz="1200" i="1" kern="1200" dirty="0" smtClean="0">
                <a:solidFill>
                  <a:schemeClr val="tx1"/>
                </a:solidFill>
                <a:latin typeface="+mn-lt"/>
                <a:ea typeface="+mn-ea"/>
                <a:cs typeface="+mn-cs"/>
              </a:rPr>
              <a:t>" name="age" /&gt;</a:t>
            </a:r>
          </a:p>
          <a:p>
            <a:r>
              <a:rPr lang="en-US" sz="1200" kern="1200" dirty="0" smtClean="0">
                <a:solidFill>
                  <a:schemeClr val="tx1"/>
                </a:solidFill>
                <a:latin typeface="+mn-lt"/>
                <a:ea typeface="+mn-ea"/>
                <a:cs typeface="+mn-cs"/>
              </a:rPr>
              <a:t>&lt;s:textfield key=</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profile.address</a:t>
            </a:r>
            <a:r>
              <a:rPr lang="en-US" sz="1200" i="1" kern="1200" dirty="0" smtClean="0">
                <a:solidFill>
                  <a:schemeClr val="tx1"/>
                </a:solidFill>
                <a:latin typeface="+mn-lt"/>
                <a:ea typeface="+mn-ea"/>
                <a:cs typeface="+mn-cs"/>
              </a:rPr>
              <a:t>" name="address" /&gt;</a:t>
            </a:r>
          </a:p>
          <a:p>
            <a:r>
              <a:rPr lang="en-US" sz="1200" kern="1200" dirty="0" smtClean="0">
                <a:solidFill>
                  <a:schemeClr val="tx1"/>
                </a:solidFill>
                <a:latin typeface="+mn-lt"/>
                <a:ea typeface="+mn-ea"/>
                <a:cs typeface="+mn-cs"/>
              </a:rPr>
              <a:t>&lt;s:textfield key=</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profile.description</a:t>
            </a:r>
            <a:r>
              <a:rPr lang="en-US" sz="1200" i="1" kern="1200" dirty="0" smtClean="0">
                <a:solidFill>
                  <a:schemeClr val="tx1"/>
                </a:solidFill>
                <a:latin typeface="+mn-lt"/>
                <a:ea typeface="+mn-ea"/>
                <a:cs typeface="+mn-cs"/>
              </a:rPr>
              <a:t>" name="description" /&gt;</a:t>
            </a:r>
          </a:p>
          <a:p>
            <a:r>
              <a:rPr lang="en-US" sz="1200" kern="1200" dirty="0" smtClean="0">
                <a:solidFill>
                  <a:schemeClr val="tx1"/>
                </a:solidFill>
                <a:latin typeface="+mn-lt"/>
                <a:ea typeface="+mn-ea"/>
                <a:cs typeface="+mn-cs"/>
              </a:rPr>
              <a:t>&lt;s:submit key=</a:t>
            </a:r>
            <a:r>
              <a:rPr lang="en-US" sz="1200" i="1" kern="1200" dirty="0" smtClean="0">
                <a:solidFill>
                  <a:schemeClr val="tx1"/>
                </a:solidFill>
                <a:latin typeface="+mn-lt"/>
                <a:ea typeface="+mn-ea"/>
                <a:cs typeface="+mn-cs"/>
              </a:rPr>
              <a:t>"submit" /&gt;</a:t>
            </a:r>
          </a:p>
          <a:p>
            <a:r>
              <a:rPr lang="en-US" sz="1200" kern="1200" dirty="0" smtClean="0">
                <a:solidFill>
                  <a:schemeClr val="tx1"/>
                </a:solidFill>
                <a:latin typeface="+mn-lt"/>
                <a:ea typeface="+mn-ea"/>
                <a:cs typeface="+mn-cs"/>
              </a:rPr>
              <a:t>&lt;/s:form&gt;</a:t>
            </a:r>
          </a:p>
          <a:p>
            <a:r>
              <a:rPr lang="en-US" sz="1200" kern="1200" dirty="0" smtClean="0">
                <a:solidFill>
                  <a:schemeClr val="tx1"/>
                </a:solidFill>
                <a:latin typeface="+mn-lt"/>
                <a:ea typeface="+mn-ea"/>
                <a:cs typeface="+mn-cs"/>
              </a:rPr>
              <a:t>&lt;/body&gt;</a:t>
            </a:r>
          </a:p>
          <a:p>
            <a:r>
              <a:rPr lang="en-US" sz="1200" kern="1200" dirty="0" smtClean="0">
                <a:solidFill>
                  <a:schemeClr val="tx1"/>
                </a:solidFill>
                <a:latin typeface="+mn-lt"/>
                <a:ea typeface="+mn-ea"/>
                <a:cs typeface="+mn-cs"/>
              </a:rPr>
              <a:t>&lt;/html&gt;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======================View.jsp==========================</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&lt;%@ page </a:t>
            </a:r>
            <a:r>
              <a:rPr lang="en-US" sz="1200" kern="1200" dirty="0" err="1" smtClean="0">
                <a:solidFill>
                  <a:schemeClr val="tx1"/>
                </a:solidFill>
                <a:latin typeface="+mn-lt"/>
                <a:ea typeface="+mn-ea"/>
                <a:cs typeface="+mn-cs"/>
              </a:rPr>
              <a:t>contentType</a:t>
            </a:r>
            <a:r>
              <a:rPr lang="en-US" sz="1200" kern="1200" dirty="0" smtClean="0">
                <a:solidFill>
                  <a:schemeClr val="tx1"/>
                </a:solidFill>
                <a:latin typeface="+mn-lt"/>
                <a:ea typeface="+mn-ea"/>
                <a:cs typeface="+mn-cs"/>
              </a:rPr>
              <a:t>=</a:t>
            </a:r>
            <a:r>
              <a:rPr lang="en-US" sz="1200" i="1" kern="1200" dirty="0" smtClean="0">
                <a:solidFill>
                  <a:schemeClr val="tx1"/>
                </a:solidFill>
                <a:latin typeface="+mn-lt"/>
                <a:ea typeface="+mn-ea"/>
                <a:cs typeface="+mn-cs"/>
              </a:rPr>
              <a:t>"text/html; </a:t>
            </a:r>
            <a:r>
              <a:rPr lang="en-US" sz="1200" i="1" kern="1200" dirty="0" err="1" smtClean="0">
                <a:solidFill>
                  <a:schemeClr val="tx1"/>
                </a:solidFill>
                <a:latin typeface="+mn-lt"/>
                <a:ea typeface="+mn-ea"/>
                <a:cs typeface="+mn-cs"/>
              </a:rPr>
              <a:t>charset</a:t>
            </a:r>
            <a:r>
              <a:rPr lang="en-US" sz="1200" i="1" kern="1200" dirty="0" smtClean="0">
                <a:solidFill>
                  <a:schemeClr val="tx1"/>
                </a:solidFill>
                <a:latin typeface="+mn-lt"/>
                <a:ea typeface="+mn-ea"/>
                <a:cs typeface="+mn-cs"/>
              </a:rPr>
              <a:t>=UTF-8"%&gt;</a:t>
            </a:r>
          </a:p>
          <a:p>
            <a:r>
              <a:rPr lang="en-US" sz="1200" kern="1200" dirty="0" smtClean="0">
                <a:solidFill>
                  <a:schemeClr val="tx1"/>
                </a:solidFill>
                <a:latin typeface="+mn-lt"/>
                <a:ea typeface="+mn-ea"/>
                <a:cs typeface="+mn-cs"/>
              </a:rPr>
              <a:t>&lt;%@ </a:t>
            </a:r>
            <a:r>
              <a:rPr lang="en-US" sz="1200" kern="1200" dirty="0" err="1" smtClean="0">
                <a:solidFill>
                  <a:schemeClr val="tx1"/>
                </a:solidFill>
                <a:latin typeface="+mn-lt"/>
                <a:ea typeface="+mn-ea"/>
                <a:cs typeface="+mn-cs"/>
              </a:rPr>
              <a:t>taglib</a:t>
            </a:r>
            <a:r>
              <a:rPr lang="en-US" sz="1200" kern="1200" dirty="0" smtClean="0">
                <a:solidFill>
                  <a:schemeClr val="tx1"/>
                </a:solidFill>
                <a:latin typeface="+mn-lt"/>
                <a:ea typeface="+mn-ea"/>
                <a:cs typeface="+mn-cs"/>
              </a:rPr>
              <a:t> prefix=</a:t>
            </a:r>
            <a:r>
              <a:rPr lang="en-US" sz="1200" i="1" kern="1200" dirty="0" smtClean="0">
                <a:solidFill>
                  <a:schemeClr val="tx1"/>
                </a:solidFill>
                <a:latin typeface="+mn-lt"/>
                <a:ea typeface="+mn-ea"/>
                <a:cs typeface="+mn-cs"/>
              </a:rPr>
              <a:t>"s" </a:t>
            </a:r>
            <a:r>
              <a:rPr lang="en-US" sz="1200" i="1" kern="1200" dirty="0" err="1" smtClean="0">
                <a:solidFill>
                  <a:schemeClr val="tx1"/>
                </a:solidFill>
                <a:latin typeface="+mn-lt"/>
                <a:ea typeface="+mn-ea"/>
                <a:cs typeface="+mn-cs"/>
              </a:rPr>
              <a:t>uri</a:t>
            </a:r>
            <a:r>
              <a:rPr lang="en-US" sz="1200" i="1" kern="1200" dirty="0" smtClean="0">
                <a:solidFill>
                  <a:schemeClr val="tx1"/>
                </a:solidFill>
                <a:latin typeface="+mn-lt"/>
                <a:ea typeface="+mn-ea"/>
                <a:cs typeface="+mn-cs"/>
              </a:rPr>
              <a:t>="/struts-tags"%&gt;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&lt;h2&gt;Struts 2 - View Profile&lt;/h2&gt;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Full Name: &lt;s:property value=</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fullname</a:t>
            </a:r>
            <a:r>
              <a:rPr lang="en-US" sz="1200" i="1" kern="1200" dirty="0" smtClean="0">
                <a:solidFill>
                  <a:schemeClr val="tx1"/>
                </a:solidFill>
                <a:latin typeface="+mn-lt"/>
                <a:ea typeface="+mn-ea"/>
                <a:cs typeface="+mn-cs"/>
              </a:rPr>
              <a:t>"/&gt;&lt;p/&gt;</a:t>
            </a:r>
          </a:p>
          <a:p>
            <a:r>
              <a:rPr lang="en-US" sz="1200" kern="1200" dirty="0" smtClean="0">
                <a:solidFill>
                  <a:schemeClr val="tx1"/>
                </a:solidFill>
                <a:latin typeface="+mn-lt"/>
                <a:ea typeface="+mn-ea"/>
                <a:cs typeface="+mn-cs"/>
              </a:rPr>
              <a:t> Age: &lt;s:property value=</a:t>
            </a:r>
            <a:r>
              <a:rPr lang="en-US" sz="1200" i="1" kern="1200" dirty="0" smtClean="0">
                <a:solidFill>
                  <a:schemeClr val="tx1"/>
                </a:solidFill>
                <a:latin typeface="+mn-lt"/>
                <a:ea typeface="+mn-ea"/>
                <a:cs typeface="+mn-cs"/>
              </a:rPr>
              <a:t>"age"/&gt;&lt;p/&gt;</a:t>
            </a:r>
          </a:p>
          <a:p>
            <a:r>
              <a:rPr lang="en-US" sz="1200" kern="1200" dirty="0" smtClean="0">
                <a:solidFill>
                  <a:schemeClr val="tx1"/>
                </a:solidFill>
                <a:latin typeface="+mn-lt"/>
                <a:ea typeface="+mn-ea"/>
                <a:cs typeface="+mn-cs"/>
              </a:rPr>
              <a:t> Address: &lt;s:property value=</a:t>
            </a:r>
            <a:r>
              <a:rPr lang="en-US" sz="1200" i="1" kern="1200" dirty="0" smtClean="0">
                <a:solidFill>
                  <a:schemeClr val="tx1"/>
                </a:solidFill>
                <a:latin typeface="+mn-lt"/>
                <a:ea typeface="+mn-ea"/>
                <a:cs typeface="+mn-cs"/>
              </a:rPr>
              <a:t>"address"/&gt;&lt;p/&gt;</a:t>
            </a:r>
          </a:p>
          <a:p>
            <a:r>
              <a:rPr lang="en-US" sz="1200" kern="1200" dirty="0" smtClean="0">
                <a:solidFill>
                  <a:schemeClr val="tx1"/>
                </a:solidFill>
                <a:latin typeface="+mn-lt"/>
                <a:ea typeface="+mn-ea"/>
                <a:cs typeface="+mn-cs"/>
              </a:rPr>
              <a:t> Description: &lt;s:property value=</a:t>
            </a:r>
            <a:r>
              <a:rPr lang="en-US" sz="1200" i="1" kern="1200" dirty="0" smtClean="0">
                <a:solidFill>
                  <a:schemeClr val="tx1"/>
                </a:solidFill>
                <a:latin typeface="+mn-lt"/>
                <a:ea typeface="+mn-ea"/>
                <a:cs typeface="+mn-cs"/>
              </a:rPr>
              <a:t>"description"/&gt;&lt;p/&gt;</a:t>
            </a: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01F6AE7D-B91D-445B-A726-8CEB45E9F2C0}" type="slidenum">
              <a:rPr lang="en-US" smtClean="0"/>
              <a:pPr>
                <a:defRPr/>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dirty="0" smtClean="0">
                <a:solidFill>
                  <a:schemeClr val="tx1"/>
                </a:solidFill>
                <a:latin typeface="+mn-lt"/>
                <a:ea typeface="+mn-ea"/>
                <a:cs typeface="+mn-cs"/>
              </a:rPr>
              <a:t>package demo.struts2;</a:t>
            </a:r>
          </a:p>
          <a:p>
            <a:endParaRPr lang="en-US" sz="1200" i="1"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import </a:t>
            </a:r>
            <a:r>
              <a:rPr lang="en-US" sz="1200" i="1" kern="1200" dirty="0" err="1" smtClean="0">
                <a:solidFill>
                  <a:schemeClr val="tx1"/>
                </a:solidFill>
                <a:latin typeface="+mn-lt"/>
                <a:ea typeface="+mn-ea"/>
                <a:cs typeface="+mn-cs"/>
              </a:rPr>
              <a:t>java.util.HashMap</a:t>
            </a:r>
            <a:r>
              <a:rPr lang="en-US" sz="1200" i="1" kern="1200" dirty="0" smtClean="0">
                <a:solidFill>
                  <a:schemeClr val="tx1"/>
                </a:solidFill>
                <a:latin typeface="+mn-lt"/>
                <a:ea typeface="+mn-ea"/>
                <a:cs typeface="+mn-cs"/>
              </a:rPr>
              <a:t>;</a:t>
            </a:r>
          </a:p>
          <a:p>
            <a:endParaRPr lang="en-US" sz="1200" i="1"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import </a:t>
            </a:r>
            <a:r>
              <a:rPr lang="en-US" sz="1200" i="1" kern="1200" dirty="0" err="1" smtClean="0">
                <a:solidFill>
                  <a:schemeClr val="tx1"/>
                </a:solidFill>
                <a:latin typeface="+mn-lt"/>
                <a:ea typeface="+mn-ea"/>
                <a:cs typeface="+mn-cs"/>
              </a:rPr>
              <a:t>java.util.Map</a:t>
            </a:r>
            <a:r>
              <a:rPr lang="en-US" sz="1200" i="1" kern="1200" dirty="0" smtClean="0">
                <a:solidFill>
                  <a:schemeClr val="tx1"/>
                </a:solidFill>
                <a:latin typeface="+mn-lt"/>
                <a:ea typeface="+mn-ea"/>
                <a:cs typeface="+mn-cs"/>
              </a:rPr>
              <a:t>;</a:t>
            </a:r>
          </a:p>
          <a:p>
            <a:endParaRPr lang="en-US" sz="1200" i="1"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import com.opensymphony.xwork2.ActionContext;</a:t>
            </a:r>
          </a:p>
          <a:p>
            <a:r>
              <a:rPr lang="en-US" sz="1200" i="1" kern="1200" dirty="0" smtClean="0">
                <a:solidFill>
                  <a:schemeClr val="tx1"/>
                </a:solidFill>
                <a:latin typeface="+mn-lt"/>
                <a:ea typeface="+mn-ea"/>
                <a:cs typeface="+mn-cs"/>
              </a:rPr>
              <a:t>import com.opensymphony.xwork2.ActionSupport;</a:t>
            </a:r>
          </a:p>
          <a:p>
            <a:r>
              <a:rPr lang="en-US" sz="1200" i="1" kern="1200" dirty="0" smtClean="0">
                <a:solidFill>
                  <a:schemeClr val="tx1"/>
                </a:solidFill>
                <a:latin typeface="+mn-lt"/>
                <a:ea typeface="+mn-ea"/>
                <a:cs typeface="+mn-cs"/>
              </a:rPr>
              <a:t>import com.opensymphony.xwork2.util.ValueStack;</a:t>
            </a:r>
          </a:p>
          <a:p>
            <a:endParaRPr lang="en-US" sz="1200" i="1"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import </a:t>
            </a:r>
            <a:r>
              <a:rPr lang="en-US" sz="1200" i="1" kern="1200" dirty="0" err="1" smtClean="0">
                <a:solidFill>
                  <a:schemeClr val="tx1"/>
                </a:solidFill>
                <a:latin typeface="+mn-lt"/>
                <a:ea typeface="+mn-ea"/>
                <a:cs typeface="+mn-cs"/>
              </a:rPr>
              <a:t>org.apache.tiles.impl.BasicTilesContainer</a:t>
            </a:r>
            <a:r>
              <a:rPr lang="en-US" sz="1200" i="1" kern="1200" dirty="0" smtClean="0">
                <a:solidFill>
                  <a:schemeClr val="tx1"/>
                </a:solidFill>
                <a:latin typeface="+mn-lt"/>
                <a:ea typeface="+mn-ea"/>
                <a:cs typeface="+mn-cs"/>
              </a:rPr>
              <a:t>;</a:t>
            </a:r>
          </a:p>
          <a:p>
            <a:endParaRPr lang="en-US" sz="1200" i="1"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public class </a:t>
            </a:r>
            <a:r>
              <a:rPr lang="en-US" sz="1200" i="1" kern="1200" dirty="0" err="1" smtClean="0">
                <a:solidFill>
                  <a:schemeClr val="tx1"/>
                </a:solidFill>
                <a:latin typeface="+mn-lt"/>
                <a:ea typeface="+mn-ea"/>
                <a:cs typeface="+mn-cs"/>
              </a:rPr>
              <a:t>ProfileAction</a:t>
            </a:r>
            <a:r>
              <a:rPr lang="en-US" sz="1200" i="1" kern="1200" dirty="0" smtClean="0">
                <a:solidFill>
                  <a:schemeClr val="tx1"/>
                </a:solidFill>
                <a:latin typeface="+mn-lt"/>
                <a:ea typeface="+mn-ea"/>
                <a:cs typeface="+mn-cs"/>
              </a:rPr>
              <a:t> extends </a:t>
            </a:r>
            <a:r>
              <a:rPr lang="en-US" sz="1200" i="1" kern="1200" dirty="0" err="1" smtClean="0">
                <a:solidFill>
                  <a:schemeClr val="tx1"/>
                </a:solidFill>
                <a:latin typeface="+mn-lt"/>
                <a:ea typeface="+mn-ea"/>
                <a:cs typeface="+mn-cs"/>
              </a:rPr>
              <a:t>ActionSupport</a:t>
            </a:r>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	 * </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	private static final long </a:t>
            </a:r>
            <a:r>
              <a:rPr lang="en-US" sz="1200" i="1" kern="1200" dirty="0" err="1" smtClean="0">
                <a:solidFill>
                  <a:schemeClr val="tx1"/>
                </a:solidFill>
                <a:latin typeface="+mn-lt"/>
                <a:ea typeface="+mn-ea"/>
                <a:cs typeface="+mn-cs"/>
              </a:rPr>
              <a:t>serialVersionUID</a:t>
            </a:r>
            <a:r>
              <a:rPr lang="en-US" sz="1200" i="1" kern="1200" dirty="0" smtClean="0">
                <a:solidFill>
                  <a:schemeClr val="tx1"/>
                </a:solidFill>
                <a:latin typeface="+mn-lt"/>
                <a:ea typeface="+mn-ea"/>
                <a:cs typeface="+mn-cs"/>
              </a:rPr>
              <a:t> = 1L;</a:t>
            </a:r>
          </a:p>
          <a:p>
            <a:r>
              <a:rPr lang="en-US" sz="1200" i="1" kern="1200" dirty="0" smtClean="0">
                <a:solidFill>
                  <a:schemeClr val="tx1"/>
                </a:solidFill>
                <a:latin typeface="+mn-lt"/>
                <a:ea typeface="+mn-ea"/>
                <a:cs typeface="+mn-cs"/>
              </a:rPr>
              <a:t>	private String </a:t>
            </a:r>
            <a:r>
              <a:rPr lang="en-US" sz="1200" i="1" kern="1200" dirty="0" err="1" smtClean="0">
                <a:solidFill>
                  <a:schemeClr val="tx1"/>
                </a:solidFill>
                <a:latin typeface="+mn-lt"/>
                <a:ea typeface="+mn-ea"/>
                <a:cs typeface="+mn-cs"/>
              </a:rPr>
              <a:t>fullname</a:t>
            </a:r>
            <a:r>
              <a:rPr lang="en-US" sz="1200" i="1" kern="1200" dirty="0" smtClean="0">
                <a:solidFill>
                  <a:schemeClr val="tx1"/>
                </a:solidFill>
                <a:latin typeface="+mn-lt"/>
                <a:ea typeface="+mn-ea"/>
                <a:cs typeface="+mn-cs"/>
              </a:rPr>
              <a:t>;</a:t>
            </a:r>
          </a:p>
          <a:p>
            <a:r>
              <a:rPr lang="en-US" sz="1200" i="1" kern="1200" dirty="0" smtClean="0">
                <a:solidFill>
                  <a:schemeClr val="tx1"/>
                </a:solidFill>
                <a:latin typeface="+mn-lt"/>
                <a:ea typeface="+mn-ea"/>
                <a:cs typeface="+mn-cs"/>
              </a:rPr>
              <a:t>	private String address;</a:t>
            </a:r>
          </a:p>
          <a:p>
            <a:r>
              <a:rPr lang="en-US" sz="1200" i="1" kern="1200" dirty="0" smtClean="0">
                <a:solidFill>
                  <a:schemeClr val="tx1"/>
                </a:solidFill>
                <a:latin typeface="+mn-lt"/>
                <a:ea typeface="+mn-ea"/>
                <a:cs typeface="+mn-cs"/>
              </a:rPr>
              <a:t>	private String age;</a:t>
            </a:r>
          </a:p>
          <a:p>
            <a:r>
              <a:rPr lang="en-US" sz="1200" i="1" kern="1200" dirty="0" smtClean="0">
                <a:solidFill>
                  <a:schemeClr val="tx1"/>
                </a:solidFill>
                <a:latin typeface="+mn-lt"/>
                <a:ea typeface="+mn-ea"/>
                <a:cs typeface="+mn-cs"/>
              </a:rPr>
              <a:t>	private String description;</a:t>
            </a:r>
          </a:p>
          <a:p>
            <a:r>
              <a:rPr lang="en-US" sz="1200" i="1" kern="1200" dirty="0" smtClean="0">
                <a:solidFill>
                  <a:schemeClr val="tx1"/>
                </a:solidFill>
                <a:latin typeface="+mn-lt"/>
                <a:ea typeface="+mn-ea"/>
                <a:cs typeface="+mn-cs"/>
              </a:rPr>
              <a:t>	</a:t>
            </a:r>
          </a:p>
          <a:p>
            <a:endParaRPr lang="en-US" sz="1200" i="1"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public String </a:t>
            </a:r>
            <a:r>
              <a:rPr lang="en-US" sz="1200" i="1" kern="1200" dirty="0" err="1" smtClean="0">
                <a:solidFill>
                  <a:schemeClr val="tx1"/>
                </a:solidFill>
                <a:latin typeface="+mn-lt"/>
                <a:ea typeface="+mn-ea"/>
                <a:cs typeface="+mn-cs"/>
              </a:rPr>
              <a:t>getFullname</a:t>
            </a:r>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		return </a:t>
            </a:r>
            <a:r>
              <a:rPr lang="en-US" sz="1200" i="1" kern="1200" dirty="0" err="1" smtClean="0">
                <a:solidFill>
                  <a:schemeClr val="tx1"/>
                </a:solidFill>
                <a:latin typeface="+mn-lt"/>
                <a:ea typeface="+mn-ea"/>
                <a:cs typeface="+mn-cs"/>
              </a:rPr>
              <a:t>fullname</a:t>
            </a:r>
            <a:r>
              <a:rPr lang="en-US" sz="1200" i="1" kern="1200" dirty="0" smtClean="0">
                <a:solidFill>
                  <a:schemeClr val="tx1"/>
                </a:solidFill>
                <a:latin typeface="+mn-lt"/>
                <a:ea typeface="+mn-ea"/>
                <a:cs typeface="+mn-cs"/>
              </a:rPr>
              <a:t>;</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	public void </a:t>
            </a:r>
            <a:r>
              <a:rPr lang="en-US" sz="1200" i="1" kern="1200" dirty="0" err="1" smtClean="0">
                <a:solidFill>
                  <a:schemeClr val="tx1"/>
                </a:solidFill>
                <a:latin typeface="+mn-lt"/>
                <a:ea typeface="+mn-ea"/>
                <a:cs typeface="+mn-cs"/>
              </a:rPr>
              <a:t>setFullname</a:t>
            </a:r>
            <a:r>
              <a:rPr lang="en-US" sz="1200" i="1" kern="1200" dirty="0" smtClean="0">
                <a:solidFill>
                  <a:schemeClr val="tx1"/>
                </a:solidFill>
                <a:latin typeface="+mn-lt"/>
                <a:ea typeface="+mn-ea"/>
                <a:cs typeface="+mn-cs"/>
              </a:rPr>
              <a:t>(String </a:t>
            </a:r>
            <a:r>
              <a:rPr lang="en-US" sz="1200" i="1" kern="1200" dirty="0" err="1" smtClean="0">
                <a:solidFill>
                  <a:schemeClr val="tx1"/>
                </a:solidFill>
                <a:latin typeface="+mn-lt"/>
                <a:ea typeface="+mn-ea"/>
                <a:cs typeface="+mn-cs"/>
              </a:rPr>
              <a:t>fullname</a:t>
            </a:r>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this.fullname</a:t>
            </a:r>
            <a:r>
              <a:rPr lang="en-US" sz="1200" i="1" kern="1200" dirty="0" smtClean="0">
                <a:solidFill>
                  <a:schemeClr val="tx1"/>
                </a:solidFill>
                <a:latin typeface="+mn-lt"/>
                <a:ea typeface="+mn-ea"/>
                <a:cs typeface="+mn-cs"/>
              </a:rPr>
              <a:t> = </a:t>
            </a:r>
            <a:r>
              <a:rPr lang="en-US" sz="1200" i="1" kern="1200" dirty="0" err="1" smtClean="0">
                <a:solidFill>
                  <a:schemeClr val="tx1"/>
                </a:solidFill>
                <a:latin typeface="+mn-lt"/>
                <a:ea typeface="+mn-ea"/>
                <a:cs typeface="+mn-cs"/>
              </a:rPr>
              <a:t>fullname</a:t>
            </a:r>
            <a:r>
              <a:rPr lang="en-US" sz="1200" i="1" kern="1200" dirty="0" smtClean="0">
                <a:solidFill>
                  <a:schemeClr val="tx1"/>
                </a:solidFill>
                <a:latin typeface="+mn-lt"/>
                <a:ea typeface="+mn-ea"/>
                <a:cs typeface="+mn-cs"/>
              </a:rPr>
              <a:t>;</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	public String </a:t>
            </a:r>
            <a:r>
              <a:rPr lang="en-US" sz="1200" i="1" kern="1200" dirty="0" err="1" smtClean="0">
                <a:solidFill>
                  <a:schemeClr val="tx1"/>
                </a:solidFill>
                <a:latin typeface="+mn-lt"/>
                <a:ea typeface="+mn-ea"/>
                <a:cs typeface="+mn-cs"/>
              </a:rPr>
              <a:t>getAddress</a:t>
            </a:r>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		return address;</a:t>
            </a:r>
          </a:p>
          <a:p>
            <a:r>
              <a:rPr lang="en-US" sz="1200" i="1" kern="1200" dirty="0" smtClean="0">
                <a:solidFill>
                  <a:schemeClr val="tx1"/>
                </a:solidFill>
                <a:latin typeface="+mn-lt"/>
                <a:ea typeface="+mn-ea"/>
                <a:cs typeface="+mn-cs"/>
              </a:rPr>
              <a:t>	}</a:t>
            </a:r>
          </a:p>
          <a:p>
            <a:endParaRPr lang="en-US" sz="1200" i="1"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public void </a:t>
            </a:r>
            <a:r>
              <a:rPr lang="en-US" sz="1200" i="1" kern="1200" dirty="0" err="1" smtClean="0">
                <a:solidFill>
                  <a:schemeClr val="tx1"/>
                </a:solidFill>
                <a:latin typeface="+mn-lt"/>
                <a:ea typeface="+mn-ea"/>
                <a:cs typeface="+mn-cs"/>
              </a:rPr>
              <a:t>setAddress</a:t>
            </a:r>
            <a:r>
              <a:rPr lang="en-US" sz="1200" i="1" kern="1200" dirty="0" smtClean="0">
                <a:solidFill>
                  <a:schemeClr val="tx1"/>
                </a:solidFill>
                <a:latin typeface="+mn-lt"/>
                <a:ea typeface="+mn-ea"/>
                <a:cs typeface="+mn-cs"/>
              </a:rPr>
              <a:t>(String address) {</a:t>
            </a: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this.address</a:t>
            </a:r>
            <a:r>
              <a:rPr lang="en-US" sz="1200" i="1" kern="1200" dirty="0" smtClean="0">
                <a:solidFill>
                  <a:schemeClr val="tx1"/>
                </a:solidFill>
                <a:latin typeface="+mn-lt"/>
                <a:ea typeface="+mn-ea"/>
                <a:cs typeface="+mn-cs"/>
              </a:rPr>
              <a:t> = address;</a:t>
            </a:r>
          </a:p>
          <a:p>
            <a:r>
              <a:rPr lang="en-US" sz="1200" i="1" kern="1200" dirty="0" smtClean="0">
                <a:solidFill>
                  <a:schemeClr val="tx1"/>
                </a:solidFill>
                <a:latin typeface="+mn-lt"/>
                <a:ea typeface="+mn-ea"/>
                <a:cs typeface="+mn-cs"/>
              </a:rPr>
              <a:t>	}</a:t>
            </a:r>
          </a:p>
          <a:p>
            <a:endParaRPr lang="en-US" sz="1200" i="1"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public String </a:t>
            </a:r>
            <a:r>
              <a:rPr lang="en-US" sz="1200" i="1" kern="1200" dirty="0" err="1" smtClean="0">
                <a:solidFill>
                  <a:schemeClr val="tx1"/>
                </a:solidFill>
                <a:latin typeface="+mn-lt"/>
                <a:ea typeface="+mn-ea"/>
                <a:cs typeface="+mn-cs"/>
              </a:rPr>
              <a:t>getAge</a:t>
            </a:r>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		return age;</a:t>
            </a:r>
          </a:p>
          <a:p>
            <a:r>
              <a:rPr lang="en-US" sz="1200" i="1" kern="1200" dirty="0" smtClean="0">
                <a:solidFill>
                  <a:schemeClr val="tx1"/>
                </a:solidFill>
                <a:latin typeface="+mn-lt"/>
                <a:ea typeface="+mn-ea"/>
                <a:cs typeface="+mn-cs"/>
              </a:rPr>
              <a:t>	}</a:t>
            </a:r>
          </a:p>
          <a:p>
            <a:endParaRPr lang="en-US" sz="1200" i="1"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public void </a:t>
            </a:r>
            <a:r>
              <a:rPr lang="en-US" sz="1200" i="1" kern="1200" dirty="0" err="1" smtClean="0">
                <a:solidFill>
                  <a:schemeClr val="tx1"/>
                </a:solidFill>
                <a:latin typeface="+mn-lt"/>
                <a:ea typeface="+mn-ea"/>
                <a:cs typeface="+mn-cs"/>
              </a:rPr>
              <a:t>setAge</a:t>
            </a:r>
            <a:r>
              <a:rPr lang="en-US" sz="1200" i="1" kern="1200" dirty="0" smtClean="0">
                <a:solidFill>
                  <a:schemeClr val="tx1"/>
                </a:solidFill>
                <a:latin typeface="+mn-lt"/>
                <a:ea typeface="+mn-ea"/>
                <a:cs typeface="+mn-cs"/>
              </a:rPr>
              <a:t>(String age) {</a:t>
            </a: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this.age</a:t>
            </a:r>
            <a:r>
              <a:rPr lang="en-US" sz="1200" i="1" kern="1200" dirty="0" smtClean="0">
                <a:solidFill>
                  <a:schemeClr val="tx1"/>
                </a:solidFill>
                <a:latin typeface="+mn-lt"/>
                <a:ea typeface="+mn-ea"/>
                <a:cs typeface="+mn-cs"/>
              </a:rPr>
              <a:t> = age;</a:t>
            </a:r>
          </a:p>
          <a:p>
            <a:r>
              <a:rPr lang="en-US" sz="1200" i="1" kern="1200" dirty="0" smtClean="0">
                <a:solidFill>
                  <a:schemeClr val="tx1"/>
                </a:solidFill>
                <a:latin typeface="+mn-lt"/>
                <a:ea typeface="+mn-ea"/>
                <a:cs typeface="+mn-cs"/>
              </a:rPr>
              <a:t>	}</a:t>
            </a:r>
          </a:p>
          <a:p>
            <a:endParaRPr lang="en-US" sz="1200" i="1"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public String </a:t>
            </a:r>
            <a:r>
              <a:rPr lang="en-US" sz="1200" i="1" kern="1200" dirty="0" err="1" smtClean="0">
                <a:solidFill>
                  <a:schemeClr val="tx1"/>
                </a:solidFill>
                <a:latin typeface="+mn-lt"/>
                <a:ea typeface="+mn-ea"/>
                <a:cs typeface="+mn-cs"/>
              </a:rPr>
              <a:t>getDescription</a:t>
            </a:r>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		return description;</a:t>
            </a:r>
          </a:p>
          <a:p>
            <a:r>
              <a:rPr lang="en-US" sz="1200" i="1" kern="1200" dirty="0" smtClean="0">
                <a:solidFill>
                  <a:schemeClr val="tx1"/>
                </a:solidFill>
                <a:latin typeface="+mn-lt"/>
                <a:ea typeface="+mn-ea"/>
                <a:cs typeface="+mn-cs"/>
              </a:rPr>
              <a:t>	}</a:t>
            </a:r>
          </a:p>
          <a:p>
            <a:endParaRPr lang="en-US" sz="1200" i="1"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public void </a:t>
            </a:r>
            <a:r>
              <a:rPr lang="en-US" sz="1200" i="1" kern="1200" dirty="0" err="1" smtClean="0">
                <a:solidFill>
                  <a:schemeClr val="tx1"/>
                </a:solidFill>
                <a:latin typeface="+mn-lt"/>
                <a:ea typeface="+mn-ea"/>
                <a:cs typeface="+mn-cs"/>
              </a:rPr>
              <a:t>setDescription</a:t>
            </a:r>
            <a:r>
              <a:rPr lang="en-US" sz="1200" i="1" kern="1200" dirty="0" smtClean="0">
                <a:solidFill>
                  <a:schemeClr val="tx1"/>
                </a:solidFill>
                <a:latin typeface="+mn-lt"/>
                <a:ea typeface="+mn-ea"/>
                <a:cs typeface="+mn-cs"/>
              </a:rPr>
              <a:t>(String description) {</a:t>
            </a: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this.description</a:t>
            </a:r>
            <a:r>
              <a:rPr lang="en-US" sz="1200" i="1" kern="1200" dirty="0" smtClean="0">
                <a:solidFill>
                  <a:schemeClr val="tx1"/>
                </a:solidFill>
                <a:latin typeface="+mn-lt"/>
                <a:ea typeface="+mn-ea"/>
                <a:cs typeface="+mn-cs"/>
              </a:rPr>
              <a:t> = description;</a:t>
            </a:r>
          </a:p>
          <a:p>
            <a:r>
              <a:rPr lang="en-US" sz="1200" i="1" kern="1200" dirty="0" smtClean="0">
                <a:solidFill>
                  <a:schemeClr val="tx1"/>
                </a:solidFill>
                <a:latin typeface="+mn-lt"/>
                <a:ea typeface="+mn-ea"/>
                <a:cs typeface="+mn-cs"/>
              </a:rPr>
              <a:t>	}</a:t>
            </a:r>
          </a:p>
          <a:p>
            <a:endParaRPr lang="en-US" sz="1200" i="1"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public String execute() {</a:t>
            </a:r>
          </a:p>
          <a:p>
            <a:endParaRPr lang="en-US" sz="1200" i="1"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return "input";</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	}</a:t>
            </a:r>
          </a:p>
          <a:p>
            <a:endParaRPr lang="en-US" sz="1200" i="1"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public String </a:t>
            </a:r>
            <a:r>
              <a:rPr lang="en-US" sz="1200" i="1" kern="1200" dirty="0" err="1" smtClean="0">
                <a:solidFill>
                  <a:schemeClr val="tx1"/>
                </a:solidFill>
                <a:latin typeface="+mn-lt"/>
                <a:ea typeface="+mn-ea"/>
                <a:cs typeface="+mn-cs"/>
              </a:rPr>
              <a:t>doView</a:t>
            </a:r>
            <a:r>
              <a:rPr lang="en-US" sz="1200" i="1" kern="1200" dirty="0" smtClean="0">
                <a:solidFill>
                  <a:schemeClr val="tx1"/>
                </a:solidFill>
                <a:latin typeface="+mn-lt"/>
                <a:ea typeface="+mn-ea"/>
                <a:cs typeface="+mn-cs"/>
              </a:rPr>
              <a:t>() {</a:t>
            </a:r>
          </a:p>
          <a:p>
            <a:endParaRPr lang="en-US" sz="1200" i="1"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		if(</a:t>
            </a:r>
            <a:r>
              <a:rPr lang="en-US" sz="1200" i="1" kern="1200" dirty="0" err="1" smtClean="0">
                <a:solidFill>
                  <a:schemeClr val="tx1"/>
                </a:solidFill>
                <a:latin typeface="+mn-lt"/>
                <a:ea typeface="+mn-ea"/>
                <a:cs typeface="+mn-cs"/>
              </a:rPr>
              <a:t>fullname</a:t>
            </a:r>
            <a:r>
              <a:rPr lang="en-US" sz="1200" i="1" kern="1200" dirty="0" smtClean="0">
                <a:solidFill>
                  <a:schemeClr val="tx1"/>
                </a:solidFill>
                <a:latin typeface="+mn-lt"/>
                <a:ea typeface="+mn-ea"/>
                <a:cs typeface="+mn-cs"/>
              </a:rPr>
              <a:t> != null){</a:t>
            </a: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ValueStack</a:t>
            </a:r>
            <a:r>
              <a:rPr lang="en-US" sz="1200" i="1" kern="1200" dirty="0" smtClean="0">
                <a:solidFill>
                  <a:schemeClr val="tx1"/>
                </a:solidFill>
                <a:latin typeface="+mn-lt"/>
                <a:ea typeface="+mn-ea"/>
                <a:cs typeface="+mn-cs"/>
              </a:rPr>
              <a:t> stack = </a:t>
            </a:r>
            <a:r>
              <a:rPr lang="en-US" sz="1200" i="1" kern="1200" dirty="0" err="1" smtClean="0">
                <a:solidFill>
                  <a:schemeClr val="tx1"/>
                </a:solidFill>
                <a:latin typeface="+mn-lt"/>
                <a:ea typeface="+mn-ea"/>
                <a:cs typeface="+mn-cs"/>
              </a:rPr>
              <a:t>ActionContext.getContext</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getValueStack</a:t>
            </a:r>
            <a:r>
              <a:rPr lang="en-US" sz="1200" i="1" kern="1200" dirty="0" smtClean="0">
                <a:solidFill>
                  <a:schemeClr val="tx1"/>
                </a:solidFill>
                <a:latin typeface="+mn-lt"/>
                <a:ea typeface="+mn-ea"/>
                <a:cs typeface="+mn-cs"/>
              </a:rPr>
              <a:t>();</a:t>
            </a:r>
          </a:p>
          <a:p>
            <a:r>
              <a:rPr lang="en-US" sz="1200" i="1" kern="1200" dirty="0" smtClean="0">
                <a:solidFill>
                  <a:schemeClr val="tx1"/>
                </a:solidFill>
                <a:latin typeface="+mn-lt"/>
                <a:ea typeface="+mn-ea"/>
                <a:cs typeface="+mn-cs"/>
              </a:rPr>
              <a:t>				Map&lt;String, Object&gt; context = new </a:t>
            </a:r>
            <a:r>
              <a:rPr lang="en-US" sz="1200" i="1" kern="1200" dirty="0" err="1" smtClean="0">
                <a:solidFill>
                  <a:schemeClr val="tx1"/>
                </a:solidFill>
                <a:latin typeface="+mn-lt"/>
                <a:ea typeface="+mn-ea"/>
                <a:cs typeface="+mn-cs"/>
              </a:rPr>
              <a:t>HashMap</a:t>
            </a:r>
            <a:r>
              <a:rPr lang="en-US" sz="1200" i="1" kern="1200" dirty="0" smtClean="0">
                <a:solidFill>
                  <a:schemeClr val="tx1"/>
                </a:solidFill>
                <a:latin typeface="+mn-lt"/>
                <a:ea typeface="+mn-ea"/>
                <a:cs typeface="+mn-cs"/>
              </a:rPr>
              <a:t>&lt;String, Object&gt;();</a:t>
            </a: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context.put</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fullname</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fullname</a:t>
            </a:r>
            <a:r>
              <a:rPr lang="en-US" sz="1200" i="1" kern="1200" dirty="0" smtClean="0">
                <a:solidFill>
                  <a:schemeClr val="tx1"/>
                </a:solidFill>
                <a:latin typeface="+mn-lt"/>
                <a:ea typeface="+mn-ea"/>
                <a:cs typeface="+mn-cs"/>
              </a:rPr>
              <a:t>);</a:t>
            </a: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context.put</a:t>
            </a:r>
            <a:r>
              <a:rPr lang="en-US" sz="1200" i="1" kern="1200" dirty="0" smtClean="0">
                <a:solidFill>
                  <a:schemeClr val="tx1"/>
                </a:solidFill>
                <a:latin typeface="+mn-lt"/>
                <a:ea typeface="+mn-ea"/>
                <a:cs typeface="+mn-cs"/>
              </a:rPr>
              <a:t>("age", age);</a:t>
            </a: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context.put</a:t>
            </a:r>
            <a:r>
              <a:rPr lang="en-US" sz="1200" i="1" kern="1200" dirty="0" smtClean="0">
                <a:solidFill>
                  <a:schemeClr val="tx1"/>
                </a:solidFill>
                <a:latin typeface="+mn-lt"/>
                <a:ea typeface="+mn-ea"/>
                <a:cs typeface="+mn-cs"/>
              </a:rPr>
              <a:t>("address", address);</a:t>
            </a: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context.put</a:t>
            </a:r>
            <a:r>
              <a:rPr lang="en-US" sz="1200" i="1" kern="1200" dirty="0" smtClean="0">
                <a:solidFill>
                  <a:schemeClr val="tx1"/>
                </a:solidFill>
                <a:latin typeface="+mn-lt"/>
                <a:ea typeface="+mn-ea"/>
                <a:cs typeface="+mn-cs"/>
              </a:rPr>
              <a:t>("description", description);</a:t>
            </a: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stack.push</a:t>
            </a:r>
            <a:r>
              <a:rPr lang="en-US" sz="1200" i="1" kern="1200" dirty="0" smtClean="0">
                <a:solidFill>
                  <a:schemeClr val="tx1"/>
                </a:solidFill>
                <a:latin typeface="+mn-lt"/>
                <a:ea typeface="+mn-ea"/>
                <a:cs typeface="+mn-cs"/>
              </a:rPr>
              <a:t>(context);</a:t>
            </a:r>
          </a:p>
          <a:p>
            <a:r>
              <a:rPr lang="en-US" sz="1200" i="1" kern="1200" dirty="0" smtClean="0">
                <a:solidFill>
                  <a:schemeClr val="tx1"/>
                </a:solidFill>
                <a:latin typeface="+mn-lt"/>
                <a:ea typeface="+mn-ea"/>
                <a:cs typeface="+mn-cs"/>
              </a:rPr>
              <a:t>				return "view";</a:t>
            </a:r>
          </a:p>
          <a:p>
            <a:r>
              <a:rPr lang="en-US" sz="1200" i="1" kern="1200" dirty="0" smtClean="0">
                <a:solidFill>
                  <a:schemeClr val="tx1"/>
                </a:solidFill>
                <a:latin typeface="+mn-lt"/>
                <a:ea typeface="+mn-ea"/>
                <a:cs typeface="+mn-cs"/>
              </a:rPr>
              <a:t>		}else</a:t>
            </a:r>
          </a:p>
          <a:p>
            <a:r>
              <a:rPr lang="en-US" sz="1200" i="1" kern="1200" dirty="0" smtClean="0">
                <a:solidFill>
                  <a:schemeClr val="tx1"/>
                </a:solidFill>
                <a:latin typeface="+mn-lt"/>
                <a:ea typeface="+mn-ea"/>
                <a:cs typeface="+mn-cs"/>
              </a:rPr>
              <a:t>		   return "input";</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pPr>
              <a:defRPr/>
            </a:pPr>
            <a:fld id="{01F6AE7D-B91D-445B-A726-8CEB45E9F2C0}" type="slidenum">
              <a:rPr lang="en-US" smtClean="0"/>
              <a:pPr>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&lt;%@ page </a:t>
            </a:r>
            <a:r>
              <a:rPr lang="en-US" sz="1200" kern="1200" dirty="0" err="1" smtClean="0">
                <a:solidFill>
                  <a:schemeClr val="tx1"/>
                </a:solidFill>
                <a:latin typeface="+mn-lt"/>
                <a:ea typeface="+mn-ea"/>
                <a:cs typeface="+mn-cs"/>
              </a:rPr>
              <a:t>contentType</a:t>
            </a:r>
            <a:r>
              <a:rPr lang="en-US" sz="1200" kern="1200" dirty="0" smtClean="0">
                <a:solidFill>
                  <a:schemeClr val="tx1"/>
                </a:solidFill>
                <a:latin typeface="+mn-lt"/>
                <a:ea typeface="+mn-ea"/>
                <a:cs typeface="+mn-cs"/>
              </a:rPr>
              <a:t>=</a:t>
            </a:r>
            <a:r>
              <a:rPr lang="en-US" sz="1200" i="1" kern="1200" dirty="0" smtClean="0">
                <a:solidFill>
                  <a:schemeClr val="tx1"/>
                </a:solidFill>
                <a:latin typeface="+mn-lt"/>
                <a:ea typeface="+mn-ea"/>
                <a:cs typeface="+mn-cs"/>
              </a:rPr>
              <a:t>"text/html; </a:t>
            </a:r>
            <a:r>
              <a:rPr lang="en-US" sz="1200" i="1" kern="1200" dirty="0" err="1" smtClean="0">
                <a:solidFill>
                  <a:schemeClr val="tx1"/>
                </a:solidFill>
                <a:latin typeface="+mn-lt"/>
                <a:ea typeface="+mn-ea"/>
                <a:cs typeface="+mn-cs"/>
              </a:rPr>
              <a:t>charset</a:t>
            </a:r>
            <a:r>
              <a:rPr lang="en-US" sz="1200" i="1" kern="1200" dirty="0" smtClean="0">
                <a:solidFill>
                  <a:schemeClr val="tx1"/>
                </a:solidFill>
                <a:latin typeface="+mn-lt"/>
                <a:ea typeface="+mn-ea"/>
                <a:cs typeface="+mn-cs"/>
              </a:rPr>
              <a:t>=UTF-8"%&gt;</a:t>
            </a:r>
          </a:p>
          <a:p>
            <a:r>
              <a:rPr lang="en-US" sz="1200" kern="1200" dirty="0" smtClean="0">
                <a:solidFill>
                  <a:schemeClr val="tx1"/>
                </a:solidFill>
                <a:latin typeface="+mn-lt"/>
                <a:ea typeface="+mn-ea"/>
                <a:cs typeface="+mn-cs"/>
              </a:rPr>
              <a:t>&lt;%@ </a:t>
            </a:r>
            <a:r>
              <a:rPr lang="en-US" sz="1200" kern="1200" dirty="0" err="1" smtClean="0">
                <a:solidFill>
                  <a:schemeClr val="tx1"/>
                </a:solidFill>
                <a:latin typeface="+mn-lt"/>
                <a:ea typeface="+mn-ea"/>
                <a:cs typeface="+mn-cs"/>
              </a:rPr>
              <a:t>taglib</a:t>
            </a:r>
            <a:r>
              <a:rPr lang="en-US" sz="1200" kern="1200" dirty="0" smtClean="0">
                <a:solidFill>
                  <a:schemeClr val="tx1"/>
                </a:solidFill>
                <a:latin typeface="+mn-lt"/>
                <a:ea typeface="+mn-ea"/>
                <a:cs typeface="+mn-cs"/>
              </a:rPr>
              <a:t> prefix=</a:t>
            </a:r>
            <a:r>
              <a:rPr lang="en-US" sz="1200" i="1" kern="1200" dirty="0" smtClean="0">
                <a:solidFill>
                  <a:schemeClr val="tx1"/>
                </a:solidFill>
                <a:latin typeface="+mn-lt"/>
                <a:ea typeface="+mn-ea"/>
                <a:cs typeface="+mn-cs"/>
              </a:rPr>
              <a:t>"s" </a:t>
            </a:r>
            <a:r>
              <a:rPr lang="en-US" sz="1200" i="1" kern="1200" dirty="0" err="1" smtClean="0">
                <a:solidFill>
                  <a:schemeClr val="tx1"/>
                </a:solidFill>
                <a:latin typeface="+mn-lt"/>
                <a:ea typeface="+mn-ea"/>
                <a:cs typeface="+mn-cs"/>
              </a:rPr>
              <a:t>uri</a:t>
            </a:r>
            <a:r>
              <a:rPr lang="en-US" sz="1200" i="1" kern="1200" dirty="0" smtClean="0">
                <a:solidFill>
                  <a:schemeClr val="tx1"/>
                </a:solidFill>
                <a:latin typeface="+mn-lt"/>
                <a:ea typeface="+mn-ea"/>
                <a:cs typeface="+mn-cs"/>
              </a:rPr>
              <a:t>="/struts-tags"%&gt;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&lt;h2&gt;Struts 2 - View Profile&lt;/h2&gt;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Full Name: &lt;s:property value=</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fullname</a:t>
            </a:r>
            <a:r>
              <a:rPr lang="en-US" sz="1200" i="1" kern="1200" dirty="0" smtClean="0">
                <a:solidFill>
                  <a:schemeClr val="tx1"/>
                </a:solidFill>
                <a:latin typeface="+mn-lt"/>
                <a:ea typeface="+mn-ea"/>
                <a:cs typeface="+mn-cs"/>
              </a:rPr>
              <a:t>"/&gt;&lt;p/&gt;</a:t>
            </a:r>
          </a:p>
          <a:p>
            <a:r>
              <a:rPr lang="en-US" sz="1200" kern="1200" dirty="0" smtClean="0">
                <a:solidFill>
                  <a:schemeClr val="tx1"/>
                </a:solidFill>
                <a:latin typeface="+mn-lt"/>
                <a:ea typeface="+mn-ea"/>
                <a:cs typeface="+mn-cs"/>
              </a:rPr>
              <a:t> Age: &lt;s:property value=</a:t>
            </a:r>
            <a:r>
              <a:rPr lang="en-US" sz="1200" i="1" kern="1200" dirty="0" smtClean="0">
                <a:solidFill>
                  <a:schemeClr val="tx1"/>
                </a:solidFill>
                <a:latin typeface="+mn-lt"/>
                <a:ea typeface="+mn-ea"/>
                <a:cs typeface="+mn-cs"/>
              </a:rPr>
              <a:t>"age"/&gt;&lt;p/&gt;</a:t>
            </a:r>
          </a:p>
          <a:p>
            <a:r>
              <a:rPr lang="en-US" sz="1200" kern="1200" dirty="0" smtClean="0">
                <a:solidFill>
                  <a:schemeClr val="tx1"/>
                </a:solidFill>
                <a:latin typeface="+mn-lt"/>
                <a:ea typeface="+mn-ea"/>
                <a:cs typeface="+mn-cs"/>
              </a:rPr>
              <a:t> Address: &lt;s:property value=</a:t>
            </a:r>
            <a:r>
              <a:rPr lang="en-US" sz="1200" i="1" kern="1200" dirty="0" smtClean="0">
                <a:solidFill>
                  <a:schemeClr val="tx1"/>
                </a:solidFill>
                <a:latin typeface="+mn-lt"/>
                <a:ea typeface="+mn-ea"/>
                <a:cs typeface="+mn-cs"/>
              </a:rPr>
              <a:t>"address"/&gt;&lt;p/&gt;</a:t>
            </a:r>
          </a:p>
          <a:p>
            <a:r>
              <a:rPr lang="en-US" sz="1200" kern="1200" smtClean="0">
                <a:solidFill>
                  <a:schemeClr val="tx1"/>
                </a:solidFill>
                <a:latin typeface="+mn-lt"/>
                <a:ea typeface="+mn-ea"/>
                <a:cs typeface="+mn-cs"/>
              </a:rPr>
              <a:t> Description: &lt;s:property value=</a:t>
            </a:r>
            <a:r>
              <a:rPr lang="en-US" sz="1200" i="1" kern="1200" smtClean="0">
                <a:solidFill>
                  <a:schemeClr val="tx1"/>
                </a:solidFill>
                <a:latin typeface="+mn-lt"/>
                <a:ea typeface="+mn-ea"/>
                <a:cs typeface="+mn-cs"/>
              </a:rPr>
              <a:t>"description"/&gt;&lt;p/&gt;</a:t>
            </a:r>
          </a:p>
        </p:txBody>
      </p:sp>
      <p:sp>
        <p:nvSpPr>
          <p:cNvPr id="4" name="Slide Number Placeholder 3"/>
          <p:cNvSpPr>
            <a:spLocks noGrp="1"/>
          </p:cNvSpPr>
          <p:nvPr>
            <p:ph type="sldNum" sz="quarter" idx="10"/>
          </p:nvPr>
        </p:nvSpPr>
        <p:spPr/>
        <p:txBody>
          <a:bodyPr/>
          <a:lstStyle/>
          <a:p>
            <a:pPr>
              <a:defRPr/>
            </a:pPr>
            <a:fld id="{01F6AE7D-B91D-445B-A726-8CEB45E9F2C0}" type="slidenum">
              <a:rPr lang="en-US" smtClean="0"/>
              <a:pPr>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i="1"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01F6AE7D-B91D-445B-A726-8CEB45E9F2C0}" type="slidenum">
              <a:rPr lang="en-US" smtClean="0"/>
              <a:pPr>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F6AE7D-B91D-445B-A726-8CEB45E9F2C0}" type="slidenum">
              <a:rPr lang="en-US" smtClean="0"/>
              <a:pPr>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public String execute()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System.</a:t>
            </a:r>
            <a:r>
              <a:rPr lang="en-US" sz="1200" i="1" kern="1200" dirty="0" err="1" smtClean="0">
                <a:solidFill>
                  <a:schemeClr val="tx1"/>
                </a:solidFill>
                <a:latin typeface="+mn-lt"/>
                <a:ea typeface="+mn-ea"/>
                <a:cs typeface="+mn-cs"/>
              </a:rPr>
              <a:t>out.println</a:t>
            </a:r>
            <a:r>
              <a:rPr lang="en-US" sz="1200" i="1" kern="1200" dirty="0" smtClean="0">
                <a:solidFill>
                  <a:schemeClr val="tx1"/>
                </a:solidFill>
                <a:latin typeface="+mn-lt"/>
                <a:ea typeface="+mn-ea"/>
                <a:cs typeface="+mn-cs"/>
              </a:rPr>
              <a:t>("Code in processing...");</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if (</a:t>
            </a:r>
            <a:r>
              <a:rPr lang="en-US" sz="1200" b="1" kern="1200" dirty="0" err="1" smtClean="0">
                <a:solidFill>
                  <a:schemeClr val="tx1"/>
                </a:solidFill>
                <a:latin typeface="+mn-lt"/>
                <a:ea typeface="+mn-ea"/>
                <a:cs typeface="+mn-cs"/>
              </a:rPr>
              <a:t>this.username.equals</a:t>
            </a:r>
            <a:r>
              <a:rPr lang="en-US" sz="1200" b="1" kern="1200" dirty="0" smtClean="0">
                <a:solidFill>
                  <a:schemeClr val="tx1"/>
                </a:solidFill>
                <a:latin typeface="+mn-lt"/>
                <a:ea typeface="+mn-ea"/>
                <a:cs typeface="+mn-cs"/>
              </a:rPr>
              <a:t>("admin")</a:t>
            </a:r>
          </a:p>
          <a:p>
            <a:r>
              <a:rPr lang="en-US" sz="1200" kern="1200" dirty="0" smtClean="0">
                <a:solidFill>
                  <a:schemeClr val="tx1"/>
                </a:solidFill>
                <a:latin typeface="+mn-lt"/>
                <a:ea typeface="+mn-ea"/>
                <a:cs typeface="+mn-cs"/>
              </a:rPr>
              <a:t>                &amp;&amp; </a:t>
            </a:r>
            <a:r>
              <a:rPr lang="en-US" sz="1200" b="1" kern="1200" dirty="0" err="1" smtClean="0">
                <a:solidFill>
                  <a:schemeClr val="tx1"/>
                </a:solidFill>
                <a:latin typeface="+mn-lt"/>
                <a:ea typeface="+mn-ea"/>
                <a:cs typeface="+mn-cs"/>
              </a:rPr>
              <a:t>this.password.equals</a:t>
            </a:r>
            <a:r>
              <a:rPr lang="en-US" sz="1200" b="1" kern="1200" dirty="0" smtClean="0">
                <a:solidFill>
                  <a:schemeClr val="tx1"/>
                </a:solidFill>
                <a:latin typeface="+mn-lt"/>
                <a:ea typeface="+mn-ea"/>
                <a:cs typeface="+mn-cs"/>
              </a:rPr>
              <a:t>("admin123"))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ValueStack</a:t>
            </a:r>
            <a:r>
              <a:rPr lang="en-US" sz="1200" kern="1200" dirty="0" smtClean="0">
                <a:solidFill>
                  <a:schemeClr val="tx1"/>
                </a:solidFill>
                <a:latin typeface="+mn-lt"/>
                <a:ea typeface="+mn-ea"/>
                <a:cs typeface="+mn-cs"/>
              </a:rPr>
              <a:t> stack = </a:t>
            </a:r>
            <a:r>
              <a:rPr lang="en-US" sz="1200" kern="1200" dirty="0" err="1" smtClean="0">
                <a:solidFill>
                  <a:schemeClr val="tx1"/>
                </a:solidFill>
                <a:latin typeface="+mn-lt"/>
                <a:ea typeface="+mn-ea"/>
                <a:cs typeface="+mn-cs"/>
              </a:rPr>
              <a:t>ActionContext.</a:t>
            </a:r>
            <a:r>
              <a:rPr lang="en-US" sz="1200" i="1" kern="1200" dirty="0" err="1" smtClean="0">
                <a:solidFill>
                  <a:schemeClr val="tx1"/>
                </a:solidFill>
                <a:latin typeface="+mn-lt"/>
                <a:ea typeface="+mn-ea"/>
                <a:cs typeface="+mn-cs"/>
              </a:rPr>
              <a:t>getContext</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getValueStack</a:t>
            </a:r>
            <a:r>
              <a:rPr lang="en-US" sz="1200" i="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Map&lt;String, Object&gt; context = </a:t>
            </a:r>
            <a:r>
              <a:rPr lang="en-US" sz="1200" b="1" kern="1200" dirty="0" smtClean="0">
                <a:solidFill>
                  <a:schemeClr val="tx1"/>
                </a:solidFill>
                <a:latin typeface="+mn-lt"/>
                <a:ea typeface="+mn-ea"/>
                <a:cs typeface="+mn-cs"/>
              </a:rPr>
              <a:t>new </a:t>
            </a:r>
            <a:r>
              <a:rPr lang="en-US" sz="1200" b="1" kern="1200" dirty="0" err="1" smtClean="0">
                <a:solidFill>
                  <a:schemeClr val="tx1"/>
                </a:solidFill>
                <a:latin typeface="+mn-lt"/>
                <a:ea typeface="+mn-ea"/>
                <a:cs typeface="+mn-cs"/>
              </a:rPr>
              <a:t>HashMap</a:t>
            </a:r>
            <a:r>
              <a:rPr lang="en-US" sz="1200" b="1" kern="1200" dirty="0" smtClean="0">
                <a:solidFill>
                  <a:schemeClr val="tx1"/>
                </a:solidFill>
                <a:latin typeface="+mn-lt"/>
                <a:ea typeface="+mn-ea"/>
                <a:cs typeface="+mn-cs"/>
              </a:rPr>
              <a:t>&lt;String, Object&gt;();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context.put</a:t>
            </a:r>
            <a:r>
              <a:rPr lang="en-US" sz="1200" kern="1200" dirty="0" smtClean="0">
                <a:solidFill>
                  <a:schemeClr val="tx1"/>
                </a:solidFill>
                <a:latin typeface="+mn-lt"/>
                <a:ea typeface="+mn-ea"/>
                <a:cs typeface="+mn-cs"/>
              </a:rPr>
              <a:t>("key1", </a:t>
            </a:r>
            <a:r>
              <a:rPr lang="en-US" sz="1200" b="1" kern="1200" dirty="0" smtClean="0">
                <a:solidFill>
                  <a:schemeClr val="tx1"/>
                </a:solidFill>
                <a:latin typeface="+mn-lt"/>
                <a:ea typeface="+mn-ea"/>
                <a:cs typeface="+mn-cs"/>
              </a:rPr>
              <a:t>new String("This is key1"));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context.put</a:t>
            </a:r>
            <a:r>
              <a:rPr lang="en-US" sz="1200" kern="1200" dirty="0" smtClean="0">
                <a:solidFill>
                  <a:schemeClr val="tx1"/>
                </a:solidFill>
                <a:latin typeface="+mn-lt"/>
                <a:ea typeface="+mn-ea"/>
                <a:cs typeface="+mn-cs"/>
              </a:rPr>
              <a:t>("key2", </a:t>
            </a:r>
            <a:r>
              <a:rPr lang="en-US" sz="1200" b="1" kern="1200" dirty="0" smtClean="0">
                <a:solidFill>
                  <a:schemeClr val="tx1"/>
                </a:solidFill>
                <a:latin typeface="+mn-lt"/>
                <a:ea typeface="+mn-ea"/>
                <a:cs typeface="+mn-cs"/>
              </a:rPr>
              <a:t>new String("This is key2"));</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stack.push</a:t>
            </a:r>
            <a:r>
              <a:rPr lang="en-US" sz="1200" kern="1200" dirty="0" smtClean="0">
                <a:solidFill>
                  <a:schemeClr val="tx1"/>
                </a:solidFill>
                <a:latin typeface="+mn-lt"/>
                <a:ea typeface="+mn-ea"/>
                <a:cs typeface="+mn-cs"/>
              </a:rPr>
              <a:t>(context);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return "success";</a:t>
            </a:r>
          </a:p>
          <a:p>
            <a:r>
              <a:rPr lang="en-US" sz="1200" kern="1200" dirty="0" smtClean="0">
                <a:solidFill>
                  <a:schemeClr val="tx1"/>
                </a:solidFill>
                <a:latin typeface="+mn-lt"/>
                <a:ea typeface="+mn-ea"/>
                <a:cs typeface="+mn-cs"/>
              </a:rPr>
              <a:t>        } </a:t>
            </a:r>
            <a:r>
              <a:rPr lang="en-US" sz="1200" b="1" kern="1200" dirty="0" smtClean="0">
                <a:solidFill>
                  <a:schemeClr val="tx1"/>
                </a:solidFill>
                <a:latin typeface="+mn-lt"/>
                <a:ea typeface="+mn-ea"/>
                <a:cs typeface="+mn-cs"/>
              </a:rPr>
              <a:t>else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addActionError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getText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error.login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return "error";</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01F6AE7D-B91D-445B-A726-8CEB45E9F2C0}" type="slidenum">
              <a:rPr lang="en-US" smtClean="0"/>
              <a:pPr>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F6AE7D-B91D-445B-A726-8CEB45E9F2C0}" type="slidenum">
              <a:rPr lang="en-US" smtClean="0"/>
              <a:pPr>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err="1" smtClean="0">
                <a:latin typeface="+mn-lt"/>
              </a:rPr>
              <a:t>servlet</a:t>
            </a:r>
            <a:r>
              <a:rPr lang="en-US" sz="1200" b="1" dirty="0" smtClean="0">
                <a:latin typeface="+mn-lt"/>
              </a:rPr>
              <a:t> filters : Teacher should</a:t>
            </a:r>
            <a:r>
              <a:rPr lang="en-US" sz="1200" b="1" baseline="0" dirty="0" smtClean="0">
                <a:latin typeface="+mn-lt"/>
              </a:rPr>
              <a:t> </a:t>
            </a:r>
            <a:r>
              <a:rPr lang="en-US" sz="1200" b="1" dirty="0" smtClean="0">
                <a:latin typeface="+mn-lt"/>
              </a:rPr>
              <a:t>explain</a:t>
            </a:r>
            <a:r>
              <a:rPr lang="en-US" sz="1200" b="1" baseline="0" dirty="0" smtClean="0">
                <a:latin typeface="+mn-lt"/>
              </a:rPr>
              <a:t> detail in next slide</a:t>
            </a:r>
            <a:endParaRPr lang="en-US" dirty="0"/>
          </a:p>
        </p:txBody>
      </p:sp>
      <p:sp>
        <p:nvSpPr>
          <p:cNvPr id="4" name="Slide Number Placeholder 3"/>
          <p:cNvSpPr>
            <a:spLocks noGrp="1"/>
          </p:cNvSpPr>
          <p:nvPr>
            <p:ph type="sldNum" sz="quarter" idx="10"/>
          </p:nvPr>
        </p:nvSpPr>
        <p:spPr/>
        <p:txBody>
          <a:bodyPr/>
          <a:lstStyle/>
          <a:p>
            <a:pPr>
              <a:defRPr/>
            </a:pPr>
            <a:fld id="{01F6AE7D-B91D-445B-A726-8CEB45E9F2C0}"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smtClean="0"/>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4" name="Slide Number Placeholder 5"/>
          <p:cNvSpPr>
            <a:spLocks noGrp="1"/>
          </p:cNvSpPr>
          <p:nvPr>
            <p:ph type="sldNum" sz="quarter" idx="10"/>
          </p:nvPr>
        </p:nvSpPr>
        <p:spPr/>
        <p:txBody>
          <a:bodyPr/>
          <a:lstStyle>
            <a:lvl1pPr>
              <a:defRPr/>
            </a:lvl1pPr>
          </a:lstStyle>
          <a:p>
            <a:pPr>
              <a:defRPr/>
            </a:pPr>
            <a:fld id="{6DE4A688-8DC7-4190-9429-E02FD43581D4}" type="slidenum">
              <a:rPr lang="en-US"/>
              <a:pPr>
                <a:defRPr/>
              </a:pPr>
              <a:t>‹#›</a:t>
            </a:fld>
            <a:endParaRPr lang="en-US"/>
          </a:p>
        </p:txBody>
      </p:sp>
    </p:spTree>
    <p:extLst>
      <p:ext uri="{BB962C8B-B14F-4D97-AF65-F5344CB8AC3E}">
        <p14:creationId xmlns:p14="http://schemas.microsoft.com/office/powerpoint/2010/main" val="2010534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42F0197-80C3-4C75-89AE-44402E772823}" type="slidenum">
              <a:rPr lang="en-US"/>
              <a:pPr>
                <a:defRPr/>
              </a:pPr>
              <a:t>‹#›</a:t>
            </a:fld>
            <a:endParaRPr lang="en-US"/>
          </a:p>
        </p:txBody>
      </p:sp>
    </p:spTree>
    <p:extLst>
      <p:ext uri="{BB962C8B-B14F-4D97-AF65-F5344CB8AC3E}">
        <p14:creationId xmlns:p14="http://schemas.microsoft.com/office/powerpoint/2010/main" val="478338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B247D1D-6DE2-4527-BD0A-2D94CEBB8DBE}" type="slidenum">
              <a:rPr lang="en-US"/>
              <a:pPr>
                <a:defRPr/>
              </a:pPr>
              <a:t>‹#›</a:t>
            </a:fld>
            <a:endParaRPr lang="en-US"/>
          </a:p>
        </p:txBody>
      </p:sp>
    </p:spTree>
    <p:extLst>
      <p:ext uri="{BB962C8B-B14F-4D97-AF65-F5344CB8AC3E}">
        <p14:creationId xmlns:p14="http://schemas.microsoft.com/office/powerpoint/2010/main" val="3925488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Slide Number Placeholder 5"/>
          <p:cNvSpPr>
            <a:spLocks noGrp="1"/>
          </p:cNvSpPr>
          <p:nvPr>
            <p:ph type="sldNum" sz="quarter" idx="10"/>
          </p:nvPr>
        </p:nvSpPr>
        <p:spPr/>
        <p:txBody>
          <a:bodyPr/>
          <a:lstStyle>
            <a:lvl1pPr>
              <a:defRPr/>
            </a:lvl1pPr>
          </a:lstStyle>
          <a:p>
            <a:pPr>
              <a:defRPr/>
            </a:pPr>
            <a:fld id="{DC929C4E-883D-4BD2-8FB3-39000A3D7820}" type="slidenum">
              <a:rPr lang="en-US"/>
              <a:pPr>
                <a:defRPr/>
              </a:pPr>
              <a:t>‹#›</a:t>
            </a:fld>
            <a:endParaRPr lang="en-US"/>
          </a:p>
        </p:txBody>
      </p:sp>
    </p:spTree>
    <p:extLst>
      <p:ext uri="{BB962C8B-B14F-4D97-AF65-F5344CB8AC3E}">
        <p14:creationId xmlns:p14="http://schemas.microsoft.com/office/powerpoint/2010/main" val="3106865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84C304-3E9C-4280-B3D7-7B889812BD5D}" type="slidenum">
              <a:rPr lang="en-US"/>
              <a:pPr>
                <a:defRPr/>
              </a:pPr>
              <a:t>‹#›</a:t>
            </a:fld>
            <a:endParaRPr lang="en-US"/>
          </a:p>
        </p:txBody>
      </p:sp>
    </p:spTree>
    <p:extLst>
      <p:ext uri="{BB962C8B-B14F-4D97-AF65-F5344CB8AC3E}">
        <p14:creationId xmlns:p14="http://schemas.microsoft.com/office/powerpoint/2010/main" val="3203207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AD92616B-B3C9-46BB-895B-55409DCB1961}" type="slidenum">
              <a:rPr lang="en-US"/>
              <a:pPr>
                <a:defRPr/>
              </a:pPr>
              <a:t>‹#›</a:t>
            </a:fld>
            <a:endParaRPr lang="en-US"/>
          </a:p>
        </p:txBody>
      </p:sp>
    </p:spTree>
    <p:extLst>
      <p:ext uri="{BB962C8B-B14F-4D97-AF65-F5344CB8AC3E}">
        <p14:creationId xmlns:p14="http://schemas.microsoft.com/office/powerpoint/2010/main" val="263238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6D0E506D-6985-42A7-8A88-33311BB05A50}" type="slidenum">
              <a:rPr lang="en-US"/>
              <a:pPr>
                <a:defRPr/>
              </a:pPr>
              <a:t>‹#›</a:t>
            </a:fld>
            <a:endParaRPr lang="en-US"/>
          </a:p>
        </p:txBody>
      </p:sp>
    </p:spTree>
    <p:extLst>
      <p:ext uri="{BB962C8B-B14F-4D97-AF65-F5344CB8AC3E}">
        <p14:creationId xmlns:p14="http://schemas.microsoft.com/office/powerpoint/2010/main" val="501312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EC067306-34BA-48E0-B880-6C4A7C5B1752}" type="slidenum">
              <a:rPr lang="en-US"/>
              <a:pPr>
                <a:defRPr/>
              </a:pPr>
              <a:t>‹#›</a:t>
            </a:fld>
            <a:endParaRPr lang="en-US"/>
          </a:p>
        </p:txBody>
      </p:sp>
    </p:spTree>
    <p:extLst>
      <p:ext uri="{BB962C8B-B14F-4D97-AF65-F5344CB8AC3E}">
        <p14:creationId xmlns:p14="http://schemas.microsoft.com/office/powerpoint/2010/main" val="3042446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C0421475-642F-4DA5-B247-E4BC7F9FCFDF}" type="slidenum">
              <a:rPr lang="en-US"/>
              <a:pPr>
                <a:defRPr/>
              </a:pPr>
              <a:t>‹#›</a:t>
            </a:fld>
            <a:endParaRPr lang="en-US"/>
          </a:p>
        </p:txBody>
      </p:sp>
    </p:spTree>
    <p:extLst>
      <p:ext uri="{BB962C8B-B14F-4D97-AF65-F5344CB8AC3E}">
        <p14:creationId xmlns:p14="http://schemas.microsoft.com/office/powerpoint/2010/main" val="116410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0AAA55D9-A586-4471-BD1D-936ED47F9CA5}" type="slidenum">
              <a:rPr lang="en-US"/>
              <a:pPr>
                <a:defRPr/>
              </a:pPr>
              <a:t>‹#›</a:t>
            </a:fld>
            <a:endParaRPr lang="en-US"/>
          </a:p>
        </p:txBody>
      </p:sp>
    </p:spTree>
    <p:extLst>
      <p:ext uri="{BB962C8B-B14F-4D97-AF65-F5344CB8AC3E}">
        <p14:creationId xmlns:p14="http://schemas.microsoft.com/office/powerpoint/2010/main" val="4215129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021915A6-07B7-4799-B495-8E9A4EC5F4D6}" type="slidenum">
              <a:rPr lang="en-US"/>
              <a:pPr>
                <a:defRPr/>
              </a:pPr>
              <a:t>‹#›</a:t>
            </a:fld>
            <a:endParaRPr lang="en-US"/>
          </a:p>
        </p:txBody>
      </p:sp>
    </p:spTree>
    <p:extLst>
      <p:ext uri="{BB962C8B-B14F-4D97-AF65-F5344CB8AC3E}">
        <p14:creationId xmlns:p14="http://schemas.microsoft.com/office/powerpoint/2010/main" val="3707286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60" descr="BackGroun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vi-VN" smtClean="0"/>
          </a:p>
        </p:txBody>
      </p:sp>
      <p:sp>
        <p:nvSpPr>
          <p:cNvPr id="1028" name="Text Placeholder 2"/>
          <p:cNvSpPr>
            <a:spLocks noGrp="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smtClean="0"/>
          </a:p>
        </p:txBody>
      </p:sp>
      <p:sp>
        <p:nvSpPr>
          <p:cNvPr id="6" name="Slide Number Placeholder 5"/>
          <p:cNvSpPr>
            <a:spLocks noGrp="1"/>
          </p:cNvSpPr>
          <p:nvPr>
            <p:ph type="sldNum" sz="quarter" idx="4"/>
          </p:nvPr>
        </p:nvSpPr>
        <p:spPr>
          <a:xfrm>
            <a:off x="3810000" y="6553200"/>
            <a:ext cx="2133600" cy="30480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fld id="{888E937C-5879-49AA-873A-5514192A8AD1}" type="slidenum">
              <a:rPr lang="en-US"/>
              <a:pPr>
                <a:defRPr/>
              </a:pPr>
              <a:t>‹#›</a:t>
            </a:fld>
            <a:endParaRPr lang="en-US"/>
          </a:p>
        </p:txBody>
      </p:sp>
      <p:sp>
        <p:nvSpPr>
          <p:cNvPr id="1030" name="Line 1057"/>
          <p:cNvSpPr>
            <a:spLocks noChangeShapeType="1"/>
          </p:cNvSpPr>
          <p:nvPr/>
        </p:nvSpPr>
        <p:spPr bwMode="auto">
          <a:xfrm>
            <a:off x="0" y="6553200"/>
            <a:ext cx="9144000" cy="0"/>
          </a:xfrm>
          <a:prstGeom prst="line">
            <a:avLst/>
          </a:prstGeom>
          <a:noFill/>
          <a:ln w="9525">
            <a:solidFill>
              <a:srgbClr val="FC012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1" name="Text Box 1058"/>
          <p:cNvSpPr txBox="1">
            <a:spLocks noChangeArrowheads="1"/>
          </p:cNvSpPr>
          <p:nvPr/>
        </p:nvSpPr>
        <p:spPr bwMode="auto">
          <a:xfrm>
            <a:off x="119063" y="6583363"/>
            <a:ext cx="3538537" cy="274637"/>
          </a:xfrm>
          <a:prstGeom prst="rect">
            <a:avLst/>
          </a:prstGeom>
          <a:noFill/>
          <a:ln>
            <a:noFill/>
          </a:ln>
          <a:extLst/>
        </p:spPr>
        <p:txBody>
          <a:bodyPr wrap="none"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1200">
                <a:latin typeface="Calibri" pitchFamily="34" charset="0"/>
              </a:rPr>
              <a:t>©</a:t>
            </a:r>
            <a:r>
              <a:rPr lang="en-US" sz="1000">
                <a:latin typeface="Calibri" pitchFamily="34" charset="0"/>
              </a:rPr>
              <a:t> FPT SOFTWARE – TRAINING MATERIAL</a:t>
            </a:r>
            <a:r>
              <a:rPr lang="en-US" altLang="ja-JP" sz="1000">
                <a:latin typeface="Calibri" pitchFamily="34" charset="0"/>
              </a:rPr>
              <a:t> – Int</a:t>
            </a:r>
            <a:r>
              <a:rPr lang="en-US" sz="1000">
                <a:latin typeface="Calibri" pitchFamily="34" charset="0"/>
              </a:rPr>
              <a:t>er</a:t>
            </a:r>
            <a:r>
              <a:rPr lang="en-US" altLang="ja-JP" sz="1000">
                <a:latin typeface="Calibri" pitchFamily="34" charset="0"/>
              </a:rPr>
              <a:t>nal </a:t>
            </a:r>
            <a:r>
              <a:rPr lang="en-US" sz="1000">
                <a:latin typeface="Calibri" pitchFamily="34" charset="0"/>
              </a:rPr>
              <a:t>us</a:t>
            </a:r>
            <a:r>
              <a:rPr lang="en-US" altLang="ja-JP" sz="1000">
                <a:latin typeface="Calibri" pitchFamily="34" charset="0"/>
              </a:rPr>
              <a:t>e</a:t>
            </a:r>
            <a:endParaRPr lang="en-US" sz="1000">
              <a:latin typeface="Calibri" pitchFamily="34" charset="0"/>
            </a:endParaRPr>
          </a:p>
        </p:txBody>
      </p:sp>
      <p:sp>
        <p:nvSpPr>
          <p:cNvPr id="1032" name="Text Box 1059"/>
          <p:cNvSpPr txBox="1">
            <a:spLocks noChangeArrowheads="1"/>
          </p:cNvSpPr>
          <p:nvPr/>
        </p:nvSpPr>
        <p:spPr bwMode="auto">
          <a:xfrm>
            <a:off x="7027863" y="6597650"/>
            <a:ext cx="1957387" cy="244475"/>
          </a:xfrm>
          <a:prstGeom prst="rect">
            <a:avLst/>
          </a:prstGeom>
          <a:noFill/>
          <a:ln>
            <a:noFill/>
          </a:ln>
          <a:extLst/>
        </p:spPr>
        <p:txBody>
          <a:bodyPr wrap="none"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1000">
                <a:latin typeface="Calibri" pitchFamily="34" charset="0"/>
              </a:rPr>
              <a:t>04e-BM/</a:t>
            </a:r>
            <a:r>
              <a:rPr lang="en-US" altLang="ja-JP" sz="1000">
                <a:latin typeface="Calibri" pitchFamily="34" charset="0"/>
              </a:rPr>
              <a:t>NS</a:t>
            </a:r>
            <a:r>
              <a:rPr lang="en-US" sz="1000">
                <a:latin typeface="Calibri" pitchFamily="34" charset="0"/>
              </a:rPr>
              <a:t>/HDCV/FSOFT v2</a:t>
            </a:r>
            <a:r>
              <a:rPr lang="en-US" altLang="ja-JP" sz="1000">
                <a:latin typeface="Calibri" pitchFamily="34" charset="0"/>
              </a:rPr>
              <a:t>/3</a:t>
            </a:r>
            <a:endParaRPr lang="en-US" sz="1000">
              <a:latin typeface="Calibri" pitchFamily="34" charset="0"/>
            </a:endParaRPr>
          </a:p>
        </p:txBody>
      </p:sp>
      <p:pic>
        <p:nvPicPr>
          <p:cNvPr id="1033"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txStyles>
    <p:titleStyle>
      <a:lvl1pPr algn="r" rtl="0" eaLnBrk="0" fontAlgn="base" hangingPunct="0">
        <a:spcBef>
          <a:spcPct val="0"/>
        </a:spcBef>
        <a:spcAft>
          <a:spcPct val="0"/>
        </a:spcAft>
        <a:defRPr sz="3200" b="1" kern="1200">
          <a:solidFill>
            <a:srgbClr val="C00000"/>
          </a:solidFill>
          <a:latin typeface="Arial" pitchFamily="34" charset="0"/>
          <a:ea typeface="Tahoma" pitchFamily="34" charset="0"/>
          <a:cs typeface="Arial" pitchFamily="34" charset="0"/>
        </a:defRPr>
      </a:lvl1pPr>
      <a:lvl2pPr algn="r" rtl="0" eaLnBrk="0" fontAlgn="base" hangingPunct="0">
        <a:spcBef>
          <a:spcPct val="0"/>
        </a:spcBef>
        <a:spcAft>
          <a:spcPct val="0"/>
        </a:spcAft>
        <a:defRPr sz="3200" b="1">
          <a:solidFill>
            <a:srgbClr val="C00000"/>
          </a:solidFill>
          <a:latin typeface="Arial" charset="0"/>
          <a:ea typeface="Tahoma" pitchFamily="34" charset="0"/>
          <a:cs typeface="Arial" charset="0"/>
        </a:defRPr>
      </a:lvl2pPr>
      <a:lvl3pPr algn="r" rtl="0" eaLnBrk="0" fontAlgn="base" hangingPunct="0">
        <a:spcBef>
          <a:spcPct val="0"/>
        </a:spcBef>
        <a:spcAft>
          <a:spcPct val="0"/>
        </a:spcAft>
        <a:defRPr sz="3200" b="1">
          <a:solidFill>
            <a:srgbClr val="C00000"/>
          </a:solidFill>
          <a:latin typeface="Arial" charset="0"/>
          <a:ea typeface="Tahoma" pitchFamily="34" charset="0"/>
          <a:cs typeface="Arial" charset="0"/>
        </a:defRPr>
      </a:lvl3pPr>
      <a:lvl4pPr algn="r" rtl="0" eaLnBrk="0" fontAlgn="base" hangingPunct="0">
        <a:spcBef>
          <a:spcPct val="0"/>
        </a:spcBef>
        <a:spcAft>
          <a:spcPct val="0"/>
        </a:spcAft>
        <a:defRPr sz="3200" b="1">
          <a:solidFill>
            <a:srgbClr val="C00000"/>
          </a:solidFill>
          <a:latin typeface="Arial" charset="0"/>
          <a:ea typeface="Tahoma" pitchFamily="34" charset="0"/>
          <a:cs typeface="Arial" charset="0"/>
        </a:defRPr>
      </a:lvl4pPr>
      <a:lvl5pPr algn="r" rtl="0" eaLnBrk="0" fontAlgn="base" hangingPunct="0">
        <a:spcBef>
          <a:spcPct val="0"/>
        </a:spcBef>
        <a:spcAft>
          <a:spcPct val="0"/>
        </a:spcAft>
        <a:defRPr sz="3200" b="1">
          <a:solidFill>
            <a:srgbClr val="C00000"/>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1828800" y="2667000"/>
            <a:ext cx="5638800" cy="841375"/>
          </a:xfrm>
        </p:spPr>
        <p:txBody>
          <a:bodyPr>
            <a:noAutofit/>
          </a:bodyPr>
          <a:lstStyle/>
          <a:p>
            <a:pPr algn="ctr" eaLnBrk="1" hangingPunct="1"/>
            <a:r>
              <a:rPr lang="en-US" sz="4800" dirty="0" smtClean="0">
                <a:latin typeface="+mn-lt"/>
              </a:rPr>
              <a:t>Struts 2.0 Basics 2/2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2209800" y="2895600"/>
            <a:ext cx="4267200" cy="841375"/>
          </a:xfrm>
        </p:spPr>
        <p:txBody>
          <a:bodyPr>
            <a:normAutofit/>
          </a:bodyPr>
          <a:lstStyle/>
          <a:p>
            <a:r>
              <a:rPr lang="en-US" dirty="0" smtClean="0">
                <a:latin typeface="Arial" pitchFamily="34" charset="0"/>
                <a:cs typeface="Arial" pitchFamily="34" charset="0"/>
              </a:rPr>
              <a:t>Interceptors</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2057400" y="0"/>
            <a:ext cx="6934200" cy="841375"/>
          </a:xfrm>
        </p:spPr>
        <p:txBody>
          <a:bodyPr>
            <a:normAutofit/>
          </a:bodyPr>
          <a:lstStyle/>
          <a:p>
            <a:r>
              <a:rPr lang="en-US" dirty="0" smtClean="0">
                <a:solidFill>
                  <a:srgbClr val="C00000"/>
                </a:solidFill>
              </a:rPr>
              <a:t>Overview &amp; Architecture</a:t>
            </a:r>
            <a:endParaRPr lang="en-US" dirty="0">
              <a:solidFill>
                <a:srgbClr val="C00000"/>
              </a:solidFill>
            </a:endParaRPr>
          </a:p>
        </p:txBody>
      </p:sp>
      <p:sp>
        <p:nvSpPr>
          <p:cNvPr id="6" name="TextBox 5"/>
          <p:cNvSpPr txBox="1"/>
          <p:nvPr/>
        </p:nvSpPr>
        <p:spPr>
          <a:xfrm>
            <a:off x="381000" y="1143000"/>
            <a:ext cx="8610600" cy="1384995"/>
          </a:xfrm>
          <a:prstGeom prst="rect">
            <a:avLst/>
          </a:prstGeom>
          <a:noFill/>
        </p:spPr>
        <p:txBody>
          <a:bodyPr wrap="square" rtlCol="0">
            <a:spAutoFit/>
          </a:bodyPr>
          <a:lstStyle/>
          <a:p>
            <a:pPr>
              <a:buFontTx/>
              <a:buChar char="-"/>
            </a:pPr>
            <a:r>
              <a:rPr lang="en-US" sz="2800" dirty="0" smtClean="0">
                <a:latin typeface="+mn-lt"/>
              </a:rPr>
              <a:t> Are conceptually the same as </a:t>
            </a:r>
            <a:r>
              <a:rPr lang="en-US" sz="2800" b="1" dirty="0" err="1" smtClean="0">
                <a:latin typeface="+mn-lt"/>
              </a:rPr>
              <a:t>servlet</a:t>
            </a:r>
            <a:r>
              <a:rPr lang="en-US" sz="2800" b="1" dirty="0" smtClean="0">
                <a:latin typeface="+mn-lt"/>
              </a:rPr>
              <a:t> filters </a:t>
            </a:r>
            <a:r>
              <a:rPr lang="en-US" sz="2800" dirty="0" smtClean="0">
                <a:latin typeface="+mn-lt"/>
              </a:rPr>
              <a:t>(refer to next slide)</a:t>
            </a:r>
          </a:p>
          <a:p>
            <a:pPr>
              <a:buFontTx/>
              <a:buChar char="-"/>
            </a:pPr>
            <a:r>
              <a:rPr lang="en-US" sz="2800" dirty="0" smtClean="0">
                <a:latin typeface="+mn-lt"/>
              </a:rPr>
              <a:t> Can achieve the following using interceptors:</a:t>
            </a:r>
            <a:endParaRPr lang="en-US" sz="2800" dirty="0">
              <a:latin typeface="+mn-lt"/>
            </a:endParaRPr>
          </a:p>
        </p:txBody>
      </p:sp>
      <p:sp>
        <p:nvSpPr>
          <p:cNvPr id="7" name="TextBox 6"/>
          <p:cNvSpPr txBox="1"/>
          <p:nvPr/>
        </p:nvSpPr>
        <p:spPr>
          <a:xfrm>
            <a:off x="1066800" y="2590800"/>
            <a:ext cx="7543800" cy="1938992"/>
          </a:xfrm>
          <a:prstGeom prst="rect">
            <a:avLst/>
          </a:prstGeom>
          <a:noFill/>
        </p:spPr>
        <p:txBody>
          <a:bodyPr wrap="square" rtlCol="0">
            <a:spAutoFit/>
          </a:bodyPr>
          <a:lstStyle/>
          <a:p>
            <a:pPr>
              <a:buFont typeface="Arial" pitchFamily="34" charset="0"/>
              <a:buChar char="•"/>
            </a:pPr>
            <a:r>
              <a:rPr lang="en-US" sz="2400" dirty="0" smtClean="0">
                <a:latin typeface="+mn-lt"/>
              </a:rPr>
              <a:t> Providing preprocessing logic before the action is called.</a:t>
            </a:r>
          </a:p>
          <a:p>
            <a:pPr>
              <a:buFont typeface="Arial" pitchFamily="34" charset="0"/>
              <a:buChar char="•"/>
            </a:pPr>
            <a:r>
              <a:rPr lang="en-US" sz="2400" dirty="0" smtClean="0">
                <a:latin typeface="+mn-lt"/>
              </a:rPr>
              <a:t> Providing </a:t>
            </a:r>
            <a:r>
              <a:rPr lang="en-US" sz="2400" dirty="0" err="1" smtClean="0">
                <a:latin typeface="+mn-lt"/>
              </a:rPr>
              <a:t>postprocessing</a:t>
            </a:r>
            <a:r>
              <a:rPr lang="en-US" sz="2400" dirty="0" smtClean="0">
                <a:latin typeface="+mn-lt"/>
              </a:rPr>
              <a:t> logic after the action is called.</a:t>
            </a:r>
          </a:p>
          <a:p>
            <a:pPr>
              <a:buFont typeface="Arial" pitchFamily="34" charset="0"/>
              <a:buChar char="•"/>
            </a:pPr>
            <a:r>
              <a:rPr lang="en-US" sz="2400" dirty="0" smtClean="0">
                <a:latin typeface="+mn-lt"/>
              </a:rPr>
              <a:t> Catching exceptions so that alternate processing can be performed.</a:t>
            </a:r>
          </a:p>
          <a:p>
            <a:pPr>
              <a:buFont typeface="Arial" pitchFamily="34" charset="0"/>
              <a:buChar char="•"/>
            </a:pPr>
            <a:endParaRPr lang="en-US" sz="2400" dirty="0">
              <a:latin typeface="+mn-lt"/>
            </a:endParaRPr>
          </a:p>
        </p:txBody>
      </p:sp>
      <p:pic>
        <p:nvPicPr>
          <p:cNvPr id="12290" name="Picture 2"/>
          <p:cNvPicPr>
            <a:picLocks noChangeAspect="1" noChangeArrowheads="1"/>
          </p:cNvPicPr>
          <p:nvPr/>
        </p:nvPicPr>
        <p:blipFill>
          <a:blip r:embed="rId3"/>
          <a:srcRect/>
          <a:stretch>
            <a:fillRect/>
          </a:stretch>
        </p:blipFill>
        <p:spPr bwMode="auto">
          <a:xfrm>
            <a:off x="2057400" y="4114800"/>
            <a:ext cx="5888685"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2057400" y="0"/>
            <a:ext cx="6934200" cy="841375"/>
          </a:xfrm>
        </p:spPr>
        <p:txBody>
          <a:bodyPr>
            <a:normAutofit/>
          </a:bodyPr>
          <a:lstStyle/>
          <a:p>
            <a:r>
              <a:rPr lang="en-US" dirty="0" err="1" smtClean="0">
                <a:solidFill>
                  <a:srgbClr val="C00000"/>
                </a:solidFill>
              </a:rPr>
              <a:t>Servlet</a:t>
            </a:r>
            <a:r>
              <a:rPr lang="en-US" dirty="0" smtClean="0">
                <a:solidFill>
                  <a:srgbClr val="C00000"/>
                </a:solidFill>
              </a:rPr>
              <a:t> &amp; </a:t>
            </a:r>
            <a:r>
              <a:rPr lang="en-US" dirty="0" err="1" smtClean="0">
                <a:solidFill>
                  <a:srgbClr val="C00000"/>
                </a:solidFill>
              </a:rPr>
              <a:t>Servlet</a:t>
            </a:r>
            <a:r>
              <a:rPr lang="en-US" dirty="0" smtClean="0">
                <a:solidFill>
                  <a:srgbClr val="C00000"/>
                </a:solidFill>
              </a:rPr>
              <a:t> </a:t>
            </a:r>
            <a:r>
              <a:rPr lang="en-US" dirty="0" err="1" smtClean="0">
                <a:solidFill>
                  <a:srgbClr val="C00000"/>
                </a:solidFill>
              </a:rPr>
              <a:t>filtlers</a:t>
            </a:r>
            <a:endParaRPr lang="en-US" dirty="0">
              <a:solidFill>
                <a:srgbClr val="C00000"/>
              </a:solidFill>
            </a:endParaRPr>
          </a:p>
        </p:txBody>
      </p:sp>
      <p:sp>
        <p:nvSpPr>
          <p:cNvPr id="6" name="TextBox 5"/>
          <p:cNvSpPr txBox="1"/>
          <p:nvPr/>
        </p:nvSpPr>
        <p:spPr>
          <a:xfrm>
            <a:off x="381000" y="1143000"/>
            <a:ext cx="8610600" cy="2308324"/>
          </a:xfrm>
          <a:prstGeom prst="rect">
            <a:avLst/>
          </a:prstGeom>
          <a:noFill/>
        </p:spPr>
        <p:txBody>
          <a:bodyPr wrap="square" rtlCol="0">
            <a:spAutoFit/>
          </a:bodyPr>
          <a:lstStyle/>
          <a:p>
            <a:pPr>
              <a:buFontTx/>
              <a:buChar char="-"/>
            </a:pPr>
            <a:r>
              <a:rPr lang="en-US" sz="2400" dirty="0" smtClean="0">
                <a:latin typeface="+mn-lt"/>
              </a:rPr>
              <a:t> </a:t>
            </a:r>
            <a:r>
              <a:rPr lang="en-US" sz="2400" b="1" dirty="0" smtClean="0">
                <a:latin typeface="+mn-lt"/>
              </a:rPr>
              <a:t>Java </a:t>
            </a:r>
            <a:r>
              <a:rPr lang="en-US" sz="2400" b="1" dirty="0" err="1" smtClean="0">
                <a:latin typeface="+mn-lt"/>
              </a:rPr>
              <a:t>Servlets</a:t>
            </a:r>
            <a:r>
              <a:rPr lang="en-US" sz="2400" b="1" dirty="0" smtClean="0">
                <a:latin typeface="+mn-lt"/>
              </a:rPr>
              <a:t> </a:t>
            </a:r>
            <a:r>
              <a:rPr lang="en-US" sz="2400" dirty="0" smtClean="0">
                <a:latin typeface="+mn-lt"/>
              </a:rPr>
              <a:t>are server-side Java program modules that process and answer client requests and implement the </a:t>
            </a:r>
            <a:r>
              <a:rPr lang="en-US" sz="2400" dirty="0" err="1" smtClean="0">
                <a:latin typeface="+mn-lt"/>
              </a:rPr>
              <a:t>servlet</a:t>
            </a:r>
            <a:r>
              <a:rPr lang="en-US" sz="2400" dirty="0" smtClean="0">
                <a:latin typeface="+mn-lt"/>
              </a:rPr>
              <a:t> interface. </a:t>
            </a:r>
          </a:p>
          <a:p>
            <a:pPr>
              <a:buFontTx/>
              <a:buChar char="-"/>
            </a:pPr>
            <a:r>
              <a:rPr lang="en-US" sz="2400" dirty="0" smtClean="0">
                <a:latin typeface="+mn-lt"/>
              </a:rPr>
              <a:t> A </a:t>
            </a:r>
            <a:r>
              <a:rPr lang="en-US" sz="2400" dirty="0" err="1" smtClean="0">
                <a:latin typeface="+mn-lt"/>
              </a:rPr>
              <a:t>servlet</a:t>
            </a:r>
            <a:r>
              <a:rPr lang="en-US" sz="2400" dirty="0" smtClean="0">
                <a:latin typeface="+mn-lt"/>
              </a:rPr>
              <a:t> acts as an intermediary between the client and the server. </a:t>
            </a:r>
          </a:p>
          <a:p>
            <a:pPr>
              <a:buFontTx/>
              <a:buChar char="-"/>
            </a:pPr>
            <a:r>
              <a:rPr lang="en-US" sz="2400" dirty="0" smtClean="0">
                <a:latin typeface="+mn-lt"/>
              </a:rPr>
              <a:t> </a:t>
            </a:r>
            <a:r>
              <a:rPr lang="en-US" sz="2400" dirty="0" err="1" smtClean="0">
                <a:latin typeface="+mn-lt"/>
              </a:rPr>
              <a:t>Servlet</a:t>
            </a:r>
            <a:r>
              <a:rPr lang="en-US" sz="2400" dirty="0" smtClean="0">
                <a:latin typeface="+mn-lt"/>
              </a:rPr>
              <a:t> modules run on the server, they can receive and respond to requests made by the client</a:t>
            </a:r>
            <a:endParaRPr lang="en-US" sz="2400" dirty="0">
              <a:latin typeface="+mn-lt"/>
            </a:endParaRPr>
          </a:p>
        </p:txBody>
      </p:sp>
      <p:pic>
        <p:nvPicPr>
          <p:cNvPr id="2050" name="Picture 2" descr="http://faculty.inverhills.mnscu.edu/speng/cs1127/Notes/Ch26/Servlet.jpg"/>
          <p:cNvPicPr>
            <a:picLocks noChangeAspect="1" noChangeArrowheads="1"/>
          </p:cNvPicPr>
          <p:nvPr/>
        </p:nvPicPr>
        <p:blipFill>
          <a:blip r:embed="rId3"/>
          <a:srcRect/>
          <a:stretch>
            <a:fillRect/>
          </a:stretch>
        </p:blipFill>
        <p:spPr bwMode="auto">
          <a:xfrm>
            <a:off x="838200" y="3581400"/>
            <a:ext cx="7130450" cy="29718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2057400" y="0"/>
            <a:ext cx="6934200" cy="841375"/>
          </a:xfrm>
        </p:spPr>
        <p:txBody>
          <a:bodyPr>
            <a:normAutofit/>
          </a:bodyPr>
          <a:lstStyle/>
          <a:p>
            <a:r>
              <a:rPr lang="en-US" dirty="0" err="1" smtClean="0">
                <a:solidFill>
                  <a:srgbClr val="C00000"/>
                </a:solidFill>
              </a:rPr>
              <a:t>Servlet</a:t>
            </a:r>
            <a:r>
              <a:rPr lang="en-US" dirty="0" smtClean="0">
                <a:solidFill>
                  <a:srgbClr val="C00000"/>
                </a:solidFill>
              </a:rPr>
              <a:t> &amp; </a:t>
            </a:r>
            <a:r>
              <a:rPr lang="en-US" dirty="0" err="1" smtClean="0">
                <a:solidFill>
                  <a:srgbClr val="C00000"/>
                </a:solidFill>
              </a:rPr>
              <a:t>Servlet</a:t>
            </a:r>
            <a:r>
              <a:rPr lang="en-US" dirty="0" smtClean="0">
                <a:solidFill>
                  <a:srgbClr val="C00000"/>
                </a:solidFill>
              </a:rPr>
              <a:t> </a:t>
            </a:r>
            <a:r>
              <a:rPr lang="en-US" dirty="0" err="1" smtClean="0">
                <a:solidFill>
                  <a:srgbClr val="C00000"/>
                </a:solidFill>
              </a:rPr>
              <a:t>filtlers</a:t>
            </a:r>
            <a:endParaRPr lang="en-US" dirty="0">
              <a:solidFill>
                <a:srgbClr val="C00000"/>
              </a:solidFill>
            </a:endParaRPr>
          </a:p>
        </p:txBody>
      </p:sp>
      <p:sp>
        <p:nvSpPr>
          <p:cNvPr id="6" name="TextBox 5"/>
          <p:cNvSpPr txBox="1"/>
          <p:nvPr/>
        </p:nvSpPr>
        <p:spPr>
          <a:xfrm>
            <a:off x="228600" y="1143000"/>
            <a:ext cx="8763000" cy="1569660"/>
          </a:xfrm>
          <a:prstGeom prst="rect">
            <a:avLst/>
          </a:prstGeom>
          <a:noFill/>
        </p:spPr>
        <p:txBody>
          <a:bodyPr wrap="square" rtlCol="0">
            <a:spAutoFit/>
          </a:bodyPr>
          <a:lstStyle/>
          <a:p>
            <a:pPr>
              <a:buFontTx/>
              <a:buChar char="-"/>
            </a:pPr>
            <a:r>
              <a:rPr lang="en-US" sz="2400" b="1" dirty="0" smtClean="0">
                <a:latin typeface="+mn-lt"/>
              </a:rPr>
              <a:t> </a:t>
            </a:r>
            <a:r>
              <a:rPr lang="en-US" sz="2400" b="1" dirty="0" err="1" smtClean="0">
                <a:latin typeface="+mn-lt"/>
              </a:rPr>
              <a:t>Servlet</a:t>
            </a:r>
            <a:r>
              <a:rPr lang="en-US" sz="2400" b="1" dirty="0" smtClean="0">
                <a:latin typeface="+mn-lt"/>
              </a:rPr>
              <a:t> filters </a:t>
            </a:r>
            <a:r>
              <a:rPr lang="en-US" sz="2400" dirty="0" smtClean="0">
                <a:latin typeface="+mn-lt"/>
              </a:rPr>
              <a:t>are used to check for something which is common across all the users of the web application.</a:t>
            </a:r>
          </a:p>
          <a:p>
            <a:pPr>
              <a:buFontTx/>
              <a:buChar char="-"/>
            </a:pPr>
            <a:r>
              <a:rPr lang="en-US" sz="2400" dirty="0" smtClean="0">
                <a:latin typeface="+mn-lt"/>
              </a:rPr>
              <a:t> Using </a:t>
            </a:r>
            <a:r>
              <a:rPr lang="en-US" sz="2400" dirty="0" err="1" smtClean="0">
                <a:latin typeface="+mn-lt"/>
              </a:rPr>
              <a:t>Servlet</a:t>
            </a:r>
            <a:r>
              <a:rPr lang="en-US" sz="2400" dirty="0" smtClean="0">
                <a:latin typeface="+mn-lt"/>
              </a:rPr>
              <a:t> filters when you want to </a:t>
            </a:r>
            <a:r>
              <a:rPr lang="en-US" sz="2400" b="1" dirty="0" smtClean="0">
                <a:latin typeface="+mn-lt"/>
              </a:rPr>
              <a:t>filter and/or modify</a:t>
            </a:r>
            <a:r>
              <a:rPr lang="en-US" sz="2400" dirty="0" smtClean="0">
                <a:latin typeface="+mn-lt"/>
              </a:rPr>
              <a:t> requests based on specific conditions before sent request/response</a:t>
            </a:r>
            <a:endParaRPr lang="en-US" sz="2400" dirty="0">
              <a:latin typeface="+mn-lt"/>
            </a:endParaRPr>
          </a:p>
        </p:txBody>
      </p:sp>
      <p:pic>
        <p:nvPicPr>
          <p:cNvPr id="70658" name="Picture 2" descr="Diagram of the simple filter."/>
          <p:cNvPicPr>
            <a:picLocks noChangeAspect="1" noChangeArrowheads="1"/>
          </p:cNvPicPr>
          <p:nvPr/>
        </p:nvPicPr>
        <p:blipFill>
          <a:blip r:embed="rId3"/>
          <a:srcRect/>
          <a:stretch>
            <a:fillRect/>
          </a:stretch>
        </p:blipFill>
        <p:spPr bwMode="auto">
          <a:xfrm>
            <a:off x="990600" y="3352800"/>
            <a:ext cx="6954247" cy="25908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2057400" y="0"/>
            <a:ext cx="6934200" cy="841375"/>
          </a:xfrm>
        </p:spPr>
        <p:txBody>
          <a:bodyPr>
            <a:normAutofit/>
          </a:bodyPr>
          <a:lstStyle/>
          <a:p>
            <a:r>
              <a:rPr lang="en-US" dirty="0" smtClean="0">
                <a:solidFill>
                  <a:srgbClr val="C00000"/>
                </a:solidFill>
                <a:latin typeface="Arial" pitchFamily="34" charset="0"/>
                <a:cs typeface="Arial" pitchFamily="34" charset="0"/>
              </a:rPr>
              <a:t>Create Custom Interceptors</a:t>
            </a:r>
            <a:endParaRPr lang="en-US" dirty="0">
              <a:solidFill>
                <a:srgbClr val="C00000"/>
              </a:solidFill>
              <a:latin typeface="Arial" pitchFamily="34" charset="0"/>
              <a:cs typeface="Arial" pitchFamily="34" charset="0"/>
            </a:endParaRPr>
          </a:p>
        </p:txBody>
      </p:sp>
      <p:sp>
        <p:nvSpPr>
          <p:cNvPr id="12" name="TextBox 11"/>
          <p:cNvSpPr txBox="1"/>
          <p:nvPr/>
        </p:nvSpPr>
        <p:spPr>
          <a:xfrm>
            <a:off x="152400" y="1143000"/>
            <a:ext cx="8763000" cy="830997"/>
          </a:xfrm>
          <a:prstGeom prst="rect">
            <a:avLst/>
          </a:prstGeom>
          <a:noFill/>
        </p:spPr>
        <p:txBody>
          <a:bodyPr wrap="square" rtlCol="0">
            <a:spAutoFit/>
          </a:bodyPr>
          <a:lstStyle/>
          <a:p>
            <a:pPr>
              <a:buFontTx/>
              <a:buChar char="-"/>
            </a:pPr>
            <a:r>
              <a:rPr lang="en-US" sz="2400" dirty="0" smtClean="0">
                <a:latin typeface="+mn-lt"/>
              </a:rPr>
              <a:t> Creating a </a:t>
            </a:r>
            <a:r>
              <a:rPr lang="en-US" sz="2400" dirty="0" err="1" smtClean="0">
                <a:latin typeface="+mn-lt"/>
              </a:rPr>
              <a:t>MyInterceptor</a:t>
            </a:r>
            <a:r>
              <a:rPr lang="en-US" sz="2400" dirty="0" smtClean="0">
                <a:latin typeface="+mn-lt"/>
              </a:rPr>
              <a:t> class </a:t>
            </a:r>
          </a:p>
          <a:p>
            <a:pPr>
              <a:buFontTx/>
              <a:buChar char="-"/>
            </a:pPr>
            <a:r>
              <a:rPr lang="en-US" sz="2400" dirty="0" smtClean="0">
                <a:latin typeface="+mn-lt"/>
              </a:rPr>
              <a:t> Extend </a:t>
            </a:r>
            <a:r>
              <a:rPr lang="en-US" sz="2400" dirty="0" err="1" smtClean="0">
                <a:latin typeface="+mn-lt"/>
              </a:rPr>
              <a:t>Abtract</a:t>
            </a:r>
            <a:r>
              <a:rPr lang="en-US" sz="2400" b="1" dirty="0" err="1" smtClean="0">
                <a:latin typeface="+mn-lt"/>
              </a:rPr>
              <a:t>Interceptor</a:t>
            </a:r>
            <a:r>
              <a:rPr lang="en-US" sz="2400" dirty="0" smtClean="0">
                <a:latin typeface="+mn-lt"/>
              </a:rPr>
              <a:t> interface</a:t>
            </a:r>
            <a:endParaRPr lang="en-US" sz="2400" dirty="0">
              <a:latin typeface="+mn-lt"/>
            </a:endParaRPr>
          </a:p>
        </p:txBody>
      </p:sp>
      <p:pic>
        <p:nvPicPr>
          <p:cNvPr id="16386" name="Picture 2"/>
          <p:cNvPicPr>
            <a:picLocks noChangeAspect="1" noChangeArrowheads="1"/>
          </p:cNvPicPr>
          <p:nvPr/>
        </p:nvPicPr>
        <p:blipFill>
          <a:blip r:embed="rId3"/>
          <a:srcRect/>
          <a:stretch>
            <a:fillRect/>
          </a:stretch>
        </p:blipFill>
        <p:spPr bwMode="auto">
          <a:xfrm>
            <a:off x="1295400" y="2133600"/>
            <a:ext cx="6383024" cy="42664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2057400" y="0"/>
            <a:ext cx="6934200" cy="841375"/>
          </a:xfrm>
        </p:spPr>
        <p:txBody>
          <a:bodyPr>
            <a:normAutofit fontScale="90000"/>
          </a:bodyPr>
          <a:lstStyle/>
          <a:p>
            <a:r>
              <a:rPr lang="en-US" dirty="0" smtClean="0">
                <a:solidFill>
                  <a:srgbClr val="C00000"/>
                </a:solidFill>
              </a:rPr>
              <a:t>Interceptors Configuration</a:t>
            </a:r>
            <a:endParaRPr lang="en-US" dirty="0">
              <a:solidFill>
                <a:srgbClr val="C00000"/>
              </a:solidFill>
            </a:endParaRPr>
          </a:p>
        </p:txBody>
      </p:sp>
      <p:sp>
        <p:nvSpPr>
          <p:cNvPr id="12" name="TextBox 11"/>
          <p:cNvSpPr txBox="1"/>
          <p:nvPr/>
        </p:nvSpPr>
        <p:spPr>
          <a:xfrm>
            <a:off x="76200" y="1143000"/>
            <a:ext cx="3048000" cy="461665"/>
          </a:xfrm>
          <a:prstGeom prst="rect">
            <a:avLst/>
          </a:prstGeom>
          <a:noFill/>
        </p:spPr>
        <p:txBody>
          <a:bodyPr wrap="square" rtlCol="0">
            <a:spAutoFit/>
          </a:bodyPr>
          <a:lstStyle/>
          <a:p>
            <a:r>
              <a:rPr lang="en-US" sz="2400" b="1" dirty="0" smtClean="0">
                <a:latin typeface="+mn-lt"/>
              </a:rPr>
              <a:t>- In struts.xml file:</a:t>
            </a:r>
            <a:endParaRPr lang="en-US" sz="2400" b="1" dirty="0">
              <a:latin typeface="+mn-lt"/>
            </a:endParaRPr>
          </a:p>
        </p:txBody>
      </p:sp>
      <p:pic>
        <p:nvPicPr>
          <p:cNvPr id="17411" name="Picture 3"/>
          <p:cNvPicPr>
            <a:picLocks noChangeAspect="1" noChangeArrowheads="1"/>
          </p:cNvPicPr>
          <p:nvPr/>
        </p:nvPicPr>
        <p:blipFill>
          <a:blip r:embed="rId3"/>
          <a:srcRect/>
          <a:stretch>
            <a:fillRect/>
          </a:stretch>
        </p:blipFill>
        <p:spPr bwMode="auto">
          <a:xfrm>
            <a:off x="304800" y="4267200"/>
            <a:ext cx="4038600" cy="2259112"/>
          </a:xfrm>
          <a:prstGeom prst="rect">
            <a:avLst/>
          </a:prstGeom>
          <a:noFill/>
          <a:ln w="9525">
            <a:noFill/>
            <a:miter lim="800000"/>
            <a:headEnd/>
            <a:tailEnd/>
          </a:ln>
          <a:effectLst/>
        </p:spPr>
      </p:pic>
      <p:sp>
        <p:nvSpPr>
          <p:cNvPr id="8" name="TextBox 7"/>
          <p:cNvSpPr txBox="1"/>
          <p:nvPr/>
        </p:nvSpPr>
        <p:spPr>
          <a:xfrm>
            <a:off x="152400" y="3867090"/>
            <a:ext cx="4724400" cy="400110"/>
          </a:xfrm>
          <a:prstGeom prst="rect">
            <a:avLst/>
          </a:prstGeom>
          <a:noFill/>
        </p:spPr>
        <p:txBody>
          <a:bodyPr wrap="square" rtlCol="0">
            <a:spAutoFit/>
          </a:bodyPr>
          <a:lstStyle/>
          <a:p>
            <a:r>
              <a:rPr lang="en-US" sz="2000" b="1" dirty="0" smtClean="0">
                <a:latin typeface="+mn-lt"/>
              </a:rPr>
              <a:t>- In execute()method in </a:t>
            </a:r>
            <a:r>
              <a:rPr lang="en-US" sz="2000" b="1" dirty="0" err="1" smtClean="0">
                <a:latin typeface="+mn-lt"/>
              </a:rPr>
              <a:t>LoginAction</a:t>
            </a:r>
            <a:r>
              <a:rPr lang="en-US" sz="2000" b="1" dirty="0" smtClean="0">
                <a:latin typeface="+mn-lt"/>
              </a:rPr>
              <a:t> class:</a:t>
            </a:r>
            <a:endParaRPr lang="en-US" sz="2000" b="1" dirty="0">
              <a:latin typeface="+mn-lt"/>
            </a:endParaRPr>
          </a:p>
        </p:txBody>
      </p:sp>
      <p:pic>
        <p:nvPicPr>
          <p:cNvPr id="17412" name="Picture 4"/>
          <p:cNvPicPr>
            <a:picLocks noChangeAspect="1" noChangeArrowheads="1"/>
          </p:cNvPicPr>
          <p:nvPr/>
        </p:nvPicPr>
        <p:blipFill>
          <a:blip r:embed="rId4"/>
          <a:srcRect/>
          <a:stretch>
            <a:fillRect/>
          </a:stretch>
        </p:blipFill>
        <p:spPr bwMode="auto">
          <a:xfrm>
            <a:off x="5097753" y="1542193"/>
            <a:ext cx="3959717" cy="3487007"/>
          </a:xfrm>
          <a:prstGeom prst="rect">
            <a:avLst/>
          </a:prstGeom>
          <a:noFill/>
          <a:ln w="9525">
            <a:noFill/>
            <a:miter lim="800000"/>
            <a:headEnd/>
            <a:tailEnd/>
          </a:ln>
          <a:effectLst/>
        </p:spPr>
      </p:pic>
      <p:sp>
        <p:nvSpPr>
          <p:cNvPr id="10" name="TextBox 9"/>
          <p:cNvSpPr txBox="1"/>
          <p:nvPr/>
        </p:nvSpPr>
        <p:spPr>
          <a:xfrm>
            <a:off x="5105400" y="1143000"/>
            <a:ext cx="3733800" cy="461665"/>
          </a:xfrm>
          <a:prstGeom prst="rect">
            <a:avLst/>
          </a:prstGeom>
          <a:noFill/>
        </p:spPr>
        <p:txBody>
          <a:bodyPr wrap="square" rtlCol="0">
            <a:spAutoFit/>
          </a:bodyPr>
          <a:lstStyle/>
          <a:p>
            <a:r>
              <a:rPr lang="en-US" sz="2400" b="1" dirty="0" smtClean="0">
                <a:latin typeface="+mn-lt"/>
              </a:rPr>
              <a:t>- After running application</a:t>
            </a:r>
            <a:endParaRPr lang="en-US" sz="2400" b="1" dirty="0">
              <a:latin typeface="+mn-lt"/>
            </a:endParaRPr>
          </a:p>
        </p:txBody>
      </p:sp>
      <p:pic>
        <p:nvPicPr>
          <p:cNvPr id="17414" name="Picture 6"/>
          <p:cNvPicPr>
            <a:picLocks noChangeAspect="1" noChangeArrowheads="1"/>
          </p:cNvPicPr>
          <p:nvPr/>
        </p:nvPicPr>
        <p:blipFill>
          <a:blip r:embed="rId5"/>
          <a:srcRect/>
          <a:stretch>
            <a:fillRect/>
          </a:stretch>
        </p:blipFill>
        <p:spPr bwMode="auto">
          <a:xfrm>
            <a:off x="152400" y="1676400"/>
            <a:ext cx="4805464"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2667000" y="2895600"/>
            <a:ext cx="3124200" cy="841375"/>
          </a:xfrm>
        </p:spPr>
        <p:txBody>
          <a:bodyPr>
            <a:normAutofit/>
          </a:bodyPr>
          <a:lstStyle/>
          <a:p>
            <a:r>
              <a:rPr lang="en-US" dirty="0" smtClean="0">
                <a:latin typeface="Arial" pitchFamily="34" charset="0"/>
                <a:cs typeface="Arial" pitchFamily="34" charset="0"/>
              </a:rPr>
              <a:t>Validations</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2057400" y="0"/>
            <a:ext cx="6934200" cy="841375"/>
          </a:xfrm>
        </p:spPr>
        <p:txBody>
          <a:bodyPr>
            <a:normAutofit/>
          </a:bodyPr>
          <a:lstStyle/>
          <a:p>
            <a:r>
              <a:rPr lang="en-US" sz="3600" dirty="0" smtClean="0">
                <a:solidFill>
                  <a:srgbClr val="C00000"/>
                </a:solidFill>
                <a:latin typeface="Arial" pitchFamily="34" charset="0"/>
                <a:cs typeface="Arial" pitchFamily="34" charset="0"/>
              </a:rPr>
              <a:t>Overview</a:t>
            </a:r>
            <a:endParaRPr lang="en-US" sz="3600" dirty="0">
              <a:solidFill>
                <a:srgbClr val="C00000"/>
              </a:solidFill>
              <a:latin typeface="Arial" pitchFamily="34" charset="0"/>
              <a:cs typeface="Arial" pitchFamily="34" charset="0"/>
            </a:endParaRPr>
          </a:p>
        </p:txBody>
      </p:sp>
      <p:sp>
        <p:nvSpPr>
          <p:cNvPr id="5" name="TextBox 4"/>
          <p:cNvSpPr txBox="1"/>
          <p:nvPr/>
        </p:nvSpPr>
        <p:spPr>
          <a:xfrm>
            <a:off x="76200" y="1143000"/>
            <a:ext cx="8915400" cy="1569660"/>
          </a:xfrm>
          <a:prstGeom prst="rect">
            <a:avLst/>
          </a:prstGeom>
          <a:noFill/>
        </p:spPr>
        <p:txBody>
          <a:bodyPr wrap="square" rtlCol="0">
            <a:spAutoFit/>
          </a:bodyPr>
          <a:lstStyle/>
          <a:p>
            <a:r>
              <a:rPr lang="en-US" sz="2400" dirty="0" smtClean="0">
                <a:latin typeface="+mn-lt"/>
              </a:rPr>
              <a:t>- Provided by </a:t>
            </a:r>
            <a:r>
              <a:rPr lang="en-US" sz="2400" dirty="0" err="1" smtClean="0">
                <a:latin typeface="+mn-lt"/>
              </a:rPr>
              <a:t>XWork</a:t>
            </a:r>
            <a:r>
              <a:rPr lang="en-US" sz="2400" dirty="0" smtClean="0">
                <a:latin typeface="+mn-lt"/>
              </a:rPr>
              <a:t> to enable the application of input validation rules to Actions before they are executed</a:t>
            </a:r>
          </a:p>
          <a:p>
            <a:r>
              <a:rPr lang="en-US" sz="2400" dirty="0" smtClean="0">
                <a:latin typeface="+mn-lt"/>
              </a:rPr>
              <a:t>- To handle form validation automatically and it can handle both </a:t>
            </a:r>
            <a:r>
              <a:rPr lang="en-US" sz="2400" b="1" dirty="0" smtClean="0">
                <a:latin typeface="+mn-lt"/>
              </a:rPr>
              <a:t>server side</a:t>
            </a:r>
            <a:r>
              <a:rPr lang="en-US" sz="2400" dirty="0" smtClean="0">
                <a:latin typeface="+mn-lt"/>
              </a:rPr>
              <a:t> as well as </a:t>
            </a:r>
            <a:r>
              <a:rPr lang="en-US" sz="2400" b="1" dirty="0" smtClean="0">
                <a:latin typeface="+mn-lt"/>
              </a:rPr>
              <a:t>client side</a:t>
            </a:r>
            <a:r>
              <a:rPr lang="en-US" sz="2400" dirty="0" smtClean="0">
                <a:latin typeface="+mn-lt"/>
              </a:rPr>
              <a:t> form validation</a:t>
            </a:r>
            <a:endParaRPr lang="en-US" sz="2400" dirty="0">
              <a:latin typeface="+mn-lt"/>
            </a:endParaRPr>
          </a:p>
        </p:txBody>
      </p:sp>
      <p:sp>
        <p:nvSpPr>
          <p:cNvPr id="6" name="TextBox 5"/>
          <p:cNvSpPr txBox="1"/>
          <p:nvPr/>
        </p:nvSpPr>
        <p:spPr>
          <a:xfrm>
            <a:off x="152400" y="2971800"/>
            <a:ext cx="5181600" cy="461665"/>
          </a:xfrm>
          <a:prstGeom prst="rect">
            <a:avLst/>
          </a:prstGeom>
          <a:noFill/>
        </p:spPr>
        <p:txBody>
          <a:bodyPr wrap="square" rtlCol="0">
            <a:spAutoFit/>
          </a:bodyPr>
          <a:lstStyle/>
          <a:p>
            <a:r>
              <a:rPr lang="en-US" sz="2400" b="1" dirty="0" err="1" smtClean="0"/>
              <a:t>Validators</a:t>
            </a:r>
            <a:r>
              <a:rPr lang="en-US" sz="2400" b="1" dirty="0" smtClean="0"/>
              <a:t> Scope</a:t>
            </a:r>
            <a:endParaRPr lang="en-US" sz="2400" dirty="0"/>
          </a:p>
        </p:txBody>
      </p:sp>
      <p:sp>
        <p:nvSpPr>
          <p:cNvPr id="7" name="TextBox 6"/>
          <p:cNvSpPr txBox="1"/>
          <p:nvPr/>
        </p:nvSpPr>
        <p:spPr>
          <a:xfrm>
            <a:off x="533400" y="3505200"/>
            <a:ext cx="8077200" cy="1569660"/>
          </a:xfrm>
          <a:prstGeom prst="rect">
            <a:avLst/>
          </a:prstGeom>
          <a:noFill/>
        </p:spPr>
        <p:txBody>
          <a:bodyPr wrap="square" rtlCol="0">
            <a:spAutoFit/>
          </a:bodyPr>
          <a:lstStyle/>
          <a:p>
            <a:pPr>
              <a:buFont typeface="Arial" pitchFamily="34" charset="0"/>
              <a:buChar char="•"/>
            </a:pPr>
            <a:r>
              <a:rPr lang="en-US" sz="2400" dirty="0" smtClean="0"/>
              <a:t> Field </a:t>
            </a:r>
            <a:r>
              <a:rPr lang="en-US" sz="2400" dirty="0" err="1" smtClean="0"/>
              <a:t>Validators</a:t>
            </a:r>
            <a:r>
              <a:rPr lang="en-US" sz="2400" dirty="0" smtClean="0"/>
              <a:t>: as the name indicate, act on single fields accessible through an action</a:t>
            </a:r>
          </a:p>
          <a:p>
            <a:pPr>
              <a:buFont typeface="Arial" pitchFamily="34" charset="0"/>
              <a:buChar char="•"/>
            </a:pPr>
            <a:r>
              <a:rPr lang="en-US" sz="2400" dirty="0" smtClean="0"/>
              <a:t> Non-field </a:t>
            </a:r>
            <a:r>
              <a:rPr lang="en-US" sz="2400" dirty="0" err="1" smtClean="0"/>
              <a:t>validators</a:t>
            </a:r>
            <a:r>
              <a:rPr lang="en-US" sz="2400" dirty="0" smtClean="0"/>
              <a:t>: only add action level messages</a:t>
            </a:r>
          </a:p>
          <a:p>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3810000" y="152400"/>
            <a:ext cx="5105400" cy="688975"/>
          </a:xfrm>
        </p:spPr>
        <p:txBody>
          <a:bodyPr>
            <a:normAutofit/>
          </a:bodyPr>
          <a:lstStyle/>
          <a:p>
            <a:r>
              <a:rPr lang="en-US" sz="3600" dirty="0" smtClean="0">
                <a:solidFill>
                  <a:srgbClr val="C00000"/>
                </a:solidFill>
              </a:rPr>
              <a:t>Create Validation</a:t>
            </a:r>
            <a:endParaRPr lang="en-US" sz="3600" dirty="0">
              <a:solidFill>
                <a:srgbClr val="C00000"/>
              </a:solidFill>
              <a:latin typeface="Arial" pitchFamily="34" charset="0"/>
              <a:cs typeface="Arial" pitchFamily="34" charset="0"/>
            </a:endParaRPr>
          </a:p>
        </p:txBody>
      </p:sp>
      <p:pic>
        <p:nvPicPr>
          <p:cNvPr id="18434" name="Picture 2"/>
          <p:cNvPicPr>
            <a:picLocks noChangeAspect="1" noChangeArrowheads="1"/>
          </p:cNvPicPr>
          <p:nvPr/>
        </p:nvPicPr>
        <p:blipFill>
          <a:blip r:embed="rId3"/>
          <a:srcRect/>
          <a:stretch>
            <a:fillRect/>
          </a:stretch>
        </p:blipFill>
        <p:spPr bwMode="auto">
          <a:xfrm>
            <a:off x="591015" y="2209800"/>
            <a:ext cx="7486185" cy="4343400"/>
          </a:xfrm>
          <a:prstGeom prst="rect">
            <a:avLst/>
          </a:prstGeom>
          <a:noFill/>
          <a:ln w="9525">
            <a:noFill/>
            <a:miter lim="800000"/>
            <a:headEnd/>
            <a:tailEnd/>
          </a:ln>
          <a:effectLst/>
        </p:spPr>
      </p:pic>
      <p:sp>
        <p:nvSpPr>
          <p:cNvPr id="11" name="TextBox 10"/>
          <p:cNvSpPr txBox="1"/>
          <p:nvPr/>
        </p:nvSpPr>
        <p:spPr>
          <a:xfrm>
            <a:off x="228600" y="1219201"/>
            <a:ext cx="8763000" cy="830997"/>
          </a:xfrm>
          <a:prstGeom prst="rect">
            <a:avLst/>
          </a:prstGeom>
          <a:noFill/>
        </p:spPr>
        <p:txBody>
          <a:bodyPr wrap="square" rtlCol="0">
            <a:spAutoFit/>
          </a:bodyPr>
          <a:lstStyle/>
          <a:p>
            <a:pPr>
              <a:buFontTx/>
              <a:buChar char="-"/>
            </a:pPr>
            <a:r>
              <a:rPr lang="en-US" sz="2400" dirty="0" smtClean="0">
                <a:latin typeface="+mn-lt"/>
              </a:rPr>
              <a:t> Overwrite validate() method in </a:t>
            </a:r>
            <a:r>
              <a:rPr lang="en-US" sz="2400" dirty="0" err="1" smtClean="0">
                <a:latin typeface="+mn-lt"/>
              </a:rPr>
              <a:t>LoginAction</a:t>
            </a:r>
            <a:r>
              <a:rPr lang="en-US" sz="2400" dirty="0" smtClean="0">
                <a:latin typeface="+mn-lt"/>
              </a:rPr>
              <a:t> class</a:t>
            </a:r>
          </a:p>
          <a:p>
            <a:pPr>
              <a:buFontTx/>
              <a:buChar char="-"/>
            </a:pPr>
            <a:r>
              <a:rPr lang="en-US" sz="2400" dirty="0" smtClean="0">
                <a:latin typeface="+mn-lt"/>
              </a:rPr>
              <a:t> Use </a:t>
            </a:r>
            <a:r>
              <a:rPr lang="en-US" sz="2400" dirty="0" err="1" smtClean="0">
                <a:latin typeface="+mn-lt"/>
              </a:rPr>
              <a:t>addFielError</a:t>
            </a:r>
            <a:r>
              <a:rPr lang="en-US" sz="2400" dirty="0" smtClean="0">
                <a:latin typeface="+mn-lt"/>
              </a:rPr>
              <a:t>() to put error message</a:t>
            </a:r>
            <a:endParaRPr lang="en-US" sz="2400" dirty="0">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3581400" y="152400"/>
            <a:ext cx="5334000" cy="688975"/>
          </a:xfrm>
        </p:spPr>
        <p:txBody>
          <a:bodyPr>
            <a:normAutofit fontScale="90000"/>
          </a:bodyPr>
          <a:lstStyle/>
          <a:p>
            <a:r>
              <a:rPr lang="en-US" sz="3600" dirty="0" smtClean="0">
                <a:solidFill>
                  <a:srgbClr val="C00000"/>
                </a:solidFill>
              </a:rPr>
              <a:t>Validation Configuration</a:t>
            </a:r>
            <a:endParaRPr lang="en-US" sz="3600" dirty="0">
              <a:solidFill>
                <a:srgbClr val="C00000"/>
              </a:solidFill>
              <a:latin typeface="Arial" pitchFamily="34" charset="0"/>
              <a:cs typeface="Arial" pitchFamily="34" charset="0"/>
            </a:endParaRPr>
          </a:p>
        </p:txBody>
      </p:sp>
      <p:sp>
        <p:nvSpPr>
          <p:cNvPr id="11" name="TextBox 10"/>
          <p:cNvSpPr txBox="1"/>
          <p:nvPr/>
        </p:nvSpPr>
        <p:spPr>
          <a:xfrm>
            <a:off x="228600" y="1219201"/>
            <a:ext cx="8763000" cy="830997"/>
          </a:xfrm>
          <a:prstGeom prst="rect">
            <a:avLst/>
          </a:prstGeom>
          <a:noFill/>
        </p:spPr>
        <p:txBody>
          <a:bodyPr wrap="square" rtlCol="0">
            <a:spAutoFit/>
          </a:bodyPr>
          <a:lstStyle/>
          <a:p>
            <a:pPr>
              <a:buFontTx/>
              <a:buChar char="-"/>
            </a:pPr>
            <a:r>
              <a:rPr lang="en-US" sz="2400" dirty="0" smtClean="0">
                <a:latin typeface="+mn-lt"/>
              </a:rPr>
              <a:t> Configuration in struts.xml</a:t>
            </a:r>
          </a:p>
          <a:p>
            <a:pPr>
              <a:buFontTx/>
              <a:buChar char="-"/>
            </a:pPr>
            <a:r>
              <a:rPr lang="en-US" sz="2400" dirty="0" smtClean="0">
                <a:latin typeface="+mn-lt"/>
              </a:rPr>
              <a:t> Use interceptor –ref with name “</a:t>
            </a:r>
            <a:r>
              <a:rPr lang="en-US" sz="2400" i="1" dirty="0" smtClean="0">
                <a:latin typeface="+mn-lt"/>
              </a:rPr>
              <a:t>validation</a:t>
            </a:r>
            <a:r>
              <a:rPr lang="en-US" sz="2400" dirty="0" smtClean="0">
                <a:latin typeface="+mn-lt"/>
              </a:rPr>
              <a:t>”</a:t>
            </a:r>
            <a:endParaRPr lang="en-US" sz="2400" dirty="0">
              <a:latin typeface="+mn-lt"/>
            </a:endParaRPr>
          </a:p>
        </p:txBody>
      </p:sp>
      <p:pic>
        <p:nvPicPr>
          <p:cNvPr id="1026" name="Picture 2"/>
          <p:cNvPicPr>
            <a:picLocks noChangeAspect="1" noChangeArrowheads="1"/>
          </p:cNvPicPr>
          <p:nvPr/>
        </p:nvPicPr>
        <p:blipFill>
          <a:blip r:embed="rId3"/>
          <a:srcRect/>
          <a:stretch>
            <a:fillRect/>
          </a:stretch>
        </p:blipFill>
        <p:spPr bwMode="auto">
          <a:xfrm>
            <a:off x="489057" y="2090738"/>
            <a:ext cx="7892943" cy="43100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2057400" y="0"/>
            <a:ext cx="6934200" cy="841375"/>
          </a:xfrm>
        </p:spPr>
        <p:txBody>
          <a:bodyPr>
            <a:normAutofit/>
          </a:bodyPr>
          <a:lstStyle/>
          <a:p>
            <a:r>
              <a:rPr lang="en-US" dirty="0" smtClean="0">
                <a:solidFill>
                  <a:srgbClr val="C00000"/>
                </a:solidFill>
              </a:rPr>
              <a:t>Agenda</a:t>
            </a:r>
          </a:p>
        </p:txBody>
      </p:sp>
      <p:sp>
        <p:nvSpPr>
          <p:cNvPr id="3" name="TextBox 2"/>
          <p:cNvSpPr txBox="1"/>
          <p:nvPr/>
        </p:nvSpPr>
        <p:spPr>
          <a:xfrm>
            <a:off x="1447800" y="1371600"/>
            <a:ext cx="7162800" cy="2554545"/>
          </a:xfrm>
          <a:prstGeom prst="rect">
            <a:avLst/>
          </a:prstGeom>
          <a:noFill/>
        </p:spPr>
        <p:txBody>
          <a:bodyPr wrap="square" rtlCol="0">
            <a:spAutoFit/>
          </a:bodyPr>
          <a:lstStyle/>
          <a:p>
            <a:pPr>
              <a:buFont typeface="Wingdings" pitchFamily="2" charset="2"/>
              <a:buChar char="§"/>
            </a:pPr>
            <a:r>
              <a:rPr lang="en-US" sz="3200" dirty="0" smtClean="0">
                <a:latin typeface="+mn-lt"/>
              </a:rPr>
              <a:t>Navigation </a:t>
            </a:r>
          </a:p>
          <a:p>
            <a:pPr>
              <a:buFont typeface="Wingdings" pitchFamily="2" charset="2"/>
              <a:buChar char="§"/>
            </a:pPr>
            <a:r>
              <a:rPr lang="en-US" sz="3200" dirty="0" err="1" smtClean="0">
                <a:latin typeface="+mn-lt"/>
              </a:rPr>
              <a:t>ValueStack</a:t>
            </a:r>
            <a:endParaRPr lang="en-US" sz="3200" dirty="0" smtClean="0">
              <a:latin typeface="+mn-lt"/>
            </a:endParaRPr>
          </a:p>
          <a:p>
            <a:pPr>
              <a:buFont typeface="Wingdings" pitchFamily="2" charset="2"/>
              <a:buChar char="§"/>
            </a:pPr>
            <a:r>
              <a:rPr lang="en-US" sz="3200" dirty="0" smtClean="0">
                <a:latin typeface="+mn-lt"/>
              </a:rPr>
              <a:t> Interceptors</a:t>
            </a:r>
          </a:p>
          <a:p>
            <a:pPr>
              <a:buFont typeface="Wingdings" pitchFamily="2" charset="2"/>
              <a:buChar char="§"/>
            </a:pPr>
            <a:r>
              <a:rPr lang="en-US" sz="3200" dirty="0" smtClean="0">
                <a:latin typeface="+mn-lt"/>
              </a:rPr>
              <a:t> Validations</a:t>
            </a:r>
          </a:p>
          <a:p>
            <a:pPr lvl="1">
              <a:buFont typeface="Wingdings" pitchFamily="2" charset="2"/>
              <a:buChar char="ü"/>
            </a:pPr>
            <a:endParaRPr lang="en-US" sz="3200" dirty="0" smtClean="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2057400" y="152400"/>
            <a:ext cx="6858000" cy="688975"/>
          </a:xfrm>
        </p:spPr>
        <p:txBody>
          <a:bodyPr>
            <a:normAutofit/>
          </a:bodyPr>
          <a:lstStyle/>
          <a:p>
            <a:r>
              <a:rPr lang="en-US" sz="3600" dirty="0" smtClean="0">
                <a:solidFill>
                  <a:srgbClr val="C00000"/>
                </a:solidFill>
              </a:rPr>
              <a:t>Summary</a:t>
            </a:r>
            <a:endParaRPr lang="en-US" sz="3600" dirty="0">
              <a:solidFill>
                <a:srgbClr val="C00000"/>
              </a:solidFill>
              <a:latin typeface="Arial" pitchFamily="34" charset="0"/>
              <a:cs typeface="Arial" pitchFamily="34" charset="0"/>
            </a:endParaRPr>
          </a:p>
        </p:txBody>
      </p:sp>
      <p:sp>
        <p:nvSpPr>
          <p:cNvPr id="5" name="TextBox 4"/>
          <p:cNvSpPr txBox="1"/>
          <p:nvPr/>
        </p:nvSpPr>
        <p:spPr>
          <a:xfrm>
            <a:off x="304800" y="1295401"/>
            <a:ext cx="8458200" cy="1815882"/>
          </a:xfrm>
          <a:prstGeom prst="rect">
            <a:avLst/>
          </a:prstGeom>
          <a:noFill/>
        </p:spPr>
        <p:txBody>
          <a:bodyPr wrap="square" rtlCol="0">
            <a:spAutoFit/>
          </a:bodyPr>
          <a:lstStyle/>
          <a:p>
            <a:pPr>
              <a:buFontTx/>
              <a:buChar char="-"/>
            </a:pPr>
            <a:r>
              <a:rPr lang="en-US" sz="2800" b="1" dirty="0" err="1" smtClean="0">
                <a:latin typeface="+mn-lt"/>
              </a:rPr>
              <a:t>ValueStack</a:t>
            </a:r>
            <a:r>
              <a:rPr lang="en-US" sz="2800" b="1" dirty="0" smtClean="0">
                <a:latin typeface="+mn-lt"/>
              </a:rPr>
              <a:t>: </a:t>
            </a:r>
            <a:r>
              <a:rPr lang="en-US" sz="2800" dirty="0" smtClean="0">
                <a:latin typeface="+mn-lt"/>
              </a:rPr>
              <a:t>An object that holds all the data that gets associated during the processing of a request</a:t>
            </a:r>
          </a:p>
          <a:p>
            <a:pPr fontAlgn="t">
              <a:buFontTx/>
              <a:buChar char="-"/>
            </a:pPr>
            <a:r>
              <a:rPr lang="en-US" sz="2800" dirty="0" smtClean="0">
                <a:latin typeface="+mn-lt"/>
              </a:rPr>
              <a:t> Use </a:t>
            </a:r>
            <a:r>
              <a:rPr lang="en-US" sz="2800" b="1" dirty="0" smtClean="0">
                <a:latin typeface="+mn-lt"/>
              </a:rPr>
              <a:t>Interceptor</a:t>
            </a:r>
            <a:r>
              <a:rPr lang="en-US" sz="2800" dirty="0" smtClean="0">
                <a:latin typeface="+mn-lt"/>
              </a:rPr>
              <a:t> to preprocess and </a:t>
            </a:r>
            <a:r>
              <a:rPr lang="en-US" sz="2800" dirty="0" err="1" smtClean="0">
                <a:latin typeface="+mn-lt"/>
              </a:rPr>
              <a:t>postprocess</a:t>
            </a:r>
            <a:r>
              <a:rPr lang="en-US" sz="2800" dirty="0" smtClean="0">
                <a:latin typeface="+mn-lt"/>
              </a:rPr>
              <a:t>  logics, catch exception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2362200" y="3048000"/>
            <a:ext cx="3048000" cy="841375"/>
          </a:xfrm>
        </p:spPr>
        <p:txBody>
          <a:bodyPr>
            <a:normAutofit/>
          </a:bodyPr>
          <a:lstStyle/>
          <a:p>
            <a:r>
              <a:rPr lang="en-US" sz="4400" dirty="0" smtClean="0">
                <a:solidFill>
                  <a:srgbClr val="C00000"/>
                </a:solidFill>
              </a:rPr>
              <a:t>Q &amp; A</a:t>
            </a:r>
            <a:endParaRPr lang="en-US" sz="4400" dirty="0" smtClean="0">
              <a:solidFill>
                <a:srgbClr val="C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2057400" y="0"/>
            <a:ext cx="6934200" cy="841375"/>
          </a:xfrm>
        </p:spPr>
        <p:txBody>
          <a:bodyPr>
            <a:normAutofit/>
          </a:bodyPr>
          <a:lstStyle/>
          <a:p>
            <a:r>
              <a:rPr lang="en-US" dirty="0" smtClean="0">
                <a:solidFill>
                  <a:srgbClr val="C00000"/>
                </a:solidFill>
              </a:rPr>
              <a:t>Navigation</a:t>
            </a:r>
            <a:endParaRPr lang="en-US" dirty="0">
              <a:solidFill>
                <a:srgbClr val="C00000"/>
              </a:solidFill>
              <a:latin typeface="Arial" pitchFamily="34" charset="0"/>
              <a:cs typeface="Arial" pitchFamily="34" charset="0"/>
            </a:endParaRPr>
          </a:p>
        </p:txBody>
      </p:sp>
      <p:sp>
        <p:nvSpPr>
          <p:cNvPr id="18" name="TextBox 17"/>
          <p:cNvSpPr txBox="1"/>
          <p:nvPr/>
        </p:nvSpPr>
        <p:spPr>
          <a:xfrm>
            <a:off x="228600" y="1295400"/>
            <a:ext cx="4800600" cy="1508105"/>
          </a:xfrm>
          <a:prstGeom prst="rect">
            <a:avLst/>
          </a:prstGeom>
          <a:noFill/>
        </p:spPr>
        <p:txBody>
          <a:bodyPr wrap="square" rtlCol="0">
            <a:spAutoFit/>
          </a:bodyPr>
          <a:lstStyle/>
          <a:p>
            <a:pPr>
              <a:buFontTx/>
              <a:buChar char="-"/>
            </a:pPr>
            <a:r>
              <a:rPr lang="en-US" sz="2400" dirty="0" smtClean="0">
                <a:latin typeface="+mn-lt"/>
              </a:rPr>
              <a:t> Using action and result tag </a:t>
            </a:r>
          </a:p>
          <a:p>
            <a:pPr>
              <a:buFontTx/>
              <a:buChar char="-"/>
            </a:pPr>
            <a:r>
              <a:rPr lang="en-US" sz="2400" dirty="0" smtClean="0">
                <a:latin typeface="+mn-lt"/>
              </a:rPr>
              <a:t> Configuration in struts.xml</a:t>
            </a:r>
          </a:p>
          <a:p>
            <a:pPr>
              <a:buFontTx/>
              <a:buChar char="-"/>
            </a:pPr>
            <a:r>
              <a:rPr lang="en-US" sz="2400" dirty="0" smtClean="0">
                <a:latin typeface="+mn-lt"/>
              </a:rPr>
              <a:t> For example as following here:</a:t>
            </a:r>
          </a:p>
          <a:p>
            <a:pPr>
              <a:buFontTx/>
              <a:buChar char="-"/>
            </a:pPr>
            <a:endParaRPr lang="en-US" sz="2000" dirty="0">
              <a:latin typeface="+mn-lt"/>
            </a:endParaRPr>
          </a:p>
        </p:txBody>
      </p:sp>
      <p:pic>
        <p:nvPicPr>
          <p:cNvPr id="1026" name="Picture 2"/>
          <p:cNvPicPr>
            <a:picLocks noChangeAspect="1" noChangeArrowheads="1"/>
          </p:cNvPicPr>
          <p:nvPr/>
        </p:nvPicPr>
        <p:blipFill>
          <a:blip r:embed="rId3"/>
          <a:srcRect/>
          <a:stretch>
            <a:fillRect/>
          </a:stretch>
        </p:blipFill>
        <p:spPr bwMode="auto">
          <a:xfrm>
            <a:off x="914400" y="2514600"/>
            <a:ext cx="7575360" cy="1752600"/>
          </a:xfrm>
          <a:prstGeom prst="rect">
            <a:avLst/>
          </a:prstGeom>
          <a:noFill/>
          <a:ln w="9525">
            <a:noFill/>
            <a:miter lim="800000"/>
            <a:headEnd/>
            <a:tailEnd/>
          </a:ln>
          <a:effectLst/>
        </p:spPr>
      </p:pic>
      <p:sp>
        <p:nvSpPr>
          <p:cNvPr id="7" name="TextBox 6"/>
          <p:cNvSpPr txBox="1"/>
          <p:nvPr/>
        </p:nvSpPr>
        <p:spPr>
          <a:xfrm>
            <a:off x="228600" y="4343400"/>
            <a:ext cx="8610600" cy="1877437"/>
          </a:xfrm>
          <a:prstGeom prst="rect">
            <a:avLst/>
          </a:prstGeom>
          <a:noFill/>
        </p:spPr>
        <p:txBody>
          <a:bodyPr wrap="square" rtlCol="0">
            <a:spAutoFit/>
          </a:bodyPr>
          <a:lstStyle/>
          <a:p>
            <a:pPr>
              <a:buFontTx/>
              <a:buChar char="-"/>
            </a:pPr>
            <a:r>
              <a:rPr lang="en-US" sz="2400" dirty="0" smtClean="0">
                <a:latin typeface="+mn-lt"/>
              </a:rPr>
              <a:t> Create 2 files: Profile.jsp and View.jsp</a:t>
            </a:r>
          </a:p>
          <a:p>
            <a:pPr lvl="1">
              <a:buFont typeface="Arial" pitchFamily="34" charset="0"/>
              <a:buChar char="•"/>
            </a:pPr>
            <a:r>
              <a:rPr lang="en-US" sz="2400" dirty="0" smtClean="0">
                <a:latin typeface="+mn-lt"/>
              </a:rPr>
              <a:t>Profile.jsp allows input profile information</a:t>
            </a:r>
          </a:p>
          <a:p>
            <a:pPr lvl="1">
              <a:buFont typeface="Arial" pitchFamily="34" charset="0"/>
              <a:buChar char="•"/>
            </a:pPr>
            <a:r>
              <a:rPr lang="en-US" sz="2400" dirty="0" smtClean="0">
                <a:latin typeface="+mn-lt"/>
              </a:rPr>
              <a:t>View.jsp: will display profile information after submit a button from Profile.jsp	</a:t>
            </a:r>
          </a:p>
          <a:p>
            <a:pPr>
              <a:buFontTx/>
              <a:buChar char="-"/>
            </a:pPr>
            <a:endParaRPr lang="en-US" sz="2000" dirty="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2057400" y="0"/>
            <a:ext cx="6934200" cy="841375"/>
          </a:xfrm>
        </p:spPr>
        <p:txBody>
          <a:bodyPr>
            <a:normAutofit/>
          </a:bodyPr>
          <a:lstStyle/>
          <a:p>
            <a:r>
              <a:rPr lang="en-US" dirty="0" smtClean="0">
                <a:solidFill>
                  <a:srgbClr val="C00000"/>
                </a:solidFill>
              </a:rPr>
              <a:t>Navigation</a:t>
            </a:r>
            <a:endParaRPr lang="en-US" dirty="0">
              <a:solidFill>
                <a:srgbClr val="C00000"/>
              </a:solidFill>
              <a:latin typeface="Arial" pitchFamily="34" charset="0"/>
              <a:cs typeface="Arial" pitchFamily="34" charset="0"/>
            </a:endParaRPr>
          </a:p>
        </p:txBody>
      </p:sp>
      <p:sp>
        <p:nvSpPr>
          <p:cNvPr id="8" name="TextBox 7"/>
          <p:cNvSpPr txBox="1"/>
          <p:nvPr/>
        </p:nvSpPr>
        <p:spPr>
          <a:xfrm>
            <a:off x="152400" y="1000780"/>
            <a:ext cx="4800600" cy="523220"/>
          </a:xfrm>
          <a:prstGeom prst="rect">
            <a:avLst/>
          </a:prstGeom>
          <a:noFill/>
        </p:spPr>
        <p:txBody>
          <a:bodyPr wrap="square" rtlCol="0">
            <a:spAutoFit/>
          </a:bodyPr>
          <a:lstStyle/>
          <a:p>
            <a:r>
              <a:rPr lang="en-US" sz="2800" dirty="0" smtClean="0">
                <a:latin typeface="+mn-lt"/>
              </a:rPr>
              <a:t>Profile.jsp and View.jsp:</a:t>
            </a:r>
            <a:endParaRPr lang="en-US" sz="2800" dirty="0">
              <a:latin typeface="+mn-lt"/>
            </a:endParaRPr>
          </a:p>
        </p:txBody>
      </p:sp>
      <p:pic>
        <p:nvPicPr>
          <p:cNvPr id="2053" name="Picture 5"/>
          <p:cNvPicPr>
            <a:picLocks noChangeAspect="1" noChangeArrowheads="1"/>
          </p:cNvPicPr>
          <p:nvPr/>
        </p:nvPicPr>
        <p:blipFill>
          <a:blip r:embed="rId3"/>
          <a:srcRect/>
          <a:stretch>
            <a:fillRect/>
          </a:stretch>
        </p:blipFill>
        <p:spPr bwMode="auto">
          <a:xfrm>
            <a:off x="76200" y="1447800"/>
            <a:ext cx="5486400" cy="3312250"/>
          </a:xfrm>
          <a:prstGeom prst="rect">
            <a:avLst/>
          </a:prstGeom>
          <a:noFill/>
          <a:ln w="9525">
            <a:noFill/>
            <a:miter lim="800000"/>
            <a:headEnd/>
            <a:tailEnd/>
          </a:ln>
          <a:effectLst/>
        </p:spPr>
      </p:pic>
      <p:pic>
        <p:nvPicPr>
          <p:cNvPr id="12" name="Picture 4"/>
          <p:cNvPicPr>
            <a:picLocks noChangeAspect="1" noChangeArrowheads="1"/>
          </p:cNvPicPr>
          <p:nvPr/>
        </p:nvPicPr>
        <p:blipFill>
          <a:blip r:embed="rId4"/>
          <a:srcRect/>
          <a:stretch>
            <a:fillRect/>
          </a:stretch>
        </p:blipFill>
        <p:spPr bwMode="auto">
          <a:xfrm>
            <a:off x="3745107" y="3581401"/>
            <a:ext cx="5322693" cy="29287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2057400" y="0"/>
            <a:ext cx="6934200" cy="841375"/>
          </a:xfrm>
        </p:spPr>
        <p:txBody>
          <a:bodyPr>
            <a:normAutofit/>
          </a:bodyPr>
          <a:lstStyle/>
          <a:p>
            <a:r>
              <a:rPr lang="en-US" dirty="0" smtClean="0">
                <a:solidFill>
                  <a:srgbClr val="C00000"/>
                </a:solidFill>
              </a:rPr>
              <a:t>Navigation</a:t>
            </a:r>
            <a:endParaRPr lang="en-US" dirty="0">
              <a:solidFill>
                <a:srgbClr val="C00000"/>
              </a:solidFill>
              <a:latin typeface="Arial" pitchFamily="34" charset="0"/>
              <a:cs typeface="Arial" pitchFamily="34" charset="0"/>
            </a:endParaRPr>
          </a:p>
        </p:txBody>
      </p:sp>
      <p:sp>
        <p:nvSpPr>
          <p:cNvPr id="8" name="TextBox 7"/>
          <p:cNvSpPr txBox="1"/>
          <p:nvPr/>
        </p:nvSpPr>
        <p:spPr>
          <a:xfrm>
            <a:off x="228600" y="1066800"/>
            <a:ext cx="8763000" cy="954107"/>
          </a:xfrm>
          <a:prstGeom prst="rect">
            <a:avLst/>
          </a:prstGeom>
          <a:noFill/>
        </p:spPr>
        <p:txBody>
          <a:bodyPr wrap="square" rtlCol="0">
            <a:spAutoFit/>
          </a:bodyPr>
          <a:lstStyle/>
          <a:p>
            <a:r>
              <a:rPr lang="en-US" sz="2800" dirty="0" smtClean="0">
                <a:latin typeface="+mn-lt"/>
              </a:rPr>
              <a:t>Create </a:t>
            </a:r>
            <a:r>
              <a:rPr lang="en-US" sz="2800" dirty="0" err="1" smtClean="0">
                <a:latin typeface="+mn-lt"/>
              </a:rPr>
              <a:t>ProfileAction</a:t>
            </a:r>
            <a:r>
              <a:rPr lang="en-US" sz="2800" dirty="0" smtClean="0">
                <a:latin typeface="+mn-lt"/>
              </a:rPr>
              <a:t> class with 2 methods: execute() and </a:t>
            </a:r>
            <a:r>
              <a:rPr lang="en-US" sz="2800" dirty="0" err="1" smtClean="0">
                <a:latin typeface="+mn-lt"/>
              </a:rPr>
              <a:t>doView</a:t>
            </a:r>
            <a:r>
              <a:rPr lang="en-US" sz="2800" dirty="0" smtClean="0">
                <a:latin typeface="+mn-lt"/>
              </a:rPr>
              <a:t>():</a:t>
            </a:r>
            <a:endParaRPr lang="en-US" sz="2800" dirty="0">
              <a:latin typeface="+mn-lt"/>
            </a:endParaRPr>
          </a:p>
        </p:txBody>
      </p:sp>
      <p:pic>
        <p:nvPicPr>
          <p:cNvPr id="3075" name="Picture 3"/>
          <p:cNvPicPr>
            <a:picLocks noChangeAspect="1" noChangeArrowheads="1"/>
          </p:cNvPicPr>
          <p:nvPr/>
        </p:nvPicPr>
        <p:blipFill>
          <a:blip r:embed="rId3"/>
          <a:srcRect/>
          <a:stretch>
            <a:fillRect/>
          </a:stretch>
        </p:blipFill>
        <p:spPr bwMode="auto">
          <a:xfrm>
            <a:off x="381000" y="2210300"/>
            <a:ext cx="7991475" cy="4266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2057400" y="0"/>
            <a:ext cx="6934200" cy="841375"/>
          </a:xfrm>
        </p:spPr>
        <p:txBody>
          <a:bodyPr>
            <a:normAutofit/>
          </a:bodyPr>
          <a:lstStyle/>
          <a:p>
            <a:r>
              <a:rPr lang="en-US" dirty="0" smtClean="0">
                <a:solidFill>
                  <a:srgbClr val="C00000"/>
                </a:solidFill>
              </a:rPr>
              <a:t>Navigation</a:t>
            </a:r>
            <a:endParaRPr lang="en-US" dirty="0">
              <a:solidFill>
                <a:srgbClr val="C00000"/>
              </a:solidFill>
              <a:latin typeface="Arial" pitchFamily="34" charset="0"/>
              <a:cs typeface="Arial" pitchFamily="34" charset="0"/>
            </a:endParaRPr>
          </a:p>
        </p:txBody>
      </p:sp>
      <p:sp>
        <p:nvSpPr>
          <p:cNvPr id="8" name="TextBox 7"/>
          <p:cNvSpPr txBox="1"/>
          <p:nvPr/>
        </p:nvSpPr>
        <p:spPr>
          <a:xfrm>
            <a:off x="0" y="990600"/>
            <a:ext cx="8915400" cy="523220"/>
          </a:xfrm>
          <a:prstGeom prst="rect">
            <a:avLst/>
          </a:prstGeom>
          <a:noFill/>
        </p:spPr>
        <p:txBody>
          <a:bodyPr wrap="square" rtlCol="0">
            <a:spAutoFit/>
          </a:bodyPr>
          <a:lstStyle/>
          <a:p>
            <a:r>
              <a:rPr lang="en-US" sz="2800" dirty="0" smtClean="0">
                <a:latin typeface="+mn-lt"/>
              </a:rPr>
              <a:t>Configuration in struts.xml </a:t>
            </a:r>
            <a:r>
              <a:rPr lang="en-US" sz="2800" smtClean="0">
                <a:latin typeface="+mn-lt"/>
              </a:rPr>
              <a:t>and tiles.xml </a:t>
            </a:r>
            <a:r>
              <a:rPr lang="en-US" sz="2800" dirty="0" smtClean="0">
                <a:latin typeface="+mn-lt"/>
              </a:rPr>
              <a:t>as </a:t>
            </a:r>
            <a:r>
              <a:rPr lang="en-US" sz="2800" dirty="0" err="1" smtClean="0">
                <a:latin typeface="+mn-lt"/>
              </a:rPr>
              <a:t>bello</a:t>
            </a:r>
            <a:r>
              <a:rPr lang="en-US" sz="2800" dirty="0" smtClean="0">
                <a:latin typeface="+mn-lt"/>
              </a:rPr>
              <a:t> here:</a:t>
            </a:r>
            <a:endParaRPr lang="en-US" sz="2800" dirty="0">
              <a:latin typeface="+mn-lt"/>
            </a:endParaRPr>
          </a:p>
        </p:txBody>
      </p:sp>
      <p:pic>
        <p:nvPicPr>
          <p:cNvPr id="4098" name="Picture 2"/>
          <p:cNvPicPr>
            <a:picLocks noChangeAspect="1" noChangeArrowheads="1"/>
          </p:cNvPicPr>
          <p:nvPr/>
        </p:nvPicPr>
        <p:blipFill>
          <a:blip r:embed="rId3"/>
          <a:srcRect/>
          <a:stretch>
            <a:fillRect/>
          </a:stretch>
        </p:blipFill>
        <p:spPr bwMode="auto">
          <a:xfrm>
            <a:off x="152400" y="1447800"/>
            <a:ext cx="5118423" cy="2971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3581400" y="3505200"/>
            <a:ext cx="4851400" cy="28754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2057400" y="0"/>
            <a:ext cx="6934200" cy="841375"/>
          </a:xfrm>
        </p:spPr>
        <p:txBody>
          <a:bodyPr>
            <a:normAutofit/>
          </a:bodyPr>
          <a:lstStyle/>
          <a:p>
            <a:r>
              <a:rPr lang="en-US" dirty="0" smtClean="0">
                <a:solidFill>
                  <a:srgbClr val="C00000"/>
                </a:solidFill>
              </a:rPr>
              <a:t>Navigation</a:t>
            </a:r>
            <a:endParaRPr lang="en-US" dirty="0">
              <a:solidFill>
                <a:srgbClr val="C00000"/>
              </a:solidFill>
              <a:latin typeface="Arial" pitchFamily="34" charset="0"/>
              <a:cs typeface="Arial"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0" y="3048001"/>
            <a:ext cx="2895600" cy="1688146"/>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6019800" y="3048000"/>
            <a:ext cx="3048000" cy="1776497"/>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5181600" y="4816582"/>
            <a:ext cx="2895600" cy="1696730"/>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cstate="print"/>
          <a:srcRect/>
          <a:stretch>
            <a:fillRect/>
          </a:stretch>
        </p:blipFill>
        <p:spPr bwMode="auto">
          <a:xfrm>
            <a:off x="1219200" y="4787587"/>
            <a:ext cx="2971800" cy="1739662"/>
          </a:xfrm>
          <a:prstGeom prst="rect">
            <a:avLst/>
          </a:prstGeom>
          <a:noFill/>
          <a:ln w="9525">
            <a:noFill/>
            <a:miter lim="800000"/>
            <a:headEnd/>
            <a:tailEnd/>
          </a:ln>
          <a:effectLst/>
        </p:spPr>
      </p:pic>
      <p:pic>
        <p:nvPicPr>
          <p:cNvPr id="1030" name="Picture 6"/>
          <p:cNvPicPr>
            <a:picLocks noChangeAspect="1" noChangeArrowheads="1"/>
          </p:cNvPicPr>
          <p:nvPr/>
        </p:nvPicPr>
        <p:blipFill>
          <a:blip r:embed="rId7"/>
          <a:srcRect/>
          <a:stretch>
            <a:fillRect/>
          </a:stretch>
        </p:blipFill>
        <p:spPr bwMode="auto">
          <a:xfrm>
            <a:off x="2057400" y="1066800"/>
            <a:ext cx="5319938" cy="1938337"/>
          </a:xfrm>
          <a:prstGeom prst="rect">
            <a:avLst/>
          </a:prstGeom>
          <a:noFill/>
          <a:ln w="9525">
            <a:noFill/>
            <a:miter lim="800000"/>
            <a:headEnd/>
            <a:tailEnd/>
          </a:ln>
          <a:effectLst/>
        </p:spPr>
      </p:pic>
      <p:cxnSp>
        <p:nvCxnSpPr>
          <p:cNvPr id="12" name="Straight Arrow Connector 11"/>
          <p:cNvCxnSpPr>
            <a:stCxn id="1026" idx="0"/>
          </p:cNvCxnSpPr>
          <p:nvPr/>
        </p:nvCxnSpPr>
        <p:spPr>
          <a:xfrm rot="5400000" flipH="1" flipV="1">
            <a:off x="1143000" y="1447801"/>
            <a:ext cx="1905001" cy="12954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486400" y="1371600"/>
            <a:ext cx="1905001" cy="1752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3657601" y="1905000"/>
            <a:ext cx="3352801" cy="236220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3200400" y="2133600"/>
            <a:ext cx="2819400" cy="2667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6200000" flipV="1">
            <a:off x="2819401" y="2590802"/>
            <a:ext cx="3505203" cy="335279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H="1">
            <a:off x="2171701" y="3619500"/>
            <a:ext cx="1981201" cy="38099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447800" y="2438400"/>
            <a:ext cx="381000" cy="369332"/>
          </a:xfrm>
          <a:prstGeom prst="rect">
            <a:avLst/>
          </a:prstGeom>
          <a:noFill/>
        </p:spPr>
        <p:txBody>
          <a:bodyPr wrap="square" rtlCol="0">
            <a:spAutoFit/>
          </a:bodyPr>
          <a:lstStyle/>
          <a:p>
            <a:r>
              <a:rPr lang="en-US" b="1" dirty="0" smtClean="0">
                <a:solidFill>
                  <a:srgbClr val="FF0000"/>
                </a:solidFill>
              </a:rPr>
              <a:t>1</a:t>
            </a:r>
            <a:endParaRPr lang="en-US" b="1" dirty="0">
              <a:solidFill>
                <a:srgbClr val="FF0000"/>
              </a:solidFill>
            </a:endParaRPr>
          </a:p>
        </p:txBody>
      </p:sp>
      <p:sp>
        <p:nvSpPr>
          <p:cNvPr id="37" name="TextBox 36"/>
          <p:cNvSpPr txBox="1"/>
          <p:nvPr/>
        </p:nvSpPr>
        <p:spPr>
          <a:xfrm>
            <a:off x="5943600" y="1524000"/>
            <a:ext cx="381000" cy="369332"/>
          </a:xfrm>
          <a:prstGeom prst="rect">
            <a:avLst/>
          </a:prstGeom>
          <a:noFill/>
        </p:spPr>
        <p:txBody>
          <a:bodyPr wrap="square" rtlCol="0">
            <a:spAutoFit/>
          </a:bodyPr>
          <a:lstStyle/>
          <a:p>
            <a:r>
              <a:rPr lang="en-US" b="1" dirty="0" smtClean="0">
                <a:solidFill>
                  <a:srgbClr val="FF0000"/>
                </a:solidFill>
              </a:rPr>
              <a:t>2</a:t>
            </a:r>
            <a:endParaRPr lang="en-US" b="1" dirty="0">
              <a:solidFill>
                <a:srgbClr val="FF0000"/>
              </a:solidFill>
            </a:endParaRPr>
          </a:p>
        </p:txBody>
      </p:sp>
      <p:sp>
        <p:nvSpPr>
          <p:cNvPr id="38" name="TextBox 37"/>
          <p:cNvSpPr txBox="1"/>
          <p:nvPr/>
        </p:nvSpPr>
        <p:spPr>
          <a:xfrm>
            <a:off x="5562600" y="2971800"/>
            <a:ext cx="381000" cy="369332"/>
          </a:xfrm>
          <a:prstGeom prst="rect">
            <a:avLst/>
          </a:prstGeom>
          <a:noFill/>
        </p:spPr>
        <p:txBody>
          <a:bodyPr wrap="square" rtlCol="0">
            <a:spAutoFit/>
          </a:bodyPr>
          <a:lstStyle/>
          <a:p>
            <a:r>
              <a:rPr lang="en-US" b="1" dirty="0" smtClean="0">
                <a:solidFill>
                  <a:srgbClr val="FF0000"/>
                </a:solidFill>
              </a:rPr>
              <a:t>3</a:t>
            </a:r>
            <a:endParaRPr lang="en-US" b="1" dirty="0">
              <a:solidFill>
                <a:srgbClr val="FF0000"/>
              </a:solidFill>
            </a:endParaRPr>
          </a:p>
        </p:txBody>
      </p:sp>
      <p:sp>
        <p:nvSpPr>
          <p:cNvPr id="39" name="TextBox 38"/>
          <p:cNvSpPr txBox="1"/>
          <p:nvPr/>
        </p:nvSpPr>
        <p:spPr>
          <a:xfrm>
            <a:off x="4724400" y="3352800"/>
            <a:ext cx="381000" cy="369332"/>
          </a:xfrm>
          <a:prstGeom prst="rect">
            <a:avLst/>
          </a:prstGeom>
          <a:noFill/>
        </p:spPr>
        <p:txBody>
          <a:bodyPr wrap="square" rtlCol="0">
            <a:spAutoFit/>
          </a:bodyPr>
          <a:lstStyle/>
          <a:p>
            <a:r>
              <a:rPr lang="en-US" b="1" dirty="0" smtClean="0">
                <a:solidFill>
                  <a:srgbClr val="FF0000"/>
                </a:solidFill>
              </a:rPr>
              <a:t>4</a:t>
            </a:r>
            <a:endParaRPr lang="en-US" b="1" dirty="0">
              <a:solidFill>
                <a:srgbClr val="FF0000"/>
              </a:solidFill>
            </a:endParaRPr>
          </a:p>
        </p:txBody>
      </p:sp>
      <p:sp>
        <p:nvSpPr>
          <p:cNvPr id="40" name="TextBox 39"/>
          <p:cNvSpPr txBox="1"/>
          <p:nvPr/>
        </p:nvSpPr>
        <p:spPr>
          <a:xfrm>
            <a:off x="3733800" y="3200400"/>
            <a:ext cx="381000" cy="369332"/>
          </a:xfrm>
          <a:prstGeom prst="rect">
            <a:avLst/>
          </a:prstGeom>
          <a:noFill/>
        </p:spPr>
        <p:txBody>
          <a:bodyPr wrap="square" rtlCol="0">
            <a:spAutoFit/>
          </a:bodyPr>
          <a:lstStyle/>
          <a:p>
            <a:r>
              <a:rPr lang="en-US" b="1" dirty="0" smtClean="0">
                <a:solidFill>
                  <a:srgbClr val="FF0000"/>
                </a:solidFill>
              </a:rPr>
              <a:t>5</a:t>
            </a:r>
            <a:endParaRPr lang="en-US" b="1" dirty="0">
              <a:solidFill>
                <a:srgbClr val="FF0000"/>
              </a:solidFill>
            </a:endParaRPr>
          </a:p>
        </p:txBody>
      </p:sp>
      <p:sp>
        <p:nvSpPr>
          <p:cNvPr id="41" name="TextBox 40"/>
          <p:cNvSpPr txBox="1"/>
          <p:nvPr/>
        </p:nvSpPr>
        <p:spPr>
          <a:xfrm>
            <a:off x="3276600" y="4114800"/>
            <a:ext cx="381000" cy="369332"/>
          </a:xfrm>
          <a:prstGeom prst="rect">
            <a:avLst/>
          </a:prstGeom>
          <a:noFill/>
        </p:spPr>
        <p:txBody>
          <a:bodyPr wrap="square" rtlCol="0">
            <a:spAutoFit/>
          </a:bodyPr>
          <a:lstStyle/>
          <a:p>
            <a:r>
              <a:rPr lang="en-US" b="1" dirty="0" smtClean="0">
                <a:solidFill>
                  <a:srgbClr val="FF0000"/>
                </a:solidFill>
              </a:rPr>
              <a:t>6</a:t>
            </a:r>
            <a:endParaRPr lang="en-US" b="1" dirty="0">
              <a:solidFill>
                <a:srgbClr val="FF0000"/>
              </a:solidFill>
            </a:endParaRPr>
          </a:p>
        </p:txBody>
      </p:sp>
      <p:sp>
        <p:nvSpPr>
          <p:cNvPr id="43" name="TextBox 42"/>
          <p:cNvSpPr txBox="1"/>
          <p:nvPr/>
        </p:nvSpPr>
        <p:spPr>
          <a:xfrm>
            <a:off x="0" y="1143000"/>
            <a:ext cx="1905000" cy="461665"/>
          </a:xfrm>
          <a:prstGeom prst="rect">
            <a:avLst/>
          </a:prstGeom>
          <a:noFill/>
        </p:spPr>
        <p:txBody>
          <a:bodyPr wrap="square" rtlCol="0">
            <a:spAutoFit/>
          </a:bodyPr>
          <a:lstStyle/>
          <a:p>
            <a:r>
              <a:rPr lang="en-US" sz="2400" dirty="0" smtClean="0">
                <a:latin typeface="+mn-lt"/>
              </a:rPr>
              <a:t>Run &amp; View:</a:t>
            </a:r>
            <a:endParaRPr lang="en-US" sz="2400" dirty="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2057400" y="0"/>
            <a:ext cx="6934200" cy="841375"/>
          </a:xfrm>
        </p:spPr>
        <p:txBody>
          <a:bodyPr>
            <a:normAutofit/>
          </a:bodyPr>
          <a:lstStyle/>
          <a:p>
            <a:r>
              <a:rPr lang="en-US" dirty="0" smtClean="0">
                <a:solidFill>
                  <a:srgbClr val="C00000"/>
                </a:solidFill>
              </a:rPr>
              <a:t>Value Stack</a:t>
            </a:r>
            <a:endParaRPr lang="en-US" dirty="0">
              <a:solidFill>
                <a:srgbClr val="C00000"/>
              </a:solidFill>
              <a:latin typeface="Arial" pitchFamily="34" charset="0"/>
              <a:cs typeface="Arial" pitchFamily="34" charset="0"/>
            </a:endParaRPr>
          </a:p>
        </p:txBody>
      </p:sp>
      <p:sp>
        <p:nvSpPr>
          <p:cNvPr id="18" name="TextBox 17"/>
          <p:cNvSpPr txBox="1"/>
          <p:nvPr/>
        </p:nvSpPr>
        <p:spPr>
          <a:xfrm>
            <a:off x="76200" y="1524000"/>
            <a:ext cx="4800600" cy="1508105"/>
          </a:xfrm>
          <a:prstGeom prst="rect">
            <a:avLst/>
          </a:prstGeom>
          <a:noFill/>
        </p:spPr>
        <p:txBody>
          <a:bodyPr wrap="square" rtlCol="0">
            <a:spAutoFit/>
          </a:bodyPr>
          <a:lstStyle/>
          <a:p>
            <a:pPr>
              <a:buFontTx/>
              <a:buChar char="-"/>
            </a:pPr>
            <a:r>
              <a:rPr lang="en-US" sz="2400" dirty="0" smtClean="0">
                <a:latin typeface="+mn-lt"/>
              </a:rPr>
              <a:t> An object that holds all the data that gets associated during the processing of a request.</a:t>
            </a:r>
          </a:p>
          <a:p>
            <a:pPr>
              <a:buFontTx/>
              <a:buChar char="-"/>
            </a:pPr>
            <a:endParaRPr lang="en-US" sz="2000" dirty="0">
              <a:latin typeface="+mn-lt"/>
            </a:endParaRPr>
          </a:p>
        </p:txBody>
      </p:sp>
      <p:pic>
        <p:nvPicPr>
          <p:cNvPr id="18434" name="Picture 2"/>
          <p:cNvPicPr>
            <a:picLocks noChangeAspect="1" noChangeArrowheads="1"/>
          </p:cNvPicPr>
          <p:nvPr/>
        </p:nvPicPr>
        <p:blipFill>
          <a:blip r:embed="rId3"/>
          <a:srcRect/>
          <a:stretch>
            <a:fillRect/>
          </a:stretch>
        </p:blipFill>
        <p:spPr bwMode="auto">
          <a:xfrm>
            <a:off x="4761492" y="1295400"/>
            <a:ext cx="4230108" cy="3276600"/>
          </a:xfrm>
          <a:prstGeom prst="rect">
            <a:avLst/>
          </a:prstGeom>
          <a:noFill/>
          <a:ln w="9525">
            <a:noFill/>
            <a:miter lim="800000"/>
            <a:headEnd/>
            <a:tailEnd/>
          </a:ln>
          <a:effectLst/>
        </p:spPr>
      </p:pic>
      <p:sp>
        <p:nvSpPr>
          <p:cNvPr id="19" name="TextBox 18"/>
          <p:cNvSpPr txBox="1"/>
          <p:nvPr/>
        </p:nvSpPr>
        <p:spPr>
          <a:xfrm>
            <a:off x="0" y="3318808"/>
            <a:ext cx="5943600" cy="1938992"/>
          </a:xfrm>
          <a:prstGeom prst="rect">
            <a:avLst/>
          </a:prstGeom>
          <a:noFill/>
        </p:spPr>
        <p:txBody>
          <a:bodyPr wrap="square" rtlCol="0">
            <a:spAutoFit/>
          </a:bodyPr>
          <a:lstStyle/>
          <a:p>
            <a:pPr>
              <a:buFontTx/>
              <a:buChar char="-"/>
            </a:pPr>
            <a:r>
              <a:rPr lang="en-US" sz="2400" dirty="0" smtClean="0">
                <a:latin typeface="+mn-lt"/>
              </a:rPr>
              <a:t> Can be accessed via the tags provided for JSP, Velocity or </a:t>
            </a:r>
            <a:r>
              <a:rPr lang="en-US" sz="2400" dirty="0" err="1" smtClean="0">
                <a:latin typeface="+mn-lt"/>
              </a:rPr>
              <a:t>Freemarker</a:t>
            </a:r>
            <a:r>
              <a:rPr lang="en-US" sz="2400" dirty="0" smtClean="0">
                <a:latin typeface="+mn-lt"/>
              </a:rPr>
              <a:t>. </a:t>
            </a:r>
          </a:p>
          <a:p>
            <a:pPr>
              <a:buFontTx/>
              <a:buChar char="-"/>
            </a:pPr>
            <a:r>
              <a:rPr lang="en-US" sz="2400" dirty="0" smtClean="0">
                <a:latin typeface="+mn-lt"/>
              </a:rPr>
              <a:t> Can get </a:t>
            </a:r>
            <a:r>
              <a:rPr lang="en-US" sz="2400" dirty="0" err="1" smtClean="0">
                <a:latin typeface="+mn-lt"/>
              </a:rPr>
              <a:t>valueStack</a:t>
            </a:r>
            <a:r>
              <a:rPr lang="en-US" sz="2400" dirty="0" smtClean="0">
                <a:latin typeface="+mn-lt"/>
              </a:rPr>
              <a:t> object inside your action as follows: </a:t>
            </a:r>
            <a:r>
              <a:rPr lang="en-US" sz="2400" b="1" dirty="0" err="1" smtClean="0">
                <a:latin typeface="+mn-lt"/>
              </a:rPr>
              <a:t>ActionContext.getContext</a:t>
            </a:r>
            <a:r>
              <a:rPr lang="en-US" sz="2400" b="1" dirty="0" smtClean="0">
                <a:latin typeface="+mn-lt"/>
              </a:rPr>
              <a:t>().</a:t>
            </a:r>
            <a:r>
              <a:rPr lang="en-US" sz="2400" b="1" dirty="0" err="1" smtClean="0">
                <a:latin typeface="+mn-lt"/>
              </a:rPr>
              <a:t>getValueStack</a:t>
            </a:r>
            <a:r>
              <a:rPr lang="en-US" sz="2400" b="1" dirty="0" smtClean="0">
                <a:latin typeface="+mn-lt"/>
              </a:rPr>
              <a:t>()</a:t>
            </a:r>
            <a:endParaRPr lang="en-US" sz="2400" b="1" dirty="0">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2057400" y="0"/>
            <a:ext cx="6934200" cy="841375"/>
          </a:xfrm>
        </p:spPr>
        <p:txBody>
          <a:bodyPr>
            <a:normAutofit/>
          </a:bodyPr>
          <a:lstStyle/>
          <a:p>
            <a:r>
              <a:rPr lang="en-US" dirty="0" smtClean="0">
                <a:solidFill>
                  <a:srgbClr val="C00000"/>
                </a:solidFill>
              </a:rPr>
              <a:t>Value Stack</a:t>
            </a:r>
            <a:endParaRPr lang="en-US" dirty="0">
              <a:solidFill>
                <a:srgbClr val="C00000"/>
              </a:solidFill>
            </a:endParaRPr>
          </a:p>
        </p:txBody>
      </p:sp>
      <p:sp>
        <p:nvSpPr>
          <p:cNvPr id="9" name="TextBox 8"/>
          <p:cNvSpPr txBox="1"/>
          <p:nvPr/>
        </p:nvSpPr>
        <p:spPr>
          <a:xfrm>
            <a:off x="152400" y="1143000"/>
            <a:ext cx="7620000" cy="523220"/>
          </a:xfrm>
          <a:prstGeom prst="rect">
            <a:avLst/>
          </a:prstGeom>
          <a:noFill/>
        </p:spPr>
        <p:txBody>
          <a:bodyPr wrap="square" rtlCol="0">
            <a:spAutoFit/>
          </a:bodyPr>
          <a:lstStyle/>
          <a:p>
            <a:r>
              <a:rPr lang="en-US" sz="2800" dirty="0" smtClean="0">
                <a:latin typeface="+mn-lt"/>
              </a:rPr>
              <a:t>Set, get value with </a:t>
            </a:r>
            <a:r>
              <a:rPr lang="en-US" sz="2800" dirty="0" err="1" smtClean="0">
                <a:latin typeface="+mn-lt"/>
              </a:rPr>
              <a:t>ValueStack</a:t>
            </a:r>
            <a:endParaRPr lang="en-US" sz="2800" dirty="0">
              <a:latin typeface="+mn-lt"/>
            </a:endParaRPr>
          </a:p>
        </p:txBody>
      </p:sp>
      <p:pic>
        <p:nvPicPr>
          <p:cNvPr id="15365" name="Picture 5"/>
          <p:cNvPicPr>
            <a:picLocks noChangeAspect="1" noChangeArrowheads="1"/>
          </p:cNvPicPr>
          <p:nvPr/>
        </p:nvPicPr>
        <p:blipFill>
          <a:blip r:embed="rId3"/>
          <a:srcRect/>
          <a:stretch>
            <a:fillRect/>
          </a:stretch>
        </p:blipFill>
        <p:spPr bwMode="auto">
          <a:xfrm>
            <a:off x="304800" y="1828800"/>
            <a:ext cx="4136517" cy="3143250"/>
          </a:xfrm>
          <a:prstGeom prst="rect">
            <a:avLst/>
          </a:prstGeom>
          <a:noFill/>
          <a:ln w="9525">
            <a:noFill/>
            <a:miter lim="800000"/>
            <a:headEnd/>
            <a:tailEnd/>
          </a:ln>
          <a:effectLst/>
        </p:spPr>
      </p:pic>
      <p:pic>
        <p:nvPicPr>
          <p:cNvPr id="15366" name="Picture 6"/>
          <p:cNvPicPr>
            <a:picLocks noChangeAspect="1" noChangeArrowheads="1"/>
          </p:cNvPicPr>
          <p:nvPr/>
        </p:nvPicPr>
        <p:blipFill>
          <a:blip r:embed="rId4"/>
          <a:srcRect/>
          <a:stretch>
            <a:fillRect/>
          </a:stretch>
        </p:blipFill>
        <p:spPr bwMode="auto">
          <a:xfrm>
            <a:off x="4636008" y="1828800"/>
            <a:ext cx="4507992" cy="2209800"/>
          </a:xfrm>
          <a:prstGeom prst="rect">
            <a:avLst/>
          </a:prstGeom>
          <a:noFill/>
          <a:ln w="9525">
            <a:noFill/>
            <a:miter lim="800000"/>
            <a:headEnd/>
            <a:tailEnd/>
          </a:ln>
          <a:effectLst/>
        </p:spPr>
      </p:pic>
      <p:pic>
        <p:nvPicPr>
          <p:cNvPr id="15367" name="Picture 7"/>
          <p:cNvPicPr>
            <a:picLocks noChangeAspect="1" noChangeArrowheads="1"/>
          </p:cNvPicPr>
          <p:nvPr/>
        </p:nvPicPr>
        <p:blipFill>
          <a:blip r:embed="rId5"/>
          <a:srcRect/>
          <a:stretch>
            <a:fillRect/>
          </a:stretch>
        </p:blipFill>
        <p:spPr bwMode="auto">
          <a:xfrm>
            <a:off x="4602134" y="4114800"/>
            <a:ext cx="3865591" cy="2409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_Train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1.Struts2.0 Basics</Template>
  <TotalTime>3686</TotalTime>
  <Words>1747</Words>
  <Application>Microsoft Office PowerPoint</Application>
  <PresentationFormat>On-screen Show (4:3)</PresentationFormat>
  <Paragraphs>300</Paragraphs>
  <Slides>21</Slides>
  <Notes>19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Template_Training Slide</vt:lpstr>
      <vt:lpstr>Struts 2.0 Basics 2/2</vt:lpstr>
      <vt:lpstr>Agenda</vt:lpstr>
      <vt:lpstr>Navigation</vt:lpstr>
      <vt:lpstr>Navigation</vt:lpstr>
      <vt:lpstr>Navigation</vt:lpstr>
      <vt:lpstr>Navigation</vt:lpstr>
      <vt:lpstr>Navigation</vt:lpstr>
      <vt:lpstr>Value Stack</vt:lpstr>
      <vt:lpstr>Value Stack</vt:lpstr>
      <vt:lpstr>Interceptors</vt:lpstr>
      <vt:lpstr>Overview &amp; Architecture</vt:lpstr>
      <vt:lpstr>Servlet &amp; Servlet filtlers</vt:lpstr>
      <vt:lpstr>Servlet &amp; Servlet filtlers</vt:lpstr>
      <vt:lpstr>Create Custom Interceptors</vt:lpstr>
      <vt:lpstr>Interceptors Configuration</vt:lpstr>
      <vt:lpstr>Validations</vt:lpstr>
      <vt:lpstr>Overview</vt:lpstr>
      <vt:lpstr>Create Validation</vt:lpstr>
      <vt:lpstr>Validation Configuration</vt:lpstr>
      <vt:lpstr>Summary</vt:lpstr>
      <vt:lpstr>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Xuan Doan(HCM HCD)</dc:creator>
  <cp:lastModifiedBy>KienNT</cp:lastModifiedBy>
  <cp:revision>521</cp:revision>
  <cp:lastPrinted>1601-01-01T00:00:00Z</cp:lastPrinted>
  <dcterms:created xsi:type="dcterms:W3CDTF">1601-01-01T00:00:00Z</dcterms:created>
  <dcterms:modified xsi:type="dcterms:W3CDTF">2013-06-19T07:57:50Z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