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notesMasterIdLst>
    <p:notesMasterId r:id="rId17"/>
  </p:notesMasterIdLst>
  <p:sldIdLst>
    <p:sldId id="353" r:id="rId2"/>
    <p:sldId id="415" r:id="rId3"/>
    <p:sldId id="418" r:id="rId4"/>
    <p:sldId id="419" r:id="rId5"/>
    <p:sldId id="420" r:id="rId6"/>
    <p:sldId id="421" r:id="rId7"/>
    <p:sldId id="422" r:id="rId8"/>
    <p:sldId id="424" r:id="rId9"/>
    <p:sldId id="423" r:id="rId10"/>
    <p:sldId id="425" r:id="rId11"/>
    <p:sldId id="426" r:id="rId12"/>
    <p:sldId id="427" r:id="rId13"/>
    <p:sldId id="428" r:id="rId14"/>
    <p:sldId id="417" r:id="rId15"/>
    <p:sldId id="395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0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4" autoAdjust="0"/>
    <p:restoredTop sz="92552" autoAdjust="0"/>
  </p:normalViewPr>
  <p:slideViewPr>
    <p:cSldViewPr>
      <p:cViewPr varScale="1">
        <p:scale>
          <a:sx n="73" d="100"/>
          <a:sy n="73" d="100"/>
        </p:scale>
        <p:origin x="-7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98CFF61-95D1-4A3B-9139-D74E321E9AC8}" type="datetimeFigureOut">
              <a:rPr lang="en-US"/>
              <a:pPr>
                <a:defRPr/>
              </a:pPr>
              <a:t>6/19/2013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1F6AE7D-B91D-445B-A726-8CEB45E9F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437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6AE7D-B91D-445B-A726-8CEB45E9F2C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&lt;%@ page </a:t>
            </a:r>
            <a:r>
              <a:rPr lang="en-US" dirty="0" err="1" smtClean="0"/>
              <a:t>contentType</a:t>
            </a:r>
            <a:r>
              <a:rPr lang="en-US" dirty="0" smtClean="0"/>
              <a:t>="text/html; </a:t>
            </a:r>
            <a:r>
              <a:rPr lang="en-US" dirty="0" err="1" smtClean="0"/>
              <a:t>charset</a:t>
            </a:r>
            <a:r>
              <a:rPr lang="en-US" dirty="0" smtClean="0"/>
              <a:t>=UTF-8"%&gt;</a:t>
            </a:r>
          </a:p>
          <a:p>
            <a:r>
              <a:rPr lang="en-US" dirty="0" smtClean="0"/>
              <a:t>&lt;%@ </a:t>
            </a:r>
            <a:r>
              <a:rPr lang="en-US" dirty="0" err="1" smtClean="0"/>
              <a:t>taglib</a:t>
            </a:r>
            <a:r>
              <a:rPr lang="en-US" dirty="0" smtClean="0"/>
              <a:t> prefix="s" </a:t>
            </a:r>
            <a:r>
              <a:rPr lang="en-US" dirty="0" err="1" smtClean="0"/>
              <a:t>uri</a:t>
            </a:r>
            <a:r>
              <a:rPr lang="en-US" dirty="0" smtClean="0"/>
              <a:t>="/struts-tags"%&gt;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&lt;title&gt;Struts 2 - Login Application | ViralPatel.net&lt;/title&gt;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&lt;h2&gt;Struts 2 - Login Application with Annotations&lt;/h2&gt;</a:t>
            </a:r>
          </a:p>
          <a:p>
            <a:endParaRPr lang="en-US" dirty="0" smtClean="0"/>
          </a:p>
          <a:p>
            <a:r>
              <a:rPr lang="en-US" dirty="0" smtClean="0"/>
              <a:t>&lt;h1&gt;&lt;s:text name="</a:t>
            </a:r>
            <a:r>
              <a:rPr lang="en-US" dirty="0" err="1" smtClean="0"/>
              <a:t>global.heading</a:t>
            </a:r>
            <a:r>
              <a:rPr lang="en-US" dirty="0" smtClean="0"/>
              <a:t>"/&gt;&lt;/h1&gt;</a:t>
            </a:r>
          </a:p>
          <a:p>
            <a:endParaRPr lang="en-US" dirty="0" smtClean="0"/>
          </a:p>
          <a:p>
            <a:r>
              <a:rPr lang="en-US" dirty="0" smtClean="0"/>
              <a:t>   &lt;s:url id="</a:t>
            </a:r>
            <a:r>
              <a:rPr lang="en-US" dirty="0" err="1" smtClean="0"/>
              <a:t>indexEN</a:t>
            </a:r>
            <a:r>
              <a:rPr lang="en-US" dirty="0" smtClean="0"/>
              <a:t>" namespace="/" action="locale" &gt;</a:t>
            </a:r>
          </a:p>
          <a:p>
            <a:r>
              <a:rPr lang="en-US" dirty="0" smtClean="0"/>
              <a:t>      &lt;s:param name="</a:t>
            </a:r>
            <a:r>
              <a:rPr lang="en-US" dirty="0" err="1" smtClean="0"/>
              <a:t>request_locale</a:t>
            </a:r>
            <a:r>
              <a:rPr lang="en-US" dirty="0" smtClean="0"/>
              <a:t>" &gt;en&lt;/s:param&gt;</a:t>
            </a:r>
          </a:p>
          <a:p>
            <a:r>
              <a:rPr lang="en-US" dirty="0" smtClean="0"/>
              <a:t>   &lt;/s:url&gt;</a:t>
            </a:r>
          </a:p>
          <a:p>
            <a:r>
              <a:rPr lang="en-US" dirty="0" smtClean="0"/>
              <a:t>   &lt;s:url id="</a:t>
            </a:r>
            <a:r>
              <a:rPr lang="en-US" dirty="0" err="1" smtClean="0"/>
              <a:t>indexVN</a:t>
            </a:r>
            <a:r>
              <a:rPr lang="en-US" dirty="0" smtClean="0"/>
              <a:t>" namespace="/" action="locale" &gt;</a:t>
            </a:r>
          </a:p>
          <a:p>
            <a:r>
              <a:rPr lang="en-US" dirty="0" smtClean="0"/>
              <a:t>      &lt;s:param name="</a:t>
            </a:r>
            <a:r>
              <a:rPr lang="en-US" dirty="0" err="1" smtClean="0"/>
              <a:t>request_locale</a:t>
            </a:r>
            <a:r>
              <a:rPr lang="en-US" dirty="0" smtClean="0"/>
              <a:t>" &gt;</a:t>
            </a:r>
            <a:r>
              <a:rPr lang="en-US" dirty="0" err="1" smtClean="0"/>
              <a:t>vn</a:t>
            </a:r>
            <a:r>
              <a:rPr lang="en-US" dirty="0" smtClean="0"/>
              <a:t>&lt;/s:param&gt;</a:t>
            </a:r>
          </a:p>
          <a:p>
            <a:r>
              <a:rPr lang="en-US" dirty="0" smtClean="0"/>
              <a:t>   &lt;/s:url&gt;</a:t>
            </a:r>
          </a:p>
          <a:p>
            <a:r>
              <a:rPr lang="en-US" dirty="0" smtClean="0"/>
              <a:t>   &lt;s:url id="</a:t>
            </a:r>
            <a:r>
              <a:rPr lang="en-US" dirty="0" err="1" smtClean="0"/>
              <a:t>indexFR</a:t>
            </a:r>
            <a:r>
              <a:rPr lang="en-US" dirty="0" smtClean="0"/>
              <a:t>" namespace="/" action="locale" &gt;</a:t>
            </a:r>
          </a:p>
          <a:p>
            <a:r>
              <a:rPr lang="en-US" dirty="0" smtClean="0"/>
              <a:t>      &lt;s:param name="</a:t>
            </a:r>
            <a:r>
              <a:rPr lang="en-US" dirty="0" err="1" smtClean="0"/>
              <a:t>request_locale</a:t>
            </a:r>
            <a:r>
              <a:rPr lang="en-US" dirty="0" smtClean="0"/>
              <a:t>" &gt;</a:t>
            </a:r>
            <a:r>
              <a:rPr lang="en-US" dirty="0" err="1" smtClean="0"/>
              <a:t>fr</a:t>
            </a:r>
            <a:r>
              <a:rPr lang="en-US" dirty="0" smtClean="0"/>
              <a:t>&lt;/s:param&gt;</a:t>
            </a:r>
          </a:p>
          <a:p>
            <a:r>
              <a:rPr lang="en-US" dirty="0" smtClean="0"/>
              <a:t>   &lt;/s:url&gt;</a:t>
            </a:r>
          </a:p>
          <a:p>
            <a:endParaRPr lang="en-US" dirty="0" smtClean="0"/>
          </a:p>
          <a:p>
            <a:r>
              <a:rPr lang="en-US" dirty="0" smtClean="0"/>
              <a:t>   &lt;s:a </a:t>
            </a:r>
            <a:r>
              <a:rPr lang="en-US" dirty="0" err="1" smtClean="0"/>
              <a:t>href</a:t>
            </a:r>
            <a:r>
              <a:rPr lang="en-US" dirty="0" smtClean="0"/>
              <a:t>="%{</a:t>
            </a:r>
            <a:r>
              <a:rPr lang="en-US" dirty="0" err="1" smtClean="0"/>
              <a:t>indexEN</a:t>
            </a:r>
            <a:r>
              <a:rPr lang="en-US" dirty="0" smtClean="0"/>
              <a:t>}" &gt;English&lt;/s:a&gt;</a:t>
            </a:r>
          </a:p>
          <a:p>
            <a:r>
              <a:rPr lang="en-US" dirty="0" smtClean="0"/>
              <a:t>   &lt;s:a </a:t>
            </a:r>
            <a:r>
              <a:rPr lang="en-US" dirty="0" err="1" smtClean="0"/>
              <a:t>href</a:t>
            </a:r>
            <a:r>
              <a:rPr lang="en-US" dirty="0" smtClean="0"/>
              <a:t>="%{</a:t>
            </a:r>
            <a:r>
              <a:rPr lang="en-US" dirty="0" err="1" smtClean="0"/>
              <a:t>indexVN</a:t>
            </a:r>
            <a:r>
              <a:rPr lang="en-US" dirty="0" smtClean="0"/>
              <a:t>}" &gt;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&lt;/s:a&gt;</a:t>
            </a:r>
          </a:p>
          <a:p>
            <a:r>
              <a:rPr lang="en-US" dirty="0" smtClean="0"/>
              <a:t>   &lt;s:a </a:t>
            </a:r>
            <a:r>
              <a:rPr lang="en-US" dirty="0" err="1" smtClean="0"/>
              <a:t>href</a:t>
            </a:r>
            <a:r>
              <a:rPr lang="en-US" dirty="0" smtClean="0"/>
              <a:t>="%{</a:t>
            </a:r>
            <a:r>
              <a:rPr lang="en-US" dirty="0" err="1" smtClean="0"/>
              <a:t>indexFR</a:t>
            </a:r>
            <a:r>
              <a:rPr lang="en-US" dirty="0" smtClean="0"/>
              <a:t>}" &gt;France&lt;/s:a&gt;</a:t>
            </a:r>
          </a:p>
          <a:p>
            <a:endParaRPr lang="en-US" dirty="0" smtClean="0"/>
          </a:p>
          <a:p>
            <a:r>
              <a:rPr lang="en-US" dirty="0" smtClean="0"/>
              <a:t>&lt;s:actionerror /&gt;</a:t>
            </a:r>
          </a:p>
          <a:p>
            <a:r>
              <a:rPr lang="en-US" dirty="0" smtClean="0"/>
              <a:t>&lt;s:form action="</a:t>
            </a:r>
            <a:r>
              <a:rPr lang="en-US" dirty="0" err="1" smtClean="0"/>
              <a:t>loginanotation</a:t>
            </a:r>
            <a:r>
              <a:rPr lang="en-US" dirty="0" smtClean="0"/>
              <a:t>" method="post"&gt;</a:t>
            </a:r>
          </a:p>
          <a:p>
            <a:r>
              <a:rPr lang="en-US" dirty="0" smtClean="0"/>
              <a:t>    &lt;s:textfield name="username" key="</a:t>
            </a:r>
            <a:r>
              <a:rPr lang="en-US" dirty="0" err="1" smtClean="0"/>
              <a:t>label.username</a:t>
            </a:r>
            <a:r>
              <a:rPr lang="en-US" dirty="0" smtClean="0"/>
              <a:t>" size="20" /&gt;</a:t>
            </a:r>
          </a:p>
          <a:p>
            <a:r>
              <a:rPr lang="en-US" dirty="0" smtClean="0"/>
              <a:t>    &lt;s:password name="password" key="</a:t>
            </a:r>
            <a:r>
              <a:rPr lang="en-US" dirty="0" err="1" smtClean="0"/>
              <a:t>label.password</a:t>
            </a:r>
            <a:r>
              <a:rPr lang="en-US" dirty="0" smtClean="0"/>
              <a:t>" size="20" /&gt;</a:t>
            </a:r>
          </a:p>
          <a:p>
            <a:r>
              <a:rPr lang="en-US" dirty="0" smtClean="0"/>
              <a:t>    &lt;s:submit key="</a:t>
            </a:r>
            <a:r>
              <a:rPr lang="en-US" dirty="0" err="1" smtClean="0"/>
              <a:t>label.login</a:t>
            </a:r>
            <a:r>
              <a:rPr lang="en-US" dirty="0" smtClean="0"/>
              <a:t>" align="center" /&gt;</a:t>
            </a:r>
          </a:p>
          <a:p>
            <a:r>
              <a:rPr lang="en-US" dirty="0" smtClean="0"/>
              <a:t>&lt;/s:form&gt;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6AE7D-B91D-445B-A726-8CEB45E9F2C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&lt;?xml version=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"1.0" encoding="UTF-8"?&gt;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&lt;web-app xmlns:xsi=</a:t>
            </a:r>
            <a:r>
              <a:rPr lang="de-DE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"http://www.w3.org/2001/XMLSchema-instance" xmlns="http://java.sun.com/xml/ns/j2ee" xmlns:javaee="http://java.sun.com/xml/ns/javaee" xmlns:web="http://java.sun.com/xml/ns/javaee/web-app_2_5.xsd" xsi:schemaLocation="http://java.sun.com/xml/ns/j2ee http://java.sun.com/xml/ns/j2ee/web-app_2_4.xsd" id="WebApp_9" version="2.4"&gt;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&lt;display-name&gt;Struts2 Application&lt;/display-name&gt;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&lt;filter&gt;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&lt;filter-name&gt;struts2&lt;/filter-name&gt;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&lt;filter-class&gt;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org.apache.struts2.dispatcher.FilterDispatcher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&lt;/filter-class&gt;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&lt;/filter&gt;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&lt;filter-mapping&gt;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&lt;filter-name&gt;struts2&lt;/filter-name&gt;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-pattern&gt;/*&lt;/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&lt;/filter-mapping&gt;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&lt;welcome-file-list&gt;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&lt;welcome-file&gt;LoginAnotation.jsp&lt;/welcome-file&gt;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&lt;/welcome-file-list&gt;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&lt;/web-app&gt;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6AE7D-B91D-445B-A726-8CEB45E9F2C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6AE7D-B91D-445B-A726-8CEB45E9F2C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6AE7D-B91D-445B-A726-8CEB45E9F2C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6AE7D-B91D-445B-A726-8CEB45E9F2C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6AE7D-B91D-445B-A726-8CEB45E9F2C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label.username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Username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label.password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=Password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label.login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=Login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error.login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=Invalid 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Username/Password. Please try again.</a:t>
            </a:r>
          </a:p>
          <a:p>
            <a:endParaRPr lang="en-US" dirty="0" smtClean="0"/>
          </a:p>
          <a:p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label.username=</a:t>
            </a:r>
            <a:r>
              <a:rPr lang="vi-V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Tên đăng nhập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label.password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Mật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khẩu</a:t>
            </a:r>
            <a:endParaRPr lang="en-US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label.login= </a:t>
            </a:r>
            <a:r>
              <a:rPr lang="vi-V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Đăng nhập</a:t>
            </a:r>
          </a:p>
          <a:p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error.login=</a:t>
            </a:r>
            <a:r>
              <a:rPr lang="vi-V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Sai Tên đăng nhập/Mật khẩu. Vui lòng thử lại.</a:t>
            </a:r>
          </a:p>
          <a:p>
            <a:endParaRPr lang="en-US" dirty="0" smtClean="0"/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label.username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 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d'utilisateur</a:t>
            </a:r>
            <a:endParaRPr lang="en-US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label.password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mot de 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passe</a:t>
            </a:r>
            <a:endParaRPr lang="en-US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label.login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S'identifier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error.login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Invalid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Username</a:t>
            </a:r>
            <a:r>
              <a:rPr lang="fr-FR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</a:t>
            </a:r>
            <a:r>
              <a:rPr lang="fr-FR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Password</a:t>
            </a:r>
            <a:r>
              <a:rPr lang="fr-FR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S'il vous plaît essayer de nouveau.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6AE7D-B91D-445B-A726-8CEB45E9F2C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&lt;h1&gt;&lt;s:text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global.heading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"/&gt;&lt;/h1&gt;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&lt;s:url id=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indexEN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namespace="/" action="locale" &gt;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&lt;s:param name=</a:t>
            </a:r>
            <a:r>
              <a:rPr lang="pt-B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"request_locale" &gt;</a:t>
            </a:r>
            <a:r>
              <a:rPr lang="pt-BR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en&lt;/s:param&gt;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&lt;/s:url&gt;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&lt;s:url id=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indexVN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namespace="/" action="locale" &gt;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&lt;s:param name=</a:t>
            </a:r>
            <a:r>
              <a:rPr lang="pt-B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"request_locale" &gt;</a:t>
            </a:r>
            <a:r>
              <a:rPr lang="pt-BR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vn&lt;/s:param&gt;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&lt;/s:url&gt;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&lt;s:url id=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indexFR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namespace="/" action="locale" &gt;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&lt;s:param name=</a:t>
            </a:r>
            <a:r>
              <a:rPr lang="pt-B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"request_locale" &gt;</a:t>
            </a:r>
            <a:r>
              <a:rPr lang="pt-BR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fr&lt;/s:param&gt;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&lt;/s:url&gt;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&lt;s:a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"%{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indexEN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}" &gt;English&lt;/s:a&gt;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&lt;s:a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"%{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indexVN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}" &gt;</a:t>
            </a:r>
            <a:r>
              <a:rPr lang="en-US" sz="1200" i="1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Tiếng</a:t>
            </a:r>
            <a:r>
              <a:rPr lang="en-US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1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Việt</a:t>
            </a:r>
            <a:r>
              <a:rPr lang="en-US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&lt;/s:a&gt;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&lt;s:a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"%{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indexFR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}" &gt;France&lt;/s:a&gt;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6AE7D-B91D-445B-A726-8CEB45E9F2C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LocaleAction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package demo.struts2;</a:t>
            </a:r>
          </a:p>
          <a:p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java.util.HashMap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java.util.Map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import com.opensymphony.xwork2.ActionContext;</a:t>
            </a:r>
          </a:p>
          <a:p>
            <a:r>
              <a:rPr lang="en-US" dirty="0" smtClean="0"/>
              <a:t>import com.opensymphony.xwork2.ActionSupport;</a:t>
            </a:r>
          </a:p>
          <a:p>
            <a:r>
              <a:rPr lang="en-US" dirty="0" smtClean="0"/>
              <a:t>import com.opensymphony.xwork2.util.ValueStack;</a:t>
            </a:r>
          </a:p>
          <a:p>
            <a:endParaRPr lang="en-US" dirty="0" smtClean="0"/>
          </a:p>
          <a:p>
            <a:r>
              <a:rPr lang="en-US" dirty="0" smtClean="0"/>
              <a:t>public class </a:t>
            </a:r>
            <a:r>
              <a:rPr lang="en-US" dirty="0" err="1" smtClean="0"/>
              <a:t>LocaleAction</a:t>
            </a:r>
            <a:r>
              <a:rPr lang="en-US" dirty="0" smtClean="0"/>
              <a:t> extends </a:t>
            </a:r>
            <a:r>
              <a:rPr lang="en-US" dirty="0" err="1" smtClean="0"/>
              <a:t>ActionSupport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    public String execute() 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    return SUCCESS;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6AE7D-B91D-445B-A726-8CEB45E9F2C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</a:t>
            </a:r>
            <a:r>
              <a:rPr lang="en-US" baseline="0" dirty="0" smtClean="0"/>
              <a:t> each link to change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6AE7D-B91D-445B-A726-8CEB45E9F2C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6AE7D-B91D-445B-A726-8CEB45E9F2C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6AE7D-B91D-445B-A726-8CEB45E9F2C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package demo.struts2;</a:t>
            </a:r>
          </a:p>
          <a:p>
            <a:endParaRPr lang="en-US" dirty="0" smtClean="0"/>
          </a:p>
          <a:p>
            <a:r>
              <a:rPr lang="en-US" dirty="0" smtClean="0"/>
              <a:t>import com.opensymphony.xwork2.ActionSupport;</a:t>
            </a:r>
          </a:p>
          <a:p>
            <a:r>
              <a:rPr lang="en-US" dirty="0" smtClean="0"/>
              <a:t>import org.apache.struts2.convention.annotation.Action;</a:t>
            </a:r>
          </a:p>
          <a:p>
            <a:r>
              <a:rPr lang="en-US" dirty="0" smtClean="0"/>
              <a:t>import org.apache.struts2.convention.annotation.Result;</a:t>
            </a:r>
          </a:p>
          <a:p>
            <a:r>
              <a:rPr lang="en-US" dirty="0" smtClean="0"/>
              <a:t>import org.apache.struts2.convention.annotation.Results;</a:t>
            </a:r>
          </a:p>
          <a:p>
            <a:r>
              <a:rPr lang="en-US" dirty="0" smtClean="0"/>
              <a:t>import com.opensymphony.xwork2.validator.annotations.*;</a:t>
            </a:r>
          </a:p>
          <a:p>
            <a:endParaRPr lang="en-US" dirty="0" smtClean="0"/>
          </a:p>
          <a:p>
            <a:r>
              <a:rPr lang="en-US" dirty="0" smtClean="0"/>
              <a:t>@Results({</a:t>
            </a:r>
          </a:p>
          <a:p>
            <a:r>
              <a:rPr lang="en-US" dirty="0" smtClean="0"/>
              <a:t>	   @Result(name="success", location="/Welcome.jsp"),</a:t>
            </a:r>
          </a:p>
          <a:p>
            <a:r>
              <a:rPr lang="en-US" dirty="0" smtClean="0"/>
              <a:t>	   @Result(name="error", location="/LoginAnnotation.jsp"),</a:t>
            </a:r>
          </a:p>
          <a:p>
            <a:r>
              <a:rPr lang="en-US" dirty="0" smtClean="0"/>
              <a:t>	   @Result(name="input", location="/LoginAnnotation.jsp")</a:t>
            </a:r>
          </a:p>
          <a:p>
            <a:r>
              <a:rPr lang="en-US" dirty="0" smtClean="0"/>
              <a:t>	})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public class </a:t>
            </a:r>
            <a:r>
              <a:rPr lang="en-US" dirty="0" err="1" smtClean="0"/>
              <a:t>LoginAnnotationAction</a:t>
            </a:r>
            <a:r>
              <a:rPr lang="en-US" dirty="0" smtClean="0"/>
              <a:t> extends </a:t>
            </a:r>
            <a:r>
              <a:rPr lang="en-US" dirty="0" err="1" smtClean="0"/>
              <a:t>ActionSupport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private String username;</a:t>
            </a:r>
          </a:p>
          <a:p>
            <a:r>
              <a:rPr lang="en-US" dirty="0" smtClean="0"/>
              <a:t>	private String password;</a:t>
            </a:r>
          </a:p>
          <a:p>
            <a:r>
              <a:rPr lang="en-US" dirty="0" smtClean="0"/>
              <a:t>    @Action(value="/</a:t>
            </a:r>
            <a:r>
              <a:rPr lang="en-US" dirty="0" err="1" smtClean="0"/>
              <a:t>loginanotation</a:t>
            </a:r>
            <a:r>
              <a:rPr lang="en-US" dirty="0" smtClean="0"/>
              <a:t>")</a:t>
            </a:r>
          </a:p>
          <a:p>
            <a:r>
              <a:rPr lang="en-US" dirty="0" smtClean="0"/>
              <a:t>    public String execute() {</a:t>
            </a:r>
          </a:p>
          <a:p>
            <a:r>
              <a:rPr lang="en-US" dirty="0" smtClean="0"/>
              <a:t>        if (</a:t>
            </a:r>
            <a:r>
              <a:rPr lang="en-US" dirty="0" err="1" smtClean="0"/>
              <a:t>this.username.equals</a:t>
            </a:r>
            <a:r>
              <a:rPr lang="en-US" dirty="0" smtClean="0"/>
              <a:t>("admin")</a:t>
            </a:r>
          </a:p>
          <a:p>
            <a:r>
              <a:rPr lang="en-US" dirty="0" smtClean="0"/>
              <a:t>                &amp;&amp; </a:t>
            </a:r>
            <a:r>
              <a:rPr lang="en-US" dirty="0" err="1" smtClean="0"/>
              <a:t>this.password.equals</a:t>
            </a:r>
            <a:r>
              <a:rPr lang="en-US" dirty="0" smtClean="0"/>
              <a:t>("admin123")) {</a:t>
            </a:r>
          </a:p>
          <a:p>
            <a:r>
              <a:rPr lang="en-US" dirty="0" smtClean="0"/>
              <a:t>            return "success";</a:t>
            </a:r>
          </a:p>
          <a:p>
            <a:r>
              <a:rPr lang="en-US" dirty="0" smtClean="0"/>
              <a:t>        } else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addActionError</a:t>
            </a:r>
            <a:r>
              <a:rPr lang="en-US" dirty="0" smtClean="0"/>
              <a:t>(</a:t>
            </a:r>
            <a:r>
              <a:rPr lang="en-US" dirty="0" err="1" smtClean="0"/>
              <a:t>getText</a:t>
            </a:r>
            <a:r>
              <a:rPr lang="en-US" dirty="0" smtClean="0"/>
              <a:t>("</a:t>
            </a:r>
            <a:r>
              <a:rPr lang="en-US" dirty="0" err="1" smtClean="0"/>
              <a:t>error.login</a:t>
            </a:r>
            <a:r>
              <a:rPr lang="en-US" dirty="0" smtClean="0"/>
              <a:t>"));</a:t>
            </a:r>
          </a:p>
          <a:p>
            <a:r>
              <a:rPr lang="en-US" dirty="0" smtClean="0"/>
              <a:t>            return "error";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@</a:t>
            </a:r>
            <a:r>
              <a:rPr lang="en-US" dirty="0" err="1" smtClean="0"/>
              <a:t>RequiredFieldValidator</a:t>
            </a:r>
            <a:r>
              <a:rPr lang="en-US" dirty="0" smtClean="0"/>
              <a:t>( message = "The Username is required" )</a:t>
            </a:r>
          </a:p>
          <a:p>
            <a:r>
              <a:rPr lang="en-US" dirty="0" smtClean="0"/>
              <a:t>    public String </a:t>
            </a:r>
            <a:r>
              <a:rPr lang="en-US" dirty="0" err="1" smtClean="0"/>
              <a:t>getUsername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  return username;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setUsername</a:t>
            </a:r>
            <a:r>
              <a:rPr lang="en-US" dirty="0" smtClean="0"/>
              <a:t>(String username)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this.username</a:t>
            </a:r>
            <a:r>
              <a:rPr lang="en-US" dirty="0" smtClean="0"/>
              <a:t> = username;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@</a:t>
            </a:r>
            <a:r>
              <a:rPr lang="en-US" dirty="0" err="1" smtClean="0"/>
              <a:t>RequiredFieldValidator</a:t>
            </a:r>
            <a:r>
              <a:rPr lang="en-US" dirty="0" smtClean="0"/>
              <a:t>( message = "The Password is required" )</a:t>
            </a:r>
          </a:p>
          <a:p>
            <a:r>
              <a:rPr lang="en-US" dirty="0" smtClean="0"/>
              <a:t>    public String </a:t>
            </a:r>
            <a:r>
              <a:rPr lang="en-US" dirty="0" err="1" smtClean="0"/>
              <a:t>getPassword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  return password;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setPassword</a:t>
            </a:r>
            <a:r>
              <a:rPr lang="en-US" dirty="0" smtClean="0"/>
              <a:t>(String password)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this.password</a:t>
            </a:r>
            <a:r>
              <a:rPr lang="en-US" dirty="0" smtClean="0"/>
              <a:t> = password;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6AE7D-B91D-445B-A726-8CEB45E9F2C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DC008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4A688-8DC7-4190-9429-E02FD4358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3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F0197-80C3-4C75-89AE-44402E7728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3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47D1D-6DE2-4527-BD0A-2D94CEBB8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8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29C4E-883D-4BD2-8FB3-39000A3D78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6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4C304-3E9C-4280-B3D7-7B889812BD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0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2616B-B3C9-46BB-895B-55409DCB19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8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E506D-6985-42A7-8A88-33311BB05A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1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67306-34BA-48E0-B880-6C4A7C5B17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4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21475-642F-4DA5-B247-E4BC7F9FCF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0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A55D9-A586-4471-BD1D-936ED47F9C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29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915A6-07B7-4799-B495-8E9A4EC5F4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8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0" descr="BackGroun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vi-VN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88E937C-5879-49AA-873A-5514192A8A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0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200">
                <a:latin typeface="Calibri" pitchFamily="34" charset="0"/>
              </a:rPr>
              <a:t>©</a:t>
            </a:r>
            <a:r>
              <a:rPr lang="en-US" sz="1000">
                <a:latin typeface="Calibri" pitchFamily="34" charset="0"/>
              </a:rPr>
              <a:t> FPT SOFTWARE – TRAINING MATERIAL</a:t>
            </a:r>
            <a:r>
              <a:rPr lang="en-US" altLang="ja-JP" sz="1000">
                <a:latin typeface="Calibri" pitchFamily="34" charset="0"/>
              </a:rPr>
              <a:t> – Int</a:t>
            </a:r>
            <a:r>
              <a:rPr lang="en-US" sz="1000">
                <a:latin typeface="Calibri" pitchFamily="34" charset="0"/>
              </a:rPr>
              <a:t>er</a:t>
            </a:r>
            <a:r>
              <a:rPr lang="en-US" altLang="ja-JP" sz="1000">
                <a:latin typeface="Calibri" pitchFamily="34" charset="0"/>
              </a:rPr>
              <a:t>nal </a:t>
            </a:r>
            <a:r>
              <a:rPr lang="en-US" sz="1000">
                <a:latin typeface="Calibri" pitchFamily="34" charset="0"/>
              </a:rPr>
              <a:t>us</a:t>
            </a:r>
            <a:r>
              <a:rPr lang="en-US" altLang="ja-JP" sz="1000">
                <a:latin typeface="Calibri" pitchFamily="34" charset="0"/>
              </a:rPr>
              <a:t>e</a:t>
            </a:r>
            <a:endParaRPr lang="en-US" sz="1000">
              <a:latin typeface="Calibri" pitchFamily="34" charset="0"/>
            </a:endParaRPr>
          </a:p>
        </p:txBody>
      </p:sp>
      <p:sp>
        <p:nvSpPr>
          <p:cNvPr id="1032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000">
                <a:latin typeface="Calibri" pitchFamily="34" charset="0"/>
              </a:rPr>
              <a:t>04e-BM/</a:t>
            </a:r>
            <a:r>
              <a:rPr lang="en-US" altLang="ja-JP" sz="1000">
                <a:latin typeface="Calibri" pitchFamily="34" charset="0"/>
              </a:rPr>
              <a:t>NS</a:t>
            </a:r>
            <a:r>
              <a:rPr lang="en-US" sz="1000">
                <a:latin typeface="Calibri" pitchFamily="34" charset="0"/>
              </a:rPr>
              <a:t>/HDCV/FSOFT v2</a:t>
            </a:r>
            <a:r>
              <a:rPr lang="en-US" altLang="ja-JP" sz="1000">
                <a:latin typeface="Calibri" pitchFamily="34" charset="0"/>
              </a:rPr>
              <a:t>/3</a:t>
            </a:r>
            <a:endParaRPr lang="en-US" sz="1000">
              <a:latin typeface="Calibri" pitchFamily="34" charset="0"/>
            </a:endParaRPr>
          </a:p>
        </p:txBody>
      </p:sp>
      <p:pic>
        <p:nvPicPr>
          <p:cNvPr id="1033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C00000"/>
          </a:solidFill>
          <a:latin typeface="Arial" pitchFamily="34" charset="0"/>
          <a:ea typeface="Tahoma" pitchFamily="34" charset="0"/>
          <a:cs typeface="Arial" pitchFamily="34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1143000" y="2514600"/>
            <a:ext cx="6934200" cy="841375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Arial" pitchFamily="34" charset="0"/>
                <a:cs typeface="Arial" pitchFamily="34" charset="0"/>
              </a:rPr>
              <a:t>Struts2 Localization &amp; Annotations</a:t>
            </a:r>
            <a:endParaRPr lang="en-US" sz="4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4191000" y="152400"/>
            <a:ext cx="4572000" cy="68897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Create Example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" y="1143000"/>
            <a:ext cx="899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400" dirty="0" smtClean="0">
                <a:latin typeface="+mn-lt"/>
              </a:rPr>
              <a:t> Add 3 jars </a:t>
            </a:r>
            <a:r>
              <a:rPr lang="en-US" sz="2400" dirty="0" err="1" smtClean="0">
                <a:latin typeface="+mn-lt"/>
              </a:rPr>
              <a:t>libs</a:t>
            </a:r>
            <a:r>
              <a:rPr lang="en-US" sz="2400" dirty="0" smtClean="0">
                <a:latin typeface="+mn-lt"/>
              </a:rPr>
              <a:t> to use: antlr.jar, </a:t>
            </a:r>
            <a:r>
              <a:rPr lang="en-US" sz="2400" dirty="0" err="1" smtClean="0">
                <a:latin typeface="+mn-lt"/>
              </a:rPr>
              <a:t>asm.xx.jar</a:t>
            </a:r>
            <a:r>
              <a:rPr lang="en-US" sz="2400" dirty="0" smtClean="0">
                <a:latin typeface="+mn-lt"/>
              </a:rPr>
              <a:t>, struts2-convention-plugin-xxx.jar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+mn-lt"/>
              </a:rPr>
              <a:t> Create LoginAnnotaton.java class</a:t>
            </a:r>
            <a:endParaRPr lang="en-US" sz="2400" dirty="0">
              <a:latin typeface="+mn-l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819400"/>
            <a:ext cx="264758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9400" y="2286000"/>
            <a:ext cx="618478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4191000" y="152400"/>
            <a:ext cx="4572000" cy="68897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Create JSP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14300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400" dirty="0" smtClean="0">
                <a:latin typeface="+mn-lt"/>
              </a:rPr>
              <a:t> Create LoginAnnotaton.jsp file</a:t>
            </a:r>
            <a:endParaRPr lang="en-US" sz="2400" dirty="0">
              <a:latin typeface="+mn-lt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752600"/>
            <a:ext cx="8703564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2209800" y="152400"/>
            <a:ext cx="6553200" cy="68897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Configuration in web.xml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143001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400" dirty="0" smtClean="0">
                <a:latin typeface="+mn-lt"/>
              </a:rPr>
              <a:t> Set LoginAnotation.jsp as the first page loading</a:t>
            </a:r>
            <a:endParaRPr lang="en-US" sz="2400" dirty="0">
              <a:latin typeface="+mn-lt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752600"/>
            <a:ext cx="6705600" cy="3936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2209800" y="152400"/>
            <a:ext cx="6553200" cy="68897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Run &amp; View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143001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400" dirty="0" smtClean="0">
                <a:latin typeface="+mn-lt"/>
              </a:rPr>
              <a:t> Return Result as same when configuration without annotation</a:t>
            </a:r>
            <a:endParaRPr lang="en-US" sz="2400" dirty="0">
              <a:latin typeface="+mn-lt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905000"/>
            <a:ext cx="6921838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2057400" y="152400"/>
            <a:ext cx="6858000" cy="688975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Summary</a:t>
            </a:r>
            <a:endParaRPr lang="en-US" sz="36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295401"/>
            <a:ext cx="8458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n-lt"/>
              </a:rPr>
              <a:t>- </a:t>
            </a:r>
            <a:r>
              <a:rPr lang="en-US" sz="2800" b="1" dirty="0" smtClean="0">
                <a:latin typeface="+mn-lt"/>
              </a:rPr>
              <a:t>Localization</a:t>
            </a:r>
            <a:r>
              <a:rPr lang="en-US" sz="2800" dirty="0" smtClean="0">
                <a:latin typeface="+mn-lt"/>
              </a:rPr>
              <a:t>: To handle form validation automatically and it can handle both </a:t>
            </a:r>
            <a:r>
              <a:rPr lang="en-US" sz="2800" b="1" dirty="0" smtClean="0">
                <a:latin typeface="+mn-lt"/>
              </a:rPr>
              <a:t>server side</a:t>
            </a:r>
            <a:r>
              <a:rPr lang="en-US" sz="2800" dirty="0" smtClean="0">
                <a:latin typeface="+mn-lt"/>
              </a:rPr>
              <a:t> as well as </a:t>
            </a:r>
            <a:r>
              <a:rPr lang="en-US" sz="2800" b="1" dirty="0" smtClean="0">
                <a:latin typeface="+mn-lt"/>
              </a:rPr>
              <a:t>client side</a:t>
            </a:r>
            <a:r>
              <a:rPr lang="en-US" sz="2800" dirty="0" smtClean="0">
                <a:latin typeface="+mn-lt"/>
              </a:rPr>
              <a:t> form validation can easily be adapted to specific local languages and cultures.</a:t>
            </a:r>
          </a:p>
          <a:p>
            <a:r>
              <a:rPr lang="en-US" sz="2800" dirty="0" smtClean="0">
                <a:latin typeface="+mn-lt"/>
              </a:rPr>
              <a:t> - Using the struts </a:t>
            </a:r>
            <a:r>
              <a:rPr lang="en-US" sz="2800" b="1" dirty="0" smtClean="0">
                <a:latin typeface="+mn-lt"/>
              </a:rPr>
              <a:t>annotations</a:t>
            </a:r>
            <a:r>
              <a:rPr lang="en-US" sz="2800" dirty="0" smtClean="0">
                <a:latin typeface="+mn-lt"/>
              </a:rPr>
              <a:t> what must not configuration in struts.xml</a:t>
            </a:r>
          </a:p>
          <a:p>
            <a:endParaRPr lang="en-US" sz="2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2362200" y="3048000"/>
            <a:ext cx="3048000" cy="841375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Q &amp; A</a:t>
            </a:r>
            <a:endParaRPr lang="en-US" sz="4800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2362200" y="2971800"/>
            <a:ext cx="3733800" cy="688975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Localization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5105400" y="152400"/>
            <a:ext cx="3733800" cy="68897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Overview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295400"/>
            <a:ext cx="838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- Internationalization (i18n) is the process of planning and implementing products and services so that they can easily be adapted to specific local languages and cultures, a process called localization.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+mn-lt"/>
              </a:rPr>
              <a:t> Struts2 provides localization </a:t>
            </a:r>
            <a:r>
              <a:rPr lang="en-US" sz="2400" dirty="0" err="1" smtClean="0">
                <a:latin typeface="+mn-lt"/>
              </a:rPr>
              <a:t>ie</a:t>
            </a:r>
            <a:r>
              <a:rPr lang="en-US" sz="2400" dirty="0" smtClean="0">
                <a:latin typeface="+mn-lt"/>
              </a:rPr>
              <a:t>. internationalization (i18n) 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+mn-lt"/>
              </a:rPr>
              <a:t> Support through resource bundles, interceptors and tag libraries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+mn-lt"/>
              </a:rPr>
              <a:t>Where places use: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 smtClean="0">
                <a:latin typeface="+mn-lt"/>
              </a:rPr>
              <a:t>The UI Tags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 smtClean="0">
                <a:latin typeface="+mn-lt"/>
              </a:rPr>
              <a:t> Messages and Errors.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 smtClean="0">
                <a:latin typeface="+mn-lt"/>
              </a:rPr>
              <a:t> Within action classes. </a:t>
            </a:r>
          </a:p>
          <a:p>
            <a:pPr>
              <a:buFontTx/>
              <a:buChar char="-"/>
            </a:pPr>
            <a:endParaRPr 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3276600" y="152400"/>
            <a:ext cx="5562600" cy="68897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Create properties file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024116"/>
            <a:ext cx="88392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Use resource bundles to provide multiple language and locale options, </a:t>
            </a:r>
            <a:r>
              <a:rPr lang="en-US" sz="2800" dirty="0" smtClean="0"/>
              <a:t>format for a resource file is: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       </a:t>
            </a:r>
            <a:r>
              <a:rPr lang="en-US" sz="2000" dirty="0" err="1" smtClean="0">
                <a:solidFill>
                  <a:srgbClr val="FF0000"/>
                </a:solidFill>
                <a:latin typeface="+mn-lt"/>
              </a:rPr>
              <a:t>bundlename_language_country.properties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657600"/>
            <a:ext cx="28098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3232634"/>
            <a:ext cx="4930524" cy="111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79822" y="4419600"/>
            <a:ext cx="4883178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10000" y="5523968"/>
            <a:ext cx="5029200" cy="1029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52400" y="2228671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400" dirty="0" smtClean="0">
                <a:latin typeface="+mn-lt"/>
              </a:rPr>
              <a:t> Create 3 properties files under resources folder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+mn-lt"/>
              </a:rPr>
              <a:t> Put text into each file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4038600" y="152400"/>
            <a:ext cx="4800600" cy="68897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Add tags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143000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In Login.jsp file, put block codes as bellowing here:</a:t>
            </a:r>
            <a:endParaRPr lang="en-US" sz="2800" dirty="0">
              <a:latin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809318"/>
            <a:ext cx="6553200" cy="4591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3276600" y="152400"/>
            <a:ext cx="5562600" cy="68897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Create </a:t>
            </a:r>
            <a:r>
              <a:rPr lang="en-US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LocaleAction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14300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Create a </a:t>
            </a:r>
            <a:r>
              <a:rPr lang="en-US" sz="2800" dirty="0" err="1" smtClean="0">
                <a:latin typeface="+mn-lt"/>
              </a:rPr>
              <a:t>LocaleAtion</a:t>
            </a:r>
            <a:r>
              <a:rPr lang="en-US" sz="2800" dirty="0" smtClean="0">
                <a:latin typeface="+mn-lt"/>
              </a:rPr>
              <a:t> class:</a:t>
            </a:r>
            <a:endParaRPr lang="en-US" sz="2800" dirty="0">
              <a:latin typeface="+mn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57399"/>
            <a:ext cx="4800600" cy="251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46712" y="1981200"/>
            <a:ext cx="429728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648200" y="114300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Configuration in struts.xml:</a:t>
            </a:r>
            <a:endParaRPr lang="en-US" sz="2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3276600" y="152400"/>
            <a:ext cx="5562600" cy="68897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Run &amp; View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77" y="1066800"/>
            <a:ext cx="4355123" cy="353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1066800"/>
            <a:ext cx="4267200" cy="3485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28800" y="3733800"/>
            <a:ext cx="3800475" cy="2808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2667000" y="2667000"/>
            <a:ext cx="3276600" cy="688975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Annotations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5486400" y="152400"/>
            <a:ext cx="3276600" cy="68897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Overview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143000"/>
            <a:ext cx="876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- Struts provides two forms of configuration. The traditional way is to use the </a:t>
            </a:r>
            <a:r>
              <a:rPr lang="en-US" sz="2400" b="1" dirty="0" smtClean="0">
                <a:latin typeface="+mn-lt"/>
              </a:rPr>
              <a:t>struts.xml</a:t>
            </a:r>
            <a:r>
              <a:rPr lang="en-US" sz="2400" dirty="0" smtClean="0">
                <a:latin typeface="+mn-lt"/>
              </a:rPr>
              <a:t> file for all the configurations. </a:t>
            </a:r>
          </a:p>
          <a:p>
            <a:r>
              <a:rPr lang="en-US" sz="2400" dirty="0" smtClean="0">
                <a:latin typeface="+mn-lt"/>
              </a:rPr>
              <a:t>- Struts2 uses the Java 5 Annotations feature: Using the struts annotations what must not configuration in struts.xml</a:t>
            </a:r>
            <a:endParaRPr lang="en-US" sz="2400" dirty="0">
              <a:latin typeface="+mn-lt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200400"/>
            <a:ext cx="6847114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28600" y="27432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Use @Results to setup action name, forward name without struts.xml: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44958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Use @</a:t>
            </a:r>
            <a:r>
              <a:rPr lang="en-US" dirty="0" err="1" smtClean="0"/>
              <a:t>RequiredFieldValidator</a:t>
            </a:r>
            <a:r>
              <a:rPr lang="en-US" dirty="0" smtClean="0"/>
              <a:t> to validate data: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5181600"/>
            <a:ext cx="7818329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Train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1.Struts2.0 Basics</Template>
  <TotalTime>3686</TotalTime>
  <Words>948</Words>
  <Application>Microsoft Office PowerPoint</Application>
  <PresentationFormat>On-screen Show (4:3)</PresentationFormat>
  <Paragraphs>200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Template_Training Slide</vt:lpstr>
      <vt:lpstr>Struts2 Localization &amp; Annotations</vt:lpstr>
      <vt:lpstr>Localization</vt:lpstr>
      <vt:lpstr>Overview</vt:lpstr>
      <vt:lpstr>Create properties file</vt:lpstr>
      <vt:lpstr>Add tags</vt:lpstr>
      <vt:lpstr>Create LocaleAction</vt:lpstr>
      <vt:lpstr>Run &amp; View</vt:lpstr>
      <vt:lpstr>Annotations</vt:lpstr>
      <vt:lpstr>Overview</vt:lpstr>
      <vt:lpstr>Create Example</vt:lpstr>
      <vt:lpstr>Create JSP</vt:lpstr>
      <vt:lpstr>Configuration in web.xml</vt:lpstr>
      <vt:lpstr>Run &amp; View</vt:lpstr>
      <vt:lpstr>Summary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Xuan Doan(HCM HCD)</dc:creator>
  <cp:lastModifiedBy>KienNT</cp:lastModifiedBy>
  <cp:revision>521</cp:revision>
  <cp:lastPrinted>1601-01-01T00:00:00Z</cp:lastPrinted>
  <dcterms:created xsi:type="dcterms:W3CDTF">1601-01-01T00:00:00Z</dcterms:created>
  <dcterms:modified xsi:type="dcterms:W3CDTF">2013-06-19T08:01:55Z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