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notesMasterIdLst>
    <p:notesMasterId r:id="rId24"/>
  </p:notesMasterIdLst>
  <p:sldIdLst>
    <p:sldId id="355" r:id="rId2"/>
    <p:sldId id="414" r:id="rId3"/>
    <p:sldId id="388" r:id="rId4"/>
    <p:sldId id="431" r:id="rId5"/>
    <p:sldId id="390" r:id="rId6"/>
    <p:sldId id="389" r:id="rId7"/>
    <p:sldId id="429" r:id="rId8"/>
    <p:sldId id="430" r:id="rId9"/>
    <p:sldId id="391" r:id="rId10"/>
    <p:sldId id="393" r:id="rId11"/>
    <p:sldId id="394" r:id="rId12"/>
    <p:sldId id="392" r:id="rId13"/>
    <p:sldId id="432" r:id="rId14"/>
    <p:sldId id="433" r:id="rId15"/>
    <p:sldId id="435" r:id="rId16"/>
    <p:sldId id="439" r:id="rId17"/>
    <p:sldId id="434" r:id="rId18"/>
    <p:sldId id="436" r:id="rId19"/>
    <p:sldId id="437" r:id="rId20"/>
    <p:sldId id="438" r:id="rId21"/>
    <p:sldId id="387" r:id="rId22"/>
    <p:sldId id="395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0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88906" autoAdjust="0"/>
  </p:normalViewPr>
  <p:slideViewPr>
    <p:cSldViewPr>
      <p:cViewPr>
        <p:scale>
          <a:sx n="66" d="100"/>
          <a:sy n="66" d="100"/>
        </p:scale>
        <p:origin x="-95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98CFF61-95D1-4A3B-9139-D74E321E9AC8}" type="datetimeFigureOut">
              <a:rPr lang="en-US"/>
              <a:pPr>
                <a:defRPr/>
              </a:pPr>
              <a:t>6/19/2013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1F6AE7D-B91D-445B-A726-8CEB45E9F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43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&lt;%@ page language="java" </a:t>
            </a:r>
            <a:r>
              <a:rPr lang="en-US" dirty="0" err="1" smtClean="0"/>
              <a:t>contentType</a:t>
            </a:r>
            <a:r>
              <a:rPr lang="en-US" dirty="0" smtClean="0"/>
              <a:t>="text/html; </a:t>
            </a:r>
            <a:r>
              <a:rPr lang="en-US" dirty="0" err="1" smtClean="0"/>
              <a:t>charset</a:t>
            </a:r>
            <a:r>
              <a:rPr lang="en-US" dirty="0" smtClean="0"/>
              <a:t>=ISO-8859-1"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pageEncoding</a:t>
            </a:r>
            <a:r>
              <a:rPr lang="en-US" dirty="0" smtClean="0"/>
              <a:t>="ISO-8859-1"%&gt;</a:t>
            </a:r>
          </a:p>
          <a:p>
            <a:r>
              <a:rPr lang="en-US" dirty="0" smtClean="0"/>
              <a:t>&lt;%@ </a:t>
            </a:r>
            <a:r>
              <a:rPr lang="en-US" dirty="0" err="1" smtClean="0"/>
              <a:t>taglib</a:t>
            </a:r>
            <a:r>
              <a:rPr lang="en-US" dirty="0" smtClean="0"/>
              <a:t> prefix="s" </a:t>
            </a:r>
            <a:r>
              <a:rPr lang="en-US" dirty="0" err="1" smtClean="0"/>
              <a:t>uri</a:t>
            </a:r>
            <a:r>
              <a:rPr lang="en-US" dirty="0" smtClean="0"/>
              <a:t>="/struts-tags"%&gt;</a:t>
            </a:r>
          </a:p>
          <a:p>
            <a:r>
              <a:rPr lang="en-US" dirty="0" smtClean="0"/>
              <a:t>&lt;!DOCTYPE html PUBLIC "-//W3C//DTD HTML 4.01 Transitional//EN" </a:t>
            </a:r>
          </a:p>
          <a:p>
            <a:r>
              <a:rPr lang="en-US" dirty="0" smtClean="0"/>
              <a:t>"http://www.w3.org/TR/html4/loose.dtd"&gt;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&lt;s:head/&gt;</a:t>
            </a:r>
          </a:p>
          <a:p>
            <a:r>
              <a:rPr lang="en-US" dirty="0" smtClean="0"/>
              <a:t>&lt;title&gt;Hello World&lt;/title&gt;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   &lt;s:div&gt;Email Form&lt;/s:div&gt;</a:t>
            </a:r>
          </a:p>
          <a:p>
            <a:r>
              <a:rPr lang="en-US" dirty="0" smtClean="0"/>
              <a:t>   &lt;s:text name="Please fill in the form below:" /&gt;</a:t>
            </a:r>
          </a:p>
          <a:p>
            <a:r>
              <a:rPr lang="en-US" dirty="0" smtClean="0"/>
              <a:t>   &lt;s:form action="hello" method="post" </a:t>
            </a:r>
            <a:r>
              <a:rPr lang="en-US" dirty="0" err="1" smtClean="0"/>
              <a:t>enctype</a:t>
            </a:r>
            <a:r>
              <a:rPr lang="en-US" dirty="0" smtClean="0"/>
              <a:t>="multipart/form-data"&gt;</a:t>
            </a:r>
          </a:p>
          <a:p>
            <a:r>
              <a:rPr lang="en-US" dirty="0" smtClean="0"/>
              <a:t>   &lt;s:hidden name="secret" value="abracadabra"/&gt;</a:t>
            </a:r>
          </a:p>
          <a:p>
            <a:r>
              <a:rPr lang="en-US" dirty="0" smtClean="0"/>
              <a:t>   &lt;s:textfield key="</a:t>
            </a:r>
            <a:r>
              <a:rPr lang="en-US" dirty="0" err="1" smtClean="0"/>
              <a:t>email.from</a:t>
            </a:r>
            <a:r>
              <a:rPr lang="en-US" dirty="0" smtClean="0"/>
              <a:t>" name="from" /&gt;</a:t>
            </a:r>
          </a:p>
          <a:p>
            <a:r>
              <a:rPr lang="en-US" dirty="0" smtClean="0"/>
              <a:t>   &lt;s:password key="</a:t>
            </a:r>
            <a:r>
              <a:rPr lang="en-US" dirty="0" err="1" smtClean="0"/>
              <a:t>email.password</a:t>
            </a:r>
            <a:r>
              <a:rPr lang="en-US" dirty="0" smtClean="0"/>
              <a:t>" name="password" /&gt;</a:t>
            </a:r>
          </a:p>
          <a:p>
            <a:r>
              <a:rPr lang="en-US" dirty="0" smtClean="0"/>
              <a:t>   &lt;s:textfield key="</a:t>
            </a:r>
            <a:r>
              <a:rPr lang="en-US" dirty="0" err="1" smtClean="0"/>
              <a:t>email.to</a:t>
            </a:r>
            <a:r>
              <a:rPr lang="en-US" dirty="0" smtClean="0"/>
              <a:t>" name="to" /&gt;</a:t>
            </a:r>
          </a:p>
          <a:p>
            <a:r>
              <a:rPr lang="en-US" dirty="0" smtClean="0"/>
              <a:t>   &lt;s:textfield key="</a:t>
            </a:r>
            <a:r>
              <a:rPr lang="en-US" dirty="0" err="1" smtClean="0"/>
              <a:t>email.subject</a:t>
            </a:r>
            <a:r>
              <a:rPr lang="en-US" dirty="0" smtClean="0"/>
              <a:t>" name="subject" /&gt;</a:t>
            </a:r>
          </a:p>
          <a:p>
            <a:r>
              <a:rPr lang="en-US" dirty="0" smtClean="0"/>
              <a:t>   &lt;s:textarea key="</a:t>
            </a:r>
            <a:r>
              <a:rPr lang="en-US" dirty="0" err="1" smtClean="0"/>
              <a:t>email.body</a:t>
            </a:r>
            <a:r>
              <a:rPr lang="en-US" dirty="0" smtClean="0"/>
              <a:t>" name="</a:t>
            </a:r>
            <a:r>
              <a:rPr lang="en-US" dirty="0" err="1" smtClean="0"/>
              <a:t>email.body</a:t>
            </a:r>
            <a:r>
              <a:rPr lang="en-US" dirty="0" smtClean="0"/>
              <a:t>" /&gt;</a:t>
            </a:r>
          </a:p>
          <a:p>
            <a:r>
              <a:rPr lang="en-US" dirty="0" smtClean="0"/>
              <a:t>   &lt;s:label for="attachment" value="Attachment"/&gt;</a:t>
            </a:r>
          </a:p>
          <a:p>
            <a:r>
              <a:rPr lang="en-US" dirty="0" smtClean="0"/>
              <a:t>   &lt;s:file name="attachment" accept="text/</a:t>
            </a:r>
            <a:r>
              <a:rPr lang="en-US" dirty="0" err="1" smtClean="0"/>
              <a:t>html,text</a:t>
            </a:r>
            <a:r>
              <a:rPr lang="en-US" dirty="0" smtClean="0"/>
              <a:t>/plain" /&gt;</a:t>
            </a:r>
          </a:p>
          <a:p>
            <a:r>
              <a:rPr lang="en-US" dirty="0" smtClean="0"/>
              <a:t>   &lt;s:token /&gt;</a:t>
            </a:r>
          </a:p>
          <a:p>
            <a:r>
              <a:rPr lang="en-US" dirty="0" smtClean="0"/>
              <a:t>   &lt;s:submit key="submit" /&gt;</a:t>
            </a:r>
          </a:p>
          <a:p>
            <a:r>
              <a:rPr lang="en-US" dirty="0" smtClean="0"/>
              <a:t>   &lt;/s:form&gt;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+mn-lt"/>
              </a:rPr>
              <a:t>&lt;s:tabbedPanel id="test" &gt;</a:t>
            </a:r>
            <a:br>
              <a:rPr lang="en-US" sz="1200" dirty="0" smtClean="0">
                <a:latin typeface="+mn-lt"/>
              </a:rPr>
            </a:br>
            <a:r>
              <a:rPr lang="en-US" sz="1200" dirty="0" smtClean="0">
                <a:latin typeface="+mn-lt"/>
              </a:rPr>
              <a:t>  &lt;s:div id="one" label="Tab 1" theme="</a:t>
            </a:r>
            <a:r>
              <a:rPr lang="en-US" sz="1200" dirty="0" err="1" smtClean="0">
                <a:latin typeface="+mn-lt"/>
              </a:rPr>
              <a:t>ajax</a:t>
            </a:r>
            <a:r>
              <a:rPr lang="en-US" sz="1200" dirty="0" smtClean="0">
                <a:latin typeface="+mn-lt"/>
              </a:rPr>
              <a:t>" </a:t>
            </a:r>
            <a:r>
              <a:rPr lang="en-US" sz="1200" dirty="0" err="1" smtClean="0">
                <a:latin typeface="+mn-lt"/>
              </a:rPr>
              <a:t>labelposition</a:t>
            </a:r>
            <a:r>
              <a:rPr lang="en-US" sz="1200" dirty="0" smtClean="0">
                <a:latin typeface="+mn-lt"/>
              </a:rPr>
              <a:t>="top" &gt;</a:t>
            </a:r>
            <a:br>
              <a:rPr lang="en-US" sz="1200" dirty="0" smtClean="0">
                <a:latin typeface="+mn-lt"/>
              </a:rPr>
            </a:br>
            <a:r>
              <a:rPr lang="en-US" sz="1200" dirty="0" smtClean="0">
                <a:latin typeface="+mn-lt"/>
              </a:rPr>
              <a:t>  	This is the first panel.</a:t>
            </a:r>
            <a:br>
              <a:rPr lang="en-US" sz="1200" dirty="0" smtClean="0">
                <a:latin typeface="+mn-lt"/>
              </a:rPr>
            </a:br>
            <a:r>
              <a:rPr lang="en-US" sz="1200" dirty="0" smtClean="0">
                <a:latin typeface="+mn-lt"/>
              </a:rPr>
              <a:t>  	</a:t>
            </a:r>
            <a:r>
              <a:rPr lang="en-US" sz="1200" dirty="0" err="1" smtClean="0">
                <a:latin typeface="+mn-lt"/>
              </a:rPr>
              <a:t>RoseIndia.nt</a:t>
            </a:r>
            <a:r>
              <a:rPr lang="en-US" sz="1200" dirty="0" smtClean="0">
                <a:latin typeface="+mn-lt"/>
              </a:rPr>
              <a:t>&lt;</a:t>
            </a:r>
            <a:r>
              <a:rPr lang="en-US" sz="1200" dirty="0" err="1" smtClean="0">
                <a:latin typeface="+mn-lt"/>
              </a:rPr>
              <a:t>br</a:t>
            </a:r>
            <a:r>
              <a:rPr lang="en-US" sz="1200" dirty="0" smtClean="0">
                <a:latin typeface="+mn-lt"/>
              </a:rPr>
              <a:t>&gt;</a:t>
            </a:r>
            <a:br>
              <a:rPr lang="en-US" sz="1200" dirty="0" smtClean="0">
                <a:latin typeface="+mn-lt"/>
              </a:rPr>
            </a:br>
            <a:r>
              <a:rPr lang="en-US" sz="1200" dirty="0" smtClean="0">
                <a:latin typeface="+mn-lt"/>
              </a:rPr>
              <a:t>  	JavaJazzUp.com&lt;</a:t>
            </a:r>
            <a:r>
              <a:rPr lang="en-US" sz="1200" dirty="0" err="1" smtClean="0">
                <a:latin typeface="+mn-lt"/>
              </a:rPr>
              <a:t>br</a:t>
            </a:r>
            <a:r>
              <a:rPr lang="en-US" sz="1200" dirty="0" smtClean="0">
                <a:latin typeface="+mn-lt"/>
              </a:rPr>
              <a:t>&gt;</a:t>
            </a:r>
            <a:br>
              <a:rPr lang="en-US" sz="1200" dirty="0" smtClean="0">
                <a:latin typeface="+mn-lt"/>
              </a:rPr>
            </a:br>
            <a:r>
              <a:rPr lang="en-US" sz="1200" dirty="0" smtClean="0">
                <a:latin typeface="+mn-lt"/>
              </a:rPr>
              <a:t>  	NewsTrackIndia.com</a:t>
            </a:r>
            <a:br>
              <a:rPr lang="en-US" sz="1200" dirty="0" smtClean="0">
                <a:latin typeface="+mn-lt"/>
              </a:rPr>
            </a:br>
            <a:r>
              <a:rPr lang="en-US" sz="1200" dirty="0" smtClean="0">
                <a:latin typeface="+mn-lt"/>
              </a:rPr>
              <a:t>  &lt;/s:div&gt;</a:t>
            </a:r>
            <a:br>
              <a:rPr lang="en-US" sz="1200" dirty="0" smtClean="0">
                <a:latin typeface="+mn-lt"/>
              </a:rPr>
            </a:br>
            <a:r>
              <a:rPr lang="en-US" sz="1200" dirty="0" smtClean="0">
                <a:latin typeface="+mn-lt"/>
              </a:rPr>
              <a:t>  &lt;s:div id="two" label="Tab 2" theme="</a:t>
            </a:r>
            <a:r>
              <a:rPr lang="en-US" sz="1200" dirty="0" err="1" smtClean="0">
                <a:latin typeface="+mn-lt"/>
              </a:rPr>
              <a:t>ajax</a:t>
            </a:r>
            <a:r>
              <a:rPr lang="en-US" sz="1200" dirty="0" smtClean="0">
                <a:latin typeface="+mn-lt"/>
              </a:rPr>
              <a:t>"&gt;</a:t>
            </a:r>
            <a:br>
              <a:rPr lang="en-US" sz="1200" dirty="0" smtClean="0">
                <a:latin typeface="+mn-lt"/>
              </a:rPr>
            </a:br>
            <a:r>
              <a:rPr lang="en-US" sz="1200" dirty="0" smtClean="0">
                <a:latin typeface="+mn-lt"/>
              </a:rPr>
              <a:t>  	This is the second panel.</a:t>
            </a:r>
            <a:br>
              <a:rPr lang="en-US" sz="1200" dirty="0" smtClean="0">
                <a:latin typeface="+mn-lt"/>
              </a:rPr>
            </a:br>
            <a:r>
              <a:rPr lang="en-US" sz="1200" dirty="0" smtClean="0">
                <a:latin typeface="+mn-lt"/>
              </a:rPr>
              <a:t>  &lt;/s:div&gt;</a:t>
            </a:r>
            <a:br>
              <a:rPr lang="en-US" sz="1200" dirty="0" smtClean="0">
                <a:latin typeface="+mn-lt"/>
              </a:rPr>
            </a:br>
            <a:r>
              <a:rPr lang="en-US" sz="1200" dirty="0" smtClean="0">
                <a:latin typeface="+mn-lt"/>
              </a:rPr>
              <a:t>  &lt;s:div id="three" label="Tab 3" theme="</a:t>
            </a:r>
            <a:r>
              <a:rPr lang="en-US" sz="1200" dirty="0" err="1" smtClean="0">
                <a:latin typeface="+mn-lt"/>
              </a:rPr>
              <a:t>ajax</a:t>
            </a:r>
            <a:r>
              <a:rPr lang="en-US" sz="1200" dirty="0" smtClean="0">
                <a:latin typeface="+mn-lt"/>
              </a:rPr>
              <a:t>"&gt;</a:t>
            </a:r>
            <a:br>
              <a:rPr lang="en-US" sz="1200" dirty="0" smtClean="0">
                <a:latin typeface="+mn-lt"/>
              </a:rPr>
            </a:br>
            <a:r>
              <a:rPr lang="en-US" sz="1200" dirty="0" smtClean="0">
                <a:latin typeface="+mn-lt"/>
              </a:rPr>
              <a:t>  	This is the third panel.&lt;</a:t>
            </a:r>
            <a:r>
              <a:rPr lang="en-US" sz="1200" dirty="0" err="1" smtClean="0">
                <a:latin typeface="+mn-lt"/>
              </a:rPr>
              <a:t>br</a:t>
            </a:r>
            <a:r>
              <a:rPr lang="en-US" sz="1200" dirty="0" smtClean="0">
                <a:latin typeface="+mn-lt"/>
              </a:rPr>
              <a:t>&gt;</a:t>
            </a:r>
            <a:br>
              <a:rPr lang="en-US" sz="1200" dirty="0" smtClean="0">
                <a:latin typeface="+mn-lt"/>
              </a:rPr>
            </a:br>
            <a:r>
              <a:rPr lang="en-US" sz="1200" dirty="0" smtClean="0">
                <a:latin typeface="+mn-lt"/>
              </a:rPr>
              <a:t>	Java Tutorial&lt;</a:t>
            </a:r>
            <a:r>
              <a:rPr lang="en-US" sz="1200" dirty="0" err="1" smtClean="0">
                <a:latin typeface="+mn-lt"/>
              </a:rPr>
              <a:t>br</a:t>
            </a:r>
            <a:r>
              <a:rPr lang="en-US" sz="1200" dirty="0" smtClean="0">
                <a:latin typeface="+mn-lt"/>
              </a:rPr>
              <a:t>&gt;</a:t>
            </a:r>
            <a:br>
              <a:rPr lang="en-US" sz="1200" dirty="0" smtClean="0">
                <a:latin typeface="+mn-lt"/>
              </a:rPr>
            </a:br>
            <a:r>
              <a:rPr lang="en-US" sz="1200" dirty="0" smtClean="0">
                <a:latin typeface="+mn-lt"/>
              </a:rPr>
              <a:t>  	PHP Tutorial&lt;</a:t>
            </a:r>
            <a:r>
              <a:rPr lang="en-US" sz="1200" dirty="0" err="1" smtClean="0">
                <a:latin typeface="+mn-lt"/>
              </a:rPr>
              <a:t>br</a:t>
            </a:r>
            <a:r>
              <a:rPr lang="en-US" sz="1200" dirty="0" smtClean="0">
                <a:latin typeface="+mn-lt"/>
              </a:rPr>
              <a:t>&gt;</a:t>
            </a:r>
            <a:br>
              <a:rPr lang="en-US" sz="1200" dirty="0" smtClean="0">
                <a:latin typeface="+mn-lt"/>
              </a:rPr>
            </a:br>
            <a:r>
              <a:rPr lang="en-US" sz="1200" dirty="0" smtClean="0">
                <a:latin typeface="+mn-lt"/>
              </a:rPr>
              <a:t>  	Linux Tutorial</a:t>
            </a:r>
            <a:br>
              <a:rPr lang="en-US" sz="1200" dirty="0" smtClean="0">
                <a:latin typeface="+mn-lt"/>
              </a:rPr>
            </a:br>
            <a:r>
              <a:rPr lang="en-US" sz="1200" dirty="0" smtClean="0">
                <a:latin typeface="+mn-lt"/>
              </a:rPr>
              <a:t>  &lt;/s:div&gt;</a:t>
            </a:r>
            <a:br>
              <a:rPr lang="en-US" sz="1200" dirty="0" smtClean="0">
                <a:latin typeface="+mn-lt"/>
              </a:rPr>
            </a:br>
            <a:r>
              <a:rPr lang="en-US" sz="1200" dirty="0" smtClean="0">
                <a:latin typeface="+mn-lt"/>
              </a:rPr>
              <a:t>  &lt;s:div id="four" label="Tab 4" theme="</a:t>
            </a:r>
            <a:r>
              <a:rPr lang="en-US" sz="1200" dirty="0" err="1" smtClean="0">
                <a:latin typeface="+mn-lt"/>
              </a:rPr>
              <a:t>ajax</a:t>
            </a:r>
            <a:r>
              <a:rPr lang="en-US" sz="1200" dirty="0" smtClean="0">
                <a:latin typeface="+mn-lt"/>
              </a:rPr>
              <a:t>"&gt;</a:t>
            </a:r>
            <a:br>
              <a:rPr lang="en-US" sz="1200" dirty="0" smtClean="0">
                <a:latin typeface="+mn-lt"/>
              </a:rPr>
            </a:br>
            <a:r>
              <a:rPr lang="en-US" sz="1200" dirty="0" smtClean="0">
                <a:latin typeface="+mn-lt"/>
              </a:rPr>
              <a:t>  	This is the forth panel.</a:t>
            </a:r>
            <a:br>
              <a:rPr lang="en-US" sz="1200" dirty="0" smtClean="0">
                <a:latin typeface="+mn-lt"/>
              </a:rPr>
            </a:br>
            <a:r>
              <a:rPr lang="en-US" sz="1200" dirty="0" smtClean="0">
                <a:latin typeface="+mn-lt"/>
              </a:rPr>
              <a:t>  &lt;/s:div&gt;</a:t>
            </a:r>
            <a:br>
              <a:rPr lang="en-US" sz="1200" dirty="0" smtClean="0">
                <a:latin typeface="+mn-lt"/>
              </a:rPr>
            </a:br>
            <a:r>
              <a:rPr lang="en-US" sz="1200" dirty="0" smtClean="0">
                <a:latin typeface="+mn-lt"/>
              </a:rPr>
              <a:t> &lt;/s:tabbedPanel&gt;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&lt;!– banner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imgs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/banner.jpg"/&gt;</a:t>
            </a:r>
          </a:p>
          <a:p>
            <a:endParaRPr lang="en-US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&lt;!—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BaseLayout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endParaRPr lang="it-IT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&lt;%@ taglib uri=</a:t>
            </a:r>
            <a:r>
              <a:rPr lang="it-IT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"http://tiles.apache.org/tags-tiles" prefix="tiles"%&gt;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 PUBLIC "-//W3C//DTD HTML 4.01 Transitional//EN"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"http://www.w3.org/TR/html4/loose.dtd"&gt;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&lt;meta http-equiv=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"Content-Type" content="text/html;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charset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=UTF-8"&gt;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&lt;title&gt;&lt;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tiles:insertAttribute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"title" ignore="true"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&lt;/title&gt;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&lt;table border 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"1" width="9%" height="100%" align="center"&gt;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&lt;td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colspan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"2"&gt;&lt;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tiles:insertAttribute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name="banner" /&gt;&lt;/td&gt;&lt;/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&lt;td width=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"30%"&gt;&lt;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tiles:insertAttribute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name="menu" /&gt;&lt;/td&gt;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&lt;td height=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"300"&gt;&lt;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tiles:insertAttribute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name="body" /&gt;&lt;/td&gt;&lt;/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&lt;td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colspan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"2"&gt;&lt;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tiles:insertAttribute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name="footer" /&gt;&lt;/td&gt;&lt;/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&lt;/table&gt;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&lt;!--- MENU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&lt;%@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taglib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"/struts-tags" prefix="s"%&gt;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&lt;h2&gt;THIS IS MENU&lt;/h2&gt;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"http://google.com.vn"&gt; </a:t>
            </a:r>
            <a:r>
              <a:rPr lang="en-US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Google&lt;/a&gt;&lt;</a:t>
            </a:r>
            <a:r>
              <a:rPr lang="en-US" sz="1200" i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en-US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"http://yahoo.com.vn"&gt; </a:t>
            </a:r>
            <a:r>
              <a:rPr lang="en-US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Yahoo&lt;/a&gt;&lt;</a:t>
            </a:r>
            <a:r>
              <a:rPr lang="en-US" sz="1200" i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en-US" sz="1200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"http://bing.com"&gt; Bing&lt;/a&gt;&lt;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en-US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&lt;!–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Footet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endParaRPr lang="en-US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&lt;h2&gt;THIS IS FOOTER - STRUTS2 IS SIMPLE&lt;/h2&gt;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&lt;!–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&lt;%@ page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"text/html;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charset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=UTF-8"%&gt;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&lt;%@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taglib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prefix=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"s"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="/struts-tags"%&gt;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&lt;title&gt;Welcome&lt;/title&gt;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is loading...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&lt;script&gt;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window.location.href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login.action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package demo.struts2;</a:t>
            </a:r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java.util.HashMap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java.util.Map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import com.opensymphony.xwork2.ActionContext;</a:t>
            </a:r>
          </a:p>
          <a:p>
            <a:r>
              <a:rPr lang="en-US" dirty="0" smtClean="0"/>
              <a:t>import com.opensymphony.xwork2.ActionSupport;</a:t>
            </a:r>
          </a:p>
          <a:p>
            <a:r>
              <a:rPr lang="en-US" dirty="0" smtClean="0"/>
              <a:t>import com.opensymphony.xwork2.util.ValueStack;</a:t>
            </a:r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org.apache.tiles.impl.BasicTilesContainer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LoginAction</a:t>
            </a:r>
            <a:r>
              <a:rPr lang="en-US" dirty="0" smtClean="0"/>
              <a:t> extends </a:t>
            </a:r>
            <a:r>
              <a:rPr lang="en-US" dirty="0" err="1" smtClean="0"/>
              <a:t>ActionSupport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private String username;</a:t>
            </a:r>
          </a:p>
          <a:p>
            <a:r>
              <a:rPr lang="en-US" dirty="0" smtClean="0"/>
              <a:t>	private String password;</a:t>
            </a:r>
          </a:p>
          <a:p>
            <a:endParaRPr lang="en-US" dirty="0" smtClean="0"/>
          </a:p>
          <a:p>
            <a:r>
              <a:rPr lang="en-US" dirty="0" smtClean="0"/>
              <a:t>	public String execute() {</a:t>
            </a:r>
          </a:p>
          <a:p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("Code in processing...::" + </a:t>
            </a:r>
            <a:r>
              <a:rPr lang="en-US" dirty="0" err="1" smtClean="0"/>
              <a:t>this.username</a:t>
            </a:r>
            <a:r>
              <a:rPr lang="en-US" dirty="0" smtClean="0"/>
              <a:t> + ":"</a:t>
            </a:r>
          </a:p>
          <a:p>
            <a:r>
              <a:rPr lang="en-US" dirty="0" smtClean="0"/>
              <a:t>				+ </a:t>
            </a:r>
            <a:r>
              <a:rPr lang="en-US" dirty="0" err="1" smtClean="0"/>
              <a:t>this.password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		if (</a:t>
            </a:r>
            <a:r>
              <a:rPr lang="en-US" dirty="0" err="1" smtClean="0"/>
              <a:t>this.username</a:t>
            </a:r>
            <a:r>
              <a:rPr lang="en-US" dirty="0" smtClean="0"/>
              <a:t> != null &amp;&amp; </a:t>
            </a:r>
            <a:r>
              <a:rPr lang="en-US" dirty="0" err="1" smtClean="0"/>
              <a:t>this.password</a:t>
            </a:r>
            <a:r>
              <a:rPr lang="en-US" dirty="0" smtClean="0"/>
              <a:t> != null) {</a:t>
            </a:r>
          </a:p>
          <a:p>
            <a:r>
              <a:rPr lang="en-US" dirty="0" smtClean="0"/>
              <a:t>			if (</a:t>
            </a:r>
            <a:r>
              <a:rPr lang="en-US" dirty="0" err="1" smtClean="0"/>
              <a:t>this.username.equals</a:t>
            </a:r>
            <a:r>
              <a:rPr lang="en-US" dirty="0" smtClean="0"/>
              <a:t>("admin")</a:t>
            </a:r>
          </a:p>
          <a:p>
            <a:r>
              <a:rPr lang="en-US" dirty="0" smtClean="0"/>
              <a:t>					&amp;&amp; </a:t>
            </a:r>
            <a:r>
              <a:rPr lang="en-US" dirty="0" err="1" smtClean="0"/>
              <a:t>this.password.equals</a:t>
            </a:r>
            <a:r>
              <a:rPr lang="en-US" dirty="0" smtClean="0"/>
              <a:t>("admin123")) {</a:t>
            </a:r>
          </a:p>
          <a:p>
            <a:r>
              <a:rPr lang="en-US" dirty="0" smtClean="0"/>
              <a:t>				</a:t>
            </a:r>
            <a:r>
              <a:rPr lang="en-US" dirty="0" err="1" smtClean="0"/>
              <a:t>ValueStack</a:t>
            </a:r>
            <a:r>
              <a:rPr lang="en-US" dirty="0" smtClean="0"/>
              <a:t> stack = </a:t>
            </a:r>
            <a:r>
              <a:rPr lang="en-US" dirty="0" err="1" smtClean="0"/>
              <a:t>ActionContext.getContext</a:t>
            </a:r>
            <a:r>
              <a:rPr lang="en-US" dirty="0" smtClean="0"/>
              <a:t>().</a:t>
            </a:r>
            <a:r>
              <a:rPr lang="en-US" dirty="0" err="1" smtClean="0"/>
              <a:t>getValueStack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		Map&lt;String, Object&gt; context = new </a:t>
            </a:r>
            <a:r>
              <a:rPr lang="en-US" dirty="0" err="1" smtClean="0"/>
              <a:t>HashMap</a:t>
            </a:r>
            <a:r>
              <a:rPr lang="en-US" dirty="0" smtClean="0"/>
              <a:t>&lt;String, Object&gt;();</a:t>
            </a:r>
          </a:p>
          <a:p>
            <a:r>
              <a:rPr lang="en-US" dirty="0" smtClean="0"/>
              <a:t>				</a:t>
            </a:r>
            <a:r>
              <a:rPr lang="en-US" dirty="0" err="1" smtClean="0"/>
              <a:t>context.put</a:t>
            </a:r>
            <a:r>
              <a:rPr lang="en-US" dirty="0" smtClean="0"/>
              <a:t>("key1", new String("This is key1"));</a:t>
            </a:r>
          </a:p>
          <a:p>
            <a:r>
              <a:rPr lang="en-US" dirty="0" smtClean="0"/>
              <a:t>				</a:t>
            </a:r>
            <a:r>
              <a:rPr lang="en-US" dirty="0" err="1" smtClean="0"/>
              <a:t>context.put</a:t>
            </a:r>
            <a:r>
              <a:rPr lang="en-US" dirty="0" smtClean="0"/>
              <a:t>("key2", new String("This is key2"));</a:t>
            </a:r>
          </a:p>
          <a:p>
            <a:r>
              <a:rPr lang="en-US" dirty="0" smtClean="0"/>
              <a:t>				</a:t>
            </a:r>
            <a:r>
              <a:rPr lang="en-US" dirty="0" err="1" smtClean="0"/>
              <a:t>stack.push</a:t>
            </a:r>
            <a:r>
              <a:rPr lang="en-US" dirty="0" smtClean="0"/>
              <a:t>(context);</a:t>
            </a:r>
          </a:p>
          <a:p>
            <a:endParaRPr lang="en-US" dirty="0" smtClean="0"/>
          </a:p>
          <a:p>
            <a:r>
              <a:rPr lang="en-US" dirty="0" smtClean="0"/>
              <a:t>				return "success";</a:t>
            </a:r>
          </a:p>
          <a:p>
            <a:endParaRPr lang="en-US" dirty="0" smtClean="0"/>
          </a:p>
          <a:p>
            <a:r>
              <a:rPr lang="en-US" dirty="0" smtClean="0"/>
              <a:t>			} else {</a:t>
            </a:r>
          </a:p>
          <a:p>
            <a:r>
              <a:rPr lang="en-US" dirty="0" smtClean="0"/>
              <a:t>				</a:t>
            </a:r>
            <a:r>
              <a:rPr lang="en-US" dirty="0" err="1" smtClean="0"/>
              <a:t>addActionError</a:t>
            </a:r>
            <a:r>
              <a:rPr lang="en-US" dirty="0" smtClean="0"/>
              <a:t>(</a:t>
            </a:r>
            <a:r>
              <a:rPr lang="en-US" dirty="0" err="1" smtClean="0"/>
              <a:t>getText</a:t>
            </a:r>
            <a:r>
              <a:rPr lang="en-US" dirty="0" smtClean="0"/>
              <a:t>("</a:t>
            </a:r>
            <a:r>
              <a:rPr lang="en-US" dirty="0" err="1" smtClean="0"/>
              <a:t>error.login</a:t>
            </a:r>
            <a:r>
              <a:rPr lang="en-US" dirty="0" smtClean="0"/>
              <a:t>"));</a:t>
            </a:r>
          </a:p>
          <a:p>
            <a:r>
              <a:rPr lang="en-US" dirty="0" smtClean="0"/>
              <a:t>				return "error";</a:t>
            </a:r>
          </a:p>
          <a:p>
            <a:endParaRPr lang="en-US" dirty="0" smtClean="0"/>
          </a:p>
          <a:p>
            <a:r>
              <a:rPr lang="en-US" dirty="0" smtClean="0"/>
              <a:t>			}</a:t>
            </a:r>
          </a:p>
          <a:p>
            <a:r>
              <a:rPr lang="en-US" dirty="0" smtClean="0"/>
              <a:t>		}else{</a:t>
            </a:r>
          </a:p>
          <a:p>
            <a:r>
              <a:rPr lang="en-US" dirty="0" smtClean="0"/>
              <a:t>		   return "input";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	public void validate() {</a:t>
            </a:r>
          </a:p>
          <a:p>
            <a:r>
              <a:rPr lang="en-US" dirty="0" smtClean="0"/>
              <a:t>		if (username == null || </a:t>
            </a:r>
            <a:r>
              <a:rPr lang="en-US" dirty="0" err="1" smtClean="0"/>
              <a:t>username.trim</a:t>
            </a:r>
            <a:r>
              <a:rPr lang="en-US" dirty="0" smtClean="0"/>
              <a:t>().equals("")) 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addFieldError</a:t>
            </a:r>
            <a:r>
              <a:rPr lang="en-US" dirty="0" smtClean="0"/>
              <a:t>("username", "The name is required");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if (password == null || </a:t>
            </a:r>
            <a:r>
              <a:rPr lang="en-US" dirty="0" err="1" smtClean="0"/>
              <a:t>password.trim</a:t>
            </a:r>
            <a:r>
              <a:rPr lang="en-US" dirty="0" smtClean="0"/>
              <a:t>().equals("")) 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addFieldError</a:t>
            </a:r>
            <a:r>
              <a:rPr lang="en-US" dirty="0" smtClean="0"/>
              <a:t>("password", "The password is required");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	public String </a:t>
            </a:r>
            <a:r>
              <a:rPr lang="en-US" dirty="0" err="1" smtClean="0"/>
              <a:t>getUsername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		return username;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	public void </a:t>
            </a:r>
            <a:r>
              <a:rPr lang="en-US" dirty="0" err="1" smtClean="0"/>
              <a:t>setUsername</a:t>
            </a:r>
            <a:r>
              <a:rPr lang="en-US" dirty="0" smtClean="0"/>
              <a:t>(String username)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this.username</a:t>
            </a:r>
            <a:r>
              <a:rPr lang="en-US" dirty="0" smtClean="0"/>
              <a:t> = username;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	public String </a:t>
            </a:r>
            <a:r>
              <a:rPr lang="en-US" dirty="0" err="1" smtClean="0"/>
              <a:t>getPassword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		return password;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	public void </a:t>
            </a:r>
            <a:r>
              <a:rPr lang="en-US" dirty="0" err="1" smtClean="0"/>
              <a:t>setPassword</a:t>
            </a:r>
            <a:r>
              <a:rPr lang="en-US" dirty="0" smtClean="0"/>
              <a:t>(String password)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this.password</a:t>
            </a:r>
            <a:r>
              <a:rPr lang="en-US" dirty="0" smtClean="0"/>
              <a:t> = password;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&lt;?xml version=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"1.0" encoding="UTF-8" ?&gt;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tiles-definitions PUBLIC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"-//Apache Software Foundation//DTD Tiles Configuration 2.0//EN"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"http://tiles.apache.org/dtds/tiles-config_2_0.dtd"&gt;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&lt;tiles-definitions&gt;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&lt;definition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baseLayout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template="/BaseLayout.jsp"&gt;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&lt;put-attribute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"title"  value="Template"/&gt;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&lt;put-attribute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"banner" value="/Banner.jsp"/&gt;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&lt;put-attribute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"menu"   value="/Menu.jsp"/&gt;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&lt;put-attribute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"body"   value="/Login.jsp"/&gt;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&lt;put-attribute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"footer"   value="/Footer.jsp"/&gt;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&lt;/definition&gt;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&lt;definition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"INPUT" extends="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baseLayout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&lt;put-attribute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"title"  value="Struts 2 Login Form"/&gt;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&lt;put-attribute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"body"   value="/Login.jsp"/&gt;  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&lt;/definition&gt;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&lt;definition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"LOGIN" extends="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baseLayout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&lt;put-attribute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"title"  value="Struts 2 Login Form"/&gt;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&lt;put-attribute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"body"   value="/Login.jsp"/&gt;  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&lt;/definition&gt;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&lt;definition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"ERROR" extends="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baseLayout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&lt;put-attribute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"title"  value="Struts 2 Login Form"/&gt;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&lt;put-attribute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"body"   value="/Login.jsp"/&gt;  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&lt;/definition&gt;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&lt;definition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"WELCOME" extends="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baseLayout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&lt;put-attribute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"title"  value="Struts 2 Login Form"/&gt;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&lt;put-attribute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"body"   value="/Welcome.jsp"/&gt;  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&lt;/definition&gt;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&lt;/tiles-definitions&gt;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&lt;?xml version=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"1.0" encoding="UTF-8"?&gt;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&lt;web-app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xmlns:xsi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"http://www.w3.org/2001/XMLSchema-instance"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"http://java.sun.com/xml/ns/j2ee"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xmlns:javaee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="http://java.sun.com/xml/ns/javaee"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xmlns:web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"http://java.sun.com/xml/ns/javaee/web-app_2_5.xsd"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xsi:schemaLocation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"http://java.sun.com/xml/ns/j2ee http://java.sun.com/xml/ns/j2ee/web-app_2_4.xsd"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"WebApp_9" version="2.4"&gt;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&lt;display-name&gt;Struts2 Application&lt;/display-name&gt;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&lt;context-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org.apache.tiles.impl.BasicTilesContainer.DEFINITIONS_CONFIG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-name&gt;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-value&gt;/WEB-INF/tiles.xml&lt;/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-value&gt;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&lt;/context-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&lt;listener-class&gt;org.apache.struts2.tiles.StrutsTilesListener&lt;/listener-class&gt;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&lt;/listener&gt;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&lt;filter-name&gt;struts2&lt;/filter-name&gt;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&lt;filter-class&gt;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org.apache.struts2.dispatcher.ng.filter.StrutsPrepareAndExecuteFilter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&lt;/filter-class&gt;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&lt;filter-mapping&gt;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&lt;filter-name&gt;struts2&lt;/filter-name&gt;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-pattern&gt;/*&lt;/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&lt;/filter-mapping&gt;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&lt;welcome-file-list&gt;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&lt;welcome-file&gt;index.jsp&lt;/welcome-file&gt;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&lt;/welcome-file-list&gt;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&lt;/web-app&gt;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&lt;?xml version=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"1.0" encoding="UTF-8" ?&gt;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struts PUBLIC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"-//Apache Software Foundation//DTD Struts Configuration 2.0//EN"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"http://struts.apache.org/dtds/struts-2.0.dtd"&gt;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&lt;struts&gt;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&lt;constant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struts.enable.DynamicMethodInvocation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value=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"false"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&lt;constant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struts.devMode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value="false"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&lt;constant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"struts.custom.i18n.resources"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value=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"global"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&lt;package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"default" extends="struts-default" namespace="/"&gt;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&lt;result-types&gt;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&lt;result-type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"tiles"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class=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"org.apache.struts2.views.tiles.TilesResult"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&lt;/result-types&gt;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&lt;interceptors&gt;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&lt;interceptor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myinterceptor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class=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"demo.struts2.MyInterceptor"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&lt;/interceptors&gt;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&lt;action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"login"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class=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"demo.struts2.LoginAction"&gt;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&lt;interceptor-ref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params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&lt;interceptor-ref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myinterceptor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&lt;result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"input"  type="tiles"&gt;INPUT&lt;/result&gt;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&lt;result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"success"  type="tiles"&gt;WELCOME&lt;/result&gt;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&lt;result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"error" type="tiles"&gt;LOGIN&lt;/result&gt;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&lt;/action&gt;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&lt;action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"locale"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class=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"demo.struts2.LocaleAction"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method=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"execute"&gt;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&lt;result name=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"success"&gt;/Login.jsp&lt;/result&gt;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&lt;/action&gt;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&lt;/package&gt;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&lt;/struts&gt;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&lt;%@ page </a:t>
            </a:r>
            <a:r>
              <a:rPr lang="en-US" dirty="0" err="1" smtClean="0"/>
              <a:t>contentType</a:t>
            </a:r>
            <a:r>
              <a:rPr lang="en-US" dirty="0" smtClean="0"/>
              <a:t>="text/html; </a:t>
            </a:r>
            <a:r>
              <a:rPr lang="en-US" dirty="0" err="1" smtClean="0"/>
              <a:t>charset</a:t>
            </a:r>
            <a:r>
              <a:rPr lang="en-US" dirty="0" smtClean="0"/>
              <a:t>=UTF-8"%&gt;</a:t>
            </a:r>
          </a:p>
          <a:p>
            <a:r>
              <a:rPr lang="en-US" b="1" dirty="0" smtClean="0"/>
              <a:t>&lt;%@ </a:t>
            </a:r>
            <a:r>
              <a:rPr lang="en-US" b="1" dirty="0" err="1" smtClean="0"/>
              <a:t>taglib</a:t>
            </a:r>
            <a:r>
              <a:rPr lang="en-US" b="1" dirty="0" smtClean="0"/>
              <a:t> prefix="s" </a:t>
            </a:r>
            <a:r>
              <a:rPr lang="en-US" b="1" dirty="0" err="1" smtClean="0"/>
              <a:t>uri</a:t>
            </a:r>
            <a:r>
              <a:rPr lang="en-US" b="1" dirty="0" smtClean="0"/>
              <a:t>="/struts-tags"%&gt;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&lt;title&gt;Struts 2 - Login Application | ViralPatel.net&lt;/title&gt;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&lt;h2&gt;Struts 2 - Login Application with Annotations&lt;/h2&gt;</a:t>
            </a:r>
          </a:p>
          <a:p>
            <a:endParaRPr lang="en-US" dirty="0" smtClean="0"/>
          </a:p>
          <a:p>
            <a:r>
              <a:rPr lang="en-US" dirty="0" smtClean="0"/>
              <a:t>&lt;h1&gt;&lt;s:text name="</a:t>
            </a:r>
            <a:r>
              <a:rPr lang="en-US" dirty="0" err="1" smtClean="0"/>
              <a:t>global.heading</a:t>
            </a:r>
            <a:r>
              <a:rPr lang="en-US" dirty="0" smtClean="0"/>
              <a:t>"/&gt;&lt;/h1&gt;</a:t>
            </a:r>
          </a:p>
          <a:p>
            <a:endParaRPr lang="en-US" dirty="0" smtClean="0"/>
          </a:p>
          <a:p>
            <a:r>
              <a:rPr lang="en-US" dirty="0" smtClean="0"/>
              <a:t>   &lt;s:url id="</a:t>
            </a:r>
            <a:r>
              <a:rPr lang="en-US" dirty="0" err="1" smtClean="0"/>
              <a:t>indexEN</a:t>
            </a:r>
            <a:r>
              <a:rPr lang="en-US" dirty="0" smtClean="0"/>
              <a:t>" namespace="/" action="locale" &gt;</a:t>
            </a:r>
          </a:p>
          <a:p>
            <a:r>
              <a:rPr lang="en-US" dirty="0" smtClean="0"/>
              <a:t>      &lt;s:param name="</a:t>
            </a:r>
            <a:r>
              <a:rPr lang="en-US" dirty="0" err="1" smtClean="0"/>
              <a:t>request_locale</a:t>
            </a:r>
            <a:r>
              <a:rPr lang="en-US" dirty="0" smtClean="0"/>
              <a:t>" &gt;en&lt;/s:param&gt;</a:t>
            </a:r>
          </a:p>
          <a:p>
            <a:r>
              <a:rPr lang="en-US" dirty="0" smtClean="0"/>
              <a:t>   &lt;/s:url&gt;</a:t>
            </a:r>
          </a:p>
          <a:p>
            <a:r>
              <a:rPr lang="en-US" dirty="0" smtClean="0"/>
              <a:t>   &lt;s:url id="</a:t>
            </a:r>
            <a:r>
              <a:rPr lang="en-US" dirty="0" err="1" smtClean="0"/>
              <a:t>indexVN</a:t>
            </a:r>
            <a:r>
              <a:rPr lang="en-US" dirty="0" smtClean="0"/>
              <a:t>" namespace="/" action="locale" &gt;</a:t>
            </a:r>
          </a:p>
          <a:p>
            <a:r>
              <a:rPr lang="en-US" dirty="0" smtClean="0"/>
              <a:t>      &lt;s:param name="</a:t>
            </a:r>
            <a:r>
              <a:rPr lang="en-US" dirty="0" err="1" smtClean="0"/>
              <a:t>request_locale</a:t>
            </a:r>
            <a:r>
              <a:rPr lang="en-US" dirty="0" smtClean="0"/>
              <a:t>" &gt;</a:t>
            </a:r>
            <a:r>
              <a:rPr lang="en-US" dirty="0" err="1" smtClean="0"/>
              <a:t>vn</a:t>
            </a:r>
            <a:r>
              <a:rPr lang="en-US" dirty="0" smtClean="0"/>
              <a:t>&lt;/s:param&gt;</a:t>
            </a:r>
          </a:p>
          <a:p>
            <a:r>
              <a:rPr lang="en-US" dirty="0" smtClean="0"/>
              <a:t>   &lt;/s:url&gt;</a:t>
            </a:r>
          </a:p>
          <a:p>
            <a:r>
              <a:rPr lang="en-US" dirty="0" smtClean="0"/>
              <a:t>   &lt;s:url id="</a:t>
            </a:r>
            <a:r>
              <a:rPr lang="en-US" dirty="0" err="1" smtClean="0"/>
              <a:t>indexFR</a:t>
            </a:r>
            <a:r>
              <a:rPr lang="en-US" dirty="0" smtClean="0"/>
              <a:t>" namespace="/" action="locale" &gt;</a:t>
            </a:r>
          </a:p>
          <a:p>
            <a:r>
              <a:rPr lang="en-US" dirty="0" smtClean="0"/>
              <a:t>      &lt;s:param name="</a:t>
            </a:r>
            <a:r>
              <a:rPr lang="en-US" dirty="0" err="1" smtClean="0"/>
              <a:t>request_locale</a:t>
            </a:r>
            <a:r>
              <a:rPr lang="en-US" dirty="0" smtClean="0"/>
              <a:t>" &gt;</a:t>
            </a:r>
            <a:r>
              <a:rPr lang="en-US" dirty="0" err="1" smtClean="0"/>
              <a:t>fr</a:t>
            </a:r>
            <a:r>
              <a:rPr lang="en-US" dirty="0" smtClean="0"/>
              <a:t>&lt;/s:param&gt;</a:t>
            </a:r>
          </a:p>
          <a:p>
            <a:r>
              <a:rPr lang="en-US" dirty="0" smtClean="0"/>
              <a:t>   &lt;/s:url&gt;</a:t>
            </a:r>
          </a:p>
          <a:p>
            <a:endParaRPr lang="en-US" dirty="0" smtClean="0"/>
          </a:p>
          <a:p>
            <a:r>
              <a:rPr lang="en-US" dirty="0" smtClean="0"/>
              <a:t>   &lt;s:a </a:t>
            </a:r>
            <a:r>
              <a:rPr lang="en-US" dirty="0" err="1" smtClean="0"/>
              <a:t>href</a:t>
            </a:r>
            <a:r>
              <a:rPr lang="en-US" dirty="0" smtClean="0"/>
              <a:t>="%{</a:t>
            </a:r>
            <a:r>
              <a:rPr lang="en-US" dirty="0" err="1" smtClean="0"/>
              <a:t>indexEN</a:t>
            </a:r>
            <a:r>
              <a:rPr lang="en-US" dirty="0" smtClean="0"/>
              <a:t>}" &gt;English&lt;/s:a&gt;</a:t>
            </a:r>
          </a:p>
          <a:p>
            <a:r>
              <a:rPr lang="en-US" dirty="0" smtClean="0"/>
              <a:t>   &lt;s:a </a:t>
            </a:r>
            <a:r>
              <a:rPr lang="en-US" dirty="0" err="1" smtClean="0"/>
              <a:t>href</a:t>
            </a:r>
            <a:r>
              <a:rPr lang="en-US" dirty="0" smtClean="0"/>
              <a:t>="%{</a:t>
            </a:r>
            <a:r>
              <a:rPr lang="en-US" dirty="0" err="1" smtClean="0"/>
              <a:t>indexVN</a:t>
            </a:r>
            <a:r>
              <a:rPr lang="en-US" dirty="0" smtClean="0"/>
              <a:t>}" &gt;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&lt;/s:a&gt;</a:t>
            </a:r>
          </a:p>
          <a:p>
            <a:r>
              <a:rPr lang="en-US" dirty="0" smtClean="0"/>
              <a:t>   &lt;s:a </a:t>
            </a:r>
            <a:r>
              <a:rPr lang="en-US" dirty="0" err="1" smtClean="0"/>
              <a:t>href</a:t>
            </a:r>
            <a:r>
              <a:rPr lang="en-US" dirty="0" smtClean="0"/>
              <a:t>="%{</a:t>
            </a:r>
            <a:r>
              <a:rPr lang="en-US" dirty="0" err="1" smtClean="0"/>
              <a:t>indexFR</a:t>
            </a:r>
            <a:r>
              <a:rPr lang="en-US" dirty="0" smtClean="0"/>
              <a:t>}" &gt;France&lt;/s:a&gt;</a:t>
            </a:r>
          </a:p>
          <a:p>
            <a:endParaRPr lang="en-US" dirty="0" smtClean="0"/>
          </a:p>
          <a:p>
            <a:r>
              <a:rPr lang="en-US" dirty="0" smtClean="0"/>
              <a:t>&lt;s:actionerror /&gt;</a:t>
            </a:r>
          </a:p>
          <a:p>
            <a:r>
              <a:rPr lang="en-US" dirty="0" smtClean="0"/>
              <a:t>&lt;s:form action="login" method="post"&gt;</a:t>
            </a:r>
          </a:p>
          <a:p>
            <a:r>
              <a:rPr lang="en-US" dirty="0" smtClean="0"/>
              <a:t>    &lt;s:textfield name="username" key="</a:t>
            </a:r>
            <a:r>
              <a:rPr lang="en-US" dirty="0" err="1" smtClean="0"/>
              <a:t>label.username</a:t>
            </a:r>
            <a:r>
              <a:rPr lang="en-US" dirty="0" smtClean="0"/>
              <a:t>" size="20" /&gt;</a:t>
            </a:r>
          </a:p>
          <a:p>
            <a:r>
              <a:rPr lang="en-US" dirty="0" smtClean="0"/>
              <a:t>    &lt;s:password name="password" key="</a:t>
            </a:r>
            <a:r>
              <a:rPr lang="en-US" dirty="0" err="1" smtClean="0"/>
              <a:t>label.password</a:t>
            </a:r>
            <a:r>
              <a:rPr lang="en-US" dirty="0" smtClean="0"/>
              <a:t>" size="20" /&gt;</a:t>
            </a:r>
          </a:p>
          <a:p>
            <a:r>
              <a:rPr lang="en-US" dirty="0" smtClean="0"/>
              <a:t>    &lt;s:submit key="</a:t>
            </a:r>
            <a:r>
              <a:rPr lang="en-US" dirty="0" err="1" smtClean="0"/>
              <a:t>label.login</a:t>
            </a:r>
            <a:r>
              <a:rPr lang="en-US" dirty="0" smtClean="0"/>
              <a:t>" align="center" /&gt;</a:t>
            </a:r>
          </a:p>
          <a:p>
            <a:r>
              <a:rPr lang="en-US" dirty="0" smtClean="0"/>
              <a:t>&lt;/s:form&gt;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 smtClean="0"/>
              <a:t> if and else: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&lt;s:if test="%{false}"&gt;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&lt;div&gt; Will Not Be Executed &lt;/div&gt;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&lt;/s:if&gt;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&lt;s:elseif test="%{true}"&gt;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&lt;div&gt;  Will Be Executed &lt;/div&gt;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&lt;/s:elseif&gt;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&lt;s:else&gt;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&lt;div&gt; Will Not Be Executed&lt;/div&gt;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&lt;/s:else&gt;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</a:t>
            </a:r>
            <a:r>
              <a:rPr lang="en-US" b="1" dirty="0" err="1" smtClean="0"/>
              <a:t>iterator</a:t>
            </a:r>
            <a:r>
              <a:rPr lang="en-US" b="1" dirty="0" smtClean="0"/>
              <a:t>: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&lt;s:iterator value="days"&gt;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&lt;p&gt;day is: &lt;s:property/&gt;&lt;/p&gt;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&lt;/s:iterator&gt;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 smtClean="0"/>
              <a:t> merge: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&lt;s:merge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myMergedIterator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&lt;s:param value="%{myList1}" /&gt;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&lt;s:param value="%{myList2}" /&gt;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&lt;s:param value="%{myList3}" /&gt;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&lt;/s:merge&gt;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&lt;s:iterator value="%{#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myMergedIterator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}"&gt;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&lt;s:property /&gt;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&lt;/s:iterator&gt;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generator :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&lt;s:generator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="%{'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aaa,bbb,ccc,ddd,eee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'}"&gt;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&lt;s:iterator&gt;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&lt;s:property /&gt;&lt;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&lt;/s:iterator&gt;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&lt;/s:generator&gt;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append: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&lt;s:append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myAppendIterator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&lt;s:param value="%{myList1}" /&gt;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&lt;s:param value="%{myList2}" /&gt;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&lt;s:param value="%{myList3}" /&gt;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&lt;/s:append&gt;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&lt;s:iterator value="%{#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myAppendIterator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}"&gt;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&lt;s:property /&gt;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&lt;/s:iterator&gt;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Action Tag:</a:t>
            </a:r>
          </a:p>
          <a:p>
            <a:r>
              <a:rPr lang="en-US" dirty="0" smtClean="0"/>
              <a:t>&lt;div&gt;Tag to execute the action&lt;/div&gt; &lt;</a:t>
            </a:r>
            <a:r>
              <a:rPr lang="en-US" dirty="0" err="1" smtClean="0"/>
              <a:t>br</a:t>
            </a:r>
            <a:r>
              <a:rPr lang="en-US" dirty="0" smtClean="0"/>
              <a:t> /&gt; &lt;s:action name="</a:t>
            </a:r>
            <a:r>
              <a:rPr lang="en-US" dirty="0" err="1" smtClean="0"/>
              <a:t>actionTagAction</a:t>
            </a:r>
            <a:r>
              <a:rPr lang="en-US" dirty="0" smtClean="0"/>
              <a:t>" </a:t>
            </a:r>
            <a:r>
              <a:rPr lang="en-US" dirty="0" err="1" smtClean="0"/>
              <a:t>executeResult</a:t>
            </a:r>
            <a:r>
              <a:rPr lang="en-US" dirty="0" smtClean="0"/>
              <a:t>="true" /&gt; &lt;</a:t>
            </a:r>
            <a:r>
              <a:rPr lang="en-US" dirty="0" err="1" smtClean="0"/>
              <a:t>br</a:t>
            </a:r>
            <a:r>
              <a:rPr lang="en-US" dirty="0" smtClean="0"/>
              <a:t> /&gt; &lt;div&gt;To invokes special method in action class&lt;/div&gt; &lt;</a:t>
            </a:r>
            <a:r>
              <a:rPr lang="en-US" dirty="0" err="1" smtClean="0"/>
              <a:t>br</a:t>
            </a:r>
            <a:r>
              <a:rPr lang="en-US" dirty="0" smtClean="0"/>
              <a:t> /&gt; &lt;s:action name="</a:t>
            </a:r>
            <a:r>
              <a:rPr lang="en-US" dirty="0" err="1" smtClean="0"/>
              <a:t>actionTagAction!specialMethod</a:t>
            </a:r>
            <a:r>
              <a:rPr lang="en-US" dirty="0" smtClean="0"/>
              <a:t>" </a:t>
            </a:r>
            <a:r>
              <a:rPr lang="en-US" dirty="0" err="1" smtClean="0"/>
              <a:t>executeResult</a:t>
            </a:r>
            <a:r>
              <a:rPr lang="en-US" dirty="0" smtClean="0"/>
              <a:t>="true" /&gt;</a:t>
            </a:r>
          </a:p>
          <a:p>
            <a:endParaRPr lang="en-US" dirty="0" smtClean="0"/>
          </a:p>
          <a:p>
            <a:r>
              <a:rPr lang="en-US" dirty="0" smtClean="0"/>
              <a:t>Include</a:t>
            </a:r>
            <a:r>
              <a:rPr lang="en-US" baseline="0" dirty="0" smtClean="0"/>
              <a:t> tag:</a:t>
            </a:r>
            <a:endParaRPr lang="en-US" dirty="0" smtClean="0"/>
          </a:p>
          <a:p>
            <a:r>
              <a:rPr lang="en-US" dirty="0" smtClean="0"/>
              <a:t>&lt;-- First Syntax --&gt; &lt;s:include value="myJsp.jsp" /&gt; &lt;-- Second Syntax --&gt; &lt;s:include value="myJsp.jsp"&gt; &lt;s:param name="param1" value="value2" /&gt; &lt;s:param name="param2" value="value2" /&gt; &lt;/s:include&gt; &lt;-- Third Syntax --&gt; &lt;s:include value="myJsp.jsp"&gt; &lt;s:param name="param1"&gt;value1&lt;/s:param&gt; &lt;s:param name="param2"&gt;value2&lt;/s:param&gt; &lt;/s:include&gt;</a:t>
            </a:r>
          </a:p>
          <a:p>
            <a:endParaRPr lang="en-US" dirty="0" smtClean="0"/>
          </a:p>
          <a:p>
            <a:r>
              <a:rPr lang="en-US" dirty="0" smtClean="0"/>
              <a:t>Bean</a:t>
            </a:r>
            <a:r>
              <a:rPr lang="en-US" baseline="0" dirty="0" smtClean="0"/>
              <a:t> tag:</a:t>
            </a:r>
            <a:endParaRPr lang="en-US" dirty="0" smtClean="0"/>
          </a:p>
          <a:p>
            <a:r>
              <a:rPr lang="en-US" dirty="0" smtClean="0"/>
              <a:t>&lt;s:bean name="org.apache.struts2.util.Counter" </a:t>
            </a:r>
            <a:r>
              <a:rPr lang="en-US" dirty="0" err="1" smtClean="0"/>
              <a:t>var</a:t>
            </a:r>
            <a:r>
              <a:rPr lang="en-US" dirty="0" smtClean="0"/>
              <a:t>="counter"&gt; &lt;s:param name="first" value="20"/&gt; &lt;s:param name="last" value="25" /&gt; &lt;/s:bean&gt;</a:t>
            </a:r>
          </a:p>
          <a:p>
            <a:endParaRPr lang="en-US" dirty="0" smtClean="0"/>
          </a:p>
          <a:p>
            <a:r>
              <a:rPr lang="en-US" dirty="0" smtClean="0"/>
              <a:t>&lt;s:date name="</a:t>
            </a:r>
            <a:r>
              <a:rPr lang="en-US" dirty="0" err="1" smtClean="0"/>
              <a:t>person.birthday</a:t>
            </a:r>
            <a:r>
              <a:rPr lang="en-US" dirty="0" smtClean="0"/>
              <a:t>" format="</a:t>
            </a:r>
            <a:r>
              <a:rPr lang="en-US" dirty="0" err="1" smtClean="0"/>
              <a:t>dd</a:t>
            </a:r>
            <a:r>
              <a:rPr lang="en-US" dirty="0" smtClean="0"/>
              <a:t>/MM/</a:t>
            </a:r>
            <a:r>
              <a:rPr lang="en-US" dirty="0" err="1" smtClean="0"/>
              <a:t>yyyy</a:t>
            </a:r>
            <a:r>
              <a:rPr lang="en-US" dirty="0" smtClean="0"/>
              <a:t>" /&gt; &lt;s:date name="</a:t>
            </a:r>
            <a:r>
              <a:rPr lang="en-US" dirty="0" err="1" smtClean="0"/>
              <a:t>person.birthday</a:t>
            </a:r>
            <a:r>
              <a:rPr lang="en-US" dirty="0" smtClean="0"/>
              <a:t>" format="%{</a:t>
            </a:r>
            <a:r>
              <a:rPr lang="en-US" dirty="0" err="1" smtClean="0"/>
              <a:t>getText</a:t>
            </a:r>
            <a:r>
              <a:rPr lang="en-US" dirty="0" smtClean="0"/>
              <a:t>('some.i18n.key')}" /&gt; &lt;s:date name="</a:t>
            </a:r>
            <a:r>
              <a:rPr lang="en-US" dirty="0" err="1" smtClean="0"/>
              <a:t>person.birthday</a:t>
            </a:r>
            <a:r>
              <a:rPr lang="en-US" dirty="0" smtClean="0"/>
              <a:t>" nice="true" /&gt; &lt;s:date name="</a:t>
            </a:r>
            <a:r>
              <a:rPr lang="en-US" dirty="0" err="1" smtClean="0"/>
              <a:t>person.birthday</a:t>
            </a:r>
            <a:r>
              <a:rPr lang="en-US" dirty="0" smtClean="0"/>
              <a:t>" /&gt;</a:t>
            </a:r>
          </a:p>
          <a:p>
            <a:endParaRPr lang="en-US" dirty="0" smtClean="0"/>
          </a:p>
          <a:p>
            <a:r>
              <a:rPr lang="en-US" dirty="0" smtClean="0"/>
              <a:t>&lt;pre&gt; &lt;</a:t>
            </a:r>
            <a:r>
              <a:rPr lang="en-US" dirty="0" err="1" smtClean="0"/>
              <a:t>ui:component</a:t>
            </a:r>
            <a:r>
              <a:rPr lang="en-US" dirty="0" smtClean="0"/>
              <a:t>&gt; &lt;</a:t>
            </a:r>
            <a:r>
              <a:rPr lang="en-US" dirty="0" err="1" smtClean="0"/>
              <a:t>ui:param</a:t>
            </a:r>
            <a:r>
              <a:rPr lang="en-US" dirty="0" smtClean="0"/>
              <a:t> name="key" value="[0]"/&gt; &lt;</a:t>
            </a:r>
            <a:r>
              <a:rPr lang="en-US" dirty="0" err="1" smtClean="0"/>
              <a:t>ui:param</a:t>
            </a:r>
            <a:r>
              <a:rPr lang="en-US" dirty="0" smtClean="0"/>
              <a:t> name="value" value="[1]"/&gt; &lt;</a:t>
            </a:r>
            <a:r>
              <a:rPr lang="en-US" dirty="0" err="1" smtClean="0"/>
              <a:t>ui:param</a:t>
            </a:r>
            <a:r>
              <a:rPr lang="en-US" dirty="0" smtClean="0"/>
              <a:t> name="context" value="[2]"/&gt; &lt;/</a:t>
            </a:r>
            <a:r>
              <a:rPr lang="en-US" dirty="0" err="1" smtClean="0"/>
              <a:t>ui:component</a:t>
            </a:r>
            <a:r>
              <a:rPr lang="en-US" dirty="0" smtClean="0"/>
              <a:t>&gt; &lt;/pre&gt;</a:t>
            </a:r>
          </a:p>
          <a:p>
            <a:r>
              <a:rPr lang="en-US" dirty="0" smtClean="0"/>
              <a:t>&lt;s:push value="</a:t>
            </a:r>
            <a:r>
              <a:rPr lang="en-US" dirty="0" err="1" smtClean="0"/>
              <a:t>myBean</a:t>
            </a:r>
            <a:r>
              <a:rPr lang="en-US" dirty="0" smtClean="0"/>
              <a:t>"&gt; &lt;!-- Example 1: --&gt; &lt;s:property value="</a:t>
            </a:r>
            <a:r>
              <a:rPr lang="en-US" dirty="0" err="1" smtClean="0"/>
              <a:t>myBeanProperty</a:t>
            </a:r>
            <a:r>
              <a:rPr lang="en-US" dirty="0" smtClean="0"/>
              <a:t>" /&gt; &lt;!-- Example 2: --&gt;</a:t>
            </a:r>
            <a:r>
              <a:rPr lang="en-US" dirty="0" err="1" smtClean="0"/>
              <a:t>TextUtils</a:t>
            </a:r>
            <a:r>
              <a:rPr lang="en-US" dirty="0" smtClean="0"/>
              <a:t> &lt;s:property value="</a:t>
            </a:r>
            <a:r>
              <a:rPr lang="en-US" dirty="0" err="1" smtClean="0"/>
              <a:t>myBeanProperty</a:t>
            </a:r>
            <a:r>
              <a:rPr lang="en-US" dirty="0" smtClean="0"/>
              <a:t>" default="a default value" /&gt; &lt;/s:push&gt;</a:t>
            </a:r>
          </a:p>
          <a:p>
            <a:r>
              <a:rPr lang="en-US" dirty="0" smtClean="0"/>
              <a:t>&lt;s:push value="user"&gt; &lt;s:propery value="</a:t>
            </a:r>
            <a:r>
              <a:rPr lang="en-US" dirty="0" err="1" smtClean="0"/>
              <a:t>firstName</a:t>
            </a:r>
            <a:r>
              <a:rPr lang="en-US" dirty="0" smtClean="0"/>
              <a:t>" /&gt; &lt;s:propery value="</a:t>
            </a:r>
            <a:r>
              <a:rPr lang="en-US" dirty="0" err="1" smtClean="0"/>
              <a:t>lastName</a:t>
            </a:r>
            <a:r>
              <a:rPr lang="en-US" dirty="0" smtClean="0"/>
              <a:t>" /&gt; &lt;/s:push&gt;</a:t>
            </a:r>
          </a:p>
          <a:p>
            <a:endParaRPr lang="en-US" dirty="0" smtClean="0"/>
          </a:p>
          <a:p>
            <a:r>
              <a:rPr lang="en-US" dirty="0" smtClean="0"/>
              <a:t>&lt;s:set name="</a:t>
            </a:r>
            <a:r>
              <a:rPr lang="en-US" dirty="0" err="1" smtClean="0"/>
              <a:t>myenv</a:t>
            </a:r>
            <a:r>
              <a:rPr lang="en-US" dirty="0" smtClean="0"/>
              <a:t>" value="environment.name"/&gt; &lt;s:property value="</a:t>
            </a:r>
            <a:r>
              <a:rPr lang="en-US" dirty="0" err="1" smtClean="0"/>
              <a:t>myenv</a:t>
            </a:r>
            <a:r>
              <a:rPr lang="en-US" dirty="0" smtClean="0"/>
              <a:t>"/&gt;</a:t>
            </a:r>
          </a:p>
          <a:p>
            <a:endParaRPr lang="en-US" dirty="0" smtClean="0"/>
          </a:p>
          <a:p>
            <a:r>
              <a:rPr lang="en-US" dirty="0" smtClean="0"/>
              <a:t>&lt;!-- First Example --&gt; &lt;s:i18n name="struts.action.test.i18n.Shop"&gt; &lt;s:text name="</a:t>
            </a:r>
            <a:r>
              <a:rPr lang="en-US" dirty="0" err="1" smtClean="0"/>
              <a:t>main.title</a:t>
            </a:r>
            <a:r>
              <a:rPr lang="en-US" dirty="0" smtClean="0"/>
              <a:t>"/&gt; &lt;/s:i18n&gt; &lt;!-- Second Example --&gt; &lt;s:text name="</a:t>
            </a:r>
            <a:r>
              <a:rPr lang="en-US" dirty="0" err="1" smtClean="0"/>
              <a:t>main.title</a:t>
            </a:r>
            <a:r>
              <a:rPr lang="en-US" dirty="0" smtClean="0"/>
              <a:t>" /&gt; &lt;!-- Third </a:t>
            </a:r>
            <a:r>
              <a:rPr lang="en-US" dirty="0" err="1" smtClean="0"/>
              <a:t>Examlpe</a:t>
            </a:r>
            <a:r>
              <a:rPr lang="en-US" dirty="0" smtClean="0"/>
              <a:t> --&gt; &lt;s:text name="i18n.label.greetings"&gt; &lt;s:param &gt;</a:t>
            </a:r>
            <a:r>
              <a:rPr lang="en-US" dirty="0" err="1" smtClean="0"/>
              <a:t>Mr</a:t>
            </a:r>
            <a:r>
              <a:rPr lang="en-US" dirty="0" smtClean="0"/>
              <a:t> Smith&lt;/s:param&gt; &lt;/s:text&gt;</a:t>
            </a:r>
          </a:p>
          <a:p>
            <a:endParaRPr lang="en-US" dirty="0" smtClean="0"/>
          </a:p>
          <a:p>
            <a:r>
              <a:rPr lang="en-US" dirty="0" smtClean="0"/>
              <a:t>&lt;-- Example 1 --&gt; &lt;s:url value="</a:t>
            </a:r>
            <a:r>
              <a:rPr lang="en-US" dirty="0" err="1" smtClean="0"/>
              <a:t>editGadget.action</a:t>
            </a:r>
            <a:r>
              <a:rPr lang="en-US" dirty="0" smtClean="0"/>
              <a:t>"&gt; &lt;s:param name="id" value="%{selected}" /&gt; &lt;/s:url&gt; &lt;-- Example 2 --&gt; &lt;s:url action="</a:t>
            </a:r>
            <a:r>
              <a:rPr lang="en-US" dirty="0" err="1" smtClean="0"/>
              <a:t>editGadget</a:t>
            </a:r>
            <a:r>
              <a:rPr lang="en-US" dirty="0" smtClean="0"/>
              <a:t>"&gt; &lt;s:param name="id" value="%{selected}" /&gt; &lt;/s:url&gt; &lt;-- Example 3--&gt; &lt;s:url </a:t>
            </a:r>
            <a:r>
              <a:rPr lang="en-US" dirty="0" err="1" smtClean="0"/>
              <a:t>includeParams</a:t>
            </a:r>
            <a:r>
              <a:rPr lang="en-US" dirty="0" smtClean="0"/>
              <a:t>="get"&gt; &lt;s:param name="id" value="%{'22'}" /&gt; &lt;/s:url&gt;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&lt;s:push value="</a:t>
            </a:r>
            <a:r>
              <a:rPr lang="en-US" dirty="0" err="1" smtClean="0"/>
              <a:t>myBean</a:t>
            </a:r>
            <a:r>
              <a:rPr lang="en-US" dirty="0" smtClean="0"/>
              <a:t>"&gt; &lt;!-- Example 1: --&gt; &lt;s:property value="</a:t>
            </a:r>
            <a:r>
              <a:rPr lang="en-US" dirty="0" err="1" smtClean="0"/>
              <a:t>myBeanProperty</a:t>
            </a:r>
            <a:r>
              <a:rPr lang="en-US" dirty="0" smtClean="0"/>
              <a:t>" /&gt; &lt;!-- Example 2: --&gt;</a:t>
            </a:r>
            <a:r>
              <a:rPr lang="en-US" dirty="0" err="1" smtClean="0"/>
              <a:t>TextUtils</a:t>
            </a:r>
            <a:r>
              <a:rPr lang="en-US" dirty="0" smtClean="0"/>
              <a:t> &lt;s:property value="</a:t>
            </a:r>
            <a:r>
              <a:rPr lang="en-US" dirty="0" err="1" smtClean="0"/>
              <a:t>myBeanProperty</a:t>
            </a:r>
            <a:r>
              <a:rPr lang="en-US" dirty="0" smtClean="0"/>
              <a:t>" default="a default value" /&gt; &lt;/s:push&gt;</a:t>
            </a:r>
          </a:p>
          <a:p>
            <a:r>
              <a:rPr lang="en-US" dirty="0" smtClean="0"/>
              <a:t>&lt;s:push value="user"&gt; &lt;s:propery value="</a:t>
            </a:r>
            <a:r>
              <a:rPr lang="en-US" dirty="0" err="1" smtClean="0"/>
              <a:t>firstName</a:t>
            </a:r>
            <a:r>
              <a:rPr lang="en-US" dirty="0" smtClean="0"/>
              <a:t>" /&gt; &lt;s:propery value="</a:t>
            </a:r>
            <a:r>
              <a:rPr lang="en-US" dirty="0" err="1" smtClean="0"/>
              <a:t>lastName</a:t>
            </a:r>
            <a:r>
              <a:rPr lang="en-US" dirty="0" smtClean="0"/>
              <a:t>" /&gt; &lt;/s:push&gt;</a:t>
            </a:r>
          </a:p>
          <a:p>
            <a:endParaRPr lang="en-US" dirty="0" smtClean="0"/>
          </a:p>
          <a:p>
            <a:r>
              <a:rPr lang="en-US" dirty="0" smtClean="0"/>
              <a:t>&lt;s:set name="</a:t>
            </a:r>
            <a:r>
              <a:rPr lang="en-US" dirty="0" err="1" smtClean="0"/>
              <a:t>myenv</a:t>
            </a:r>
            <a:r>
              <a:rPr lang="en-US" dirty="0" smtClean="0"/>
              <a:t>" value="environment.name"/&gt; &lt;s:property value="</a:t>
            </a:r>
            <a:r>
              <a:rPr lang="en-US" dirty="0" err="1" smtClean="0"/>
              <a:t>myenv</a:t>
            </a:r>
            <a:r>
              <a:rPr lang="en-US" dirty="0" smtClean="0"/>
              <a:t>"/&gt;</a:t>
            </a:r>
          </a:p>
          <a:p>
            <a:endParaRPr lang="en-US" dirty="0" smtClean="0"/>
          </a:p>
          <a:p>
            <a:r>
              <a:rPr lang="en-US" dirty="0" smtClean="0"/>
              <a:t>&lt;!-- First Example --&gt; &lt;s:i18n name="struts.action.test.i18n.Shop"&gt; &lt;s:text name="</a:t>
            </a:r>
            <a:r>
              <a:rPr lang="en-US" dirty="0" err="1" smtClean="0"/>
              <a:t>main.title</a:t>
            </a:r>
            <a:r>
              <a:rPr lang="en-US" dirty="0" smtClean="0"/>
              <a:t>"/&gt; &lt;/s:i18n&gt; &lt;!-- Second Example --&gt; &lt;s:text name="</a:t>
            </a:r>
            <a:r>
              <a:rPr lang="en-US" dirty="0" err="1" smtClean="0"/>
              <a:t>main.title</a:t>
            </a:r>
            <a:r>
              <a:rPr lang="en-US" dirty="0" smtClean="0"/>
              <a:t>" /&gt; &lt;!-- Third </a:t>
            </a:r>
            <a:r>
              <a:rPr lang="en-US" dirty="0" err="1" smtClean="0"/>
              <a:t>Examlpe</a:t>
            </a:r>
            <a:r>
              <a:rPr lang="en-US" dirty="0" smtClean="0"/>
              <a:t> --&gt; &lt;s:text name="i18n.label.greetings"&gt; &lt;s:param &gt;</a:t>
            </a:r>
            <a:r>
              <a:rPr lang="en-US" dirty="0" err="1" smtClean="0"/>
              <a:t>Mr</a:t>
            </a:r>
            <a:r>
              <a:rPr lang="en-US" dirty="0" smtClean="0"/>
              <a:t> Smith&lt;/s:param&gt; &lt;/s:text&gt;</a:t>
            </a:r>
          </a:p>
          <a:p>
            <a:endParaRPr lang="en-US" dirty="0" smtClean="0"/>
          </a:p>
          <a:p>
            <a:r>
              <a:rPr lang="en-US" dirty="0" smtClean="0"/>
              <a:t>&lt;-- Example 1 --&gt; &lt;s:url value="</a:t>
            </a:r>
            <a:r>
              <a:rPr lang="en-US" dirty="0" err="1" smtClean="0"/>
              <a:t>editGadget.action</a:t>
            </a:r>
            <a:r>
              <a:rPr lang="en-US" dirty="0" smtClean="0"/>
              <a:t>"&gt; &lt;s:param name="id" value="%{selected}" /&gt; &lt;/s:url&gt; &lt;-- Example 2 --&gt; &lt;s:url action="</a:t>
            </a:r>
            <a:r>
              <a:rPr lang="en-US" dirty="0" err="1" smtClean="0"/>
              <a:t>editGadget</a:t>
            </a:r>
            <a:r>
              <a:rPr lang="en-US" dirty="0" smtClean="0"/>
              <a:t>"&gt; &lt;s:param name="id" value="%{selected}" /&gt; &lt;/s:url&gt; &lt;-- Example 3--&gt; &lt;s:url </a:t>
            </a:r>
            <a:r>
              <a:rPr lang="en-US" dirty="0" err="1" smtClean="0"/>
              <a:t>includeParams</a:t>
            </a:r>
            <a:r>
              <a:rPr lang="en-US" dirty="0" smtClean="0"/>
              <a:t>="get"&gt; &lt;s:param name="id" value="%{'22'}" /&gt; &lt;/s:url&gt;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6AE7D-B91D-445B-A726-8CEB45E9F2C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4A688-8DC7-4190-9429-E02FD4358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3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F0197-80C3-4C75-89AE-44402E7728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3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47D1D-6DE2-4527-BD0A-2D94CEBB8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8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29C4E-883D-4BD2-8FB3-39000A3D78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6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4C304-3E9C-4280-B3D7-7B889812B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0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2616B-B3C9-46BB-895B-55409DCB1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8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E506D-6985-42A7-8A88-33311BB05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1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67306-34BA-48E0-B880-6C4A7C5B17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4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21475-642F-4DA5-B247-E4BC7F9FC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0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A55D9-A586-4471-BD1D-936ED47F9C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2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915A6-07B7-4799-B495-8E9A4EC5F4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8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8E937C-5879-49AA-873A-5514192A8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200">
                <a:latin typeface="Calibri" pitchFamily="34" charset="0"/>
              </a:rPr>
              <a:t>©</a:t>
            </a:r>
            <a:r>
              <a:rPr lang="en-US" sz="1000">
                <a:latin typeface="Calibri" pitchFamily="34" charset="0"/>
              </a:rPr>
              <a:t> FPT SOFTWARE – TRAINING MATERIAL</a:t>
            </a:r>
            <a:r>
              <a:rPr lang="en-US" altLang="ja-JP" sz="1000">
                <a:latin typeface="Calibri" pitchFamily="34" charset="0"/>
              </a:rPr>
              <a:t> – Int</a:t>
            </a:r>
            <a:r>
              <a:rPr lang="en-US" sz="1000">
                <a:latin typeface="Calibri" pitchFamily="34" charset="0"/>
              </a:rPr>
              <a:t>er</a:t>
            </a:r>
            <a:r>
              <a:rPr lang="en-US" altLang="ja-JP" sz="1000">
                <a:latin typeface="Calibri" pitchFamily="34" charset="0"/>
              </a:rPr>
              <a:t>nal </a:t>
            </a:r>
            <a:r>
              <a:rPr lang="en-US" sz="1000">
                <a:latin typeface="Calibri" pitchFamily="34" charset="0"/>
              </a:rPr>
              <a:t>us</a:t>
            </a:r>
            <a:r>
              <a:rPr lang="en-US" altLang="ja-JP" sz="1000">
                <a:latin typeface="Calibri" pitchFamily="34" charset="0"/>
              </a:rPr>
              <a:t>e</a:t>
            </a:r>
            <a:endParaRPr lang="en-US" sz="1000">
              <a:latin typeface="Calibri" pitchFamily="34" charset="0"/>
            </a:endParaRPr>
          </a:p>
        </p:txBody>
      </p:sp>
      <p:sp>
        <p:nvSpPr>
          <p:cNvPr id="1032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000">
                <a:latin typeface="Calibri" pitchFamily="34" charset="0"/>
              </a:rPr>
              <a:t>04e-BM/</a:t>
            </a:r>
            <a:r>
              <a:rPr lang="en-US" altLang="ja-JP" sz="1000">
                <a:latin typeface="Calibri" pitchFamily="34" charset="0"/>
              </a:rPr>
              <a:t>NS</a:t>
            </a:r>
            <a:r>
              <a:rPr lang="en-US" sz="1000">
                <a:latin typeface="Calibri" pitchFamily="34" charset="0"/>
              </a:rPr>
              <a:t>/HDCV/FSOFT v2</a:t>
            </a:r>
            <a:r>
              <a:rPr lang="en-US" altLang="ja-JP" sz="1000">
                <a:latin typeface="Calibri" pitchFamily="34" charset="0"/>
              </a:rPr>
              <a:t>/3</a:t>
            </a:r>
            <a:endParaRPr lang="en-US" sz="1000">
              <a:latin typeface="Calibri" pitchFamily="34" charset="0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239000" cy="841375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Arial" pitchFamily="34" charset="0"/>
                <a:cs typeface="Arial" pitchFamily="34" charset="0"/>
              </a:rPr>
              <a:t>Struts2 Tags &amp; Tiles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057400" y="0"/>
            <a:ext cx="6934200" cy="8413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 Form Tags Example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66800"/>
            <a:ext cx="7010400" cy="523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3733800"/>
            <a:ext cx="3376096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Form Helper Tags</a:t>
            </a:r>
            <a:endParaRPr lang="en-IN" sz="4000" dirty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3124200" cy="4724400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 err="1" smtClean="0"/>
              <a:t>actionerror</a:t>
            </a:r>
            <a:endParaRPr lang="en-US" dirty="0" smtClean="0"/>
          </a:p>
          <a:p>
            <a:pPr eaLnBrk="1" hangingPunct="1"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 err="1" smtClean="0"/>
              <a:t>actionMessage</a:t>
            </a:r>
            <a:endParaRPr lang="en-US" dirty="0" smtClean="0"/>
          </a:p>
          <a:p>
            <a:pPr eaLnBrk="1" hangingPunct="1"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 smtClean="0"/>
              <a:t>compact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 smtClean="0"/>
              <a:t>div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 err="1" smtClean="0"/>
              <a:t>fieldError</a:t>
            </a:r>
            <a:endParaRPr lang="en-US" dirty="0" smtClean="0"/>
          </a:p>
          <a:p>
            <a:pPr eaLnBrk="1" hangingPunct="1"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 smtClean="0"/>
              <a:t>table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 err="1" smtClean="0"/>
              <a:t>tabbedPanel</a:t>
            </a:r>
            <a:endParaRPr lang="en-US" dirty="0" smtClean="0"/>
          </a:p>
          <a:p>
            <a:pPr eaLnBrk="1" hangingPunct="1"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 smtClean="0"/>
              <a:t>tree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Char char="ü"/>
            </a:pPr>
            <a:r>
              <a:rPr lang="en-US" dirty="0" err="1" smtClean="0"/>
              <a:t>treenode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1524000"/>
            <a:ext cx="597217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752600" y="2438400"/>
            <a:ext cx="4953000" cy="841375"/>
          </a:xfrm>
        </p:spPr>
        <p:txBody>
          <a:bodyPr>
            <a:normAutofit/>
          </a:bodyPr>
          <a:lstStyle/>
          <a:p>
            <a:r>
              <a:rPr lang="en-US" dirty="0" smtClean="0"/>
              <a:t>Tiles Integration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4191000" y="0"/>
            <a:ext cx="4953000" cy="84137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Tiles Overview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219200"/>
            <a:ext cx="883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- Tiles is a template framework built to simplify the development of web application user interfaces.</a:t>
            </a:r>
            <a:endParaRPr lang="en-US" sz="2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2286000"/>
            <a:ext cx="4648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- Define a "</a:t>
            </a:r>
            <a:r>
              <a:rPr lang="en-US" sz="2800" i="1" dirty="0" err="1" smtClean="0">
                <a:latin typeface="+mn-lt"/>
              </a:rPr>
              <a:t>baseLayout</a:t>
            </a:r>
            <a:r>
              <a:rPr lang="en-US" sz="2800" dirty="0" smtClean="0">
                <a:latin typeface="+mn-lt"/>
              </a:rPr>
              <a:t>" that contains a title, header, menu, body and footer regions. </a:t>
            </a:r>
          </a:p>
          <a:p>
            <a:r>
              <a:rPr lang="en-US" sz="2800" dirty="0" smtClean="0">
                <a:latin typeface="+mn-lt"/>
              </a:rPr>
              <a:t>- The header, menu and footer region remains the same for all the layouts only the title and body content changes.</a:t>
            </a:r>
            <a:endParaRPr lang="en-US" sz="2800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1" y="2471497"/>
            <a:ext cx="4343400" cy="3319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4191000" y="0"/>
            <a:ext cx="4953000" cy="84137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Jar </a:t>
            </a:r>
            <a:r>
              <a:rPr lang="en-US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Libs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&amp; JSP files 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1430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Create 5 JSP pages: BaseLayout.jsp,  Banner.jsp, Menu.jsp, Footer.jsp, index.jsp</a:t>
            </a:r>
            <a:endParaRPr lang="en-US" sz="24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15195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Add 8 .jar files into lib:</a:t>
            </a:r>
            <a:endParaRPr lang="en-US" sz="2400" dirty="0">
              <a:latin typeface="+mn-lt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2128737"/>
            <a:ext cx="2743200" cy="389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2048035"/>
            <a:ext cx="4267200" cy="4124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4191000" y="0"/>
            <a:ext cx="4953000" cy="84137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Jar </a:t>
            </a:r>
            <a:r>
              <a:rPr lang="en-US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Libs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&amp; JSP files 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24" y="1371600"/>
            <a:ext cx="4585676" cy="110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743200"/>
            <a:ext cx="4670850" cy="106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267200"/>
            <a:ext cx="46386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10125" y="3886200"/>
            <a:ext cx="42576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85288" y="1219200"/>
            <a:ext cx="4182512" cy="259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4191000" y="0"/>
            <a:ext cx="4953000" cy="84137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LoginAction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600200"/>
            <a:ext cx="8039100" cy="492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28600" y="10668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Implement code in LoginAction.java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4191000" y="0"/>
            <a:ext cx="4953000" cy="84137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Tiles.xml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0668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Create </a:t>
            </a:r>
            <a:r>
              <a:rPr lang="en-US" sz="2400" b="1" dirty="0" smtClean="0">
                <a:latin typeface="+mn-lt"/>
              </a:rPr>
              <a:t>tiles.xml</a:t>
            </a:r>
            <a:r>
              <a:rPr lang="en-US" sz="2400" dirty="0" smtClean="0">
                <a:latin typeface="+mn-lt"/>
              </a:rPr>
              <a:t> under /WEB-INF folder an definition name, attribute with the following contents:</a:t>
            </a:r>
            <a:endParaRPr lang="en-US" sz="2400" dirty="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4215" y="1905000"/>
            <a:ext cx="7430635" cy="455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3581400" y="0"/>
            <a:ext cx="5562600" cy="8413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web.xml configuration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" y="1093113"/>
            <a:ext cx="899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n-lt"/>
              </a:rPr>
              <a:t>Use </a:t>
            </a:r>
            <a:r>
              <a:rPr lang="en-US" sz="2200" dirty="0" err="1" smtClean="0">
                <a:latin typeface="+mn-lt"/>
              </a:rPr>
              <a:t>BasicTilesContainer</a:t>
            </a:r>
            <a:r>
              <a:rPr lang="en-US" sz="2200" dirty="0" smtClean="0">
                <a:latin typeface="+mn-lt"/>
              </a:rPr>
              <a:t>, </a:t>
            </a:r>
            <a:r>
              <a:rPr lang="en-US" sz="2200" dirty="0" err="1" smtClean="0">
                <a:latin typeface="+mn-lt"/>
              </a:rPr>
              <a:t>StrutsTileListener</a:t>
            </a:r>
            <a:r>
              <a:rPr lang="en-US" sz="2200" dirty="0" smtClean="0">
                <a:latin typeface="+mn-lt"/>
              </a:rPr>
              <a:t>, </a:t>
            </a:r>
            <a:r>
              <a:rPr lang="en-US" sz="2200" dirty="0" err="1" smtClean="0">
                <a:latin typeface="+mn-lt"/>
              </a:rPr>
              <a:t>StrutsPrepareAndExecuteFilter</a:t>
            </a:r>
            <a:endParaRPr lang="en-US" sz="2200" dirty="0"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700" y="1752600"/>
            <a:ext cx="8307100" cy="45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3581400" y="0"/>
            <a:ext cx="5562600" cy="8413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struts.xml configuration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" y="1093113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n-lt"/>
              </a:rPr>
              <a:t>Use </a:t>
            </a:r>
            <a:r>
              <a:rPr lang="en-US" sz="2200" dirty="0" err="1" smtClean="0">
                <a:latin typeface="+mn-lt"/>
              </a:rPr>
              <a:t>TilesResult</a:t>
            </a:r>
            <a:r>
              <a:rPr lang="en-US" sz="2200" dirty="0" smtClean="0">
                <a:latin typeface="+mn-lt"/>
              </a:rPr>
              <a:t>, </a:t>
            </a:r>
            <a:r>
              <a:rPr lang="en-US" sz="2400" dirty="0" smtClean="0">
                <a:latin typeface="+mn-lt"/>
              </a:rPr>
              <a:t>for each result instead of forwarding to the </a:t>
            </a:r>
            <a:r>
              <a:rPr lang="en-US" sz="2400" dirty="0" err="1" smtClean="0">
                <a:latin typeface="+mn-lt"/>
              </a:rPr>
              <a:t>jsp</a:t>
            </a:r>
            <a:r>
              <a:rPr lang="en-US" sz="2400" dirty="0" smtClean="0">
                <a:latin typeface="+mn-lt"/>
              </a:rPr>
              <a:t> page forward it to the tiles definition.</a:t>
            </a:r>
            <a:endParaRPr lang="en-US" sz="2200" dirty="0">
              <a:latin typeface="+mn-lt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939342"/>
            <a:ext cx="7889998" cy="453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057400" y="0"/>
            <a:ext cx="6934200" cy="8413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0" y="1676400"/>
            <a:ext cx="6172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+mn-lt"/>
              </a:rPr>
              <a:t> </a:t>
            </a:r>
            <a:r>
              <a:rPr lang="sv-SE" sz="3200" dirty="0" smtClean="0">
                <a:latin typeface="+mn-lt"/>
              </a:rPr>
              <a:t> Control Tags</a:t>
            </a:r>
          </a:p>
          <a:p>
            <a:pPr>
              <a:buFont typeface="Wingdings" pitchFamily="2" charset="2"/>
              <a:buChar char="§"/>
            </a:pPr>
            <a:r>
              <a:rPr lang="sv-SE" sz="3200" dirty="0" smtClean="0">
                <a:latin typeface="+mn-lt"/>
              </a:rPr>
              <a:t>   Data Tags</a:t>
            </a:r>
          </a:p>
          <a:p>
            <a:pPr>
              <a:buFont typeface="Wingdings" pitchFamily="2" charset="2"/>
              <a:buChar char="§"/>
            </a:pPr>
            <a:r>
              <a:rPr lang="sv-SE" sz="3200" dirty="0" smtClean="0">
                <a:latin typeface="+mn-lt"/>
              </a:rPr>
              <a:t>   Form Tags</a:t>
            </a:r>
          </a:p>
          <a:p>
            <a:pPr>
              <a:buFont typeface="Wingdings" pitchFamily="2" charset="2"/>
              <a:buChar char="§"/>
            </a:pPr>
            <a:r>
              <a:rPr lang="sv-SE" sz="3200" dirty="0" smtClean="0">
                <a:latin typeface="+mn-lt"/>
              </a:rPr>
              <a:t>   Form Helper Tags</a:t>
            </a:r>
          </a:p>
          <a:p>
            <a:pPr>
              <a:buFont typeface="Wingdings" pitchFamily="2" charset="2"/>
              <a:buChar char="§"/>
            </a:pPr>
            <a:r>
              <a:rPr lang="sv-SE" sz="3200" dirty="0" smtClean="0">
                <a:latin typeface="+mn-lt"/>
              </a:rPr>
              <a:t>   Ajax Tags</a:t>
            </a:r>
          </a:p>
          <a:p>
            <a:pPr>
              <a:buFont typeface="Wingdings" pitchFamily="2" charset="2"/>
              <a:buChar char="§"/>
            </a:pPr>
            <a:r>
              <a:rPr lang="sv-SE" sz="3200" dirty="0" smtClean="0">
                <a:latin typeface="+mn-lt"/>
              </a:rPr>
              <a:t>   </a:t>
            </a:r>
            <a:r>
              <a:rPr lang="en-US" sz="3200" dirty="0" smtClean="0">
                <a:latin typeface="+mn-lt"/>
              </a:rPr>
              <a:t>Tiles Integration</a:t>
            </a:r>
            <a:endParaRPr lang="en-US" sz="3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3581400" y="0"/>
            <a:ext cx="5562600" cy="84137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Run &amp; view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43200"/>
            <a:ext cx="455221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28600" y="12192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400" dirty="0" smtClean="0">
                <a:latin typeface="+mn-lt"/>
              </a:rPr>
              <a:t>Login.jsp, Welcome.jsp extends BaseLayout.jsp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+mn-lt"/>
              </a:rPr>
              <a:t> Content in page body is changed but header, menu, footer region remains the same for all.</a:t>
            </a:r>
            <a:endParaRPr lang="en-US" sz="2400" dirty="0">
              <a:latin typeface="+mn-lt"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743200"/>
            <a:ext cx="4495800" cy="263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38400" y="152400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rgbClr val="C00000"/>
                </a:solidFill>
              </a:rPr>
              <a:t>Summary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592282"/>
            <a:ext cx="8763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800" dirty="0" smtClean="0">
                <a:latin typeface="+mn-lt"/>
              </a:rPr>
              <a:t> Use Control tags to control the flow of page execution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+mn-lt"/>
              </a:rPr>
              <a:t> Use Data tags to manipulate the data displayed on a page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+mn-lt"/>
              </a:rPr>
              <a:t> Use Form tags to help in the rendering of the user interface required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+mn-lt"/>
              </a:rPr>
              <a:t> Use Help tags: </a:t>
            </a:r>
            <a:r>
              <a:rPr lang="en-US" sz="2800" dirty="0" err="1" smtClean="0">
                <a:latin typeface="+mn-lt"/>
              </a:rPr>
              <a:t>actionerror</a:t>
            </a:r>
            <a:r>
              <a:rPr lang="en-US" sz="2800" dirty="0" smtClean="0">
                <a:latin typeface="+mn-lt"/>
              </a:rPr>
              <a:t>, </a:t>
            </a:r>
            <a:r>
              <a:rPr lang="en-US" sz="2800" dirty="0" err="1" smtClean="0">
                <a:latin typeface="+mn-lt"/>
              </a:rPr>
              <a:t>actionMessage</a:t>
            </a:r>
            <a:r>
              <a:rPr lang="en-US" sz="2800" dirty="0" smtClean="0">
                <a:latin typeface="+mn-lt"/>
              </a:rPr>
              <a:t>, compact, </a:t>
            </a:r>
            <a:r>
              <a:rPr lang="en-US" sz="2800" dirty="0" err="1" smtClean="0">
                <a:latin typeface="+mn-lt"/>
              </a:rPr>
              <a:t>fieldError</a:t>
            </a:r>
            <a:r>
              <a:rPr lang="en-US" sz="2800" dirty="0" smtClean="0">
                <a:latin typeface="+mn-lt"/>
              </a:rPr>
              <a:t>, table, </a:t>
            </a:r>
            <a:r>
              <a:rPr lang="en-US" sz="2800" dirty="0" err="1" smtClean="0">
                <a:latin typeface="+mn-lt"/>
              </a:rPr>
              <a:t>tabbedPanel</a:t>
            </a:r>
            <a:r>
              <a:rPr lang="en-US" sz="2800" dirty="0" smtClean="0">
                <a:latin typeface="+mn-lt"/>
              </a:rPr>
              <a:t> to support validate() method for showing message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+mn-lt"/>
              </a:rPr>
              <a:t> Use DOJO framework for the AJAX tag implementation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+mn-lt"/>
              </a:rPr>
              <a:t>  Use Struts Tiles as a template to apply all pages.</a:t>
            </a:r>
          </a:p>
          <a:p>
            <a:endParaRPr lang="en-US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362200" y="3048000"/>
            <a:ext cx="3048000" cy="841375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Q &amp;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057400" y="0"/>
            <a:ext cx="6934200" cy="8413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Import tags lib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 JSP pages, must import &lt;%@ </a:t>
            </a:r>
            <a:r>
              <a:rPr lang="en-US" sz="2400" dirty="0" err="1" smtClean="0">
                <a:latin typeface="+mn-lt"/>
              </a:rPr>
              <a:t>taglib</a:t>
            </a:r>
            <a:r>
              <a:rPr lang="en-US" sz="2400" dirty="0" smtClean="0">
                <a:latin typeface="+mn-lt"/>
              </a:rPr>
              <a:t> prefix=</a:t>
            </a:r>
            <a:r>
              <a:rPr lang="en-US" sz="2400" i="1" dirty="0" smtClean="0">
                <a:latin typeface="+mn-lt"/>
              </a:rPr>
              <a:t>"s" </a:t>
            </a:r>
            <a:r>
              <a:rPr lang="en-US" sz="2400" i="1" dirty="0" err="1" smtClean="0">
                <a:latin typeface="+mn-lt"/>
              </a:rPr>
              <a:t>uri</a:t>
            </a:r>
            <a:r>
              <a:rPr lang="en-US" sz="2400" i="1" dirty="0" smtClean="0">
                <a:latin typeface="+mn-lt"/>
              </a:rPr>
              <a:t>="/struts-tags"%&gt;</a:t>
            </a:r>
            <a:endParaRPr lang="en-US" sz="2400" dirty="0">
              <a:latin typeface="+mn-lt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680933"/>
            <a:ext cx="7296854" cy="4719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057400" y="0"/>
            <a:ext cx="6934200" cy="8413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Control Tags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The Struts 2 tags have a set of tags that make it easy to control the flow of page execution. </a:t>
            </a:r>
            <a:endParaRPr lang="en-US" sz="24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1752600"/>
            <a:ext cx="6934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n-lt"/>
              </a:rPr>
              <a:t>+ if … else        + </a:t>
            </a:r>
            <a:r>
              <a:rPr lang="en-US" sz="3200" b="1" dirty="0" err="1" smtClean="0">
                <a:latin typeface="+mn-lt"/>
              </a:rPr>
              <a:t>iterator</a:t>
            </a:r>
            <a:endParaRPr lang="en-US" sz="3200" b="1" dirty="0" smtClean="0">
              <a:latin typeface="+mn-lt"/>
            </a:endParaRPr>
          </a:p>
          <a:p>
            <a:r>
              <a:rPr lang="en-US" sz="3200" b="1" dirty="0" smtClean="0">
                <a:latin typeface="+mn-lt"/>
              </a:rPr>
              <a:t>+ merge              + append     + generator</a:t>
            </a:r>
            <a:endParaRPr lang="en-US" sz="3200" b="1" dirty="0">
              <a:latin typeface="+mn-lt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6172" y="2819401"/>
            <a:ext cx="7155616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057400" y="0"/>
            <a:ext cx="6934200" cy="8413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Control Tags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447800"/>
            <a:ext cx="868842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057400" y="0"/>
            <a:ext cx="6934200" cy="8413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Data Tags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1066800"/>
            <a:ext cx="861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n-lt"/>
              </a:rPr>
              <a:t>- A</a:t>
            </a:r>
            <a:r>
              <a:rPr lang="en-US" sz="3200" dirty="0" smtClean="0">
                <a:latin typeface="+mn-lt"/>
              </a:rPr>
              <a:t>re primarily used to manipulate the data displayed on a page. </a:t>
            </a:r>
            <a:endParaRPr lang="en-US" sz="32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0200" y="2580144"/>
            <a:ext cx="2286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buFont typeface="Wingdings" pitchFamily="2" charset="2"/>
              <a:buChar char="ü"/>
            </a:pPr>
            <a:r>
              <a:rPr lang="en-US" sz="2800" b="1" dirty="0" smtClean="0">
                <a:latin typeface="+mn-lt"/>
              </a:rPr>
              <a:t>action</a:t>
            </a:r>
          </a:p>
          <a:p>
            <a:pPr fontAlgn="t">
              <a:buFont typeface="Wingdings" pitchFamily="2" charset="2"/>
              <a:buChar char="ü"/>
            </a:pPr>
            <a:r>
              <a:rPr lang="en-US" sz="2800" b="1" dirty="0" smtClean="0">
                <a:latin typeface="+mn-lt"/>
              </a:rPr>
              <a:t>include </a:t>
            </a:r>
            <a:endParaRPr lang="en-US" sz="2800" dirty="0" smtClean="0">
              <a:latin typeface="+mn-lt"/>
            </a:endParaRPr>
          </a:p>
          <a:p>
            <a:pPr fontAlgn="t">
              <a:buFont typeface="Wingdings" pitchFamily="2" charset="2"/>
              <a:buChar char="ü"/>
            </a:pPr>
            <a:r>
              <a:rPr lang="en-US" sz="2800" b="1" dirty="0" smtClean="0">
                <a:latin typeface="+mn-lt"/>
              </a:rPr>
              <a:t>bean </a:t>
            </a:r>
            <a:endParaRPr lang="en-US" sz="2800" dirty="0" smtClean="0">
              <a:latin typeface="+mn-lt"/>
            </a:endParaRPr>
          </a:p>
          <a:p>
            <a:pPr fontAlgn="t">
              <a:buFont typeface="Wingdings" pitchFamily="2" charset="2"/>
              <a:buChar char="ü"/>
            </a:pPr>
            <a:r>
              <a:rPr lang="en-US" sz="2800" b="1" dirty="0" smtClean="0">
                <a:latin typeface="+mn-lt"/>
              </a:rPr>
              <a:t>date </a:t>
            </a:r>
          </a:p>
          <a:p>
            <a:pPr fontAlgn="t">
              <a:buFont typeface="Wingdings" pitchFamily="2" charset="2"/>
              <a:buChar char="ü"/>
            </a:pPr>
            <a:r>
              <a:rPr lang="en-US" sz="2800" b="1" dirty="0" smtClean="0"/>
              <a:t>set</a:t>
            </a:r>
          </a:p>
          <a:p>
            <a:pPr fontAlgn="t"/>
            <a:endParaRPr lang="en-US" sz="2800" dirty="0" smtClean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1600" y="2581632"/>
            <a:ext cx="22098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>
              <a:buFont typeface="Wingdings" pitchFamily="2" charset="2"/>
              <a:buChar char="ü"/>
            </a:pPr>
            <a:r>
              <a:rPr lang="en-US" sz="2800" b="1" dirty="0" err="1" smtClean="0">
                <a:latin typeface="+mn-lt"/>
              </a:rPr>
              <a:t>param</a:t>
            </a:r>
            <a:r>
              <a:rPr lang="en-US" sz="2800" b="1" dirty="0" smtClean="0">
                <a:latin typeface="+mn-lt"/>
              </a:rPr>
              <a:t> </a:t>
            </a:r>
          </a:p>
          <a:p>
            <a:pPr fontAlgn="t">
              <a:buFont typeface="Wingdings" pitchFamily="2" charset="2"/>
              <a:buChar char="ü"/>
            </a:pPr>
            <a:r>
              <a:rPr lang="en-US" sz="2800" b="1" dirty="0" smtClean="0">
                <a:latin typeface="+mn-lt"/>
              </a:rPr>
              <a:t>text</a:t>
            </a:r>
          </a:p>
          <a:p>
            <a:pPr fontAlgn="t">
              <a:buFont typeface="Wingdings" pitchFamily="2" charset="2"/>
              <a:buChar char="ü"/>
            </a:pPr>
            <a:r>
              <a:rPr lang="en-US" sz="2800" b="1" dirty="0" err="1" smtClean="0">
                <a:latin typeface="+mn-lt"/>
              </a:rPr>
              <a:t>url</a:t>
            </a:r>
            <a:r>
              <a:rPr lang="en-US" sz="2800" b="1" dirty="0" smtClean="0">
                <a:latin typeface="+mn-lt"/>
              </a:rPr>
              <a:t> </a:t>
            </a:r>
          </a:p>
          <a:p>
            <a:pPr fontAlgn="t">
              <a:buFont typeface="Wingdings" pitchFamily="2" charset="2"/>
              <a:buChar char="ü"/>
            </a:pPr>
            <a:r>
              <a:rPr lang="en-US" sz="2800" b="1" dirty="0" smtClean="0">
                <a:latin typeface="+mn-lt"/>
              </a:rPr>
              <a:t>property</a:t>
            </a:r>
          </a:p>
          <a:p>
            <a:pPr fontAlgn="t">
              <a:buFont typeface="Wingdings" pitchFamily="2" charset="2"/>
              <a:buChar char="ü"/>
            </a:pPr>
            <a:r>
              <a:rPr lang="en-US" sz="2800" b="1" dirty="0" smtClean="0">
                <a:latin typeface="+mn-lt"/>
              </a:rPr>
              <a:t>push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057400" y="0"/>
            <a:ext cx="6934200" cy="8413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Data Tags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905000"/>
            <a:ext cx="4572001" cy="100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263" y="3886200"/>
            <a:ext cx="454793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0600" y="1935642"/>
            <a:ext cx="4319336" cy="57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00600" y="3352800"/>
            <a:ext cx="4292844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24400" y="5029200"/>
            <a:ext cx="4343400" cy="94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6200" y="1219200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Action Tag: call actions directly from a JSP page</a:t>
            </a:r>
            <a:endParaRPr lang="en-US" sz="20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0" y="1219200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Bean Tag: To instantiate a class that conforms to the JavaBeans specification</a:t>
            </a:r>
          </a:p>
          <a:p>
            <a:endParaRPr lang="en-US" sz="2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200400"/>
            <a:ext cx="464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Include Tag: Will be used to include a JSP file in another JSP page</a:t>
            </a:r>
          </a:p>
          <a:p>
            <a:endParaRPr lang="en-US" sz="2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24400" y="266700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Date Tag: will allow you to format a Date in a quick and easy way</a:t>
            </a:r>
            <a:endParaRPr lang="en-US" sz="20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4400" y="4343400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Param</a:t>
            </a:r>
            <a:r>
              <a:rPr lang="en-US" sz="2000" dirty="0" smtClean="0">
                <a:latin typeface="+mn-lt"/>
              </a:rPr>
              <a:t> Tag: Can be used to parameterize other tags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057400" y="0"/>
            <a:ext cx="6934200" cy="8413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Data Tags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11430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Property Tag: To get the property of a value, which will default to the top of the stack if none is specified.</a:t>
            </a:r>
            <a:endParaRPr lang="en-US" sz="20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" y="4854714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Set Tag: assigns a value to a variable in a specified scope</a:t>
            </a:r>
            <a:endParaRPr lang="en-US" sz="2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200400"/>
            <a:ext cx="464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Push Tag: To push value on stack for simplified usage</a:t>
            </a:r>
            <a:endParaRPr lang="en-US" sz="2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24400" y="1425714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Text Tag: use to render a I18n text message</a:t>
            </a:r>
            <a:endParaRPr lang="en-US" sz="2000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1" y="2133600"/>
            <a:ext cx="458761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3886199"/>
            <a:ext cx="4572000" cy="62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12" y="5553075"/>
            <a:ext cx="449578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43450" y="2133600"/>
            <a:ext cx="4400550" cy="152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20736" y="4160280"/>
            <a:ext cx="4423264" cy="1783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4724400" y="3810000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Url</a:t>
            </a:r>
            <a:r>
              <a:rPr lang="en-US" sz="2000" dirty="0" smtClean="0">
                <a:latin typeface="+mn-lt"/>
              </a:rPr>
              <a:t> Tag: use to create a URL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057400" y="0"/>
            <a:ext cx="6934200" cy="8413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 Form Tags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143000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To help in the rendering of the user interface required for the Struts web applications and can be categorized into three categories.</a:t>
            </a:r>
            <a:endParaRPr lang="en-US" sz="2400" dirty="0">
              <a:latin typeface="+mn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457200" y="1981200"/>
            <a:ext cx="3124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Autocomplete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Checkbox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Checkboxlist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Combobox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Datetimepicker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Doubleselect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Head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File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Form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hidden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724400" y="2057400"/>
            <a:ext cx="4114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Char char="ü"/>
            </a:pPr>
            <a:r>
              <a:rPr lang="en-US" sz="2400" dirty="0" smtClean="0">
                <a:latin typeface="+mn-lt"/>
              </a:rPr>
              <a:t>Label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 err="1" smtClean="0">
                <a:latin typeface="+mn-lt"/>
              </a:rPr>
              <a:t>Optiontransferselect</a:t>
            </a:r>
            <a:endParaRPr lang="en-US" sz="2400" dirty="0" smtClean="0">
              <a:latin typeface="+mn-lt"/>
            </a:endParaRP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 err="1" smtClean="0">
                <a:latin typeface="+mn-lt"/>
              </a:rPr>
              <a:t>Optiongroup</a:t>
            </a:r>
            <a:endParaRPr lang="en-US" sz="2400" dirty="0" smtClean="0">
              <a:latin typeface="+mn-lt"/>
            </a:endParaRP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 smtClean="0">
                <a:latin typeface="+mn-lt"/>
              </a:rPr>
              <a:t>Password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 smtClean="0">
                <a:latin typeface="+mn-lt"/>
              </a:rPr>
              <a:t>Radio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 smtClean="0">
                <a:latin typeface="+mn-lt"/>
              </a:rPr>
              <a:t>Select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 smtClean="0">
                <a:latin typeface="+mn-lt"/>
              </a:rPr>
              <a:t>Submit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 err="1" smtClean="0">
                <a:latin typeface="+mn-lt"/>
              </a:rPr>
              <a:t>Textarea</a:t>
            </a:r>
            <a:endParaRPr lang="en-US" sz="2400" dirty="0" smtClean="0">
              <a:latin typeface="+mn-lt"/>
            </a:endParaRP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 err="1" smtClean="0">
                <a:latin typeface="+mn-lt"/>
              </a:rPr>
              <a:t>Textfield</a:t>
            </a:r>
            <a:endParaRPr lang="en-US" sz="2400" dirty="0" smtClean="0">
              <a:latin typeface="+mn-lt"/>
            </a:endParaRP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 smtClean="0">
                <a:latin typeface="+mn-lt"/>
              </a:rPr>
              <a:t>Token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 err="1" smtClean="0">
                <a:latin typeface="+mn-lt"/>
              </a:rPr>
              <a:t>updownselector</a:t>
            </a:r>
            <a:endParaRPr lang="en-US" sz="24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Trai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1.Struts2.0 Basics</Template>
  <TotalTime>3787</TotalTime>
  <Words>2734</Words>
  <Application>Microsoft Office PowerPoint</Application>
  <PresentationFormat>On-screen Show (4:3)</PresentationFormat>
  <Paragraphs>477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Template_Training Slide</vt:lpstr>
      <vt:lpstr>Struts2 Tags &amp; Tiles </vt:lpstr>
      <vt:lpstr>Agenda</vt:lpstr>
      <vt:lpstr>Import tags lib</vt:lpstr>
      <vt:lpstr>Control Tags</vt:lpstr>
      <vt:lpstr>Control Tags</vt:lpstr>
      <vt:lpstr>Data Tags</vt:lpstr>
      <vt:lpstr>Data Tags</vt:lpstr>
      <vt:lpstr>Data Tags</vt:lpstr>
      <vt:lpstr>The Form Tags</vt:lpstr>
      <vt:lpstr>The Form Tags Example</vt:lpstr>
      <vt:lpstr>Form Helper Tags</vt:lpstr>
      <vt:lpstr>Tiles Integration</vt:lpstr>
      <vt:lpstr>Tiles Overview</vt:lpstr>
      <vt:lpstr>Jar Libs &amp; JSP files </vt:lpstr>
      <vt:lpstr>Jar Libs &amp; JSP files </vt:lpstr>
      <vt:lpstr>LoginAction</vt:lpstr>
      <vt:lpstr>Tiles.xml</vt:lpstr>
      <vt:lpstr>web.xml configuration</vt:lpstr>
      <vt:lpstr>struts.xml configuration</vt:lpstr>
      <vt:lpstr>Run &amp; view</vt:lpstr>
      <vt:lpstr>PowerPoint Presentation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Xuan Doan(HCM HCD)</dc:creator>
  <cp:lastModifiedBy>KienNT</cp:lastModifiedBy>
  <cp:revision>511</cp:revision>
  <cp:lastPrinted>1601-01-01T00:00:00Z</cp:lastPrinted>
  <dcterms:created xsi:type="dcterms:W3CDTF">1601-01-01T00:00:00Z</dcterms:created>
  <dcterms:modified xsi:type="dcterms:W3CDTF">2013-06-19T08:02:22Z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