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7" r:id="rId3"/>
    <p:sldId id="268" r:id="rId4"/>
    <p:sldId id="257" r:id="rId5"/>
    <p:sldId id="258" r:id="rId6"/>
    <p:sldId id="262" r:id="rId7"/>
    <p:sldId id="263" r:id="rId8"/>
    <p:sldId id="264" r:id="rId9"/>
    <p:sldId id="259" r:id="rId10"/>
    <p:sldId id="260" r:id="rId11"/>
    <p:sldId id="261"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102" d="100"/>
          <a:sy n="102" d="100"/>
        </p:scale>
        <p:origin x="76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11/13/2024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188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427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8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0814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1240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975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574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100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4493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672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11/13/2024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94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11/13/2024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256110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8" name="Rectangle 5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0" name="Top Left">
            <a:extLst>
              <a:ext uri="{FF2B5EF4-FFF2-40B4-BE49-F238E27FC236}">
                <a16:creationId xmlns:a16="http://schemas.microsoft.com/office/drawing/2014/main" id="{7092E392-4FB7-4E2D-928D-EFC63D148E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61" name="Freeform: Shape 60">
              <a:extLst>
                <a:ext uri="{FF2B5EF4-FFF2-40B4-BE49-F238E27FC236}">
                  <a16:creationId xmlns:a16="http://schemas.microsoft.com/office/drawing/2014/main" id="{9B57026F-1936-4B50-9E5F-0037B748B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2" name="Freeform: Shape 61">
              <a:extLst>
                <a:ext uri="{FF2B5EF4-FFF2-40B4-BE49-F238E27FC236}">
                  <a16:creationId xmlns:a16="http://schemas.microsoft.com/office/drawing/2014/main" id="{31C2FEB5-C2DC-4FDF-9FE5-407608D6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60B00B9B-BAB1-4074-A3AF-13B08F4E0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B6DF209-B3F7-4699-802B-4BE211132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45FFE10-7D64-45F0-B227-92979752A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395C91B-6EED-4F5B-8873-5E0AA757F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248D099A-D8DD-4FBA-AF53-928CE633C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1F857259-D6C4-41F7-82DC-37816E8AD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CC1770C3-2929-C104-9DA8-AEE13BB4A578}"/>
              </a:ext>
            </a:extLst>
          </p:cNvPr>
          <p:cNvSpPr>
            <a:spLocks noGrp="1"/>
          </p:cNvSpPr>
          <p:nvPr>
            <p:ph type="ctrTitle"/>
          </p:nvPr>
        </p:nvSpPr>
        <p:spPr>
          <a:xfrm>
            <a:off x="422022" y="1283840"/>
            <a:ext cx="6247021" cy="3637280"/>
          </a:xfrm>
        </p:spPr>
        <p:txBody>
          <a:bodyPr anchor="b">
            <a:normAutofit/>
          </a:bodyPr>
          <a:lstStyle/>
          <a:p>
            <a:pPr algn="l"/>
            <a:r>
              <a:rPr lang="en-US" sz="6600" dirty="0"/>
              <a:t>Introduction to Computer Vision</a:t>
            </a:r>
          </a:p>
        </p:txBody>
      </p:sp>
      <p:pic>
        <p:nvPicPr>
          <p:cNvPr id="7" name="Picture 6">
            <a:extLst>
              <a:ext uri="{FF2B5EF4-FFF2-40B4-BE49-F238E27FC236}">
                <a16:creationId xmlns:a16="http://schemas.microsoft.com/office/drawing/2014/main" id="{5A0D142B-0DF5-1A0C-AA86-9EFACB514B42}"/>
              </a:ext>
            </a:extLst>
          </p:cNvPr>
          <p:cNvPicPr>
            <a:picLocks noChangeAspect="1"/>
          </p:cNvPicPr>
          <p:nvPr/>
        </p:nvPicPr>
        <p:blipFill rotWithShape="1">
          <a:blip r:embed="rId2"/>
          <a:srcRect l="22620" r="21379"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70" name="Bottom Right">
            <a:extLst>
              <a:ext uri="{FF2B5EF4-FFF2-40B4-BE49-F238E27FC236}">
                <a16:creationId xmlns:a16="http://schemas.microsoft.com/office/drawing/2014/main" id="{A7C60A7A-4212-46AC-80A2-DE231DD3D1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71" name="Freeform: Shape 70">
              <a:extLst>
                <a:ext uri="{FF2B5EF4-FFF2-40B4-BE49-F238E27FC236}">
                  <a16:creationId xmlns:a16="http://schemas.microsoft.com/office/drawing/2014/main" id="{7EDA875D-6B8A-4B32-89EB-F4CD6D1FC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2" name="Graphic 157">
              <a:extLst>
                <a:ext uri="{FF2B5EF4-FFF2-40B4-BE49-F238E27FC236}">
                  <a16:creationId xmlns:a16="http://schemas.microsoft.com/office/drawing/2014/main" id="{AA7D7CCE-E90B-483E-AFF7-CF95CABC97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4" name="Freeform: Shape 73">
                <a:extLst>
                  <a:ext uri="{FF2B5EF4-FFF2-40B4-BE49-F238E27FC236}">
                    <a16:creationId xmlns:a16="http://schemas.microsoft.com/office/drawing/2014/main" id="{67F2D919-84B6-4EC4-87F5-BDFF145BB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65C8244C-685B-42CF-B028-C7ADE067C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0420B7EF-9249-4974-A978-AAD55C81B7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05BD8B59-E1C0-4320-BFC1-66D139E80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A983471C-A7FE-4ED8-BE9B-601CEC61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E8B842F2-803D-4F74-BBF6-6965BC0FD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4ECDF1E-AE5F-46C4-A134-C28C6D6B7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3" name="Freeform: Shape 72">
              <a:extLst>
                <a:ext uri="{FF2B5EF4-FFF2-40B4-BE49-F238E27FC236}">
                  <a16:creationId xmlns:a16="http://schemas.microsoft.com/office/drawing/2014/main" id="{C0E491A0-7D49-4A1F-B2DB-C94F56329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82"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15507" y="3369564"/>
            <a:ext cx="118872" cy="118872"/>
            <a:chOff x="1175347" y="3733800"/>
            <a:chExt cx="118872" cy="118872"/>
          </a:xfrm>
        </p:grpSpPr>
        <p:cxnSp>
          <p:nvCxnSpPr>
            <p:cNvPr id="83" name="Straight Connector 82">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4" name="TextBox 3">
            <a:extLst>
              <a:ext uri="{FF2B5EF4-FFF2-40B4-BE49-F238E27FC236}">
                <a16:creationId xmlns:a16="http://schemas.microsoft.com/office/drawing/2014/main" id="{F3850031-DB94-D6F8-8F5D-CE8E25A4DECD}"/>
              </a:ext>
            </a:extLst>
          </p:cNvPr>
          <p:cNvSpPr txBox="1"/>
          <p:nvPr/>
        </p:nvSpPr>
        <p:spPr>
          <a:xfrm>
            <a:off x="692844" y="5342154"/>
            <a:ext cx="5976199" cy="769441"/>
          </a:xfrm>
          <a:prstGeom prst="rect">
            <a:avLst/>
          </a:prstGeom>
          <a:noFill/>
        </p:spPr>
        <p:txBody>
          <a:bodyPr wrap="square" rtlCol="0">
            <a:spAutoFit/>
          </a:bodyPr>
          <a:lstStyle/>
          <a:p>
            <a:endParaRPr lang="en-US" sz="2000" dirty="0">
              <a:latin typeface="Gill Sans MT" panose="020B0502020104020203" pitchFamily="34" charset="0"/>
              <a:ea typeface="Sans Serif Collection" panose="020B0502040504020204" pitchFamily="34" charset="0"/>
              <a:cs typeface="Sans Serif Collection" panose="020B0502040504020204" pitchFamily="34" charset="0"/>
            </a:endParaRPr>
          </a:p>
          <a:p>
            <a:r>
              <a:rPr lang="en-US" sz="2400" dirty="0">
                <a:latin typeface="Gill Sans MT" panose="020B0502020104020203" pitchFamily="34" charset="0"/>
                <a:ea typeface="Sans Serif Collection" panose="020B0502040504020204" pitchFamily="34" charset="0"/>
                <a:cs typeface="Sans Serif Collection" panose="020B0502040504020204" pitchFamily="34" charset="0"/>
              </a:rPr>
              <a:t>Author: Anh Hoang</a:t>
            </a:r>
          </a:p>
        </p:txBody>
      </p:sp>
    </p:spTree>
    <p:extLst>
      <p:ext uri="{BB962C8B-B14F-4D97-AF65-F5344CB8AC3E}">
        <p14:creationId xmlns:p14="http://schemas.microsoft.com/office/powerpoint/2010/main" val="109162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2BD8-249E-E208-096C-3670B13AAE0A}"/>
              </a:ext>
            </a:extLst>
          </p:cNvPr>
          <p:cNvSpPr>
            <a:spLocks noGrp="1"/>
          </p:cNvSpPr>
          <p:nvPr>
            <p:ph type="title"/>
          </p:nvPr>
        </p:nvSpPr>
        <p:spPr>
          <a:xfrm>
            <a:off x="3906520" y="222885"/>
            <a:ext cx="10515600" cy="1325563"/>
          </a:xfrm>
        </p:spPr>
        <p:txBody>
          <a:bodyPr/>
          <a:lstStyle/>
          <a:p>
            <a:r>
              <a:rPr lang="en-US" dirty="0"/>
              <a:t>Shark Detection </a:t>
            </a:r>
          </a:p>
        </p:txBody>
      </p:sp>
      <p:pic>
        <p:nvPicPr>
          <p:cNvPr id="5" name="Content Placeholder 4">
            <a:extLst>
              <a:ext uri="{FF2B5EF4-FFF2-40B4-BE49-F238E27FC236}">
                <a16:creationId xmlns:a16="http://schemas.microsoft.com/office/drawing/2014/main" id="{E1821CE3-596D-CCAA-6DF5-17E738BEF744}"/>
              </a:ext>
            </a:extLst>
          </p:cNvPr>
          <p:cNvPicPr>
            <a:picLocks noGrp="1" noChangeAspect="1"/>
          </p:cNvPicPr>
          <p:nvPr>
            <p:ph idx="1"/>
          </p:nvPr>
        </p:nvPicPr>
        <p:blipFill>
          <a:blip r:embed="rId2"/>
          <a:stretch>
            <a:fillRect/>
          </a:stretch>
        </p:blipFill>
        <p:spPr>
          <a:xfrm>
            <a:off x="1184121" y="1788160"/>
            <a:ext cx="9534155" cy="4609698"/>
          </a:xfrm>
        </p:spPr>
      </p:pic>
    </p:spTree>
    <p:extLst>
      <p:ext uri="{BB962C8B-B14F-4D97-AF65-F5344CB8AC3E}">
        <p14:creationId xmlns:p14="http://schemas.microsoft.com/office/powerpoint/2010/main" val="291316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D80B-1A35-260A-8A8D-9510A708133A}"/>
              </a:ext>
            </a:extLst>
          </p:cNvPr>
          <p:cNvSpPr>
            <a:spLocks noGrp="1"/>
          </p:cNvSpPr>
          <p:nvPr>
            <p:ph type="title"/>
          </p:nvPr>
        </p:nvSpPr>
        <p:spPr/>
        <p:txBody>
          <a:bodyPr/>
          <a:lstStyle/>
          <a:p>
            <a:r>
              <a:rPr lang="en-US" dirty="0"/>
              <a:t>The Future of Computer Vision</a:t>
            </a:r>
          </a:p>
        </p:txBody>
      </p:sp>
      <p:sp>
        <p:nvSpPr>
          <p:cNvPr id="3" name="Content Placeholder 2">
            <a:extLst>
              <a:ext uri="{FF2B5EF4-FFF2-40B4-BE49-F238E27FC236}">
                <a16:creationId xmlns:a16="http://schemas.microsoft.com/office/drawing/2014/main" id="{0BABC90B-7993-7262-68F5-FEA388ADCCAD}"/>
              </a:ext>
            </a:extLst>
          </p:cNvPr>
          <p:cNvSpPr>
            <a:spLocks noGrp="1"/>
          </p:cNvSpPr>
          <p:nvPr>
            <p:ph idx="1"/>
          </p:nvPr>
        </p:nvSpPr>
        <p:spPr>
          <a:xfrm>
            <a:off x="838200" y="1825625"/>
            <a:ext cx="6212840" cy="4748757"/>
          </a:xfrm>
        </p:spPr>
        <p:txBody>
          <a:bodyPr>
            <a:normAutofit fontScale="77500" lnSpcReduction="20000"/>
          </a:bodyPr>
          <a:lstStyle/>
          <a:p>
            <a:pPr marL="0" indent="0">
              <a:buNone/>
            </a:pPr>
            <a:r>
              <a:rPr lang="en-US" dirty="0">
                <a:latin typeface="Aptos" panose="020B0004020202020204" pitchFamily="34" charset="0"/>
              </a:rPr>
              <a:t>Computer vision is a rapidly evolving field with new applications being developed all the time. </a:t>
            </a:r>
          </a:p>
          <a:p>
            <a:pPr marL="0" indent="0">
              <a:buNone/>
            </a:pPr>
            <a:r>
              <a:rPr lang="en-US" b="1" dirty="0">
                <a:latin typeface="Aptos" panose="020B0004020202020204" pitchFamily="34" charset="0"/>
              </a:rPr>
              <a:t>Deep learning: </a:t>
            </a:r>
            <a:r>
              <a:rPr lang="en-US" dirty="0">
                <a:latin typeface="Aptos" panose="020B0004020202020204" pitchFamily="34" charset="0"/>
              </a:rPr>
              <a:t>Deep learning is a type of machine learning that is very well-suited for computer vision tasks. Deep learning models have already achieved state-of-the-art results in many computer vision tasks, such as </a:t>
            </a:r>
            <a:r>
              <a:rPr lang="en-US" b="1" dirty="0">
                <a:latin typeface="Aptos" panose="020B0004020202020204" pitchFamily="34" charset="0"/>
              </a:rPr>
              <a:t>image classification and object detection</a:t>
            </a:r>
            <a:r>
              <a:rPr lang="en-US" dirty="0">
                <a:latin typeface="Aptos" panose="020B0004020202020204" pitchFamily="34" charset="0"/>
              </a:rPr>
              <a:t>.</a:t>
            </a:r>
          </a:p>
          <a:p>
            <a:pPr marL="0" indent="0">
              <a:buNone/>
            </a:pPr>
            <a:r>
              <a:rPr lang="en-US" b="1" dirty="0">
                <a:latin typeface="Aptos" panose="020B0004020202020204" pitchFamily="34" charset="0"/>
              </a:rPr>
              <a:t>3D computer vision: </a:t>
            </a:r>
            <a:r>
              <a:rPr lang="en-US" dirty="0">
                <a:latin typeface="Aptos" panose="020B0004020202020204" pitchFamily="34" charset="0"/>
              </a:rPr>
              <a:t>3D computer vision is a subfield of computer vision that deals with the interpretation of 3D scenes from images and videos. 3D computer vision has the potential to revolutionize many industries, such as </a:t>
            </a:r>
            <a:r>
              <a:rPr lang="en-US" b="1" dirty="0">
                <a:latin typeface="Aptos" panose="020B0004020202020204" pitchFamily="34" charset="0"/>
              </a:rPr>
              <a:t>robotics and healthcare</a:t>
            </a:r>
            <a:r>
              <a:rPr lang="en-US" dirty="0">
                <a:latin typeface="Aptos" panose="020B0004020202020204" pitchFamily="34" charset="0"/>
              </a:rPr>
              <a:t>.</a:t>
            </a:r>
          </a:p>
        </p:txBody>
      </p:sp>
      <p:pic>
        <p:nvPicPr>
          <p:cNvPr id="2050" name="Picture 2" descr="10 Papers You Should Read to Understand Image Classification in the Deep  Learning Era | by Ethan Yanjia Li | Towards Data Science">
            <a:extLst>
              <a:ext uri="{FF2B5EF4-FFF2-40B4-BE49-F238E27FC236}">
                <a16:creationId xmlns:a16="http://schemas.microsoft.com/office/drawing/2014/main" id="{4253A854-B5AD-B0FA-CFEE-70A4C7B2D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2762" y="1326038"/>
            <a:ext cx="4272076" cy="2401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439C4C7-432D-30ED-98D2-C0E1CC3B6B52}"/>
              </a:ext>
            </a:extLst>
          </p:cNvPr>
          <p:cNvPicPr>
            <a:picLocks noChangeAspect="1"/>
          </p:cNvPicPr>
          <p:nvPr/>
        </p:nvPicPr>
        <p:blipFill>
          <a:blip r:embed="rId3"/>
          <a:stretch>
            <a:fillRect/>
          </a:stretch>
        </p:blipFill>
        <p:spPr>
          <a:xfrm>
            <a:off x="7312762" y="3907245"/>
            <a:ext cx="2178162" cy="2667137"/>
          </a:xfrm>
          <a:prstGeom prst="rect">
            <a:avLst/>
          </a:prstGeom>
        </p:spPr>
      </p:pic>
    </p:spTree>
    <p:extLst>
      <p:ext uri="{BB962C8B-B14F-4D97-AF65-F5344CB8AC3E}">
        <p14:creationId xmlns:p14="http://schemas.microsoft.com/office/powerpoint/2010/main" val="1527965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C714-B7B8-9642-8120-89673B60FA9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5AD9CD-0AF7-CDD2-6F26-722AB2A96B73}"/>
              </a:ext>
            </a:extLst>
          </p:cNvPr>
          <p:cNvSpPr>
            <a:spLocks noGrp="1"/>
          </p:cNvSpPr>
          <p:nvPr>
            <p:ph idx="1"/>
          </p:nvPr>
        </p:nvSpPr>
        <p:spPr/>
        <p:txBody>
          <a:bodyPr/>
          <a:lstStyle/>
          <a:p>
            <a:pPr marL="0" indent="0">
              <a:buNone/>
            </a:pPr>
            <a:endParaRPr lang="en-US" dirty="0"/>
          </a:p>
          <a:p>
            <a:pPr marL="0" indent="0">
              <a:buNone/>
            </a:pPr>
            <a:r>
              <a:rPr lang="en-US" dirty="0"/>
              <a:t>Computer vision is a powerful technology with a wide range of applications. It is still in its early stages of development, but it has the potential to revolutionize many industries and aspects of our daily lives.</a:t>
            </a:r>
          </a:p>
        </p:txBody>
      </p:sp>
    </p:spTree>
    <p:extLst>
      <p:ext uri="{BB962C8B-B14F-4D97-AF65-F5344CB8AC3E}">
        <p14:creationId xmlns:p14="http://schemas.microsoft.com/office/powerpoint/2010/main" val="3724381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DCBF6-4091-A3CB-4146-53D5CDFB2E4A}"/>
              </a:ext>
            </a:extLst>
          </p:cNvPr>
          <p:cNvSpPr>
            <a:spLocks noGrp="1"/>
          </p:cNvSpPr>
          <p:nvPr>
            <p:ph idx="1"/>
          </p:nvPr>
        </p:nvSpPr>
        <p:spPr>
          <a:xfrm>
            <a:off x="838200" y="2506662"/>
            <a:ext cx="10515600" cy="2837498"/>
          </a:xfrm>
        </p:spPr>
        <p:txBody>
          <a:bodyPr>
            <a:normAutofit/>
          </a:bodyPr>
          <a:lstStyle/>
          <a:p>
            <a:pPr marL="0" indent="0" algn="ctr">
              <a:buNone/>
            </a:pPr>
            <a:r>
              <a:rPr lang="en-US" sz="6000" dirty="0"/>
              <a:t>Thank you for listening!</a:t>
            </a:r>
          </a:p>
        </p:txBody>
      </p:sp>
    </p:spTree>
    <p:extLst>
      <p:ext uri="{BB962C8B-B14F-4D97-AF65-F5344CB8AC3E}">
        <p14:creationId xmlns:p14="http://schemas.microsoft.com/office/powerpoint/2010/main" val="8319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DE50-023C-C170-87F0-55DE9FED40BA}"/>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95B7E7B4-AC49-7897-5C91-66352AE79962}"/>
              </a:ext>
            </a:extLst>
          </p:cNvPr>
          <p:cNvSpPr>
            <a:spLocks noGrp="1"/>
          </p:cNvSpPr>
          <p:nvPr>
            <p:ph idx="1"/>
          </p:nvPr>
        </p:nvSpPr>
        <p:spPr>
          <a:xfrm>
            <a:off x="675640" y="1795145"/>
            <a:ext cx="10515600" cy="4351338"/>
          </a:xfrm>
        </p:spPr>
        <p:txBody>
          <a:bodyPr/>
          <a:lstStyle/>
          <a:p>
            <a:pPr marL="0" indent="0">
              <a:buNone/>
            </a:pPr>
            <a:endParaRPr lang="en-US" dirty="0"/>
          </a:p>
          <a:p>
            <a:pPr marL="0" indent="0">
              <a:buNone/>
            </a:pPr>
            <a:endParaRPr lang="en-US" sz="4000" b="1" dirty="0">
              <a:latin typeface="Aptos" panose="020B0004020202020204" pitchFamily="34" charset="0"/>
            </a:endParaRPr>
          </a:p>
          <a:p>
            <a:pPr marL="0" indent="0">
              <a:buNone/>
            </a:pPr>
            <a:r>
              <a:rPr lang="en-US" sz="4000" dirty="0">
                <a:latin typeface="Aptos" panose="020B0004020202020204" pitchFamily="34" charset="0"/>
              </a:rPr>
              <a:t>Brief introduce an advanced technology in the IT industry: </a:t>
            </a:r>
            <a:r>
              <a:rPr lang="en-US" sz="4000" b="1" dirty="0">
                <a:latin typeface="Aptos" panose="020B0004020202020204" pitchFamily="34" charset="0"/>
              </a:rPr>
              <a:t>Computer Vision</a:t>
            </a:r>
          </a:p>
        </p:txBody>
      </p:sp>
    </p:spTree>
    <p:extLst>
      <p:ext uri="{BB962C8B-B14F-4D97-AF65-F5344CB8AC3E}">
        <p14:creationId xmlns:p14="http://schemas.microsoft.com/office/powerpoint/2010/main" val="181166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65D3-42BF-20F8-C973-26201F7FD525}"/>
              </a:ext>
            </a:extLst>
          </p:cNvPr>
          <p:cNvSpPr>
            <a:spLocks noGrp="1"/>
          </p:cNvSpPr>
          <p:nvPr>
            <p:ph type="title"/>
          </p:nvPr>
        </p:nvSpPr>
        <p:spPr/>
        <p:txBody>
          <a:bodyPr/>
          <a:lstStyle/>
          <a:p>
            <a:r>
              <a:rPr lang="en-US"/>
              <a:t>Vision in Marvel?</a:t>
            </a:r>
            <a:endParaRPr lang="en-US" dirty="0"/>
          </a:p>
        </p:txBody>
      </p:sp>
      <p:pic>
        <p:nvPicPr>
          <p:cNvPr id="1026" name="Picture 2" descr="A Collection Of The Funniest WandaVision Memes">
            <a:extLst>
              <a:ext uri="{FF2B5EF4-FFF2-40B4-BE49-F238E27FC236}">
                <a16:creationId xmlns:a16="http://schemas.microsoft.com/office/drawing/2014/main" id="{23624E0B-CC8B-0763-1D2E-F42D4A86C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0" y="1619568"/>
            <a:ext cx="6332220" cy="470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57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F8A4-E36F-AD4F-55F8-7001911A3C2A}"/>
              </a:ext>
            </a:extLst>
          </p:cNvPr>
          <p:cNvSpPr>
            <a:spLocks noGrp="1"/>
          </p:cNvSpPr>
          <p:nvPr>
            <p:ph type="title"/>
          </p:nvPr>
        </p:nvSpPr>
        <p:spPr/>
        <p:txBody>
          <a:bodyPr/>
          <a:lstStyle/>
          <a:p>
            <a:pPr algn="ctr"/>
            <a:r>
              <a:rPr lang="en-US" b="1" dirty="0">
                <a:latin typeface="Aptos" panose="020B0004020202020204" pitchFamily="34" charset="0"/>
              </a:rPr>
              <a:t>Agenda</a:t>
            </a:r>
          </a:p>
        </p:txBody>
      </p:sp>
      <p:sp>
        <p:nvSpPr>
          <p:cNvPr id="3" name="Content Placeholder 2">
            <a:extLst>
              <a:ext uri="{FF2B5EF4-FFF2-40B4-BE49-F238E27FC236}">
                <a16:creationId xmlns:a16="http://schemas.microsoft.com/office/drawing/2014/main" id="{355734C8-C742-3A4C-4844-D1BEAA16E474}"/>
              </a:ext>
            </a:extLst>
          </p:cNvPr>
          <p:cNvSpPr>
            <a:spLocks noGrp="1"/>
          </p:cNvSpPr>
          <p:nvPr>
            <p:ph idx="1"/>
          </p:nvPr>
        </p:nvSpPr>
        <p:spPr>
          <a:xfrm>
            <a:off x="1778000" y="2282825"/>
            <a:ext cx="9575800" cy="4351338"/>
          </a:xfrm>
        </p:spPr>
        <p:txBody>
          <a:bodyPr/>
          <a:lstStyle/>
          <a:p>
            <a:r>
              <a:rPr lang="en-US" b="1" dirty="0">
                <a:latin typeface="Abadi" panose="020B0604020104020204" pitchFamily="34" charset="0"/>
              </a:rPr>
              <a:t> What is computer vision?</a:t>
            </a:r>
          </a:p>
          <a:p>
            <a:r>
              <a:rPr lang="en-US" b="1" dirty="0">
                <a:latin typeface="Abadi" panose="020B0604020104020204" pitchFamily="34" charset="0"/>
              </a:rPr>
              <a:t> How does computer vision work?</a:t>
            </a:r>
          </a:p>
          <a:p>
            <a:r>
              <a:rPr lang="en-US" b="1" dirty="0">
                <a:latin typeface="Abadi" panose="020B0604020104020204" pitchFamily="34" charset="0"/>
              </a:rPr>
              <a:t> Applications of computer vision</a:t>
            </a:r>
          </a:p>
          <a:p>
            <a:r>
              <a:rPr lang="en-US" b="1" dirty="0">
                <a:latin typeface="Abadi" panose="020B0604020104020204" pitchFamily="34" charset="0"/>
              </a:rPr>
              <a:t> Examples of computer vision in action</a:t>
            </a:r>
          </a:p>
          <a:p>
            <a:r>
              <a:rPr lang="en-US" b="1" dirty="0">
                <a:latin typeface="Abadi" panose="020B0604020104020204" pitchFamily="34" charset="0"/>
              </a:rPr>
              <a:t> The future of computer vision</a:t>
            </a:r>
          </a:p>
        </p:txBody>
      </p:sp>
    </p:spTree>
    <p:extLst>
      <p:ext uri="{BB962C8B-B14F-4D97-AF65-F5344CB8AC3E}">
        <p14:creationId xmlns:p14="http://schemas.microsoft.com/office/powerpoint/2010/main" val="9108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0342-0838-0741-B713-FF1A3A605418}"/>
              </a:ext>
            </a:extLst>
          </p:cNvPr>
          <p:cNvSpPr>
            <a:spLocks noGrp="1"/>
          </p:cNvSpPr>
          <p:nvPr>
            <p:ph type="title"/>
          </p:nvPr>
        </p:nvSpPr>
        <p:spPr/>
        <p:txBody>
          <a:bodyPr/>
          <a:lstStyle/>
          <a:p>
            <a:r>
              <a:rPr lang="en-US" dirty="0"/>
              <a:t>Definition of Computer Vision</a:t>
            </a:r>
          </a:p>
        </p:txBody>
      </p:sp>
      <p:sp>
        <p:nvSpPr>
          <p:cNvPr id="3" name="Content Placeholder 2">
            <a:extLst>
              <a:ext uri="{FF2B5EF4-FFF2-40B4-BE49-F238E27FC236}">
                <a16:creationId xmlns:a16="http://schemas.microsoft.com/office/drawing/2014/main" id="{B90A0029-D4ED-C3DB-27EA-0DCB65496560}"/>
              </a:ext>
            </a:extLst>
          </p:cNvPr>
          <p:cNvSpPr>
            <a:spLocks noGrp="1"/>
          </p:cNvSpPr>
          <p:nvPr>
            <p:ph idx="1"/>
          </p:nvPr>
        </p:nvSpPr>
        <p:spPr>
          <a:xfrm>
            <a:off x="838200" y="1825625"/>
            <a:ext cx="10845800" cy="4351338"/>
          </a:xfrm>
        </p:spPr>
        <p:txBody>
          <a:bodyPr/>
          <a:lstStyle/>
          <a:p>
            <a:pPr marL="0" indent="0">
              <a:buNone/>
            </a:pPr>
            <a:endParaRPr lang="en-US" dirty="0"/>
          </a:p>
          <a:p>
            <a:pPr marL="0" indent="0">
              <a:buNone/>
            </a:pPr>
            <a:endParaRPr lang="en-US" dirty="0"/>
          </a:p>
          <a:p>
            <a:pPr marL="0" indent="0">
              <a:buNone/>
            </a:pPr>
            <a:r>
              <a:rPr lang="en-US" dirty="0">
                <a:latin typeface="Aptos" panose="020B0004020202020204" pitchFamily="34" charset="0"/>
              </a:rPr>
              <a:t>Computer vision is a field of computer science that deals with the ability of computers to understand and interpret images and videos. It is a subset of artificial intelligence (AI) that enables computers to see and understand the world around them in a similar way to humans.</a:t>
            </a:r>
          </a:p>
          <a:p>
            <a:endParaRPr lang="en-US" dirty="0"/>
          </a:p>
          <a:p>
            <a:endParaRPr lang="en-US" dirty="0"/>
          </a:p>
        </p:txBody>
      </p:sp>
    </p:spTree>
    <p:extLst>
      <p:ext uri="{BB962C8B-B14F-4D97-AF65-F5344CB8AC3E}">
        <p14:creationId xmlns:p14="http://schemas.microsoft.com/office/powerpoint/2010/main" val="69992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B9F4-4746-7C1E-80AE-62A92EEE3242}"/>
              </a:ext>
            </a:extLst>
          </p:cNvPr>
          <p:cNvSpPr>
            <a:spLocks noGrp="1"/>
          </p:cNvSpPr>
          <p:nvPr>
            <p:ph type="title"/>
          </p:nvPr>
        </p:nvSpPr>
        <p:spPr/>
        <p:txBody>
          <a:bodyPr/>
          <a:lstStyle/>
          <a:p>
            <a:r>
              <a:rPr lang="en-US" dirty="0"/>
              <a:t>How does computer vision work?</a:t>
            </a:r>
          </a:p>
        </p:txBody>
      </p:sp>
      <p:sp>
        <p:nvSpPr>
          <p:cNvPr id="3" name="Content Placeholder 2">
            <a:extLst>
              <a:ext uri="{FF2B5EF4-FFF2-40B4-BE49-F238E27FC236}">
                <a16:creationId xmlns:a16="http://schemas.microsoft.com/office/drawing/2014/main" id="{0C9C0142-84F5-43FF-A71F-003DBCB5D428}"/>
              </a:ext>
            </a:extLst>
          </p:cNvPr>
          <p:cNvSpPr>
            <a:spLocks noGrp="1"/>
          </p:cNvSpPr>
          <p:nvPr>
            <p:ph idx="1"/>
          </p:nvPr>
        </p:nvSpPr>
        <p:spPr>
          <a:xfrm>
            <a:off x="838200" y="2377439"/>
            <a:ext cx="10515600" cy="3799523"/>
          </a:xfrm>
        </p:spPr>
        <p:txBody>
          <a:bodyPr/>
          <a:lstStyle/>
          <a:p>
            <a:pPr marL="0" indent="0">
              <a:buNone/>
            </a:pPr>
            <a:r>
              <a:rPr lang="en-US" dirty="0">
                <a:latin typeface="Aptos" panose="020B0004020202020204" pitchFamily="34" charset="0"/>
              </a:rPr>
              <a:t>Computer vision systems typically work by first </a:t>
            </a:r>
            <a:r>
              <a:rPr lang="en-US" b="1" dirty="0">
                <a:latin typeface="Aptos" panose="020B0004020202020204" pitchFamily="34" charset="0"/>
              </a:rPr>
              <a:t>extracting features </a:t>
            </a:r>
            <a:r>
              <a:rPr lang="en-US" dirty="0">
                <a:latin typeface="Aptos" panose="020B0004020202020204" pitchFamily="34" charset="0"/>
              </a:rPr>
              <a:t>from images or videos. These features can be simple things like the color, brightness, and texture of pixels, or more complex things like the shape of objects or the way they move. The system then uses these features to identify objects, classify them, and track their movement over time.</a:t>
            </a:r>
          </a:p>
        </p:txBody>
      </p:sp>
    </p:spTree>
    <p:extLst>
      <p:ext uri="{BB962C8B-B14F-4D97-AF65-F5344CB8AC3E}">
        <p14:creationId xmlns:p14="http://schemas.microsoft.com/office/powerpoint/2010/main" val="143451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6576-E160-69B0-D6BC-16AC9CB20D02}"/>
              </a:ext>
            </a:extLst>
          </p:cNvPr>
          <p:cNvSpPr>
            <a:spLocks noGrp="1"/>
          </p:cNvSpPr>
          <p:nvPr>
            <p:ph type="title"/>
          </p:nvPr>
        </p:nvSpPr>
        <p:spPr/>
        <p:txBody>
          <a:bodyPr/>
          <a:lstStyle/>
          <a:p>
            <a:r>
              <a:rPr lang="en-US" dirty="0"/>
              <a:t>Features are keys to classify objects</a:t>
            </a:r>
          </a:p>
        </p:txBody>
      </p:sp>
      <p:pic>
        <p:nvPicPr>
          <p:cNvPr id="5" name="Content Placeholder 4">
            <a:extLst>
              <a:ext uri="{FF2B5EF4-FFF2-40B4-BE49-F238E27FC236}">
                <a16:creationId xmlns:a16="http://schemas.microsoft.com/office/drawing/2014/main" id="{CCD45CC0-87AE-3A6F-BAC2-C4487CEE8DCD}"/>
              </a:ext>
            </a:extLst>
          </p:cNvPr>
          <p:cNvPicPr>
            <a:picLocks noGrp="1" noChangeAspect="1"/>
          </p:cNvPicPr>
          <p:nvPr>
            <p:ph idx="1"/>
          </p:nvPr>
        </p:nvPicPr>
        <p:blipFill>
          <a:blip r:embed="rId2"/>
          <a:stretch>
            <a:fillRect/>
          </a:stretch>
        </p:blipFill>
        <p:spPr>
          <a:xfrm>
            <a:off x="7381188" y="2489903"/>
            <a:ext cx="3347771" cy="3100979"/>
          </a:xfrm>
        </p:spPr>
      </p:pic>
      <p:sp>
        <p:nvSpPr>
          <p:cNvPr id="6" name="TextBox 5">
            <a:extLst>
              <a:ext uri="{FF2B5EF4-FFF2-40B4-BE49-F238E27FC236}">
                <a16:creationId xmlns:a16="http://schemas.microsoft.com/office/drawing/2014/main" id="{F4C81D4F-BC64-B228-F168-98A6E7669543}"/>
              </a:ext>
            </a:extLst>
          </p:cNvPr>
          <p:cNvSpPr txBox="1"/>
          <p:nvPr/>
        </p:nvSpPr>
        <p:spPr>
          <a:xfrm>
            <a:off x="5516880" y="3210560"/>
            <a:ext cx="865943" cy="1446550"/>
          </a:xfrm>
          <a:prstGeom prst="rect">
            <a:avLst/>
          </a:prstGeom>
          <a:noFill/>
        </p:spPr>
        <p:txBody>
          <a:bodyPr wrap="none" rtlCol="0">
            <a:spAutoFit/>
          </a:bodyPr>
          <a:lstStyle/>
          <a:p>
            <a:r>
              <a:rPr lang="en-US" sz="8800" b="1" dirty="0">
                <a:solidFill>
                  <a:srgbClr val="002060"/>
                </a:solidFill>
              </a:rPr>
              <a:t>#</a:t>
            </a:r>
          </a:p>
        </p:txBody>
      </p:sp>
      <p:pic>
        <p:nvPicPr>
          <p:cNvPr id="8" name="Picture 7">
            <a:extLst>
              <a:ext uri="{FF2B5EF4-FFF2-40B4-BE49-F238E27FC236}">
                <a16:creationId xmlns:a16="http://schemas.microsoft.com/office/drawing/2014/main" id="{F858AD6D-6A60-F02E-E600-A10F823118C3}"/>
              </a:ext>
            </a:extLst>
          </p:cNvPr>
          <p:cNvPicPr>
            <a:picLocks noChangeAspect="1"/>
          </p:cNvPicPr>
          <p:nvPr/>
        </p:nvPicPr>
        <p:blipFill>
          <a:blip r:embed="rId3"/>
          <a:stretch>
            <a:fillRect/>
          </a:stretch>
        </p:blipFill>
        <p:spPr>
          <a:xfrm>
            <a:off x="897722" y="2527343"/>
            <a:ext cx="3913091" cy="3063539"/>
          </a:xfrm>
          <a:prstGeom prst="rect">
            <a:avLst/>
          </a:prstGeom>
        </p:spPr>
      </p:pic>
    </p:spTree>
    <p:extLst>
      <p:ext uri="{BB962C8B-B14F-4D97-AF65-F5344CB8AC3E}">
        <p14:creationId xmlns:p14="http://schemas.microsoft.com/office/powerpoint/2010/main" val="44975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F574-BE54-B59F-CDCB-49B3F9793FCF}"/>
              </a:ext>
            </a:extLst>
          </p:cNvPr>
          <p:cNvSpPr>
            <a:spLocks noGrp="1"/>
          </p:cNvSpPr>
          <p:nvPr>
            <p:ph type="title"/>
          </p:nvPr>
        </p:nvSpPr>
        <p:spPr>
          <a:xfrm>
            <a:off x="330200" y="415925"/>
            <a:ext cx="11353800" cy="1321435"/>
          </a:xfrm>
        </p:spPr>
        <p:txBody>
          <a:bodyPr>
            <a:normAutofit fontScale="90000"/>
          </a:bodyPr>
          <a:lstStyle/>
          <a:p>
            <a:r>
              <a:rPr lang="en-US" dirty="0"/>
              <a:t>How does a machine know the picture is a cat?</a:t>
            </a:r>
          </a:p>
        </p:txBody>
      </p:sp>
      <p:pic>
        <p:nvPicPr>
          <p:cNvPr id="1026" name="Picture 2" descr="Image Recognition and Object Detection : Part 1 | LearnOpenCV #">
            <a:extLst>
              <a:ext uri="{FF2B5EF4-FFF2-40B4-BE49-F238E27FC236}">
                <a16:creationId xmlns:a16="http://schemas.microsoft.com/office/drawing/2014/main" id="{ACA1FA78-151E-85EE-0720-66EE84343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60" y="2008506"/>
            <a:ext cx="10191402" cy="4024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5C3F-01A9-6E70-A348-95451D3B59C4}"/>
              </a:ext>
            </a:extLst>
          </p:cNvPr>
          <p:cNvSpPr>
            <a:spLocks noGrp="1"/>
          </p:cNvSpPr>
          <p:nvPr>
            <p:ph type="title"/>
          </p:nvPr>
        </p:nvSpPr>
        <p:spPr>
          <a:xfrm>
            <a:off x="2341880" y="568325"/>
            <a:ext cx="10515600" cy="762635"/>
          </a:xfrm>
        </p:spPr>
        <p:txBody>
          <a:bodyPr>
            <a:normAutofit fontScale="90000"/>
          </a:bodyPr>
          <a:lstStyle/>
          <a:p>
            <a:br>
              <a:rPr lang="en-US"/>
            </a:br>
            <a:r>
              <a:rPr lang="en-US"/>
              <a:t>Applications of Computer Vision</a:t>
            </a:r>
            <a:br>
              <a:rPr lang="en-US"/>
            </a:br>
            <a:br>
              <a:rPr lang="en-US"/>
            </a:br>
            <a:endParaRPr lang="en-US" dirty="0"/>
          </a:p>
        </p:txBody>
      </p:sp>
      <p:sp>
        <p:nvSpPr>
          <p:cNvPr id="3" name="Content Placeholder 2">
            <a:extLst>
              <a:ext uri="{FF2B5EF4-FFF2-40B4-BE49-F238E27FC236}">
                <a16:creationId xmlns:a16="http://schemas.microsoft.com/office/drawing/2014/main" id="{383BDF59-D1A0-988E-D374-8123FBA49F20}"/>
              </a:ext>
            </a:extLst>
          </p:cNvPr>
          <p:cNvSpPr>
            <a:spLocks noGrp="1"/>
          </p:cNvSpPr>
          <p:nvPr>
            <p:ph idx="1"/>
          </p:nvPr>
        </p:nvSpPr>
        <p:spPr>
          <a:xfrm>
            <a:off x="1071880" y="1470024"/>
            <a:ext cx="6578600" cy="5205096"/>
          </a:xfrm>
        </p:spPr>
        <p:txBody>
          <a:bodyPr>
            <a:normAutofit/>
          </a:bodyPr>
          <a:lstStyle/>
          <a:p>
            <a:r>
              <a:rPr lang="en-US" sz="2400" b="1" dirty="0">
                <a:latin typeface="Aptos" panose="020B0004020202020204" pitchFamily="34" charset="0"/>
              </a:rPr>
              <a:t>Self-driving cars: </a:t>
            </a:r>
            <a:r>
              <a:rPr lang="en-US" sz="2400" dirty="0">
                <a:latin typeface="Aptos" panose="020B0004020202020204" pitchFamily="34" charset="0"/>
              </a:rPr>
              <a:t>Computer vision is used to help self-driving cars identify and avoid obstacles, such as other vehicles, pedestrians, and traffic signs.</a:t>
            </a:r>
          </a:p>
          <a:p>
            <a:r>
              <a:rPr lang="en-US" sz="2400" b="1" dirty="0">
                <a:latin typeface="Aptos" panose="020B0004020202020204" pitchFamily="34" charset="0"/>
              </a:rPr>
              <a:t>Medical imaging: </a:t>
            </a:r>
            <a:r>
              <a:rPr lang="en-US" sz="2400" dirty="0">
                <a:latin typeface="Aptos" panose="020B0004020202020204" pitchFamily="34" charset="0"/>
              </a:rPr>
              <a:t>Computer vision is used to analyze medical images, such as X-rays and MRI scans, to help doctors diagnose diseases and injuries.</a:t>
            </a:r>
          </a:p>
          <a:p>
            <a:r>
              <a:rPr lang="en-US" sz="2400" b="1" dirty="0">
                <a:latin typeface="Aptos" panose="020B0004020202020204" pitchFamily="34" charset="0"/>
              </a:rPr>
              <a:t>Emergency Services: </a:t>
            </a:r>
            <a:r>
              <a:rPr lang="en-US" sz="2400" dirty="0">
                <a:latin typeface="Aptos" panose="020B0004020202020204" pitchFamily="34" charset="0"/>
              </a:rPr>
              <a:t>Detect and track fires, shark detection</a:t>
            </a:r>
          </a:p>
          <a:p>
            <a:endParaRPr lang="en-US" dirty="0">
              <a:latin typeface="Aptos" panose="020B0004020202020204" pitchFamily="34" charset="0"/>
            </a:endParaRPr>
          </a:p>
          <a:p>
            <a:endParaRPr lang="en-US" dirty="0">
              <a:latin typeface="Aptos" panose="020B0004020202020204" pitchFamily="34" charset="0"/>
            </a:endParaRPr>
          </a:p>
        </p:txBody>
      </p:sp>
      <p:pic>
        <p:nvPicPr>
          <p:cNvPr id="5" name="Picture 4">
            <a:extLst>
              <a:ext uri="{FF2B5EF4-FFF2-40B4-BE49-F238E27FC236}">
                <a16:creationId xmlns:a16="http://schemas.microsoft.com/office/drawing/2014/main" id="{97FB4040-1DED-97BA-4A2B-8C1166FB6F85}"/>
              </a:ext>
            </a:extLst>
          </p:cNvPr>
          <p:cNvPicPr>
            <a:picLocks noChangeAspect="1"/>
          </p:cNvPicPr>
          <p:nvPr/>
        </p:nvPicPr>
        <p:blipFill>
          <a:blip r:embed="rId2"/>
          <a:stretch>
            <a:fillRect/>
          </a:stretch>
        </p:blipFill>
        <p:spPr>
          <a:xfrm>
            <a:off x="8098140" y="1470025"/>
            <a:ext cx="3149762" cy="1778091"/>
          </a:xfrm>
          <a:prstGeom prst="rect">
            <a:avLst/>
          </a:prstGeom>
        </p:spPr>
      </p:pic>
      <p:pic>
        <p:nvPicPr>
          <p:cNvPr id="7" name="Picture 6">
            <a:extLst>
              <a:ext uri="{FF2B5EF4-FFF2-40B4-BE49-F238E27FC236}">
                <a16:creationId xmlns:a16="http://schemas.microsoft.com/office/drawing/2014/main" id="{DB962FBD-2923-656F-99A1-5F6E97972351}"/>
              </a:ext>
            </a:extLst>
          </p:cNvPr>
          <p:cNvPicPr>
            <a:picLocks noChangeAspect="1"/>
          </p:cNvPicPr>
          <p:nvPr/>
        </p:nvPicPr>
        <p:blipFill>
          <a:blip r:embed="rId3"/>
          <a:stretch>
            <a:fillRect/>
          </a:stretch>
        </p:blipFill>
        <p:spPr>
          <a:xfrm>
            <a:off x="7897381" y="4679205"/>
            <a:ext cx="4118732" cy="1968555"/>
          </a:xfrm>
          <a:prstGeom prst="rect">
            <a:avLst/>
          </a:prstGeom>
        </p:spPr>
      </p:pic>
    </p:spTree>
    <p:extLst>
      <p:ext uri="{BB962C8B-B14F-4D97-AF65-F5344CB8AC3E}">
        <p14:creationId xmlns:p14="http://schemas.microsoft.com/office/powerpoint/2010/main" val="3944584642"/>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306</TotalTime>
  <Words>426</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Abadi</vt:lpstr>
      <vt:lpstr>Aptos</vt:lpstr>
      <vt:lpstr>Arial</vt:lpstr>
      <vt:lpstr>Avenir Next LT Pro</vt:lpstr>
      <vt:lpstr>AvenirNext LT Pro Medium</vt:lpstr>
      <vt:lpstr>Gill Sans MT</vt:lpstr>
      <vt:lpstr>Posterama</vt:lpstr>
      <vt:lpstr>ExploreVTI</vt:lpstr>
      <vt:lpstr>Introduction to Computer Vision</vt:lpstr>
      <vt:lpstr>Overview</vt:lpstr>
      <vt:lpstr>Vision in Marvel?</vt:lpstr>
      <vt:lpstr>Agenda</vt:lpstr>
      <vt:lpstr>Definition of Computer Vision</vt:lpstr>
      <vt:lpstr>How does computer vision work?</vt:lpstr>
      <vt:lpstr>Features are keys to classify objects</vt:lpstr>
      <vt:lpstr>How does a machine know the picture is a cat?</vt:lpstr>
      <vt:lpstr> Applications of Computer Vision  </vt:lpstr>
      <vt:lpstr>Shark Detection </vt:lpstr>
      <vt:lpstr>The Future of Computer Vision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Vision</dc:title>
  <dc:creator>Duc Anh Hoang</dc:creator>
  <cp:lastModifiedBy>Duc Anh Hoang</cp:lastModifiedBy>
  <cp:revision>7</cp:revision>
  <dcterms:created xsi:type="dcterms:W3CDTF">2023-11-11T05:24:52Z</dcterms:created>
  <dcterms:modified xsi:type="dcterms:W3CDTF">2024-11-13T15:32:34Z</dcterms:modified>
</cp:coreProperties>
</file>