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sldIdLst>
    <p:sldId id="256" r:id="rId2"/>
    <p:sldId id="273" r:id="rId3"/>
    <p:sldId id="274" r:id="rId4"/>
    <p:sldId id="275" r:id="rId5"/>
    <p:sldId id="276" r:id="rId6"/>
    <p:sldId id="278" r:id="rId7"/>
    <p:sldId id="277" r:id="rId8"/>
    <p:sldId id="287" r:id="rId9"/>
    <p:sldId id="281" r:id="rId10"/>
    <p:sldId id="280" r:id="rId11"/>
    <p:sldId id="279" r:id="rId12"/>
    <p:sldId id="282" r:id="rId13"/>
    <p:sldId id="284" r:id="rId14"/>
    <p:sldId id="286" r:id="rId15"/>
    <p:sldId id="283" r:id="rId16"/>
    <p:sldId id="289" r:id="rId17"/>
    <p:sldId id="290" r:id="rId18"/>
    <p:sldId id="291" r:id="rId19"/>
    <p:sldId id="292" r:id="rId20"/>
    <p:sldId id="297" r:id="rId21"/>
    <p:sldId id="293" r:id="rId22"/>
    <p:sldId id="294" r:id="rId23"/>
    <p:sldId id="295" r:id="rId24"/>
    <p:sldId id="29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C7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67"/>
    <p:restoredTop sz="95226" autoAdjust="0"/>
  </p:normalViewPr>
  <p:slideViewPr>
    <p:cSldViewPr snapToGrid="0" snapToObjects="1">
      <p:cViewPr varScale="1">
        <p:scale>
          <a:sx n="86" d="100"/>
          <a:sy n="86" d="100"/>
        </p:scale>
        <p:origin x="69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3E009D-849D-A84A-A676-BB9A17E9021B}" type="datetimeFigureOut">
              <a:t>06/05/2022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4FD1BC-F740-4A42-8E66-69CA989E3B9C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359875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22f36fc85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22f36fc85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3433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4302" y="4815575"/>
            <a:ext cx="12249020" cy="1603332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4301" y="-8710"/>
            <a:ext cx="12249020" cy="104836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9" name="Rectangle 8"/>
          <p:cNvSpPr/>
          <p:nvPr/>
        </p:nvSpPr>
        <p:spPr>
          <a:xfrm>
            <a:off x="-14817" y="6418264"/>
            <a:ext cx="12249151" cy="439737"/>
          </a:xfrm>
          <a:prstGeom prst="rect">
            <a:avLst/>
          </a:prstGeom>
          <a:solidFill>
            <a:srgbClr val="249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229DD8"/>
              </a:solidFill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8849784" y="6459539"/>
            <a:ext cx="384386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6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www.tmasolutions.com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16417" y="6465889"/>
            <a:ext cx="384386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6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TMA Solutions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199" y="5004707"/>
            <a:ext cx="10363200" cy="612322"/>
          </a:xfrm>
        </p:spPr>
        <p:txBody>
          <a:bodyPr anchor="t">
            <a:normAutofit/>
          </a:bodyPr>
          <a:lstStyle>
            <a:lvl1pPr algn="ctr">
              <a:defRPr sz="4000" b="1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799" y="5718306"/>
            <a:ext cx="9144000" cy="474215"/>
          </a:xfrm>
        </p:spPr>
        <p:txBody>
          <a:bodyPr>
            <a:noAutofit/>
          </a:bodyPr>
          <a:lstStyle>
            <a:lvl1pPr marL="0" indent="0" algn="ctr">
              <a:buNone/>
              <a:defRPr sz="30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25" y="180822"/>
            <a:ext cx="1612903" cy="562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5717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334963"/>
            <a:ext cx="478367" cy="357187"/>
          </a:xfrm>
          <a:prstGeom prst="rect">
            <a:avLst/>
          </a:prstGeom>
          <a:solidFill>
            <a:srgbClr val="249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srgbClr val="229DD8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579" y="284715"/>
            <a:ext cx="11714536" cy="441082"/>
          </a:xfrm>
        </p:spPr>
        <p:txBody>
          <a:bodyPr anchor="t">
            <a:noAutofit/>
          </a:bodyPr>
          <a:lstStyle>
            <a:lvl1pPr algn="l">
              <a:defRPr sz="3300" b="1">
                <a:solidFill>
                  <a:srgbClr val="229DD8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464" y="1044421"/>
            <a:ext cx="11714536" cy="4927827"/>
          </a:xfrm>
        </p:spPr>
        <p:txBody>
          <a:bodyPr/>
          <a:lstStyle>
            <a:lvl1pPr marL="403225" indent="-403225">
              <a:lnSpc>
                <a:spcPct val="150000"/>
              </a:lnSpc>
              <a:spcBef>
                <a:spcPts val="0"/>
              </a:spcBef>
              <a:buClr>
                <a:srgbClr val="249DD8"/>
              </a:buClr>
              <a:buSzPct val="120000"/>
              <a:buFont typeface="Wingdings" panose="05000000000000000000" pitchFamily="2" charset="2"/>
              <a:buChar char="Ø"/>
              <a:defRPr sz="2400" b="0">
                <a:solidFill>
                  <a:srgbClr val="0563B8"/>
                </a:solidFill>
                <a:latin typeface="Century Gothic" panose="020B0502020202020204" pitchFamily="34" charset="0"/>
              </a:defRPr>
            </a:lvl1pPr>
            <a:lvl2pPr marL="688975" indent="-231775">
              <a:lnSpc>
                <a:spcPct val="150000"/>
              </a:lnSpc>
              <a:spcBef>
                <a:spcPts val="0"/>
              </a:spcBef>
              <a:buClr>
                <a:srgbClr val="249DD8"/>
              </a:buClr>
              <a:buSzPct val="110000"/>
              <a:buFont typeface="Century Gothic" panose="020B0502020202020204" pitchFamily="34" charset="0"/>
              <a:buChar char="●"/>
              <a:defRPr sz="200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defRPr>
            </a:lvl2pPr>
            <a:lvl3pPr marL="1146175" indent="-231775">
              <a:lnSpc>
                <a:spcPct val="150000"/>
              </a:lnSpc>
              <a:spcBef>
                <a:spcPts val="0"/>
              </a:spcBef>
              <a:buClr>
                <a:srgbClr val="229DD8"/>
              </a:buClr>
              <a:buSzPct val="100000"/>
              <a:buFontTx/>
              <a:buBlip>
                <a:blip r:embed="rId2"/>
              </a:buBlip>
              <a:defRPr sz="1800">
                <a:solidFill>
                  <a:srgbClr val="0563B8"/>
                </a:solidFill>
                <a:latin typeface="Century Gothic" panose="020B0502020202020204" pitchFamily="34" charset="0"/>
              </a:defRPr>
            </a:lvl3pPr>
            <a:lvl4pPr marL="1603375" indent="-231775">
              <a:lnSpc>
                <a:spcPct val="150000"/>
              </a:lnSpc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entury Gothic" panose="020B0502020202020204" pitchFamily="34" charset="0"/>
              <a:buChar char="○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defRPr>
            </a:lvl4pPr>
            <a:lvl5pPr marL="1998663" indent="-169863">
              <a:lnSpc>
                <a:spcPct val="15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129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24418" y="3444875"/>
            <a:ext cx="10938933" cy="533400"/>
          </a:xfrm>
          <a:prstGeom prst="rect">
            <a:avLst/>
          </a:prstGeom>
          <a:noFill/>
          <a:ln>
            <a:solidFill>
              <a:srgbClr val="229D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Cambria" panose="0204050305040603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4418" y="2066926"/>
            <a:ext cx="10938933" cy="525463"/>
          </a:xfrm>
          <a:prstGeom prst="rect">
            <a:avLst/>
          </a:prstGeom>
          <a:noFill/>
          <a:ln>
            <a:solidFill>
              <a:srgbClr val="229D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Cambria" panose="0204050305040603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4418" y="2747963"/>
            <a:ext cx="10938933" cy="506412"/>
          </a:xfrm>
          <a:prstGeom prst="rect">
            <a:avLst/>
          </a:prstGeom>
          <a:noFill/>
          <a:ln>
            <a:solidFill>
              <a:srgbClr val="229D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Cambria" panose="020405030504060302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4418" y="1389063"/>
            <a:ext cx="10938933" cy="500062"/>
          </a:xfrm>
          <a:prstGeom prst="rect">
            <a:avLst/>
          </a:prstGeom>
          <a:noFill/>
          <a:ln>
            <a:solidFill>
              <a:srgbClr val="229D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Cambria" panose="02040503050406030204" pitchFamily="18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37118" y="1473200"/>
            <a:ext cx="452543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SzPct val="130000"/>
              <a:defRPr/>
            </a:pPr>
            <a:r>
              <a:rPr lang="en-US" altLang="en-US" sz="2000" b="1">
                <a:solidFill>
                  <a:srgbClr val="249DD8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A. 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70984" y="3527425"/>
            <a:ext cx="6527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SzPct val="130000"/>
              <a:defRPr/>
            </a:pPr>
            <a:r>
              <a:rPr lang="en-US" altLang="en-US" sz="2000" b="1">
                <a:solidFill>
                  <a:srgbClr val="229DD8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D. 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37117" y="2128838"/>
            <a:ext cx="6527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SzPct val="130000"/>
              <a:defRPr/>
            </a:pPr>
            <a:r>
              <a:rPr lang="en-US" altLang="en-US" sz="2000" b="1">
                <a:solidFill>
                  <a:srgbClr val="229DD8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B. 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37117" y="2825750"/>
            <a:ext cx="726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SzPct val="130000"/>
              <a:defRPr/>
            </a:pPr>
            <a:r>
              <a:rPr lang="en-US" altLang="en-US" sz="2000" b="1">
                <a:solidFill>
                  <a:srgbClr val="229DD8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4418" y="4129089"/>
            <a:ext cx="10938933" cy="555625"/>
          </a:xfrm>
          <a:prstGeom prst="rect">
            <a:avLst/>
          </a:prstGeom>
          <a:noFill/>
          <a:ln>
            <a:solidFill>
              <a:srgbClr val="229D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Cambria" panose="02040503050406030204" pitchFamily="18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37117" y="4216400"/>
            <a:ext cx="726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SzPct val="130000"/>
              <a:defRPr/>
            </a:pPr>
            <a:r>
              <a:rPr lang="en-US" altLang="en-US" sz="2000" b="1">
                <a:solidFill>
                  <a:srgbClr val="229DD8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E.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" y="334963"/>
            <a:ext cx="478367" cy="357187"/>
          </a:xfrm>
          <a:prstGeom prst="rect">
            <a:avLst/>
          </a:prstGeom>
          <a:solidFill>
            <a:srgbClr val="249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srgbClr val="229DD8"/>
              </a:solidFill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66579" y="284715"/>
            <a:ext cx="11714536" cy="441082"/>
          </a:xfrm>
        </p:spPr>
        <p:txBody>
          <a:bodyPr anchor="t">
            <a:noAutofit/>
          </a:bodyPr>
          <a:lstStyle>
            <a:lvl1pPr algn="l">
              <a:defRPr sz="3300" b="1">
                <a:solidFill>
                  <a:srgbClr val="229DD8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791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327025"/>
            <a:ext cx="478367" cy="357188"/>
          </a:xfrm>
          <a:prstGeom prst="rect">
            <a:avLst/>
          </a:prstGeom>
          <a:solidFill>
            <a:srgbClr val="229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srgbClr val="229DD8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579" y="284715"/>
            <a:ext cx="11714536" cy="441082"/>
          </a:xfrm>
        </p:spPr>
        <p:txBody>
          <a:bodyPr anchor="t">
            <a:noAutofit/>
          </a:bodyPr>
          <a:lstStyle>
            <a:lvl1pPr algn="l">
              <a:defRPr sz="3300" b="1">
                <a:solidFill>
                  <a:srgbClr val="229DD8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20185" y="1158875"/>
            <a:ext cx="10951633" cy="4833938"/>
          </a:xfrm>
        </p:spPr>
        <p:txBody>
          <a:bodyPr rtlCol="0"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4743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327025"/>
            <a:ext cx="478367" cy="357188"/>
          </a:xfrm>
          <a:prstGeom prst="rect">
            <a:avLst/>
          </a:prstGeom>
          <a:solidFill>
            <a:srgbClr val="229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srgbClr val="229DD8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579" y="284715"/>
            <a:ext cx="11714536" cy="441082"/>
          </a:xfrm>
        </p:spPr>
        <p:txBody>
          <a:bodyPr anchor="t">
            <a:noAutofit/>
          </a:bodyPr>
          <a:lstStyle>
            <a:lvl1pPr algn="l">
              <a:defRPr sz="3300" b="1">
                <a:solidFill>
                  <a:srgbClr val="229DD8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/>
          <p:cNvSpPr>
            <a:spLocks noGrp="1"/>
          </p:cNvSpPr>
          <p:nvPr>
            <p:ph type="tbl" sz="quarter" idx="13"/>
          </p:nvPr>
        </p:nvSpPr>
        <p:spPr>
          <a:xfrm>
            <a:off x="599017" y="1158876"/>
            <a:ext cx="10972800" cy="493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239263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327025"/>
            <a:ext cx="478367" cy="357188"/>
          </a:xfrm>
          <a:prstGeom prst="rect">
            <a:avLst/>
          </a:prstGeom>
          <a:solidFill>
            <a:srgbClr val="229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srgbClr val="229DD8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579" y="284715"/>
            <a:ext cx="11714536" cy="441082"/>
          </a:xfrm>
        </p:spPr>
        <p:txBody>
          <a:bodyPr anchor="t">
            <a:noAutofit/>
          </a:bodyPr>
          <a:lstStyle>
            <a:lvl1pPr algn="l">
              <a:defRPr sz="3300" b="1">
                <a:solidFill>
                  <a:srgbClr val="229DD8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martArt Placeholder 10"/>
          <p:cNvSpPr>
            <a:spLocks noGrp="1"/>
          </p:cNvSpPr>
          <p:nvPr>
            <p:ph type="dgm" sz="quarter" idx="13"/>
          </p:nvPr>
        </p:nvSpPr>
        <p:spPr>
          <a:xfrm>
            <a:off x="609601" y="1379538"/>
            <a:ext cx="11004551" cy="459740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87807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589971" y="5219222"/>
            <a:ext cx="5065183" cy="923337"/>
            <a:chOff x="852093" y="4548688"/>
            <a:chExt cx="5669954" cy="998793"/>
          </a:xfrm>
        </p:grpSpPr>
        <p:sp>
          <p:nvSpPr>
            <p:cNvPr id="12" name="TextBox 5"/>
            <p:cNvSpPr txBox="1"/>
            <p:nvPr/>
          </p:nvSpPr>
          <p:spPr>
            <a:xfrm>
              <a:off x="2463279" y="4548696"/>
              <a:ext cx="4058768" cy="998785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dirty="0">
                  <a:solidFill>
                    <a:srgbClr val="249DD8"/>
                  </a:solidFill>
                  <a:latin typeface="Century Gothic" panose="020B0502020202020204" pitchFamily="34" charset="0"/>
                </a:rPr>
                <a:t>+84 839 951 060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dirty="0">
                  <a:solidFill>
                    <a:srgbClr val="249DD8"/>
                  </a:solidFill>
                  <a:latin typeface="Century Gothic" panose="020B0502020202020204" pitchFamily="34" charset="0"/>
                </a:rPr>
                <a:t>+84 839 951 059 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dirty="0">
                  <a:solidFill>
                    <a:srgbClr val="249DD8"/>
                  </a:solidFill>
                  <a:latin typeface="Century Gothic" panose="020B0502020202020204" pitchFamily="34" charset="0"/>
                </a:rPr>
                <a:t>+81 364 324 994 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dirty="0">
                  <a:solidFill>
                    <a:srgbClr val="249DD8"/>
                  </a:solidFill>
                  <a:latin typeface="Century Gothic" panose="020B0502020202020204" pitchFamily="34" charset="0"/>
                </a:rPr>
                <a:t>sales@tmasolutions.com</a:t>
              </a:r>
            </a:p>
          </p:txBody>
        </p:sp>
        <p:sp>
          <p:nvSpPr>
            <p:cNvPr id="13" name="TextBox 6"/>
            <p:cNvSpPr txBox="1"/>
            <p:nvPr/>
          </p:nvSpPr>
          <p:spPr>
            <a:xfrm>
              <a:off x="852093" y="4548688"/>
              <a:ext cx="1727286" cy="998785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dirty="0">
                  <a:solidFill>
                    <a:srgbClr val="249DD8"/>
                  </a:solidFill>
                  <a:latin typeface="Century Gothic" panose="020B0502020202020204" pitchFamily="34" charset="0"/>
                </a:rPr>
                <a:t>Vietnam: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 dirty="0">
                <a:solidFill>
                  <a:srgbClr val="249DD8"/>
                </a:solidFill>
                <a:latin typeface="Century Gothic" panose="020B0502020202020204" pitchFamily="34" charset="0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dirty="0">
                  <a:solidFill>
                    <a:srgbClr val="249DD8"/>
                  </a:solidFill>
                  <a:latin typeface="Century Gothic" panose="020B0502020202020204" pitchFamily="34" charset="0"/>
                </a:rPr>
                <a:t>Japan: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dirty="0">
                  <a:solidFill>
                    <a:srgbClr val="249DD8"/>
                  </a:solidFill>
                  <a:latin typeface="Century Gothic" panose="020B0502020202020204" pitchFamily="34" charset="0"/>
                </a:rPr>
                <a:t>Email: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438" y="1287003"/>
            <a:ext cx="3424452" cy="1190727"/>
          </a:xfrm>
          <a:prstGeom prst="rect">
            <a:avLst/>
          </a:prstGeom>
        </p:spPr>
      </p:pic>
      <p:sp>
        <p:nvSpPr>
          <p:cNvPr id="10" name="TextBox 7"/>
          <p:cNvSpPr txBox="1"/>
          <p:nvPr/>
        </p:nvSpPr>
        <p:spPr>
          <a:xfrm>
            <a:off x="5851369" y="5205572"/>
            <a:ext cx="5937249" cy="92333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solidFill>
                  <a:srgbClr val="249DD8"/>
                </a:solidFill>
                <a:latin typeface="Century Gothic" panose="020B0502020202020204" pitchFamily="34" charset="0"/>
              </a:rPr>
              <a:t>           North America: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>
              <a:solidFill>
                <a:srgbClr val="249DD8"/>
              </a:solidFill>
              <a:latin typeface="Century Gothic" panose="020B0502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solidFill>
                  <a:srgbClr val="249DD8"/>
                </a:solidFill>
                <a:latin typeface="Century Gothic" panose="020B0502020202020204" pitchFamily="34" charset="0"/>
              </a:rPr>
              <a:t>           Australia: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solidFill>
                  <a:srgbClr val="249DD8"/>
                </a:solidFill>
                <a:latin typeface="Century Gothic" panose="020B0502020202020204" pitchFamily="34" charset="0"/>
              </a:rPr>
              <a:t>           Website:</a:t>
            </a:r>
          </a:p>
        </p:txBody>
      </p:sp>
      <p:sp>
        <p:nvSpPr>
          <p:cNvPr id="11" name="TextBox 8"/>
          <p:cNvSpPr txBox="1"/>
          <p:nvPr/>
        </p:nvSpPr>
        <p:spPr>
          <a:xfrm>
            <a:off x="8821051" y="5205572"/>
            <a:ext cx="3090333" cy="92333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u="none" kern="1200" dirty="0">
                <a:solidFill>
                  <a:srgbClr val="249DD8"/>
                </a:solidFill>
                <a:latin typeface="Century Gothic" panose="020B0502020202020204" pitchFamily="34" charset="0"/>
                <a:ea typeface="+mn-ea"/>
                <a:cs typeface="+mn-cs"/>
              </a:rPr>
              <a:t>+1 844 224 4188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u="none" kern="1200" dirty="0">
                <a:solidFill>
                  <a:srgbClr val="249DD8"/>
                </a:solidFill>
                <a:latin typeface="Century Gothic" panose="020B0502020202020204" pitchFamily="34" charset="0"/>
                <a:ea typeface="+mn-ea"/>
                <a:cs typeface="+mn-cs"/>
              </a:rPr>
              <a:t>+1 802 735 1392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u="none" kern="1200" dirty="0">
                <a:solidFill>
                  <a:srgbClr val="249DD8"/>
                </a:solidFill>
                <a:latin typeface="Century Gothic" panose="020B0502020202020204" pitchFamily="34" charset="0"/>
                <a:ea typeface="+mn-ea"/>
                <a:cs typeface="+mn-cs"/>
              </a:rPr>
              <a:t>+61 414 734 277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solidFill>
                  <a:srgbClr val="249DD8"/>
                </a:solidFill>
                <a:latin typeface="Century Gothic" panose="020B0502020202020204" pitchFamily="34" charset="0"/>
              </a:rPr>
              <a:t>www.tmasolutions.com</a:t>
            </a:r>
          </a:p>
        </p:txBody>
      </p:sp>
    </p:spTree>
    <p:extLst>
      <p:ext uri="{BB962C8B-B14F-4D97-AF65-F5344CB8AC3E}">
        <p14:creationId xmlns:p14="http://schemas.microsoft.com/office/powerpoint/2010/main" val="4220993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-14817" y="6435725"/>
            <a:ext cx="12249151" cy="439738"/>
          </a:xfrm>
          <a:prstGeom prst="rect">
            <a:avLst/>
          </a:prstGeom>
          <a:solidFill>
            <a:srgbClr val="249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7C6F9"/>
              </a:solidFill>
            </a:endParaRPr>
          </a:p>
        </p:txBody>
      </p:sp>
      <p:sp>
        <p:nvSpPr>
          <p:cNvPr id="1032" name="TextBox 8"/>
          <p:cNvSpPr txBox="1">
            <a:spLocks noChangeArrowheads="1"/>
          </p:cNvSpPr>
          <p:nvPr/>
        </p:nvSpPr>
        <p:spPr bwMode="auto">
          <a:xfrm>
            <a:off x="116417" y="6465889"/>
            <a:ext cx="384386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60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TMA Solutions</a:t>
            </a:r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9400117" y="6483351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D580C33-CF27-4C24-8705-E9DB3FE4067D}" type="slidenum">
              <a:rPr lang="en-US" sz="1600" smtClean="0">
                <a:latin typeface="Century Gothic" panose="020B0502020202020204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282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jpg"/><Relationship Id="rId7" Type="http://schemas.openxmlformats.org/officeDocument/2006/relationships/image" Target="../media/image21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FADF-80FA-0447-84A8-1ADC16B2D1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Final Report</a:t>
            </a:r>
            <a:endParaRPr lang="en-V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A5F586-8BBE-094C-8D08-0B21563A3F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SF – TIP – Batch9BD</a:t>
            </a:r>
          </a:p>
          <a:p>
            <a:endParaRPr lang="en-V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051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F62F4-5862-6339-6A66-438222842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/>
              <a:t>Working with API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6A708F-A7ED-4B25-84C4-C6A553F25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0" y="1651000"/>
            <a:ext cx="10709672" cy="391668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F2C4142-6911-4C27-8C08-2FD7B73FA1B0}"/>
              </a:ext>
            </a:extLst>
          </p:cNvPr>
          <p:cNvSpPr/>
          <p:nvPr/>
        </p:nvSpPr>
        <p:spPr>
          <a:xfrm>
            <a:off x="9775190" y="2037080"/>
            <a:ext cx="1595120" cy="772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615779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CE6E4-BB6E-1999-494A-F8E075021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Postman</a:t>
            </a:r>
          </a:p>
        </p:txBody>
      </p:sp>
      <p:pic>
        <p:nvPicPr>
          <p:cNvPr id="12" name="Content Placeholder 11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270FA664-BA88-4CB0-B8E3-7FB5C7BBCF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3869" y="1044575"/>
            <a:ext cx="9542099" cy="4927600"/>
          </a:xfrm>
        </p:spPr>
      </p:pic>
    </p:spTree>
    <p:extLst>
      <p:ext uri="{BB962C8B-B14F-4D97-AF65-F5344CB8AC3E}">
        <p14:creationId xmlns:p14="http://schemas.microsoft.com/office/powerpoint/2010/main" val="1492901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C84F9-B889-9CEE-506D-BB772455C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>
                <a:latin typeface="Roboto"/>
                <a:ea typeface="Roboto"/>
                <a:cs typeface="Roboto"/>
                <a:sym typeface="Roboto"/>
              </a:rPr>
              <a:t>Backend</a:t>
            </a:r>
            <a:endParaRPr lang="en-US" dirty="0"/>
          </a:p>
        </p:txBody>
      </p:sp>
      <p:pic>
        <p:nvPicPr>
          <p:cNvPr id="5" name="Content Placeholder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C15774A-96CC-4CF1-ADB1-D396E89DC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600" y="1215986"/>
            <a:ext cx="3600684" cy="1093541"/>
          </a:xfr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A39DCAB-2B9A-410C-8203-D01481D6E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450" y="2649232"/>
            <a:ext cx="2361424" cy="661199"/>
          </a:xfrm>
          <a:prstGeom prst="rect">
            <a:avLst/>
          </a:prstGeom>
        </p:spPr>
      </p:pic>
      <p:pic>
        <p:nvPicPr>
          <p:cNvPr id="9" name="Picture 8" descr="A picture containing icon&#10;&#10;Description automatically generated">
            <a:extLst>
              <a:ext uri="{FF2B5EF4-FFF2-40B4-BE49-F238E27FC236}">
                <a16:creationId xmlns:a16="http://schemas.microsoft.com/office/drawing/2014/main" id="{D6D88376-268F-4A80-B2A7-CF095051B2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474" y="3579393"/>
            <a:ext cx="2197360" cy="9277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294294D-9894-4FD0-9F2A-6DA3CE7620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7201" y="909748"/>
            <a:ext cx="7104640" cy="533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541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AD49B-5322-B70E-E45E-5896E1364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8C82F-6723-40B7-8F5B-83E42A5F8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3200" dirty="0"/>
          </a:p>
          <a:p>
            <a:r>
              <a:rPr lang="en-US" sz="3200" dirty="0"/>
              <a:t>Customer page display list product and view details.</a:t>
            </a:r>
          </a:p>
          <a:p>
            <a:r>
              <a:rPr lang="en-US" sz="3200" dirty="0"/>
              <a:t>Customer can add product to cart and checkout.</a:t>
            </a:r>
          </a:p>
          <a:p>
            <a:r>
              <a:rPr lang="en-US" sz="3200" dirty="0"/>
              <a:t>Admin page to manage products and users.</a:t>
            </a:r>
          </a:p>
        </p:txBody>
      </p:sp>
    </p:spTree>
    <p:extLst>
      <p:ext uri="{BB962C8B-B14F-4D97-AF65-F5344CB8AC3E}">
        <p14:creationId xmlns:p14="http://schemas.microsoft.com/office/powerpoint/2010/main" val="1202465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42DE887F-D32E-48DF-86BD-FF9056798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9021" y="2220277"/>
            <a:ext cx="4297680" cy="2417445"/>
          </a:xfrm>
          <a:prstGeom prst="rect">
            <a:avLst/>
          </a:prstGeom>
        </p:spPr>
      </p:pic>
      <p:sp>
        <p:nvSpPr>
          <p:cNvPr id="286" name="Google Shape;286;p36"/>
          <p:cNvSpPr txBox="1">
            <a:spLocks noGrp="1"/>
          </p:cNvSpPr>
          <p:nvPr>
            <p:ph type="body" idx="1"/>
          </p:nvPr>
        </p:nvSpPr>
        <p:spPr>
          <a:xfrm>
            <a:off x="477464" y="1044421"/>
            <a:ext cx="11714400" cy="4928000"/>
          </a:xfrm>
          <a:prstGeom prst="rect">
            <a:avLst/>
          </a:prstGeom>
        </p:spPr>
        <p:txBody>
          <a:bodyPr spcFirstLastPara="1" vert="horz" wrap="square" lIns="91433" tIns="45700" rIns="91433" bIns="4570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vi" dirty="0">
                <a:latin typeface="Roboto"/>
                <a:ea typeface="Roboto"/>
                <a:cs typeface="Roboto"/>
                <a:sym typeface="Roboto"/>
              </a:rPr>
              <a:t>   </a:t>
            </a:r>
            <a:endParaRPr sz="2000" dirty="0">
              <a:latin typeface="Roboto"/>
              <a:ea typeface="Roboto"/>
              <a:cs typeface="Roboto"/>
              <a:sym typeface="Roboto"/>
            </a:endParaRPr>
          </a:p>
          <a:p>
            <a:pPr marL="0" indent="0"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1" name="Google Shape;291;p36"/>
          <p:cNvSpPr txBox="1">
            <a:spLocks noGrp="1"/>
          </p:cNvSpPr>
          <p:nvPr>
            <p:ph type="title"/>
          </p:nvPr>
        </p:nvSpPr>
        <p:spPr>
          <a:xfrm>
            <a:off x="466700" y="204467"/>
            <a:ext cx="11714400" cy="652000"/>
          </a:xfrm>
          <a:prstGeom prst="rect">
            <a:avLst/>
          </a:prstGeom>
        </p:spPr>
        <p:txBody>
          <a:bodyPr spcFirstLastPara="1" vert="horz" wrap="square" lIns="91433" tIns="45700" rIns="91433" bIns="45700" numCol="1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vi" sz="3867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vi" sz="3600" dirty="0">
                <a:ea typeface="Roboto"/>
                <a:cs typeface="Roboto"/>
                <a:sym typeface="Roboto"/>
              </a:rPr>
              <a:t>Project Overview</a:t>
            </a:r>
            <a:endParaRPr sz="3600" dirty="0">
              <a:ea typeface="Roboto"/>
              <a:cs typeface="Roboto"/>
              <a:sym typeface="Roboto"/>
            </a:endParaRPr>
          </a:p>
        </p:txBody>
      </p:sp>
      <p:pic>
        <p:nvPicPr>
          <p:cNvPr id="292" name="Google Shape;292;p36"/>
          <p:cNvPicPr preferRelativeResize="0"/>
          <p:nvPr/>
        </p:nvPicPr>
        <p:blipFill rotWithShape="1">
          <a:blip r:embed="rId4">
            <a:alphaModFix/>
          </a:blip>
          <a:srcRect l="-3039" t="25932" b="24150"/>
          <a:stretch/>
        </p:blipFill>
        <p:spPr>
          <a:xfrm>
            <a:off x="6852494" y="4749845"/>
            <a:ext cx="5132197" cy="1398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3562FFAB-71C7-4933-BEE0-78BA1D3326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9484" y="1006891"/>
            <a:ext cx="2718774" cy="212622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BF08E04D-195B-4507-97EE-D54836574B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1587" y="4308025"/>
            <a:ext cx="2714624" cy="1664396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635DCEC3-C8DD-4ACF-9454-2266F74D8B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9308" y="877914"/>
            <a:ext cx="2244627" cy="263050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8753-3CDF-11DD-A0E2-B0D04DBDC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/>
              <a:t>Home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EC136-31D2-E974-1437-388A4B4C8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732" y="648163"/>
            <a:ext cx="11714536" cy="4927827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Shoe Shop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4E3DAE-7DFC-4EF3-A7DF-7A4DA1495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160" y="1129624"/>
            <a:ext cx="7846920" cy="527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686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20C87-122C-436A-9533-617E87A6A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Products List</a:t>
            </a:r>
            <a:endParaRPr lang="vi-VN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D0C1A86-9499-445A-9DEB-9EF3968520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8135" y="893654"/>
            <a:ext cx="9751423" cy="5507146"/>
          </a:xfrm>
        </p:spPr>
      </p:pic>
    </p:spTree>
    <p:extLst>
      <p:ext uri="{BB962C8B-B14F-4D97-AF65-F5344CB8AC3E}">
        <p14:creationId xmlns:p14="http://schemas.microsoft.com/office/powerpoint/2010/main" val="664011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02967-2347-48A5-927D-B12F511D2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Product Details</a:t>
            </a:r>
            <a:endParaRPr lang="vi-V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CB365EF-F531-4B01-81D6-5ECF2BEAA9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715" y="1044574"/>
            <a:ext cx="10868168" cy="5285205"/>
          </a:xfrm>
        </p:spPr>
      </p:pic>
    </p:spTree>
    <p:extLst>
      <p:ext uri="{BB962C8B-B14F-4D97-AF65-F5344CB8AC3E}">
        <p14:creationId xmlns:p14="http://schemas.microsoft.com/office/powerpoint/2010/main" val="326711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5EC5B-2AA4-49DA-B65A-CB07335DF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Shopping Cart</a:t>
            </a:r>
            <a:endParaRPr lang="vi-V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AEE53B5-57D9-4B3D-86C0-51FB529E10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6045" y="1044574"/>
            <a:ext cx="9499910" cy="5365103"/>
          </a:xfrm>
        </p:spPr>
      </p:pic>
    </p:spTree>
    <p:extLst>
      <p:ext uri="{BB962C8B-B14F-4D97-AF65-F5344CB8AC3E}">
        <p14:creationId xmlns:p14="http://schemas.microsoft.com/office/powerpoint/2010/main" val="2046942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04562-BCFB-4020-9D59-06C0DAFD3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Checkout Page</a:t>
            </a:r>
            <a:endParaRPr lang="vi-V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5469C8-E84E-41E3-972E-7E63EE4CAB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4412" y="907392"/>
            <a:ext cx="9039379" cy="5493823"/>
          </a:xfrm>
        </p:spPr>
      </p:pic>
    </p:spTree>
    <p:extLst>
      <p:ext uri="{BB962C8B-B14F-4D97-AF65-F5344CB8AC3E}">
        <p14:creationId xmlns:p14="http://schemas.microsoft.com/office/powerpoint/2010/main" val="3774900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CAFD0-1F40-7243-8A95-136B9C223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00D38-05A9-EF40-9DB6-2E8D59A11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Mentor: Tuan Do</a:t>
            </a:r>
            <a:br>
              <a:rPr lang="en-US" dirty="0"/>
            </a:br>
            <a:r>
              <a:rPr lang="en-US" dirty="0"/>
              <a:t>Intern: Thanh, Anh, Tuan, Trieu, Sang, Duc, Hoa</a:t>
            </a:r>
          </a:p>
          <a:p>
            <a:pPr marL="0" indent="0">
              <a:buNone/>
            </a:pPr>
            <a:r>
              <a:rPr lang="en-US" dirty="0"/>
              <a:t>SF internship management: Lam Le</a:t>
            </a:r>
          </a:p>
          <a:p>
            <a:pPr marL="0" indent="0">
              <a:buNone/>
            </a:pPr>
            <a:br>
              <a:rPr lang="en-US" dirty="0"/>
            </a:b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4079440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EDE3A-D442-4C45-9332-11448443E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Authentication Page</a:t>
            </a:r>
            <a:endParaRPr lang="vi-V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9F4977-E21D-4204-A62D-A7E687FFEA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7829" y="973080"/>
            <a:ext cx="7494195" cy="473933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F3D8BA-0DAF-47D0-97CE-9C49AF5745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367" b="5684"/>
          <a:stretch/>
        </p:blipFill>
        <p:spPr>
          <a:xfrm>
            <a:off x="7982293" y="1296140"/>
            <a:ext cx="3583329" cy="451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477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00AA4-6681-4740-B2F8-52A922F17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Admin Dashboard</a:t>
            </a:r>
            <a:endParaRPr lang="vi-V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7A6EC56-B7BB-4E4A-B2B1-478D304382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063"/>
          <a:stretch/>
        </p:blipFill>
        <p:spPr>
          <a:xfrm>
            <a:off x="1093485" y="1205548"/>
            <a:ext cx="10005029" cy="5165817"/>
          </a:xfrm>
        </p:spPr>
      </p:pic>
    </p:spTree>
    <p:extLst>
      <p:ext uri="{BB962C8B-B14F-4D97-AF65-F5344CB8AC3E}">
        <p14:creationId xmlns:p14="http://schemas.microsoft.com/office/powerpoint/2010/main" val="3425405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4CD29-DE9D-4EA5-B86A-F392B7B11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Admin Products</a:t>
            </a:r>
            <a:endParaRPr lang="vi-V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CCB91C3-993B-4CE0-A90D-B9CD1889D1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4603" y="1081177"/>
            <a:ext cx="10824275" cy="5263860"/>
          </a:xfrm>
        </p:spPr>
      </p:pic>
    </p:spTree>
    <p:extLst>
      <p:ext uri="{BB962C8B-B14F-4D97-AF65-F5344CB8AC3E}">
        <p14:creationId xmlns:p14="http://schemas.microsoft.com/office/powerpoint/2010/main" val="414445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8481A-5ACC-45D8-9CED-AEC6EA79B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Admin User</a:t>
            </a:r>
            <a:endParaRPr lang="vi-V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7E820D2-3C04-4BE9-9643-5A145AF934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3503" y="1044574"/>
            <a:ext cx="10557821" cy="5134283"/>
          </a:xfrm>
        </p:spPr>
      </p:pic>
    </p:spTree>
    <p:extLst>
      <p:ext uri="{BB962C8B-B14F-4D97-AF65-F5344CB8AC3E}">
        <p14:creationId xmlns:p14="http://schemas.microsoft.com/office/powerpoint/2010/main" val="25145809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BC5D9-6659-4DC1-9FB6-A17E0BF68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Admin Orders</a:t>
            </a:r>
            <a:endParaRPr lang="vi-V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8A64420-0E2D-43C3-8735-02A5052DAE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905" y="1044574"/>
            <a:ext cx="10886420" cy="5294081"/>
          </a:xfrm>
        </p:spPr>
      </p:pic>
    </p:spTree>
    <p:extLst>
      <p:ext uri="{BB962C8B-B14F-4D97-AF65-F5344CB8AC3E}">
        <p14:creationId xmlns:p14="http://schemas.microsoft.com/office/powerpoint/2010/main" val="200282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E05A7-FA83-5C5D-2810-0CA14CD44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9687"/>
            <a:ext cx="11714536" cy="441082"/>
          </a:xfrm>
        </p:spPr>
        <p:txBody>
          <a:bodyPr/>
          <a:lstStyle/>
          <a:p>
            <a:pPr algn="ctr"/>
            <a:r>
              <a:rPr lang="en-US" sz="4400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D0442-C0A3-AC12-EC58-2C91D01A3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199404"/>
            <a:ext cx="4633379" cy="492782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I. Researched topic</a:t>
            </a:r>
          </a:p>
          <a:p>
            <a:pPr marL="800100" lvl="1" indent="-51435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HTML, CSS</a:t>
            </a:r>
          </a:p>
          <a:p>
            <a:pPr marL="800100" lvl="1" indent="-51435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</a:p>
          <a:p>
            <a:pPr marL="800100" lvl="1" indent="-51435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</a:p>
          <a:p>
            <a:pPr marL="800100" lvl="1" indent="-51435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React JS</a:t>
            </a:r>
          </a:p>
          <a:p>
            <a:pPr marL="800100" lvl="1" indent="-51435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Redux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BAFBD3-672A-1803-1941-3F9B74ABB54A}"/>
              </a:ext>
            </a:extLst>
          </p:cNvPr>
          <p:cNvSpPr txBox="1">
            <a:spLocks/>
          </p:cNvSpPr>
          <p:nvPr/>
        </p:nvSpPr>
        <p:spPr bwMode="auto">
          <a:xfrm>
            <a:off x="6453723" y="1172598"/>
            <a:ext cx="4763253" cy="4927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03225" indent="-403225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249DD8"/>
              </a:buClr>
              <a:buSzPct val="120000"/>
              <a:buFont typeface="Wingdings" panose="05000000000000000000" pitchFamily="2" charset="2"/>
              <a:buChar char="Ø"/>
              <a:defRPr sz="2400" b="0" kern="1200">
                <a:solidFill>
                  <a:srgbClr val="0563B8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8975" indent="-231775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249DD8"/>
              </a:buClr>
              <a:buSzPct val="110000"/>
              <a:buFont typeface="Century Gothic" panose="020B0502020202020204" pitchFamily="34" charset="0"/>
              <a:buChar char="●"/>
              <a:defRPr sz="2000" kern="120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6175" indent="-231775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229DD8"/>
              </a:buClr>
              <a:buSzPct val="100000"/>
              <a:buFontTx/>
              <a:buBlip>
                <a:blip r:embed="rId2"/>
              </a:buBlip>
              <a:defRPr sz="1800" kern="1200">
                <a:solidFill>
                  <a:srgbClr val="0563B8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3375" indent="-231775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entury Gothic" panose="020B0502020202020204" pitchFamily="34" charset="0"/>
              <a:buChar char="○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998663" indent="-169863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II. Project overview</a:t>
            </a:r>
          </a:p>
          <a:p>
            <a:pPr marL="742950" lvl="1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Introduction Shoe shop</a:t>
            </a:r>
          </a:p>
          <a:p>
            <a:pPr marL="742950" lvl="1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III. Demo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876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CAFD0-1F40-7243-8A95-136B9C223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</a:t>
            </a:r>
            <a:r>
              <a:rPr lang="en-US" sz="4800" dirty="0"/>
              <a:t>Frontend Concepts</a:t>
            </a:r>
            <a:endParaRPr lang="en-V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00D38-05A9-EF40-9DB6-2E8D59A11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78D4BE9-47C9-46C8-AFC9-AD6C81679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975" y="971550"/>
            <a:ext cx="573405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623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95647-2D9D-A1EA-CED5-F1C57AB60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Git</a:t>
            </a:r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DF662419-8E13-4CB2-8D32-6E620EDAB1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7072" y="1044575"/>
            <a:ext cx="5255693" cy="4927600"/>
          </a:xfrm>
        </p:spPr>
      </p:pic>
    </p:spTree>
    <p:extLst>
      <p:ext uri="{BB962C8B-B14F-4D97-AF65-F5344CB8AC3E}">
        <p14:creationId xmlns:p14="http://schemas.microsoft.com/office/powerpoint/2010/main" val="212093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9D0C1-A2F5-F734-001F-C88C5840F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React JS</a:t>
            </a:r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689784F7-047A-4273-B67E-D32A1A0336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3465" y="1107440"/>
            <a:ext cx="5642614" cy="5219418"/>
          </a:xfrm>
        </p:spPr>
      </p:pic>
    </p:spTree>
    <p:extLst>
      <p:ext uri="{BB962C8B-B14F-4D97-AF65-F5344CB8AC3E}">
        <p14:creationId xmlns:p14="http://schemas.microsoft.com/office/powerpoint/2010/main" val="1645269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9D0C1-A2F5-F734-001F-C88C5840F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React</a:t>
            </a:r>
          </a:p>
        </p:txBody>
      </p:sp>
      <p:pic>
        <p:nvPicPr>
          <p:cNvPr id="9" name="Content Placeholder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178DE70-5032-4EA7-B9F1-E4AA9FA2DB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331" b="7154"/>
          <a:stretch/>
        </p:blipFill>
        <p:spPr>
          <a:xfrm>
            <a:off x="2540000" y="1044184"/>
            <a:ext cx="7798294" cy="5194056"/>
          </a:xfrm>
        </p:spPr>
      </p:pic>
    </p:spTree>
    <p:extLst>
      <p:ext uri="{BB962C8B-B14F-4D97-AF65-F5344CB8AC3E}">
        <p14:creationId xmlns:p14="http://schemas.microsoft.com/office/powerpoint/2010/main" val="2864588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FF62C-2AD6-4398-B417-ADF27D4E9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</a:t>
            </a:r>
            <a:endParaRPr lang="vi-VN" dirty="0"/>
          </a:p>
        </p:txBody>
      </p:sp>
      <p:pic>
        <p:nvPicPr>
          <p:cNvPr id="5" name="Content Placeholder 4" descr="Chart, bubble chart&#10;&#10;Description automatically generated">
            <a:extLst>
              <a:ext uri="{FF2B5EF4-FFF2-40B4-BE49-F238E27FC236}">
                <a16:creationId xmlns:a16="http://schemas.microsoft.com/office/drawing/2014/main" id="{3BF3BCB5-0C4B-4BFC-B720-B050AE1958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7319" y="1044575"/>
            <a:ext cx="9855200" cy="4927600"/>
          </a:xfrm>
        </p:spPr>
      </p:pic>
    </p:spTree>
    <p:extLst>
      <p:ext uri="{BB962C8B-B14F-4D97-AF65-F5344CB8AC3E}">
        <p14:creationId xmlns:p14="http://schemas.microsoft.com/office/powerpoint/2010/main" val="1437301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3B19B-BF82-6FC7-9DE0-487723B54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/>
              <a:t>Redux</a:t>
            </a:r>
            <a:endParaRPr lang="en-US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BBCF2A2-CFD5-4B57-AD98-16E3032F23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6209" y="1044575"/>
            <a:ext cx="6897420" cy="4927600"/>
          </a:xfrm>
        </p:spPr>
      </p:pic>
    </p:spTree>
    <p:extLst>
      <p:ext uri="{BB962C8B-B14F-4D97-AF65-F5344CB8AC3E}">
        <p14:creationId xmlns:p14="http://schemas.microsoft.com/office/powerpoint/2010/main" val="363253263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8C430FF9-2F67-0942-96AF-A9A59A729FA0}" vid="{FCA7F718-92FC-DB4A-9B81-1165364B767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4728</TotalTime>
  <Words>128</Words>
  <Application>Microsoft Office PowerPoint</Application>
  <PresentationFormat>Widescreen</PresentationFormat>
  <Paragraphs>45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Cambria</vt:lpstr>
      <vt:lpstr>Century Gothic</vt:lpstr>
      <vt:lpstr>Roboto</vt:lpstr>
      <vt:lpstr>Wingdings</vt:lpstr>
      <vt:lpstr>Theme1</vt:lpstr>
      <vt:lpstr>Final Report</vt:lpstr>
      <vt:lpstr>Introduction</vt:lpstr>
      <vt:lpstr>Content</vt:lpstr>
      <vt:lpstr> Frontend Concepts</vt:lpstr>
      <vt:lpstr>Git</vt:lpstr>
      <vt:lpstr>React JS</vt:lpstr>
      <vt:lpstr>React</vt:lpstr>
      <vt:lpstr>Redux</vt:lpstr>
      <vt:lpstr>Redux</vt:lpstr>
      <vt:lpstr>Working with API</vt:lpstr>
      <vt:lpstr>Postman</vt:lpstr>
      <vt:lpstr>Backend</vt:lpstr>
      <vt:lpstr>Project Overview</vt:lpstr>
      <vt:lpstr> Project Overview</vt:lpstr>
      <vt:lpstr>Home Page</vt:lpstr>
      <vt:lpstr>Products List</vt:lpstr>
      <vt:lpstr>Product Details</vt:lpstr>
      <vt:lpstr>Shopping Cart</vt:lpstr>
      <vt:lpstr>Checkout Page</vt:lpstr>
      <vt:lpstr>Authentication Page</vt:lpstr>
      <vt:lpstr>Admin Dashboard</vt:lpstr>
      <vt:lpstr>Admin Products</vt:lpstr>
      <vt:lpstr>Admin User</vt:lpstr>
      <vt:lpstr>Admin Orders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La</dc:creator>
  <cp:lastModifiedBy>Hoàng Hòa</cp:lastModifiedBy>
  <cp:revision>67</cp:revision>
  <dcterms:created xsi:type="dcterms:W3CDTF">2020-08-31T02:34:30Z</dcterms:created>
  <dcterms:modified xsi:type="dcterms:W3CDTF">2022-05-06T01:24:52Z</dcterms:modified>
</cp:coreProperties>
</file>