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359" r:id="rId2"/>
    <p:sldId id="360" r:id="rId3"/>
    <p:sldId id="361" r:id="rId4"/>
    <p:sldId id="362" r:id="rId5"/>
    <p:sldId id="363" r:id="rId6"/>
    <p:sldId id="334" r:id="rId7"/>
    <p:sldId id="340" r:id="rId8"/>
    <p:sldId id="341" r:id="rId9"/>
    <p:sldId id="342" r:id="rId10"/>
    <p:sldId id="344" r:id="rId11"/>
    <p:sldId id="345" r:id="rId12"/>
    <p:sldId id="366" r:id="rId13"/>
    <p:sldId id="367" r:id="rId14"/>
    <p:sldId id="368" r:id="rId15"/>
    <p:sldId id="346" r:id="rId16"/>
    <p:sldId id="348" r:id="rId17"/>
    <p:sldId id="364" r:id="rId18"/>
    <p:sldId id="310" r:id="rId1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0EB2"/>
    <a:srgbClr val="D3C8F1"/>
    <a:srgbClr val="B298FD"/>
    <a:srgbClr val="B497FD"/>
    <a:srgbClr val="4E67C8"/>
    <a:srgbClr val="0D79CA"/>
    <a:srgbClr val="31489F"/>
    <a:srgbClr val="21306A"/>
    <a:srgbClr val="4697CD"/>
    <a:srgbClr val="0079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422" y="-77"/>
      </p:cViewPr>
      <p:guideLst>
        <p:guide orient="horz" pos="2306"/>
        <p:guide pos="38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9A171A-77F0-4BB7-8DB5-F344B715A025}"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826753CE-CA52-42BA-B4B1-48EE0620505F}">
      <dgm:prSet phldrT="[Text]" custT="1"/>
      <dgm:spPr/>
      <dgm:t>
        <a:bodyPr/>
        <a:lstStyle/>
        <a:p>
          <a:r>
            <a:rPr lang="en-US" sz="2400" b="1" dirty="0" smtClean="0">
              <a:latin typeface="Arial" panose="020B0604020202020204" pitchFamily="34" charset="0"/>
              <a:cs typeface="Arial" panose="020B0604020202020204" pitchFamily="34" charset="0"/>
            </a:rPr>
            <a:t>MỤC TIÊU</a:t>
          </a:r>
          <a:endParaRPr lang="en-US" sz="2400" b="1" dirty="0">
            <a:latin typeface="Arial" panose="020B0604020202020204" pitchFamily="34" charset="0"/>
            <a:cs typeface="Arial" panose="020B0604020202020204" pitchFamily="34" charset="0"/>
          </a:endParaRPr>
        </a:p>
      </dgm:t>
    </dgm:pt>
    <dgm:pt modelId="{CF82313E-1EFD-4BEF-AEFB-07A0141DFFB6}" type="parTrans" cxnId="{97A5219A-D0AF-4001-8D41-DBC308F139D6}">
      <dgm:prSet/>
      <dgm:spPr/>
      <dgm:t>
        <a:bodyPr/>
        <a:lstStyle/>
        <a:p>
          <a:endParaRPr lang="en-US" sz="1600" b="1">
            <a:latin typeface="Arial" panose="020B0604020202020204" pitchFamily="34" charset="0"/>
            <a:cs typeface="Arial" panose="020B0604020202020204" pitchFamily="34" charset="0"/>
          </a:endParaRPr>
        </a:p>
      </dgm:t>
    </dgm:pt>
    <dgm:pt modelId="{E450DAE9-7BC9-4CB9-B4B2-68278B50F465}" type="sibTrans" cxnId="{97A5219A-D0AF-4001-8D41-DBC308F139D6}">
      <dgm:prSet/>
      <dgm:spPr/>
      <dgm:t>
        <a:bodyPr/>
        <a:lstStyle/>
        <a:p>
          <a:endParaRPr lang="en-US" sz="1600" b="1">
            <a:latin typeface="Arial" panose="020B0604020202020204" pitchFamily="34" charset="0"/>
            <a:cs typeface="Arial" panose="020B0604020202020204" pitchFamily="34" charset="0"/>
          </a:endParaRPr>
        </a:p>
      </dgm:t>
    </dgm:pt>
    <dgm:pt modelId="{7856387B-E8E4-4CAC-A5CE-9DCB8A9C2379}">
      <dgm:prSet phldrT="[Text]" custT="1"/>
      <dgm:spPr/>
      <dgm:t>
        <a:bodyPr/>
        <a:lstStyle/>
        <a:p>
          <a:r>
            <a:rPr lang="en-US" sz="2400" b="1" dirty="0" smtClean="0">
              <a:latin typeface="Arial" panose="020B0604020202020204" pitchFamily="34" charset="0"/>
              <a:cs typeface="Arial" panose="020B0604020202020204" pitchFamily="34" charset="0"/>
            </a:rPr>
            <a:t>KẾT QUẢ ĐẠT ĐƯỢC </a:t>
          </a:r>
          <a:endParaRPr lang="en-US" sz="2400" b="1" dirty="0">
            <a:latin typeface="Arial" panose="020B0604020202020204" pitchFamily="34" charset="0"/>
            <a:cs typeface="Arial" panose="020B0604020202020204" pitchFamily="34" charset="0"/>
          </a:endParaRPr>
        </a:p>
      </dgm:t>
    </dgm:pt>
    <dgm:pt modelId="{4CD0C008-4F5E-4DD3-B483-73C83226D031}" type="parTrans" cxnId="{874A1177-46C3-41D7-8966-DCC35937AB8D}">
      <dgm:prSet/>
      <dgm:spPr/>
      <dgm:t>
        <a:bodyPr/>
        <a:lstStyle/>
        <a:p>
          <a:endParaRPr lang="en-US" sz="1600" b="1">
            <a:latin typeface="Arial" panose="020B0604020202020204" pitchFamily="34" charset="0"/>
            <a:cs typeface="Arial" panose="020B0604020202020204" pitchFamily="34" charset="0"/>
          </a:endParaRPr>
        </a:p>
      </dgm:t>
    </dgm:pt>
    <dgm:pt modelId="{5ECDF809-4173-4857-9A6A-BE3E2F2E4337}" type="sibTrans" cxnId="{874A1177-46C3-41D7-8966-DCC35937AB8D}">
      <dgm:prSet/>
      <dgm:spPr/>
      <dgm:t>
        <a:bodyPr/>
        <a:lstStyle/>
        <a:p>
          <a:endParaRPr lang="en-US" sz="1600" b="1">
            <a:latin typeface="Arial" panose="020B0604020202020204" pitchFamily="34" charset="0"/>
            <a:cs typeface="Arial" panose="020B0604020202020204" pitchFamily="34" charset="0"/>
          </a:endParaRPr>
        </a:p>
      </dgm:t>
    </dgm:pt>
    <dgm:pt modelId="{63AEBB9E-2610-4E6D-B282-8AC9AD9248E6}">
      <dgm:prSet phldrT="[Text]" custT="1"/>
      <dgm:spPr/>
      <dgm:t>
        <a:bodyPr/>
        <a:lstStyle/>
        <a:p>
          <a:r>
            <a:rPr lang="en-US" sz="2400" b="1" dirty="0" smtClean="0">
              <a:latin typeface="Arial" panose="020B0604020202020204" pitchFamily="34" charset="0"/>
              <a:cs typeface="Arial" panose="020B0604020202020204" pitchFamily="34" charset="0"/>
            </a:rPr>
            <a:t>CHƯƠNG TRÌNH CHI TIẾT</a:t>
          </a:r>
        </a:p>
      </dgm:t>
    </dgm:pt>
    <dgm:pt modelId="{1250C8D5-9E87-4188-A26B-946C4920FAEC}" type="parTrans" cxnId="{169DCC6B-966F-441F-B5B5-6E759D99BAE3}">
      <dgm:prSet/>
      <dgm:spPr/>
      <dgm:t>
        <a:bodyPr/>
        <a:lstStyle/>
        <a:p>
          <a:endParaRPr lang="en-US" sz="1600" b="1">
            <a:latin typeface="Arial" panose="020B0604020202020204" pitchFamily="34" charset="0"/>
            <a:cs typeface="Arial" panose="020B0604020202020204" pitchFamily="34" charset="0"/>
          </a:endParaRPr>
        </a:p>
      </dgm:t>
    </dgm:pt>
    <dgm:pt modelId="{19D8D104-6A2E-4F3B-8292-5DAC843E8958}" type="sibTrans" cxnId="{169DCC6B-966F-441F-B5B5-6E759D99BAE3}">
      <dgm:prSet/>
      <dgm:spPr/>
      <dgm:t>
        <a:bodyPr/>
        <a:lstStyle/>
        <a:p>
          <a:endParaRPr lang="en-US" sz="1600" b="1">
            <a:latin typeface="Arial" panose="020B0604020202020204" pitchFamily="34" charset="0"/>
            <a:cs typeface="Arial" panose="020B0604020202020204" pitchFamily="34" charset="0"/>
          </a:endParaRPr>
        </a:p>
      </dgm:t>
    </dgm:pt>
    <dgm:pt modelId="{F09E5EBA-1C59-46FF-8F90-0F76CE4CFEF0}" type="pres">
      <dgm:prSet presAssocID="{B89A171A-77F0-4BB7-8DB5-F344B715A025}" presName="Name0" presStyleCnt="0">
        <dgm:presLayoutVars>
          <dgm:chMax val="7"/>
          <dgm:chPref val="7"/>
          <dgm:dir/>
        </dgm:presLayoutVars>
      </dgm:prSet>
      <dgm:spPr/>
      <dgm:t>
        <a:bodyPr/>
        <a:lstStyle/>
        <a:p>
          <a:endParaRPr lang="en-US"/>
        </a:p>
      </dgm:t>
    </dgm:pt>
    <dgm:pt modelId="{AB9C86FA-7574-4733-BAB8-CDF3471E5F38}" type="pres">
      <dgm:prSet presAssocID="{B89A171A-77F0-4BB7-8DB5-F344B715A025}" presName="Name1" presStyleCnt="0"/>
      <dgm:spPr/>
      <dgm:t>
        <a:bodyPr/>
        <a:lstStyle/>
        <a:p>
          <a:endParaRPr lang="en-US"/>
        </a:p>
      </dgm:t>
    </dgm:pt>
    <dgm:pt modelId="{261F3255-7F38-48C2-B6D7-0F51928E2E7E}" type="pres">
      <dgm:prSet presAssocID="{B89A171A-77F0-4BB7-8DB5-F344B715A025}" presName="cycle" presStyleCnt="0"/>
      <dgm:spPr/>
      <dgm:t>
        <a:bodyPr/>
        <a:lstStyle/>
        <a:p>
          <a:endParaRPr lang="en-US"/>
        </a:p>
      </dgm:t>
    </dgm:pt>
    <dgm:pt modelId="{EE2C0DA3-76A4-4A6E-B2AB-7F45971B053B}" type="pres">
      <dgm:prSet presAssocID="{B89A171A-77F0-4BB7-8DB5-F344B715A025}" presName="srcNode" presStyleLbl="node1" presStyleIdx="0" presStyleCnt="3"/>
      <dgm:spPr/>
      <dgm:t>
        <a:bodyPr/>
        <a:lstStyle/>
        <a:p>
          <a:endParaRPr lang="en-US"/>
        </a:p>
      </dgm:t>
    </dgm:pt>
    <dgm:pt modelId="{DDC47377-628A-41E6-8C93-9DF998C52388}" type="pres">
      <dgm:prSet presAssocID="{B89A171A-77F0-4BB7-8DB5-F344B715A025}" presName="conn" presStyleLbl="parChTrans1D2" presStyleIdx="0" presStyleCnt="1"/>
      <dgm:spPr/>
      <dgm:t>
        <a:bodyPr/>
        <a:lstStyle/>
        <a:p>
          <a:endParaRPr lang="en-US"/>
        </a:p>
      </dgm:t>
    </dgm:pt>
    <dgm:pt modelId="{88C2A9A9-1A10-44A7-9ABA-F14549293A69}" type="pres">
      <dgm:prSet presAssocID="{B89A171A-77F0-4BB7-8DB5-F344B715A025}" presName="extraNode" presStyleLbl="node1" presStyleIdx="0" presStyleCnt="3"/>
      <dgm:spPr/>
      <dgm:t>
        <a:bodyPr/>
        <a:lstStyle/>
        <a:p>
          <a:endParaRPr lang="en-US"/>
        </a:p>
      </dgm:t>
    </dgm:pt>
    <dgm:pt modelId="{14103C3E-FD34-487C-881E-D67A742984AB}" type="pres">
      <dgm:prSet presAssocID="{B89A171A-77F0-4BB7-8DB5-F344B715A025}" presName="dstNode" presStyleLbl="node1" presStyleIdx="0" presStyleCnt="3"/>
      <dgm:spPr/>
      <dgm:t>
        <a:bodyPr/>
        <a:lstStyle/>
        <a:p>
          <a:endParaRPr lang="en-US"/>
        </a:p>
      </dgm:t>
    </dgm:pt>
    <dgm:pt modelId="{684C8864-33D9-4371-91DC-11073D634777}" type="pres">
      <dgm:prSet presAssocID="{826753CE-CA52-42BA-B4B1-48EE0620505F}" presName="text_1" presStyleLbl="node1" presStyleIdx="0" presStyleCnt="3">
        <dgm:presLayoutVars>
          <dgm:bulletEnabled val="1"/>
        </dgm:presLayoutVars>
      </dgm:prSet>
      <dgm:spPr/>
      <dgm:t>
        <a:bodyPr/>
        <a:lstStyle/>
        <a:p>
          <a:endParaRPr lang="en-US"/>
        </a:p>
      </dgm:t>
    </dgm:pt>
    <dgm:pt modelId="{A586DF65-4804-4B35-AEA4-849B4E0C383E}" type="pres">
      <dgm:prSet presAssocID="{826753CE-CA52-42BA-B4B1-48EE0620505F}" presName="accent_1" presStyleCnt="0"/>
      <dgm:spPr/>
      <dgm:t>
        <a:bodyPr/>
        <a:lstStyle/>
        <a:p>
          <a:endParaRPr lang="en-US"/>
        </a:p>
      </dgm:t>
    </dgm:pt>
    <dgm:pt modelId="{CFAD1E09-815A-40A0-93CB-A2F29CFEFE1B}" type="pres">
      <dgm:prSet presAssocID="{826753CE-CA52-42BA-B4B1-48EE0620505F}" presName="accentRepeatNode" presStyleLbl="solidFgAcc1" presStyleIdx="0" presStyleCnt="3" custLinFactNeighborX="959" custLinFactNeighborY="-827"/>
      <dgm:spPr/>
      <dgm:t>
        <a:bodyPr/>
        <a:lstStyle/>
        <a:p>
          <a:endParaRPr lang="en-US"/>
        </a:p>
      </dgm:t>
    </dgm:pt>
    <dgm:pt modelId="{9794BEE4-47C3-4215-BED0-6C8E455F191F}" type="pres">
      <dgm:prSet presAssocID="{7856387B-E8E4-4CAC-A5CE-9DCB8A9C2379}" presName="text_2" presStyleLbl="node1" presStyleIdx="1" presStyleCnt="3">
        <dgm:presLayoutVars>
          <dgm:bulletEnabled val="1"/>
        </dgm:presLayoutVars>
      </dgm:prSet>
      <dgm:spPr/>
      <dgm:t>
        <a:bodyPr/>
        <a:lstStyle/>
        <a:p>
          <a:endParaRPr lang="en-US"/>
        </a:p>
      </dgm:t>
    </dgm:pt>
    <dgm:pt modelId="{D301C200-ADB1-4464-8848-116356CEBB14}" type="pres">
      <dgm:prSet presAssocID="{7856387B-E8E4-4CAC-A5CE-9DCB8A9C2379}" presName="accent_2" presStyleCnt="0"/>
      <dgm:spPr/>
      <dgm:t>
        <a:bodyPr/>
        <a:lstStyle/>
        <a:p>
          <a:endParaRPr lang="en-US"/>
        </a:p>
      </dgm:t>
    </dgm:pt>
    <dgm:pt modelId="{F645611A-ED1B-4239-81C2-2BA6B45FF199}" type="pres">
      <dgm:prSet presAssocID="{7856387B-E8E4-4CAC-A5CE-9DCB8A9C2379}" presName="accentRepeatNode" presStyleLbl="solidFgAcc1" presStyleIdx="1" presStyleCnt="3"/>
      <dgm:spPr/>
      <dgm:t>
        <a:bodyPr/>
        <a:lstStyle/>
        <a:p>
          <a:endParaRPr lang="en-US"/>
        </a:p>
      </dgm:t>
    </dgm:pt>
    <dgm:pt modelId="{DC89A925-D379-4921-8CD6-12399DC0A7AD}" type="pres">
      <dgm:prSet presAssocID="{63AEBB9E-2610-4E6D-B282-8AC9AD9248E6}" presName="text_3" presStyleLbl="node1" presStyleIdx="2" presStyleCnt="3">
        <dgm:presLayoutVars>
          <dgm:bulletEnabled val="1"/>
        </dgm:presLayoutVars>
      </dgm:prSet>
      <dgm:spPr/>
      <dgm:t>
        <a:bodyPr/>
        <a:lstStyle/>
        <a:p>
          <a:endParaRPr lang="en-US"/>
        </a:p>
      </dgm:t>
    </dgm:pt>
    <dgm:pt modelId="{91159873-3EB3-4114-9823-285D410092C0}" type="pres">
      <dgm:prSet presAssocID="{63AEBB9E-2610-4E6D-B282-8AC9AD9248E6}" presName="accent_3" presStyleCnt="0"/>
      <dgm:spPr/>
      <dgm:t>
        <a:bodyPr/>
        <a:lstStyle/>
        <a:p>
          <a:endParaRPr lang="en-US"/>
        </a:p>
      </dgm:t>
    </dgm:pt>
    <dgm:pt modelId="{8B158F36-EDBB-416A-A7F4-77699BDA226E}" type="pres">
      <dgm:prSet presAssocID="{63AEBB9E-2610-4E6D-B282-8AC9AD9248E6}" presName="accentRepeatNode" presStyleLbl="solidFgAcc1" presStyleIdx="2" presStyleCnt="3"/>
      <dgm:spPr/>
      <dgm:t>
        <a:bodyPr/>
        <a:lstStyle/>
        <a:p>
          <a:endParaRPr lang="en-US"/>
        </a:p>
      </dgm:t>
    </dgm:pt>
  </dgm:ptLst>
  <dgm:cxnLst>
    <dgm:cxn modelId="{771AFD9C-5F2D-48C5-A61D-8F4C9062F3CB}" type="presOf" srcId="{7856387B-E8E4-4CAC-A5CE-9DCB8A9C2379}" destId="{9794BEE4-47C3-4215-BED0-6C8E455F191F}" srcOrd="0" destOrd="0" presId="urn:microsoft.com/office/officeart/2008/layout/VerticalCurvedList"/>
    <dgm:cxn modelId="{48629DCD-FC0C-4E40-80C7-C780EEC6B22E}" type="presOf" srcId="{63AEBB9E-2610-4E6D-B282-8AC9AD9248E6}" destId="{DC89A925-D379-4921-8CD6-12399DC0A7AD}" srcOrd="0" destOrd="0" presId="urn:microsoft.com/office/officeart/2008/layout/VerticalCurvedList"/>
    <dgm:cxn modelId="{97A5219A-D0AF-4001-8D41-DBC308F139D6}" srcId="{B89A171A-77F0-4BB7-8DB5-F344B715A025}" destId="{826753CE-CA52-42BA-B4B1-48EE0620505F}" srcOrd="0" destOrd="0" parTransId="{CF82313E-1EFD-4BEF-AEFB-07A0141DFFB6}" sibTransId="{E450DAE9-7BC9-4CB9-B4B2-68278B50F465}"/>
    <dgm:cxn modelId="{169DCC6B-966F-441F-B5B5-6E759D99BAE3}" srcId="{B89A171A-77F0-4BB7-8DB5-F344B715A025}" destId="{63AEBB9E-2610-4E6D-B282-8AC9AD9248E6}" srcOrd="2" destOrd="0" parTransId="{1250C8D5-9E87-4188-A26B-946C4920FAEC}" sibTransId="{19D8D104-6A2E-4F3B-8292-5DAC843E8958}"/>
    <dgm:cxn modelId="{613CC838-B57F-4504-9503-391E96E4364C}" type="presOf" srcId="{826753CE-CA52-42BA-B4B1-48EE0620505F}" destId="{684C8864-33D9-4371-91DC-11073D634777}" srcOrd="0" destOrd="0" presId="urn:microsoft.com/office/officeart/2008/layout/VerticalCurvedList"/>
    <dgm:cxn modelId="{874A1177-46C3-41D7-8966-DCC35937AB8D}" srcId="{B89A171A-77F0-4BB7-8DB5-F344B715A025}" destId="{7856387B-E8E4-4CAC-A5CE-9DCB8A9C2379}" srcOrd="1" destOrd="0" parTransId="{4CD0C008-4F5E-4DD3-B483-73C83226D031}" sibTransId="{5ECDF809-4173-4857-9A6A-BE3E2F2E4337}"/>
    <dgm:cxn modelId="{6186AE44-8A67-401D-A0F2-214266B6AD9D}" type="presOf" srcId="{E450DAE9-7BC9-4CB9-B4B2-68278B50F465}" destId="{DDC47377-628A-41E6-8C93-9DF998C52388}" srcOrd="0" destOrd="0" presId="urn:microsoft.com/office/officeart/2008/layout/VerticalCurvedList"/>
    <dgm:cxn modelId="{12BCE6C1-73C8-49DC-BF69-C43A58D42026}" type="presOf" srcId="{B89A171A-77F0-4BB7-8DB5-F344B715A025}" destId="{F09E5EBA-1C59-46FF-8F90-0F76CE4CFEF0}" srcOrd="0" destOrd="0" presId="urn:microsoft.com/office/officeart/2008/layout/VerticalCurvedList"/>
    <dgm:cxn modelId="{2C3B8F8B-5FE3-40BB-8BA4-E6CDE1748540}" type="presParOf" srcId="{F09E5EBA-1C59-46FF-8F90-0F76CE4CFEF0}" destId="{AB9C86FA-7574-4733-BAB8-CDF3471E5F38}" srcOrd="0" destOrd="0" presId="urn:microsoft.com/office/officeart/2008/layout/VerticalCurvedList"/>
    <dgm:cxn modelId="{1F7230FE-CFFE-4305-A2AC-3536D60E7C15}" type="presParOf" srcId="{AB9C86FA-7574-4733-BAB8-CDF3471E5F38}" destId="{261F3255-7F38-48C2-B6D7-0F51928E2E7E}" srcOrd="0" destOrd="0" presId="urn:microsoft.com/office/officeart/2008/layout/VerticalCurvedList"/>
    <dgm:cxn modelId="{58E4D33F-2AB3-4634-A4E1-AF39CD0099FB}" type="presParOf" srcId="{261F3255-7F38-48C2-B6D7-0F51928E2E7E}" destId="{EE2C0DA3-76A4-4A6E-B2AB-7F45971B053B}" srcOrd="0" destOrd="0" presId="urn:microsoft.com/office/officeart/2008/layout/VerticalCurvedList"/>
    <dgm:cxn modelId="{1C39E28E-979B-42C5-AE00-82E9947FFEC5}" type="presParOf" srcId="{261F3255-7F38-48C2-B6D7-0F51928E2E7E}" destId="{DDC47377-628A-41E6-8C93-9DF998C52388}" srcOrd="1" destOrd="0" presId="urn:microsoft.com/office/officeart/2008/layout/VerticalCurvedList"/>
    <dgm:cxn modelId="{78EDD2E6-EDBC-450D-88B0-09FC04F32FD7}" type="presParOf" srcId="{261F3255-7F38-48C2-B6D7-0F51928E2E7E}" destId="{88C2A9A9-1A10-44A7-9ABA-F14549293A69}" srcOrd="2" destOrd="0" presId="urn:microsoft.com/office/officeart/2008/layout/VerticalCurvedList"/>
    <dgm:cxn modelId="{B12E5CE2-EF7E-469E-A652-2C10FC2EB8F1}" type="presParOf" srcId="{261F3255-7F38-48C2-B6D7-0F51928E2E7E}" destId="{14103C3E-FD34-487C-881E-D67A742984AB}" srcOrd="3" destOrd="0" presId="urn:microsoft.com/office/officeart/2008/layout/VerticalCurvedList"/>
    <dgm:cxn modelId="{D5937205-D285-4678-AD0F-DFE22E407251}" type="presParOf" srcId="{AB9C86FA-7574-4733-BAB8-CDF3471E5F38}" destId="{684C8864-33D9-4371-91DC-11073D634777}" srcOrd="1" destOrd="0" presId="urn:microsoft.com/office/officeart/2008/layout/VerticalCurvedList"/>
    <dgm:cxn modelId="{FF17BDD9-3630-4EAA-8482-0D0DF45FE4B5}" type="presParOf" srcId="{AB9C86FA-7574-4733-BAB8-CDF3471E5F38}" destId="{A586DF65-4804-4B35-AEA4-849B4E0C383E}" srcOrd="2" destOrd="0" presId="urn:microsoft.com/office/officeart/2008/layout/VerticalCurvedList"/>
    <dgm:cxn modelId="{8D04BD5A-490D-47A4-B99E-B4BEFEA469BC}" type="presParOf" srcId="{A586DF65-4804-4B35-AEA4-849B4E0C383E}" destId="{CFAD1E09-815A-40A0-93CB-A2F29CFEFE1B}" srcOrd="0" destOrd="0" presId="urn:microsoft.com/office/officeart/2008/layout/VerticalCurvedList"/>
    <dgm:cxn modelId="{A98AAB09-2448-4252-98BA-2FED7CAF5B93}" type="presParOf" srcId="{AB9C86FA-7574-4733-BAB8-CDF3471E5F38}" destId="{9794BEE4-47C3-4215-BED0-6C8E455F191F}" srcOrd="3" destOrd="0" presId="urn:microsoft.com/office/officeart/2008/layout/VerticalCurvedList"/>
    <dgm:cxn modelId="{1E20DE00-F643-4DD7-8E90-437B8F0BD7B7}" type="presParOf" srcId="{AB9C86FA-7574-4733-BAB8-CDF3471E5F38}" destId="{D301C200-ADB1-4464-8848-116356CEBB14}" srcOrd="4" destOrd="0" presId="urn:microsoft.com/office/officeart/2008/layout/VerticalCurvedList"/>
    <dgm:cxn modelId="{10C772AC-3332-4FF6-A410-7CEB70BD721F}" type="presParOf" srcId="{D301C200-ADB1-4464-8848-116356CEBB14}" destId="{F645611A-ED1B-4239-81C2-2BA6B45FF199}" srcOrd="0" destOrd="0" presId="urn:microsoft.com/office/officeart/2008/layout/VerticalCurvedList"/>
    <dgm:cxn modelId="{C14F72FA-F9C6-4938-91B1-AF01806987BD}" type="presParOf" srcId="{AB9C86FA-7574-4733-BAB8-CDF3471E5F38}" destId="{DC89A925-D379-4921-8CD6-12399DC0A7AD}" srcOrd="5" destOrd="0" presId="urn:microsoft.com/office/officeart/2008/layout/VerticalCurvedList"/>
    <dgm:cxn modelId="{6283CFA4-8F7D-4819-BDDA-D635B85A47B4}" type="presParOf" srcId="{AB9C86FA-7574-4733-BAB8-CDF3471E5F38}" destId="{91159873-3EB3-4114-9823-285D410092C0}" srcOrd="6" destOrd="0" presId="urn:microsoft.com/office/officeart/2008/layout/VerticalCurvedList"/>
    <dgm:cxn modelId="{DB3C09EB-D37C-491A-A4BF-AF36D62DE190}" type="presParOf" srcId="{91159873-3EB3-4114-9823-285D410092C0}" destId="{8B158F36-EDBB-416A-A7F4-77699BDA226E}"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47377-628A-41E6-8C93-9DF998C52388}">
      <dsp:nvSpPr>
        <dsp:cNvPr id="0" name=""/>
        <dsp:cNvSpPr/>
      </dsp:nvSpPr>
      <dsp:spPr>
        <a:xfrm>
          <a:off x="-4856269" y="-744228"/>
          <a:ext cx="5783974" cy="5783974"/>
        </a:xfrm>
        <a:prstGeom prst="blockArc">
          <a:avLst>
            <a:gd name="adj1" fmla="val 18900000"/>
            <a:gd name="adj2" fmla="val 2700000"/>
            <a:gd name="adj3" fmla="val 373"/>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4C8864-33D9-4371-91DC-11073D634777}">
      <dsp:nvSpPr>
        <dsp:cNvPr id="0" name=""/>
        <dsp:cNvSpPr/>
      </dsp:nvSpPr>
      <dsp:spPr>
        <a:xfrm>
          <a:off x="596652" y="429551"/>
          <a:ext cx="5721222" cy="85910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1913" tIns="60960" rIns="60960" bIns="60960" numCol="1" spcCol="1270" anchor="ctr" anchorCtr="0">
          <a:noAutofit/>
        </a:bodyPr>
        <a:lstStyle/>
        <a:p>
          <a:pPr lvl="0" algn="l" defTabSz="1066800">
            <a:lnSpc>
              <a:spcPct val="90000"/>
            </a:lnSpc>
            <a:spcBef>
              <a:spcPct val="0"/>
            </a:spcBef>
            <a:spcAft>
              <a:spcPct val="35000"/>
            </a:spcAft>
          </a:pPr>
          <a:r>
            <a:rPr lang="en-US" sz="2400" b="1" kern="1200" dirty="0" smtClean="0">
              <a:latin typeface="Arial" panose="020B0604020202020204" pitchFamily="34" charset="0"/>
              <a:cs typeface="Arial" panose="020B0604020202020204" pitchFamily="34" charset="0"/>
            </a:rPr>
            <a:t>MỤC TIÊU</a:t>
          </a:r>
          <a:endParaRPr lang="en-US" sz="2400" b="1" kern="1200" dirty="0">
            <a:latin typeface="Arial" panose="020B0604020202020204" pitchFamily="34" charset="0"/>
            <a:cs typeface="Arial" panose="020B0604020202020204" pitchFamily="34" charset="0"/>
          </a:endParaRPr>
        </a:p>
      </dsp:txBody>
      <dsp:txXfrm>
        <a:off x="596652" y="429551"/>
        <a:ext cx="5721222" cy="859103"/>
      </dsp:txXfrm>
    </dsp:sp>
    <dsp:sp modelId="{CFAD1E09-815A-40A0-93CB-A2F29CFEFE1B}">
      <dsp:nvSpPr>
        <dsp:cNvPr id="0" name=""/>
        <dsp:cNvSpPr/>
      </dsp:nvSpPr>
      <dsp:spPr>
        <a:xfrm>
          <a:off x="70011" y="313282"/>
          <a:ext cx="1073879" cy="1073879"/>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94BEE4-47C3-4215-BED0-6C8E455F191F}">
      <dsp:nvSpPr>
        <dsp:cNvPr id="0" name=""/>
        <dsp:cNvSpPr/>
      </dsp:nvSpPr>
      <dsp:spPr>
        <a:xfrm>
          <a:off x="908936" y="1718206"/>
          <a:ext cx="5408938" cy="85910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1913" tIns="60960" rIns="60960" bIns="60960" numCol="1" spcCol="1270" anchor="ctr" anchorCtr="0">
          <a:noAutofit/>
        </a:bodyPr>
        <a:lstStyle/>
        <a:p>
          <a:pPr lvl="0" algn="l" defTabSz="1066800">
            <a:lnSpc>
              <a:spcPct val="90000"/>
            </a:lnSpc>
            <a:spcBef>
              <a:spcPct val="0"/>
            </a:spcBef>
            <a:spcAft>
              <a:spcPct val="35000"/>
            </a:spcAft>
          </a:pPr>
          <a:r>
            <a:rPr lang="en-US" sz="2400" b="1" kern="1200" dirty="0" smtClean="0">
              <a:latin typeface="Arial" panose="020B0604020202020204" pitchFamily="34" charset="0"/>
              <a:cs typeface="Arial" panose="020B0604020202020204" pitchFamily="34" charset="0"/>
            </a:rPr>
            <a:t>KẾT QUẢ ĐẠT ĐƯỢC </a:t>
          </a:r>
          <a:endParaRPr lang="en-US" sz="2400" b="1" kern="1200" dirty="0">
            <a:latin typeface="Arial" panose="020B0604020202020204" pitchFamily="34" charset="0"/>
            <a:cs typeface="Arial" panose="020B0604020202020204" pitchFamily="34" charset="0"/>
          </a:endParaRPr>
        </a:p>
      </dsp:txBody>
      <dsp:txXfrm>
        <a:off x="908936" y="1718206"/>
        <a:ext cx="5408938" cy="859103"/>
      </dsp:txXfrm>
    </dsp:sp>
    <dsp:sp modelId="{F645611A-ED1B-4239-81C2-2BA6B45FF199}">
      <dsp:nvSpPr>
        <dsp:cNvPr id="0" name=""/>
        <dsp:cNvSpPr/>
      </dsp:nvSpPr>
      <dsp:spPr>
        <a:xfrm>
          <a:off x="371997" y="1610818"/>
          <a:ext cx="1073879" cy="1073879"/>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89A925-D379-4921-8CD6-12399DC0A7AD}">
      <dsp:nvSpPr>
        <dsp:cNvPr id="0" name=""/>
        <dsp:cNvSpPr/>
      </dsp:nvSpPr>
      <dsp:spPr>
        <a:xfrm>
          <a:off x="596652" y="3006861"/>
          <a:ext cx="5721222" cy="85910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1913" tIns="60960" rIns="60960" bIns="60960" numCol="1" spcCol="1270" anchor="ctr" anchorCtr="0">
          <a:noAutofit/>
        </a:bodyPr>
        <a:lstStyle/>
        <a:p>
          <a:pPr lvl="0" algn="l" defTabSz="1066800">
            <a:lnSpc>
              <a:spcPct val="90000"/>
            </a:lnSpc>
            <a:spcBef>
              <a:spcPct val="0"/>
            </a:spcBef>
            <a:spcAft>
              <a:spcPct val="35000"/>
            </a:spcAft>
          </a:pPr>
          <a:r>
            <a:rPr lang="en-US" sz="2400" b="1" kern="1200" dirty="0" smtClean="0">
              <a:latin typeface="Arial" panose="020B0604020202020204" pitchFamily="34" charset="0"/>
              <a:cs typeface="Arial" panose="020B0604020202020204" pitchFamily="34" charset="0"/>
            </a:rPr>
            <a:t>CHƯƠNG TRÌNH CHI TIẾT</a:t>
          </a:r>
        </a:p>
      </dsp:txBody>
      <dsp:txXfrm>
        <a:off x="596652" y="3006861"/>
        <a:ext cx="5721222" cy="859103"/>
      </dsp:txXfrm>
    </dsp:sp>
    <dsp:sp modelId="{8B158F36-EDBB-416A-A7F4-77699BDA226E}">
      <dsp:nvSpPr>
        <dsp:cNvPr id="0" name=""/>
        <dsp:cNvSpPr/>
      </dsp:nvSpPr>
      <dsp:spPr>
        <a:xfrm>
          <a:off x="59713" y="2899473"/>
          <a:ext cx="1073879" cy="1073879"/>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t>2020/4/23</a:t>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239367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2020/4/23</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767726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E605A-4DB0-4D63-8FD2-2284C6BB82A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09536C-9398-4E6F-BF83-1126DF8DFD06}"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09536C-9398-4E6F-BF83-1126DF8DFD06}"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09536C-9398-4E6F-BF83-1126DF8DFD06}"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09536C-9398-4E6F-BF83-1126DF8DFD06}"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09536C-9398-4E6F-BF83-1126DF8DFD06}"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09536C-9398-4E6F-BF83-1126DF8DFD06}"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09536C-9398-4E6F-BF83-1126DF8DFD06}"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09536C-9398-4E6F-BF83-1126DF8DFD06}"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E605A-4DB0-4D63-8FD2-2284C6BB82A4}"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E605A-4DB0-4D63-8FD2-2284C6BB82A4}"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E605A-4DB0-4D63-8FD2-2284C6BB82A4}"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E605A-4DB0-4D63-8FD2-2284C6BB82A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E605A-4DB0-4D63-8FD2-2284C6BB82A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09536C-9398-4E6F-BF83-1126DF8DFD06}"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09536C-9398-4E6F-BF83-1126DF8DFD0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09536C-9398-4E6F-BF83-1126DF8DFD06}"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09536C-9398-4E6F-BF83-1126DF8DFD06}"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2020/4/23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2020/4/23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矩形 1"/>
          <p:cNvSpPr/>
          <p:nvPr userDrawn="1"/>
        </p:nvSpPr>
        <p:spPr>
          <a:xfrm>
            <a:off x="4013635" y="531166"/>
            <a:ext cx="4164729" cy="615553"/>
          </a:xfrm>
          <a:prstGeom prst="rect">
            <a:avLst/>
          </a:prstGeom>
        </p:spPr>
        <p:txBody>
          <a:bodyPr wrap="square" lIns="0" tIns="0" rIns="0" bIns="0">
            <a:spAutoFit/>
          </a:bodyPr>
          <a:lstStyle/>
          <a:p>
            <a:r>
              <a:rPr lang="zh-CN" altLang="en-US" sz="4000" b="1" dirty="0">
                <a:solidFill>
                  <a:schemeClr val="tx1"/>
                </a:solidFill>
                <a:latin typeface="宋体" panose="02010600030101010101" pitchFamily="2" charset="-122"/>
                <a:ea typeface="宋体" panose="02010600030101010101" pitchFamily="2" charset="-122"/>
                <a:cs typeface="+mn-ea"/>
                <a:sym typeface="+mn-lt"/>
              </a:rPr>
              <a:t>请输入您的标题</a:t>
            </a:r>
          </a:p>
        </p:txBody>
      </p:sp>
    </p:spTree>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矩形 1"/>
          <p:cNvSpPr/>
          <p:nvPr userDrawn="1"/>
        </p:nvSpPr>
        <p:spPr>
          <a:xfrm>
            <a:off x="4013635" y="531166"/>
            <a:ext cx="4164729" cy="615553"/>
          </a:xfrm>
          <a:prstGeom prst="rect">
            <a:avLst/>
          </a:prstGeom>
        </p:spPr>
        <p:txBody>
          <a:bodyPr wrap="square" lIns="0" tIns="0" rIns="0" bIns="0">
            <a:spAutoFit/>
          </a:bodyPr>
          <a:lstStyle/>
          <a:p>
            <a:r>
              <a:rPr lang="zh-CN" altLang="en-US" sz="4000" b="1" dirty="0">
                <a:solidFill>
                  <a:schemeClr val="tx1"/>
                </a:solidFill>
                <a:latin typeface="宋体" panose="02010600030101010101" pitchFamily="2" charset="-122"/>
                <a:ea typeface="宋体" panose="02010600030101010101" pitchFamily="2" charset="-122"/>
                <a:cs typeface="+mn-ea"/>
                <a:sym typeface="+mn-lt"/>
              </a:rPr>
              <a:t>请输入您的标题</a:t>
            </a:r>
          </a:p>
        </p:txBody>
      </p:sp>
    </p:spTree>
  </p:cSld>
  <p:clrMapOvr>
    <a:masterClrMapping/>
  </p:clrMapOvr>
  <mc:AlternateContent xmlns:mc="http://schemas.openxmlformats.org/markup-compatibility/2006" xmlns:p14="http://schemas.microsoft.com/office/powerpoint/2010/main">
    <mc:Choice Requires="p14">
      <p:transition spd="slow" p14:dur="1250" advClick="0" advTm="5000">
        <p14:switch dir="r"/>
      </p:transition>
    </mc:Choice>
    <mc:Fallback xmlns="">
      <p:transition spd="slow" advClick="0" advTm="5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2020/4/23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2020/4/23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2020/4/23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2020/4/23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2020/4/23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2020/4/23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2020/4/23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3.xml"/><Relationship Id="rId7"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10.png"/><Relationship Id="rId4" Type="http://schemas.openxmlformats.org/officeDocument/2006/relationships/image" Target="../media/image9.gi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jpeg"/><Relationship Id="rId5" Type="http://schemas.openxmlformats.org/officeDocument/2006/relationships/notesSlide" Target="../notesSlides/notesSlide18.xml"/><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NUL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矩形 1"/>
          <p:cNvSpPr/>
          <p:nvPr>
            <p:custDataLst>
              <p:tags r:id="rId1"/>
            </p:custDataLst>
          </p:nvPr>
        </p:nvSpPr>
        <p:spPr>
          <a:xfrm>
            <a:off x="9016743" y="497332"/>
            <a:ext cx="2871745" cy="1322070"/>
          </a:xfrm>
          <a:prstGeom prst="rect">
            <a:avLst/>
          </a:prstGeom>
        </p:spPr>
        <p:txBody>
          <a:bodyPr wrap="square">
            <a:spAutoFit/>
          </a:bodyPr>
          <a:lstStyle/>
          <a:p>
            <a:pPr algn="ctr" fontAlgn="auto">
              <a:spcBef>
                <a:spcPts val="0"/>
              </a:spcBef>
              <a:spcAft>
                <a:spcPts val="0"/>
              </a:spcAft>
              <a:defRPr/>
            </a:pPr>
            <a:r>
              <a:rPr lang="en-US" altLang="zh-CN" sz="8000" b="1" kern="1700" dirty="0">
                <a:solidFill>
                  <a:srgbClr val="5B0EB2"/>
                </a:solidFill>
                <a:latin typeface="微软雅黑" panose="020B0503020204020204" charset="-122"/>
                <a:ea typeface="微软雅黑" panose="020B0503020204020204" charset="-122"/>
                <a:sym typeface="微软雅黑" panose="020B0503020204020204" charset="-122"/>
              </a:rPr>
              <a:t>2020</a:t>
            </a:r>
            <a:endParaRPr lang="en-US" altLang="zh-CN" sz="8000" b="1" kern="1700" dirty="0">
              <a:solidFill>
                <a:schemeClr val="accent1"/>
              </a:solidFill>
              <a:latin typeface="微软雅黑" panose="020B0503020204020204" charset="-122"/>
              <a:ea typeface="微软雅黑" panose="020B0503020204020204" charset="-122"/>
              <a:sym typeface="微软雅黑" panose="020B0503020204020204" charset="-122"/>
            </a:endParaRPr>
          </a:p>
        </p:txBody>
      </p:sp>
      <p:sp>
        <p:nvSpPr>
          <p:cNvPr id="3" name="PA_文本框 2"/>
          <p:cNvSpPr txBox="1"/>
          <p:nvPr>
            <p:custDataLst>
              <p:tags r:id="rId2"/>
            </p:custDataLst>
          </p:nvPr>
        </p:nvSpPr>
        <p:spPr>
          <a:xfrm>
            <a:off x="7273884" y="1628411"/>
            <a:ext cx="4508353" cy="383540"/>
          </a:xfrm>
          <a:prstGeom prst="rect">
            <a:avLst/>
          </a:prstGeom>
          <a:noFill/>
        </p:spPr>
        <p:txBody>
          <a:bodyPr wrap="square" rtlCol="0">
            <a:spAutoFit/>
          </a:bodyPr>
          <a:lstStyle/>
          <a:p>
            <a:pPr algn="r"/>
            <a:r>
              <a:rPr lang="en-US" altLang="zh-CN" sz="1900" dirty="0">
                <a:solidFill>
                  <a:srgbClr val="5B0EB2"/>
                </a:solidFill>
                <a:latin typeface="微软雅黑" panose="020B0503020204020204" charset="-122"/>
                <a:ea typeface="微软雅黑" panose="020B0503020204020204" charset="-122"/>
                <a:sym typeface="+mn-ea"/>
              </a:rPr>
              <a:t>Basic knowledge of foreign exchange</a:t>
            </a:r>
            <a:endParaRPr lang="en-US" altLang="zh-CN" sz="1900" dirty="0">
              <a:solidFill>
                <a:schemeClr val="accent1"/>
              </a:solidFill>
              <a:latin typeface="微软雅黑" panose="020B0503020204020204" charset="-122"/>
              <a:ea typeface="微软雅黑" panose="020B0503020204020204" charset="-122"/>
            </a:endParaRPr>
          </a:p>
        </p:txBody>
      </p:sp>
      <p:sp>
        <p:nvSpPr>
          <p:cNvPr id="5" name="PA_矩形 4"/>
          <p:cNvSpPr/>
          <p:nvPr>
            <p:custDataLst>
              <p:tags r:id="rId3"/>
            </p:custDataLst>
          </p:nvPr>
        </p:nvSpPr>
        <p:spPr>
          <a:xfrm>
            <a:off x="4566097" y="1946632"/>
            <a:ext cx="7216140" cy="521970"/>
          </a:xfrm>
          <a:prstGeom prst="rect">
            <a:avLst/>
          </a:prstGeom>
        </p:spPr>
        <p:txBody>
          <a:bodyPr wrap="none">
            <a:spAutoFit/>
          </a:bodyPr>
          <a:lstStyle/>
          <a:p>
            <a:pPr algn="r" fontAlgn="auto">
              <a:spcBef>
                <a:spcPts val="0"/>
              </a:spcBef>
              <a:spcAft>
                <a:spcPts val="0"/>
              </a:spcAft>
              <a:defRPr/>
            </a:pPr>
            <a:r>
              <a:rPr lang="zh-CN" sz="2800" b="1" kern="1700" dirty="0">
                <a:solidFill>
                  <a:srgbClr val="5B0EB2"/>
                </a:solidFill>
                <a:effectLst/>
                <a:latin typeface="微软雅黑" panose="020B0503020204020204" charset="-122"/>
                <a:ea typeface="微软雅黑" panose="020B0503020204020204" charset="-122"/>
                <a:sym typeface="微软雅黑" panose="020B0503020204020204" charset="-122"/>
              </a:rPr>
              <a:t>Kiến thức cơ bản về giao dịch ngoại hối</a:t>
            </a:r>
          </a:p>
        </p:txBody>
      </p:sp>
      <p:grpSp>
        <p:nvGrpSpPr>
          <p:cNvPr id="13" name="组合 12"/>
          <p:cNvGrpSpPr/>
          <p:nvPr/>
        </p:nvGrpSpPr>
        <p:grpSpPr>
          <a:xfrm>
            <a:off x="-10160" y="-458470"/>
            <a:ext cx="5334000" cy="8432165"/>
            <a:chOff x="-16" y="-722"/>
            <a:chExt cx="8400" cy="13279"/>
          </a:xfrm>
        </p:grpSpPr>
        <p:sp>
          <p:nvSpPr>
            <p:cNvPr id="10" name="等腰三角形 9"/>
            <p:cNvSpPr/>
            <p:nvPr/>
          </p:nvSpPr>
          <p:spPr>
            <a:xfrm rot="5400000">
              <a:off x="-3041" y="2304"/>
              <a:ext cx="13279" cy="7228"/>
            </a:xfrm>
            <a:prstGeom prst="triangle">
              <a:avLst/>
            </a:prstGeom>
            <a:blipFill rotWithShape="0">
              <a:blip r:embed="rId8"/>
              <a:stretch>
                <a:fillRect b="1000"/>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787" y="-27"/>
              <a:ext cx="7597" cy="6858"/>
            </a:xfrm>
            <a:prstGeom prst="line">
              <a:avLst/>
            </a:prstGeom>
            <a:ln w="50800">
              <a:solidFill>
                <a:schemeClr val="bg1"/>
              </a:solidFill>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489" y="9157"/>
              <a:ext cx="1866" cy="1624"/>
            </a:xfrm>
            <a:prstGeom prst="line">
              <a:avLst/>
            </a:prstGeom>
            <a:ln w="63500">
              <a:solidFill>
                <a:schemeClr val="bg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4" name="圆角矩形 13"/>
          <p:cNvSpPr/>
          <p:nvPr>
            <p:custDataLst>
              <p:tags r:id="rId4"/>
            </p:custDataLst>
          </p:nvPr>
        </p:nvSpPr>
        <p:spPr>
          <a:xfrm rot="2700000">
            <a:off x="4702175" y="4045585"/>
            <a:ext cx="2787650" cy="2716530"/>
          </a:xfrm>
          <a:prstGeom prst="roundRect">
            <a:avLst/>
          </a:prstGeom>
          <a:noFill/>
          <a:ln w="127000">
            <a:gradFill>
              <a:gsLst>
                <a:gs pos="0">
                  <a:srgbClr val="5B0EB2"/>
                </a:gs>
                <a:gs pos="74000">
                  <a:srgbClr val="B497FD"/>
                </a:gs>
                <a:gs pos="83000">
                  <a:srgbClr val="B298FD"/>
                </a:gs>
                <a:gs pos="100000">
                  <a:srgbClr val="D3C8F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descr="logo"/>
          <p:cNvPicPr>
            <a:picLocks noChangeAspect="1"/>
          </p:cNvPicPr>
          <p:nvPr>
            <p:custDataLst>
              <p:tags r:id="rId5"/>
            </p:custDataLst>
          </p:nvPr>
        </p:nvPicPr>
        <p:blipFill>
          <a:blip r:embed="rId9"/>
          <a:stretch>
            <a:fillRect/>
          </a:stretch>
        </p:blipFill>
        <p:spPr>
          <a:xfrm>
            <a:off x="5027930" y="4716780"/>
            <a:ext cx="2135505" cy="13741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Scale>
                                      <p:cBhvr>
                                        <p:cTn id="7" dur="5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2"/>
                                        </p:tgtEl>
                                        <p:attrNameLst>
                                          <p:attrName>ppt_x</p:attrName>
                                          <p:attrName>ppt_y</p:attrName>
                                        </p:attrNameLst>
                                      </p:cBhvr>
                                    </p:animMotion>
                                    <p:animEffect transition="in" filter="fade">
                                      <p:cBhvr>
                                        <p:cTn id="9" dur="500"/>
                                        <p:tgtEl>
                                          <p:spTgt spid="2"/>
                                        </p:tgtEl>
                                      </p:cBhvr>
                                    </p:animEffect>
                                  </p:childTnLst>
                                </p:cTn>
                              </p:par>
                            </p:childTnLst>
                          </p:cTn>
                        </p:par>
                        <p:par>
                          <p:cTn id="10" fill="hold">
                            <p:stCondLst>
                              <p:cond delay="649"/>
                            </p:stCondLst>
                            <p:childTnLst>
                              <p:par>
                                <p:cTn id="11" presetID="22" presetClass="entr" presetSubtype="8" fill="hold" grpId="0" nodeType="afterEffect">
                                  <p:stCondLst>
                                    <p:cond delay="0"/>
                                  </p:stCondLst>
                                  <p:iterate type="lt">
                                    <p:tmPct val="30000"/>
                                  </p:iterate>
                                  <p:childTnLst>
                                    <p:set>
                                      <p:cBhvr>
                                        <p:cTn id="12" dur="1" fill="hold">
                                          <p:stCondLst>
                                            <p:cond delay="0"/>
                                          </p:stCondLst>
                                        </p:cTn>
                                        <p:tgtEl>
                                          <p:spTgt spid="3"/>
                                        </p:tgtEl>
                                        <p:attrNameLst>
                                          <p:attrName>style.visibility</p:attrName>
                                        </p:attrNameLst>
                                      </p:cBhvr>
                                      <p:to>
                                        <p:strVal val="visible"/>
                                      </p:to>
                                    </p:set>
                                    <p:animEffect transition="in" filter="wipe(left)">
                                      <p:cBhvr>
                                        <p:cTn id="13" dur="50"/>
                                        <p:tgtEl>
                                          <p:spTgt spid="3"/>
                                        </p:tgtEl>
                                      </p:cBhvr>
                                    </p:animEffect>
                                  </p:childTnLst>
                                </p:cTn>
                              </p:par>
                              <p:par>
                                <p:cTn id="14" presetID="36" presetClass="emph" presetSubtype="0" fill="hold" grpId="1" nodeType="withEffect">
                                  <p:stCondLst>
                                    <p:cond delay="0"/>
                                  </p:stCondLst>
                                  <p:iterate type="lt">
                                    <p:tmPct val="30000"/>
                                  </p:iterate>
                                  <p:childTnLst>
                                    <p:animScale>
                                      <p:cBhvr>
                                        <p:cTn id="15" dur="25" autoRev="1" fill="hold">
                                          <p:stCondLst>
                                            <p:cond delay="0"/>
                                          </p:stCondLst>
                                        </p:cTn>
                                        <p:tgtEl>
                                          <p:spTgt spid="3"/>
                                        </p:tgtEl>
                                      </p:cBhvr>
                                      <p:to x="80000" y="100000"/>
                                    </p:animScale>
                                    <p:anim by="(#ppt_w*0.10)" calcmode="lin" valueType="num">
                                      <p:cBhvr>
                                        <p:cTn id="16" dur="25" autoRev="1" fill="hold">
                                          <p:stCondLst>
                                            <p:cond delay="0"/>
                                          </p:stCondLst>
                                        </p:cTn>
                                        <p:tgtEl>
                                          <p:spTgt spid="3"/>
                                        </p:tgtEl>
                                        <p:attrNameLst>
                                          <p:attrName>ppt_x</p:attrName>
                                        </p:attrNameLst>
                                      </p:cBhvr>
                                    </p:anim>
                                    <p:anim by="(-#ppt_w*0.10)" calcmode="lin" valueType="num">
                                      <p:cBhvr>
                                        <p:cTn id="17" dur="25" autoRev="1" fill="hold">
                                          <p:stCondLst>
                                            <p:cond delay="0"/>
                                          </p:stCondLst>
                                        </p:cTn>
                                        <p:tgtEl>
                                          <p:spTgt spid="3"/>
                                        </p:tgtEl>
                                        <p:attrNameLst>
                                          <p:attrName>ppt_y</p:attrName>
                                        </p:attrNameLst>
                                      </p:cBhvr>
                                    </p:anim>
                                    <p:animRot by="-480000">
                                      <p:cBhvr>
                                        <p:cTn id="18" dur="25" autoRev="1" fill="hold">
                                          <p:stCondLst>
                                            <p:cond delay="0"/>
                                          </p:stCondLst>
                                        </p:cTn>
                                        <p:tgtEl>
                                          <p:spTgt spid="3"/>
                                        </p:tgtEl>
                                        <p:attrNameLst>
                                          <p:attrName>r</p:attrName>
                                        </p:attrNameLst>
                                      </p:cBhvr>
                                    </p:animRot>
                                  </p:childTnLst>
                                </p:cTn>
                              </p:par>
                            </p:childTnLst>
                          </p:cTn>
                        </p:par>
                        <p:par>
                          <p:cTn id="19" fill="hold">
                            <p:stCondLst>
                              <p:cond delay="1210"/>
                            </p:stCondLst>
                            <p:childTnLst>
                              <p:par>
                                <p:cTn id="20" presetID="53" presetClass="entr" presetSubtype="16" fill="hold" grpId="0" nodeType="afterEffect">
                                  <p:stCondLst>
                                    <p:cond delay="0"/>
                                  </p:stCondLst>
                                  <p:iterate type="lt">
                                    <p:tmPct val="10000"/>
                                  </p:iterate>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1145" y="164465"/>
            <a:ext cx="3288030" cy="675005"/>
            <a:chOff x="298" y="179"/>
            <a:chExt cx="5178" cy="1063"/>
          </a:xfrm>
        </p:grpSpPr>
        <p:sp>
          <p:nvSpPr>
            <p:cNvPr id="33" name="TextBox 76"/>
            <p:cNvSpPr txBox="1"/>
            <p:nvPr/>
          </p:nvSpPr>
          <p:spPr>
            <a:xfrm>
              <a:off x="298" y="179"/>
              <a:ext cx="5178" cy="727"/>
            </a:xfrm>
            <a:prstGeom prst="rect">
              <a:avLst/>
            </a:prstGeom>
            <a:noFill/>
          </p:spPr>
          <p:txBody>
            <a:bodyPr wrap="none" rtlCol="0">
              <a:spAutoFit/>
            </a:bodyPr>
            <a:lstStyle/>
            <a:p>
              <a:pPr algn="l"/>
              <a:r>
                <a:rPr lang="en-US" altLang="zh-CN" sz="2400" b="1" dirty="0">
                  <a:solidFill>
                    <a:srgbClr val="5B0EB2"/>
                  </a:solidFill>
                  <a:latin typeface="Arial" panose="020B0604020202020204"/>
                  <a:ea typeface="微软雅黑" panose="020B0503020204020204" charset="-122"/>
                  <a:sym typeface="Arial" panose="020B0604020202020204"/>
                </a:rPr>
                <a:t> </a:t>
              </a:r>
              <a:r>
                <a:rPr lang="en-US" altLang="zh-CN" sz="2400" b="1" dirty="0" smtClean="0">
                  <a:solidFill>
                    <a:srgbClr val="5B0EB2"/>
                  </a:solidFill>
                  <a:latin typeface="Arial" panose="020B0604020202020204"/>
                  <a:ea typeface="微软雅黑" panose="020B0503020204020204" charset="-122"/>
                  <a:sym typeface="Arial" panose="020B0604020202020204"/>
                </a:rPr>
                <a:t>  </a:t>
              </a:r>
              <a:r>
                <a:rPr lang="zh-CN" altLang="en-US" sz="2400" b="1" dirty="0" smtClean="0">
                  <a:solidFill>
                    <a:srgbClr val="5B0EB2"/>
                  </a:solidFill>
                  <a:latin typeface="Arial" panose="020B0604020202020204"/>
                  <a:ea typeface="微软雅黑" panose="020B0503020204020204" charset="-122"/>
                  <a:sym typeface="Arial" panose="020B0604020202020204"/>
                </a:rPr>
                <a:t>Giao </a:t>
              </a:r>
              <a:r>
                <a:rPr lang="zh-CN" altLang="en-US" sz="2400" b="1" dirty="0">
                  <a:solidFill>
                    <a:srgbClr val="5B0EB2"/>
                  </a:solidFill>
                  <a:latin typeface="Arial" panose="020B0604020202020204"/>
                  <a:ea typeface="微软雅黑" panose="020B0503020204020204" charset="-122"/>
                  <a:sym typeface="Arial" panose="020B0604020202020204"/>
                </a:rPr>
                <a:t>dịch </a:t>
              </a:r>
              <a:r>
                <a:rPr lang="en-US" altLang="zh-CN" sz="2400" b="1" dirty="0" err="1" smtClean="0">
                  <a:solidFill>
                    <a:srgbClr val="5B0EB2"/>
                  </a:solidFill>
                  <a:latin typeface="Arial" panose="020B0604020202020204"/>
                  <a:ea typeface="微软雅黑" panose="020B0503020204020204" charset="-122"/>
                  <a:sym typeface="Arial" panose="020B0604020202020204"/>
                </a:rPr>
                <a:t>ngoại</a:t>
              </a:r>
              <a:r>
                <a:rPr lang="en-US" altLang="zh-CN" sz="2400" b="1" dirty="0" smtClean="0">
                  <a:solidFill>
                    <a:srgbClr val="5B0EB2"/>
                  </a:solidFill>
                  <a:latin typeface="Arial" panose="020B0604020202020204"/>
                  <a:ea typeface="微软雅黑" panose="020B0503020204020204" charset="-122"/>
                  <a:sym typeface="Arial" panose="020B0604020202020204"/>
                </a:rPr>
                <a:t> </a:t>
              </a:r>
              <a:r>
                <a:rPr lang="en-US" altLang="zh-CN" sz="2400" b="1" dirty="0" err="1" smtClean="0">
                  <a:solidFill>
                    <a:srgbClr val="5B0EB2"/>
                  </a:solidFill>
                  <a:latin typeface="Arial" panose="020B0604020202020204"/>
                  <a:ea typeface="微软雅黑" panose="020B0503020204020204" charset="-122"/>
                  <a:sym typeface="Arial" panose="020B0604020202020204"/>
                </a:rPr>
                <a:t>hối</a:t>
              </a:r>
              <a:endParaRPr lang="zh-CN" altLang="en-US" sz="2400" b="1" dirty="0">
                <a:solidFill>
                  <a:srgbClr val="5B0EB2"/>
                </a:solidFill>
                <a:latin typeface="Arial" panose="020B0604020202020204"/>
                <a:ea typeface="微软雅黑" panose="020B0503020204020204" charset="-122"/>
                <a:sym typeface="Arial" panose="020B0604020202020204"/>
              </a:endParaRPr>
            </a:p>
          </p:txBody>
        </p:sp>
        <p:sp>
          <p:nvSpPr>
            <p:cNvPr id="34" name="文本框 33"/>
            <p:cNvSpPr txBox="1"/>
            <p:nvPr/>
          </p:nvSpPr>
          <p:spPr>
            <a:xfrm>
              <a:off x="1086" y="768"/>
              <a:ext cx="4112" cy="474"/>
            </a:xfrm>
            <a:prstGeom prst="rect">
              <a:avLst/>
            </a:prstGeom>
            <a:noFill/>
          </p:spPr>
          <p:txBody>
            <a:bodyPr wrap="square" rtlCol="0">
              <a:spAutoFit/>
            </a:bodyPr>
            <a:lstStyle/>
            <a:p>
              <a:pPr>
                <a:lnSpc>
                  <a:spcPct val="130000"/>
                </a:lnSpc>
              </a:pPr>
              <a:r>
                <a:rPr lang="en-US" altLang="zh-CN" sz="1050" dirty="0">
                  <a:solidFill>
                    <a:schemeClr val="tx1"/>
                  </a:solidFill>
                  <a:latin typeface="Arial" panose="020B0604020202020204"/>
                  <a:ea typeface="微软雅黑" panose="020B0503020204020204" charset="-122"/>
                  <a:sym typeface="Arial" panose="020B0604020202020204"/>
                </a:rPr>
                <a:t>Currency pairs trading in both directions</a:t>
              </a:r>
            </a:p>
          </p:txBody>
        </p:sp>
      </p:grpSp>
      <p:pic>
        <p:nvPicPr>
          <p:cNvPr id="7" name="图片 37"/>
          <p:cNvPicPr>
            <a:picLocks noChangeAspect="1" noChangeArrowheads="1"/>
          </p:cNvPicPr>
          <p:nvPr/>
        </p:nvPicPr>
        <p:blipFill>
          <a:blip r:embed="rId3" cstate="print"/>
          <a:srcRect/>
          <a:stretch>
            <a:fillRect/>
          </a:stretch>
        </p:blipFill>
        <p:spPr>
          <a:xfrm>
            <a:off x="1034415" y="4100195"/>
            <a:ext cx="3989070" cy="1918335"/>
          </a:xfrm>
          <a:prstGeom prst="rect">
            <a:avLst/>
          </a:prstGeom>
          <a:noFill/>
          <a:ln w="9525">
            <a:noFill/>
            <a:miter lim="800000"/>
            <a:headEnd/>
            <a:tailEnd/>
          </a:ln>
        </p:spPr>
      </p:pic>
      <p:sp>
        <p:nvSpPr>
          <p:cNvPr id="13314" name="内容占位符 2"/>
          <p:cNvSpPr>
            <a:spLocks noGrp="1"/>
          </p:cNvSpPr>
          <p:nvPr/>
        </p:nvSpPr>
        <p:spPr>
          <a:xfrm>
            <a:off x="502920" y="998220"/>
            <a:ext cx="6093460" cy="3583940"/>
          </a:xfrm>
          <a:prstGeom prst="rect">
            <a:avLst/>
          </a:prstGeom>
          <a:noFill/>
          <a:ln>
            <a:noFill/>
          </a:ln>
        </p:spPr>
        <p:txBody>
          <a:bodyPr vert="horz" wrap="square" lIns="91440" tIns="45720" rIns="91440" bIns="45720" numCol="1" anchor="t" anchorCtr="0" compatLnSpc="1"/>
          <a:lst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9pPr>
          </a:lstStyle>
          <a:p>
            <a:pPr marL="0" lvl="0" indent="0">
              <a:lnSpc>
                <a:spcPct val="170000"/>
              </a:lnSpc>
              <a:buFont typeface="Wingdings" panose="05000000000000000000" pitchFamily="2" charset="2"/>
              <a:buNone/>
            </a:pPr>
            <a:r>
              <a:rPr lang="zh-CN" sz="1600" b="1" dirty="0">
                <a:latin typeface="微软雅黑" panose="020B0503020204020204" charset="-122"/>
                <a:ea typeface="微软雅黑" panose="020B0503020204020204" charset="-122"/>
              </a:rPr>
              <a:t>Giao dịch ngoại hối đề cập đến phương thức giao dịch mua một loại tiền tệ và bán một loại tiền tệ khác cùng một lúc. Tiền tệ được giao dịch theo cặp, chẳng hạn như EUR / USD hoặc GBP / JPY </a:t>
            </a:r>
          </a:p>
          <a:p>
            <a:pPr marL="0" lvl="0" indent="0">
              <a:lnSpc>
                <a:spcPct val="170000"/>
              </a:lnSpc>
              <a:buFont typeface="Wingdings" panose="05000000000000000000" pitchFamily="2" charset="2"/>
              <a:buNone/>
            </a:pPr>
            <a:r>
              <a:rPr lang="zh-CN" sz="1600" b="1" dirty="0">
                <a:solidFill>
                  <a:schemeClr val="tx1">
                    <a:lumMod val="85000"/>
                    <a:lumOff val="15000"/>
                  </a:schemeClr>
                </a:solidFill>
                <a:latin typeface="微软雅黑" panose="020B0503020204020204" charset="-122"/>
                <a:ea typeface="微软雅黑" panose="020B0503020204020204" charset="-122"/>
              </a:rPr>
              <a:t>Một cặp tiền tệ giống như một cuộc chiến giằng co giữa hai loại tiền tệ. Biến động tỷ giá phụ thuộc vào mức độ mạnh của một loại tiền tệ so với đồng tiền khác tại một thời điểm.</a:t>
            </a:r>
          </a:p>
          <a:p>
            <a:pPr marL="0" lvl="0" indent="0">
              <a:lnSpc>
                <a:spcPct val="170000"/>
              </a:lnSpc>
              <a:buFont typeface="Wingdings" panose="05000000000000000000" pitchFamily="2" charset="2"/>
              <a:buNone/>
            </a:pPr>
            <a:endParaRPr lang="zh-CN" sz="1600" b="1" dirty="0">
              <a:solidFill>
                <a:schemeClr val="tx1">
                  <a:lumMod val="85000"/>
                  <a:lumOff val="15000"/>
                </a:schemeClr>
              </a:solidFill>
              <a:latin typeface="微软雅黑" panose="020B0503020204020204" charset="-122"/>
              <a:ea typeface="微软雅黑" panose="020B0503020204020204" charset="-122"/>
            </a:endParaRPr>
          </a:p>
          <a:p>
            <a:pPr marL="0" lvl="0" indent="0">
              <a:lnSpc>
                <a:spcPct val="170000"/>
              </a:lnSpc>
              <a:buFont typeface="Wingdings" panose="05000000000000000000" pitchFamily="2" charset="2"/>
              <a:buNone/>
            </a:pPr>
            <a:endParaRPr lang="zh-CN" sz="1600" b="1" dirty="0">
              <a:solidFill>
                <a:schemeClr val="tx1">
                  <a:lumMod val="85000"/>
                  <a:lumOff val="15000"/>
                </a:schemeClr>
              </a:solidFill>
              <a:latin typeface="微软雅黑" panose="020B0503020204020204" charset="-122"/>
              <a:ea typeface="微软雅黑" panose="020B0503020204020204" charset="-122"/>
            </a:endParaRPr>
          </a:p>
        </p:txBody>
      </p:sp>
      <p:sp>
        <p:nvSpPr>
          <p:cNvPr id="3" name="内容占位符 2"/>
          <p:cNvSpPr>
            <a:spLocks noGrp="1"/>
          </p:cNvSpPr>
          <p:nvPr/>
        </p:nvSpPr>
        <p:spPr>
          <a:xfrm>
            <a:off x="6596380" y="3058795"/>
            <a:ext cx="5290185" cy="2418080"/>
          </a:xfrm>
          <a:prstGeom prst="rect">
            <a:avLst/>
          </a:prstGeom>
          <a:noFill/>
          <a:ln>
            <a:noFill/>
          </a:ln>
        </p:spPr>
        <p:txBody>
          <a:bodyPr vert="horz" wrap="square" lIns="91440" tIns="45720" rIns="91440" bIns="45720" numCol="1" anchor="t" anchorCtr="0" compatLnSpc="1"/>
          <a:lst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9pPr>
          </a:lstStyle>
          <a:p>
            <a:pPr marL="0" lvl="0" indent="0">
              <a:lnSpc>
                <a:spcPct val="170000"/>
              </a:lnSpc>
              <a:buFont typeface="Wingdings" panose="05000000000000000000" pitchFamily="2" charset="2"/>
              <a:buNone/>
            </a:pPr>
            <a:r>
              <a:rPr lang="zh-CN" sz="1800" b="1" dirty="0">
                <a:solidFill>
                  <a:schemeClr val="tx1">
                    <a:lumMod val="85000"/>
                    <a:lumOff val="15000"/>
                  </a:schemeClr>
                </a:solidFill>
                <a:latin typeface="微软雅黑" panose="020B0503020204020204" charset="-122"/>
                <a:ea typeface="微软雅黑" panose="020B0503020204020204" charset="-122"/>
              </a:rPr>
              <a:t>Giao dịch một cặp tiền tệ,</a:t>
            </a:r>
          </a:p>
          <a:p>
            <a:pPr marL="0" lvl="0" indent="0">
              <a:lnSpc>
                <a:spcPct val="170000"/>
              </a:lnSpc>
              <a:buFont typeface="Wingdings" panose="05000000000000000000" pitchFamily="2" charset="2"/>
              <a:buNone/>
            </a:pPr>
            <a:r>
              <a:rPr sz="1800" b="1" dirty="0">
                <a:latin typeface="微软雅黑" panose="020B0503020204020204" charset="-122"/>
                <a:ea typeface="微软雅黑" panose="020B0503020204020204" charset="-122"/>
              </a:rPr>
              <a:t>Có thể thực hiện cả giao dịch có xu hướng tăng giá (Mua),</a:t>
            </a:r>
          </a:p>
          <a:p>
            <a:pPr marL="0" lvl="0" indent="0">
              <a:lnSpc>
                <a:spcPct val="170000"/>
              </a:lnSpc>
              <a:buFont typeface="Wingdings" panose="05000000000000000000" pitchFamily="2" charset="2"/>
              <a:buNone/>
            </a:pPr>
            <a:r>
              <a:rPr sz="1800" b="1" dirty="0">
                <a:latin typeface="微软雅黑" panose="020B0503020204020204" charset="-122"/>
                <a:ea typeface="微软雅黑" panose="020B0503020204020204" charset="-122"/>
              </a:rPr>
              <a:t>Bạn cũng có thể thực hiện giao dịch có xu hướng giảm giá (Bán),</a:t>
            </a:r>
          </a:p>
          <a:p>
            <a:pPr marL="0" lvl="0" indent="0">
              <a:lnSpc>
                <a:spcPct val="170000"/>
              </a:lnSpc>
              <a:buFont typeface="Wingdings" panose="05000000000000000000" pitchFamily="2" charset="2"/>
              <a:buNone/>
            </a:pPr>
            <a:r>
              <a:rPr lang="zh-CN" sz="1800" b="1" dirty="0">
                <a:solidFill>
                  <a:schemeClr val="tx1">
                    <a:lumMod val="85000"/>
                    <a:lumOff val="15000"/>
                  </a:schemeClr>
                </a:solidFill>
                <a:latin typeface="微软雅黑" panose="020B0503020204020204" charset="-122"/>
                <a:ea typeface="微软雅黑" panose="020B0503020204020204" charset="-122"/>
              </a:rPr>
              <a:t>Bất kể thị trường lên hay xuống, vẫn có cơ hội tham gia thị trường để kiếm lợi nhuận</a:t>
            </a:r>
          </a:p>
        </p:txBody>
      </p:sp>
      <p:pic>
        <p:nvPicPr>
          <p:cNvPr id="4" name="图片 3" descr="screenshot_1585928044"/>
          <p:cNvPicPr>
            <a:picLocks noChangeAspect="1"/>
          </p:cNvPicPr>
          <p:nvPr/>
        </p:nvPicPr>
        <p:blipFill>
          <a:blip r:embed="rId4"/>
          <a:stretch>
            <a:fillRect/>
          </a:stretch>
        </p:blipFill>
        <p:spPr>
          <a:xfrm>
            <a:off x="6661785" y="164465"/>
            <a:ext cx="4267200" cy="3076575"/>
          </a:xfrm>
          <a:prstGeom prst="rect">
            <a:avLst/>
          </a:prstGeom>
        </p:spPr>
      </p:pic>
    </p:spTree>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1145" y="164465"/>
            <a:ext cx="3688715" cy="675005"/>
            <a:chOff x="298" y="179"/>
            <a:chExt cx="5809" cy="1063"/>
          </a:xfrm>
        </p:grpSpPr>
        <p:sp>
          <p:nvSpPr>
            <p:cNvPr id="33" name="TextBox 76"/>
            <p:cNvSpPr txBox="1"/>
            <p:nvPr/>
          </p:nvSpPr>
          <p:spPr>
            <a:xfrm>
              <a:off x="298" y="179"/>
              <a:ext cx="5809" cy="727"/>
            </a:xfrm>
            <a:prstGeom prst="rect">
              <a:avLst/>
            </a:prstGeom>
            <a:noFill/>
          </p:spPr>
          <p:txBody>
            <a:bodyPr wrap="none" rtlCol="0">
              <a:spAutoFit/>
            </a:bodyPr>
            <a:lstStyle/>
            <a:p>
              <a:pPr algn="l"/>
              <a:r>
                <a:rPr lang="en-US" altLang="zh-CN" sz="2400" b="1" dirty="0">
                  <a:solidFill>
                    <a:srgbClr val="5B0EB2"/>
                  </a:solidFill>
                  <a:latin typeface="Arial" panose="020B0604020202020204"/>
                  <a:ea typeface="微软雅黑" panose="020B0503020204020204" charset="-122"/>
                  <a:sym typeface="Arial" panose="020B0604020202020204"/>
                </a:rPr>
                <a:t> </a:t>
              </a:r>
              <a:r>
                <a:rPr lang="zh-CN" altLang="en-US" sz="2400" b="1" dirty="0" smtClean="0">
                  <a:solidFill>
                    <a:srgbClr val="5B0EB2"/>
                  </a:solidFill>
                  <a:latin typeface="Arial" panose="020B0604020202020204"/>
                  <a:ea typeface="微软雅黑" panose="020B0503020204020204" charset="-122"/>
                  <a:sym typeface="Arial" panose="020B0604020202020204"/>
                </a:rPr>
                <a:t>Các </a:t>
              </a:r>
              <a:r>
                <a:rPr lang="zh-CN" altLang="en-US" sz="2400" b="1" dirty="0">
                  <a:solidFill>
                    <a:srgbClr val="5B0EB2"/>
                  </a:solidFill>
                  <a:latin typeface="Arial" panose="020B0604020202020204"/>
                  <a:ea typeface="微软雅黑" panose="020B0503020204020204" charset="-122"/>
                  <a:sym typeface="Arial" panose="020B0604020202020204"/>
                </a:rPr>
                <a:t>cặp tiền tệ chủ yếu</a:t>
              </a:r>
            </a:p>
          </p:txBody>
        </p:sp>
        <p:sp>
          <p:nvSpPr>
            <p:cNvPr id="34" name="文本框 33"/>
            <p:cNvSpPr txBox="1"/>
            <p:nvPr/>
          </p:nvSpPr>
          <p:spPr>
            <a:xfrm>
              <a:off x="1116" y="768"/>
              <a:ext cx="3587" cy="474"/>
            </a:xfrm>
            <a:prstGeom prst="rect">
              <a:avLst/>
            </a:prstGeom>
            <a:noFill/>
          </p:spPr>
          <p:txBody>
            <a:bodyPr wrap="square" rtlCol="0">
              <a:spAutoFit/>
            </a:bodyPr>
            <a:lstStyle/>
            <a:p>
              <a:pPr>
                <a:lnSpc>
                  <a:spcPct val="130000"/>
                </a:lnSpc>
              </a:pPr>
              <a:r>
                <a:rPr lang="en-US" altLang="zh-CN" sz="1050" dirty="0">
                  <a:solidFill>
                    <a:schemeClr val="tx1"/>
                  </a:solidFill>
                  <a:latin typeface="Arial" panose="020B0604020202020204"/>
                  <a:ea typeface="微软雅黑" panose="020B0503020204020204" charset="-122"/>
                  <a:sym typeface="Arial" panose="020B0604020202020204"/>
                </a:rPr>
                <a:t>Major currency pairs</a:t>
              </a:r>
            </a:p>
          </p:txBody>
        </p:sp>
      </p:grpSp>
      <p:sp>
        <p:nvSpPr>
          <p:cNvPr id="13314" name="内容占位符 2"/>
          <p:cNvSpPr>
            <a:spLocks noGrp="1"/>
          </p:cNvSpPr>
          <p:nvPr/>
        </p:nvSpPr>
        <p:spPr>
          <a:xfrm>
            <a:off x="705485" y="968375"/>
            <a:ext cx="4647565" cy="847725"/>
          </a:xfrm>
          <a:prstGeom prst="rect">
            <a:avLst/>
          </a:prstGeom>
          <a:noFill/>
          <a:ln>
            <a:noFill/>
          </a:ln>
        </p:spPr>
        <p:txBody>
          <a:bodyPr vert="horz" wrap="square" lIns="91440" tIns="45720" rIns="91440" bIns="45720" numCol="1" anchor="t" anchorCtr="0" compatLnSpc="1"/>
          <a:lst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9pPr>
          </a:lstStyle>
          <a:p>
            <a:pPr marL="0" lvl="0" indent="0">
              <a:lnSpc>
                <a:spcPct val="170000"/>
              </a:lnSpc>
              <a:buFont typeface="Wingdings" panose="05000000000000000000" pitchFamily="2" charset="2"/>
              <a:buNone/>
            </a:pPr>
            <a:r>
              <a:rPr lang="zh-CN" sz="1800" b="1" dirty="0">
                <a:solidFill>
                  <a:srgbClr val="5B0EB2"/>
                </a:solidFill>
                <a:latin typeface="微软雅黑" panose="020B0503020204020204" charset="-122"/>
                <a:ea typeface="微软雅黑" panose="020B0503020204020204" charset="-122"/>
              </a:rPr>
              <a:t>Giao dịch cơ bản</a:t>
            </a:r>
            <a:r>
              <a:rPr lang="zh-CN" sz="1800" b="1" dirty="0">
                <a:solidFill>
                  <a:schemeClr val="tx1">
                    <a:lumMod val="85000"/>
                    <a:lumOff val="15000"/>
                  </a:schemeClr>
                </a:solidFill>
                <a:latin typeface="微软雅黑" panose="020B0503020204020204" charset="-122"/>
                <a:ea typeface="微软雅黑" panose="020B0503020204020204" charset="-122"/>
              </a:rPr>
              <a:t>：giao dịch của các cặp ngoại tệ trong đó có USD, đây cũng là những giao dịch phổ biến </a:t>
            </a:r>
            <a:r>
              <a:rPr lang="zh-CN" sz="1800" b="1" dirty="0" smtClean="0">
                <a:solidFill>
                  <a:schemeClr val="tx1">
                    <a:lumMod val="85000"/>
                    <a:lumOff val="15000"/>
                  </a:schemeClr>
                </a:solidFill>
                <a:latin typeface="微软雅黑" panose="020B0503020204020204" charset="-122"/>
                <a:ea typeface="微软雅黑" panose="020B0503020204020204" charset="-122"/>
              </a:rPr>
              <a:t>nhấ</a:t>
            </a:r>
            <a:r>
              <a:rPr lang="en-US" altLang="zh-CN" sz="1800" b="1" dirty="0" smtClean="0">
                <a:solidFill>
                  <a:schemeClr val="tx1">
                    <a:lumMod val="85000"/>
                    <a:lumOff val="15000"/>
                  </a:schemeClr>
                </a:solidFill>
                <a:latin typeface="微软雅黑" panose="020B0503020204020204" charset="-122"/>
                <a:ea typeface="微软雅黑" panose="020B0503020204020204" charset="-122"/>
              </a:rPr>
              <a:t>t</a:t>
            </a:r>
            <a:endParaRPr lang="zh-CN" sz="1800" b="1" dirty="0">
              <a:solidFill>
                <a:schemeClr val="tx1">
                  <a:lumMod val="85000"/>
                  <a:lumOff val="15000"/>
                </a:schemeClr>
              </a:solidFill>
              <a:latin typeface="微软雅黑" panose="020B0503020204020204" charset="-122"/>
              <a:ea typeface="微软雅黑" panose="020B0503020204020204" charset="-122"/>
            </a:endParaRPr>
          </a:p>
        </p:txBody>
      </p:sp>
      <p:graphicFrame>
        <p:nvGraphicFramePr>
          <p:cNvPr id="3" name="表格 2"/>
          <p:cNvGraphicFramePr/>
          <p:nvPr>
            <p:custDataLst>
              <p:tags r:id="rId1"/>
            </p:custDataLst>
          </p:nvPr>
        </p:nvGraphicFramePr>
        <p:xfrm>
          <a:off x="2219960" y="2506345"/>
          <a:ext cx="2814320" cy="4165600"/>
        </p:xfrm>
        <a:graphic>
          <a:graphicData uri="http://schemas.openxmlformats.org/drawingml/2006/table">
            <a:tbl>
              <a:tblPr firstRow="1" bandRow="1">
                <a:tableStyleId>{5940675A-B579-460E-94D1-54222C63F5DA}</a:tableStyleId>
              </a:tblPr>
              <a:tblGrid>
                <a:gridCol w="1407160"/>
                <a:gridCol w="1407160"/>
              </a:tblGrid>
              <a:tr h="478790">
                <a:tc>
                  <a:txBody>
                    <a:bodyPr/>
                    <a:lstStyle/>
                    <a:p>
                      <a:pPr marL="0" indent="0" algn="ctr">
                        <a:buNone/>
                      </a:pPr>
                      <a:r>
                        <a:rPr lang="en-US" altLang="zh-CN" sz="1400" b="1" u="none">
                          <a:solidFill>
                            <a:schemeClr val="bg1"/>
                          </a:solidFill>
                          <a:highlight>
                            <a:srgbClr val="000000"/>
                          </a:highlight>
                          <a:latin typeface="微软雅黑" panose="020B0503020204020204" charset="-122"/>
                          <a:ea typeface="微软雅黑" panose="020B0503020204020204" charset="-122"/>
                          <a:cs typeface="宋体" panose="02010600030101010101" pitchFamily="2" charset="-122"/>
                          <a:sym typeface="Arial" panose="020B0604020202020204" pitchFamily="34" charset="0"/>
                        </a:rPr>
                        <a:t>FX</a:t>
                      </a:r>
                    </a:p>
                  </a:txBody>
                  <a:tcPr marL="68580" marR="68580" marT="99060" marB="99060" anchor="ctr">
                    <a:solidFill>
                      <a:srgbClr val="5B0EB2"/>
                    </a:solidFill>
                  </a:tcPr>
                </a:tc>
                <a:tc>
                  <a:txBody>
                    <a:bodyPr/>
                    <a:lstStyle/>
                    <a:p>
                      <a:pPr marL="0" indent="0" algn="ctr">
                        <a:buNone/>
                      </a:pPr>
                      <a:r>
                        <a:rPr lang="zh-CN" altLang="en-US" sz="1400" b="1" u="none">
                          <a:solidFill>
                            <a:schemeClr val="bg1"/>
                          </a:solidFill>
                          <a:highlight>
                            <a:srgbClr val="000000"/>
                          </a:highlight>
                          <a:latin typeface="微软雅黑" panose="020B0503020204020204" charset="-122"/>
                          <a:ea typeface="微软雅黑" panose="020B0503020204020204" charset="-122"/>
                          <a:cs typeface="宋体" panose="02010600030101010101" pitchFamily="2" charset="-122"/>
                          <a:sym typeface="Arial" panose="020B0604020202020204" pitchFamily="34" charset="0"/>
                        </a:rPr>
                        <a:t>Nước tương ứng</a:t>
                      </a:r>
                    </a:p>
                  </a:txBody>
                  <a:tcPr marL="68580" marR="68580" marT="99060" marB="99060" anchor="ctr">
                    <a:solidFill>
                      <a:srgbClr val="5B0EB2"/>
                    </a:solidFill>
                  </a:tcPr>
                </a:tc>
              </a:tr>
              <a:tr h="478155">
                <a:tc>
                  <a:txBody>
                    <a:bodyPr/>
                    <a:lstStyle/>
                    <a:p>
                      <a:pPr marL="0" indent="0" algn="ctr">
                        <a:buNone/>
                      </a:pPr>
                      <a:r>
                        <a:rPr lang="en-US" altLang="zh-CN" sz="1400" b="0" u="none">
                          <a:solidFill>
                            <a:schemeClr val="tx1"/>
                          </a:solidFill>
                          <a:highlight>
                            <a:srgbClr val="CCCCCC"/>
                          </a:highlight>
                          <a:latin typeface="微软雅黑" panose="020B0503020204020204" charset="-122"/>
                          <a:ea typeface="微软雅黑" panose="020B0503020204020204" charset="-122"/>
                          <a:cs typeface="宋体" panose="02010600030101010101" pitchFamily="2" charset="-122"/>
                          <a:sym typeface="Arial" panose="020B0604020202020204" pitchFamily="34" charset="0"/>
                        </a:rPr>
                        <a:t>EUR/USD</a:t>
                      </a:r>
                    </a:p>
                  </a:txBody>
                  <a:tcPr marL="68580" marR="68580" marT="99060" marB="99060" anchor="ctr">
                    <a:solidFill>
                      <a:schemeClr val="accent1">
                        <a:lumMod val="20000"/>
                        <a:lumOff val="80000"/>
                      </a:schemeClr>
                    </a:solidFill>
                  </a:tcPr>
                </a:tc>
                <a:tc>
                  <a:txBody>
                    <a:bodyPr/>
                    <a:lstStyle/>
                    <a:p>
                      <a:pPr marL="0" indent="0" algn="ctr">
                        <a:buNone/>
                      </a:pPr>
                      <a:r>
                        <a:rPr lang="en-US" altLang="zh-CN" sz="1400">
                          <a:highlight>
                            <a:srgbClr val="CCCCCC"/>
                          </a:highlight>
                          <a:latin typeface="微软雅黑" panose="020B0503020204020204" charset="-122"/>
                          <a:ea typeface="微软雅黑" panose="020B0503020204020204" charset="-122"/>
                          <a:cs typeface="宋体" panose="02010600030101010101" pitchFamily="2" charset="-122"/>
                          <a:sym typeface="Arial" panose="020B0604020202020204" pitchFamily="34" charset="0"/>
                        </a:rPr>
                        <a:t>Châu âu</a:t>
                      </a:r>
                    </a:p>
                  </a:txBody>
                  <a:tcPr marL="68580" marR="68580" marT="99060" marB="99060" anchor="ctr">
                    <a:solidFill>
                      <a:schemeClr val="accent1">
                        <a:lumMod val="20000"/>
                        <a:lumOff val="80000"/>
                      </a:schemeClr>
                    </a:solidFill>
                  </a:tcPr>
                </a:tc>
              </a:tr>
              <a:tr h="478790">
                <a:tc>
                  <a:txBody>
                    <a:bodyPr/>
                    <a:lstStyle/>
                    <a:p>
                      <a:pPr marL="0" indent="0" algn="ctr">
                        <a:buNone/>
                      </a:pPr>
                      <a:r>
                        <a:rPr lang="en-US" altLang="zh-CN"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rPr>
                        <a:t>USD/JPY</a:t>
                      </a:r>
                    </a:p>
                  </a:txBody>
                  <a:tcPr marL="68580" marR="68580" marT="99060" marB="99060" anchor="ctr">
                    <a:solidFill>
                      <a:schemeClr val="accent1">
                        <a:lumMod val="20000"/>
                        <a:lumOff val="80000"/>
                      </a:schemeClr>
                    </a:solidFill>
                  </a:tcPr>
                </a:tc>
                <a:tc>
                  <a:txBody>
                    <a:bodyPr/>
                    <a:lstStyle/>
                    <a:p>
                      <a:pPr marL="0" indent="0" algn="ctr">
                        <a:buNone/>
                      </a:pPr>
                      <a:r>
                        <a:rPr lang="en-US" altLang="zh-CN" sz="1400">
                          <a:latin typeface="微软雅黑" panose="020B0503020204020204" charset="-122"/>
                          <a:ea typeface="微软雅黑" panose="020B0503020204020204" charset="-122"/>
                          <a:cs typeface="宋体" panose="02010600030101010101" pitchFamily="2" charset="-122"/>
                          <a:sym typeface="Arial" panose="020B0604020202020204" pitchFamily="34" charset="0"/>
                        </a:rPr>
                        <a:t>Nhật Bản</a:t>
                      </a:r>
                    </a:p>
                  </a:txBody>
                  <a:tcPr marL="68580" marR="68580" marT="99060" marB="99060" anchor="ctr">
                    <a:solidFill>
                      <a:schemeClr val="accent1">
                        <a:lumMod val="20000"/>
                        <a:lumOff val="80000"/>
                      </a:schemeClr>
                    </a:solidFill>
                  </a:tcPr>
                </a:tc>
              </a:tr>
              <a:tr h="478790">
                <a:tc>
                  <a:txBody>
                    <a:bodyPr/>
                    <a:lstStyle/>
                    <a:p>
                      <a:pPr marL="0" indent="0" algn="ctr">
                        <a:buNone/>
                      </a:pPr>
                      <a:r>
                        <a:rPr lang="en-US" altLang="zh-CN" sz="1400" b="0" u="none">
                          <a:solidFill>
                            <a:schemeClr val="tx1"/>
                          </a:solidFill>
                          <a:highlight>
                            <a:srgbClr val="CCCCCC"/>
                          </a:highlight>
                          <a:latin typeface="微软雅黑" panose="020B0503020204020204" charset="-122"/>
                          <a:ea typeface="微软雅黑" panose="020B0503020204020204" charset="-122"/>
                          <a:cs typeface="宋体" panose="02010600030101010101" pitchFamily="2" charset="-122"/>
                          <a:sym typeface="Arial" panose="020B0604020202020204" pitchFamily="34" charset="0"/>
                        </a:rPr>
                        <a:t>GBP/USD</a:t>
                      </a:r>
                    </a:p>
                  </a:txBody>
                  <a:tcPr marL="68580" marR="68580" marT="99060" marB="99060" anchor="ctr">
                    <a:solidFill>
                      <a:schemeClr val="accent1">
                        <a:lumMod val="20000"/>
                        <a:lumOff val="80000"/>
                      </a:schemeClr>
                    </a:solidFill>
                  </a:tcPr>
                </a:tc>
                <a:tc>
                  <a:txBody>
                    <a:bodyPr/>
                    <a:lstStyle/>
                    <a:p>
                      <a:pPr marL="0" indent="0" algn="ctr">
                        <a:buNone/>
                      </a:pPr>
                      <a:r>
                        <a:rPr lang="en-US" altLang="zh-CN" sz="1400">
                          <a:highlight>
                            <a:srgbClr val="CCCCCC"/>
                          </a:highlight>
                          <a:latin typeface="微软雅黑" panose="020B0503020204020204" charset="-122"/>
                          <a:ea typeface="微软雅黑" panose="020B0503020204020204" charset="-122"/>
                          <a:cs typeface="宋体" panose="02010600030101010101" pitchFamily="2" charset="-122"/>
                          <a:sym typeface="Arial" panose="020B0604020202020204" pitchFamily="34" charset="0"/>
                        </a:rPr>
                        <a:t>Vương quốc Anh</a:t>
                      </a:r>
                    </a:p>
                  </a:txBody>
                  <a:tcPr marL="68580" marR="68580" marT="99060" marB="99060" anchor="ctr">
                    <a:solidFill>
                      <a:schemeClr val="accent1">
                        <a:lumMod val="20000"/>
                        <a:lumOff val="80000"/>
                      </a:schemeClr>
                    </a:solidFill>
                  </a:tcPr>
                </a:tc>
              </a:tr>
              <a:tr h="478790">
                <a:tc>
                  <a:txBody>
                    <a:bodyPr/>
                    <a:lstStyle/>
                    <a:p>
                      <a:pPr marL="0" indent="0" algn="ctr">
                        <a:buNone/>
                      </a:pPr>
                      <a:r>
                        <a:rPr lang="en-US" altLang="zh-CN"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rPr>
                        <a:t>USD/CHF</a:t>
                      </a:r>
                    </a:p>
                  </a:txBody>
                  <a:tcPr marL="68580" marR="68580" marT="99060" marB="99060" anchor="ctr">
                    <a:solidFill>
                      <a:schemeClr val="accent1">
                        <a:lumMod val="20000"/>
                        <a:lumOff val="80000"/>
                      </a:schemeClr>
                    </a:solidFill>
                  </a:tcPr>
                </a:tc>
                <a:tc>
                  <a:txBody>
                    <a:bodyPr/>
                    <a:lstStyle/>
                    <a:p>
                      <a:pPr marL="0" indent="0" algn="ctr">
                        <a:buNone/>
                      </a:pPr>
                      <a:r>
                        <a:rPr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rPr>
                        <a:t>Thụy Sĩ</a:t>
                      </a:r>
                    </a:p>
                  </a:txBody>
                  <a:tcPr marL="68580" marR="68580" marT="99060" marB="99060" anchor="ctr">
                    <a:solidFill>
                      <a:schemeClr val="accent1">
                        <a:lumMod val="20000"/>
                        <a:lumOff val="80000"/>
                      </a:schemeClr>
                    </a:solidFill>
                  </a:tcPr>
                </a:tc>
              </a:tr>
              <a:tr h="478790">
                <a:tc>
                  <a:txBody>
                    <a:bodyPr/>
                    <a:lstStyle/>
                    <a:p>
                      <a:pPr marL="0" indent="0" algn="ctr">
                        <a:buNone/>
                      </a:pPr>
                      <a:r>
                        <a:rPr lang="en-US" altLang="zh-CN" sz="1400" b="0" u="none">
                          <a:solidFill>
                            <a:schemeClr val="tx1"/>
                          </a:solidFill>
                          <a:highlight>
                            <a:srgbClr val="CCCCCC"/>
                          </a:highlight>
                          <a:latin typeface="微软雅黑" panose="020B0503020204020204" charset="-122"/>
                          <a:ea typeface="微软雅黑" panose="020B0503020204020204" charset="-122"/>
                          <a:cs typeface="宋体" panose="02010600030101010101" pitchFamily="2" charset="-122"/>
                          <a:sym typeface="Arial" panose="020B0604020202020204" pitchFamily="34" charset="0"/>
                        </a:rPr>
                        <a:t>USD/CAD</a:t>
                      </a:r>
                    </a:p>
                  </a:txBody>
                  <a:tcPr marL="68580" marR="68580" marT="99060" marB="99060" anchor="ctr">
                    <a:solidFill>
                      <a:schemeClr val="accent1">
                        <a:lumMod val="20000"/>
                        <a:lumOff val="80000"/>
                      </a:schemeClr>
                    </a:solidFill>
                  </a:tcPr>
                </a:tc>
                <a:tc>
                  <a:txBody>
                    <a:bodyPr/>
                    <a:lstStyle/>
                    <a:p>
                      <a:pPr marL="0" indent="0" algn="ctr">
                        <a:buNone/>
                      </a:pPr>
                      <a:r>
                        <a:rPr sz="1400">
                          <a:latin typeface="微软雅黑" panose="020B0503020204020204" charset="-122"/>
                          <a:ea typeface="微软雅黑" panose="020B0503020204020204" charset="-122"/>
                          <a:cs typeface="宋体" panose="02010600030101010101" pitchFamily="2" charset="-122"/>
                          <a:sym typeface="Arial" panose="020B0604020202020204" pitchFamily="34" charset="0"/>
                        </a:rPr>
                        <a:t>Canada</a:t>
                      </a:r>
                      <a:endParaRPr lang="zh-CN" altLang="en-US" sz="1400" b="0" u="none">
                        <a:solidFill>
                          <a:schemeClr val="tx1"/>
                        </a:solidFill>
                        <a:highlight>
                          <a:srgbClr val="CCCCCC"/>
                        </a:highlight>
                        <a:latin typeface="微软雅黑" panose="020B0503020204020204" charset="-122"/>
                        <a:ea typeface="微软雅黑" panose="020B0503020204020204" charset="-122"/>
                        <a:cs typeface="宋体" panose="02010600030101010101" pitchFamily="2" charset="-122"/>
                        <a:sym typeface="Arial" panose="020B0604020202020204" pitchFamily="34" charset="0"/>
                      </a:endParaRPr>
                    </a:p>
                  </a:txBody>
                  <a:tcPr marL="68580" marR="68580" marT="99060" marB="99060" anchor="ctr">
                    <a:solidFill>
                      <a:schemeClr val="accent1">
                        <a:lumMod val="20000"/>
                        <a:lumOff val="80000"/>
                      </a:schemeClr>
                    </a:solidFill>
                  </a:tcPr>
                </a:tc>
              </a:tr>
              <a:tr h="500380">
                <a:tc>
                  <a:txBody>
                    <a:bodyPr/>
                    <a:lstStyle/>
                    <a:p>
                      <a:pPr marL="0" indent="0" algn="ctr">
                        <a:buNone/>
                      </a:pPr>
                      <a:r>
                        <a:rPr lang="en-US" altLang="zh-CN"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rPr>
                        <a:t>AUD/USD</a:t>
                      </a:r>
                    </a:p>
                  </a:txBody>
                  <a:tcPr marL="68580" marR="68580" marT="99060" marB="99060" anchor="ctr">
                    <a:solidFill>
                      <a:schemeClr val="accent1">
                        <a:lumMod val="20000"/>
                        <a:lumOff val="80000"/>
                      </a:schemeClr>
                    </a:solidFill>
                  </a:tcPr>
                </a:tc>
                <a:tc>
                  <a:txBody>
                    <a:bodyPr/>
                    <a:lstStyle/>
                    <a:p>
                      <a:pPr marL="0" indent="0" algn="ctr">
                        <a:buNone/>
                      </a:pPr>
                      <a:r>
                        <a:rPr sz="1400">
                          <a:latin typeface="微软雅黑" panose="020B0503020204020204" charset="-122"/>
                          <a:ea typeface="微软雅黑" panose="020B0503020204020204" charset="-122"/>
                          <a:cs typeface="宋体" panose="02010600030101010101" pitchFamily="2" charset="-122"/>
                          <a:sym typeface="Arial" panose="020B0604020202020204" pitchFamily="34" charset="0"/>
                        </a:rPr>
                        <a:t>Úc</a:t>
                      </a:r>
                    </a:p>
                  </a:txBody>
                  <a:tcPr marL="68580" marR="68580" marT="99060" marB="99060" anchor="ctr">
                    <a:solidFill>
                      <a:schemeClr val="accent1">
                        <a:lumMod val="20000"/>
                        <a:lumOff val="80000"/>
                      </a:schemeClr>
                    </a:solidFill>
                  </a:tcPr>
                </a:tc>
              </a:tr>
              <a:tr h="501015">
                <a:tc>
                  <a:txBody>
                    <a:bodyPr/>
                    <a:lstStyle/>
                    <a:p>
                      <a:pPr marL="0" algn="ctr">
                        <a:buNone/>
                      </a:pPr>
                      <a:r>
                        <a:rPr lang="zh-CN" altLang="en-US"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rPr>
                        <a:t>NZD/USD</a:t>
                      </a:r>
                    </a:p>
                  </a:txBody>
                  <a:tcPr marL="68580" marR="68580" marT="99060" marB="99060" anchor="ctr">
                    <a:solidFill>
                      <a:schemeClr val="accent1">
                        <a:lumMod val="20000"/>
                        <a:lumOff val="80000"/>
                      </a:schemeClr>
                    </a:solidFill>
                  </a:tcPr>
                </a:tc>
                <a:tc>
                  <a:txBody>
                    <a:bodyPr/>
                    <a:lstStyle/>
                    <a:p>
                      <a:pPr marL="0" algn="ctr">
                        <a:buNone/>
                      </a:pPr>
                      <a:r>
                        <a:rPr lang="zh-CN" altLang="en-US"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rPr>
                        <a:t>New Zealand</a:t>
                      </a:r>
                    </a:p>
                  </a:txBody>
                  <a:tcPr marL="68580" marR="68580" marT="99060" marB="99060" anchor="ctr">
                    <a:solidFill>
                      <a:schemeClr val="accent1">
                        <a:lumMod val="20000"/>
                        <a:lumOff val="80000"/>
                      </a:schemeClr>
                    </a:solidFill>
                  </a:tcPr>
                </a:tc>
              </a:tr>
            </a:tbl>
          </a:graphicData>
        </a:graphic>
      </p:graphicFrame>
      <p:sp>
        <p:nvSpPr>
          <p:cNvPr id="6" name="内容占位符 2"/>
          <p:cNvSpPr>
            <a:spLocks noGrp="1"/>
          </p:cNvSpPr>
          <p:nvPr/>
        </p:nvSpPr>
        <p:spPr>
          <a:xfrm>
            <a:off x="6194425" y="968375"/>
            <a:ext cx="5808980" cy="1129030"/>
          </a:xfrm>
          <a:prstGeom prst="rect">
            <a:avLst/>
          </a:prstGeom>
          <a:noFill/>
          <a:ln>
            <a:noFill/>
          </a:ln>
        </p:spPr>
        <p:txBody>
          <a:bodyPr vert="horz" wrap="square" lIns="91440" tIns="45720" rIns="91440" bIns="45720" numCol="1" anchor="t" anchorCtr="0" compatLnSpc="1"/>
          <a:lst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9pPr>
          </a:lstStyle>
          <a:p>
            <a:pPr marL="0" lvl="0" indent="0">
              <a:lnSpc>
                <a:spcPct val="150000"/>
              </a:lnSpc>
              <a:buFont typeface="Wingdings" panose="05000000000000000000" pitchFamily="2" charset="2"/>
              <a:buNone/>
            </a:pPr>
            <a:r>
              <a:rPr lang="zh-CN" sz="1800" b="1" dirty="0">
                <a:solidFill>
                  <a:srgbClr val="7030A0"/>
                </a:solidFill>
                <a:latin typeface="微软雅黑" panose="020B0503020204020204" charset="-122"/>
                <a:ea typeface="微软雅黑" panose="020B0503020204020204" charset="-122"/>
              </a:rPr>
              <a:t>Giao dịch chéo</a:t>
            </a:r>
            <a:r>
              <a:rPr lang="zh-CN" sz="1800" b="1" dirty="0">
                <a:solidFill>
                  <a:schemeClr val="tx1">
                    <a:lumMod val="85000"/>
                    <a:lumOff val="15000"/>
                  </a:schemeClr>
                </a:solidFill>
                <a:latin typeface="微软雅黑" panose="020B0503020204020204" charset="-122"/>
                <a:ea typeface="微软雅黑" panose="020B0503020204020204" charset="-122"/>
              </a:rPr>
              <a:t>： giao dịch của các cặp ngoại tệ không có USD, các loại tiền tệ phổ biến nhất trong giao dịch chéo là EUR, JPY, GBP</a:t>
            </a:r>
          </a:p>
        </p:txBody>
      </p:sp>
      <p:graphicFrame>
        <p:nvGraphicFramePr>
          <p:cNvPr id="7" name="表格 6"/>
          <p:cNvGraphicFramePr/>
          <p:nvPr>
            <p:custDataLst>
              <p:tags r:id="rId2"/>
            </p:custDataLst>
          </p:nvPr>
        </p:nvGraphicFramePr>
        <p:xfrm>
          <a:off x="6295390" y="2496185"/>
          <a:ext cx="4221480" cy="4197985"/>
        </p:xfrm>
        <a:graphic>
          <a:graphicData uri="http://schemas.openxmlformats.org/drawingml/2006/table">
            <a:tbl>
              <a:tblPr firstRow="1" bandRow="1">
                <a:tableStyleId>{5940675A-B579-460E-94D1-54222C63F5DA}</a:tableStyleId>
              </a:tblPr>
              <a:tblGrid>
                <a:gridCol w="1710055"/>
                <a:gridCol w="2511425"/>
              </a:tblGrid>
              <a:tr h="459105">
                <a:tc>
                  <a:txBody>
                    <a:bodyPr/>
                    <a:lstStyle/>
                    <a:p>
                      <a:pPr marL="0" indent="0" algn="ctr">
                        <a:buNone/>
                      </a:pPr>
                      <a:r>
                        <a:rPr lang="en-US" altLang="zh-CN" sz="1400" b="1" u="none" dirty="0">
                          <a:solidFill>
                            <a:schemeClr val="bg1"/>
                          </a:solidFill>
                          <a:highlight>
                            <a:srgbClr val="000000"/>
                          </a:highlight>
                          <a:latin typeface="微软雅黑" panose="020B0503020204020204" charset="-122"/>
                          <a:ea typeface="微软雅黑" panose="020B0503020204020204" charset="-122"/>
                          <a:cs typeface="宋体" panose="02010600030101010101" pitchFamily="2" charset="-122"/>
                          <a:sym typeface="Arial" panose="020B0604020202020204" pitchFamily="34" charset="0"/>
                        </a:rPr>
                        <a:t>FX</a:t>
                      </a:r>
                    </a:p>
                  </a:txBody>
                  <a:tcPr marL="68580" marR="68580" marT="99060" marB="99060" anchor="ctr">
                    <a:solidFill>
                      <a:srgbClr val="5B0EB2"/>
                    </a:solidFill>
                  </a:tcPr>
                </a:tc>
                <a:tc>
                  <a:txBody>
                    <a:bodyPr/>
                    <a:lstStyle/>
                    <a:p>
                      <a:pPr marL="0" indent="0" algn="ctr">
                        <a:buNone/>
                      </a:pPr>
                      <a:r>
                        <a:rPr lang="zh-CN" altLang="en-US" sz="1400" b="1">
                          <a:solidFill>
                            <a:schemeClr val="bg1"/>
                          </a:solidFill>
                          <a:highlight>
                            <a:srgbClr val="000000"/>
                          </a:highlight>
                          <a:latin typeface="微软雅黑" panose="020B0503020204020204" charset="-122"/>
                          <a:ea typeface="微软雅黑" panose="020B0503020204020204" charset="-122"/>
                          <a:cs typeface="宋体" panose="02010600030101010101" pitchFamily="2" charset="-122"/>
                          <a:sym typeface="Arial" panose="020B0604020202020204" pitchFamily="34" charset="0"/>
                        </a:rPr>
                        <a:t>Nước tương ứng</a:t>
                      </a:r>
                      <a:endParaRPr lang="zh-CN" altLang="en-US" sz="1400" b="1" u="none">
                        <a:solidFill>
                          <a:schemeClr val="bg1"/>
                        </a:solidFill>
                        <a:highlight>
                          <a:srgbClr val="000000"/>
                        </a:highlight>
                        <a:latin typeface="微软雅黑" panose="020B0503020204020204" charset="-122"/>
                        <a:ea typeface="微软雅黑" panose="020B0503020204020204" charset="-122"/>
                        <a:cs typeface="宋体" panose="02010600030101010101" pitchFamily="2" charset="-122"/>
                        <a:sym typeface="Arial" panose="020B0604020202020204" pitchFamily="34" charset="0"/>
                      </a:endParaRPr>
                    </a:p>
                  </a:txBody>
                  <a:tcPr marL="68580" marR="68580" marT="99060" marB="99060" anchor="ctr">
                    <a:solidFill>
                      <a:srgbClr val="5B0EB2"/>
                    </a:solidFill>
                  </a:tcPr>
                </a:tc>
              </a:tr>
              <a:tr h="459740">
                <a:tc>
                  <a:txBody>
                    <a:bodyPr/>
                    <a:lstStyle/>
                    <a:p>
                      <a:pPr marL="0" algn="ctr">
                        <a:buNone/>
                      </a:pPr>
                      <a:r>
                        <a:rPr lang="zh-CN" altLang="en-US" sz="1400" b="0" u="none" dirty="0">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rPr>
                        <a:t>EUR/CHF</a:t>
                      </a:r>
                    </a:p>
                  </a:txBody>
                  <a:tcPr marL="68580" marR="68580" marT="99060" marB="99060" anchor="ctr">
                    <a:solidFill>
                      <a:schemeClr val="accent1">
                        <a:lumMod val="20000"/>
                        <a:lumOff val="80000"/>
                      </a:schemeClr>
                    </a:solidFill>
                  </a:tcPr>
                </a:tc>
                <a:tc>
                  <a:txBody>
                    <a:bodyPr/>
                    <a:lstStyle/>
                    <a:p>
                      <a:pPr marL="0" algn="ctr">
                        <a:buNone/>
                      </a:pPr>
                      <a:r>
                        <a:rPr lang="en-US" altLang="zh-CN" sz="1400">
                          <a:highlight>
                            <a:srgbClr val="CCCCCC"/>
                          </a:highlight>
                          <a:latin typeface="微软雅黑" panose="020B0503020204020204" charset="-122"/>
                          <a:ea typeface="微软雅黑" panose="020B0503020204020204" charset="-122"/>
                          <a:cs typeface="宋体" panose="02010600030101010101" pitchFamily="2" charset="-122"/>
                          <a:sym typeface="Arial" panose="020B0604020202020204" pitchFamily="34" charset="0"/>
                        </a:rPr>
                        <a:t>Châu âu</a:t>
                      </a:r>
                      <a:r>
                        <a:rPr lang="zh-CN" altLang="en-US"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rPr>
                        <a:t>/</a:t>
                      </a:r>
                      <a:r>
                        <a:rPr sz="1400">
                          <a:latin typeface="微软雅黑" panose="020B0503020204020204" charset="-122"/>
                          <a:ea typeface="微软雅黑" panose="020B0503020204020204" charset="-122"/>
                          <a:cs typeface="宋体" panose="02010600030101010101" pitchFamily="2" charset="-122"/>
                          <a:sym typeface="Arial" panose="020B0604020202020204" pitchFamily="34" charset="0"/>
                        </a:rPr>
                        <a:t>Thụy Sĩ</a:t>
                      </a:r>
                      <a:endParaRPr lang="zh-CN" altLang="en-US"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endParaRPr>
                    </a:p>
                  </a:txBody>
                  <a:tcPr marL="68580" marR="68580" marT="99060" marB="99060" anchor="ctr">
                    <a:solidFill>
                      <a:schemeClr val="accent1">
                        <a:lumMod val="20000"/>
                        <a:lumOff val="80000"/>
                      </a:schemeClr>
                    </a:solidFill>
                  </a:tcPr>
                </a:tc>
              </a:tr>
              <a:tr h="459105">
                <a:tc>
                  <a:txBody>
                    <a:bodyPr/>
                    <a:lstStyle/>
                    <a:p>
                      <a:pPr marL="0" algn="ctr">
                        <a:buNone/>
                      </a:pPr>
                      <a:r>
                        <a:rPr lang="zh-CN" altLang="en-US"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rPr>
                        <a:t>EUR/GBP</a:t>
                      </a:r>
                    </a:p>
                  </a:txBody>
                  <a:tcPr marL="68580" marR="68580" marT="99060" marB="99060" anchor="ctr">
                    <a:solidFill>
                      <a:schemeClr val="accent1">
                        <a:lumMod val="20000"/>
                        <a:lumOff val="80000"/>
                      </a:schemeClr>
                    </a:solidFill>
                  </a:tcPr>
                </a:tc>
                <a:tc>
                  <a:txBody>
                    <a:bodyPr/>
                    <a:lstStyle/>
                    <a:p>
                      <a:pPr marL="0" algn="ctr">
                        <a:buNone/>
                      </a:pPr>
                      <a:r>
                        <a:rPr lang="en-US" altLang="zh-CN" sz="1400">
                          <a:highlight>
                            <a:srgbClr val="CCCCCC"/>
                          </a:highlight>
                          <a:latin typeface="微软雅黑" panose="020B0503020204020204" charset="-122"/>
                          <a:ea typeface="微软雅黑" panose="020B0503020204020204" charset="-122"/>
                          <a:cs typeface="宋体" panose="02010600030101010101" pitchFamily="2" charset="-122"/>
                          <a:sym typeface="Arial" panose="020B0604020202020204" pitchFamily="34" charset="0"/>
                        </a:rPr>
                        <a:t>Châu âu</a:t>
                      </a:r>
                      <a:r>
                        <a:rPr lang="zh-CN" altLang="en-US"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rPr>
                        <a:t>/</a:t>
                      </a:r>
                      <a:r>
                        <a:rPr lang="en-US" altLang="zh-CN" sz="1400">
                          <a:highlight>
                            <a:srgbClr val="CCCCCC"/>
                          </a:highlight>
                          <a:latin typeface="微软雅黑" panose="020B0503020204020204" charset="-122"/>
                          <a:ea typeface="微软雅黑" panose="020B0503020204020204" charset="-122"/>
                          <a:cs typeface="宋体" panose="02010600030101010101" pitchFamily="2" charset="-122"/>
                          <a:sym typeface="Arial" panose="020B0604020202020204" pitchFamily="34" charset="0"/>
                        </a:rPr>
                        <a:t>Vương quốc Anh</a:t>
                      </a:r>
                      <a:endParaRPr lang="zh-CN" altLang="en-US"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endParaRPr>
                    </a:p>
                  </a:txBody>
                  <a:tcPr marL="68580" marR="68580" marT="99060" marB="99060" anchor="ctr">
                    <a:solidFill>
                      <a:schemeClr val="accent1">
                        <a:lumMod val="20000"/>
                        <a:lumOff val="80000"/>
                      </a:schemeClr>
                    </a:solidFill>
                  </a:tcPr>
                </a:tc>
              </a:tr>
              <a:tr h="624840">
                <a:tc>
                  <a:txBody>
                    <a:bodyPr/>
                    <a:lstStyle/>
                    <a:p>
                      <a:pPr marL="0" algn="ctr">
                        <a:buNone/>
                      </a:pPr>
                      <a:r>
                        <a:rPr lang="zh-CN" altLang="en-US"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rPr>
                        <a:t>EUR/AUD</a:t>
                      </a:r>
                    </a:p>
                  </a:txBody>
                  <a:tcPr marL="68580" marR="68580" marT="99060" marB="99060" anchor="ctr">
                    <a:solidFill>
                      <a:schemeClr val="accent1">
                        <a:lumMod val="20000"/>
                        <a:lumOff val="80000"/>
                      </a:schemeClr>
                    </a:solidFill>
                  </a:tcPr>
                </a:tc>
                <a:tc>
                  <a:txBody>
                    <a:bodyPr/>
                    <a:lstStyle/>
                    <a:p>
                      <a:pPr marL="0" algn="ctr">
                        <a:buNone/>
                      </a:pPr>
                      <a:r>
                        <a:rPr lang="en-US" altLang="zh-CN" sz="1400">
                          <a:highlight>
                            <a:srgbClr val="CCCCCC"/>
                          </a:highlight>
                          <a:latin typeface="微软雅黑" panose="020B0503020204020204" charset="-122"/>
                          <a:ea typeface="微软雅黑" panose="020B0503020204020204" charset="-122"/>
                          <a:cs typeface="宋体" panose="02010600030101010101" pitchFamily="2" charset="-122"/>
                          <a:sym typeface="Arial" panose="020B0604020202020204" pitchFamily="34" charset="0"/>
                        </a:rPr>
                        <a:t>Châu âu</a:t>
                      </a:r>
                      <a:r>
                        <a:rPr lang="zh-CN" altLang="en-US"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rPr>
                        <a:t>/Úc</a:t>
                      </a:r>
                    </a:p>
                  </a:txBody>
                  <a:tcPr marL="68580" marR="68580" marT="99060" marB="99060" anchor="ctr">
                    <a:solidFill>
                      <a:schemeClr val="accent1">
                        <a:lumMod val="20000"/>
                        <a:lumOff val="80000"/>
                      </a:schemeClr>
                    </a:solidFill>
                  </a:tcPr>
                </a:tc>
              </a:tr>
              <a:tr h="459105">
                <a:tc>
                  <a:txBody>
                    <a:bodyPr/>
                    <a:lstStyle/>
                    <a:p>
                      <a:pPr marL="0" algn="ctr">
                        <a:buNone/>
                      </a:pPr>
                      <a:r>
                        <a:rPr lang="zh-CN" altLang="en-US"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rPr>
                        <a:t>EUR/JPY</a:t>
                      </a:r>
                    </a:p>
                  </a:txBody>
                  <a:tcPr marL="68580" marR="68580" marT="99060" marB="99060" anchor="ctr">
                    <a:solidFill>
                      <a:schemeClr val="accent1">
                        <a:lumMod val="20000"/>
                        <a:lumOff val="80000"/>
                      </a:schemeClr>
                    </a:solidFill>
                  </a:tcPr>
                </a:tc>
                <a:tc>
                  <a:txBody>
                    <a:bodyPr/>
                    <a:lstStyle/>
                    <a:p>
                      <a:pPr marL="0" algn="ctr">
                        <a:buNone/>
                      </a:pPr>
                      <a:r>
                        <a:rPr lang="en-US" altLang="zh-CN" sz="1400">
                          <a:highlight>
                            <a:srgbClr val="CCCCCC"/>
                          </a:highlight>
                          <a:latin typeface="微软雅黑" panose="020B0503020204020204" charset="-122"/>
                          <a:ea typeface="微软雅黑" panose="020B0503020204020204" charset="-122"/>
                          <a:cs typeface="宋体" panose="02010600030101010101" pitchFamily="2" charset="-122"/>
                          <a:sym typeface="Arial" panose="020B0604020202020204" pitchFamily="34" charset="0"/>
                        </a:rPr>
                        <a:t>Châu âu</a:t>
                      </a:r>
                      <a:r>
                        <a:rPr lang="zh-CN" altLang="en-US"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rPr>
                        <a:t>/</a:t>
                      </a:r>
                      <a:r>
                        <a:rPr lang="en-US" altLang="zh-CN" sz="1400">
                          <a:latin typeface="微软雅黑" panose="020B0503020204020204" charset="-122"/>
                          <a:ea typeface="微软雅黑" panose="020B0503020204020204" charset="-122"/>
                          <a:cs typeface="宋体" panose="02010600030101010101" pitchFamily="2" charset="-122"/>
                          <a:sym typeface="Arial" panose="020B0604020202020204" pitchFamily="34" charset="0"/>
                        </a:rPr>
                        <a:t>Nhật Bản</a:t>
                      </a:r>
                      <a:endParaRPr lang="zh-CN" altLang="en-US"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endParaRPr>
                    </a:p>
                  </a:txBody>
                  <a:tcPr marL="68580" marR="68580" marT="99060" marB="99060" anchor="ctr">
                    <a:solidFill>
                      <a:schemeClr val="accent1">
                        <a:lumMod val="20000"/>
                        <a:lumOff val="80000"/>
                      </a:schemeClr>
                    </a:solidFill>
                  </a:tcPr>
                </a:tc>
              </a:tr>
              <a:tr h="459105">
                <a:tc>
                  <a:txBody>
                    <a:bodyPr/>
                    <a:lstStyle/>
                    <a:p>
                      <a:pPr marL="0" algn="ctr">
                        <a:buNone/>
                      </a:pPr>
                      <a:r>
                        <a:rPr lang="zh-CN" altLang="en-US"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rPr>
                        <a:t>GBP/JPY</a:t>
                      </a:r>
                    </a:p>
                  </a:txBody>
                  <a:tcPr marL="68580" marR="68580" marT="99060" marB="99060" anchor="ctr">
                    <a:solidFill>
                      <a:schemeClr val="accent1">
                        <a:lumMod val="20000"/>
                        <a:lumOff val="80000"/>
                      </a:schemeClr>
                    </a:solidFill>
                  </a:tcPr>
                </a:tc>
                <a:tc>
                  <a:txBody>
                    <a:bodyPr/>
                    <a:lstStyle/>
                    <a:p>
                      <a:pPr marL="0" algn="ctr">
                        <a:buNone/>
                      </a:pPr>
                      <a:r>
                        <a:rPr lang="en-US" altLang="zh-CN" sz="1400">
                          <a:highlight>
                            <a:srgbClr val="CCCCCC"/>
                          </a:highlight>
                          <a:latin typeface="微软雅黑" panose="020B0503020204020204" charset="-122"/>
                          <a:ea typeface="微软雅黑" panose="020B0503020204020204" charset="-122"/>
                          <a:cs typeface="宋体" panose="02010600030101010101" pitchFamily="2" charset="-122"/>
                          <a:sym typeface="Arial" panose="020B0604020202020204" pitchFamily="34" charset="0"/>
                        </a:rPr>
                        <a:t>Vương quốc Anh</a:t>
                      </a:r>
                    </a:p>
                    <a:p>
                      <a:pPr marL="0" algn="ctr">
                        <a:buNone/>
                      </a:pPr>
                      <a:r>
                        <a:rPr lang="zh-CN" altLang="en-US"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rPr>
                        <a:t>/</a:t>
                      </a:r>
                      <a:r>
                        <a:rPr lang="en-US" altLang="zh-CN" sz="1400">
                          <a:latin typeface="微软雅黑" panose="020B0503020204020204" charset="-122"/>
                          <a:ea typeface="微软雅黑" panose="020B0503020204020204" charset="-122"/>
                          <a:cs typeface="宋体" panose="02010600030101010101" pitchFamily="2" charset="-122"/>
                          <a:sym typeface="Arial" panose="020B0604020202020204" pitchFamily="34" charset="0"/>
                        </a:rPr>
                        <a:t>Nhật Bản</a:t>
                      </a:r>
                      <a:endParaRPr lang="zh-CN" altLang="en-US"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endParaRPr>
                    </a:p>
                  </a:txBody>
                  <a:tcPr marL="68580" marR="68580" marT="99060" marB="99060" anchor="ctr">
                    <a:solidFill>
                      <a:schemeClr val="accent1">
                        <a:lumMod val="20000"/>
                        <a:lumOff val="80000"/>
                      </a:schemeClr>
                    </a:solidFill>
                  </a:tcPr>
                </a:tc>
              </a:tr>
              <a:tr h="486410">
                <a:tc>
                  <a:txBody>
                    <a:bodyPr/>
                    <a:lstStyle/>
                    <a:p>
                      <a:pPr marL="0" algn="ctr">
                        <a:buNone/>
                      </a:pPr>
                      <a:r>
                        <a:rPr lang="zh-CN" altLang="en-US"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rPr>
                        <a:t>GBP/CHF</a:t>
                      </a:r>
                    </a:p>
                  </a:txBody>
                  <a:tcPr marL="68580" marR="68580" marT="99060" marB="99060" anchor="ctr">
                    <a:solidFill>
                      <a:schemeClr val="accent1">
                        <a:lumMod val="20000"/>
                        <a:lumOff val="80000"/>
                      </a:schemeClr>
                    </a:solidFill>
                  </a:tcPr>
                </a:tc>
                <a:tc>
                  <a:txBody>
                    <a:bodyPr/>
                    <a:lstStyle/>
                    <a:p>
                      <a:pPr marL="0" algn="ctr">
                        <a:buNone/>
                      </a:pPr>
                      <a:r>
                        <a:rPr lang="en-US" altLang="zh-CN" sz="1400">
                          <a:highlight>
                            <a:srgbClr val="CCCCCC"/>
                          </a:highlight>
                          <a:latin typeface="微软雅黑" panose="020B0503020204020204" charset="-122"/>
                          <a:ea typeface="微软雅黑" panose="020B0503020204020204" charset="-122"/>
                          <a:cs typeface="宋体" panose="02010600030101010101" pitchFamily="2" charset="-122"/>
                          <a:sym typeface="Arial" panose="020B0604020202020204" pitchFamily="34" charset="0"/>
                        </a:rPr>
                        <a:t>Vương quốc Anh</a:t>
                      </a:r>
                    </a:p>
                    <a:p>
                      <a:pPr marL="0" algn="ctr">
                        <a:buNone/>
                      </a:pPr>
                      <a:r>
                        <a:rPr lang="zh-CN" altLang="en-US"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rPr>
                        <a:t>/</a:t>
                      </a:r>
                      <a:r>
                        <a:rPr sz="1400">
                          <a:latin typeface="微软雅黑" panose="020B0503020204020204" charset="-122"/>
                          <a:ea typeface="微软雅黑" panose="020B0503020204020204" charset="-122"/>
                          <a:cs typeface="宋体" panose="02010600030101010101" pitchFamily="2" charset="-122"/>
                          <a:sym typeface="Arial" panose="020B0604020202020204" pitchFamily="34" charset="0"/>
                        </a:rPr>
                        <a:t>Thụy Sĩ</a:t>
                      </a:r>
                      <a:endParaRPr lang="zh-CN" altLang="en-US"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endParaRPr>
                    </a:p>
                  </a:txBody>
                  <a:tcPr marL="68580" marR="68580" marT="99060" marB="99060" anchor="ctr">
                    <a:solidFill>
                      <a:schemeClr val="accent1">
                        <a:lumMod val="20000"/>
                        <a:lumOff val="80000"/>
                      </a:schemeClr>
                    </a:solidFill>
                  </a:tcPr>
                </a:tc>
              </a:tr>
              <a:tr h="486410">
                <a:tc>
                  <a:txBody>
                    <a:bodyPr/>
                    <a:lstStyle/>
                    <a:p>
                      <a:pPr marL="0" algn="ctr">
                        <a:buNone/>
                      </a:pPr>
                      <a:r>
                        <a:rPr lang="en-US" altLang="zh-CN"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rPr>
                        <a:t>C</a:t>
                      </a:r>
                      <a:r>
                        <a:rPr lang="zh-CN" altLang="en-US"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rPr>
                        <a:t>AD/JPY</a:t>
                      </a:r>
                    </a:p>
                  </a:txBody>
                  <a:tcPr marL="68580" marR="68580" marT="99060" marB="99060" anchor="ctr">
                    <a:solidFill>
                      <a:schemeClr val="accent1">
                        <a:lumMod val="20000"/>
                        <a:lumOff val="80000"/>
                      </a:schemeClr>
                    </a:solidFill>
                  </a:tcPr>
                </a:tc>
                <a:tc>
                  <a:txBody>
                    <a:bodyPr/>
                    <a:lstStyle/>
                    <a:p>
                      <a:pPr marL="0" algn="ctr">
                        <a:buNone/>
                      </a:pPr>
                      <a:r>
                        <a:rPr sz="1400">
                          <a:latin typeface="微软雅黑" panose="020B0503020204020204" charset="-122"/>
                          <a:ea typeface="微软雅黑" panose="020B0503020204020204" charset="-122"/>
                          <a:cs typeface="宋体" panose="02010600030101010101" pitchFamily="2" charset="-122"/>
                          <a:sym typeface="Arial" panose="020B0604020202020204" pitchFamily="34" charset="0"/>
                        </a:rPr>
                        <a:t>Canada</a:t>
                      </a:r>
                      <a:r>
                        <a:rPr lang="zh-CN" altLang="en-US"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rPr>
                        <a:t>/</a:t>
                      </a:r>
                      <a:r>
                        <a:rPr lang="en-US" altLang="zh-CN" sz="1400">
                          <a:latin typeface="微软雅黑" panose="020B0503020204020204" charset="-122"/>
                          <a:ea typeface="微软雅黑" panose="020B0503020204020204" charset="-122"/>
                          <a:cs typeface="宋体" panose="02010600030101010101" pitchFamily="2" charset="-122"/>
                          <a:sym typeface="Arial" panose="020B0604020202020204" pitchFamily="34" charset="0"/>
                        </a:rPr>
                        <a:t>Nhật Bản</a:t>
                      </a:r>
                      <a:endParaRPr lang="zh-CN" altLang="en-US" sz="1400" b="0" u="none">
                        <a:solidFill>
                          <a:schemeClr val="tx1"/>
                        </a:solidFill>
                        <a:latin typeface="微软雅黑" panose="020B0503020204020204" charset="-122"/>
                        <a:ea typeface="微软雅黑" panose="020B0503020204020204" charset="-122"/>
                        <a:cs typeface="宋体" panose="02010600030101010101" pitchFamily="2" charset="-122"/>
                        <a:sym typeface="Arial" panose="020B0604020202020204" pitchFamily="34" charset="0"/>
                      </a:endParaRPr>
                    </a:p>
                  </a:txBody>
                  <a:tcPr marL="68580" marR="68580" marT="99060" marB="99060" anchor="ctr">
                    <a:solidFill>
                      <a:schemeClr val="accent1">
                        <a:lumMod val="20000"/>
                        <a:lumOff val="80000"/>
                      </a:schemeClr>
                    </a:solidFill>
                  </a:tcPr>
                </a:tc>
              </a:tr>
            </a:tbl>
          </a:graphicData>
        </a:graphic>
      </p:graphicFrame>
      <p:sp>
        <p:nvSpPr>
          <p:cNvPr id="12" name="文本框 11"/>
          <p:cNvSpPr txBox="1"/>
          <p:nvPr/>
        </p:nvSpPr>
        <p:spPr>
          <a:xfrm>
            <a:off x="4926330" y="3916045"/>
            <a:ext cx="1369060" cy="768350"/>
          </a:xfrm>
          <a:prstGeom prst="rect">
            <a:avLst/>
          </a:prstGeom>
          <a:noFill/>
        </p:spPr>
        <p:txBody>
          <a:bodyPr wrap="square" rtlCol="0">
            <a:spAutoFit/>
          </a:bodyPr>
          <a:lstStyle/>
          <a:p>
            <a:pPr algn="l"/>
            <a:r>
              <a:rPr lang="en-US" altLang="zh-CN" sz="4400" b="1" dirty="0">
                <a:solidFill>
                  <a:srgbClr val="5B0EB2"/>
                </a:solidFill>
                <a:effectLst>
                  <a:outerShdw blurRad="63500" sx="102000" sy="102000" algn="ctr" rotWithShape="0">
                    <a:srgbClr val="FFFF00">
                      <a:alpha val="40000"/>
                    </a:srgbClr>
                  </a:outerShdw>
                </a:effectLst>
                <a:latin typeface="微软雅黑" panose="020B0503020204020204" charset="-122"/>
                <a:ea typeface="微软雅黑" panose="020B0503020204020204" charset="-122"/>
                <a:sym typeface="+mn-ea"/>
              </a:rPr>
              <a:t> VS</a:t>
            </a:r>
          </a:p>
        </p:txBody>
      </p:sp>
    </p:spTree>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_矩形 4"/>
          <p:cNvSpPr/>
          <p:nvPr>
            <p:custDataLst>
              <p:tags r:id="rId1"/>
            </p:custDataLst>
          </p:nvPr>
        </p:nvSpPr>
        <p:spPr>
          <a:xfrm>
            <a:off x="3814134" y="225811"/>
            <a:ext cx="4179349" cy="630942"/>
          </a:xfrm>
          <a:prstGeom prst="rect">
            <a:avLst/>
          </a:prstGeom>
        </p:spPr>
        <p:txBody>
          <a:bodyPr wrap="none">
            <a:spAutoFit/>
          </a:bodyPr>
          <a:lstStyle/>
          <a:p>
            <a:pPr algn="r" fontAlgn="auto">
              <a:spcBef>
                <a:spcPts val="0"/>
              </a:spcBef>
              <a:spcAft>
                <a:spcPts val="0"/>
              </a:spcAft>
              <a:defRPr/>
            </a:pPr>
            <a:r>
              <a:rPr lang="en-US" altLang="zh-CN" sz="3500" b="1" kern="1700" dirty="0" smtClean="0">
                <a:solidFill>
                  <a:srgbClr val="5B0EB2"/>
                </a:solidFill>
                <a:effectLst/>
                <a:latin typeface="微软雅黑" panose="020B0503020204020204" charset="-122"/>
                <a:ea typeface="微软雅黑" panose="020B0503020204020204" charset="-122"/>
                <a:sym typeface="微软雅黑" panose="020B0503020204020204" charset="-122"/>
              </a:rPr>
              <a:t>CÁC ĐỊNH NGHĨA</a:t>
            </a:r>
            <a:endParaRPr lang="zh-CN" sz="3500" b="1" kern="1700" dirty="0">
              <a:solidFill>
                <a:srgbClr val="5B0EB2"/>
              </a:solidFill>
              <a:effectLst/>
              <a:latin typeface="微软雅黑" panose="020B0503020204020204" charset="-122"/>
              <a:ea typeface="微软雅黑" panose="020B0503020204020204" charset="-122"/>
              <a:sym typeface="微软雅黑" panose="020B0503020204020204" charset="-122"/>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1406" y="2232348"/>
            <a:ext cx="4952270" cy="3224135"/>
          </a:xfrm>
          <a:prstGeom prst="rect">
            <a:avLst/>
          </a:prstGeom>
        </p:spPr>
      </p:pic>
      <p:sp>
        <p:nvSpPr>
          <p:cNvPr id="6" name="内容占位符 2"/>
          <p:cNvSpPr>
            <a:spLocks noGrp="1"/>
          </p:cNvSpPr>
          <p:nvPr/>
        </p:nvSpPr>
        <p:spPr>
          <a:xfrm>
            <a:off x="757173" y="1499102"/>
            <a:ext cx="8904281" cy="1087791"/>
          </a:xfrm>
          <a:prstGeom prst="rect">
            <a:avLst/>
          </a:prstGeom>
          <a:noFill/>
          <a:ln>
            <a:noFill/>
          </a:ln>
        </p:spPr>
        <p:txBody>
          <a:bodyPr vert="horz" wrap="square" lIns="91440" tIns="45720" rIns="91440" bIns="45720" numCol="1" anchor="t" anchorCtr="0" compatLnSpc="1"/>
          <a:lst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9pPr>
          </a:lstStyle>
          <a:p>
            <a:pPr marL="0" indent="0">
              <a:lnSpc>
                <a:spcPct val="170000"/>
              </a:lnSpc>
              <a:buNone/>
            </a:pPr>
            <a:r>
              <a:rPr lang="en-US" altLang="zh-CN" sz="2000" b="1" dirty="0" smtClean="0">
                <a:solidFill>
                  <a:schemeClr val="tx1">
                    <a:lumMod val="85000"/>
                    <a:lumOff val="15000"/>
                  </a:schemeClr>
                </a:solidFill>
                <a:latin typeface="微软雅黑" panose="020B0503020204020204" charset="-122"/>
                <a:ea typeface="微软雅黑" panose="020B0503020204020204" charset="-122"/>
              </a:rPr>
              <a:t>1. Biz:  </a:t>
            </a:r>
          </a:p>
          <a:p>
            <a:pPr marL="0" indent="0">
              <a:lnSpc>
                <a:spcPct val="170000"/>
              </a:lnSpc>
              <a:buNone/>
            </a:pPr>
            <a:r>
              <a:rPr lang="en-US" altLang="zh-CN" sz="2000" b="1" dirty="0">
                <a:solidFill>
                  <a:schemeClr val="tx1">
                    <a:lumMod val="85000"/>
                    <a:lumOff val="15000"/>
                  </a:schemeClr>
                </a:solidFill>
                <a:latin typeface="微软雅黑" panose="020B0503020204020204" charset="-122"/>
                <a:ea typeface="微软雅黑" panose="020B0503020204020204" charset="-122"/>
              </a:rPr>
              <a:t>2</a:t>
            </a:r>
            <a:r>
              <a:rPr lang="en-US" altLang="zh-CN" sz="2000" b="1" dirty="0" smtClean="0">
                <a:solidFill>
                  <a:schemeClr val="tx1">
                    <a:lumMod val="85000"/>
                    <a:lumOff val="15000"/>
                  </a:schemeClr>
                </a:solidFill>
                <a:latin typeface="微软雅黑" panose="020B0503020204020204" charset="-122"/>
                <a:ea typeface="微软雅黑" panose="020B0503020204020204" charset="-122"/>
              </a:rPr>
              <a:t>. Ask</a:t>
            </a:r>
          </a:p>
          <a:p>
            <a:pPr marL="0" indent="0">
              <a:lnSpc>
                <a:spcPct val="170000"/>
              </a:lnSpc>
              <a:buNone/>
            </a:pPr>
            <a:r>
              <a:rPr lang="en-US" altLang="zh-CN" sz="2000" b="1" dirty="0">
                <a:solidFill>
                  <a:schemeClr val="tx1">
                    <a:lumMod val="85000"/>
                    <a:lumOff val="15000"/>
                  </a:schemeClr>
                </a:solidFill>
                <a:latin typeface="微软雅黑" panose="020B0503020204020204" charset="-122"/>
                <a:ea typeface="微软雅黑" panose="020B0503020204020204" charset="-122"/>
              </a:rPr>
              <a:t>3</a:t>
            </a:r>
            <a:r>
              <a:rPr lang="en-US" altLang="zh-CN" sz="2000" b="1" dirty="0" smtClean="0">
                <a:solidFill>
                  <a:schemeClr val="tx1">
                    <a:lumMod val="85000"/>
                    <a:lumOff val="15000"/>
                  </a:schemeClr>
                </a:solidFill>
                <a:latin typeface="微软雅黑" panose="020B0503020204020204" charset="-122"/>
                <a:ea typeface="微软雅黑" panose="020B0503020204020204" charset="-122"/>
              </a:rPr>
              <a:t>. Spread</a:t>
            </a:r>
          </a:p>
          <a:p>
            <a:pPr marL="0" indent="0">
              <a:lnSpc>
                <a:spcPct val="170000"/>
              </a:lnSpc>
              <a:buNone/>
            </a:pPr>
            <a:r>
              <a:rPr lang="en-US" sz="2000" dirty="0" smtClean="0"/>
              <a:t>       </a:t>
            </a:r>
            <a:endParaRPr lang="en-US" altLang="zh-CN" sz="2000" b="1" dirty="0" smtClean="0">
              <a:solidFill>
                <a:schemeClr val="tx1">
                  <a:lumMod val="85000"/>
                  <a:lumOff val="15000"/>
                </a:schemeClr>
              </a:solidFill>
              <a:latin typeface="微软雅黑" panose="020B0503020204020204" charset="-122"/>
              <a:ea typeface="微软雅黑" panose="020B0503020204020204" charset="-122"/>
            </a:endParaRPr>
          </a:p>
          <a:p>
            <a:pPr marL="0" lvl="0" indent="0" algn="l">
              <a:lnSpc>
                <a:spcPct val="170000"/>
              </a:lnSpc>
              <a:buFont typeface="Wingdings" panose="05000000000000000000" pitchFamily="2" charset="2"/>
              <a:buNone/>
            </a:pPr>
            <a:endParaRPr lang="zh-CN" altLang="en-US" sz="2000" dirty="0">
              <a:solidFill>
                <a:schemeClr val="tx1">
                  <a:lumMod val="85000"/>
                  <a:lumOff val="15000"/>
                </a:schemeClr>
              </a:solidFill>
              <a:latin typeface="微软雅黑" panose="020B0503020204020204" charset="-122"/>
              <a:ea typeface="微软雅黑" panose="020B0503020204020204" charset="-122"/>
            </a:endParaRPr>
          </a:p>
          <a:p>
            <a:pPr marL="0" lvl="0" indent="0" algn="l">
              <a:lnSpc>
                <a:spcPct val="170000"/>
              </a:lnSpc>
              <a:buFont typeface="Wingdings" panose="05000000000000000000" pitchFamily="2" charset="2"/>
              <a:buNone/>
            </a:pPr>
            <a:endParaRPr lang="zh-CN" altLang="en-US" sz="2000" dirty="0">
              <a:solidFill>
                <a:schemeClr val="tx1">
                  <a:lumMod val="85000"/>
                  <a:lumOff val="15000"/>
                </a:schemeClr>
              </a:solidFill>
              <a:latin typeface="微软雅黑" panose="020B0503020204020204" charset="-122"/>
              <a:ea typeface="微软雅黑" panose="020B0503020204020204" charset="-122"/>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3676" y="3553053"/>
            <a:ext cx="4572000" cy="3048000"/>
          </a:xfrm>
          <a:prstGeom prst="rect">
            <a:avLst/>
          </a:prstGeom>
        </p:spPr>
      </p:pic>
    </p:spTree>
    <p:extLst>
      <p:ext uri="{BB962C8B-B14F-4D97-AF65-F5344CB8AC3E}">
        <p14:creationId xmlns:p14="http://schemas.microsoft.com/office/powerpoint/2010/main" val="304915189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_矩形 4"/>
          <p:cNvSpPr/>
          <p:nvPr>
            <p:custDataLst>
              <p:tags r:id="rId1"/>
            </p:custDataLst>
          </p:nvPr>
        </p:nvSpPr>
        <p:spPr>
          <a:xfrm>
            <a:off x="3814134" y="415592"/>
            <a:ext cx="4179349" cy="630942"/>
          </a:xfrm>
          <a:prstGeom prst="rect">
            <a:avLst/>
          </a:prstGeom>
        </p:spPr>
        <p:txBody>
          <a:bodyPr wrap="none">
            <a:spAutoFit/>
          </a:bodyPr>
          <a:lstStyle/>
          <a:p>
            <a:pPr algn="r" fontAlgn="auto">
              <a:spcBef>
                <a:spcPts val="0"/>
              </a:spcBef>
              <a:spcAft>
                <a:spcPts val="0"/>
              </a:spcAft>
              <a:defRPr/>
            </a:pPr>
            <a:r>
              <a:rPr lang="en-US" altLang="zh-CN" sz="3500" b="1" kern="1700" dirty="0" smtClean="0">
                <a:solidFill>
                  <a:srgbClr val="5B0EB2"/>
                </a:solidFill>
                <a:effectLst/>
                <a:latin typeface="微软雅黑" panose="020B0503020204020204" charset="-122"/>
                <a:ea typeface="微软雅黑" panose="020B0503020204020204" charset="-122"/>
                <a:sym typeface="微软雅黑" panose="020B0503020204020204" charset="-122"/>
              </a:rPr>
              <a:t>CÁC ĐỊNH NGHĨA</a:t>
            </a:r>
            <a:endParaRPr lang="zh-CN" sz="3500" b="1" kern="1700" dirty="0">
              <a:solidFill>
                <a:srgbClr val="5B0EB2"/>
              </a:solidFill>
              <a:effectLst/>
              <a:latin typeface="微软雅黑" panose="020B0503020204020204" charset="-122"/>
              <a:ea typeface="微软雅黑" panose="020B0503020204020204" charset="-122"/>
              <a:sym typeface="微软雅黑" panose="020B0503020204020204" charset="-122"/>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6014" y="3599901"/>
            <a:ext cx="7828625" cy="2662875"/>
          </a:xfrm>
          <a:prstGeom prst="rect">
            <a:avLst/>
          </a:prstGeom>
        </p:spPr>
      </p:pic>
      <p:sp>
        <p:nvSpPr>
          <p:cNvPr id="13" name="内容占位符 2"/>
          <p:cNvSpPr>
            <a:spLocks noGrp="1"/>
          </p:cNvSpPr>
          <p:nvPr/>
        </p:nvSpPr>
        <p:spPr>
          <a:xfrm>
            <a:off x="1326644" y="1206836"/>
            <a:ext cx="8904281" cy="1087791"/>
          </a:xfrm>
          <a:prstGeom prst="rect">
            <a:avLst/>
          </a:prstGeom>
          <a:noFill/>
          <a:ln>
            <a:noFill/>
          </a:ln>
        </p:spPr>
        <p:txBody>
          <a:bodyPr vert="horz" wrap="square" lIns="91440" tIns="45720" rIns="91440" bIns="45720" numCol="1" anchor="t" anchorCtr="0" compatLnSpc="1"/>
          <a:lst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9pPr>
          </a:lstStyle>
          <a:p>
            <a:pPr marL="0" indent="0">
              <a:lnSpc>
                <a:spcPct val="170000"/>
              </a:lnSpc>
              <a:buNone/>
            </a:pPr>
            <a:r>
              <a:rPr lang="en-US" altLang="zh-CN" sz="2000" b="1" dirty="0" smtClean="0">
                <a:solidFill>
                  <a:schemeClr val="tx1">
                    <a:lumMod val="85000"/>
                    <a:lumOff val="15000"/>
                  </a:schemeClr>
                </a:solidFill>
                <a:latin typeface="微软雅黑" panose="020B0503020204020204" charset="-122"/>
                <a:ea typeface="微软雅黑" panose="020B0503020204020204" charset="-122"/>
              </a:rPr>
              <a:t>4. LOT:  </a:t>
            </a:r>
          </a:p>
          <a:p>
            <a:pPr marL="0" indent="0">
              <a:lnSpc>
                <a:spcPct val="170000"/>
              </a:lnSpc>
              <a:buNone/>
            </a:pPr>
            <a:r>
              <a:rPr lang="en-US" sz="2000" dirty="0" smtClean="0"/>
              <a:t>        </a:t>
            </a:r>
            <a:r>
              <a:rPr lang="en-US" sz="2000" dirty="0" err="1" smtClean="0"/>
              <a:t>Dùng</a:t>
            </a:r>
            <a:r>
              <a:rPr lang="en-US" sz="2000" dirty="0" smtClean="0"/>
              <a:t> </a:t>
            </a:r>
            <a:r>
              <a:rPr lang="en-US" sz="2000" dirty="0" err="1"/>
              <a:t>làm</a:t>
            </a:r>
            <a:r>
              <a:rPr lang="en-US" sz="2000" dirty="0"/>
              <a:t> </a:t>
            </a:r>
            <a:r>
              <a:rPr lang="en-US" sz="2000" dirty="0" err="1"/>
              <a:t>đơn</a:t>
            </a:r>
            <a:r>
              <a:rPr lang="en-US" sz="2000" dirty="0"/>
              <a:t> </a:t>
            </a:r>
            <a:r>
              <a:rPr lang="en-US" sz="2000" dirty="0" err="1"/>
              <a:t>vị</a:t>
            </a:r>
            <a:r>
              <a:rPr lang="en-US" sz="2000" dirty="0"/>
              <a:t> </a:t>
            </a:r>
            <a:r>
              <a:rPr lang="en-US" sz="2000" dirty="0" err="1"/>
              <a:t>để</a:t>
            </a:r>
            <a:r>
              <a:rPr lang="en-US" sz="2000" dirty="0"/>
              <a:t> </a:t>
            </a:r>
            <a:r>
              <a:rPr lang="en-US" sz="2000" dirty="0" err="1"/>
              <a:t>đo</a:t>
            </a:r>
            <a:r>
              <a:rPr lang="en-US" sz="2000" dirty="0"/>
              <a:t> </a:t>
            </a:r>
            <a:r>
              <a:rPr lang="en-US" sz="2000" dirty="0" err="1"/>
              <a:t>khối</a:t>
            </a:r>
            <a:r>
              <a:rPr lang="en-US" sz="2000" dirty="0"/>
              <a:t> </a:t>
            </a:r>
            <a:r>
              <a:rPr lang="en-US" sz="2000" dirty="0" err="1"/>
              <a:t>lượng</a:t>
            </a:r>
            <a:r>
              <a:rPr lang="en-US" sz="2000" dirty="0"/>
              <a:t> </a:t>
            </a:r>
            <a:r>
              <a:rPr lang="en-US" sz="2000" dirty="0" err="1"/>
              <a:t>tiền</a:t>
            </a:r>
            <a:r>
              <a:rPr lang="en-US" sz="2000" dirty="0"/>
              <a:t> </a:t>
            </a:r>
            <a:r>
              <a:rPr lang="en-US" sz="2000" dirty="0" err="1"/>
              <a:t>tệ</a:t>
            </a:r>
            <a:r>
              <a:rPr lang="en-US" sz="2000" dirty="0"/>
              <a:t> </a:t>
            </a:r>
            <a:r>
              <a:rPr lang="en-US" sz="2000" dirty="0" err="1"/>
              <a:t>giao</a:t>
            </a:r>
            <a:r>
              <a:rPr lang="en-US" sz="2000" dirty="0"/>
              <a:t> </a:t>
            </a:r>
            <a:r>
              <a:rPr lang="en-US" sz="2000" dirty="0" err="1"/>
              <a:t>dịch</a:t>
            </a:r>
            <a:r>
              <a:rPr lang="en-US" sz="2000" dirty="0"/>
              <a:t> </a:t>
            </a:r>
            <a:r>
              <a:rPr lang="en-US" sz="2000" dirty="0" err="1"/>
              <a:t>trong</a:t>
            </a:r>
            <a:r>
              <a:rPr lang="en-US" sz="2000" dirty="0"/>
              <a:t> </a:t>
            </a:r>
            <a:r>
              <a:rPr lang="en-US" sz="2000" dirty="0" err="1" smtClean="0"/>
              <a:t>forex</a:t>
            </a:r>
            <a:r>
              <a:rPr lang="en-US" sz="2000" dirty="0" smtClean="0"/>
              <a:t>. </a:t>
            </a:r>
            <a:r>
              <a:rPr lang="en-US" sz="2000" dirty="0" err="1" smtClean="0"/>
              <a:t>Một</a:t>
            </a:r>
            <a:r>
              <a:rPr lang="en-US" sz="2000" dirty="0" smtClean="0"/>
              <a:t> </a:t>
            </a:r>
            <a:r>
              <a:rPr lang="en-US" sz="2000" dirty="0"/>
              <a:t>Lot </a:t>
            </a:r>
            <a:r>
              <a:rPr lang="en-US" sz="2000" dirty="0" err="1"/>
              <a:t>chuẩn</a:t>
            </a:r>
            <a:r>
              <a:rPr lang="en-US" sz="2000" dirty="0"/>
              <a:t> </a:t>
            </a:r>
            <a:r>
              <a:rPr lang="en-US" sz="2000" dirty="0" err="1"/>
              <a:t>sẽ</a:t>
            </a:r>
            <a:r>
              <a:rPr lang="en-US" sz="2000" dirty="0"/>
              <a:t> </a:t>
            </a:r>
            <a:r>
              <a:rPr lang="en-US" sz="2000" dirty="0" err="1"/>
              <a:t>tương</a:t>
            </a:r>
            <a:r>
              <a:rPr lang="en-US" sz="2000" dirty="0"/>
              <a:t> </a:t>
            </a:r>
            <a:r>
              <a:rPr lang="en-US" sz="2000" dirty="0" err="1"/>
              <a:t>đương</a:t>
            </a:r>
            <a:r>
              <a:rPr lang="en-US" sz="2000" dirty="0"/>
              <a:t> </a:t>
            </a:r>
            <a:r>
              <a:rPr lang="en-US" sz="2000" dirty="0" err="1"/>
              <a:t>với</a:t>
            </a:r>
            <a:r>
              <a:rPr lang="en-US" sz="2000" dirty="0"/>
              <a:t> 100.000 </a:t>
            </a:r>
            <a:r>
              <a:rPr lang="en-US" sz="2000" dirty="0" err="1"/>
              <a:t>đơn</a:t>
            </a:r>
            <a:r>
              <a:rPr lang="en-US" sz="2000" dirty="0"/>
              <a:t> </a:t>
            </a:r>
            <a:r>
              <a:rPr lang="en-US" sz="2000" dirty="0" err="1"/>
              <a:t>vị</a:t>
            </a:r>
            <a:r>
              <a:rPr lang="en-US" sz="2000" dirty="0"/>
              <a:t> </a:t>
            </a:r>
            <a:r>
              <a:rPr lang="en-US" sz="2000" dirty="0" err="1"/>
              <a:t>tiền</a:t>
            </a:r>
            <a:r>
              <a:rPr lang="en-US" sz="2000" dirty="0"/>
              <a:t> </a:t>
            </a:r>
            <a:r>
              <a:rPr lang="en-US" sz="2000" dirty="0" err="1"/>
              <a:t>tệ</a:t>
            </a:r>
            <a:r>
              <a:rPr lang="en-US" sz="2000" dirty="0"/>
              <a:t>, </a:t>
            </a:r>
            <a:r>
              <a:rPr lang="en-US" sz="2000" dirty="0" err="1"/>
              <a:t>hiện</a:t>
            </a:r>
            <a:r>
              <a:rPr lang="en-US" sz="2000" dirty="0"/>
              <a:t> </a:t>
            </a:r>
            <a:r>
              <a:rPr lang="en-US" sz="2000" dirty="0" err="1"/>
              <a:t>tại</a:t>
            </a:r>
            <a:r>
              <a:rPr lang="en-US" sz="2000" dirty="0"/>
              <a:t> </a:t>
            </a:r>
            <a:r>
              <a:rPr lang="en-US" sz="2000" dirty="0" err="1"/>
              <a:t>có</a:t>
            </a:r>
            <a:r>
              <a:rPr lang="en-US" sz="2000" dirty="0"/>
              <a:t> 3 </a:t>
            </a:r>
            <a:r>
              <a:rPr lang="en-US" sz="2000" dirty="0" err="1"/>
              <a:t>loại</a:t>
            </a:r>
            <a:r>
              <a:rPr lang="en-US" sz="2000" dirty="0"/>
              <a:t> </a:t>
            </a:r>
            <a:r>
              <a:rPr lang="en-US" sz="2000" dirty="0" err="1"/>
              <a:t>kích</a:t>
            </a:r>
            <a:r>
              <a:rPr lang="en-US" sz="2000" dirty="0"/>
              <a:t> </a:t>
            </a:r>
            <a:r>
              <a:rPr lang="en-US" sz="2000" dirty="0" err="1"/>
              <a:t>thước</a:t>
            </a:r>
            <a:r>
              <a:rPr lang="en-US" sz="2000" dirty="0"/>
              <a:t> lot </a:t>
            </a:r>
            <a:r>
              <a:rPr lang="en-US" sz="2000" dirty="0" err="1"/>
              <a:t>được</a:t>
            </a:r>
            <a:r>
              <a:rPr lang="en-US" sz="2000" dirty="0"/>
              <a:t> </a:t>
            </a:r>
            <a:r>
              <a:rPr lang="en-US" sz="2000" dirty="0" err="1"/>
              <a:t>dùng</a:t>
            </a:r>
            <a:r>
              <a:rPr lang="en-US" sz="2000" dirty="0"/>
              <a:t> </a:t>
            </a:r>
            <a:r>
              <a:rPr lang="en-US" sz="2000" dirty="0" err="1"/>
              <a:t>để</a:t>
            </a:r>
            <a:r>
              <a:rPr lang="en-US" sz="2000" dirty="0"/>
              <a:t> </a:t>
            </a:r>
            <a:r>
              <a:rPr lang="en-US" sz="2000" dirty="0" err="1"/>
              <a:t>giao</a:t>
            </a:r>
            <a:r>
              <a:rPr lang="en-US" sz="2000" dirty="0"/>
              <a:t> </a:t>
            </a:r>
            <a:r>
              <a:rPr lang="en-US" sz="2000" dirty="0" err="1"/>
              <a:t>dịch</a:t>
            </a:r>
            <a:r>
              <a:rPr lang="en-US" sz="2000" dirty="0"/>
              <a:t> </a:t>
            </a:r>
            <a:r>
              <a:rPr lang="en-US" sz="2000" dirty="0" err="1"/>
              <a:t>gồm</a:t>
            </a:r>
            <a:r>
              <a:rPr lang="en-US" sz="2000" dirty="0"/>
              <a:t>: standard lot, mini lot </a:t>
            </a:r>
            <a:r>
              <a:rPr lang="en-US" sz="2000" dirty="0" err="1"/>
              <a:t>và</a:t>
            </a:r>
            <a:r>
              <a:rPr lang="en-US" sz="2000" dirty="0"/>
              <a:t> micro lot </a:t>
            </a:r>
            <a:r>
              <a:rPr lang="en-US" sz="2000" dirty="0" err="1"/>
              <a:t>như</a:t>
            </a:r>
            <a:r>
              <a:rPr lang="en-US" sz="2000" dirty="0"/>
              <a:t> </a:t>
            </a:r>
            <a:r>
              <a:rPr lang="en-US" sz="2000" dirty="0" err="1"/>
              <a:t>hình</a:t>
            </a:r>
            <a:r>
              <a:rPr lang="en-US" sz="2000" dirty="0"/>
              <a:t> </a:t>
            </a:r>
            <a:r>
              <a:rPr lang="en-US" sz="2000" dirty="0" err="1"/>
              <a:t>bên</a:t>
            </a:r>
            <a:r>
              <a:rPr lang="en-US" sz="2000" dirty="0"/>
              <a:t> </a:t>
            </a:r>
            <a:r>
              <a:rPr lang="en-US" sz="2000" dirty="0" err="1"/>
              <a:t>dưới</a:t>
            </a:r>
            <a:r>
              <a:rPr lang="en-US" sz="2000" dirty="0"/>
              <a:t>:</a:t>
            </a:r>
          </a:p>
          <a:p>
            <a:pPr marL="0" lvl="0" indent="0" algn="l">
              <a:lnSpc>
                <a:spcPct val="170000"/>
              </a:lnSpc>
              <a:buNone/>
            </a:pPr>
            <a:endParaRPr lang="en-US" altLang="zh-CN" sz="2000" b="1" dirty="0" smtClean="0">
              <a:solidFill>
                <a:schemeClr val="tx1">
                  <a:lumMod val="85000"/>
                  <a:lumOff val="15000"/>
                </a:schemeClr>
              </a:solidFill>
              <a:latin typeface="微软雅黑" panose="020B0503020204020204" charset="-122"/>
              <a:ea typeface="微软雅黑" panose="020B0503020204020204" charset="-122"/>
            </a:endParaRPr>
          </a:p>
          <a:p>
            <a:pPr marL="0" lvl="0" indent="0" algn="l">
              <a:lnSpc>
                <a:spcPct val="170000"/>
              </a:lnSpc>
              <a:buFont typeface="Wingdings" panose="05000000000000000000" pitchFamily="2" charset="2"/>
              <a:buNone/>
            </a:pPr>
            <a:endParaRPr lang="zh-CN" altLang="en-US" sz="2000" dirty="0">
              <a:solidFill>
                <a:schemeClr val="tx1">
                  <a:lumMod val="85000"/>
                  <a:lumOff val="15000"/>
                </a:schemeClr>
              </a:solidFill>
              <a:latin typeface="微软雅黑" panose="020B0503020204020204" charset="-122"/>
              <a:ea typeface="微软雅黑" panose="020B0503020204020204" charset="-122"/>
            </a:endParaRPr>
          </a:p>
          <a:p>
            <a:pPr marL="0" lvl="0" indent="0" algn="l">
              <a:lnSpc>
                <a:spcPct val="170000"/>
              </a:lnSpc>
              <a:buFont typeface="Wingdings" panose="05000000000000000000" pitchFamily="2" charset="2"/>
              <a:buNone/>
            </a:pPr>
            <a:endParaRPr lang="zh-CN" altLang="en-US" sz="2000" dirty="0">
              <a:solidFill>
                <a:schemeClr val="tx1">
                  <a:lumMod val="85000"/>
                  <a:lumOff val="15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44548106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_矩形 4"/>
          <p:cNvSpPr/>
          <p:nvPr>
            <p:custDataLst>
              <p:tags r:id="rId1"/>
            </p:custDataLst>
          </p:nvPr>
        </p:nvSpPr>
        <p:spPr>
          <a:xfrm>
            <a:off x="3814134" y="415592"/>
            <a:ext cx="4179349" cy="630942"/>
          </a:xfrm>
          <a:prstGeom prst="rect">
            <a:avLst/>
          </a:prstGeom>
        </p:spPr>
        <p:txBody>
          <a:bodyPr wrap="none">
            <a:spAutoFit/>
          </a:bodyPr>
          <a:lstStyle/>
          <a:p>
            <a:pPr algn="r" fontAlgn="auto">
              <a:spcBef>
                <a:spcPts val="0"/>
              </a:spcBef>
              <a:spcAft>
                <a:spcPts val="0"/>
              </a:spcAft>
              <a:defRPr/>
            </a:pPr>
            <a:r>
              <a:rPr lang="en-US" altLang="zh-CN" sz="3500" b="1" kern="1700" dirty="0" smtClean="0">
                <a:solidFill>
                  <a:srgbClr val="5B0EB2"/>
                </a:solidFill>
                <a:effectLst/>
                <a:latin typeface="微软雅黑" panose="020B0503020204020204" charset="-122"/>
                <a:ea typeface="微软雅黑" panose="020B0503020204020204" charset="-122"/>
                <a:sym typeface="微软雅黑" panose="020B0503020204020204" charset="-122"/>
              </a:rPr>
              <a:t>CÁC ĐỊNH NGHĨA</a:t>
            </a:r>
            <a:endParaRPr lang="zh-CN" sz="3500" b="1" kern="1700" dirty="0">
              <a:solidFill>
                <a:srgbClr val="5B0EB2"/>
              </a:solidFill>
              <a:effectLst/>
              <a:latin typeface="微软雅黑" panose="020B0503020204020204" charset="-122"/>
              <a:ea typeface="微软雅黑" panose="020B0503020204020204" charset="-122"/>
              <a:sym typeface="微软雅黑" panose="020B0503020204020204" charset="-122"/>
            </a:endParaRPr>
          </a:p>
        </p:txBody>
      </p:sp>
      <p:sp>
        <p:nvSpPr>
          <p:cNvPr id="13" name="内容占位符 2"/>
          <p:cNvSpPr>
            <a:spLocks noGrp="1"/>
          </p:cNvSpPr>
          <p:nvPr/>
        </p:nvSpPr>
        <p:spPr>
          <a:xfrm>
            <a:off x="1326644" y="1206836"/>
            <a:ext cx="8904281" cy="1087791"/>
          </a:xfrm>
          <a:prstGeom prst="rect">
            <a:avLst/>
          </a:prstGeom>
          <a:noFill/>
          <a:ln>
            <a:noFill/>
          </a:ln>
        </p:spPr>
        <p:txBody>
          <a:bodyPr vert="horz" wrap="square" lIns="91440" tIns="45720" rIns="91440" bIns="45720" numCol="1" anchor="t" anchorCtr="0" compatLnSpc="1"/>
          <a:lst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9pPr>
          </a:lstStyle>
          <a:p>
            <a:pPr marL="0" indent="0">
              <a:lnSpc>
                <a:spcPct val="170000"/>
              </a:lnSpc>
              <a:buNone/>
            </a:pPr>
            <a:r>
              <a:rPr lang="en-US" altLang="zh-CN" sz="2000" b="1" dirty="0" smtClean="0">
                <a:solidFill>
                  <a:schemeClr val="tx1">
                    <a:lumMod val="85000"/>
                    <a:lumOff val="15000"/>
                  </a:schemeClr>
                </a:solidFill>
                <a:latin typeface="微软雅黑" panose="020B0503020204020204" charset="-122"/>
                <a:ea typeface="微软雅黑" panose="020B0503020204020204" charset="-122"/>
              </a:rPr>
              <a:t>5.  Pip:  </a:t>
            </a:r>
          </a:p>
          <a:p>
            <a:pPr marL="0" indent="0">
              <a:lnSpc>
                <a:spcPct val="170000"/>
              </a:lnSpc>
              <a:buNone/>
            </a:pPr>
            <a:r>
              <a:rPr lang="en-US" sz="2000" dirty="0" smtClean="0"/>
              <a:t>       Pip </a:t>
            </a:r>
            <a:r>
              <a:rPr lang="en-US" sz="2000" dirty="0" err="1"/>
              <a:t>chính</a:t>
            </a:r>
            <a:r>
              <a:rPr lang="en-US" sz="2000" dirty="0"/>
              <a:t> </a:t>
            </a:r>
            <a:r>
              <a:rPr lang="en-US" sz="2000" dirty="0" err="1"/>
              <a:t>là</a:t>
            </a:r>
            <a:r>
              <a:rPr lang="en-US" sz="2000" dirty="0"/>
              <a:t> </a:t>
            </a:r>
            <a:r>
              <a:rPr lang="en-US" sz="2000" dirty="0" err="1"/>
              <a:t>đơn</a:t>
            </a:r>
            <a:r>
              <a:rPr lang="en-US" sz="2000" dirty="0"/>
              <a:t> </a:t>
            </a:r>
            <a:r>
              <a:rPr lang="en-US" sz="2000" dirty="0" err="1"/>
              <a:t>vị</a:t>
            </a:r>
            <a:r>
              <a:rPr lang="en-US" sz="2000" dirty="0"/>
              <a:t> </a:t>
            </a:r>
            <a:r>
              <a:rPr lang="en-US" sz="2000" dirty="0" err="1"/>
              <a:t>để</a:t>
            </a:r>
            <a:r>
              <a:rPr lang="en-US" sz="2000" dirty="0"/>
              <a:t> </a:t>
            </a:r>
            <a:r>
              <a:rPr lang="en-US" sz="2000" dirty="0" err="1"/>
              <a:t>tính</a:t>
            </a:r>
            <a:r>
              <a:rPr lang="en-US" sz="2000" dirty="0"/>
              <a:t> </a:t>
            </a:r>
            <a:r>
              <a:rPr lang="en-US" sz="2000" dirty="0" err="1"/>
              <a:t>giá</a:t>
            </a:r>
            <a:r>
              <a:rPr lang="en-US" sz="2000" dirty="0"/>
              <a:t> </a:t>
            </a:r>
            <a:r>
              <a:rPr lang="en-US" sz="2000" dirty="0" err="1"/>
              <a:t>trị</a:t>
            </a:r>
            <a:r>
              <a:rPr lang="en-US" sz="2000" dirty="0"/>
              <a:t> </a:t>
            </a:r>
            <a:r>
              <a:rPr lang="en-US" sz="2000" dirty="0" err="1"/>
              <a:t>thay</a:t>
            </a:r>
            <a:r>
              <a:rPr lang="en-US" sz="2000" dirty="0"/>
              <a:t> </a:t>
            </a:r>
            <a:r>
              <a:rPr lang="en-US" sz="2000" dirty="0" err="1"/>
              <a:t>đổi</a:t>
            </a:r>
            <a:r>
              <a:rPr lang="en-US" sz="2000" dirty="0"/>
              <a:t> </a:t>
            </a:r>
            <a:r>
              <a:rPr lang="en-US" sz="2000" dirty="0" err="1"/>
              <a:t>của</a:t>
            </a:r>
            <a:r>
              <a:rPr lang="en-US" sz="2000" dirty="0"/>
              <a:t> </a:t>
            </a:r>
            <a:r>
              <a:rPr lang="en-US" sz="2000" dirty="0" err="1"/>
              <a:t>tiền</a:t>
            </a:r>
            <a:r>
              <a:rPr lang="en-US" sz="2000" dirty="0"/>
              <a:t> </a:t>
            </a:r>
            <a:r>
              <a:rPr lang="en-US" sz="2000" dirty="0" err="1"/>
              <a:t>tệ</a:t>
            </a:r>
            <a:r>
              <a:rPr lang="en-US" sz="2000" dirty="0"/>
              <a:t> </a:t>
            </a:r>
            <a:r>
              <a:rPr lang="en-US" sz="2000" dirty="0" err="1"/>
              <a:t>này</a:t>
            </a:r>
            <a:r>
              <a:rPr lang="en-US" sz="2000" dirty="0"/>
              <a:t> so </a:t>
            </a:r>
            <a:r>
              <a:rPr lang="en-US" sz="2000" dirty="0" err="1"/>
              <a:t>với</a:t>
            </a:r>
            <a:r>
              <a:rPr lang="en-US" sz="2000" dirty="0"/>
              <a:t> </a:t>
            </a:r>
            <a:r>
              <a:rPr lang="en-US" sz="2000" dirty="0" err="1"/>
              <a:t>tiền</a:t>
            </a:r>
            <a:r>
              <a:rPr lang="en-US" sz="2000" dirty="0"/>
              <a:t> </a:t>
            </a:r>
            <a:r>
              <a:rPr lang="en-US" sz="2000" dirty="0" err="1"/>
              <a:t>tệ</a:t>
            </a:r>
            <a:r>
              <a:rPr lang="en-US" sz="2000" dirty="0"/>
              <a:t> </a:t>
            </a:r>
            <a:r>
              <a:rPr lang="en-US" sz="2000" dirty="0" err="1" smtClean="0"/>
              <a:t>khác</a:t>
            </a:r>
            <a:r>
              <a:rPr lang="en-US" sz="2000" dirty="0" smtClean="0"/>
              <a:t>. </a:t>
            </a:r>
            <a:r>
              <a:rPr lang="en-US" sz="2000" dirty="0" err="1" smtClean="0"/>
              <a:t>Mỗi</a:t>
            </a:r>
            <a:r>
              <a:rPr lang="en-US" sz="2000" dirty="0" smtClean="0"/>
              <a:t> </a:t>
            </a:r>
            <a:r>
              <a:rPr lang="en-US" sz="2000" dirty="0" err="1" smtClean="0"/>
              <a:t>ngày</a:t>
            </a:r>
            <a:r>
              <a:rPr lang="en-US" sz="2000" dirty="0" smtClean="0"/>
              <a:t> </a:t>
            </a:r>
            <a:r>
              <a:rPr lang="en-US" sz="2000" dirty="0" err="1" smtClean="0"/>
              <a:t>các</a:t>
            </a:r>
            <a:r>
              <a:rPr lang="en-US" sz="2000" dirty="0" smtClean="0"/>
              <a:t> </a:t>
            </a:r>
            <a:r>
              <a:rPr lang="en-US" sz="2000" dirty="0" err="1" smtClean="0"/>
              <a:t>cặp</a:t>
            </a:r>
            <a:r>
              <a:rPr lang="en-US" sz="2000" dirty="0" smtClean="0"/>
              <a:t> </a:t>
            </a:r>
            <a:r>
              <a:rPr lang="en-US" sz="2000" dirty="0" err="1" smtClean="0"/>
              <a:t>tiền</a:t>
            </a:r>
            <a:r>
              <a:rPr lang="en-US" sz="2000" dirty="0" smtClean="0"/>
              <a:t> </a:t>
            </a:r>
            <a:r>
              <a:rPr lang="en-US" sz="2000" dirty="0" err="1" smtClean="0"/>
              <a:t>tệ</a:t>
            </a:r>
            <a:r>
              <a:rPr lang="en-US" sz="2000" dirty="0" smtClean="0"/>
              <a:t> </a:t>
            </a:r>
            <a:r>
              <a:rPr lang="en-US" sz="2000" dirty="0" err="1" smtClean="0"/>
              <a:t>thường</a:t>
            </a:r>
            <a:r>
              <a:rPr lang="en-US" sz="2000" dirty="0" smtClean="0"/>
              <a:t> </a:t>
            </a:r>
            <a:r>
              <a:rPr lang="en-US" sz="2000" dirty="0" err="1" smtClean="0"/>
              <a:t>dao</a:t>
            </a:r>
            <a:r>
              <a:rPr lang="en-US" sz="2000" dirty="0" smtClean="0"/>
              <a:t> </a:t>
            </a:r>
            <a:r>
              <a:rPr lang="en-US" sz="2000" dirty="0" err="1" smtClean="0"/>
              <a:t>động</a:t>
            </a:r>
            <a:r>
              <a:rPr lang="en-US" sz="2000" dirty="0" smtClean="0"/>
              <a:t> </a:t>
            </a:r>
            <a:r>
              <a:rPr lang="en-US" sz="2000" dirty="0" err="1" smtClean="0"/>
              <a:t>từ</a:t>
            </a:r>
            <a:r>
              <a:rPr lang="en-US" sz="2000" dirty="0" smtClean="0"/>
              <a:t> 40 </a:t>
            </a:r>
            <a:r>
              <a:rPr lang="en-US" sz="2000" dirty="0" err="1" smtClean="0"/>
              <a:t>đến</a:t>
            </a:r>
            <a:r>
              <a:rPr lang="en-US" sz="2000" dirty="0" smtClean="0"/>
              <a:t> 60 pip. </a:t>
            </a:r>
            <a:r>
              <a:rPr lang="en-US" sz="2000" dirty="0" err="1" smtClean="0"/>
              <a:t>Mỗi</a:t>
            </a:r>
            <a:r>
              <a:rPr lang="en-US" sz="2000" dirty="0" smtClean="0"/>
              <a:t> </a:t>
            </a:r>
            <a:r>
              <a:rPr lang="en-US" sz="2000" dirty="0" err="1" smtClean="0"/>
              <a:t>tuần</a:t>
            </a:r>
            <a:r>
              <a:rPr lang="en-US" sz="2000" dirty="0" smtClean="0"/>
              <a:t> </a:t>
            </a:r>
            <a:r>
              <a:rPr lang="en-US" sz="2000" dirty="0" err="1" smtClean="0"/>
              <a:t>thường</a:t>
            </a:r>
            <a:r>
              <a:rPr lang="en-US" sz="2000" dirty="0" smtClean="0"/>
              <a:t> </a:t>
            </a:r>
            <a:r>
              <a:rPr lang="en-US" sz="2000" dirty="0" err="1" smtClean="0"/>
              <a:t>dao</a:t>
            </a:r>
            <a:r>
              <a:rPr lang="en-US" sz="2000" dirty="0" smtClean="0"/>
              <a:t> </a:t>
            </a:r>
            <a:r>
              <a:rPr lang="en-US" sz="2000" dirty="0" err="1" smtClean="0"/>
              <a:t>động</a:t>
            </a:r>
            <a:r>
              <a:rPr lang="en-US" sz="2000" dirty="0" smtClean="0"/>
              <a:t> </a:t>
            </a:r>
            <a:r>
              <a:rPr lang="en-US" sz="2000" dirty="0" err="1" smtClean="0"/>
              <a:t>từ</a:t>
            </a:r>
            <a:r>
              <a:rPr lang="en-US" sz="2000" dirty="0" smtClean="0"/>
              <a:t> 80 </a:t>
            </a:r>
            <a:r>
              <a:rPr lang="en-US" sz="2000" dirty="0" err="1" smtClean="0"/>
              <a:t>đến</a:t>
            </a:r>
            <a:r>
              <a:rPr lang="en-US" sz="2000" dirty="0" smtClean="0"/>
              <a:t> 120 pip</a:t>
            </a:r>
            <a:endParaRPr lang="en-US" altLang="zh-CN" sz="2000" b="1" dirty="0" smtClean="0">
              <a:solidFill>
                <a:schemeClr val="tx1">
                  <a:lumMod val="85000"/>
                  <a:lumOff val="15000"/>
                </a:schemeClr>
              </a:solidFill>
              <a:latin typeface="微软雅黑" panose="020B0503020204020204" charset="-122"/>
              <a:ea typeface="微软雅黑" panose="020B0503020204020204" charset="-122"/>
            </a:endParaRPr>
          </a:p>
          <a:p>
            <a:pPr marL="0" lvl="0" indent="0" algn="l">
              <a:lnSpc>
                <a:spcPct val="170000"/>
              </a:lnSpc>
              <a:buFont typeface="Wingdings" panose="05000000000000000000" pitchFamily="2" charset="2"/>
              <a:buNone/>
            </a:pPr>
            <a:endParaRPr lang="zh-CN" altLang="en-US" sz="2000" dirty="0">
              <a:solidFill>
                <a:schemeClr val="tx1">
                  <a:lumMod val="85000"/>
                  <a:lumOff val="15000"/>
                </a:schemeClr>
              </a:solidFill>
              <a:latin typeface="微软雅黑" panose="020B0503020204020204" charset="-122"/>
              <a:ea typeface="微软雅黑" panose="020B0503020204020204" charset="-122"/>
            </a:endParaRPr>
          </a:p>
          <a:p>
            <a:pPr marL="0" lvl="0" indent="0" algn="l">
              <a:lnSpc>
                <a:spcPct val="170000"/>
              </a:lnSpc>
              <a:buFont typeface="Wingdings" panose="05000000000000000000" pitchFamily="2" charset="2"/>
              <a:buNone/>
            </a:pPr>
            <a:endParaRPr lang="zh-CN" altLang="en-US" sz="2000" dirty="0">
              <a:solidFill>
                <a:schemeClr val="tx1">
                  <a:lumMod val="85000"/>
                  <a:lumOff val="15000"/>
                </a:schemeClr>
              </a:solidFill>
              <a:latin typeface="微软雅黑" panose="020B0503020204020204" charset="-122"/>
              <a:ea typeface="微软雅黑" panose="020B0503020204020204" charset="-122"/>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3961" y="3619930"/>
            <a:ext cx="4519522" cy="2442465"/>
          </a:xfrm>
          <a:prstGeom prst="rect">
            <a:avLst/>
          </a:prstGeom>
        </p:spPr>
      </p:pic>
    </p:spTree>
    <p:extLst>
      <p:ext uri="{BB962C8B-B14F-4D97-AF65-F5344CB8AC3E}">
        <p14:creationId xmlns:p14="http://schemas.microsoft.com/office/powerpoint/2010/main" val="47645468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1145" y="164465"/>
            <a:ext cx="3310255" cy="675005"/>
            <a:chOff x="298" y="179"/>
            <a:chExt cx="5213" cy="1063"/>
          </a:xfrm>
        </p:grpSpPr>
        <p:sp>
          <p:nvSpPr>
            <p:cNvPr id="33" name="TextBox 76"/>
            <p:cNvSpPr txBox="1"/>
            <p:nvPr/>
          </p:nvSpPr>
          <p:spPr>
            <a:xfrm>
              <a:off x="298" y="179"/>
              <a:ext cx="5213" cy="727"/>
            </a:xfrm>
            <a:prstGeom prst="rect">
              <a:avLst/>
            </a:prstGeom>
            <a:noFill/>
          </p:spPr>
          <p:txBody>
            <a:bodyPr wrap="none" rtlCol="0">
              <a:spAutoFit/>
            </a:bodyPr>
            <a:lstStyle/>
            <a:p>
              <a:pPr algn="l"/>
              <a:r>
                <a:rPr lang="en-US" altLang="zh-CN" sz="2400" b="1" dirty="0">
                  <a:solidFill>
                    <a:srgbClr val="5B0EB2"/>
                  </a:solidFill>
                  <a:latin typeface="Arial" panose="020B0604020202020204"/>
                  <a:ea typeface="微软雅黑" panose="020B0503020204020204" charset="-122"/>
                  <a:sym typeface="Arial" panose="020B0604020202020204"/>
                </a:rPr>
                <a:t> </a:t>
              </a:r>
              <a:r>
                <a:rPr lang="en-US" altLang="zh-CN" sz="2400" b="1" dirty="0" smtClean="0">
                  <a:solidFill>
                    <a:srgbClr val="5B0EB2"/>
                  </a:solidFill>
                  <a:latin typeface="Arial" panose="020B0604020202020204"/>
                  <a:ea typeface="微软雅黑" panose="020B0503020204020204" charset="-122"/>
                  <a:sym typeface="Arial" panose="020B0604020202020204"/>
                </a:rPr>
                <a:t> 6. </a:t>
              </a:r>
              <a:r>
                <a:rPr lang="zh-CN" altLang="en-US" sz="2400" b="1" dirty="0" smtClean="0">
                  <a:solidFill>
                    <a:srgbClr val="5B0EB2"/>
                  </a:solidFill>
                  <a:latin typeface="Arial" panose="020B0604020202020204"/>
                  <a:ea typeface="微软雅黑" panose="020B0503020204020204" charset="-122"/>
                  <a:sym typeface="Arial" panose="020B0604020202020204"/>
                </a:rPr>
                <a:t>Đòn </a:t>
              </a:r>
              <a:r>
                <a:rPr lang="zh-CN" altLang="en-US" sz="2400" b="1" dirty="0">
                  <a:solidFill>
                    <a:srgbClr val="5B0EB2"/>
                  </a:solidFill>
                  <a:latin typeface="Arial" panose="020B0604020202020204"/>
                  <a:ea typeface="微软雅黑" panose="020B0503020204020204" charset="-122"/>
                  <a:sym typeface="Arial" panose="020B0604020202020204"/>
                </a:rPr>
                <a:t>bẩy và kí quỹ</a:t>
              </a:r>
            </a:p>
          </p:txBody>
        </p:sp>
        <p:sp>
          <p:nvSpPr>
            <p:cNvPr id="34" name="文本框 33"/>
            <p:cNvSpPr txBox="1"/>
            <p:nvPr/>
          </p:nvSpPr>
          <p:spPr>
            <a:xfrm>
              <a:off x="1149" y="768"/>
              <a:ext cx="3554" cy="474"/>
            </a:xfrm>
            <a:prstGeom prst="rect">
              <a:avLst/>
            </a:prstGeom>
            <a:noFill/>
          </p:spPr>
          <p:txBody>
            <a:bodyPr wrap="square" rtlCol="0">
              <a:spAutoFit/>
            </a:bodyPr>
            <a:lstStyle/>
            <a:p>
              <a:pPr>
                <a:lnSpc>
                  <a:spcPct val="130000"/>
                </a:lnSpc>
              </a:pPr>
              <a:r>
                <a:rPr lang="en-US" altLang="zh-CN" sz="1050" dirty="0">
                  <a:solidFill>
                    <a:schemeClr val="tx1"/>
                  </a:solidFill>
                  <a:latin typeface="Arial" panose="020B0604020202020204"/>
                  <a:ea typeface="微软雅黑" panose="020B0503020204020204" charset="-122"/>
                  <a:sym typeface="Arial" panose="020B0604020202020204"/>
                </a:rPr>
                <a:t>Leverage and margin</a:t>
              </a:r>
            </a:p>
          </p:txBody>
        </p:sp>
      </p:grpSp>
      <p:sp>
        <p:nvSpPr>
          <p:cNvPr id="4" name="内容占位符 2"/>
          <p:cNvSpPr>
            <a:spLocks noGrp="1"/>
          </p:cNvSpPr>
          <p:nvPr/>
        </p:nvSpPr>
        <p:spPr>
          <a:xfrm>
            <a:off x="7485380" y="839470"/>
            <a:ext cx="2945130" cy="4717415"/>
          </a:xfrm>
          <a:prstGeom prst="rect">
            <a:avLst/>
          </a:prstGeom>
          <a:noFill/>
          <a:ln>
            <a:noFill/>
          </a:ln>
        </p:spPr>
        <p:txBody>
          <a:bodyPr vert="horz" wrap="square" lIns="91440" tIns="45720" rIns="91440" bIns="45720" numCol="1" anchor="t" anchorCtr="0" compatLnSpc="1"/>
          <a:lst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9pPr>
          </a:lstStyle>
          <a:p>
            <a:pPr marL="0" lvl="0" indent="0" algn="l">
              <a:lnSpc>
                <a:spcPct val="170000"/>
              </a:lnSpc>
              <a:buFont typeface="Wingdings" panose="05000000000000000000" pitchFamily="2" charset="2"/>
              <a:buNone/>
            </a:pPr>
            <a:r>
              <a:rPr sz="2000" b="1" dirty="0">
                <a:latin typeface="微软雅黑" panose="020B0503020204020204" charset="-122"/>
                <a:ea typeface="微软雅黑" panose="020B0503020204020204" charset="-122"/>
              </a:rPr>
              <a:t>Thực hiện giao dịch 1 lot cặp tiền cơ sở, giá trị 100000 đô la, đòn bẩy 100 lần, ký quỹ $ 1000, lợi nhuận 1 điểm, lợi nhuận $ 10.</a:t>
            </a:r>
          </a:p>
          <a:p>
            <a:pPr marL="0" lvl="0" indent="0" algn="l">
              <a:lnSpc>
                <a:spcPct val="170000"/>
              </a:lnSpc>
              <a:buFont typeface="Wingdings" panose="05000000000000000000" pitchFamily="2" charset="2"/>
              <a:buNone/>
            </a:pPr>
            <a:endParaRPr lang="zh-CN" altLang="en-US" sz="2000" dirty="0">
              <a:solidFill>
                <a:schemeClr val="bg1"/>
              </a:solidFill>
              <a:latin typeface="微软雅黑" panose="020B0503020204020204" charset="-122"/>
              <a:ea typeface="微软雅黑" panose="020B0503020204020204" charset="-122"/>
            </a:endParaRPr>
          </a:p>
        </p:txBody>
      </p:sp>
      <p:sp>
        <p:nvSpPr>
          <p:cNvPr id="5" name="内容占位符 2"/>
          <p:cNvSpPr>
            <a:spLocks noGrp="1"/>
          </p:cNvSpPr>
          <p:nvPr/>
        </p:nvSpPr>
        <p:spPr>
          <a:xfrm>
            <a:off x="645160" y="839470"/>
            <a:ext cx="5868670" cy="2672080"/>
          </a:xfrm>
          <a:prstGeom prst="rect">
            <a:avLst/>
          </a:prstGeom>
          <a:noFill/>
          <a:ln>
            <a:noFill/>
          </a:ln>
        </p:spPr>
        <p:txBody>
          <a:bodyPr vert="horz" wrap="square" lIns="91440" tIns="45720" rIns="91440" bIns="45720" numCol="1" anchor="t" anchorCtr="0" compatLnSpc="1"/>
          <a:lst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9pPr>
          </a:lstStyle>
          <a:p>
            <a:pPr marL="0" lvl="0" indent="0" algn="l">
              <a:lnSpc>
                <a:spcPct val="170000"/>
              </a:lnSpc>
              <a:buFont typeface="Wingdings" panose="05000000000000000000" pitchFamily="2" charset="2"/>
              <a:buNone/>
            </a:pPr>
            <a:r>
              <a:rPr lang="zh-CN" altLang="en-US" sz="2000" b="1" dirty="0">
                <a:solidFill>
                  <a:schemeClr val="tx1">
                    <a:lumMod val="85000"/>
                    <a:lumOff val="15000"/>
                  </a:schemeClr>
                </a:solidFill>
                <a:latin typeface="微软雅黑" panose="020B0503020204020204" charset="-122"/>
                <a:ea typeface="微软雅黑" panose="020B0503020204020204" charset="-122"/>
              </a:rPr>
              <a:t>Thị trường ngoại hối cung cấp cho các nhà giao dịch các cơ hội làm giàu với số vốn it, trong thị trường tài chính phái sinh tiên phong, bạn có thể sử dụng đòn bẩy để có giao dịch với khối lượng hợp đồng lớn.</a:t>
            </a:r>
          </a:p>
          <a:p>
            <a:pPr marL="0" lvl="0" indent="0" algn="l">
              <a:lnSpc>
                <a:spcPct val="170000"/>
              </a:lnSpc>
              <a:buFont typeface="Wingdings" panose="05000000000000000000" pitchFamily="2" charset="2"/>
              <a:buNone/>
            </a:pPr>
            <a:endParaRPr lang="zh-CN" altLang="en-US" sz="2000" dirty="0">
              <a:solidFill>
                <a:schemeClr val="tx1">
                  <a:lumMod val="85000"/>
                  <a:lumOff val="15000"/>
                </a:schemeClr>
              </a:solidFill>
              <a:latin typeface="微软雅黑" panose="020B0503020204020204" charset="-122"/>
              <a:ea typeface="微软雅黑" panose="020B0503020204020204" charset="-122"/>
            </a:endParaRPr>
          </a:p>
          <a:p>
            <a:pPr marL="0" lvl="0" indent="0" algn="l">
              <a:lnSpc>
                <a:spcPct val="170000"/>
              </a:lnSpc>
              <a:buFont typeface="Wingdings" panose="05000000000000000000" pitchFamily="2" charset="2"/>
              <a:buNone/>
            </a:pPr>
            <a:endParaRPr lang="zh-CN" altLang="en-US" sz="2000" dirty="0">
              <a:solidFill>
                <a:schemeClr val="tx1">
                  <a:lumMod val="85000"/>
                  <a:lumOff val="15000"/>
                </a:schemeClr>
              </a:solidFill>
              <a:latin typeface="微软雅黑" panose="020B0503020204020204" charset="-122"/>
              <a:ea typeface="微软雅黑" panose="020B0503020204020204" charset="-122"/>
            </a:endParaRPr>
          </a:p>
        </p:txBody>
      </p:sp>
      <p:pic>
        <p:nvPicPr>
          <p:cNvPr id="3" name="图片 2" descr="图片1"/>
          <p:cNvPicPr>
            <a:picLocks noChangeAspect="1"/>
          </p:cNvPicPr>
          <p:nvPr/>
        </p:nvPicPr>
        <p:blipFill>
          <a:blip r:embed="rId3"/>
          <a:stretch>
            <a:fillRect/>
          </a:stretch>
        </p:blipFill>
        <p:spPr>
          <a:xfrm>
            <a:off x="811530" y="3511550"/>
            <a:ext cx="4762500" cy="3171825"/>
          </a:xfrm>
          <a:prstGeom prst="rect">
            <a:avLst/>
          </a:prstGeom>
        </p:spPr>
      </p:pic>
    </p:spTree>
  </p:cSld>
  <p:clrMapOvr>
    <a:masterClrMapping/>
  </p:clrMapOvr>
  <p:transition spd="slow">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1145" y="164465"/>
            <a:ext cx="5012690" cy="675005"/>
            <a:chOff x="298" y="179"/>
            <a:chExt cx="7894" cy="1063"/>
          </a:xfrm>
        </p:grpSpPr>
        <p:sp>
          <p:nvSpPr>
            <p:cNvPr id="33" name="TextBox 76"/>
            <p:cNvSpPr txBox="1"/>
            <p:nvPr/>
          </p:nvSpPr>
          <p:spPr>
            <a:xfrm>
              <a:off x="298" y="179"/>
              <a:ext cx="7894" cy="727"/>
            </a:xfrm>
            <a:prstGeom prst="rect">
              <a:avLst/>
            </a:prstGeom>
            <a:noFill/>
          </p:spPr>
          <p:txBody>
            <a:bodyPr wrap="none" rtlCol="0">
              <a:spAutoFit/>
            </a:bodyPr>
            <a:lstStyle/>
            <a:p>
              <a:pPr algn="l"/>
              <a:r>
                <a:rPr lang="en-US" altLang="zh-CN" sz="2400" b="1" dirty="0">
                  <a:solidFill>
                    <a:srgbClr val="5B0EB2"/>
                  </a:solidFill>
                  <a:latin typeface="Arial" panose="020B0604020202020204"/>
                  <a:ea typeface="微软雅黑" panose="020B0503020204020204" charset="-122"/>
                  <a:sym typeface="Arial" panose="020B0604020202020204"/>
                </a:rPr>
                <a:t> </a:t>
              </a:r>
              <a:r>
                <a:rPr lang="zh-CN" altLang="en-US" sz="2400" b="1" dirty="0" smtClean="0">
                  <a:solidFill>
                    <a:srgbClr val="5B0EB2"/>
                  </a:solidFill>
                  <a:latin typeface="Arial" panose="020B0604020202020204"/>
                  <a:ea typeface="微软雅黑" panose="020B0503020204020204" charset="-122"/>
                  <a:sym typeface="Arial" panose="020B0604020202020204"/>
                </a:rPr>
                <a:t>Ưu </a:t>
              </a:r>
              <a:r>
                <a:rPr lang="zh-CN" altLang="en-US" sz="2400" b="1" dirty="0">
                  <a:solidFill>
                    <a:srgbClr val="5B0EB2"/>
                  </a:solidFill>
                  <a:latin typeface="Arial" panose="020B0604020202020204"/>
                  <a:ea typeface="微软雅黑" panose="020B0503020204020204" charset="-122"/>
                  <a:sym typeface="Arial" panose="020B0604020202020204"/>
                </a:rPr>
                <a:t>điểm của giao dịch ngoại hối</a:t>
              </a:r>
            </a:p>
          </p:txBody>
        </p:sp>
        <p:sp>
          <p:nvSpPr>
            <p:cNvPr id="34" name="文本框 33"/>
            <p:cNvSpPr txBox="1"/>
            <p:nvPr/>
          </p:nvSpPr>
          <p:spPr>
            <a:xfrm>
              <a:off x="1401" y="768"/>
              <a:ext cx="4435" cy="474"/>
            </a:xfrm>
            <a:prstGeom prst="rect">
              <a:avLst/>
            </a:prstGeom>
            <a:noFill/>
          </p:spPr>
          <p:txBody>
            <a:bodyPr wrap="square" rtlCol="0">
              <a:spAutoFit/>
            </a:bodyPr>
            <a:lstStyle/>
            <a:p>
              <a:pPr>
                <a:lnSpc>
                  <a:spcPct val="130000"/>
                </a:lnSpc>
              </a:pPr>
              <a:r>
                <a:rPr lang="en-US" altLang="zh-CN" sz="1050" dirty="0">
                  <a:solidFill>
                    <a:schemeClr val="tx1"/>
                  </a:solidFill>
                  <a:latin typeface="Arial" panose="020B0604020202020204"/>
                  <a:ea typeface="微软雅黑" panose="020B0503020204020204" charset="-122"/>
                  <a:sym typeface="Arial" panose="020B0604020202020204"/>
                </a:rPr>
                <a:t>Summary of the advantages of forex trading</a:t>
              </a:r>
            </a:p>
          </p:txBody>
        </p:sp>
      </p:grpSp>
      <p:sp>
        <p:nvSpPr>
          <p:cNvPr id="4" name="内容占位符 2"/>
          <p:cNvSpPr>
            <a:spLocks noGrp="1"/>
          </p:cNvSpPr>
          <p:nvPr/>
        </p:nvSpPr>
        <p:spPr>
          <a:xfrm>
            <a:off x="656590" y="1166495"/>
            <a:ext cx="9137015" cy="5327650"/>
          </a:xfrm>
          <a:prstGeom prst="rect">
            <a:avLst/>
          </a:prstGeom>
          <a:noFill/>
          <a:ln>
            <a:noFill/>
          </a:ln>
        </p:spPr>
        <p:txBody>
          <a:bodyPr vert="horz" wrap="square" lIns="91440" tIns="45720" rIns="91440" bIns="45720" numCol="1" anchor="t" anchorCtr="0" compatLnSpc="1"/>
          <a:lst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9pPr>
          </a:lstStyle>
          <a:p>
            <a:pPr marL="0" lvl="0" indent="0" algn="l">
              <a:lnSpc>
                <a:spcPct val="170000"/>
              </a:lnSpc>
              <a:buFont typeface="Wingdings" panose="05000000000000000000" pitchFamily="2" charset="2"/>
              <a:buNone/>
            </a:pPr>
            <a:r>
              <a:rPr lang="zh-CN" altLang="en-US" sz="2000" b="1" dirty="0">
                <a:latin typeface="微软雅黑" panose="020B0503020204020204" charset="-122"/>
                <a:ea typeface="微软雅黑" panose="020B0503020204020204" charset="-122"/>
              </a:rPr>
              <a:t>Vì đòn bẩy, chúng ta có thể kiếm lời với lượng vốn nhỏ.</a:t>
            </a:r>
          </a:p>
          <a:p>
            <a:pPr marL="0" lvl="0" indent="0" algn="l">
              <a:lnSpc>
                <a:spcPct val="170000"/>
              </a:lnSpc>
              <a:buFont typeface="Wingdings" panose="05000000000000000000" pitchFamily="2" charset="2"/>
              <a:buNone/>
            </a:pPr>
            <a:r>
              <a:rPr lang="zh-CN" altLang="en-US" sz="2000" b="1" dirty="0">
                <a:latin typeface="微软雅黑" panose="020B0503020204020204" charset="-122"/>
                <a:ea typeface="微软雅黑" panose="020B0503020204020204" charset="-122"/>
                <a:sym typeface="+mn-ea"/>
              </a:rPr>
              <a:t>Vì khối lượng giao dịch khổng lồ trên thị trường ngoại hối, chúng ta có thể giao dịch trong một thị trường giao dịch công bằng và minh bạch.</a:t>
            </a:r>
          </a:p>
          <a:p>
            <a:pPr marL="0" lvl="0" indent="0" algn="l">
              <a:lnSpc>
                <a:spcPct val="170000"/>
              </a:lnSpc>
              <a:buFont typeface="Wingdings" panose="05000000000000000000" pitchFamily="2" charset="2"/>
              <a:buNone/>
            </a:pPr>
            <a:r>
              <a:rPr sz="2000" b="1" dirty="0">
                <a:latin typeface="微软雅黑" panose="020B0503020204020204" charset="-122"/>
                <a:ea typeface="微软雅黑" panose="020B0503020204020204" charset="-122"/>
                <a:sym typeface="+mn-ea"/>
              </a:rPr>
              <a:t>Vì giao dịch T + 0 liên tục 24 giờ trên thị trường ngoại hối, chúng ta có thể giao dịch mọi lúc, mọi nơi.</a:t>
            </a:r>
          </a:p>
          <a:p>
            <a:pPr marL="0" lvl="0" indent="0" algn="l">
              <a:lnSpc>
                <a:spcPct val="170000"/>
              </a:lnSpc>
              <a:buFont typeface="Wingdings" panose="05000000000000000000" pitchFamily="2" charset="2"/>
              <a:buNone/>
            </a:pPr>
            <a:r>
              <a:rPr lang="zh-CN" altLang="en-US" sz="2000" b="1" dirty="0">
                <a:latin typeface="微软雅黑" panose="020B0503020204020204" charset="-122"/>
                <a:ea typeface="微软雅黑" panose="020B0503020204020204" charset="-122"/>
                <a:sym typeface="+mn-ea"/>
              </a:rPr>
              <a:t>Do các giao dịch hai chiều trong thời gian ngắn, xác suất lợi nhuận của chúng ta là lớn hơn.</a:t>
            </a:r>
          </a:p>
          <a:p>
            <a:pPr marL="0" lvl="0" indent="0" algn="l">
              <a:lnSpc>
                <a:spcPct val="170000"/>
              </a:lnSpc>
              <a:buFont typeface="Wingdings" panose="05000000000000000000" pitchFamily="2" charset="2"/>
              <a:buNone/>
            </a:pPr>
            <a:r>
              <a:rPr lang="zh-CN" altLang="en-US" sz="2000" b="1" dirty="0">
                <a:latin typeface="微软雅黑" panose="020B0503020204020204" charset="-122"/>
                <a:ea typeface="微软雅黑" panose="020B0503020204020204" charset="-122"/>
                <a:sym typeface="+mn-ea"/>
              </a:rPr>
              <a:t>Do thanh khoản cao và chênh lệch nhỏ, chi phí để giao dịch khá thấp.</a:t>
            </a:r>
          </a:p>
        </p:txBody>
      </p:sp>
      <p:pic>
        <p:nvPicPr>
          <p:cNvPr id="9" name="图片 68"/>
          <p:cNvPicPr>
            <a:picLocks noChangeAspect="1" noChangeArrowheads="1"/>
          </p:cNvPicPr>
          <p:nvPr/>
        </p:nvPicPr>
        <p:blipFill>
          <a:blip r:embed="rId3" cstate="print"/>
          <a:srcRect/>
          <a:stretch>
            <a:fillRect/>
          </a:stretch>
        </p:blipFill>
        <p:spPr>
          <a:xfrm>
            <a:off x="7919085" y="164465"/>
            <a:ext cx="4154170" cy="1779270"/>
          </a:xfrm>
          <a:prstGeom prst="rect">
            <a:avLst/>
          </a:prstGeom>
          <a:noFill/>
          <a:ln w="9525">
            <a:noFill/>
            <a:miter lim="800000"/>
            <a:headEnd/>
            <a:tailEnd/>
          </a:ln>
        </p:spPr>
      </p:pic>
    </p:spTree>
  </p:cSld>
  <p:clrMapOvr>
    <a:masterClrMapping/>
  </p:clrMapOvr>
  <p:transition spd="slow">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09027" y="1819284"/>
            <a:ext cx="6164580" cy="3661962"/>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5718" tIns="35718" rIns="35718" bIns="35718" numCol="1" spcCol="38100" rtlCol="0" anchor="ctr" forceAA="0">
            <a:spAutoFit/>
          </a:bodyPr>
          <a:lstStyle/>
          <a:p>
            <a:pPr lvl="0" indent="245110" algn="l" eaLnBrk="1">
              <a:lnSpc>
                <a:spcPct val="216000"/>
              </a:lnSpc>
              <a:buFont typeface="Wingdings" panose="05000000000000000000" charset="0"/>
              <a:buChar char="u"/>
            </a:pPr>
            <a:r>
              <a:rPr lang="en-US" altLang="zh-CN" b="1" dirty="0" err="1" smtClean="0">
                <a:solidFill>
                  <a:srgbClr val="5B0EB2"/>
                </a:solidFill>
                <a:latin typeface="微软雅黑" panose="020B0503020204020204" charset="-122"/>
                <a:ea typeface="微软雅黑" panose="020B0503020204020204" charset="-122"/>
                <a:sym typeface="Arial" panose="020B0604020202020204" pitchFamily="34" charset="0"/>
              </a:rPr>
              <a:t>Bước</a:t>
            </a:r>
            <a:r>
              <a:rPr lang="en-US" altLang="zh-CN" b="1" dirty="0" smtClean="0">
                <a:solidFill>
                  <a:srgbClr val="5B0EB2"/>
                </a:solidFill>
                <a:latin typeface="微软雅黑" panose="020B0503020204020204" charset="-122"/>
                <a:ea typeface="微软雅黑" panose="020B0503020204020204" charset="-122"/>
                <a:sym typeface="Arial" panose="020B0604020202020204" pitchFamily="34" charset="0"/>
              </a:rPr>
              <a:t> 1: </a:t>
            </a:r>
            <a:r>
              <a:rPr lang="en-US" altLang="zh-CN" dirty="0" err="1" smtClean="0">
                <a:latin typeface="微软雅黑" panose="020B0503020204020204" charset="-122"/>
                <a:ea typeface="微软雅黑" panose="020B0503020204020204" charset="-122"/>
                <a:sym typeface="Arial" panose="020B0604020202020204" pitchFamily="34" charset="0"/>
              </a:rPr>
              <a:t>Đăng</a:t>
            </a:r>
            <a:r>
              <a:rPr lang="en-US" altLang="zh-CN" dirty="0" smtClean="0">
                <a:latin typeface="微软雅黑" panose="020B0503020204020204" charset="-122"/>
                <a:ea typeface="微软雅黑" panose="020B0503020204020204" charset="-122"/>
                <a:sym typeface="Arial" panose="020B0604020202020204" pitchFamily="34" charset="0"/>
              </a:rPr>
              <a:t> </a:t>
            </a:r>
            <a:r>
              <a:rPr lang="en-US" altLang="zh-CN" dirty="0" err="1" smtClean="0">
                <a:latin typeface="微软雅黑" panose="020B0503020204020204" charset="-122"/>
                <a:ea typeface="微软雅黑" panose="020B0503020204020204" charset="-122"/>
                <a:sym typeface="Arial" panose="020B0604020202020204" pitchFamily="34" charset="0"/>
              </a:rPr>
              <a:t>ký</a:t>
            </a:r>
            <a:r>
              <a:rPr lang="en-US" altLang="zh-CN" dirty="0" smtClean="0">
                <a:latin typeface="微软雅黑" panose="020B0503020204020204" charset="-122"/>
                <a:ea typeface="微软雅黑" panose="020B0503020204020204" charset="-122"/>
                <a:sym typeface="Arial" panose="020B0604020202020204" pitchFamily="34" charset="0"/>
              </a:rPr>
              <a:t> </a:t>
            </a:r>
            <a:r>
              <a:rPr lang="en-US" altLang="zh-CN" dirty="0" err="1" smtClean="0">
                <a:latin typeface="微软雅黑" panose="020B0503020204020204" charset="-122"/>
                <a:ea typeface="微软雅黑" panose="020B0503020204020204" charset="-122"/>
                <a:sym typeface="Arial" panose="020B0604020202020204" pitchFamily="34" charset="0"/>
              </a:rPr>
              <a:t>tài</a:t>
            </a:r>
            <a:r>
              <a:rPr lang="en-US" altLang="zh-CN" dirty="0" smtClean="0">
                <a:latin typeface="微软雅黑" panose="020B0503020204020204" charset="-122"/>
                <a:ea typeface="微软雅黑" panose="020B0503020204020204" charset="-122"/>
                <a:sym typeface="Arial" panose="020B0604020202020204" pitchFamily="34" charset="0"/>
              </a:rPr>
              <a:t> </a:t>
            </a:r>
            <a:r>
              <a:rPr lang="en-US" altLang="zh-CN" dirty="0" err="1" smtClean="0">
                <a:latin typeface="微软雅黑" panose="020B0503020204020204" charset="-122"/>
                <a:ea typeface="微软雅黑" panose="020B0503020204020204" charset="-122"/>
                <a:sym typeface="Arial" panose="020B0604020202020204" pitchFamily="34" charset="0"/>
              </a:rPr>
              <a:t>khoản</a:t>
            </a:r>
            <a:r>
              <a:rPr lang="en-US" altLang="zh-CN" dirty="0" smtClean="0">
                <a:latin typeface="微软雅黑" panose="020B0503020204020204" charset="-122"/>
                <a:ea typeface="微软雅黑" panose="020B0503020204020204" charset="-122"/>
                <a:sym typeface="Arial" panose="020B0604020202020204" pitchFamily="34" charset="0"/>
              </a:rPr>
              <a:t> </a:t>
            </a:r>
            <a:r>
              <a:rPr lang="en-US" altLang="zh-CN" dirty="0" err="1" smtClean="0">
                <a:latin typeface="微软雅黑" panose="020B0503020204020204" charset="-122"/>
                <a:ea typeface="微软雅黑" panose="020B0503020204020204" charset="-122"/>
                <a:sym typeface="Arial" panose="020B0604020202020204" pitchFamily="34" charset="0"/>
              </a:rPr>
              <a:t>Forex</a:t>
            </a:r>
            <a:r>
              <a:rPr lang="en-US" altLang="zh-CN" dirty="0" smtClean="0">
                <a:latin typeface="微软雅黑" panose="020B0503020204020204" charset="-122"/>
                <a:ea typeface="微软雅黑" panose="020B0503020204020204" charset="-122"/>
                <a:sym typeface="Arial" panose="020B0604020202020204" pitchFamily="34" charset="0"/>
              </a:rPr>
              <a:t> </a:t>
            </a:r>
            <a:r>
              <a:rPr lang="en-US" altLang="zh-CN" dirty="0" err="1" smtClean="0">
                <a:latin typeface="微软雅黑" panose="020B0503020204020204" charset="-122"/>
                <a:ea typeface="微软雅黑" panose="020B0503020204020204" charset="-122"/>
                <a:sym typeface="Arial" panose="020B0604020202020204" pitchFamily="34" charset="0"/>
              </a:rPr>
              <a:t>tại</a:t>
            </a:r>
            <a:r>
              <a:rPr lang="en-US" altLang="zh-CN" dirty="0" smtClean="0">
                <a:latin typeface="微软雅黑" panose="020B0503020204020204" charset="-122"/>
                <a:ea typeface="微软雅黑" panose="020B0503020204020204" charset="-122"/>
                <a:sym typeface="Arial" panose="020B0604020202020204" pitchFamily="34" charset="0"/>
              </a:rPr>
              <a:t> </a:t>
            </a:r>
            <a:r>
              <a:rPr lang="en-US" altLang="zh-CN" dirty="0" err="1" smtClean="0">
                <a:latin typeface="微软雅黑" panose="020B0503020204020204" charset="-122"/>
                <a:ea typeface="微软雅黑" panose="020B0503020204020204" charset="-122"/>
                <a:sym typeface="Arial" panose="020B0604020202020204" pitchFamily="34" charset="0"/>
              </a:rPr>
              <a:t>sàn</a:t>
            </a:r>
            <a:r>
              <a:rPr lang="en-US" altLang="zh-CN" dirty="0" smtClean="0">
                <a:latin typeface="微软雅黑" panose="020B0503020204020204" charset="-122"/>
                <a:ea typeface="微软雅黑" panose="020B0503020204020204" charset="-122"/>
                <a:sym typeface="Arial" panose="020B0604020202020204" pitchFamily="34" charset="0"/>
              </a:rPr>
              <a:t> </a:t>
            </a:r>
            <a:r>
              <a:rPr lang="en-US" altLang="zh-CN" dirty="0" err="1" smtClean="0">
                <a:latin typeface="微软雅黑" panose="020B0503020204020204" charset="-122"/>
                <a:ea typeface="微软雅黑" panose="020B0503020204020204" charset="-122"/>
                <a:sym typeface="Arial" panose="020B0604020202020204" pitchFamily="34" charset="0"/>
              </a:rPr>
              <a:t>Forex</a:t>
            </a:r>
            <a:endParaRPr lang="en-US" altLang="zh-CN" dirty="0" smtClean="0">
              <a:latin typeface="微软雅黑" panose="020B0503020204020204" charset="-122"/>
              <a:ea typeface="微软雅黑" panose="020B0503020204020204" charset="-122"/>
              <a:sym typeface="Arial" panose="020B0604020202020204" pitchFamily="34" charset="0"/>
            </a:endParaRPr>
          </a:p>
          <a:p>
            <a:pPr lvl="0" indent="245110" algn="l" eaLnBrk="1">
              <a:lnSpc>
                <a:spcPct val="216000"/>
              </a:lnSpc>
              <a:buFont typeface="Wingdings" panose="05000000000000000000" charset="0"/>
              <a:buChar char="u"/>
            </a:pPr>
            <a:r>
              <a:rPr lang="en-US" altLang="zh-CN" sz="1800" b="1" dirty="0" err="1" smtClean="0">
                <a:solidFill>
                  <a:srgbClr val="5B0EB2"/>
                </a:solidFill>
                <a:latin typeface="微软雅黑" panose="020B0503020204020204" charset="-122"/>
                <a:ea typeface="微软雅黑" panose="020B0503020204020204" charset="-122"/>
                <a:sym typeface="Arial" panose="020B0604020202020204" pitchFamily="34" charset="0"/>
              </a:rPr>
              <a:t>Bước</a:t>
            </a:r>
            <a:r>
              <a:rPr lang="en-US" altLang="zh-CN" sz="1800" b="1" dirty="0" smtClean="0">
                <a:solidFill>
                  <a:srgbClr val="5B0EB2"/>
                </a:solidFill>
                <a:latin typeface="微软雅黑" panose="020B0503020204020204" charset="-122"/>
                <a:ea typeface="微软雅黑" panose="020B0503020204020204" charset="-122"/>
                <a:sym typeface="Arial" panose="020B0604020202020204" pitchFamily="34" charset="0"/>
              </a:rPr>
              <a:t> 2: </a:t>
            </a:r>
            <a:r>
              <a:rPr lang="en-US" altLang="zh-CN" sz="1800" dirty="0" err="1" smtClean="0">
                <a:latin typeface="微软雅黑" panose="020B0503020204020204" charset="-122"/>
                <a:ea typeface="微软雅黑" panose="020B0503020204020204" charset="-122"/>
                <a:sym typeface="Arial" panose="020B0604020202020204" pitchFamily="34" charset="0"/>
              </a:rPr>
              <a:t>Tải</a:t>
            </a:r>
            <a:r>
              <a:rPr lang="en-US" altLang="zh-CN" sz="1800" dirty="0" smtClean="0">
                <a:latin typeface="微软雅黑" panose="020B0503020204020204" charset="-122"/>
                <a:ea typeface="微软雅黑" panose="020B0503020204020204" charset="-122"/>
                <a:sym typeface="Arial" panose="020B0604020202020204" pitchFamily="34" charset="0"/>
              </a:rPr>
              <a:t> </a:t>
            </a:r>
            <a:r>
              <a:rPr lang="en-US" altLang="zh-CN" sz="1800" dirty="0" err="1" smtClean="0">
                <a:latin typeface="微软雅黑" panose="020B0503020204020204" charset="-122"/>
                <a:ea typeface="微软雅黑" panose="020B0503020204020204" charset="-122"/>
                <a:sym typeface="Arial" panose="020B0604020202020204" pitchFamily="34" charset="0"/>
              </a:rPr>
              <a:t>phần</a:t>
            </a:r>
            <a:r>
              <a:rPr lang="en-US" altLang="zh-CN" sz="1800" dirty="0" smtClean="0">
                <a:latin typeface="微软雅黑" panose="020B0503020204020204" charset="-122"/>
                <a:ea typeface="微软雅黑" panose="020B0503020204020204" charset="-122"/>
                <a:sym typeface="Arial" panose="020B0604020202020204" pitchFamily="34" charset="0"/>
              </a:rPr>
              <a:t> </a:t>
            </a:r>
            <a:r>
              <a:rPr lang="en-US" altLang="zh-CN" sz="1800" dirty="0" err="1" smtClean="0">
                <a:latin typeface="微软雅黑" panose="020B0503020204020204" charset="-122"/>
                <a:ea typeface="微软雅黑" panose="020B0503020204020204" charset="-122"/>
                <a:sym typeface="Arial" panose="020B0604020202020204" pitchFamily="34" charset="0"/>
              </a:rPr>
              <a:t>mềm</a:t>
            </a:r>
            <a:r>
              <a:rPr lang="en-US" altLang="zh-CN" sz="1800" dirty="0" smtClean="0">
                <a:latin typeface="微软雅黑" panose="020B0503020204020204" charset="-122"/>
                <a:ea typeface="微软雅黑" panose="020B0503020204020204" charset="-122"/>
                <a:sym typeface="Arial" panose="020B0604020202020204" pitchFamily="34" charset="0"/>
              </a:rPr>
              <a:t> MT4, </a:t>
            </a:r>
            <a:r>
              <a:rPr lang="en-US" altLang="zh-CN" sz="1800" dirty="0" err="1" smtClean="0">
                <a:latin typeface="微软雅黑" panose="020B0503020204020204" charset="-122"/>
                <a:ea typeface="微软雅黑" panose="020B0503020204020204" charset="-122"/>
                <a:sym typeface="Arial" panose="020B0604020202020204" pitchFamily="34" charset="0"/>
              </a:rPr>
              <a:t>đăng</a:t>
            </a:r>
            <a:r>
              <a:rPr lang="en-US" altLang="zh-CN" sz="1800" dirty="0" smtClean="0">
                <a:latin typeface="微软雅黑" panose="020B0503020204020204" charset="-122"/>
                <a:ea typeface="微软雅黑" panose="020B0503020204020204" charset="-122"/>
                <a:sym typeface="Arial" panose="020B0604020202020204" pitchFamily="34" charset="0"/>
              </a:rPr>
              <a:t> </a:t>
            </a:r>
            <a:r>
              <a:rPr lang="en-US" altLang="zh-CN" sz="1800" dirty="0" err="1" smtClean="0">
                <a:latin typeface="微软雅黑" panose="020B0503020204020204" charset="-122"/>
                <a:ea typeface="微软雅黑" panose="020B0503020204020204" charset="-122"/>
                <a:sym typeface="Arial" panose="020B0604020202020204" pitchFamily="34" charset="0"/>
              </a:rPr>
              <a:t>nhập</a:t>
            </a:r>
            <a:r>
              <a:rPr lang="en-US" altLang="zh-CN" sz="1800" dirty="0" smtClean="0">
                <a:latin typeface="微软雅黑" panose="020B0503020204020204" charset="-122"/>
                <a:ea typeface="微软雅黑" panose="020B0503020204020204" charset="-122"/>
                <a:sym typeface="Arial" panose="020B0604020202020204" pitchFamily="34" charset="0"/>
              </a:rPr>
              <a:t> </a:t>
            </a:r>
            <a:r>
              <a:rPr lang="en-US" altLang="zh-CN" sz="1800" dirty="0" err="1" smtClean="0">
                <a:latin typeface="微软雅黑" panose="020B0503020204020204" charset="-122"/>
                <a:ea typeface="微软雅黑" panose="020B0503020204020204" charset="-122"/>
                <a:sym typeface="Arial" panose="020B0604020202020204" pitchFamily="34" charset="0"/>
              </a:rPr>
              <a:t>vào</a:t>
            </a:r>
            <a:r>
              <a:rPr lang="en-US" altLang="zh-CN" sz="1800" dirty="0" smtClean="0">
                <a:latin typeface="微软雅黑" panose="020B0503020204020204" charset="-122"/>
                <a:ea typeface="微软雅黑" panose="020B0503020204020204" charset="-122"/>
                <a:sym typeface="Arial" panose="020B0604020202020204" pitchFamily="34" charset="0"/>
              </a:rPr>
              <a:t> </a:t>
            </a:r>
            <a:r>
              <a:rPr lang="en-US" altLang="zh-CN" sz="1800" dirty="0" err="1" smtClean="0">
                <a:latin typeface="微软雅黑" panose="020B0503020204020204" charset="-122"/>
                <a:ea typeface="微软雅黑" panose="020B0503020204020204" charset="-122"/>
                <a:sym typeface="Arial" panose="020B0604020202020204" pitchFamily="34" charset="0"/>
              </a:rPr>
              <a:t>phần</a:t>
            </a:r>
            <a:r>
              <a:rPr lang="en-US" altLang="zh-CN" sz="1800" dirty="0" smtClean="0">
                <a:latin typeface="微软雅黑" panose="020B0503020204020204" charset="-122"/>
                <a:ea typeface="微软雅黑" panose="020B0503020204020204" charset="-122"/>
                <a:sym typeface="Arial" panose="020B0604020202020204" pitchFamily="34" charset="0"/>
              </a:rPr>
              <a:t> </a:t>
            </a:r>
            <a:r>
              <a:rPr lang="en-US" altLang="zh-CN" sz="1800" dirty="0" err="1" smtClean="0">
                <a:latin typeface="微软雅黑" panose="020B0503020204020204" charset="-122"/>
                <a:ea typeface="微软雅黑" panose="020B0503020204020204" charset="-122"/>
                <a:sym typeface="Arial" panose="020B0604020202020204" pitchFamily="34" charset="0"/>
              </a:rPr>
              <a:t>mềm</a:t>
            </a:r>
            <a:r>
              <a:rPr lang="en-US" altLang="zh-CN" sz="1800" dirty="0" smtClean="0">
                <a:latin typeface="微软雅黑" panose="020B0503020204020204" charset="-122"/>
                <a:ea typeface="微软雅黑" panose="020B0503020204020204" charset="-122"/>
                <a:sym typeface="Arial" panose="020B0604020202020204" pitchFamily="34" charset="0"/>
              </a:rPr>
              <a:t> MT4</a:t>
            </a:r>
          </a:p>
          <a:p>
            <a:pPr lvl="0" indent="245110" algn="l" eaLnBrk="1">
              <a:lnSpc>
                <a:spcPct val="216000"/>
              </a:lnSpc>
              <a:buFont typeface="Wingdings" panose="05000000000000000000" charset="0"/>
              <a:buChar char="u"/>
            </a:pPr>
            <a:r>
              <a:rPr lang="en-US" altLang="zh-CN" b="1" dirty="0" err="1" smtClean="0">
                <a:solidFill>
                  <a:srgbClr val="5B0EB2"/>
                </a:solidFill>
                <a:latin typeface="微软雅黑" panose="020B0503020204020204" charset="-122"/>
                <a:ea typeface="微软雅黑" panose="020B0503020204020204" charset="-122"/>
                <a:sym typeface="Arial" panose="020B0604020202020204" pitchFamily="34" charset="0"/>
              </a:rPr>
              <a:t>Bước</a:t>
            </a:r>
            <a:r>
              <a:rPr lang="en-US" altLang="zh-CN" b="1" dirty="0" smtClean="0">
                <a:solidFill>
                  <a:srgbClr val="5B0EB2"/>
                </a:solidFill>
                <a:latin typeface="微软雅黑" panose="020B0503020204020204" charset="-122"/>
                <a:ea typeface="微软雅黑" panose="020B0503020204020204" charset="-122"/>
                <a:sym typeface="Arial" panose="020B0604020202020204" pitchFamily="34" charset="0"/>
              </a:rPr>
              <a:t> 3: </a:t>
            </a:r>
            <a:r>
              <a:rPr lang="en-US" altLang="zh-CN" dirty="0" err="1" smtClean="0">
                <a:latin typeface="微软雅黑" panose="020B0503020204020204" charset="-122"/>
                <a:ea typeface="微软雅黑" panose="020B0503020204020204" charset="-122"/>
                <a:sym typeface="Arial" panose="020B0604020202020204" pitchFamily="34" charset="0"/>
              </a:rPr>
              <a:t>Nạp</a:t>
            </a:r>
            <a:r>
              <a:rPr lang="en-US" altLang="zh-CN" dirty="0" smtClean="0">
                <a:latin typeface="微软雅黑" panose="020B0503020204020204" charset="-122"/>
                <a:ea typeface="微软雅黑" panose="020B0503020204020204" charset="-122"/>
                <a:sym typeface="Arial" panose="020B0604020202020204" pitchFamily="34" charset="0"/>
              </a:rPr>
              <a:t> </a:t>
            </a:r>
            <a:r>
              <a:rPr lang="en-US" altLang="zh-CN" dirty="0" err="1" smtClean="0">
                <a:latin typeface="微软雅黑" panose="020B0503020204020204" charset="-122"/>
                <a:ea typeface="微软雅黑" panose="020B0503020204020204" charset="-122"/>
                <a:sym typeface="Arial" panose="020B0604020202020204" pitchFamily="34" charset="0"/>
              </a:rPr>
              <a:t>tiền</a:t>
            </a:r>
            <a:r>
              <a:rPr lang="en-US" altLang="zh-CN" dirty="0" smtClean="0">
                <a:latin typeface="微软雅黑" panose="020B0503020204020204" charset="-122"/>
                <a:ea typeface="微软雅黑" panose="020B0503020204020204" charset="-122"/>
                <a:sym typeface="Arial" panose="020B0604020202020204" pitchFamily="34" charset="0"/>
              </a:rPr>
              <a:t> </a:t>
            </a:r>
            <a:r>
              <a:rPr lang="en-US" altLang="zh-CN" dirty="0" err="1" smtClean="0">
                <a:latin typeface="微软雅黑" panose="020B0503020204020204" charset="-122"/>
                <a:ea typeface="微软雅黑" panose="020B0503020204020204" charset="-122"/>
                <a:sym typeface="Arial" panose="020B0604020202020204" pitchFamily="34" charset="0"/>
              </a:rPr>
              <a:t>vào</a:t>
            </a:r>
            <a:r>
              <a:rPr lang="en-US" altLang="zh-CN" dirty="0" smtClean="0">
                <a:latin typeface="微软雅黑" panose="020B0503020204020204" charset="-122"/>
                <a:ea typeface="微软雅黑" panose="020B0503020204020204" charset="-122"/>
                <a:sym typeface="Arial" panose="020B0604020202020204" pitchFamily="34" charset="0"/>
              </a:rPr>
              <a:t> </a:t>
            </a:r>
            <a:r>
              <a:rPr lang="en-US" altLang="zh-CN" dirty="0" err="1" smtClean="0">
                <a:latin typeface="微软雅黑" panose="020B0503020204020204" charset="-122"/>
                <a:ea typeface="微软雅黑" panose="020B0503020204020204" charset="-122"/>
                <a:sym typeface="Arial" panose="020B0604020202020204" pitchFamily="34" charset="0"/>
              </a:rPr>
              <a:t>tài</a:t>
            </a:r>
            <a:r>
              <a:rPr lang="en-US" altLang="zh-CN" dirty="0" smtClean="0">
                <a:latin typeface="微软雅黑" panose="020B0503020204020204" charset="-122"/>
                <a:ea typeface="微软雅黑" panose="020B0503020204020204" charset="-122"/>
                <a:sym typeface="Arial" panose="020B0604020202020204" pitchFamily="34" charset="0"/>
              </a:rPr>
              <a:t> </a:t>
            </a:r>
            <a:r>
              <a:rPr lang="en-US" altLang="zh-CN" dirty="0" err="1" smtClean="0">
                <a:latin typeface="微软雅黑" panose="020B0503020204020204" charset="-122"/>
                <a:ea typeface="微软雅黑" panose="020B0503020204020204" charset="-122"/>
                <a:sym typeface="Arial" panose="020B0604020202020204" pitchFamily="34" charset="0"/>
              </a:rPr>
              <a:t>khoản</a:t>
            </a:r>
            <a:endParaRPr lang="en-US" altLang="zh-CN" dirty="0" smtClean="0">
              <a:latin typeface="微软雅黑" panose="020B0503020204020204" charset="-122"/>
              <a:ea typeface="微软雅黑" panose="020B0503020204020204" charset="-122"/>
              <a:sym typeface="Arial" panose="020B0604020202020204" pitchFamily="34" charset="0"/>
            </a:endParaRPr>
          </a:p>
          <a:p>
            <a:pPr lvl="0" indent="245110" algn="l" eaLnBrk="1">
              <a:lnSpc>
                <a:spcPct val="216000"/>
              </a:lnSpc>
              <a:buFont typeface="Wingdings" panose="05000000000000000000" charset="0"/>
              <a:buChar char="u"/>
            </a:pPr>
            <a:r>
              <a:rPr lang="en-US" altLang="zh-CN" sz="1800" b="1" dirty="0" err="1" smtClean="0">
                <a:solidFill>
                  <a:srgbClr val="5B0EB2"/>
                </a:solidFill>
                <a:latin typeface="微软雅黑" panose="020B0503020204020204" charset="-122"/>
                <a:ea typeface="微软雅黑" panose="020B0503020204020204" charset="-122"/>
                <a:sym typeface="Arial" panose="020B0604020202020204" pitchFamily="34" charset="0"/>
              </a:rPr>
              <a:t>Bước</a:t>
            </a:r>
            <a:r>
              <a:rPr lang="en-US" altLang="zh-CN" sz="1800" b="1" dirty="0" smtClean="0">
                <a:solidFill>
                  <a:srgbClr val="5B0EB2"/>
                </a:solidFill>
                <a:latin typeface="微软雅黑" panose="020B0503020204020204" charset="-122"/>
                <a:ea typeface="微软雅黑" panose="020B0503020204020204" charset="-122"/>
                <a:sym typeface="Arial" panose="020B0604020202020204" pitchFamily="34" charset="0"/>
              </a:rPr>
              <a:t> 4: </a:t>
            </a:r>
            <a:r>
              <a:rPr lang="en-US" altLang="zh-CN" sz="1800" dirty="0" err="1" smtClean="0">
                <a:latin typeface="微软雅黑" panose="020B0503020204020204" charset="-122"/>
                <a:ea typeface="微软雅黑" panose="020B0503020204020204" charset="-122"/>
                <a:sym typeface="Arial" panose="020B0604020202020204" pitchFamily="34" charset="0"/>
              </a:rPr>
              <a:t>Nếu</a:t>
            </a:r>
            <a:r>
              <a:rPr lang="en-US" altLang="zh-CN" sz="1800" dirty="0" smtClean="0">
                <a:latin typeface="微软雅黑" panose="020B0503020204020204" charset="-122"/>
                <a:ea typeface="微软雅黑" panose="020B0503020204020204" charset="-122"/>
                <a:sym typeface="Arial" panose="020B0604020202020204" pitchFamily="34" charset="0"/>
              </a:rPr>
              <a:t> </a:t>
            </a:r>
            <a:r>
              <a:rPr lang="en-US" altLang="zh-CN" sz="1800" dirty="0" err="1" smtClean="0">
                <a:latin typeface="微软雅黑" panose="020B0503020204020204" charset="-122"/>
                <a:ea typeface="微软雅黑" panose="020B0503020204020204" charset="-122"/>
                <a:sym typeface="Arial" panose="020B0604020202020204" pitchFamily="34" charset="0"/>
              </a:rPr>
              <a:t>giao</a:t>
            </a:r>
            <a:r>
              <a:rPr lang="en-US" altLang="zh-CN" sz="1800" dirty="0" smtClean="0">
                <a:latin typeface="微软雅黑" panose="020B0503020204020204" charset="-122"/>
                <a:ea typeface="微软雅黑" panose="020B0503020204020204" charset="-122"/>
                <a:sym typeface="Arial" panose="020B0604020202020204" pitchFamily="34" charset="0"/>
              </a:rPr>
              <a:t> </a:t>
            </a:r>
            <a:r>
              <a:rPr lang="en-US" altLang="zh-CN" sz="1800" dirty="0" err="1" smtClean="0">
                <a:latin typeface="微软雅黑" panose="020B0503020204020204" charset="-122"/>
                <a:ea typeface="微软雅黑" panose="020B0503020204020204" charset="-122"/>
                <a:sym typeface="Arial" panose="020B0604020202020204" pitchFamily="34" charset="0"/>
              </a:rPr>
              <a:t>dịch</a:t>
            </a:r>
            <a:r>
              <a:rPr lang="en-US" altLang="zh-CN" sz="1800" dirty="0" smtClean="0">
                <a:latin typeface="微软雅黑" panose="020B0503020204020204" charset="-122"/>
                <a:ea typeface="微软雅黑" panose="020B0503020204020204" charset="-122"/>
                <a:sym typeface="Arial" panose="020B0604020202020204" pitchFamily="34" charset="0"/>
              </a:rPr>
              <a:t> </a:t>
            </a:r>
            <a:r>
              <a:rPr lang="en-US" altLang="zh-CN" sz="1800" dirty="0" err="1" smtClean="0">
                <a:latin typeface="微软雅黑" panose="020B0503020204020204" charset="-122"/>
                <a:ea typeface="微软雅黑" panose="020B0503020204020204" charset="-122"/>
                <a:sym typeface="Arial" panose="020B0604020202020204" pitchFamily="34" charset="0"/>
              </a:rPr>
              <a:t>có</a:t>
            </a:r>
            <a:r>
              <a:rPr lang="en-US" altLang="zh-CN" sz="1800" dirty="0" smtClean="0">
                <a:latin typeface="微软雅黑" panose="020B0503020204020204" charset="-122"/>
                <a:ea typeface="微软雅黑" panose="020B0503020204020204" charset="-122"/>
                <a:sym typeface="Arial" panose="020B0604020202020204" pitchFamily="34" charset="0"/>
              </a:rPr>
              <a:t> </a:t>
            </a:r>
            <a:r>
              <a:rPr lang="en-US" altLang="zh-CN" sz="1800" dirty="0" err="1" smtClean="0">
                <a:latin typeface="微软雅黑" panose="020B0503020204020204" charset="-122"/>
                <a:ea typeface="微软雅黑" panose="020B0503020204020204" charset="-122"/>
                <a:sym typeface="Arial" panose="020B0604020202020204" pitchFamily="34" charset="0"/>
              </a:rPr>
              <a:t>lời</a:t>
            </a:r>
            <a:r>
              <a:rPr lang="en-US" altLang="zh-CN" sz="1800" dirty="0" smtClean="0">
                <a:latin typeface="微软雅黑" panose="020B0503020204020204" charset="-122"/>
                <a:ea typeface="微软雅黑" panose="020B0503020204020204" charset="-122"/>
                <a:sym typeface="Arial" panose="020B0604020202020204" pitchFamily="34" charset="0"/>
              </a:rPr>
              <a:t>, </a:t>
            </a:r>
            <a:r>
              <a:rPr lang="en-US" altLang="zh-CN" sz="1800" dirty="0" err="1" smtClean="0">
                <a:latin typeface="微软雅黑" panose="020B0503020204020204" charset="-122"/>
                <a:ea typeface="微软雅黑" panose="020B0503020204020204" charset="-122"/>
                <a:sym typeface="Arial" panose="020B0604020202020204" pitchFamily="34" charset="0"/>
              </a:rPr>
              <a:t>bạn</a:t>
            </a:r>
            <a:r>
              <a:rPr lang="en-US" altLang="zh-CN" sz="1800" dirty="0" smtClean="0">
                <a:latin typeface="微软雅黑" panose="020B0503020204020204" charset="-122"/>
                <a:ea typeface="微软雅黑" panose="020B0503020204020204" charset="-122"/>
                <a:sym typeface="Arial" panose="020B0604020202020204" pitchFamily="34" charset="0"/>
              </a:rPr>
              <a:t> </a:t>
            </a:r>
            <a:r>
              <a:rPr lang="en-US" altLang="zh-CN" sz="1800" dirty="0" err="1" smtClean="0">
                <a:latin typeface="微软雅黑" panose="020B0503020204020204" charset="-122"/>
                <a:ea typeface="微软雅黑" panose="020B0503020204020204" charset="-122"/>
                <a:sym typeface="Arial" panose="020B0604020202020204" pitchFamily="34" charset="0"/>
              </a:rPr>
              <a:t>rút</a:t>
            </a:r>
            <a:r>
              <a:rPr lang="en-US" altLang="zh-CN" sz="1800" dirty="0" smtClean="0">
                <a:latin typeface="微软雅黑" panose="020B0503020204020204" charset="-122"/>
                <a:ea typeface="微软雅黑" panose="020B0503020204020204" charset="-122"/>
                <a:sym typeface="Arial" panose="020B0604020202020204" pitchFamily="34" charset="0"/>
              </a:rPr>
              <a:t> </a:t>
            </a:r>
            <a:r>
              <a:rPr lang="en-US" altLang="zh-CN" sz="1800" dirty="0" err="1" smtClean="0">
                <a:latin typeface="微软雅黑" panose="020B0503020204020204" charset="-122"/>
                <a:ea typeface="微软雅黑" panose="020B0503020204020204" charset="-122"/>
                <a:sym typeface="Arial" panose="020B0604020202020204" pitchFamily="34" charset="0"/>
              </a:rPr>
              <a:t>tiền</a:t>
            </a:r>
            <a:r>
              <a:rPr lang="en-US" altLang="zh-CN" sz="1800" dirty="0" smtClean="0">
                <a:latin typeface="微软雅黑" panose="020B0503020204020204" charset="-122"/>
                <a:ea typeface="微软雅黑" panose="020B0503020204020204" charset="-122"/>
                <a:sym typeface="Arial" panose="020B0604020202020204" pitchFamily="34" charset="0"/>
              </a:rPr>
              <a:t> </a:t>
            </a:r>
            <a:r>
              <a:rPr lang="en-US" altLang="zh-CN" sz="1800" dirty="0" err="1" smtClean="0">
                <a:latin typeface="微软雅黑" panose="020B0503020204020204" charset="-122"/>
                <a:ea typeface="微软雅黑" panose="020B0503020204020204" charset="-122"/>
                <a:sym typeface="Arial" panose="020B0604020202020204" pitchFamily="34" charset="0"/>
              </a:rPr>
              <a:t>về</a:t>
            </a:r>
            <a:r>
              <a:rPr lang="en-US" altLang="zh-CN" dirty="0" smtClean="0">
                <a:latin typeface="微软雅黑" panose="020B0503020204020204" charset="-122"/>
                <a:ea typeface="微软雅黑" panose="020B0503020204020204" charset="-122"/>
                <a:sym typeface="Arial" panose="020B0604020202020204" pitchFamily="34" charset="0"/>
              </a:rPr>
              <a:t>, </a:t>
            </a:r>
            <a:r>
              <a:rPr lang="en-US" altLang="zh-CN" dirty="0" err="1" smtClean="0">
                <a:latin typeface="微软雅黑" panose="020B0503020204020204" charset="-122"/>
                <a:ea typeface="微软雅黑" panose="020B0503020204020204" charset="-122"/>
                <a:sym typeface="Arial" panose="020B0604020202020204" pitchFamily="34" charset="0"/>
              </a:rPr>
              <a:t>nếu</a:t>
            </a:r>
            <a:r>
              <a:rPr lang="en-US" altLang="zh-CN" dirty="0" smtClean="0">
                <a:latin typeface="微软雅黑" panose="020B0503020204020204" charset="-122"/>
                <a:ea typeface="微软雅黑" panose="020B0503020204020204" charset="-122"/>
                <a:sym typeface="Arial" panose="020B0604020202020204" pitchFamily="34" charset="0"/>
              </a:rPr>
              <a:t> </a:t>
            </a:r>
            <a:r>
              <a:rPr lang="en-US" altLang="zh-CN" dirty="0" err="1" smtClean="0">
                <a:latin typeface="微软雅黑" panose="020B0503020204020204" charset="-122"/>
                <a:ea typeface="微软雅黑" panose="020B0503020204020204" charset="-122"/>
                <a:sym typeface="Arial" panose="020B0604020202020204" pitchFamily="34" charset="0"/>
              </a:rPr>
              <a:t>bị</a:t>
            </a:r>
            <a:r>
              <a:rPr lang="en-US" altLang="zh-CN" dirty="0" smtClean="0">
                <a:latin typeface="微软雅黑" panose="020B0503020204020204" charset="-122"/>
                <a:ea typeface="微软雅黑" panose="020B0503020204020204" charset="-122"/>
                <a:sym typeface="Arial" panose="020B0604020202020204" pitchFamily="34" charset="0"/>
              </a:rPr>
              <a:t> </a:t>
            </a:r>
            <a:r>
              <a:rPr lang="en-US" altLang="zh-CN" dirty="0" err="1" smtClean="0">
                <a:latin typeface="微软雅黑" panose="020B0503020204020204" charset="-122"/>
                <a:ea typeface="微软雅黑" panose="020B0503020204020204" charset="-122"/>
                <a:sym typeface="Arial" panose="020B0604020202020204" pitchFamily="34" charset="0"/>
              </a:rPr>
              <a:t>cháy</a:t>
            </a:r>
            <a:r>
              <a:rPr lang="en-US" altLang="zh-CN" dirty="0" smtClean="0">
                <a:latin typeface="微软雅黑" panose="020B0503020204020204" charset="-122"/>
                <a:ea typeface="微软雅黑" panose="020B0503020204020204" charset="-122"/>
                <a:sym typeface="Arial" panose="020B0604020202020204" pitchFamily="34" charset="0"/>
              </a:rPr>
              <a:t> </a:t>
            </a:r>
            <a:r>
              <a:rPr lang="en-US" altLang="zh-CN" dirty="0" err="1" smtClean="0">
                <a:latin typeface="微软雅黑" panose="020B0503020204020204" charset="-122"/>
                <a:ea typeface="微软雅黑" panose="020B0503020204020204" charset="-122"/>
                <a:sym typeface="Arial" panose="020B0604020202020204" pitchFamily="34" charset="0"/>
              </a:rPr>
              <a:t>tài</a:t>
            </a:r>
            <a:r>
              <a:rPr lang="en-US" altLang="zh-CN" dirty="0" smtClean="0">
                <a:latin typeface="微软雅黑" panose="020B0503020204020204" charset="-122"/>
                <a:ea typeface="微软雅黑" panose="020B0503020204020204" charset="-122"/>
                <a:sym typeface="Arial" panose="020B0604020202020204" pitchFamily="34" charset="0"/>
              </a:rPr>
              <a:t> </a:t>
            </a:r>
            <a:r>
              <a:rPr lang="en-US" altLang="zh-CN" dirty="0" err="1" smtClean="0">
                <a:latin typeface="微软雅黑" panose="020B0503020204020204" charset="-122"/>
                <a:ea typeface="微软雅黑" panose="020B0503020204020204" charset="-122"/>
                <a:sym typeface="Arial" panose="020B0604020202020204" pitchFamily="34" charset="0"/>
              </a:rPr>
              <a:t>khoản</a:t>
            </a:r>
            <a:r>
              <a:rPr lang="en-US" altLang="zh-CN" dirty="0" smtClean="0">
                <a:latin typeface="微软雅黑" panose="020B0503020204020204" charset="-122"/>
                <a:ea typeface="微软雅黑" panose="020B0503020204020204" charset="-122"/>
                <a:sym typeface="Arial" panose="020B0604020202020204" pitchFamily="34" charset="0"/>
              </a:rPr>
              <a:t>, </a:t>
            </a:r>
            <a:r>
              <a:rPr lang="en-US" altLang="zh-CN" dirty="0" err="1" smtClean="0">
                <a:latin typeface="微软雅黑" panose="020B0503020204020204" charset="-122"/>
                <a:ea typeface="微软雅黑" panose="020B0503020204020204" charset="-122"/>
                <a:sym typeface="Arial" panose="020B0604020202020204" pitchFamily="34" charset="0"/>
              </a:rPr>
              <a:t>bạn</a:t>
            </a:r>
            <a:r>
              <a:rPr lang="en-US" altLang="zh-CN" dirty="0" smtClean="0">
                <a:latin typeface="微软雅黑" panose="020B0503020204020204" charset="-122"/>
                <a:ea typeface="微软雅黑" panose="020B0503020204020204" charset="-122"/>
                <a:sym typeface="Arial" panose="020B0604020202020204" pitchFamily="34" charset="0"/>
              </a:rPr>
              <a:t> </a:t>
            </a:r>
            <a:r>
              <a:rPr lang="en-US" altLang="zh-CN" dirty="0" err="1" smtClean="0">
                <a:latin typeface="微软雅黑" panose="020B0503020204020204" charset="-122"/>
                <a:ea typeface="微软雅黑" panose="020B0503020204020204" charset="-122"/>
                <a:sym typeface="Arial" panose="020B0604020202020204" pitchFamily="34" charset="0"/>
              </a:rPr>
              <a:t>lại</a:t>
            </a:r>
            <a:r>
              <a:rPr lang="en-US" altLang="zh-CN" dirty="0" smtClean="0">
                <a:latin typeface="微软雅黑" panose="020B0503020204020204" charset="-122"/>
                <a:ea typeface="微软雅黑" panose="020B0503020204020204" charset="-122"/>
                <a:sym typeface="Arial" panose="020B0604020202020204" pitchFamily="34" charset="0"/>
              </a:rPr>
              <a:t> </a:t>
            </a:r>
            <a:r>
              <a:rPr lang="en-US" altLang="zh-CN" dirty="0" err="1" smtClean="0">
                <a:latin typeface="微软雅黑" panose="020B0503020204020204" charset="-122"/>
                <a:ea typeface="微软雅黑" panose="020B0503020204020204" charset="-122"/>
                <a:sym typeface="Arial" panose="020B0604020202020204" pitchFamily="34" charset="0"/>
              </a:rPr>
              <a:t>tiếp</a:t>
            </a:r>
            <a:r>
              <a:rPr lang="en-US" altLang="zh-CN" dirty="0" smtClean="0">
                <a:latin typeface="微软雅黑" panose="020B0503020204020204" charset="-122"/>
                <a:ea typeface="微软雅黑" panose="020B0503020204020204" charset="-122"/>
                <a:sym typeface="Arial" panose="020B0604020202020204" pitchFamily="34" charset="0"/>
              </a:rPr>
              <a:t> </a:t>
            </a:r>
            <a:r>
              <a:rPr lang="en-US" altLang="zh-CN" dirty="0" err="1" smtClean="0">
                <a:latin typeface="微软雅黑" panose="020B0503020204020204" charset="-122"/>
                <a:ea typeface="微软雅黑" panose="020B0503020204020204" charset="-122"/>
                <a:sym typeface="Arial" panose="020B0604020202020204" pitchFamily="34" charset="0"/>
              </a:rPr>
              <a:t>tục</a:t>
            </a:r>
            <a:r>
              <a:rPr lang="en-US" altLang="zh-CN" dirty="0" smtClean="0">
                <a:latin typeface="微软雅黑" panose="020B0503020204020204" charset="-122"/>
                <a:ea typeface="微软雅黑" panose="020B0503020204020204" charset="-122"/>
                <a:sym typeface="Arial" panose="020B0604020202020204" pitchFamily="34" charset="0"/>
              </a:rPr>
              <a:t> quay </a:t>
            </a:r>
            <a:r>
              <a:rPr lang="en-US" altLang="zh-CN" dirty="0" err="1" smtClean="0">
                <a:latin typeface="微软雅黑" panose="020B0503020204020204" charset="-122"/>
                <a:ea typeface="微软雅黑" panose="020B0503020204020204" charset="-122"/>
                <a:sym typeface="Arial" panose="020B0604020202020204" pitchFamily="34" charset="0"/>
              </a:rPr>
              <a:t>lại</a:t>
            </a:r>
            <a:r>
              <a:rPr lang="en-US" altLang="zh-CN" dirty="0" smtClean="0">
                <a:latin typeface="微软雅黑" panose="020B0503020204020204" charset="-122"/>
                <a:ea typeface="微软雅黑" panose="020B0503020204020204" charset="-122"/>
                <a:sym typeface="Arial" panose="020B0604020202020204" pitchFamily="34" charset="0"/>
              </a:rPr>
              <a:t> </a:t>
            </a:r>
            <a:r>
              <a:rPr lang="en-US" altLang="zh-CN" dirty="0" err="1" smtClean="0">
                <a:latin typeface="微软雅黑" panose="020B0503020204020204" charset="-122"/>
                <a:ea typeface="微软雅黑" panose="020B0503020204020204" charset="-122"/>
                <a:sym typeface="Arial" panose="020B0604020202020204" pitchFamily="34" charset="0"/>
              </a:rPr>
              <a:t>từ</a:t>
            </a:r>
            <a:r>
              <a:rPr lang="en-US" altLang="zh-CN" dirty="0" smtClean="0">
                <a:latin typeface="微软雅黑" panose="020B0503020204020204" charset="-122"/>
                <a:ea typeface="微软雅黑" panose="020B0503020204020204" charset="-122"/>
                <a:sym typeface="Arial" panose="020B0604020202020204" pitchFamily="34" charset="0"/>
              </a:rPr>
              <a:t> </a:t>
            </a:r>
            <a:r>
              <a:rPr lang="en-US" altLang="zh-CN" dirty="0" err="1" smtClean="0">
                <a:latin typeface="微软雅黑" panose="020B0503020204020204" charset="-122"/>
                <a:ea typeface="微软雅黑" panose="020B0503020204020204" charset="-122"/>
                <a:sym typeface="Arial" panose="020B0604020202020204" pitchFamily="34" charset="0"/>
              </a:rPr>
              <a:t>bước</a:t>
            </a:r>
            <a:r>
              <a:rPr lang="en-US" altLang="zh-CN" dirty="0" smtClean="0">
                <a:latin typeface="微软雅黑" panose="020B0503020204020204" charset="-122"/>
                <a:ea typeface="微软雅黑" panose="020B0503020204020204" charset="-122"/>
                <a:sym typeface="Arial" panose="020B0604020202020204" pitchFamily="34" charset="0"/>
              </a:rPr>
              <a:t> 4</a:t>
            </a:r>
            <a:endParaRPr lang="zh-CN" altLang="en-US" sz="1800" dirty="0">
              <a:latin typeface="微软雅黑" panose="020B0503020204020204" charset="-122"/>
              <a:ea typeface="微软雅黑" panose="020B0503020204020204" charset="-122"/>
              <a:sym typeface="Arial" panose="020B0604020202020204" pitchFamily="34" charset="0"/>
            </a:endParaRPr>
          </a:p>
        </p:txBody>
      </p:sp>
      <p:sp>
        <p:nvSpPr>
          <p:cNvPr id="7" name="PA_矩形 4"/>
          <p:cNvSpPr/>
          <p:nvPr>
            <p:custDataLst>
              <p:tags r:id="rId1"/>
            </p:custDataLst>
          </p:nvPr>
        </p:nvSpPr>
        <p:spPr>
          <a:xfrm>
            <a:off x="2809027" y="560597"/>
            <a:ext cx="6109365" cy="677108"/>
          </a:xfrm>
          <a:prstGeom prst="rect">
            <a:avLst/>
          </a:prstGeom>
        </p:spPr>
        <p:txBody>
          <a:bodyPr wrap="none">
            <a:spAutoFit/>
          </a:bodyPr>
          <a:lstStyle/>
          <a:p>
            <a:pPr algn="ctr" fontAlgn="auto">
              <a:spcBef>
                <a:spcPts val="0"/>
              </a:spcBef>
              <a:spcAft>
                <a:spcPts val="0"/>
              </a:spcAft>
              <a:defRPr/>
            </a:pPr>
            <a:r>
              <a:rPr lang="en-US" altLang="zh-CN" sz="3800" b="1" kern="1700" dirty="0" smtClean="0">
                <a:solidFill>
                  <a:srgbClr val="5B0EB2"/>
                </a:solidFill>
                <a:latin typeface="微软雅黑" panose="020B0503020204020204" charset="-122"/>
                <a:ea typeface="微软雅黑" panose="020B0503020204020204" charset="-122"/>
                <a:sym typeface="微软雅黑" panose="020B0503020204020204" charset="-122"/>
              </a:rPr>
              <a:t>CÁCH THỨC THAM GIA </a:t>
            </a:r>
            <a:endParaRPr lang="zh-CN" sz="3800" b="1" kern="1700" dirty="0">
              <a:solidFill>
                <a:srgbClr val="5B0EB2"/>
              </a:solidFill>
              <a:effectLst/>
              <a:latin typeface="微软雅黑" panose="020B0503020204020204" charset="-122"/>
              <a:ea typeface="微软雅黑" panose="020B0503020204020204" charset="-122"/>
              <a:sym typeface="微软雅黑" panose="020B0503020204020204" charset="-122"/>
            </a:endParaRPr>
          </a:p>
        </p:txBody>
      </p:sp>
    </p:spTree>
    <p:extLst>
      <p:ext uri="{BB962C8B-B14F-4D97-AF65-F5344CB8AC3E}">
        <p14:creationId xmlns:p14="http://schemas.microsoft.com/office/powerpoint/2010/main" val="16247562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矩形 1"/>
          <p:cNvSpPr/>
          <p:nvPr>
            <p:custDataLst>
              <p:tags r:id="rId1"/>
            </p:custDataLst>
          </p:nvPr>
        </p:nvSpPr>
        <p:spPr>
          <a:xfrm>
            <a:off x="9016743" y="497332"/>
            <a:ext cx="2871745" cy="1322070"/>
          </a:xfrm>
          <a:prstGeom prst="rect">
            <a:avLst/>
          </a:prstGeom>
        </p:spPr>
        <p:txBody>
          <a:bodyPr wrap="square">
            <a:spAutoFit/>
          </a:bodyPr>
          <a:lstStyle/>
          <a:p>
            <a:pPr algn="ctr" fontAlgn="auto">
              <a:spcBef>
                <a:spcPts val="0"/>
              </a:spcBef>
              <a:spcAft>
                <a:spcPts val="0"/>
              </a:spcAft>
              <a:defRPr/>
            </a:pPr>
            <a:r>
              <a:rPr lang="en-US" altLang="zh-CN" sz="8000" b="1" kern="1700" dirty="0">
                <a:solidFill>
                  <a:srgbClr val="5B0EB2"/>
                </a:solidFill>
                <a:latin typeface="微软雅黑" panose="020B0503020204020204" charset="-122"/>
                <a:ea typeface="微软雅黑" panose="020B0503020204020204" charset="-122"/>
                <a:sym typeface="微软雅黑" panose="020B0503020204020204" charset="-122"/>
              </a:rPr>
              <a:t>2020</a:t>
            </a:r>
          </a:p>
        </p:txBody>
      </p:sp>
      <p:sp>
        <p:nvSpPr>
          <p:cNvPr id="3" name="PA_文本框 2"/>
          <p:cNvSpPr txBox="1"/>
          <p:nvPr>
            <p:custDataLst>
              <p:tags r:id="rId2"/>
            </p:custDataLst>
          </p:nvPr>
        </p:nvSpPr>
        <p:spPr>
          <a:xfrm>
            <a:off x="7273884" y="1628411"/>
            <a:ext cx="4508353" cy="383540"/>
          </a:xfrm>
          <a:prstGeom prst="rect">
            <a:avLst/>
          </a:prstGeom>
          <a:noFill/>
        </p:spPr>
        <p:txBody>
          <a:bodyPr wrap="square" rtlCol="0">
            <a:spAutoFit/>
          </a:bodyPr>
          <a:lstStyle/>
          <a:p>
            <a:pPr algn="r"/>
            <a:r>
              <a:rPr lang="en-US" altLang="zh-CN" sz="1900" b="1" dirty="0">
                <a:solidFill>
                  <a:srgbClr val="5B0EB2"/>
                </a:solidFill>
                <a:latin typeface="微软雅黑" panose="020B0503020204020204" charset="-122"/>
                <a:ea typeface="微软雅黑" panose="020B0503020204020204" charset="-122"/>
                <a:sym typeface="+mn-ea"/>
              </a:rPr>
              <a:t>THANKS FOR WATCHING</a:t>
            </a:r>
            <a:r>
              <a:rPr lang="zh-CN" altLang="en-US" sz="1900" b="1" dirty="0">
                <a:solidFill>
                  <a:srgbClr val="5B0EB2"/>
                </a:solidFill>
                <a:latin typeface="微软雅黑" panose="020B0503020204020204" charset="-122"/>
                <a:ea typeface="微软雅黑" panose="020B0503020204020204" charset="-122"/>
                <a:sym typeface="+mn-ea"/>
              </a:rPr>
              <a:t>！</a:t>
            </a:r>
            <a:endParaRPr lang="en-US" altLang="zh-CN" sz="1900" dirty="0">
              <a:solidFill>
                <a:srgbClr val="5B0EB2"/>
              </a:solidFill>
              <a:latin typeface="微软雅黑" panose="020B0503020204020204" charset="-122"/>
              <a:ea typeface="微软雅黑" panose="020B0503020204020204" charset="-122"/>
            </a:endParaRPr>
          </a:p>
        </p:txBody>
      </p:sp>
      <p:sp>
        <p:nvSpPr>
          <p:cNvPr id="5" name="PA_矩形 4"/>
          <p:cNvSpPr/>
          <p:nvPr>
            <p:custDataLst>
              <p:tags r:id="rId3"/>
            </p:custDataLst>
          </p:nvPr>
        </p:nvSpPr>
        <p:spPr>
          <a:xfrm>
            <a:off x="8735507" y="1934567"/>
            <a:ext cx="3521710" cy="922020"/>
          </a:xfrm>
          <a:prstGeom prst="rect">
            <a:avLst/>
          </a:prstGeom>
        </p:spPr>
        <p:txBody>
          <a:bodyPr wrap="none">
            <a:spAutoFit/>
          </a:bodyPr>
          <a:lstStyle/>
          <a:p>
            <a:pPr algn="r" fontAlgn="auto">
              <a:spcBef>
                <a:spcPts val="0"/>
              </a:spcBef>
              <a:spcAft>
                <a:spcPts val="0"/>
              </a:spcAft>
              <a:defRPr/>
            </a:pPr>
            <a:r>
              <a:rPr lang="zh-CN" altLang="en-US" sz="5400" b="1" kern="1700" dirty="0">
                <a:solidFill>
                  <a:srgbClr val="5B0EB2"/>
                </a:solidFill>
                <a:effectLst/>
                <a:latin typeface="微软雅黑" panose="020B0503020204020204" charset="-122"/>
                <a:ea typeface="微软雅黑" panose="020B0503020204020204" charset="-122"/>
                <a:sym typeface="微软雅黑" panose="020B0503020204020204" charset="-122"/>
              </a:rPr>
              <a:t>Cảm ơn！</a:t>
            </a:r>
          </a:p>
        </p:txBody>
      </p:sp>
      <p:grpSp>
        <p:nvGrpSpPr>
          <p:cNvPr id="13" name="组合 12"/>
          <p:cNvGrpSpPr/>
          <p:nvPr/>
        </p:nvGrpSpPr>
        <p:grpSpPr>
          <a:xfrm>
            <a:off x="-10160" y="-458470"/>
            <a:ext cx="5334000" cy="8432165"/>
            <a:chOff x="-16" y="-722"/>
            <a:chExt cx="8400" cy="13279"/>
          </a:xfrm>
        </p:grpSpPr>
        <p:sp>
          <p:nvSpPr>
            <p:cNvPr id="10" name="等腰三角形 9"/>
            <p:cNvSpPr/>
            <p:nvPr/>
          </p:nvSpPr>
          <p:spPr>
            <a:xfrm rot="5400000">
              <a:off x="-3041" y="2304"/>
              <a:ext cx="13279" cy="7228"/>
            </a:xfrm>
            <a:prstGeom prst="triangle">
              <a:avLst/>
            </a:prstGeom>
            <a:blipFill rotWithShape="0">
              <a:blip r:embed="rId6"/>
              <a:stretch>
                <a:fillRect b="1000"/>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787" y="-27"/>
              <a:ext cx="7597" cy="6858"/>
            </a:xfrm>
            <a:prstGeom prst="line">
              <a:avLst/>
            </a:prstGeom>
            <a:ln w="50800">
              <a:solidFill>
                <a:schemeClr val="bg1"/>
              </a:solidFill>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489" y="9157"/>
              <a:ext cx="1866" cy="1624"/>
            </a:xfrm>
            <a:prstGeom prst="line">
              <a:avLst/>
            </a:prstGeom>
            <a:ln w="63500">
              <a:solidFill>
                <a:schemeClr val="bg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4" name="圆角矩形 13"/>
          <p:cNvSpPr/>
          <p:nvPr/>
        </p:nvSpPr>
        <p:spPr>
          <a:xfrm rot="2700000">
            <a:off x="4702175" y="4045585"/>
            <a:ext cx="2787650" cy="2716530"/>
          </a:xfrm>
          <a:prstGeom prst="roundRect">
            <a:avLst/>
          </a:prstGeom>
          <a:noFill/>
          <a:ln w="127000">
            <a:gradFill>
              <a:gsLst>
                <a:gs pos="0">
                  <a:srgbClr val="5B0EB2"/>
                </a:gs>
                <a:gs pos="74000">
                  <a:srgbClr val="B497FD"/>
                </a:gs>
                <a:gs pos="83000">
                  <a:srgbClr val="B298FD"/>
                </a:gs>
                <a:gs pos="100000">
                  <a:srgbClr val="D3C8F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descr="logo"/>
          <p:cNvPicPr>
            <a:picLocks noChangeAspect="1"/>
          </p:cNvPicPr>
          <p:nvPr/>
        </p:nvPicPr>
        <p:blipFill>
          <a:blip r:embed="rId7"/>
          <a:stretch>
            <a:fillRect/>
          </a:stretch>
        </p:blipFill>
        <p:spPr>
          <a:xfrm>
            <a:off x="5027930" y="4716780"/>
            <a:ext cx="2135505" cy="13741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Scale>
                                      <p:cBhvr>
                                        <p:cTn id="7" dur="5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2"/>
                                        </p:tgtEl>
                                        <p:attrNameLst>
                                          <p:attrName>ppt_x</p:attrName>
                                          <p:attrName>ppt_y</p:attrName>
                                        </p:attrNameLst>
                                      </p:cBhvr>
                                    </p:animMotion>
                                    <p:animEffect transition="in" filter="fade">
                                      <p:cBhvr>
                                        <p:cTn id="9" dur="500"/>
                                        <p:tgtEl>
                                          <p:spTgt spid="2"/>
                                        </p:tgtEl>
                                      </p:cBhvr>
                                    </p:animEffect>
                                  </p:childTnLst>
                                </p:cTn>
                              </p:par>
                            </p:childTnLst>
                          </p:cTn>
                        </p:par>
                        <p:par>
                          <p:cTn id="10" fill="hold">
                            <p:stCondLst>
                              <p:cond delay="649"/>
                            </p:stCondLst>
                            <p:childTnLst>
                              <p:par>
                                <p:cTn id="11" presetID="22" presetClass="entr" presetSubtype="8" fill="hold" grpId="0" nodeType="afterEffect">
                                  <p:stCondLst>
                                    <p:cond delay="0"/>
                                  </p:stCondLst>
                                  <p:iterate type="lt">
                                    <p:tmPct val="30000"/>
                                  </p:iterate>
                                  <p:childTnLst>
                                    <p:set>
                                      <p:cBhvr>
                                        <p:cTn id="12" dur="1" fill="hold">
                                          <p:stCondLst>
                                            <p:cond delay="0"/>
                                          </p:stCondLst>
                                        </p:cTn>
                                        <p:tgtEl>
                                          <p:spTgt spid="3"/>
                                        </p:tgtEl>
                                        <p:attrNameLst>
                                          <p:attrName>style.visibility</p:attrName>
                                        </p:attrNameLst>
                                      </p:cBhvr>
                                      <p:to>
                                        <p:strVal val="visible"/>
                                      </p:to>
                                    </p:set>
                                    <p:animEffect transition="in" filter="wipe(left)">
                                      <p:cBhvr>
                                        <p:cTn id="13" dur="50"/>
                                        <p:tgtEl>
                                          <p:spTgt spid="3"/>
                                        </p:tgtEl>
                                      </p:cBhvr>
                                    </p:animEffect>
                                  </p:childTnLst>
                                </p:cTn>
                              </p:par>
                              <p:par>
                                <p:cTn id="14" presetID="36" presetClass="emph" presetSubtype="0" fill="hold" grpId="1" nodeType="withEffect">
                                  <p:stCondLst>
                                    <p:cond delay="0"/>
                                  </p:stCondLst>
                                  <p:iterate type="lt">
                                    <p:tmPct val="30000"/>
                                  </p:iterate>
                                  <p:childTnLst>
                                    <p:animScale>
                                      <p:cBhvr>
                                        <p:cTn id="15" dur="25" autoRev="1" fill="hold">
                                          <p:stCondLst>
                                            <p:cond delay="0"/>
                                          </p:stCondLst>
                                        </p:cTn>
                                        <p:tgtEl>
                                          <p:spTgt spid="3"/>
                                        </p:tgtEl>
                                      </p:cBhvr>
                                      <p:to x="80000" y="100000"/>
                                    </p:animScale>
                                    <p:anim by="(#ppt_w*0.10)" calcmode="lin" valueType="num">
                                      <p:cBhvr>
                                        <p:cTn id="16" dur="25" autoRev="1" fill="hold">
                                          <p:stCondLst>
                                            <p:cond delay="0"/>
                                          </p:stCondLst>
                                        </p:cTn>
                                        <p:tgtEl>
                                          <p:spTgt spid="3"/>
                                        </p:tgtEl>
                                        <p:attrNameLst>
                                          <p:attrName>ppt_x</p:attrName>
                                        </p:attrNameLst>
                                      </p:cBhvr>
                                    </p:anim>
                                    <p:anim by="(-#ppt_w*0.10)" calcmode="lin" valueType="num">
                                      <p:cBhvr>
                                        <p:cTn id="17" dur="25" autoRev="1" fill="hold">
                                          <p:stCondLst>
                                            <p:cond delay="0"/>
                                          </p:stCondLst>
                                        </p:cTn>
                                        <p:tgtEl>
                                          <p:spTgt spid="3"/>
                                        </p:tgtEl>
                                        <p:attrNameLst>
                                          <p:attrName>ppt_y</p:attrName>
                                        </p:attrNameLst>
                                      </p:cBhvr>
                                    </p:anim>
                                    <p:animRot by="-480000">
                                      <p:cBhvr>
                                        <p:cTn id="18" dur="25" autoRev="1" fill="hold">
                                          <p:stCondLst>
                                            <p:cond delay="0"/>
                                          </p:stCondLst>
                                        </p:cTn>
                                        <p:tgtEl>
                                          <p:spTgt spid="3"/>
                                        </p:tgtEl>
                                        <p:attrNameLst>
                                          <p:attrName>r</p:attrName>
                                        </p:attrNameLst>
                                      </p:cBhvr>
                                    </p:animRot>
                                  </p:childTnLst>
                                </p:cTn>
                              </p:par>
                            </p:childTnLst>
                          </p:cTn>
                        </p:par>
                        <p:par>
                          <p:cTn id="19" fill="hold">
                            <p:stCondLst>
                              <p:cond delay="985"/>
                            </p:stCondLst>
                            <p:childTnLst>
                              <p:par>
                                <p:cTn id="20" presetID="53" presetClass="entr" presetSubtype="16" fill="hold" grpId="0" nodeType="afterEffect">
                                  <p:stCondLst>
                                    <p:cond delay="0"/>
                                  </p:stCondLst>
                                  <p:iterate type="lt">
                                    <p:tmPct val="10000"/>
                                  </p:iterate>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extLst>
              <p:ext uri="{D42A27DB-BD31-4B8C-83A1-F6EECF244321}">
                <p14:modId xmlns:p14="http://schemas.microsoft.com/office/powerpoint/2010/main" val="1087187446"/>
              </p:ext>
            </p:extLst>
          </p:nvPr>
        </p:nvGraphicFramePr>
        <p:xfrm>
          <a:off x="2543604" y="1576892"/>
          <a:ext cx="6376718" cy="42955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TextBox 17"/>
          <p:cNvSpPr txBox="1"/>
          <p:nvPr/>
        </p:nvSpPr>
        <p:spPr>
          <a:xfrm>
            <a:off x="3209401" y="3278839"/>
            <a:ext cx="495300" cy="707886"/>
          </a:xfrm>
          <a:prstGeom prst="rect">
            <a:avLst/>
          </a:prstGeom>
          <a:noFill/>
        </p:spPr>
        <p:txBody>
          <a:bodyPr wrap="square" rtlCol="0">
            <a:spAutoFit/>
          </a:bodyPr>
          <a:lstStyle/>
          <a:p>
            <a:r>
              <a:rPr lang="en-US" sz="4000" b="1" dirty="0" smtClean="0">
                <a:solidFill>
                  <a:srgbClr val="00B050"/>
                </a:solidFill>
                <a:effectLst>
                  <a:outerShdw blurRad="38100" dist="38100" dir="2700000" algn="tl">
                    <a:srgbClr val="000000">
                      <a:alpha val="43137"/>
                    </a:srgbClr>
                  </a:outerShdw>
                </a:effectLst>
              </a:rPr>
              <a:t>2</a:t>
            </a:r>
            <a:endParaRPr lang="en-US" sz="4000" b="1" dirty="0">
              <a:solidFill>
                <a:srgbClr val="00B050"/>
              </a:solidFill>
              <a:effectLst>
                <a:outerShdw blurRad="38100" dist="38100" dir="2700000" algn="tl">
                  <a:srgbClr val="000000">
                    <a:alpha val="43137"/>
                  </a:srgbClr>
                </a:outerShdw>
              </a:effectLst>
            </a:endParaRPr>
          </a:p>
        </p:txBody>
      </p:sp>
      <p:sp>
        <p:nvSpPr>
          <p:cNvPr id="19" name="TextBox 18"/>
          <p:cNvSpPr txBox="1"/>
          <p:nvPr/>
        </p:nvSpPr>
        <p:spPr>
          <a:xfrm>
            <a:off x="2885591" y="4621798"/>
            <a:ext cx="495300" cy="707886"/>
          </a:xfrm>
          <a:prstGeom prst="rect">
            <a:avLst/>
          </a:prstGeom>
          <a:noFill/>
        </p:spPr>
        <p:txBody>
          <a:bodyPr wrap="square" rtlCol="0">
            <a:spAutoFit/>
          </a:bodyPr>
          <a:lstStyle/>
          <a:p>
            <a:r>
              <a:rPr lang="en-US" sz="4000" b="1" dirty="0" smtClean="0">
                <a:solidFill>
                  <a:schemeClr val="accent3"/>
                </a:solidFill>
                <a:effectLst>
                  <a:outerShdw blurRad="38100" dist="38100" dir="2700000" algn="tl">
                    <a:srgbClr val="000000">
                      <a:alpha val="43137"/>
                    </a:srgbClr>
                  </a:outerShdw>
                </a:effectLst>
              </a:rPr>
              <a:t>3</a:t>
            </a:r>
            <a:endParaRPr lang="en-US" sz="4000" b="1" dirty="0">
              <a:solidFill>
                <a:schemeClr val="accent3"/>
              </a:solidFill>
              <a:effectLst>
                <a:outerShdw blurRad="38100" dist="38100" dir="2700000" algn="tl">
                  <a:srgbClr val="000000">
                    <a:alpha val="43137"/>
                  </a:srgbClr>
                </a:outerShdw>
              </a:effectLst>
            </a:endParaRPr>
          </a:p>
        </p:txBody>
      </p:sp>
      <p:sp>
        <p:nvSpPr>
          <p:cNvPr id="21" name="TextBox 20"/>
          <p:cNvSpPr txBox="1"/>
          <p:nvPr/>
        </p:nvSpPr>
        <p:spPr>
          <a:xfrm>
            <a:off x="2885591" y="2035834"/>
            <a:ext cx="495300" cy="707886"/>
          </a:xfrm>
          <a:prstGeom prst="rect">
            <a:avLst/>
          </a:prstGeom>
          <a:noFill/>
        </p:spPr>
        <p:txBody>
          <a:bodyPr wrap="square" rtlCol="0">
            <a:spAutoFit/>
          </a:bodyPr>
          <a:lstStyle/>
          <a:p>
            <a:r>
              <a:rPr lang="en-US" sz="4000" b="1" dirty="0" smtClean="0">
                <a:solidFill>
                  <a:schemeClr val="accent5"/>
                </a:solidFill>
                <a:effectLst>
                  <a:outerShdw blurRad="38100" dist="38100" dir="2700000" algn="tl">
                    <a:srgbClr val="000000">
                      <a:alpha val="43137"/>
                    </a:srgbClr>
                  </a:outerShdw>
                </a:effectLst>
              </a:rPr>
              <a:t>1</a:t>
            </a:r>
            <a:endParaRPr lang="en-US" sz="4000" b="1" dirty="0">
              <a:solidFill>
                <a:schemeClr val="accent5"/>
              </a:solidFill>
              <a:effectLst>
                <a:outerShdw blurRad="38100" dist="38100" dir="2700000" algn="tl">
                  <a:srgbClr val="000000">
                    <a:alpha val="43137"/>
                  </a:srgbClr>
                </a:outerShdw>
              </a:effectLst>
            </a:endParaRPr>
          </a:p>
        </p:txBody>
      </p:sp>
      <p:sp>
        <p:nvSpPr>
          <p:cNvPr id="28" name="PA_矩形 4"/>
          <p:cNvSpPr/>
          <p:nvPr>
            <p:custDataLst>
              <p:tags r:id="rId1"/>
            </p:custDataLst>
          </p:nvPr>
        </p:nvSpPr>
        <p:spPr>
          <a:xfrm>
            <a:off x="4303590" y="431200"/>
            <a:ext cx="2837636" cy="677108"/>
          </a:xfrm>
          <a:prstGeom prst="rect">
            <a:avLst/>
          </a:prstGeom>
        </p:spPr>
        <p:txBody>
          <a:bodyPr wrap="none">
            <a:spAutoFit/>
          </a:bodyPr>
          <a:lstStyle/>
          <a:p>
            <a:pPr algn="r" fontAlgn="auto">
              <a:spcBef>
                <a:spcPts val="0"/>
              </a:spcBef>
              <a:spcAft>
                <a:spcPts val="0"/>
              </a:spcAft>
              <a:defRPr/>
            </a:pPr>
            <a:r>
              <a:rPr lang="en-US" altLang="zh-CN" sz="3800" b="1" kern="1700" dirty="0" smtClean="0">
                <a:solidFill>
                  <a:srgbClr val="5B0EB2"/>
                </a:solidFill>
                <a:effectLst/>
                <a:latin typeface="微软雅黑" panose="020B0503020204020204" charset="-122"/>
                <a:ea typeface="微软雅黑" panose="020B0503020204020204" charset="-122"/>
                <a:sym typeface="微软雅黑" panose="020B0503020204020204" charset="-122"/>
              </a:rPr>
              <a:t>NỘI DUNG</a:t>
            </a:r>
            <a:endParaRPr lang="zh-CN" sz="3800" b="1" kern="1700" dirty="0">
              <a:solidFill>
                <a:srgbClr val="5B0EB2"/>
              </a:solidFill>
              <a:effectLst/>
              <a:latin typeface="微软雅黑" panose="020B0503020204020204" charset="-122"/>
              <a:ea typeface="微软雅黑" panose="020B0503020204020204" charset="-122"/>
              <a:sym typeface="微软雅黑" panose="020B0503020204020204" charset="-122"/>
            </a:endParaRPr>
          </a:p>
        </p:txBody>
      </p:sp>
    </p:spTree>
    <p:extLst>
      <p:ext uri="{BB962C8B-B14F-4D97-AF65-F5344CB8AC3E}">
        <p14:creationId xmlns:p14="http://schemas.microsoft.com/office/powerpoint/2010/main" val="140403721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PA_矩形 4"/>
          <p:cNvSpPr/>
          <p:nvPr>
            <p:custDataLst>
              <p:tags r:id="rId1"/>
            </p:custDataLst>
          </p:nvPr>
        </p:nvSpPr>
        <p:spPr>
          <a:xfrm>
            <a:off x="4502362" y="655488"/>
            <a:ext cx="2638864" cy="677108"/>
          </a:xfrm>
          <a:prstGeom prst="rect">
            <a:avLst/>
          </a:prstGeom>
        </p:spPr>
        <p:txBody>
          <a:bodyPr wrap="none">
            <a:spAutoFit/>
          </a:bodyPr>
          <a:lstStyle/>
          <a:p>
            <a:pPr algn="r" fontAlgn="auto">
              <a:spcBef>
                <a:spcPts val="0"/>
              </a:spcBef>
              <a:spcAft>
                <a:spcPts val="0"/>
              </a:spcAft>
              <a:defRPr/>
            </a:pPr>
            <a:r>
              <a:rPr lang="en-US" altLang="zh-CN" sz="3800" b="1" kern="1700" dirty="0" smtClean="0">
                <a:solidFill>
                  <a:srgbClr val="5B0EB2"/>
                </a:solidFill>
                <a:effectLst/>
                <a:latin typeface="微软雅黑" panose="020B0503020204020204" charset="-122"/>
                <a:ea typeface="微软雅黑" panose="020B0503020204020204" charset="-122"/>
                <a:sym typeface="微软雅黑" panose="020B0503020204020204" charset="-122"/>
              </a:rPr>
              <a:t>MỤC TIÊU</a:t>
            </a:r>
            <a:endParaRPr lang="zh-CN" sz="3800" b="1" kern="1700" dirty="0">
              <a:solidFill>
                <a:srgbClr val="5B0EB2"/>
              </a:solidFill>
              <a:effectLst/>
              <a:latin typeface="微软雅黑" panose="020B0503020204020204" charset="-122"/>
              <a:ea typeface="微软雅黑" panose="020B0503020204020204" charset="-122"/>
              <a:sym typeface="微软雅黑" panose="020B0503020204020204" charset="-122"/>
            </a:endParaRPr>
          </a:p>
        </p:txBody>
      </p:sp>
      <p:sp>
        <p:nvSpPr>
          <p:cNvPr id="7" name="Rectangle 3"/>
          <p:cNvSpPr txBox="1">
            <a:spLocks noChangeArrowheads="1"/>
          </p:cNvSpPr>
          <p:nvPr/>
        </p:nvSpPr>
        <p:spPr>
          <a:xfrm>
            <a:off x="2034599" y="1950588"/>
            <a:ext cx="8196329" cy="29060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itchFamily="2" charset="2"/>
              <a:buChar char="ü"/>
            </a:pPr>
            <a:r>
              <a:rPr lang="en-US" altLang="en-US" dirty="0" smtClean="0"/>
              <a:t> </a:t>
            </a:r>
            <a:r>
              <a:rPr lang="en-US" altLang="en-US" sz="3400" dirty="0" smtClean="0"/>
              <a:t>Chia </a:t>
            </a:r>
            <a:r>
              <a:rPr lang="en-US" altLang="en-US" sz="3400" dirty="0" err="1" smtClean="0"/>
              <a:t>sẻ</a:t>
            </a:r>
            <a:r>
              <a:rPr lang="en-US" altLang="en-US" sz="3400" dirty="0" smtClean="0"/>
              <a:t> </a:t>
            </a:r>
            <a:r>
              <a:rPr lang="en-US" altLang="en-US" sz="3400" dirty="0" err="1" smtClean="0"/>
              <a:t>kiến</a:t>
            </a:r>
            <a:r>
              <a:rPr lang="en-US" altLang="en-US" sz="3400" dirty="0" smtClean="0"/>
              <a:t> </a:t>
            </a:r>
            <a:r>
              <a:rPr lang="en-US" altLang="en-US" sz="3400" dirty="0" err="1" smtClean="0"/>
              <a:t>thức</a:t>
            </a:r>
            <a:r>
              <a:rPr lang="en-US" altLang="en-US" sz="3400" dirty="0" smtClean="0"/>
              <a:t> </a:t>
            </a:r>
            <a:r>
              <a:rPr lang="en-US" altLang="en-US" sz="3400" dirty="0" err="1" smtClean="0"/>
              <a:t>cơ</a:t>
            </a:r>
            <a:r>
              <a:rPr lang="en-US" altLang="en-US" sz="3400" dirty="0" smtClean="0"/>
              <a:t> </a:t>
            </a:r>
            <a:r>
              <a:rPr lang="en-US" altLang="en-US" sz="3400" dirty="0" err="1" smtClean="0"/>
              <a:t>bản</a:t>
            </a:r>
            <a:r>
              <a:rPr lang="en-US" altLang="en-US" sz="3400" dirty="0" smtClean="0"/>
              <a:t> </a:t>
            </a:r>
            <a:r>
              <a:rPr lang="en-US" altLang="en-US" sz="3400" dirty="0" err="1" smtClean="0"/>
              <a:t>về</a:t>
            </a:r>
            <a:r>
              <a:rPr lang="en-US" altLang="en-US" sz="3400" dirty="0" smtClean="0"/>
              <a:t> </a:t>
            </a:r>
            <a:r>
              <a:rPr lang="en-US" altLang="en-US" sz="3400" dirty="0" err="1" smtClean="0"/>
              <a:t>ngoại</a:t>
            </a:r>
            <a:r>
              <a:rPr lang="en-US" altLang="en-US" sz="3400" dirty="0" smtClean="0"/>
              <a:t> </a:t>
            </a:r>
            <a:r>
              <a:rPr lang="en-US" altLang="en-US" sz="3400" dirty="0" err="1" smtClean="0"/>
              <a:t>hối</a:t>
            </a:r>
            <a:endParaRPr lang="en-US" altLang="en-US" sz="3400" dirty="0" smtClean="0"/>
          </a:p>
          <a:p>
            <a:pPr>
              <a:lnSpc>
                <a:spcPct val="150000"/>
              </a:lnSpc>
              <a:buFont typeface="Wingdings" pitchFamily="2" charset="2"/>
              <a:buChar char="ü"/>
            </a:pPr>
            <a:r>
              <a:rPr lang="en-US" altLang="en-US" sz="3400" dirty="0" smtClean="0"/>
              <a:t> </a:t>
            </a:r>
            <a:r>
              <a:rPr lang="en-US" altLang="en-US" sz="3400" dirty="0" err="1"/>
              <a:t>G</a:t>
            </a:r>
            <a:r>
              <a:rPr lang="en-US" altLang="en-US" sz="3400" dirty="0" err="1" smtClean="0"/>
              <a:t>iới</a:t>
            </a:r>
            <a:r>
              <a:rPr lang="en-US" altLang="en-US" sz="3400" dirty="0" smtClean="0"/>
              <a:t> </a:t>
            </a:r>
            <a:r>
              <a:rPr lang="en-US" altLang="en-US" sz="3400" dirty="0" err="1" smtClean="0"/>
              <a:t>thiệu</a:t>
            </a:r>
            <a:r>
              <a:rPr lang="en-US" altLang="en-US" sz="3400" dirty="0" smtClean="0"/>
              <a:t> </a:t>
            </a:r>
            <a:r>
              <a:rPr lang="en-US" altLang="en-US" sz="3400" dirty="0" err="1" smtClean="0"/>
              <a:t>và</a:t>
            </a:r>
            <a:r>
              <a:rPr lang="en-US" altLang="en-US" sz="3400" dirty="0" smtClean="0"/>
              <a:t> </a:t>
            </a:r>
            <a:r>
              <a:rPr lang="en-US" altLang="en-US" sz="3400" dirty="0" err="1" smtClean="0"/>
              <a:t>hướng</a:t>
            </a:r>
            <a:r>
              <a:rPr lang="en-US" altLang="en-US" sz="3400" dirty="0" smtClean="0"/>
              <a:t> </a:t>
            </a:r>
            <a:r>
              <a:rPr lang="en-US" altLang="en-US" sz="3400" dirty="0" err="1" smtClean="0"/>
              <a:t>dẫn</a:t>
            </a:r>
            <a:r>
              <a:rPr lang="en-US" altLang="en-US" sz="3400" dirty="0" smtClean="0"/>
              <a:t> </a:t>
            </a:r>
            <a:r>
              <a:rPr lang="en-US" altLang="en-US" sz="3400" dirty="0" err="1" smtClean="0"/>
              <a:t>sử</a:t>
            </a:r>
            <a:r>
              <a:rPr lang="en-US" altLang="en-US" sz="3400" dirty="0" smtClean="0"/>
              <a:t> </a:t>
            </a:r>
            <a:r>
              <a:rPr lang="en-US" altLang="en-US" sz="3400" dirty="0" err="1" smtClean="0"/>
              <a:t>dụng</a:t>
            </a:r>
            <a:r>
              <a:rPr lang="en-US" altLang="en-US" sz="3400" dirty="0" smtClean="0"/>
              <a:t> MT4</a:t>
            </a:r>
          </a:p>
          <a:p>
            <a:pPr>
              <a:lnSpc>
                <a:spcPct val="150000"/>
              </a:lnSpc>
              <a:buFont typeface="Wingdings" pitchFamily="2" charset="2"/>
              <a:buChar char="ü"/>
            </a:pPr>
            <a:r>
              <a:rPr lang="en-US" altLang="en-US" sz="3400" dirty="0"/>
              <a:t> </a:t>
            </a:r>
            <a:r>
              <a:rPr lang="en-US" altLang="en-US" sz="3400" dirty="0" err="1" smtClean="0"/>
              <a:t>Kỹ</a:t>
            </a:r>
            <a:r>
              <a:rPr lang="en-US" altLang="en-US" sz="3400" dirty="0" smtClean="0"/>
              <a:t> </a:t>
            </a:r>
            <a:r>
              <a:rPr lang="en-US" altLang="en-US" sz="3400" dirty="0" err="1" smtClean="0"/>
              <a:t>năng</a:t>
            </a:r>
            <a:r>
              <a:rPr lang="en-US" altLang="en-US" sz="3400" dirty="0" smtClean="0"/>
              <a:t> </a:t>
            </a:r>
            <a:r>
              <a:rPr lang="en-US" altLang="en-US" sz="3400" dirty="0" err="1" smtClean="0"/>
              <a:t>Telesale</a:t>
            </a:r>
            <a:r>
              <a:rPr lang="en-US" altLang="en-US" sz="3400" dirty="0" smtClean="0"/>
              <a:t> </a:t>
            </a:r>
            <a:r>
              <a:rPr lang="en-US" altLang="en-US" sz="3400" dirty="0" err="1" smtClean="0"/>
              <a:t>và</a:t>
            </a:r>
            <a:r>
              <a:rPr lang="en-US" altLang="en-US" sz="3400" dirty="0" smtClean="0"/>
              <a:t> </a:t>
            </a:r>
            <a:r>
              <a:rPr lang="en-US" altLang="en-US" sz="3400" dirty="0" err="1" smtClean="0"/>
              <a:t>Chăm</a:t>
            </a:r>
            <a:r>
              <a:rPr lang="en-US" altLang="en-US" sz="3400" dirty="0" smtClean="0"/>
              <a:t> </a:t>
            </a:r>
            <a:r>
              <a:rPr lang="en-US" altLang="en-US" sz="3400" dirty="0" err="1" smtClean="0"/>
              <a:t>sóc</a:t>
            </a:r>
            <a:r>
              <a:rPr lang="en-US" altLang="en-US" sz="3400" dirty="0" smtClean="0"/>
              <a:t> </a:t>
            </a:r>
            <a:r>
              <a:rPr lang="en-US" altLang="en-US" sz="3400" dirty="0" err="1" smtClean="0"/>
              <a:t>khách</a:t>
            </a:r>
            <a:r>
              <a:rPr lang="en-US" altLang="en-US" sz="3400" dirty="0" smtClean="0"/>
              <a:t> </a:t>
            </a:r>
            <a:r>
              <a:rPr lang="en-US" altLang="en-US" sz="3400" dirty="0" err="1" smtClean="0"/>
              <a:t>hàng</a:t>
            </a:r>
            <a:endParaRPr lang="en-US" altLang="en-US" sz="3400" dirty="0" smtClean="0"/>
          </a:p>
        </p:txBody>
      </p:sp>
    </p:spTree>
    <p:extLst>
      <p:ext uri="{BB962C8B-B14F-4D97-AF65-F5344CB8AC3E}">
        <p14:creationId xmlns:p14="http://schemas.microsoft.com/office/powerpoint/2010/main" val="343311422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PA_矩形 4"/>
          <p:cNvSpPr/>
          <p:nvPr>
            <p:custDataLst>
              <p:tags r:id="rId1"/>
            </p:custDataLst>
          </p:nvPr>
        </p:nvSpPr>
        <p:spPr>
          <a:xfrm>
            <a:off x="3214581" y="560597"/>
            <a:ext cx="5298245" cy="677108"/>
          </a:xfrm>
          <a:prstGeom prst="rect">
            <a:avLst/>
          </a:prstGeom>
        </p:spPr>
        <p:txBody>
          <a:bodyPr wrap="none">
            <a:spAutoFit/>
          </a:bodyPr>
          <a:lstStyle/>
          <a:p>
            <a:pPr algn="ctr" fontAlgn="auto">
              <a:spcBef>
                <a:spcPts val="0"/>
              </a:spcBef>
              <a:spcAft>
                <a:spcPts val="0"/>
              </a:spcAft>
              <a:defRPr/>
            </a:pPr>
            <a:r>
              <a:rPr lang="en-US" altLang="zh-CN" sz="3800" b="1" kern="1700" dirty="0" smtClean="0">
                <a:solidFill>
                  <a:srgbClr val="5B0EB2"/>
                </a:solidFill>
                <a:latin typeface="微软雅黑" panose="020B0503020204020204" charset="-122"/>
                <a:ea typeface="微软雅黑" panose="020B0503020204020204" charset="-122"/>
                <a:sym typeface="微软雅黑" panose="020B0503020204020204" charset="-122"/>
              </a:rPr>
              <a:t>KẾT QUẢ ĐẠT ĐƯỢC</a:t>
            </a:r>
            <a:endParaRPr lang="zh-CN" sz="3800" b="1" kern="1700" dirty="0">
              <a:solidFill>
                <a:srgbClr val="5B0EB2"/>
              </a:solidFill>
              <a:effectLst/>
              <a:latin typeface="微软雅黑" panose="020B0503020204020204" charset="-122"/>
              <a:ea typeface="微软雅黑" panose="020B0503020204020204" charset="-122"/>
              <a:sym typeface="微软雅黑" panose="020B0503020204020204" charset="-122"/>
            </a:endParaRPr>
          </a:p>
        </p:txBody>
      </p:sp>
      <p:sp>
        <p:nvSpPr>
          <p:cNvPr id="7" name="Rectangle 3"/>
          <p:cNvSpPr txBox="1">
            <a:spLocks noChangeArrowheads="1"/>
          </p:cNvSpPr>
          <p:nvPr/>
        </p:nvSpPr>
        <p:spPr>
          <a:xfrm>
            <a:off x="1991469" y="1949002"/>
            <a:ext cx="8524130" cy="9047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itchFamily="2" charset="2"/>
              <a:buChar char="ü"/>
            </a:pPr>
            <a:r>
              <a:rPr lang="en-US" altLang="en-US" sz="3400" dirty="0" smtClean="0"/>
              <a:t> </a:t>
            </a:r>
            <a:r>
              <a:rPr lang="en-US" altLang="en-US" sz="3400" dirty="0" err="1" smtClean="0"/>
              <a:t>Hiểu</a:t>
            </a:r>
            <a:r>
              <a:rPr lang="en-US" altLang="en-US" sz="3400" dirty="0" smtClean="0"/>
              <a:t> </a:t>
            </a:r>
            <a:r>
              <a:rPr lang="en-US" altLang="en-US" sz="3400" dirty="0" err="1" smtClean="0"/>
              <a:t>được</a:t>
            </a:r>
            <a:r>
              <a:rPr lang="en-US" altLang="en-US" sz="3400" dirty="0" smtClean="0"/>
              <a:t> </a:t>
            </a:r>
            <a:r>
              <a:rPr lang="en-US" altLang="en-US" sz="3400" dirty="0" err="1" smtClean="0"/>
              <a:t>các</a:t>
            </a:r>
            <a:r>
              <a:rPr lang="en-US" altLang="en-US" sz="3400" dirty="0" smtClean="0"/>
              <a:t> </a:t>
            </a:r>
            <a:r>
              <a:rPr lang="en-US" altLang="en-US" sz="3400" dirty="0" err="1" smtClean="0"/>
              <a:t>kiến</a:t>
            </a:r>
            <a:r>
              <a:rPr lang="en-US" altLang="en-US" sz="3400" dirty="0" smtClean="0"/>
              <a:t> </a:t>
            </a:r>
            <a:r>
              <a:rPr lang="en-US" altLang="en-US" sz="3400" dirty="0" err="1" smtClean="0"/>
              <a:t>thức</a:t>
            </a:r>
            <a:r>
              <a:rPr lang="en-US" altLang="en-US" sz="3400" dirty="0" smtClean="0"/>
              <a:t> </a:t>
            </a:r>
            <a:r>
              <a:rPr lang="en-US" altLang="en-US" sz="3400" dirty="0" err="1" smtClean="0"/>
              <a:t>cơ</a:t>
            </a:r>
            <a:r>
              <a:rPr lang="en-US" altLang="en-US" sz="3400" dirty="0" smtClean="0"/>
              <a:t> </a:t>
            </a:r>
            <a:r>
              <a:rPr lang="en-US" altLang="en-US" sz="3400" dirty="0" err="1" smtClean="0"/>
              <a:t>bản</a:t>
            </a:r>
            <a:r>
              <a:rPr lang="en-US" altLang="en-US" sz="3400" dirty="0" smtClean="0"/>
              <a:t> </a:t>
            </a:r>
            <a:r>
              <a:rPr lang="en-US" altLang="en-US" sz="3400" dirty="0" err="1" smtClean="0"/>
              <a:t>về</a:t>
            </a:r>
            <a:r>
              <a:rPr lang="en-US" altLang="en-US" sz="3400" dirty="0" smtClean="0"/>
              <a:t> </a:t>
            </a:r>
            <a:r>
              <a:rPr lang="en-US" altLang="en-US" sz="3400" dirty="0" err="1" smtClean="0"/>
              <a:t>ngoại</a:t>
            </a:r>
            <a:r>
              <a:rPr lang="en-US" altLang="en-US" sz="3400" dirty="0" smtClean="0"/>
              <a:t> </a:t>
            </a:r>
            <a:r>
              <a:rPr lang="en-US" altLang="en-US" sz="3400" dirty="0" err="1" smtClean="0"/>
              <a:t>hối</a:t>
            </a:r>
            <a:endParaRPr lang="en-US" altLang="en-US" sz="3400" dirty="0" smtClean="0"/>
          </a:p>
          <a:p>
            <a:pPr>
              <a:lnSpc>
                <a:spcPct val="150000"/>
              </a:lnSpc>
              <a:buFont typeface="Wingdings" pitchFamily="2" charset="2"/>
              <a:buChar char="ü"/>
            </a:pPr>
            <a:r>
              <a:rPr lang="en-US" altLang="en-US" sz="3400" dirty="0" smtClean="0"/>
              <a:t> </a:t>
            </a:r>
            <a:r>
              <a:rPr lang="en-US" altLang="en-US" sz="3400" dirty="0" err="1" smtClean="0"/>
              <a:t>Các</a:t>
            </a:r>
            <a:r>
              <a:rPr lang="en-US" altLang="en-US" sz="3400" dirty="0" smtClean="0"/>
              <a:t> </a:t>
            </a:r>
            <a:r>
              <a:rPr lang="en-US" altLang="en-US" sz="3400" dirty="0" err="1" smtClean="0"/>
              <a:t>định</a:t>
            </a:r>
            <a:r>
              <a:rPr lang="en-US" altLang="en-US" sz="3400" dirty="0" smtClean="0"/>
              <a:t> </a:t>
            </a:r>
            <a:r>
              <a:rPr lang="en-US" altLang="en-US" sz="3400" dirty="0" err="1" smtClean="0"/>
              <a:t>nghĩa</a:t>
            </a:r>
            <a:r>
              <a:rPr lang="en-US" altLang="en-US" sz="3400" dirty="0" smtClean="0"/>
              <a:t>, </a:t>
            </a:r>
            <a:r>
              <a:rPr lang="en-US" altLang="en-US" sz="3400" dirty="0" err="1" smtClean="0"/>
              <a:t>thuật</a:t>
            </a:r>
            <a:r>
              <a:rPr lang="en-US" altLang="en-US" sz="3400" dirty="0" smtClean="0"/>
              <a:t> </a:t>
            </a:r>
            <a:r>
              <a:rPr lang="en-US" altLang="en-US" sz="3400" dirty="0" err="1" smtClean="0"/>
              <a:t>ngữ</a:t>
            </a:r>
            <a:endParaRPr lang="en-US" altLang="en-US" sz="3400" dirty="0" smtClean="0"/>
          </a:p>
          <a:p>
            <a:pPr>
              <a:lnSpc>
                <a:spcPct val="150000"/>
              </a:lnSpc>
              <a:buFont typeface="Wingdings" pitchFamily="2" charset="2"/>
              <a:buChar char="ü"/>
            </a:pPr>
            <a:r>
              <a:rPr lang="en-US" altLang="en-US" sz="3400" dirty="0"/>
              <a:t> </a:t>
            </a:r>
            <a:r>
              <a:rPr lang="en-US" altLang="en-US" sz="3400" dirty="0" err="1" smtClean="0"/>
              <a:t>Có</a:t>
            </a:r>
            <a:r>
              <a:rPr lang="en-US" altLang="en-US" sz="3400" dirty="0" smtClean="0"/>
              <a:t> </a:t>
            </a:r>
            <a:r>
              <a:rPr lang="en-US" altLang="en-US" sz="3400" dirty="0" err="1" smtClean="0"/>
              <a:t>cái</a:t>
            </a:r>
            <a:r>
              <a:rPr lang="en-US" altLang="en-US" sz="3400" dirty="0" smtClean="0"/>
              <a:t> </a:t>
            </a:r>
            <a:r>
              <a:rPr lang="en-US" altLang="en-US" sz="3400" dirty="0" err="1" smtClean="0"/>
              <a:t>nhìn</a:t>
            </a:r>
            <a:r>
              <a:rPr lang="en-US" altLang="en-US" sz="3400" dirty="0" smtClean="0"/>
              <a:t> </a:t>
            </a:r>
            <a:r>
              <a:rPr lang="en-US" altLang="en-US" sz="3400" dirty="0" err="1" smtClean="0"/>
              <a:t>tổng</a:t>
            </a:r>
            <a:r>
              <a:rPr lang="en-US" altLang="en-US" sz="3400" dirty="0" smtClean="0"/>
              <a:t> </a:t>
            </a:r>
            <a:r>
              <a:rPr lang="en-US" altLang="en-US" sz="3400" dirty="0" err="1" smtClean="0"/>
              <a:t>quan</a:t>
            </a:r>
            <a:r>
              <a:rPr lang="en-US" altLang="en-US" sz="3400" dirty="0" smtClean="0"/>
              <a:t> </a:t>
            </a:r>
            <a:r>
              <a:rPr lang="en-US" altLang="en-US" sz="3400" dirty="0" err="1" smtClean="0"/>
              <a:t>về</a:t>
            </a:r>
            <a:r>
              <a:rPr lang="en-US" altLang="en-US" sz="3400" dirty="0" smtClean="0"/>
              <a:t> </a:t>
            </a:r>
            <a:r>
              <a:rPr lang="en-US" altLang="en-US" sz="3400" dirty="0" err="1" smtClean="0"/>
              <a:t>thị</a:t>
            </a:r>
            <a:r>
              <a:rPr lang="en-US" altLang="en-US" sz="3400" dirty="0" smtClean="0"/>
              <a:t> </a:t>
            </a:r>
            <a:r>
              <a:rPr lang="en-US" altLang="en-US" sz="3400" dirty="0" err="1" smtClean="0"/>
              <a:t>trường</a:t>
            </a:r>
            <a:r>
              <a:rPr lang="en-US" altLang="en-US" sz="3400" dirty="0" smtClean="0"/>
              <a:t> </a:t>
            </a:r>
            <a:r>
              <a:rPr lang="en-US" altLang="en-US" sz="3400" dirty="0" err="1" smtClean="0"/>
              <a:t>ngoại</a:t>
            </a:r>
            <a:r>
              <a:rPr lang="en-US" altLang="en-US" sz="3400" dirty="0" smtClean="0"/>
              <a:t> </a:t>
            </a:r>
            <a:r>
              <a:rPr lang="en-US" altLang="en-US" sz="3400" dirty="0" err="1" smtClean="0"/>
              <a:t>hối</a:t>
            </a:r>
            <a:r>
              <a:rPr lang="en-US" altLang="en-US" sz="3400" dirty="0" smtClean="0"/>
              <a:t>, </a:t>
            </a:r>
            <a:r>
              <a:rPr lang="en-US" altLang="en-US" sz="3400" dirty="0" err="1" smtClean="0"/>
              <a:t>cách</a:t>
            </a:r>
            <a:r>
              <a:rPr lang="en-US" altLang="en-US" sz="3400" dirty="0" smtClean="0"/>
              <a:t> </a:t>
            </a:r>
            <a:r>
              <a:rPr lang="en-US" altLang="en-US" sz="3400" dirty="0" err="1" smtClean="0"/>
              <a:t>thức</a:t>
            </a:r>
            <a:r>
              <a:rPr lang="en-US" altLang="en-US" sz="3400" dirty="0" smtClean="0"/>
              <a:t> </a:t>
            </a:r>
            <a:r>
              <a:rPr lang="en-US" altLang="en-US" sz="3400" dirty="0" err="1" smtClean="0"/>
              <a:t>giao</a:t>
            </a:r>
            <a:r>
              <a:rPr lang="en-US" altLang="en-US" sz="3400" dirty="0" smtClean="0"/>
              <a:t> </a:t>
            </a:r>
            <a:r>
              <a:rPr lang="en-US" altLang="en-US" sz="3400" dirty="0" err="1" smtClean="0"/>
              <a:t>dịch</a:t>
            </a:r>
            <a:r>
              <a:rPr lang="en-US" altLang="en-US" sz="3400" dirty="0" smtClean="0"/>
              <a:t> </a:t>
            </a:r>
            <a:r>
              <a:rPr lang="en-US" altLang="en-US" sz="3400" dirty="0" err="1" smtClean="0"/>
              <a:t>ngoại</a:t>
            </a:r>
            <a:r>
              <a:rPr lang="en-US" altLang="en-US" sz="3400" dirty="0" smtClean="0"/>
              <a:t> </a:t>
            </a:r>
            <a:r>
              <a:rPr lang="en-US" altLang="en-US" sz="3400" dirty="0" err="1" smtClean="0"/>
              <a:t>hối</a:t>
            </a:r>
            <a:endParaRPr lang="en-US" altLang="en-US" sz="3400" dirty="0" smtClean="0"/>
          </a:p>
          <a:p>
            <a:pPr marL="0" indent="0">
              <a:lnSpc>
                <a:spcPct val="150000"/>
              </a:lnSpc>
              <a:buNone/>
            </a:pPr>
            <a:endParaRPr lang="en-US" altLang="en-US" sz="3400" dirty="0" smtClean="0"/>
          </a:p>
        </p:txBody>
      </p:sp>
    </p:spTree>
    <p:extLst>
      <p:ext uri="{BB962C8B-B14F-4D97-AF65-F5344CB8AC3E}">
        <p14:creationId xmlns:p14="http://schemas.microsoft.com/office/powerpoint/2010/main" val="404699334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PA_矩形 4"/>
          <p:cNvSpPr/>
          <p:nvPr>
            <p:custDataLst>
              <p:tags r:id="rId1"/>
            </p:custDataLst>
          </p:nvPr>
        </p:nvSpPr>
        <p:spPr>
          <a:xfrm>
            <a:off x="2578192" y="560597"/>
            <a:ext cx="6571030" cy="677108"/>
          </a:xfrm>
          <a:prstGeom prst="rect">
            <a:avLst/>
          </a:prstGeom>
        </p:spPr>
        <p:txBody>
          <a:bodyPr wrap="none">
            <a:spAutoFit/>
          </a:bodyPr>
          <a:lstStyle/>
          <a:p>
            <a:pPr algn="ctr" fontAlgn="auto">
              <a:spcBef>
                <a:spcPts val="0"/>
              </a:spcBef>
              <a:spcAft>
                <a:spcPts val="0"/>
              </a:spcAft>
              <a:defRPr/>
            </a:pPr>
            <a:r>
              <a:rPr lang="en-US" altLang="zh-CN" sz="3800" b="1" kern="1700" dirty="0" smtClean="0">
                <a:solidFill>
                  <a:srgbClr val="5B0EB2"/>
                </a:solidFill>
                <a:latin typeface="微软雅黑" panose="020B0503020204020204" charset="-122"/>
                <a:ea typeface="微软雅黑" panose="020B0503020204020204" charset="-122"/>
                <a:sym typeface="微软雅黑" panose="020B0503020204020204" charset="-122"/>
              </a:rPr>
              <a:t>CHƯƠNG TRÌNH CHI TIẾT</a:t>
            </a:r>
            <a:endParaRPr lang="zh-CN" sz="3800" b="1" kern="1700" dirty="0">
              <a:solidFill>
                <a:srgbClr val="5B0EB2"/>
              </a:solidFill>
              <a:effectLst/>
              <a:latin typeface="微软雅黑" panose="020B0503020204020204" charset="-122"/>
              <a:ea typeface="微软雅黑" panose="020B0503020204020204" charset="-122"/>
              <a:sym typeface="微软雅黑" panose="020B0503020204020204" charset="-122"/>
            </a:endParaRPr>
          </a:p>
        </p:txBody>
      </p:sp>
      <p:sp>
        <p:nvSpPr>
          <p:cNvPr id="4" name="椭圆 29"/>
          <p:cNvSpPr/>
          <p:nvPr/>
        </p:nvSpPr>
        <p:spPr>
          <a:xfrm>
            <a:off x="3250319" y="2222543"/>
            <a:ext cx="857885" cy="857885"/>
          </a:xfrm>
          <a:prstGeom prst="ellipse">
            <a:avLst/>
          </a:prstGeom>
          <a:solidFill>
            <a:srgbClr val="5B0EB2"/>
          </a:solidFill>
          <a:ln w="25400">
            <a:solidFill>
              <a:schemeClr val="bg1"/>
            </a:solidFill>
          </a:ln>
          <a:effectLst>
            <a:outerShdw blurRad="254000" dist="190500" dir="8100000" sx="103000" sy="103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b="1" spc="300" dirty="0">
                <a:solidFill>
                  <a:schemeClr val="bg1"/>
                </a:solidFill>
                <a:effectLst>
                  <a:innerShdw blurRad="63500" dist="50800" dir="18900000">
                    <a:prstClr val="black">
                      <a:alpha val="30000"/>
                    </a:prstClr>
                  </a:innerShdw>
                </a:effectLst>
                <a:latin typeface="NumberOnly" panose="020B0500000000000000" charset="0"/>
                <a:ea typeface="微软雅黑" panose="020B0503020204020204" charset="-122"/>
                <a:cs typeface="Arial" panose="020B0604020202020204" pitchFamily="34" charset="0"/>
              </a:rPr>
              <a:t>1</a:t>
            </a:r>
            <a:endParaRPr lang="zh-CN" altLang="en-US" sz="4000" b="1" spc="300" dirty="0">
              <a:solidFill>
                <a:schemeClr val="bg1"/>
              </a:solidFill>
              <a:effectLst>
                <a:innerShdw blurRad="63500" dist="50800" dir="18900000">
                  <a:prstClr val="black">
                    <a:alpha val="30000"/>
                  </a:prstClr>
                </a:innerShdw>
              </a:effectLst>
              <a:latin typeface="NumberOnly" panose="020B0500000000000000" charset="0"/>
              <a:ea typeface="微软雅黑" panose="020B0503020204020204" charset="-122"/>
              <a:cs typeface="Arial" panose="020B0604020202020204" pitchFamily="34" charset="0"/>
            </a:endParaRPr>
          </a:p>
        </p:txBody>
      </p:sp>
      <p:sp>
        <p:nvSpPr>
          <p:cNvPr id="5" name="矩形 30"/>
          <p:cNvSpPr/>
          <p:nvPr/>
        </p:nvSpPr>
        <p:spPr>
          <a:xfrm>
            <a:off x="4188921" y="2370957"/>
            <a:ext cx="5710218" cy="523220"/>
          </a:xfrm>
          <a:prstGeom prst="rect">
            <a:avLst/>
          </a:prstGeom>
        </p:spPr>
        <p:txBody>
          <a:bodyPr wrap="none">
            <a:spAutoFit/>
          </a:bodyPr>
          <a:lstStyle/>
          <a:p>
            <a:pPr algn="l">
              <a:defRPr/>
            </a:pPr>
            <a:r>
              <a:rPr lang="en-US" altLang="zh-CN" sz="2800" dirty="0" err="1" smtClean="0">
                <a:solidFill>
                  <a:srgbClr val="5B0EB2"/>
                </a:solidFill>
                <a:latin typeface="微软雅黑" panose="020B0503020204020204" charset="-122"/>
                <a:ea typeface="微软雅黑" panose="020B0503020204020204" charset="-122"/>
                <a:sym typeface="Arial" panose="020B0604020202020204" pitchFamily="34" charset="0"/>
              </a:rPr>
              <a:t>Ngoại</a:t>
            </a:r>
            <a:r>
              <a:rPr lang="en-US" altLang="zh-CN" sz="2800" dirty="0" smtClean="0">
                <a:solidFill>
                  <a:srgbClr val="5B0EB2"/>
                </a:solidFill>
                <a:latin typeface="微软雅黑" panose="020B0503020204020204" charset="-122"/>
                <a:ea typeface="微软雅黑" panose="020B0503020204020204" charset="-122"/>
                <a:sym typeface="Arial" panose="020B0604020202020204" pitchFamily="34" charset="0"/>
              </a:rPr>
              <a:t> </a:t>
            </a:r>
            <a:r>
              <a:rPr lang="en-US" altLang="zh-CN" sz="2800" dirty="0" err="1" smtClean="0">
                <a:solidFill>
                  <a:srgbClr val="5B0EB2"/>
                </a:solidFill>
                <a:latin typeface="微软雅黑" panose="020B0503020204020204" charset="-122"/>
                <a:ea typeface="微软雅黑" panose="020B0503020204020204" charset="-122"/>
                <a:sym typeface="Arial" panose="020B0604020202020204" pitchFamily="34" charset="0"/>
              </a:rPr>
              <a:t>hối</a:t>
            </a:r>
            <a:r>
              <a:rPr lang="en-US" altLang="zh-CN" sz="2800" dirty="0" smtClean="0">
                <a:solidFill>
                  <a:srgbClr val="5B0EB2"/>
                </a:solidFill>
                <a:latin typeface="微软雅黑" panose="020B0503020204020204" charset="-122"/>
                <a:ea typeface="微软雅黑" panose="020B0503020204020204" charset="-122"/>
                <a:sym typeface="Arial" panose="020B0604020202020204" pitchFamily="34" charset="0"/>
              </a:rPr>
              <a:t> </a:t>
            </a:r>
            <a:r>
              <a:rPr lang="en-US" altLang="zh-CN" sz="2800" dirty="0" err="1" smtClean="0">
                <a:solidFill>
                  <a:srgbClr val="5B0EB2"/>
                </a:solidFill>
                <a:latin typeface="微软雅黑" panose="020B0503020204020204" charset="-122"/>
                <a:ea typeface="微软雅黑" panose="020B0503020204020204" charset="-122"/>
                <a:sym typeface="Arial" panose="020B0604020202020204" pitchFamily="34" charset="0"/>
              </a:rPr>
              <a:t>là</a:t>
            </a:r>
            <a:r>
              <a:rPr lang="en-US" altLang="zh-CN" sz="2800" dirty="0" smtClean="0">
                <a:solidFill>
                  <a:srgbClr val="5B0EB2"/>
                </a:solidFill>
                <a:latin typeface="微软雅黑" panose="020B0503020204020204" charset="-122"/>
                <a:ea typeface="微软雅黑" panose="020B0503020204020204" charset="-122"/>
                <a:sym typeface="Arial" panose="020B0604020202020204" pitchFamily="34" charset="0"/>
              </a:rPr>
              <a:t> </a:t>
            </a:r>
            <a:r>
              <a:rPr lang="en-US" altLang="zh-CN" sz="2800" dirty="0" err="1" smtClean="0">
                <a:solidFill>
                  <a:srgbClr val="5B0EB2"/>
                </a:solidFill>
                <a:latin typeface="微软雅黑" panose="020B0503020204020204" charset="-122"/>
                <a:ea typeface="微软雅黑" panose="020B0503020204020204" charset="-122"/>
                <a:sym typeface="Arial" panose="020B0604020202020204" pitchFamily="34" charset="0"/>
              </a:rPr>
              <a:t>gì</a:t>
            </a:r>
            <a:r>
              <a:rPr lang="en-US" altLang="zh-CN" sz="2800" dirty="0" smtClean="0">
                <a:solidFill>
                  <a:srgbClr val="5B0EB2"/>
                </a:solidFill>
                <a:latin typeface="微软雅黑" panose="020B0503020204020204" charset="-122"/>
                <a:ea typeface="微软雅黑" panose="020B0503020204020204" charset="-122"/>
                <a:sym typeface="Arial" panose="020B0604020202020204" pitchFamily="34" charset="0"/>
              </a:rPr>
              <a:t> ? </a:t>
            </a:r>
            <a:r>
              <a:rPr lang="en-US" altLang="zh-CN" sz="2800" dirty="0" err="1" smtClean="0">
                <a:solidFill>
                  <a:srgbClr val="5B0EB2"/>
                </a:solidFill>
                <a:latin typeface="微软雅黑" panose="020B0503020204020204" charset="-122"/>
                <a:ea typeface="微软雅黑" panose="020B0503020204020204" charset="-122"/>
                <a:sym typeface="Arial" panose="020B0604020202020204" pitchFamily="34" charset="0"/>
              </a:rPr>
              <a:t>Các</a:t>
            </a:r>
            <a:r>
              <a:rPr lang="en-US" altLang="zh-CN" sz="2800" dirty="0" smtClean="0">
                <a:solidFill>
                  <a:srgbClr val="5B0EB2"/>
                </a:solidFill>
                <a:latin typeface="微软雅黑" panose="020B0503020204020204" charset="-122"/>
                <a:ea typeface="微软雅黑" panose="020B0503020204020204" charset="-122"/>
                <a:sym typeface="Arial" panose="020B0604020202020204" pitchFamily="34" charset="0"/>
              </a:rPr>
              <a:t> </a:t>
            </a:r>
            <a:r>
              <a:rPr lang="en-US" altLang="zh-CN" sz="2800" dirty="0" err="1" smtClean="0">
                <a:solidFill>
                  <a:srgbClr val="5B0EB2"/>
                </a:solidFill>
                <a:latin typeface="微软雅黑" panose="020B0503020204020204" charset="-122"/>
                <a:ea typeface="微软雅黑" panose="020B0503020204020204" charset="-122"/>
                <a:sym typeface="Arial" panose="020B0604020202020204" pitchFamily="34" charset="0"/>
              </a:rPr>
              <a:t>định</a:t>
            </a:r>
            <a:r>
              <a:rPr lang="en-US" altLang="zh-CN" sz="2800" dirty="0" smtClean="0">
                <a:solidFill>
                  <a:srgbClr val="5B0EB2"/>
                </a:solidFill>
                <a:latin typeface="微软雅黑" panose="020B0503020204020204" charset="-122"/>
                <a:ea typeface="微软雅黑" panose="020B0503020204020204" charset="-122"/>
                <a:sym typeface="Arial" panose="020B0604020202020204" pitchFamily="34" charset="0"/>
              </a:rPr>
              <a:t> </a:t>
            </a:r>
            <a:r>
              <a:rPr lang="en-US" altLang="zh-CN" sz="2800" dirty="0" err="1" smtClean="0">
                <a:solidFill>
                  <a:srgbClr val="5B0EB2"/>
                </a:solidFill>
                <a:latin typeface="微软雅黑" panose="020B0503020204020204" charset="-122"/>
                <a:ea typeface="微软雅黑" panose="020B0503020204020204" charset="-122"/>
                <a:sym typeface="Arial" panose="020B0604020202020204" pitchFamily="34" charset="0"/>
              </a:rPr>
              <a:t>nghĩa</a:t>
            </a:r>
            <a:r>
              <a:rPr lang="en-US" altLang="zh-CN" sz="2800" dirty="0" smtClean="0">
                <a:solidFill>
                  <a:srgbClr val="5B0EB2"/>
                </a:solidFill>
                <a:latin typeface="微软雅黑" panose="020B0503020204020204" charset="-122"/>
                <a:ea typeface="微软雅黑" panose="020B0503020204020204" charset="-122"/>
                <a:sym typeface="Arial" panose="020B0604020202020204" pitchFamily="34" charset="0"/>
              </a:rPr>
              <a:t>.</a:t>
            </a:r>
            <a:endParaRPr lang="zh-CN" altLang="en-US" sz="2800" dirty="0">
              <a:solidFill>
                <a:srgbClr val="5B0EB2"/>
              </a:solidFill>
              <a:latin typeface="微软雅黑" panose="020B0503020204020204" charset="-122"/>
              <a:ea typeface="微软雅黑" panose="020B0503020204020204" charset="-122"/>
              <a:sym typeface="Arial" panose="020B0604020202020204" pitchFamily="34" charset="0"/>
            </a:endParaRPr>
          </a:p>
        </p:txBody>
      </p:sp>
      <p:sp>
        <p:nvSpPr>
          <p:cNvPr id="6" name="椭圆 31"/>
          <p:cNvSpPr/>
          <p:nvPr/>
        </p:nvSpPr>
        <p:spPr>
          <a:xfrm>
            <a:off x="3679255" y="3241535"/>
            <a:ext cx="797504" cy="797504"/>
          </a:xfrm>
          <a:prstGeom prst="ellipse">
            <a:avLst/>
          </a:prstGeom>
          <a:solidFill>
            <a:srgbClr val="5B0EB2"/>
          </a:soli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b="1" spc="300" dirty="0">
                <a:solidFill>
                  <a:schemeClr val="bg1"/>
                </a:solidFill>
                <a:effectLst>
                  <a:innerShdw blurRad="63500" dist="50800" dir="18900000">
                    <a:prstClr val="black">
                      <a:alpha val="30000"/>
                    </a:prstClr>
                  </a:innerShdw>
                </a:effectLst>
                <a:latin typeface="NumberOnly" panose="020B0500000000000000" charset="0"/>
                <a:ea typeface="微软雅黑" panose="020B0503020204020204" charset="-122"/>
                <a:cs typeface="Arial" panose="020B0604020202020204" pitchFamily="34" charset="0"/>
              </a:rPr>
              <a:t>2</a:t>
            </a:r>
            <a:endParaRPr lang="zh-CN" altLang="en-US" sz="4000" b="1" spc="300" dirty="0">
              <a:solidFill>
                <a:schemeClr val="bg1"/>
              </a:solidFill>
              <a:effectLst>
                <a:innerShdw blurRad="63500" dist="50800" dir="18900000">
                  <a:prstClr val="black">
                    <a:alpha val="30000"/>
                  </a:prstClr>
                </a:innerShdw>
              </a:effectLst>
              <a:latin typeface="NumberOnly" panose="020B0500000000000000" charset="0"/>
              <a:ea typeface="微软雅黑" panose="020B0503020204020204" charset="-122"/>
              <a:cs typeface="Arial" panose="020B0604020202020204" pitchFamily="34" charset="0"/>
            </a:endParaRPr>
          </a:p>
        </p:txBody>
      </p:sp>
      <p:sp>
        <p:nvSpPr>
          <p:cNvPr id="8" name="矩形 32"/>
          <p:cNvSpPr/>
          <p:nvPr/>
        </p:nvSpPr>
        <p:spPr>
          <a:xfrm>
            <a:off x="4618122" y="3389860"/>
            <a:ext cx="5309467" cy="954107"/>
          </a:xfrm>
          <a:prstGeom prst="rect">
            <a:avLst/>
          </a:prstGeom>
        </p:spPr>
        <p:txBody>
          <a:bodyPr wrap="none">
            <a:spAutoFit/>
          </a:bodyPr>
          <a:lstStyle/>
          <a:p>
            <a:pPr algn="l">
              <a:defRPr/>
            </a:pPr>
            <a:r>
              <a:rPr lang="en-US" altLang="zh-CN" sz="2800" dirty="0" err="1" smtClean="0">
                <a:solidFill>
                  <a:srgbClr val="5B0EB2"/>
                </a:solidFill>
                <a:latin typeface="微软雅黑" panose="020B0503020204020204" charset="-122"/>
                <a:ea typeface="微软雅黑" panose="020B0503020204020204" charset="-122"/>
                <a:sym typeface="Arial" panose="020B0604020202020204" pitchFamily="34" charset="0"/>
              </a:rPr>
              <a:t>Cách</a:t>
            </a:r>
            <a:r>
              <a:rPr lang="en-US" altLang="zh-CN" sz="2800" dirty="0" smtClean="0">
                <a:solidFill>
                  <a:srgbClr val="5B0EB2"/>
                </a:solidFill>
                <a:latin typeface="微软雅黑" panose="020B0503020204020204" charset="-122"/>
                <a:ea typeface="微软雅黑" panose="020B0503020204020204" charset="-122"/>
                <a:sym typeface="Arial" panose="020B0604020202020204" pitchFamily="34" charset="0"/>
              </a:rPr>
              <a:t> </a:t>
            </a:r>
            <a:r>
              <a:rPr lang="en-US" altLang="zh-CN" sz="2800" dirty="0" err="1" smtClean="0">
                <a:solidFill>
                  <a:srgbClr val="5B0EB2"/>
                </a:solidFill>
                <a:latin typeface="微软雅黑" panose="020B0503020204020204" charset="-122"/>
                <a:ea typeface="微软雅黑" panose="020B0503020204020204" charset="-122"/>
                <a:sym typeface="Arial" panose="020B0604020202020204" pitchFamily="34" charset="0"/>
              </a:rPr>
              <a:t>thức</a:t>
            </a:r>
            <a:r>
              <a:rPr lang="en-US" altLang="zh-CN" sz="2800" dirty="0" smtClean="0">
                <a:solidFill>
                  <a:srgbClr val="5B0EB2"/>
                </a:solidFill>
                <a:latin typeface="微软雅黑" panose="020B0503020204020204" charset="-122"/>
                <a:ea typeface="微软雅黑" panose="020B0503020204020204" charset="-122"/>
                <a:sym typeface="Arial" panose="020B0604020202020204" pitchFamily="34" charset="0"/>
              </a:rPr>
              <a:t> </a:t>
            </a:r>
            <a:r>
              <a:rPr lang="en-US" altLang="zh-CN" sz="2800" dirty="0" err="1" smtClean="0">
                <a:solidFill>
                  <a:srgbClr val="5B0EB2"/>
                </a:solidFill>
                <a:latin typeface="微软雅黑" panose="020B0503020204020204" charset="-122"/>
                <a:ea typeface="微软雅黑" panose="020B0503020204020204" charset="-122"/>
                <a:sym typeface="Arial" panose="020B0604020202020204" pitchFamily="34" charset="0"/>
              </a:rPr>
              <a:t>tham</a:t>
            </a:r>
            <a:r>
              <a:rPr lang="en-US" altLang="zh-CN" sz="2800" dirty="0" smtClean="0">
                <a:solidFill>
                  <a:srgbClr val="5B0EB2"/>
                </a:solidFill>
                <a:latin typeface="微软雅黑" panose="020B0503020204020204" charset="-122"/>
                <a:ea typeface="微软雅黑" panose="020B0503020204020204" charset="-122"/>
                <a:sym typeface="Arial" panose="020B0604020202020204" pitchFamily="34" charset="0"/>
              </a:rPr>
              <a:t> </a:t>
            </a:r>
            <a:r>
              <a:rPr lang="en-US" altLang="zh-CN" sz="2800" dirty="0" err="1" smtClean="0">
                <a:solidFill>
                  <a:srgbClr val="5B0EB2"/>
                </a:solidFill>
                <a:latin typeface="微软雅黑" panose="020B0503020204020204" charset="-122"/>
                <a:ea typeface="微软雅黑" panose="020B0503020204020204" charset="-122"/>
                <a:sym typeface="Arial" panose="020B0604020202020204" pitchFamily="34" charset="0"/>
              </a:rPr>
              <a:t>gia</a:t>
            </a:r>
            <a:r>
              <a:rPr lang="en-US" altLang="zh-CN" sz="2800" dirty="0" smtClean="0">
                <a:solidFill>
                  <a:srgbClr val="5B0EB2"/>
                </a:solidFill>
                <a:latin typeface="微软雅黑" panose="020B0503020204020204" charset="-122"/>
                <a:ea typeface="微软雅黑" panose="020B0503020204020204" charset="-122"/>
                <a:sym typeface="Arial" panose="020B0604020202020204" pitchFamily="34" charset="0"/>
              </a:rPr>
              <a:t> </a:t>
            </a:r>
            <a:r>
              <a:rPr lang="zh-CN" sz="2800" dirty="0" smtClean="0">
                <a:solidFill>
                  <a:srgbClr val="5B0EB2"/>
                </a:solidFill>
                <a:latin typeface="微软雅黑" panose="020B0503020204020204" charset="-122"/>
                <a:ea typeface="微软雅黑" panose="020B0503020204020204" charset="-122"/>
                <a:sym typeface="Arial" panose="020B0604020202020204" pitchFamily="34" charset="0"/>
              </a:rPr>
              <a:t>giao </a:t>
            </a:r>
            <a:r>
              <a:rPr lang="zh-CN" sz="2800" dirty="0">
                <a:solidFill>
                  <a:srgbClr val="5B0EB2"/>
                </a:solidFill>
                <a:latin typeface="微软雅黑" panose="020B0503020204020204" charset="-122"/>
                <a:ea typeface="微软雅黑" panose="020B0503020204020204" charset="-122"/>
                <a:sym typeface="Arial" panose="020B0604020202020204" pitchFamily="34" charset="0"/>
              </a:rPr>
              <a:t>dịch </a:t>
            </a:r>
            <a:endParaRPr lang="en-US" altLang="zh-CN" sz="2800" dirty="0" smtClean="0">
              <a:solidFill>
                <a:srgbClr val="5B0EB2"/>
              </a:solidFill>
              <a:latin typeface="微软雅黑" panose="020B0503020204020204" charset="-122"/>
              <a:ea typeface="微软雅黑" panose="020B0503020204020204" charset="-122"/>
              <a:sym typeface="Arial" panose="020B0604020202020204" pitchFamily="34" charset="0"/>
            </a:endParaRPr>
          </a:p>
          <a:p>
            <a:pPr algn="l">
              <a:defRPr/>
            </a:pPr>
            <a:r>
              <a:rPr lang="en-US" altLang="zh-CN" sz="2800" dirty="0" err="1" smtClean="0">
                <a:solidFill>
                  <a:srgbClr val="5B0EB2"/>
                </a:solidFill>
                <a:latin typeface="微软雅黑" panose="020B0503020204020204" charset="-122"/>
                <a:ea typeface="微软雅黑" panose="020B0503020204020204" charset="-122"/>
                <a:sym typeface="Arial" panose="020B0604020202020204" pitchFamily="34" charset="0"/>
              </a:rPr>
              <a:t>ngoại</a:t>
            </a:r>
            <a:r>
              <a:rPr lang="en-US" altLang="zh-CN" sz="2800" dirty="0" smtClean="0">
                <a:solidFill>
                  <a:srgbClr val="5B0EB2"/>
                </a:solidFill>
                <a:latin typeface="微软雅黑" panose="020B0503020204020204" charset="-122"/>
                <a:ea typeface="微软雅黑" panose="020B0503020204020204" charset="-122"/>
                <a:sym typeface="Arial" panose="020B0604020202020204" pitchFamily="34" charset="0"/>
              </a:rPr>
              <a:t> </a:t>
            </a:r>
            <a:r>
              <a:rPr lang="en-US" altLang="zh-CN" sz="2800" dirty="0" err="1" smtClean="0">
                <a:solidFill>
                  <a:srgbClr val="5B0EB2"/>
                </a:solidFill>
                <a:latin typeface="微软雅黑" panose="020B0503020204020204" charset="-122"/>
                <a:ea typeface="微软雅黑" panose="020B0503020204020204" charset="-122"/>
                <a:sym typeface="Arial" panose="020B0604020202020204" pitchFamily="34" charset="0"/>
              </a:rPr>
              <a:t>hối</a:t>
            </a:r>
            <a:r>
              <a:rPr lang="en-US" altLang="zh-CN" sz="2800" dirty="0" smtClean="0">
                <a:solidFill>
                  <a:srgbClr val="5B0EB2"/>
                </a:solidFill>
                <a:latin typeface="微软雅黑" panose="020B0503020204020204" charset="-122"/>
                <a:ea typeface="微软雅黑" panose="020B0503020204020204" charset="-122"/>
                <a:sym typeface="Arial" panose="020B0604020202020204" pitchFamily="34" charset="0"/>
              </a:rPr>
              <a:t> ?</a:t>
            </a:r>
            <a:endParaRPr lang="zh-CN" sz="2800" dirty="0">
              <a:solidFill>
                <a:srgbClr val="5B0EB2"/>
              </a:solidFill>
              <a:latin typeface="微软雅黑" panose="020B0503020204020204" charset="-122"/>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07745090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1350"/>
                                </p:stCondLst>
                                <p:childTnLst>
                                  <p:par>
                                    <p:cTn id="11" presetID="2" presetClass="entr" presetSubtype="4" fill="hold" grpId="0" nodeType="afterEffect" p14:presetBounceEnd="60000">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14:bounceEnd="60000">
                                          <p:cBhvr additive="base">
                                            <p:cTn id="13" dur="125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14" dur="125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2600"/>
                                </p:stCondLst>
                                <p:childTnLst>
                                  <p:par>
                                    <p:cTn id="16" presetID="23" presetClass="entr" presetSubtype="16"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childTnLst>
                                    </p:cTn>
                                  </p:par>
                                </p:childTnLst>
                              </p:cTn>
                            </p:par>
                            <p:par>
                              <p:cTn id="20" fill="hold">
                                <p:stCondLst>
                                  <p:cond delay="4350"/>
                                </p:stCondLst>
                                <p:childTnLst>
                                  <p:par>
                                    <p:cTn id="21" presetID="2" presetClass="entr" presetSubtype="4" fill="hold" grpId="0" nodeType="afterEffect" p14:presetBounceEnd="60000">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14:bounceEnd="60000">
                                          <p:cBhvr additive="base">
                                            <p:cTn id="23" dur="1250" fill="hold"/>
                                            <p:tgtEl>
                                              <p:spTgt spid="6"/>
                                            </p:tgtEl>
                                            <p:attrNameLst>
                                              <p:attrName>ppt_x</p:attrName>
                                            </p:attrNameLst>
                                          </p:cBhvr>
                                          <p:tavLst>
                                            <p:tav tm="0">
                                              <p:val>
                                                <p:strVal val="#ppt_x"/>
                                              </p:val>
                                            </p:tav>
                                            <p:tav tm="100000">
                                              <p:val>
                                                <p:strVal val="#ppt_x"/>
                                              </p:val>
                                            </p:tav>
                                          </p:tavLst>
                                        </p:anim>
                                        <p:anim calcmode="lin" valueType="num" p14:bounceEnd="60000">
                                          <p:cBhvr additive="base">
                                            <p:cTn id="24" dur="12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5600"/>
                                </p:stCondLst>
                                <p:childTnLst>
                                  <p:par>
                                    <p:cTn id="26" presetID="23" presetClass="entr" presetSubtype="16" fill="hold" grpId="0" nodeType="after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 grpId="0" bldLvl="0" animBg="1"/>
          <p:bldP spid="5" grpId="0"/>
          <p:bldP spid="6" grpId="0" bldLvl="0" animBg="1"/>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1350"/>
                                </p:stCondLst>
                                <p:childTnLst>
                                  <p:par>
                                    <p:cTn id="11" presetID="2" presetClass="entr" presetSubtype="4"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1250" fill="hold"/>
                                            <p:tgtEl>
                                              <p:spTgt spid="4"/>
                                            </p:tgtEl>
                                            <p:attrNameLst>
                                              <p:attrName>ppt_x</p:attrName>
                                            </p:attrNameLst>
                                          </p:cBhvr>
                                          <p:tavLst>
                                            <p:tav tm="0">
                                              <p:val>
                                                <p:strVal val="#ppt_x"/>
                                              </p:val>
                                            </p:tav>
                                            <p:tav tm="100000">
                                              <p:val>
                                                <p:strVal val="#ppt_x"/>
                                              </p:val>
                                            </p:tav>
                                          </p:tavLst>
                                        </p:anim>
                                        <p:anim calcmode="lin" valueType="num">
                                          <p:cBhvr additive="base">
                                            <p:cTn id="14" dur="125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2600"/>
                                </p:stCondLst>
                                <p:childTnLst>
                                  <p:par>
                                    <p:cTn id="16" presetID="23" presetClass="entr" presetSubtype="16"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childTnLst>
                                    </p:cTn>
                                  </p:par>
                                </p:childTnLst>
                              </p:cTn>
                            </p:par>
                            <p:par>
                              <p:cTn id="20" fill="hold">
                                <p:stCondLst>
                                  <p:cond delay="435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5600"/>
                                </p:stCondLst>
                                <p:childTnLst>
                                  <p:par>
                                    <p:cTn id="26" presetID="23" presetClass="entr" presetSubtype="16" fill="hold" grpId="0" nodeType="after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 grpId="0" bldLvl="0" animBg="1"/>
          <p:bldP spid="5" grpId="0"/>
          <p:bldP spid="6" grpId="0" bldLvl="0" animBg="1"/>
          <p:bldP spid="8"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1145" y="164465"/>
            <a:ext cx="2797175" cy="675005"/>
            <a:chOff x="298" y="179"/>
            <a:chExt cx="4405" cy="1063"/>
          </a:xfrm>
        </p:grpSpPr>
        <p:sp>
          <p:nvSpPr>
            <p:cNvPr id="33" name="TextBox 76"/>
            <p:cNvSpPr txBox="1"/>
            <p:nvPr/>
          </p:nvSpPr>
          <p:spPr>
            <a:xfrm>
              <a:off x="298" y="179"/>
              <a:ext cx="4130" cy="727"/>
            </a:xfrm>
            <a:prstGeom prst="rect">
              <a:avLst/>
            </a:prstGeom>
            <a:noFill/>
          </p:spPr>
          <p:txBody>
            <a:bodyPr wrap="none" rtlCol="0">
              <a:spAutoFit/>
            </a:bodyPr>
            <a:lstStyle/>
            <a:p>
              <a:pPr algn="l"/>
              <a:r>
                <a:rPr lang="zh-CN" altLang="en-US" sz="2400" b="1" dirty="0" smtClean="0">
                  <a:solidFill>
                    <a:srgbClr val="5B0EB2"/>
                  </a:solidFill>
                  <a:latin typeface="Arial" panose="020B0604020202020204"/>
                  <a:ea typeface="微软雅黑" panose="020B0503020204020204" charset="-122"/>
                  <a:sym typeface="Arial" panose="020B0604020202020204"/>
                </a:rPr>
                <a:t>    Ngoại </a:t>
              </a:r>
              <a:r>
                <a:rPr lang="zh-CN" altLang="en-US" sz="2400" b="1" dirty="0">
                  <a:solidFill>
                    <a:srgbClr val="5B0EB2"/>
                  </a:solidFill>
                  <a:latin typeface="Arial" panose="020B0604020202020204"/>
                  <a:ea typeface="微软雅黑" panose="020B0503020204020204" charset="-122"/>
                  <a:sym typeface="Arial" panose="020B0604020202020204"/>
                </a:rPr>
                <a:t>hối là gì</a:t>
              </a:r>
            </a:p>
          </p:txBody>
        </p:sp>
        <p:sp>
          <p:nvSpPr>
            <p:cNvPr id="34" name="文本框 33"/>
            <p:cNvSpPr txBox="1"/>
            <p:nvPr/>
          </p:nvSpPr>
          <p:spPr>
            <a:xfrm>
              <a:off x="1207" y="768"/>
              <a:ext cx="3496" cy="474"/>
            </a:xfrm>
            <a:prstGeom prst="rect">
              <a:avLst/>
            </a:prstGeom>
            <a:noFill/>
          </p:spPr>
          <p:txBody>
            <a:bodyPr wrap="square" rtlCol="0">
              <a:spAutoFit/>
            </a:bodyPr>
            <a:lstStyle/>
            <a:p>
              <a:pPr>
                <a:lnSpc>
                  <a:spcPct val="130000"/>
                </a:lnSpc>
              </a:pPr>
              <a:r>
                <a:rPr lang="en-US" altLang="zh-CN" sz="1050" dirty="0">
                  <a:solidFill>
                    <a:schemeClr val="tx1"/>
                  </a:solidFill>
                  <a:latin typeface="Arial" panose="020B0604020202020204"/>
                  <a:ea typeface="微软雅黑" panose="020B0503020204020204" charset="-122"/>
                  <a:sym typeface="Arial" panose="020B0604020202020204"/>
                </a:rPr>
                <a:t>What is foreign exchange</a:t>
              </a:r>
              <a:r>
                <a:rPr lang="zh-CN" altLang="en-US" sz="1050" dirty="0">
                  <a:solidFill>
                    <a:schemeClr val="tx1"/>
                  </a:solidFill>
                  <a:latin typeface="Arial" panose="020B0604020202020204"/>
                  <a:ea typeface="微软雅黑" panose="020B0503020204020204" charset="-122"/>
                  <a:sym typeface="Arial" panose="020B0604020202020204"/>
                </a:rPr>
                <a:t>？</a:t>
              </a:r>
            </a:p>
          </p:txBody>
        </p:sp>
      </p:grpSp>
      <p:sp>
        <p:nvSpPr>
          <p:cNvPr id="4" name="内容占位符 2"/>
          <p:cNvSpPr>
            <a:spLocks noGrp="1"/>
          </p:cNvSpPr>
          <p:nvPr/>
        </p:nvSpPr>
        <p:spPr>
          <a:xfrm>
            <a:off x="514985" y="999490"/>
            <a:ext cx="10554970" cy="4935220"/>
          </a:xfrm>
          <a:prstGeom prst="rect">
            <a:avLst/>
          </a:prstGeom>
          <a:noFill/>
          <a:ln>
            <a:noFill/>
          </a:ln>
        </p:spPr>
        <p:txBody>
          <a:bodyPr vert="horz" wrap="square" lIns="91440" tIns="45720" rIns="91440" bIns="45720" numCol="1" anchor="t" anchorCtr="0" compatLnSpc="1"/>
          <a:lst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9pPr>
          </a:lstStyle>
          <a:p>
            <a:pPr marL="342900" lvl="0" indent="-342900">
              <a:lnSpc>
                <a:spcPct val="170000"/>
              </a:lnSpc>
              <a:buFont typeface="Wingdings" panose="05000000000000000000" charset="0"/>
              <a:buChar char="u"/>
            </a:pPr>
            <a:r>
              <a:rPr lang="zh-CN" sz="2000" b="1" dirty="0">
                <a:solidFill>
                  <a:srgbClr val="5B0EB2"/>
                </a:solidFill>
                <a:latin typeface="微软雅黑" panose="020B0503020204020204" charset="-122"/>
                <a:ea typeface="微软雅黑" panose="020B0503020204020204" charset="-122"/>
              </a:rPr>
              <a:t>Ngoại hối nói chung là tiền tệ nước ngoài</a:t>
            </a:r>
          </a:p>
          <a:p>
            <a:pPr lvl="0">
              <a:lnSpc>
                <a:spcPct val="170000"/>
              </a:lnSpc>
              <a:buFont typeface="Wingdings" panose="05000000000000000000" charset="0"/>
              <a:buChar char="u"/>
            </a:pPr>
            <a:r>
              <a:rPr lang="zh-CN" sz="2000" b="1" dirty="0">
                <a:solidFill>
                  <a:srgbClr val="5B0EB2"/>
                </a:solidFill>
                <a:latin typeface="微软雅黑" panose="020B0503020204020204" charset="-122"/>
                <a:ea typeface="微软雅黑" panose="020B0503020204020204" charset="-122"/>
              </a:rPr>
              <a:t> Khi nào chúng ta sử dụng ngoại hối?</a:t>
            </a:r>
            <a:r>
              <a:rPr lang="zh-CN" sz="2000" dirty="0">
                <a:solidFill>
                  <a:srgbClr val="5B0EB2"/>
                </a:solidFill>
                <a:latin typeface="微软雅黑" panose="020B0503020204020204" charset="-122"/>
                <a:ea typeface="微软雅黑" panose="020B0503020204020204" charset="-122"/>
              </a:rPr>
              <a:t> </a:t>
            </a:r>
          </a:p>
          <a:p>
            <a:pPr lvl="1">
              <a:lnSpc>
                <a:spcPct val="170000"/>
              </a:lnSpc>
              <a:buFont typeface="Wingdings" panose="05000000000000000000" charset="0"/>
              <a:buChar char="l"/>
            </a:pPr>
            <a:r>
              <a:rPr lang="en-US" altLang="zh-CN" sz="1710" dirty="0">
                <a:solidFill>
                  <a:schemeClr val="tx1">
                    <a:lumMod val="85000"/>
                    <a:lumOff val="15000"/>
                  </a:schemeClr>
                </a:solidFill>
                <a:latin typeface="微软雅黑" panose="020B0503020204020204" charset="-122"/>
                <a:ea typeface="微软雅黑" panose="020B0503020204020204" charset="-122"/>
              </a:rPr>
              <a:t>	</a:t>
            </a:r>
            <a:r>
              <a:rPr lang="en-US" altLang="zh-CN" sz="1710" b="1" dirty="0">
                <a:solidFill>
                  <a:schemeClr val="tx1">
                    <a:lumMod val="85000"/>
                    <a:lumOff val="15000"/>
                  </a:schemeClr>
                </a:solidFill>
                <a:latin typeface="微软雅黑" panose="020B0503020204020204" charset="-122"/>
                <a:ea typeface="微软雅黑" panose="020B0503020204020204" charset="-122"/>
              </a:rPr>
              <a:t> </a:t>
            </a:r>
            <a:r>
              <a:rPr lang="zh-CN" sz="1710" b="1" dirty="0">
                <a:solidFill>
                  <a:schemeClr val="tx1">
                    <a:lumMod val="85000"/>
                    <a:lumOff val="15000"/>
                  </a:schemeClr>
                </a:solidFill>
                <a:latin typeface="微软雅黑" panose="020B0503020204020204" charset="-122"/>
                <a:ea typeface="微软雅黑" panose="020B0503020204020204" charset="-122"/>
              </a:rPr>
              <a:t>Giao dịch xuất nhập khẩu, du lịch, du học…</a:t>
            </a:r>
          </a:p>
          <a:p>
            <a:pPr marL="342900" lvl="0" indent="-342900">
              <a:lnSpc>
                <a:spcPct val="170000"/>
              </a:lnSpc>
              <a:buFont typeface="Wingdings" panose="05000000000000000000" charset="0"/>
              <a:buChar char="u"/>
            </a:pPr>
            <a:r>
              <a:rPr lang="zh-CN" sz="2000" b="1" dirty="0">
                <a:solidFill>
                  <a:srgbClr val="5B0EB2"/>
                </a:solidFill>
                <a:latin typeface="微软雅黑" panose="020B0503020204020204" charset="-122"/>
                <a:ea typeface="微软雅黑" panose="020B0503020204020204" charset="-122"/>
              </a:rPr>
              <a:t> Ví dụ：</a:t>
            </a:r>
            <a:endParaRPr lang="zh-CN" sz="2000" dirty="0">
              <a:solidFill>
                <a:srgbClr val="5B0EB2"/>
              </a:solidFill>
              <a:latin typeface="微软雅黑" panose="020B0503020204020204" charset="-122"/>
              <a:ea typeface="微软雅黑" panose="020B0503020204020204" charset="-122"/>
            </a:endParaRPr>
          </a:p>
          <a:p>
            <a:pPr lvl="1">
              <a:lnSpc>
                <a:spcPct val="170000"/>
              </a:lnSpc>
              <a:buFont typeface="Wingdings" panose="05000000000000000000" charset="0"/>
              <a:buChar char="l"/>
            </a:pPr>
            <a:r>
              <a:rPr lang="zh-CN" sz="1710" b="1" dirty="0">
                <a:solidFill>
                  <a:schemeClr val="tx1">
                    <a:lumMod val="85000"/>
                    <a:lumOff val="15000"/>
                  </a:schemeClr>
                </a:solidFill>
                <a:latin typeface="微软雅黑" panose="020B0503020204020204" charset="-122"/>
                <a:ea typeface="微软雅黑" panose="020B0503020204020204" charset="-122"/>
              </a:rPr>
              <a:t> Nếu bạn đi Nhật Bản, khi đó bạn sẽ bán đồng tiền của mình, mua đồng Yên Nhật, như vậy là bạn đã thực hiện giao dịch ngoại hối.</a:t>
            </a:r>
          </a:p>
          <a:p>
            <a:pPr lvl="1">
              <a:lnSpc>
                <a:spcPct val="170000"/>
              </a:lnSpc>
              <a:buFont typeface="Wingdings" panose="05000000000000000000" charset="0"/>
              <a:buChar char="l"/>
            </a:pPr>
            <a:r>
              <a:rPr lang="zh-CN" sz="1710" b="1" dirty="0">
                <a:solidFill>
                  <a:schemeClr val="tx1">
                    <a:lumMod val="85000"/>
                    <a:lumOff val="15000"/>
                  </a:schemeClr>
                </a:solidFill>
                <a:latin typeface="微软雅黑" panose="020B0503020204020204" charset="-122"/>
                <a:ea typeface="微软雅黑" panose="020B0503020204020204" charset="-122"/>
              </a:rPr>
              <a:t> Khi bạn trở về từ chuyến du lịch Nhật, bạn đến ngân hàng bán lại số tiền Yên Nhật mà bạn chưa sử dụng hết, bạn sẽ thấy rằng tỉ giá đổi đã thay đổi. Sự thay đổi tỉ giá hối đoái có thể giúp bạn có lãi (lãi từ chênh lệch giá)</a:t>
            </a:r>
          </a:p>
        </p:txBody>
      </p:sp>
    </p:spTree>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1145" y="164465"/>
            <a:ext cx="7381875" cy="675005"/>
            <a:chOff x="298" y="179"/>
            <a:chExt cx="11625" cy="1063"/>
          </a:xfrm>
        </p:grpSpPr>
        <p:sp>
          <p:nvSpPr>
            <p:cNvPr id="33" name="TextBox 76"/>
            <p:cNvSpPr txBox="1"/>
            <p:nvPr/>
          </p:nvSpPr>
          <p:spPr>
            <a:xfrm>
              <a:off x="298" y="179"/>
              <a:ext cx="11625" cy="727"/>
            </a:xfrm>
            <a:prstGeom prst="rect">
              <a:avLst/>
            </a:prstGeom>
            <a:noFill/>
          </p:spPr>
          <p:txBody>
            <a:bodyPr wrap="none" rtlCol="0">
              <a:spAutoFit/>
            </a:bodyPr>
            <a:lstStyle/>
            <a:p>
              <a:pPr algn="l"/>
              <a:r>
                <a:rPr lang="zh-CN" altLang="en-US" sz="2400" b="1" dirty="0" smtClean="0">
                  <a:solidFill>
                    <a:srgbClr val="5B0EB2"/>
                  </a:solidFill>
                  <a:latin typeface="Arial" panose="020B0604020202020204"/>
                  <a:ea typeface="微软雅黑" panose="020B0503020204020204" charset="-122"/>
                  <a:sym typeface="Arial" panose="020B0604020202020204"/>
                </a:rPr>
                <a:t>  Những </a:t>
              </a:r>
              <a:r>
                <a:rPr lang="zh-CN" altLang="en-US" sz="2400" b="1" dirty="0">
                  <a:solidFill>
                    <a:srgbClr val="5B0EB2"/>
                  </a:solidFill>
                  <a:latin typeface="Arial" panose="020B0604020202020204"/>
                  <a:ea typeface="微软雅黑" panose="020B0503020204020204" charset="-122"/>
                  <a:sym typeface="Arial" panose="020B0604020202020204"/>
                </a:rPr>
                <a:t>đối tượng tham gia thị trường ngoại hối</a:t>
              </a:r>
            </a:p>
          </p:txBody>
        </p:sp>
        <p:sp>
          <p:nvSpPr>
            <p:cNvPr id="34" name="文本框 33"/>
            <p:cNvSpPr txBox="1"/>
            <p:nvPr/>
          </p:nvSpPr>
          <p:spPr>
            <a:xfrm>
              <a:off x="1199" y="768"/>
              <a:ext cx="5092" cy="474"/>
            </a:xfrm>
            <a:prstGeom prst="rect">
              <a:avLst/>
            </a:prstGeom>
            <a:noFill/>
          </p:spPr>
          <p:txBody>
            <a:bodyPr wrap="square" rtlCol="0">
              <a:spAutoFit/>
            </a:bodyPr>
            <a:lstStyle/>
            <a:p>
              <a:pPr>
                <a:lnSpc>
                  <a:spcPct val="130000"/>
                </a:lnSpc>
              </a:pPr>
              <a:r>
                <a:rPr lang="en-US" altLang="zh-CN" sz="1050" dirty="0">
                  <a:solidFill>
                    <a:schemeClr val="tx1"/>
                  </a:solidFill>
                  <a:latin typeface="Arial" panose="020B0604020202020204"/>
                  <a:ea typeface="微软雅黑" panose="020B0503020204020204" charset="-122"/>
                  <a:sym typeface="Arial" panose="020B0604020202020204"/>
                </a:rPr>
                <a:t>Major participants in the foreign exchange market</a:t>
              </a:r>
            </a:p>
          </p:txBody>
        </p:sp>
      </p:grpSp>
      <p:sp>
        <p:nvSpPr>
          <p:cNvPr id="3" name="内容占位符 2"/>
          <p:cNvSpPr>
            <a:spLocks noGrp="1"/>
          </p:cNvSpPr>
          <p:nvPr/>
        </p:nvSpPr>
        <p:spPr>
          <a:xfrm>
            <a:off x="524510" y="948690"/>
            <a:ext cx="10695305" cy="5654040"/>
          </a:xfrm>
          <a:prstGeom prst="rect">
            <a:avLst/>
          </a:prstGeom>
          <a:noFill/>
          <a:ln>
            <a:noFill/>
          </a:ln>
        </p:spPr>
        <p:txBody>
          <a:bodyPr vert="horz" wrap="square" lIns="91440" tIns="45720" rIns="91440" bIns="45720" numCol="1" anchor="t" anchorCtr="0" compatLnSpc="1"/>
          <a:lst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9pPr>
          </a:lstStyle>
          <a:p>
            <a:pPr lvl="0">
              <a:lnSpc>
                <a:spcPct val="150000"/>
              </a:lnSpc>
              <a:buFont typeface="Wingdings" panose="05000000000000000000" charset="0"/>
              <a:buChar char="u"/>
            </a:pPr>
            <a:r>
              <a:rPr lang="en-US" altLang="zh-CN" sz="2000" b="1" dirty="0">
                <a:solidFill>
                  <a:srgbClr val="5B0EB2"/>
                </a:solidFill>
                <a:latin typeface="微软雅黑" panose="020B0503020204020204" charset="-122"/>
                <a:ea typeface="微软雅黑" panose="020B0503020204020204" charset="-122"/>
                <a:sym typeface="+mn-ea"/>
              </a:rPr>
              <a:t> </a:t>
            </a:r>
            <a:r>
              <a:rPr lang="zh-CN" altLang="en-US" sz="1400" b="1" dirty="0">
                <a:solidFill>
                  <a:srgbClr val="5B0EB2"/>
                </a:solidFill>
                <a:latin typeface="微软雅黑" panose="020B0503020204020204" charset="-122"/>
                <a:ea typeface="微软雅黑" panose="020B0503020204020204" charset="-122"/>
                <a:sym typeface="+mn-ea"/>
              </a:rPr>
              <a:t>Siêu ngân hàng</a:t>
            </a:r>
          </a:p>
          <a:p>
            <a:pPr lvl="1">
              <a:lnSpc>
                <a:spcPct val="150000"/>
              </a:lnSpc>
              <a:buFont typeface="Wingdings" panose="05000000000000000000" charset="0"/>
              <a:buChar char="Ø"/>
            </a:pP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 Thị trường ngoại hối giữa các ngân hàng: dựa trên cơ sở cung cấp và nhu cầu về tiền tệ, họ thống nhất chung tạo nên mức chêch lệch mua và bán</a:t>
            </a:r>
          </a:p>
          <a:p>
            <a:pPr lvl="0">
              <a:lnSpc>
                <a:spcPct val="150000"/>
              </a:lnSpc>
              <a:buFont typeface="Wingdings" panose="05000000000000000000" charset="0"/>
              <a:buChar char="u"/>
            </a:pPr>
            <a:r>
              <a:rPr sz="1400" b="1" dirty="0">
                <a:solidFill>
                  <a:srgbClr val="5B0EB2"/>
                </a:solidFill>
                <a:latin typeface="微软雅黑" panose="020B0503020204020204" charset="-122"/>
                <a:ea typeface="微软雅黑" panose="020B0503020204020204" charset="-122"/>
                <a:sym typeface="+mn-ea"/>
              </a:rPr>
              <a:t> </a:t>
            </a:r>
            <a:r>
              <a:rPr lang="zh-CN" sz="1400" b="1" dirty="0">
                <a:solidFill>
                  <a:srgbClr val="5B0EB2"/>
                </a:solidFill>
                <a:latin typeface="微软雅黑" panose="020B0503020204020204" charset="-122"/>
                <a:ea typeface="微软雅黑" panose="020B0503020204020204" charset="-122"/>
                <a:sym typeface="+mn-ea"/>
              </a:rPr>
              <a:t>Công ty đa quốc gia</a:t>
            </a:r>
          </a:p>
          <a:p>
            <a:pPr lvl="1">
              <a:lnSpc>
                <a:spcPct val="150000"/>
              </a:lnSpc>
              <a:buFont typeface="Wingdings" panose="05000000000000000000" charset="0"/>
              <a:buChar char="Ø"/>
            </a:pPr>
            <a:r>
              <a:rPr lang="zh-CN" sz="1400" b="1" dirty="0">
                <a:solidFill>
                  <a:schemeClr val="tx1">
                    <a:lumMod val="85000"/>
                    <a:lumOff val="15000"/>
                  </a:schemeClr>
                </a:solidFill>
                <a:latin typeface="微软雅黑" panose="020B0503020204020204" charset="-122"/>
                <a:ea typeface="微软雅黑" panose="020B0503020204020204" charset="-122"/>
                <a:sym typeface="+mn-ea"/>
              </a:rPr>
              <a:t> -Mở rộng thị trường quốc tế, kinh doanh đa quốc gia</a:t>
            </a:r>
          </a:p>
          <a:p>
            <a:pPr lvl="0">
              <a:lnSpc>
                <a:spcPct val="150000"/>
              </a:lnSpc>
              <a:buFont typeface="Wingdings" panose="05000000000000000000" charset="0"/>
              <a:buChar char="u"/>
            </a:pPr>
            <a:r>
              <a:rPr sz="1400" b="1" dirty="0">
                <a:solidFill>
                  <a:srgbClr val="5B0EB2"/>
                </a:solidFill>
                <a:latin typeface="微软雅黑" panose="020B0503020204020204" charset="-122"/>
                <a:ea typeface="微软雅黑" panose="020B0503020204020204" charset="-122"/>
                <a:sym typeface="+mn-ea"/>
              </a:rPr>
              <a:t> </a:t>
            </a:r>
            <a:r>
              <a:rPr lang="zh-CN" sz="1400" b="1" dirty="0">
                <a:solidFill>
                  <a:srgbClr val="5B0EB2"/>
                </a:solidFill>
                <a:latin typeface="微软雅黑" panose="020B0503020204020204" charset="-122"/>
                <a:ea typeface="微软雅黑" panose="020B0503020204020204" charset="-122"/>
                <a:sym typeface="+mn-ea"/>
              </a:rPr>
              <a:t>Chính phủ các quốc gia và ngân hàng TW</a:t>
            </a:r>
            <a:r>
              <a:rPr lang="en-US" altLang="zh-CN" sz="1400" b="1" dirty="0">
                <a:solidFill>
                  <a:srgbClr val="5B0EB2"/>
                </a:solidFill>
                <a:latin typeface="微软雅黑" panose="020B0503020204020204" charset="-122"/>
                <a:ea typeface="微软雅黑" panose="020B0503020204020204" charset="-122"/>
                <a:sym typeface="+mn-ea"/>
              </a:rPr>
              <a:t>	</a:t>
            </a:r>
          </a:p>
          <a:p>
            <a:pPr lvl="1">
              <a:lnSpc>
                <a:spcPct val="100000"/>
              </a:lnSpc>
              <a:buFont typeface="Wingdings" panose="05000000000000000000" charset="0"/>
              <a:buChar char="Ø"/>
            </a:pPr>
            <a:r>
              <a:rPr lang="zh-CN" sz="1400" b="1" dirty="0">
                <a:solidFill>
                  <a:schemeClr val="tx1">
                    <a:lumMod val="85000"/>
                    <a:lumOff val="15000"/>
                  </a:schemeClr>
                </a:solidFill>
                <a:latin typeface="微软雅黑" panose="020B0503020204020204" charset="-122"/>
                <a:ea typeface="微软雅黑" panose="020B0503020204020204" charset="-122"/>
                <a:sym typeface="+mn-ea"/>
              </a:rPr>
              <a:t> Ngân hàng TW phát hành và thu hồi tiền tệ, điều tiết lãi suất, tránh lạm phát</a:t>
            </a:r>
          </a:p>
          <a:p>
            <a:pPr lvl="1">
              <a:lnSpc>
                <a:spcPct val="100000"/>
              </a:lnSpc>
              <a:buFont typeface="Wingdings" panose="05000000000000000000" charset="0"/>
              <a:buChar char="Ø"/>
            </a:pPr>
            <a:r>
              <a:rPr lang="zh-CN" sz="1400" b="1" dirty="0">
                <a:solidFill>
                  <a:schemeClr val="tx1">
                    <a:lumMod val="85000"/>
                    <a:lumOff val="15000"/>
                  </a:schemeClr>
                </a:solidFill>
                <a:latin typeface="微软雅黑" panose="020B0503020204020204" charset="-122"/>
                <a:ea typeface="微软雅黑" panose="020B0503020204020204" charset="-122"/>
                <a:sym typeface="+mn-ea"/>
              </a:rPr>
              <a:t> Các cơ quan chính phủ thực hiện tính toán giao dịch quốc tế, quản lý quỹ tiền tệ và các thao khác liên quan khác.</a:t>
            </a:r>
          </a:p>
          <a:p>
            <a:pPr lvl="0">
              <a:lnSpc>
                <a:spcPct val="150000"/>
              </a:lnSpc>
              <a:buFont typeface="Wingdings" panose="05000000000000000000" charset="0"/>
              <a:buChar char="u"/>
            </a:pPr>
            <a:r>
              <a:rPr sz="1400" b="1" dirty="0">
                <a:solidFill>
                  <a:srgbClr val="5B0EB2"/>
                </a:solidFill>
                <a:latin typeface="微软雅黑" panose="020B0503020204020204" charset="-122"/>
                <a:ea typeface="微软雅黑" panose="020B0503020204020204" charset="-122"/>
                <a:sym typeface="+mn-ea"/>
              </a:rPr>
              <a:t> </a:t>
            </a:r>
            <a:r>
              <a:rPr lang="zh-CN" sz="1400" b="1" dirty="0">
                <a:solidFill>
                  <a:srgbClr val="5B0EB2"/>
                </a:solidFill>
                <a:latin typeface="微软雅黑" panose="020B0503020204020204" charset="-122"/>
                <a:ea typeface="微软雅黑" panose="020B0503020204020204" charset="-122"/>
                <a:sym typeface="+mn-ea"/>
              </a:rPr>
              <a:t>Nhà đầu tư (đầu cơ)</a:t>
            </a:r>
          </a:p>
          <a:p>
            <a:pPr lvl="1">
              <a:lnSpc>
                <a:spcPct val="150000"/>
              </a:lnSpc>
              <a:buFont typeface="Wingdings" panose="05000000000000000000" charset="0"/>
              <a:buChar char="Ø"/>
            </a:pPr>
            <a:r>
              <a:rPr lang="zh-CN" sz="1400" b="1" dirty="0">
                <a:solidFill>
                  <a:schemeClr val="tx1">
                    <a:lumMod val="85000"/>
                    <a:lumOff val="15000"/>
                  </a:schemeClr>
                </a:solidFill>
                <a:latin typeface="微软雅黑" panose="020B0503020204020204" charset="-122"/>
                <a:ea typeface="微软雅黑" panose="020B0503020204020204" charset="-122"/>
                <a:sym typeface="+mn-ea"/>
              </a:rPr>
              <a:t>-Bao gồm gần 90% tổng khối lượng giao dịch, giới đầu cơ tham gia với đủ các hình thức và kích cỡ, và tất cả họ đến với Forex đơn giản là làm tăng túi tiền của mình.</a:t>
            </a:r>
          </a:p>
          <a:p>
            <a:pPr lvl="0">
              <a:lnSpc>
                <a:spcPct val="150000"/>
              </a:lnSpc>
              <a:buFont typeface="Wingdings" panose="05000000000000000000" charset="0"/>
              <a:buChar char="u"/>
            </a:pPr>
            <a:r>
              <a:rPr sz="1400" b="1" dirty="0">
                <a:solidFill>
                  <a:srgbClr val="5B0EB2"/>
                </a:solidFill>
                <a:latin typeface="微软雅黑" panose="020B0503020204020204" charset="-122"/>
                <a:ea typeface="微软雅黑" panose="020B0503020204020204" charset="-122"/>
                <a:sym typeface="+mn-ea"/>
              </a:rPr>
              <a:t> </a:t>
            </a:r>
            <a:r>
              <a:rPr lang="en-US" sz="1400" b="1" dirty="0" err="1" smtClean="0">
                <a:solidFill>
                  <a:srgbClr val="5B0EB2"/>
                </a:solidFill>
                <a:latin typeface="微软雅黑" panose="020B0503020204020204" charset="-122"/>
                <a:ea typeface="微软雅黑" panose="020B0503020204020204" charset="-122"/>
                <a:sym typeface="+mn-ea"/>
              </a:rPr>
              <a:t>Sàn</a:t>
            </a:r>
            <a:r>
              <a:rPr lang="zh-CN" sz="1400" b="1" dirty="0" smtClean="0">
                <a:solidFill>
                  <a:srgbClr val="5B0EB2"/>
                </a:solidFill>
                <a:latin typeface="微软雅黑" panose="020B0503020204020204" charset="-122"/>
                <a:ea typeface="微软雅黑" panose="020B0503020204020204" charset="-122"/>
                <a:sym typeface="+mn-ea"/>
              </a:rPr>
              <a:t> </a:t>
            </a:r>
            <a:r>
              <a:rPr lang="zh-CN" sz="1400" b="1" dirty="0">
                <a:solidFill>
                  <a:srgbClr val="5B0EB2"/>
                </a:solidFill>
                <a:latin typeface="微软雅黑" panose="020B0503020204020204" charset="-122"/>
                <a:ea typeface="微软雅黑" panose="020B0503020204020204" charset="-122"/>
                <a:sym typeface="+mn-ea"/>
              </a:rPr>
              <a:t>môi </a:t>
            </a:r>
            <a:r>
              <a:rPr lang="zh-CN" sz="1400" b="1" dirty="0" smtClean="0">
                <a:solidFill>
                  <a:srgbClr val="5B0EB2"/>
                </a:solidFill>
                <a:latin typeface="微软雅黑" panose="020B0503020204020204" charset="-122"/>
                <a:ea typeface="微软雅黑" panose="020B0503020204020204" charset="-122"/>
                <a:sym typeface="+mn-ea"/>
              </a:rPr>
              <a:t>giới</a:t>
            </a:r>
            <a:endParaRPr lang="zh-CN" sz="1400" b="1" dirty="0">
              <a:solidFill>
                <a:srgbClr val="5B0EB2"/>
              </a:solidFill>
              <a:latin typeface="微软雅黑" panose="020B0503020204020204" charset="-122"/>
              <a:ea typeface="微软雅黑" panose="020B0503020204020204" charset="-122"/>
              <a:sym typeface="+mn-ea"/>
            </a:endParaRPr>
          </a:p>
          <a:p>
            <a:pPr lvl="1">
              <a:lnSpc>
                <a:spcPct val="150000"/>
              </a:lnSpc>
              <a:buFont typeface="Wingdings" panose="05000000000000000000" charset="0"/>
              <a:buChar char="Ø"/>
            </a:pPr>
            <a:r>
              <a:rPr lang="zh-CN" sz="1400" b="1" dirty="0">
                <a:solidFill>
                  <a:schemeClr val="tx1">
                    <a:lumMod val="85000"/>
                    <a:lumOff val="15000"/>
                  </a:schemeClr>
                </a:solidFill>
                <a:latin typeface="微软雅黑" panose="020B0503020204020204" charset="-122"/>
                <a:ea typeface="微软雅黑" panose="020B0503020204020204" charset="-122"/>
                <a:sym typeface="+mn-ea"/>
              </a:rPr>
              <a:t> </a:t>
            </a:r>
            <a:r>
              <a:rPr sz="1400" b="1" dirty="0">
                <a:latin typeface="微软雅黑" panose="020B0503020204020204" charset="-122"/>
                <a:ea typeface="微软雅黑" panose="020B0503020204020204" charset="-122"/>
                <a:sym typeface="+mn-ea"/>
              </a:rPr>
              <a:t>Công ty hoặc cá nhân mua bán ngoại hối và kiếm lợi nhuận từ chênh lệch giá giao dịch. </a:t>
            </a:r>
            <a:r>
              <a:rPr lang="en-US" sz="1400" b="1" dirty="0">
                <a:solidFill>
                  <a:schemeClr val="tx1">
                    <a:lumMod val="85000"/>
                    <a:lumOff val="15000"/>
                  </a:schemeClr>
                </a:solidFill>
                <a:latin typeface="微软雅黑" panose="020B0503020204020204" charset="-122"/>
                <a:ea typeface="微软雅黑" panose="020B0503020204020204" charset="-122"/>
              </a:rPr>
              <a:t>Đ</a:t>
            </a:r>
            <a:r>
              <a:rPr lang="vi-VN" sz="1400" b="1" dirty="0">
                <a:solidFill>
                  <a:schemeClr val="tx1">
                    <a:lumMod val="85000"/>
                    <a:lumOff val="15000"/>
                  </a:schemeClr>
                </a:solidFill>
                <a:latin typeface="微软雅黑" panose="020B0503020204020204" charset="-122"/>
                <a:ea typeface="微软雅黑" panose="020B0503020204020204" charset="-122"/>
              </a:rPr>
              <a:t>óng vai trò như là một cầu nối nhà đầu tư cá nhân với các tổ chức để tham gia vào thị </a:t>
            </a:r>
            <a:r>
              <a:rPr lang="vi-VN" sz="1400" b="1" dirty="0" smtClean="0">
                <a:solidFill>
                  <a:schemeClr val="tx1">
                    <a:lumMod val="85000"/>
                    <a:lumOff val="15000"/>
                  </a:schemeClr>
                </a:solidFill>
                <a:latin typeface="微软雅黑" panose="020B0503020204020204" charset="-122"/>
                <a:ea typeface="微软雅黑" panose="020B0503020204020204" charset="-122"/>
              </a:rPr>
              <a:t>trường</a:t>
            </a:r>
            <a:r>
              <a:rPr lang="en-US" sz="1400" b="1" dirty="0" smtClean="0">
                <a:solidFill>
                  <a:schemeClr val="tx1">
                    <a:lumMod val="85000"/>
                    <a:lumOff val="15000"/>
                  </a:schemeClr>
                </a:solidFill>
                <a:latin typeface="微软雅黑" panose="020B0503020204020204" charset="-122"/>
                <a:ea typeface="微软雅黑" panose="020B0503020204020204" charset="-122"/>
              </a:rPr>
              <a:t>.</a:t>
            </a:r>
            <a:endParaRPr sz="1400" b="1" dirty="0">
              <a:solidFill>
                <a:schemeClr val="tx1">
                  <a:lumMod val="85000"/>
                  <a:lumOff val="15000"/>
                </a:schemeClr>
              </a:solidFill>
              <a:latin typeface="微软雅黑" panose="020B0503020204020204" charset="-122"/>
              <a:ea typeface="微软雅黑" panose="020B0503020204020204" charset="-122"/>
              <a:sym typeface="+mn-ea"/>
            </a:endParaRPr>
          </a:p>
        </p:txBody>
      </p:sp>
    </p:spTree>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1145" y="164465"/>
            <a:ext cx="6513195" cy="675005"/>
            <a:chOff x="298" y="179"/>
            <a:chExt cx="10257" cy="1063"/>
          </a:xfrm>
        </p:grpSpPr>
        <p:sp>
          <p:nvSpPr>
            <p:cNvPr id="33" name="TextBox 76"/>
            <p:cNvSpPr txBox="1"/>
            <p:nvPr/>
          </p:nvSpPr>
          <p:spPr>
            <a:xfrm>
              <a:off x="298" y="179"/>
              <a:ext cx="10257" cy="727"/>
            </a:xfrm>
            <a:prstGeom prst="rect">
              <a:avLst/>
            </a:prstGeom>
            <a:noFill/>
          </p:spPr>
          <p:txBody>
            <a:bodyPr wrap="none" rtlCol="0">
              <a:spAutoFit/>
            </a:bodyPr>
            <a:lstStyle/>
            <a:p>
              <a:pPr algn="l"/>
              <a:r>
                <a:rPr lang="en-US" altLang="zh-CN" sz="2400" b="1" dirty="0">
                  <a:solidFill>
                    <a:srgbClr val="5B0EB2"/>
                  </a:solidFill>
                  <a:latin typeface="Arial" panose="020B0604020202020204"/>
                  <a:ea typeface="微软雅黑" panose="020B0503020204020204" charset="-122"/>
                  <a:sym typeface="Arial" panose="020B0604020202020204"/>
                </a:rPr>
                <a:t> </a:t>
              </a:r>
              <a:r>
                <a:rPr lang="en-US" altLang="zh-CN" sz="2400" b="1" dirty="0" smtClean="0">
                  <a:solidFill>
                    <a:srgbClr val="5B0EB2"/>
                  </a:solidFill>
                  <a:latin typeface="Arial" panose="020B0604020202020204"/>
                  <a:ea typeface="微软雅黑" panose="020B0503020204020204" charset="-122"/>
                  <a:sym typeface="Arial" panose="020B0604020202020204"/>
                </a:rPr>
                <a:t> </a:t>
              </a:r>
              <a:r>
                <a:rPr lang="zh-CN" altLang="en-US" sz="2400" b="1" dirty="0" smtClean="0">
                  <a:solidFill>
                    <a:srgbClr val="5B0EB2"/>
                  </a:solidFill>
                  <a:latin typeface="Arial" panose="020B0604020202020204"/>
                  <a:ea typeface="微软雅黑" panose="020B0503020204020204" charset="-122"/>
                  <a:sym typeface="Arial" panose="020B0604020202020204"/>
                </a:rPr>
                <a:t>Thị </a:t>
              </a:r>
              <a:r>
                <a:rPr lang="zh-CN" altLang="en-US" sz="2400" b="1" dirty="0">
                  <a:solidFill>
                    <a:srgbClr val="5B0EB2"/>
                  </a:solidFill>
                  <a:latin typeface="Arial" panose="020B0604020202020204"/>
                  <a:ea typeface="微软雅黑" panose="020B0503020204020204" charset="-122"/>
                  <a:sym typeface="Arial" panose="020B0604020202020204"/>
                </a:rPr>
                <a:t>trường ngoại hối và quy mô giao dịch</a:t>
              </a:r>
            </a:p>
          </p:txBody>
        </p:sp>
        <p:sp>
          <p:nvSpPr>
            <p:cNvPr id="34" name="文本框 33"/>
            <p:cNvSpPr txBox="1"/>
            <p:nvPr/>
          </p:nvSpPr>
          <p:spPr>
            <a:xfrm>
              <a:off x="1109" y="768"/>
              <a:ext cx="4718" cy="474"/>
            </a:xfrm>
            <a:prstGeom prst="rect">
              <a:avLst/>
            </a:prstGeom>
            <a:noFill/>
          </p:spPr>
          <p:txBody>
            <a:bodyPr wrap="square" rtlCol="0">
              <a:spAutoFit/>
            </a:bodyPr>
            <a:lstStyle/>
            <a:p>
              <a:pPr>
                <a:lnSpc>
                  <a:spcPct val="130000"/>
                </a:lnSpc>
              </a:pPr>
              <a:r>
                <a:rPr lang="en-US" altLang="zh-CN" sz="1050" dirty="0">
                  <a:solidFill>
                    <a:schemeClr val="tx1"/>
                  </a:solidFill>
                  <a:latin typeface="Arial" panose="020B0604020202020204"/>
                  <a:ea typeface="微软雅黑" panose="020B0503020204020204" charset="-122"/>
                  <a:sym typeface="Arial" panose="020B0604020202020204"/>
                </a:rPr>
                <a:t>Foreign exchange market transaction scale</a:t>
              </a:r>
            </a:p>
          </p:txBody>
        </p:sp>
      </p:grpSp>
      <p:cxnSp>
        <p:nvCxnSpPr>
          <p:cNvPr id="102" name="直接连接符 101"/>
          <p:cNvCxnSpPr/>
          <p:nvPr/>
        </p:nvCxnSpPr>
        <p:spPr>
          <a:xfrm>
            <a:off x="737074" y="6428093"/>
            <a:ext cx="10607317" cy="0"/>
          </a:xfrm>
          <a:prstGeom prst="line">
            <a:avLst/>
          </a:prstGeom>
          <a:noFill/>
          <a:ln w="12700" cap="flat">
            <a:solidFill>
              <a:schemeClr val="bg1">
                <a:lumMod val="50000"/>
              </a:schemeClr>
            </a:solidFill>
            <a:prstDash val="solid"/>
            <a:miter lim="400000"/>
          </a:ln>
          <a:effectLst/>
          <a:sp3d/>
        </p:spPr>
        <p:style>
          <a:lnRef idx="0">
            <a:scrgbClr r="0" g="0" b="0"/>
          </a:lnRef>
          <a:fillRef idx="0">
            <a:scrgbClr r="0" g="0" b="0"/>
          </a:fillRef>
          <a:effectRef idx="0">
            <a:scrgbClr r="0" g="0" b="0"/>
          </a:effectRef>
          <a:fontRef idx="none"/>
        </p:style>
      </p:cxnSp>
      <p:pic>
        <p:nvPicPr>
          <p:cNvPr id="3" name="Picture 9" descr="卡通龙人物形象矢量素材-卡通-矢量"/>
          <p:cNvPicPr>
            <a:picLocks noChangeAspect="1" noChangeArrowheads="1"/>
          </p:cNvPicPr>
          <p:nvPr/>
        </p:nvPicPr>
        <p:blipFill>
          <a:blip r:embed="rId3" r:link="rId4" cstate="print"/>
          <a:srcRect/>
          <a:stretch>
            <a:fillRect/>
          </a:stretch>
        </p:blipFill>
        <p:spPr>
          <a:xfrm>
            <a:off x="737235" y="1273810"/>
            <a:ext cx="393700" cy="552450"/>
          </a:xfrm>
          <a:prstGeom prst="rect">
            <a:avLst/>
          </a:prstGeom>
          <a:noFill/>
          <a:ln w="9525">
            <a:noFill/>
            <a:miter lim="800000"/>
            <a:headEnd/>
            <a:tailEnd/>
          </a:ln>
        </p:spPr>
      </p:pic>
      <p:pic>
        <p:nvPicPr>
          <p:cNvPr id="5" name="Picture 10" descr="niu_cs"/>
          <p:cNvPicPr>
            <a:picLocks noChangeAspect="1" noChangeArrowheads="1"/>
          </p:cNvPicPr>
          <p:nvPr/>
        </p:nvPicPr>
        <p:blipFill>
          <a:blip r:embed="rId5" cstate="print"/>
          <a:srcRect/>
          <a:stretch>
            <a:fillRect/>
          </a:stretch>
        </p:blipFill>
        <p:spPr>
          <a:xfrm>
            <a:off x="737235" y="2474595"/>
            <a:ext cx="1295400" cy="1012190"/>
          </a:xfrm>
          <a:prstGeom prst="rect">
            <a:avLst/>
          </a:prstGeom>
          <a:noFill/>
          <a:ln w="9525">
            <a:noFill/>
            <a:miter lim="800000"/>
            <a:headEnd/>
            <a:tailEnd/>
          </a:ln>
        </p:spPr>
      </p:pic>
      <p:pic>
        <p:nvPicPr>
          <p:cNvPr id="6" name="Picture 11"/>
          <p:cNvPicPr>
            <a:picLocks noChangeAspect="1" noChangeArrowheads="1"/>
          </p:cNvPicPr>
          <p:nvPr/>
        </p:nvPicPr>
        <p:blipFill>
          <a:blip r:embed="rId6" cstate="print"/>
          <a:srcRect r="18053" b="6097"/>
          <a:stretch>
            <a:fillRect/>
          </a:stretch>
        </p:blipFill>
        <p:spPr>
          <a:xfrm>
            <a:off x="737235" y="4043045"/>
            <a:ext cx="2781935" cy="2176780"/>
          </a:xfrm>
          <a:prstGeom prst="rect">
            <a:avLst/>
          </a:prstGeom>
          <a:noFill/>
          <a:ln w="9525">
            <a:noFill/>
            <a:miter lim="800000"/>
            <a:headEnd/>
            <a:tailEnd/>
          </a:ln>
        </p:spPr>
      </p:pic>
      <p:sp>
        <p:nvSpPr>
          <p:cNvPr id="13314" name="内容占位符 2"/>
          <p:cNvSpPr>
            <a:spLocks noGrp="1"/>
          </p:cNvSpPr>
          <p:nvPr/>
        </p:nvSpPr>
        <p:spPr>
          <a:xfrm>
            <a:off x="1330960" y="999490"/>
            <a:ext cx="9640570" cy="582295"/>
          </a:xfrm>
          <a:prstGeom prst="rect">
            <a:avLst/>
          </a:prstGeom>
          <a:noFill/>
          <a:ln>
            <a:noFill/>
          </a:ln>
        </p:spPr>
        <p:txBody>
          <a:bodyPr vert="horz" wrap="square" lIns="91440" tIns="45720" rIns="91440" bIns="45720" numCol="1" anchor="t" anchorCtr="0" compatLnSpc="1"/>
          <a:lst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9pPr>
          </a:lstStyle>
          <a:p>
            <a:pPr marL="0" lvl="0" indent="0">
              <a:lnSpc>
                <a:spcPct val="170000"/>
              </a:lnSpc>
              <a:buFont typeface="Wingdings" panose="05000000000000000000" pitchFamily="2" charset="2"/>
              <a:buNone/>
            </a:pPr>
            <a:r>
              <a:rPr lang="zh-CN" sz="2000" b="1" dirty="0">
                <a:latin typeface="微软雅黑" panose="020B0503020204020204" charset="-122"/>
                <a:ea typeface="微软雅黑" panose="020B0503020204020204" charset="-122"/>
              </a:rPr>
              <a:t>Khối lượng giao dịch bình quân hàng ngày của thị trường cổ phiếu A là 24 tỷ đô la</a:t>
            </a:r>
          </a:p>
        </p:txBody>
      </p:sp>
      <p:sp>
        <p:nvSpPr>
          <p:cNvPr id="7" name="内容占位符 2"/>
          <p:cNvSpPr>
            <a:spLocks noGrp="1"/>
          </p:cNvSpPr>
          <p:nvPr/>
        </p:nvSpPr>
        <p:spPr>
          <a:xfrm>
            <a:off x="3243580" y="1581785"/>
            <a:ext cx="7727950" cy="892810"/>
          </a:xfrm>
          <a:prstGeom prst="rect">
            <a:avLst/>
          </a:prstGeom>
          <a:noFill/>
          <a:ln>
            <a:noFill/>
          </a:ln>
        </p:spPr>
        <p:txBody>
          <a:bodyPr vert="horz" wrap="square" lIns="91440" tIns="45720" rIns="91440" bIns="45720" numCol="1" anchor="t" anchorCtr="0" compatLnSpc="1"/>
          <a:lst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9pPr>
          </a:lstStyle>
          <a:p>
            <a:pPr marL="0" lvl="0" indent="0">
              <a:lnSpc>
                <a:spcPct val="170000"/>
              </a:lnSpc>
              <a:buFont typeface="Wingdings" panose="05000000000000000000" pitchFamily="2" charset="2"/>
              <a:buNone/>
            </a:pPr>
            <a:r>
              <a:rPr sz="2000" b="1" dirty="0">
                <a:latin typeface="微软雅黑" panose="020B0503020204020204" charset="-122"/>
                <a:ea typeface="微软雅黑" panose="020B0503020204020204" charset="-122"/>
              </a:rPr>
              <a:t>Khối lượng giao dịch bình quân hàng ngày của thị trường chứng khoán New York là 74 tỷ đô la</a:t>
            </a:r>
          </a:p>
        </p:txBody>
      </p:sp>
      <p:sp>
        <p:nvSpPr>
          <p:cNvPr id="14" name="文本框 13"/>
          <p:cNvSpPr txBox="1"/>
          <p:nvPr/>
        </p:nvSpPr>
        <p:spPr>
          <a:xfrm>
            <a:off x="4125595" y="2716530"/>
            <a:ext cx="7218680" cy="2708434"/>
          </a:xfrm>
          <a:prstGeom prst="rect">
            <a:avLst/>
          </a:prstGeom>
          <a:noFill/>
        </p:spPr>
        <p:txBody>
          <a:bodyPr wrap="square" rtlCol="0" anchor="t">
            <a:spAutoFit/>
          </a:bodyPr>
          <a:lstStyle/>
          <a:p>
            <a:pPr marL="0" lvl="0" indent="0">
              <a:lnSpc>
                <a:spcPct val="170000"/>
              </a:lnSpc>
              <a:buFont typeface="Wingdings" panose="05000000000000000000" pitchFamily="2" charset="2"/>
              <a:buNone/>
            </a:pPr>
            <a:r>
              <a:rPr sz="2000" b="1" dirty="0">
                <a:latin typeface="微软雅黑" panose="020B0503020204020204" charset="-122"/>
                <a:ea typeface="微软雅黑" panose="020B0503020204020204" charset="-122"/>
                <a:sym typeface="+mn-ea"/>
              </a:rPr>
              <a:t>Khối lượng giao dịch trung bình hàng ngày của thị trường ngoại hối </a:t>
            </a:r>
            <a:r>
              <a:rPr sz="2000" b="1" dirty="0" err="1">
                <a:latin typeface="微软雅黑" panose="020B0503020204020204" charset="-122"/>
                <a:ea typeface="微软雅黑" panose="020B0503020204020204" charset="-122"/>
                <a:sym typeface="+mn-ea"/>
              </a:rPr>
              <a:t>là</a:t>
            </a:r>
            <a:r>
              <a:rPr sz="2000" b="1" dirty="0">
                <a:latin typeface="微软雅黑" panose="020B0503020204020204" charset="-122"/>
                <a:ea typeface="微软雅黑" panose="020B0503020204020204" charset="-122"/>
                <a:sym typeface="+mn-ea"/>
              </a:rPr>
              <a:t> </a:t>
            </a:r>
            <a:r>
              <a:rPr lang="en-US" sz="2000" b="1" dirty="0" smtClean="0">
                <a:latin typeface="微软雅黑" panose="020B0503020204020204" charset="-122"/>
                <a:ea typeface="微软雅黑" panose="020B0503020204020204" charset="-122"/>
                <a:sym typeface="+mn-ea"/>
              </a:rPr>
              <a:t>8</a:t>
            </a:r>
            <a:r>
              <a:rPr sz="2000" b="1" dirty="0" smtClean="0">
                <a:latin typeface="微软雅黑" panose="020B0503020204020204" charset="-122"/>
                <a:ea typeface="微软雅黑" panose="020B0503020204020204" charset="-122"/>
                <a:sym typeface="+mn-ea"/>
              </a:rPr>
              <a:t> </a:t>
            </a:r>
            <a:r>
              <a:rPr sz="2000" b="1" dirty="0">
                <a:latin typeface="微软雅黑" panose="020B0503020204020204" charset="-122"/>
                <a:ea typeface="微软雅黑" panose="020B0503020204020204" charset="-122"/>
                <a:sym typeface="+mn-ea"/>
              </a:rPr>
              <a:t>nghìn </a:t>
            </a:r>
            <a:r>
              <a:rPr sz="2000" b="1" dirty="0" err="1">
                <a:latin typeface="微软雅黑" panose="020B0503020204020204" charset="-122"/>
                <a:ea typeface="微软雅黑" panose="020B0503020204020204" charset="-122"/>
                <a:sym typeface="+mn-ea"/>
              </a:rPr>
              <a:t>tỷ</a:t>
            </a:r>
            <a:r>
              <a:rPr sz="2000" b="1" dirty="0">
                <a:latin typeface="微软雅黑" panose="020B0503020204020204" charset="-122"/>
                <a:ea typeface="微软雅黑" panose="020B0503020204020204" charset="-122"/>
                <a:sym typeface="+mn-ea"/>
              </a:rPr>
              <a:t> </a:t>
            </a:r>
            <a:r>
              <a:rPr sz="2000" b="1" dirty="0" smtClean="0">
                <a:latin typeface="微软雅黑" panose="020B0503020204020204" charset="-122"/>
                <a:ea typeface="微软雅黑" panose="020B0503020204020204" charset="-122"/>
                <a:sym typeface="+mn-ea"/>
              </a:rPr>
              <a:t>USD</a:t>
            </a:r>
            <a:r>
              <a:rPr lang="en-US" sz="2000" b="1" dirty="0" smtClean="0">
                <a:latin typeface="微软雅黑" panose="020B0503020204020204" charset="-122"/>
                <a:ea typeface="微软雅黑" panose="020B0503020204020204" charset="-122"/>
                <a:sym typeface="+mn-ea"/>
              </a:rPr>
              <a:t>. </a:t>
            </a:r>
            <a:r>
              <a:rPr lang="zh-CN" sz="2000" b="1" dirty="0" smtClean="0">
                <a:solidFill>
                  <a:schemeClr val="tx1">
                    <a:lumMod val="85000"/>
                    <a:lumOff val="15000"/>
                  </a:schemeClr>
                </a:solidFill>
                <a:latin typeface="微软雅黑" panose="020B0503020204020204" charset="-122"/>
                <a:ea typeface="微软雅黑" panose="020B0503020204020204" charset="-122"/>
                <a:sym typeface="+mn-ea"/>
              </a:rPr>
              <a:t>Khối </a:t>
            </a:r>
            <a:r>
              <a:rPr lang="zh-CN" sz="2000" b="1" dirty="0">
                <a:solidFill>
                  <a:schemeClr val="tx1">
                    <a:lumMod val="85000"/>
                    <a:lumOff val="15000"/>
                  </a:schemeClr>
                </a:solidFill>
                <a:latin typeface="微软雅黑" panose="020B0503020204020204" charset="-122"/>
                <a:ea typeface="微软雅黑" panose="020B0503020204020204" charset="-122"/>
                <a:sym typeface="+mn-ea"/>
              </a:rPr>
              <a:t>lượng giao dịch khổng lồ như vậy cho thấy thị trường ngoại hối cực kỳ thanh khoản, rất khó xảy ra hiện tượng các quỹ lớn thao túng thị trường.</a:t>
            </a:r>
          </a:p>
        </p:txBody>
      </p:sp>
    </p:spTree>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1145" y="164465"/>
            <a:ext cx="4632960" cy="675005"/>
            <a:chOff x="298" y="179"/>
            <a:chExt cx="7296" cy="1063"/>
          </a:xfrm>
        </p:grpSpPr>
        <p:sp>
          <p:nvSpPr>
            <p:cNvPr id="33" name="TextBox 76"/>
            <p:cNvSpPr txBox="1"/>
            <p:nvPr/>
          </p:nvSpPr>
          <p:spPr>
            <a:xfrm>
              <a:off x="298" y="179"/>
              <a:ext cx="7296" cy="727"/>
            </a:xfrm>
            <a:prstGeom prst="rect">
              <a:avLst/>
            </a:prstGeom>
            <a:noFill/>
          </p:spPr>
          <p:txBody>
            <a:bodyPr wrap="none" rtlCol="0">
              <a:spAutoFit/>
            </a:bodyPr>
            <a:lstStyle/>
            <a:p>
              <a:pPr algn="l"/>
              <a:r>
                <a:rPr lang="en-US" altLang="zh-CN" sz="2400" b="1" dirty="0">
                  <a:solidFill>
                    <a:srgbClr val="5B0EB2"/>
                  </a:solidFill>
                  <a:latin typeface="Arial" panose="020B0604020202020204"/>
                  <a:ea typeface="微软雅黑" panose="020B0503020204020204" charset="-122"/>
                  <a:sym typeface="Arial" panose="020B0604020202020204"/>
                </a:rPr>
                <a:t> </a:t>
              </a:r>
              <a:r>
                <a:rPr lang="en-US" altLang="zh-CN" sz="2400" b="1" dirty="0" smtClean="0">
                  <a:solidFill>
                    <a:srgbClr val="5B0EB2"/>
                  </a:solidFill>
                  <a:latin typeface="Arial" panose="020B0604020202020204"/>
                  <a:ea typeface="微软雅黑" panose="020B0503020204020204" charset="-122"/>
                  <a:sym typeface="Arial" panose="020B0604020202020204"/>
                </a:rPr>
                <a:t> </a:t>
              </a:r>
              <a:r>
                <a:rPr lang="zh-CN" altLang="en-US" sz="2400" b="1" dirty="0" smtClean="0">
                  <a:solidFill>
                    <a:srgbClr val="5B0EB2"/>
                  </a:solidFill>
                  <a:latin typeface="Arial" panose="020B0604020202020204"/>
                  <a:ea typeface="微软雅黑" panose="020B0503020204020204" charset="-122"/>
                  <a:sym typeface="Arial" panose="020B0604020202020204"/>
                </a:rPr>
                <a:t>Thời </a:t>
              </a:r>
              <a:r>
                <a:rPr lang="zh-CN" altLang="en-US" sz="2400" b="1" dirty="0">
                  <a:solidFill>
                    <a:srgbClr val="5B0EB2"/>
                  </a:solidFill>
                  <a:latin typeface="Arial" panose="020B0604020202020204"/>
                  <a:ea typeface="微软雅黑" panose="020B0503020204020204" charset="-122"/>
                  <a:sym typeface="Arial" panose="020B0604020202020204"/>
                </a:rPr>
                <a:t>gian giao dịch ngoại hối</a:t>
              </a:r>
            </a:p>
          </p:txBody>
        </p:sp>
        <p:sp>
          <p:nvSpPr>
            <p:cNvPr id="34" name="文本框 33"/>
            <p:cNvSpPr txBox="1"/>
            <p:nvPr/>
          </p:nvSpPr>
          <p:spPr>
            <a:xfrm>
              <a:off x="1156" y="768"/>
              <a:ext cx="3547" cy="474"/>
            </a:xfrm>
            <a:prstGeom prst="rect">
              <a:avLst/>
            </a:prstGeom>
            <a:noFill/>
          </p:spPr>
          <p:txBody>
            <a:bodyPr wrap="square" rtlCol="0">
              <a:spAutoFit/>
            </a:bodyPr>
            <a:lstStyle/>
            <a:p>
              <a:pPr>
                <a:lnSpc>
                  <a:spcPct val="130000"/>
                </a:lnSpc>
              </a:pPr>
              <a:r>
                <a:rPr lang="en-US" altLang="zh-CN" sz="1050" dirty="0">
                  <a:solidFill>
                    <a:schemeClr val="tx1"/>
                  </a:solidFill>
                  <a:latin typeface="Arial" panose="020B0604020202020204"/>
                  <a:ea typeface="微软雅黑" panose="020B0503020204020204" charset="-122"/>
                  <a:sym typeface="Arial" panose="020B0604020202020204"/>
                </a:rPr>
                <a:t>Forex trading session</a:t>
              </a:r>
            </a:p>
          </p:txBody>
        </p:sp>
      </p:grpSp>
      <p:sp>
        <p:nvSpPr>
          <p:cNvPr id="3" name="内容占位符 2"/>
          <p:cNvSpPr>
            <a:spLocks noGrp="1"/>
          </p:cNvSpPr>
          <p:nvPr/>
        </p:nvSpPr>
        <p:spPr>
          <a:xfrm>
            <a:off x="553720" y="1407160"/>
            <a:ext cx="3650615" cy="3990975"/>
          </a:xfrm>
          <a:prstGeom prst="rect">
            <a:avLst/>
          </a:prstGeom>
          <a:noFill/>
          <a:ln>
            <a:noFill/>
          </a:ln>
        </p:spPr>
        <p:txBody>
          <a:bodyPr vert="horz" wrap="square" lIns="91440" tIns="45720" rIns="91440" bIns="45720" numCol="1" anchor="t" anchorCtr="0" compatLnSpc="1"/>
          <a:lst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lvl="1"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lvl="2"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lvl="3"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lvl="4"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vl6pPr marL="2514600" lvl="5"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6pPr>
            <a:lvl7pPr marL="2971800" lvl="6"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7pPr>
            <a:lvl8pPr marL="3429000" lvl="7"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8pPr>
            <a:lvl9pPr marL="3886200" lvl="8" indent="-228600" algn="l" defTabSz="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charset="0"/>
              </a:defRPr>
            </a:lvl9pPr>
          </a:lstStyle>
          <a:p>
            <a:pPr marL="0" lvl="0" indent="0" algn="l">
              <a:lnSpc>
                <a:spcPct val="170000"/>
              </a:lnSpc>
              <a:buFont typeface="Wingdings" panose="05000000000000000000" pitchFamily="2" charset="2"/>
              <a:buNone/>
            </a:pPr>
            <a:r>
              <a:rPr lang="zh-CN" altLang="en-US" sz="2000" b="1" dirty="0">
                <a:solidFill>
                  <a:schemeClr val="tx1">
                    <a:lumMod val="85000"/>
                    <a:lumOff val="15000"/>
                  </a:schemeClr>
                </a:solidFill>
                <a:latin typeface="微软雅黑" panose="020B0503020204020204" charset="-122"/>
                <a:ea typeface="微软雅黑" panose="020B0503020204020204" charset="-122"/>
              </a:rPr>
              <a:t>Thị trường ngoại hối toàn cầu bắt đầu giao dịch vào lúc 0h sáng giờ Bắc Kinh thứ hai hàng tuần , kết thúc vào 0h sáng thứ 7 hàng tuần, có thể giao dịch liên tiếp 24h/5.</a:t>
            </a:r>
          </a:p>
          <a:p>
            <a:pPr marL="0" lvl="0" indent="0" algn="l">
              <a:lnSpc>
                <a:spcPct val="170000"/>
              </a:lnSpc>
              <a:buFont typeface="Wingdings" panose="05000000000000000000" pitchFamily="2" charset="2"/>
              <a:buNone/>
            </a:pPr>
            <a:endParaRPr lang="zh-CN" altLang="en-US" sz="2000" dirty="0">
              <a:solidFill>
                <a:schemeClr val="bg1"/>
              </a:solidFill>
              <a:latin typeface="微软雅黑" panose="020B0503020204020204" charset="-122"/>
              <a:ea typeface="微软雅黑" panose="020B0503020204020204" charset="-122"/>
            </a:endParaRPr>
          </a:p>
        </p:txBody>
      </p:sp>
      <p:pic>
        <p:nvPicPr>
          <p:cNvPr id="4" name="图片 3" descr="图片3"/>
          <p:cNvPicPr>
            <a:picLocks noChangeAspect="1"/>
          </p:cNvPicPr>
          <p:nvPr/>
        </p:nvPicPr>
        <p:blipFill>
          <a:blip r:embed="rId3"/>
          <a:stretch>
            <a:fillRect/>
          </a:stretch>
        </p:blipFill>
        <p:spPr>
          <a:xfrm>
            <a:off x="4777105" y="1407160"/>
            <a:ext cx="6711315" cy="4044315"/>
          </a:xfrm>
          <a:prstGeom prst="rect">
            <a:avLst/>
          </a:prstGeom>
        </p:spPr>
      </p:pic>
    </p:spTree>
  </p:cSld>
  <p:clrMapOvr>
    <a:masterClrMapping/>
  </p:clrMapOvr>
  <p:transition spd="slow">
    <p:comb/>
  </p:transition>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b5247fe4-df01-4c50-8ffd-ec7233c8b30e}"/>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4904f790-9a4c-446d-8d87-34c4bd45f60f}"/>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REFSHAPE" val="923253892"/>
</p:tagLst>
</file>

<file path=ppt/tags/tag5.xml><?xml version="1.0" encoding="utf-8"?>
<p:tagLst xmlns:a="http://schemas.openxmlformats.org/drawingml/2006/main" xmlns:r="http://schemas.openxmlformats.org/officeDocument/2006/relationships" xmlns:p="http://schemas.openxmlformats.org/presentationml/2006/main">
  <p:tag name="REFSHAPE" val="923254028"/>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1140</Words>
  <Application>Microsoft Office PowerPoint</Application>
  <PresentationFormat>Custom</PresentationFormat>
  <Paragraphs>149</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021</dc:title>
  <dc:creator>meng</dc:creator>
  <cp:lastModifiedBy>PC</cp:lastModifiedBy>
  <cp:revision>151</cp:revision>
  <dcterms:created xsi:type="dcterms:W3CDTF">2018-01-27T12:59:00Z</dcterms:created>
  <dcterms:modified xsi:type="dcterms:W3CDTF">2020-04-23T03:35:07Z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2052-11.1.0.9329</vt:lpwstr>
  </property>
</Properties>
</file>