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78" r:id="rId13"/>
    <p:sldId id="267" r:id="rId14"/>
    <p:sldId id="268" r:id="rId15"/>
  </p:sldIdLst>
  <p:sldSz cx="12192000" cy="6858000"/>
  <p:notesSz cx="6858000" cy="18573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0072C3"/>
    <a:srgbClr val="007D79"/>
    <a:srgbClr val="D0267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1480" autoAdjust="0"/>
  </p:normalViewPr>
  <p:slideViewPr>
    <p:cSldViewPr snapToGrid="0">
      <p:cViewPr varScale="1">
        <p:scale>
          <a:sx n="99" d="100"/>
          <a:sy n="99" d="100"/>
        </p:scale>
        <p:origin x="72" y="9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/>
          <a:lstStyle/>
          <a:p>
            <a:r>
              <a:rPr lang="en-US" dirty="0"/>
              <a:t>Technology Trend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Le Duc Anh</a:t>
            </a:r>
          </a:p>
          <a:p>
            <a:r>
              <a:rPr lang="en-US" dirty="0"/>
              <a:t>27.07.2025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graph&#10;&#10;AI-generated content may be incorrect.">
            <a:extLst>
              <a:ext uri="{FF2B5EF4-FFF2-40B4-BE49-F238E27FC236}">
                <a16:creationId xmlns:a16="http://schemas.microsoft.com/office/drawing/2014/main" id="{C21482C0-92F5-1C5F-FC78-1C61CAC6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2" y="0"/>
            <a:ext cx="11853776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F00C7940-195A-A2CE-572D-2150CF5B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7" y="0"/>
            <a:ext cx="11884806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Executive Summary</a:t>
            </a:r>
          </a:p>
          <a:p>
            <a:r>
              <a:rPr lang="en-US" sz="2200" b="1" dirty="0"/>
              <a:t>Introduction</a:t>
            </a:r>
          </a:p>
          <a:p>
            <a:r>
              <a:rPr lang="en-US" sz="2200" b="1" dirty="0"/>
              <a:t>Methodology</a:t>
            </a:r>
          </a:p>
          <a:p>
            <a:r>
              <a:rPr lang="en-US" sz="2200" b="1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Data contextual and data analyst goal</a:t>
            </a:r>
          </a:p>
          <a:p>
            <a:r>
              <a:rPr lang="en-US" sz="2200" b="1" dirty="0"/>
              <a:t>Methodology description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visualizations</a:t>
            </a:r>
          </a:p>
          <a:p>
            <a:r>
              <a:rPr lang="en-US" sz="2200" b="1" dirty="0"/>
              <a:t>Results supported with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647865" cy="488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The necessity of data-driven decision making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The need to adapts with trends in data technologies </a:t>
            </a:r>
          </a:p>
          <a:p>
            <a:r>
              <a:rPr lang="en-US" sz="2200" dirty="0">
                <a:solidFill>
                  <a:schemeClr val="tx1"/>
                </a:solidFill>
              </a:rPr>
              <a:t>Identify emerging and future skill requirements</a:t>
            </a:r>
          </a:p>
          <a:p>
            <a:r>
              <a:rPr lang="en-US" sz="2200" dirty="0">
                <a:solidFill>
                  <a:schemeClr val="tx1"/>
                </a:solidFill>
              </a:rPr>
              <a:t>Report for: company managers</a:t>
            </a:r>
          </a:p>
          <a:p>
            <a:r>
              <a:rPr lang="en-US" sz="2200" dirty="0">
                <a:solidFill>
                  <a:schemeClr val="tx1"/>
                </a:solidFill>
              </a:rPr>
              <a:t>Value: meaningful information regarding tech trend</a:t>
            </a:r>
          </a:p>
          <a:p>
            <a:r>
              <a:rPr lang="en-US" sz="2200" dirty="0">
                <a:solidFill>
                  <a:schemeClr val="tx1"/>
                </a:solidFill>
              </a:rPr>
              <a:t>Main research questions: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Which programming languages are most in demand?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Which database technologies are currently most sought after?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6562846" y="1439056"/>
            <a:ext cx="4847101" cy="5418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Data collection methods</a:t>
            </a:r>
          </a:p>
          <a:p>
            <a:pPr lvl="1"/>
            <a:r>
              <a:rPr lang="en-US" sz="1800" dirty="0"/>
              <a:t>Downloading directedly</a:t>
            </a:r>
          </a:p>
          <a:p>
            <a:r>
              <a:rPr lang="en-US" sz="2200" b="1" dirty="0"/>
              <a:t>Colleting data &amp; explore the contents</a:t>
            </a:r>
          </a:p>
          <a:p>
            <a:pPr lvl="1"/>
            <a:r>
              <a:rPr lang="en-US" sz="1800" dirty="0"/>
              <a:t>Python</a:t>
            </a:r>
          </a:p>
          <a:p>
            <a:r>
              <a:rPr lang="en-US" sz="2200" b="1" dirty="0"/>
              <a:t>Data wrangling</a:t>
            </a:r>
          </a:p>
          <a:p>
            <a:pPr lvl="1"/>
            <a:r>
              <a:rPr lang="en-US" sz="1800" dirty="0"/>
              <a:t>Handling duplicates</a:t>
            </a:r>
          </a:p>
          <a:p>
            <a:pPr lvl="1"/>
            <a:r>
              <a:rPr lang="en-US" sz="1800" dirty="0"/>
              <a:t>Identify and addressing missing values</a:t>
            </a:r>
          </a:p>
          <a:p>
            <a:pPr lvl="1"/>
            <a:r>
              <a:rPr lang="en-US" sz="1800" dirty="0"/>
              <a:t>Normalizing the data</a:t>
            </a:r>
          </a:p>
          <a:p>
            <a:r>
              <a:rPr lang="en-US" sz="2200" b="1" dirty="0"/>
              <a:t>Exploratory data analysis</a:t>
            </a:r>
          </a:p>
          <a:p>
            <a:pPr lvl="1"/>
            <a:r>
              <a:rPr lang="en-US" sz="1800" dirty="0"/>
              <a:t>Perform EDA</a:t>
            </a:r>
          </a:p>
          <a:p>
            <a:pPr lvl="1"/>
            <a:r>
              <a:rPr lang="en-US" sz="1800" dirty="0"/>
              <a:t>Data distribution</a:t>
            </a:r>
          </a:p>
          <a:p>
            <a:pPr lvl="1"/>
            <a:r>
              <a:rPr lang="en-US" sz="1800" dirty="0"/>
              <a:t>Handling outliers</a:t>
            </a:r>
          </a:p>
          <a:p>
            <a:r>
              <a:rPr lang="en-US" sz="2200" b="1" dirty="0"/>
              <a:t>Data visualization</a:t>
            </a:r>
          </a:p>
          <a:p>
            <a:pPr lvl="1"/>
            <a:r>
              <a:rPr lang="en-US" sz="1800" dirty="0"/>
              <a:t>Dashboard</a:t>
            </a:r>
          </a:p>
          <a:p>
            <a:pPr lvl="1"/>
            <a:r>
              <a:rPr lang="en-US" sz="1800" dirty="0"/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83" y="1334528"/>
            <a:ext cx="2945574" cy="2945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7B89E-DE13-6D7E-5175-A649B5CBE9E0}"/>
              </a:ext>
            </a:extLst>
          </p:cNvPr>
          <p:cNvSpPr txBox="1"/>
          <p:nvPr/>
        </p:nvSpPr>
        <p:spPr>
          <a:xfrm>
            <a:off x="323385" y="3956937"/>
            <a:ext cx="6456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of data: </a:t>
            </a:r>
            <a:r>
              <a:rPr lang="en-US" dirty="0">
                <a:solidFill>
                  <a:srgbClr val="0070C0"/>
                </a:solidFill>
              </a:rPr>
              <a:t>Stack Overflow Developer Survey Dataset</a:t>
            </a:r>
          </a:p>
          <a:p>
            <a:r>
              <a:rPr lang="en-US" dirty="0"/>
              <a:t>https://survey.stackoverflow.co/datasets/stack-overflow-developer-survey-2025.zip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7" name="Content Placeholder 16" descr="A screenshot of a graph&#10;&#10;AI-generated content may be incorrect.">
            <a:extLst>
              <a:ext uri="{FF2B5EF4-FFF2-40B4-BE49-F238E27FC236}">
                <a16:creationId xmlns:a16="http://schemas.microsoft.com/office/drawing/2014/main" id="{91939D40-DFA3-6C09-F428-1F8C8EB44F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899920"/>
            <a:ext cx="12192000" cy="4013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560" y="1512411"/>
            <a:ext cx="10515600" cy="20970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Findings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Python is expected to take the leading position of JavaScript</a:t>
            </a:r>
          </a:p>
          <a:p>
            <a:r>
              <a:rPr lang="en-US" sz="2200" dirty="0"/>
              <a:t>SQL remains its 2</a:t>
            </a:r>
            <a:r>
              <a:rPr lang="en-US" sz="2200" baseline="30000" dirty="0"/>
              <a:t>nd</a:t>
            </a:r>
            <a:r>
              <a:rPr lang="en-US" sz="2200" dirty="0"/>
              <a:t> position</a:t>
            </a:r>
          </a:p>
          <a:p>
            <a:r>
              <a:rPr lang="en-US" sz="2200" dirty="0"/>
              <a:t>HTML/CSS lose its 3</a:t>
            </a:r>
            <a:r>
              <a:rPr lang="en-US" sz="2200" baseline="30000" dirty="0"/>
              <a:t>rd</a:t>
            </a:r>
            <a:r>
              <a:rPr lang="en-US" sz="2200" dirty="0"/>
              <a:t> to 4</a:t>
            </a:r>
            <a:r>
              <a:rPr lang="en-US" sz="2200" baseline="30000" dirty="0"/>
              <a:t>th</a:t>
            </a:r>
            <a:r>
              <a:rPr lang="en-US" sz="2200" dirty="0"/>
              <a:t> position</a:t>
            </a:r>
          </a:p>
          <a:p>
            <a:r>
              <a:rPr lang="en-US" sz="2200" dirty="0"/>
              <a:t>Bash/Shell gets out of top 5, which is replaced by TypeScript</a:t>
            </a:r>
          </a:p>
          <a:p>
            <a:r>
              <a:rPr lang="en-US" sz="2200" dirty="0"/>
              <a:t>C++ disappears from top 10, while Rust shows up for the 1</a:t>
            </a:r>
            <a:r>
              <a:rPr lang="en-US" sz="2200" baseline="30000" dirty="0"/>
              <a:t>st</a:t>
            </a:r>
            <a:r>
              <a:rPr lang="en-US" sz="2200" dirty="0"/>
              <a:t>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560" y="3789680"/>
            <a:ext cx="9131701" cy="23872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Implications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Python will gain significant attention in the near future</a:t>
            </a:r>
          </a:p>
          <a:p>
            <a:r>
              <a:rPr lang="en-US" sz="2200" dirty="0"/>
              <a:t>SQL is still the most popular language </a:t>
            </a:r>
          </a:p>
          <a:p>
            <a:r>
              <a:rPr lang="en-US" sz="2200" dirty="0"/>
              <a:t>JavaScript is no more in desire</a:t>
            </a:r>
          </a:p>
          <a:p>
            <a:r>
              <a:rPr lang="en-US" sz="2200" dirty="0"/>
              <a:t>Pay more attention to the raising of Rust</a:t>
            </a:r>
          </a:p>
          <a:p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F7F694-D5E3-AFBB-9D3A-7FE3211F7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445" y="2109931"/>
            <a:ext cx="12123109" cy="377270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3FD5-9051-2EFA-BDA8-D58BD4DC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B588-7896-25FA-4748-6DAF8C6E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011C-BB55-81FD-9066-8522EF6A5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560" y="1512411"/>
            <a:ext cx="10515600" cy="2097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Findings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PostgreSQL is the dominant database</a:t>
            </a:r>
          </a:p>
          <a:p>
            <a:r>
              <a:rPr lang="en-US" sz="2200" dirty="0"/>
              <a:t>Redis loses lot of interests, drop from 3</a:t>
            </a:r>
            <a:r>
              <a:rPr lang="en-US" sz="2200" baseline="30000" dirty="0"/>
              <a:t>rd</a:t>
            </a:r>
            <a:r>
              <a:rPr lang="en-US" sz="2200" dirty="0"/>
              <a:t> to 5</a:t>
            </a:r>
            <a:r>
              <a:rPr lang="en-US" sz="2200" baseline="30000" dirty="0"/>
              <a:t>th</a:t>
            </a:r>
            <a:r>
              <a:rPr lang="en-US" sz="2200" dirty="0"/>
              <a:t> position</a:t>
            </a:r>
          </a:p>
          <a:p>
            <a:r>
              <a:rPr lang="en-US" sz="2200" dirty="0"/>
              <a:t>Oracle appears in the top 10 for the 1</a:t>
            </a:r>
            <a:r>
              <a:rPr lang="en-US" sz="2200" baseline="30000" dirty="0"/>
              <a:t>st</a:t>
            </a:r>
            <a:r>
              <a:rPr lang="en-US" sz="2200" dirty="0"/>
              <a:t> time, while </a:t>
            </a:r>
            <a:r>
              <a:rPr lang="en-US" sz="2200" dirty="0" err="1"/>
              <a:t>DuckDB</a:t>
            </a:r>
            <a:r>
              <a:rPr lang="en-US" sz="2200" dirty="0"/>
              <a:t> gone</a:t>
            </a:r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47593-5AAF-F44B-753B-89EBAD79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560" y="3789680"/>
            <a:ext cx="9131701" cy="2387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Implications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PostgreSQL is still the most popular database</a:t>
            </a:r>
          </a:p>
          <a:p>
            <a:r>
              <a:rPr lang="en-US" sz="2200" dirty="0"/>
              <a:t>The next four databases: SQLite, </a:t>
            </a:r>
            <a:r>
              <a:rPr lang="en-US" sz="2200" dirty="0" err="1"/>
              <a:t>myQSL</a:t>
            </a:r>
            <a:r>
              <a:rPr lang="en-US" sz="2200" dirty="0"/>
              <a:t>, </a:t>
            </a:r>
            <a:r>
              <a:rPr lang="en-US" sz="2200" dirty="0" err="1"/>
              <a:t>MicrosoftSQL</a:t>
            </a:r>
            <a:r>
              <a:rPr lang="en-US" sz="2200" dirty="0"/>
              <a:t> Serve, Redis are being used quite similar among developers</a:t>
            </a:r>
          </a:p>
          <a:p>
            <a:r>
              <a:rPr lang="en-US" sz="2200" dirty="0"/>
              <a:t>Redis is claiming fast and  need more attention</a:t>
            </a:r>
          </a:p>
          <a:p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852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2006/documentManagement/types"/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80a141d-92ca-4d3d-9308-f7e7b1d44ce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429</TotalTime>
  <Words>323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Technology Trend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Anh Le</cp:lastModifiedBy>
  <cp:revision>14</cp:revision>
  <dcterms:created xsi:type="dcterms:W3CDTF">2024-10-30T05:40:03Z</dcterms:created>
  <dcterms:modified xsi:type="dcterms:W3CDTF">2025-08-31T18:57:24Z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