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62" r:id="rId3"/>
    <p:sldId id="267" r:id="rId4"/>
    <p:sldId id="257" r:id="rId5"/>
    <p:sldId id="286" r:id="rId6"/>
    <p:sldId id="296" r:id="rId7"/>
    <p:sldId id="287" r:id="rId8"/>
    <p:sldId id="288" r:id="rId9"/>
    <p:sldId id="289" r:id="rId10"/>
    <p:sldId id="290" r:id="rId11"/>
    <p:sldId id="291" r:id="rId12"/>
    <p:sldId id="293" r:id="rId13"/>
    <p:sldId id="294" r:id="rId14"/>
    <p:sldId id="295" r:id="rId15"/>
    <p:sldId id="272" r:id="rId16"/>
    <p:sldId id="298" r:id="rId17"/>
    <p:sldId id="279" r:id="rId18"/>
  </p:sldIdLst>
  <p:sldSz cx="9144000" cy="5143500" type="screen16x9"/>
  <p:notesSz cx="6858000" cy="9144000"/>
  <p:embeddedFontLst>
    <p:embeddedFont>
      <p:font typeface="Oswald" panose="00000500000000000000" pitchFamily="2" charset="0"/>
      <p:regular r:id="rId20"/>
      <p:bold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Tinos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FC2D04-F4CE-4E8E-9629-10D85D4C8C2E}">
  <a:tblStyle styleId="{F6FC2D04-F4CE-4E8E-9629-10D85D4C8C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995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098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616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481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171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339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195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111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96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134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40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" name="Google Shape;41;p8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pressstore.com/authors/bio.aspx?a=3bcd6647-72f9-4e80-a25a-285cc25259b3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xbook.com.vn/showcat.asp?CatID=267&amp;Lang=VN&amp;seach_filter=4&amp;keyword=T%E1%BB%95ng%20h%E1%BB%A3p%20TP.H%E1%BB%93%20Ch%C3%AD%20Minh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XÂY DỰNG WEBSITE NGHE NHẠC TRỰC TUYẾN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AD72C-D492-620D-4B44-4A451E262E81}"/>
              </a:ext>
            </a:extLst>
          </p:cNvPr>
          <p:cNvSpPr txBox="1"/>
          <p:nvPr/>
        </p:nvSpPr>
        <p:spPr>
          <a:xfrm>
            <a:off x="1168504" y="3729803"/>
            <a:ext cx="437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Báo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cáo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tập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tốt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nghiệp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Giảng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viên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hướng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dẫn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ThS</a:t>
            </a:r>
            <a:r>
              <a:rPr lang="en-US" b="1" dirty="0">
                <a:solidFill>
                  <a:schemeClr val="tx1"/>
                </a:solidFill>
              </a:rPr>
              <a:t>. </a:t>
            </a:r>
            <a:r>
              <a:rPr lang="en-US" b="1" dirty="0" err="1">
                <a:solidFill>
                  <a:schemeClr val="tx1"/>
                </a:solidFill>
              </a:rPr>
              <a:t>Phạm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Trọng</a:t>
            </a:r>
            <a:r>
              <a:rPr lang="en-US" b="1" dirty="0">
                <a:solidFill>
                  <a:schemeClr val="tx1"/>
                </a:solidFill>
              </a:rPr>
              <a:t> Huynh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EFB9C-F3F6-1B70-2A87-9A8168A1539A}"/>
              </a:ext>
            </a:extLst>
          </p:cNvPr>
          <p:cNvSpPr txBox="1"/>
          <p:nvPr/>
        </p:nvSpPr>
        <p:spPr>
          <a:xfrm>
            <a:off x="1168504" y="4153786"/>
            <a:ext cx="3015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tx1"/>
                </a:solidFill>
                <a:latin typeface="Arial" pitchFamily="34" charset="0"/>
                <a:ea typeface="AvantGarde" pitchFamily="2" charset="0"/>
                <a:cs typeface="Arial" pitchFamily="34" charset="0"/>
              </a:rPr>
              <a:t>Sinh</a:t>
            </a:r>
            <a:r>
              <a:rPr lang="en-US" sz="1400" b="1" dirty="0">
                <a:solidFill>
                  <a:schemeClr val="tx1"/>
                </a:solidFill>
                <a:latin typeface="Arial" pitchFamily="34" charset="0"/>
                <a:ea typeface="AvantGarde" pitchFamily="2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Arial" pitchFamily="34" charset="0"/>
                <a:ea typeface="AvantGarde" pitchFamily="2" charset="0"/>
                <a:cs typeface="Arial" pitchFamily="34" charset="0"/>
              </a:rPr>
              <a:t>viên</a:t>
            </a:r>
            <a:r>
              <a:rPr lang="en-US" sz="1400" b="1" dirty="0">
                <a:solidFill>
                  <a:schemeClr val="tx1"/>
                </a:solidFill>
                <a:latin typeface="Arial" pitchFamily="34" charset="0"/>
                <a:ea typeface="AvantGarde" pitchFamily="2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Arial" pitchFamily="34" charset="0"/>
                <a:ea typeface="AvantGarde" pitchFamily="2" charset="0"/>
                <a:cs typeface="Arial" pitchFamily="34" charset="0"/>
              </a:rPr>
              <a:t>thực</a:t>
            </a:r>
            <a:r>
              <a:rPr lang="en-US" sz="1400" b="1" dirty="0">
                <a:solidFill>
                  <a:schemeClr val="tx1"/>
                </a:solidFill>
                <a:latin typeface="Arial" pitchFamily="34" charset="0"/>
                <a:ea typeface="AvantGarde" pitchFamily="2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Arial" pitchFamily="34" charset="0"/>
                <a:ea typeface="AvantGarde" pitchFamily="2" charset="0"/>
                <a:cs typeface="Arial" pitchFamily="34" charset="0"/>
              </a:rPr>
              <a:t>hiện</a:t>
            </a:r>
            <a:r>
              <a:rPr lang="en-US" sz="1400" b="1" dirty="0">
                <a:solidFill>
                  <a:schemeClr val="tx1"/>
                </a:solidFill>
                <a:latin typeface="Arial" pitchFamily="34" charset="0"/>
                <a:ea typeface="AvantGarde" pitchFamily="2" charset="0"/>
                <a:cs typeface="Arial" pitchFamily="34" charset="0"/>
              </a:rPr>
              <a:t>: Mai Anh </a:t>
            </a:r>
            <a:r>
              <a:rPr lang="en-US" sz="1400" b="1" dirty="0" err="1">
                <a:solidFill>
                  <a:schemeClr val="tx1"/>
                </a:solidFill>
                <a:latin typeface="Arial" pitchFamily="34" charset="0"/>
                <a:ea typeface="AvantGarde" pitchFamily="2" charset="0"/>
                <a:cs typeface="Arial" pitchFamily="34" charset="0"/>
              </a:rPr>
              <a:t>Lộc</a:t>
            </a:r>
            <a:endParaRPr lang="en-US" sz="1400" b="1" dirty="0">
              <a:solidFill>
                <a:schemeClr val="tx1"/>
              </a:solidFill>
              <a:latin typeface="Arial" pitchFamily="34" charset="0"/>
              <a:ea typeface="AvantGarde" pitchFamily="2" charset="0"/>
              <a:cs typeface="Arial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8C9BED-1BAC-8895-69BC-09703F62C550}"/>
              </a:ext>
            </a:extLst>
          </p:cNvPr>
          <p:cNvSpPr txBox="1"/>
          <p:nvPr/>
        </p:nvSpPr>
        <p:spPr>
          <a:xfrm>
            <a:off x="3544186" y="707016"/>
            <a:ext cx="479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TRƯỜNG ĐẠI HỌC TÀI NGUYÊN VÀ MÔI TRƯỜNG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KHOA HỆ THỐNG THÔNG TIN VÀ VIỄN THÁM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56900" y="534213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3. XÂY DỰNG &amp; HOÀN THIỆN HỆ THỐNG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D11D3F-1713-D655-FEEE-28AE09D9F3E5}"/>
              </a:ext>
            </a:extLst>
          </p:cNvPr>
          <p:cNvSpPr txBox="1"/>
          <p:nvPr/>
        </p:nvSpPr>
        <p:spPr>
          <a:xfrm>
            <a:off x="1556900" y="134175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3.2 HOÀN THIỆN – CÀI ĐẶT THỬ NGHIỆM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F7DA36-4DB3-4BCA-1D74-1072DCA6D826}"/>
              </a:ext>
            </a:extLst>
          </p:cNvPr>
          <p:cNvSpPr txBox="1"/>
          <p:nvPr/>
        </p:nvSpPr>
        <p:spPr>
          <a:xfrm>
            <a:off x="1612604" y="1833086"/>
            <a:ext cx="6765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Hầu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hết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các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chức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năng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và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yêu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cầu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đề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ra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ban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đầu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của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hệ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thống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đều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đã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được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triển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khai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thành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công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và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thực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hiện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đúng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với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các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yêu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cầu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nghiệp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vụ</a:t>
            </a:r>
            <a:r>
              <a:rPr lang="en-US" dirty="0"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</a:rPr>
              <a:t>như</a:t>
            </a:r>
            <a:r>
              <a:rPr lang="en-US" dirty="0">
                <a:latin typeface="+mj-lt"/>
                <a:ea typeface="Calibri" panose="020F0502020204030204" pitchFamily="34" charset="0"/>
              </a:rPr>
              <a:t> :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FB22FF-28E3-C095-4894-C0ECFEAE9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322" y="2442097"/>
            <a:ext cx="2401678" cy="16563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8B1A09-63D4-4A3B-A5A9-575CB1DD5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310" y="2442097"/>
            <a:ext cx="2237249" cy="16598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3BB0F7-588D-EE9E-C472-F87CD97E8DAF}"/>
              </a:ext>
            </a:extLst>
          </p:cNvPr>
          <p:cNvSpPr txBox="1"/>
          <p:nvPr/>
        </p:nvSpPr>
        <p:spPr>
          <a:xfrm>
            <a:off x="2579300" y="414133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Đăng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ký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đăng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nhập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30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56900" y="534213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3. XÂY DỰNG &amp; HOÀN THIỆN HỆ THỐNG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D11D3F-1713-D655-FEEE-28AE09D9F3E5}"/>
              </a:ext>
            </a:extLst>
          </p:cNvPr>
          <p:cNvSpPr txBox="1"/>
          <p:nvPr/>
        </p:nvSpPr>
        <p:spPr>
          <a:xfrm>
            <a:off x="1556900" y="134175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3.2 HOÀN THIỆN – CÀI ĐẶT THỬ NGHIỆM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721B20-4268-1783-2F1E-47DA29D06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953" y="1649535"/>
            <a:ext cx="4128782" cy="204473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6463E88-F6EB-7311-E5BB-9953C6BFD7A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02592" y="2064957"/>
            <a:ext cx="4185241" cy="22932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54235A-8A31-4834-8F6E-99B201DF2BF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458953" y="1649535"/>
            <a:ext cx="4128782" cy="2083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F2A57D-7299-1A89-E5C8-A96AF4473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2592" y="2064957"/>
            <a:ext cx="4185242" cy="2293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1E03E6-3CDF-F45D-5CE6-2104471A514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458952" y="1649535"/>
            <a:ext cx="4128782" cy="2044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3AB229-4CBF-277C-CE2C-00592290417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902589" y="2064955"/>
            <a:ext cx="4185243" cy="2293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9FB1A0-654F-03E2-A53D-BED774025819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1469846" y="1649535"/>
            <a:ext cx="4117888" cy="20447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1346B2-DBF9-44CD-BB09-FBC0E9C771C2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3902586" y="2064954"/>
            <a:ext cx="4185245" cy="22932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831903-437C-AF49-8EE1-AC903B26BDB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58949" y="1649532"/>
            <a:ext cx="4128783" cy="208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56900" y="534213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4. KẾT LUẬN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D11D3F-1713-D655-FEEE-28AE09D9F3E5}"/>
              </a:ext>
            </a:extLst>
          </p:cNvPr>
          <p:cNvSpPr txBox="1"/>
          <p:nvPr/>
        </p:nvSpPr>
        <p:spPr>
          <a:xfrm>
            <a:off x="1556900" y="134175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4.1 KẾT LUẬN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A95FD-36D0-4AFF-4645-BB41AC1CD6E0}"/>
              </a:ext>
            </a:extLst>
          </p:cNvPr>
          <p:cNvSpPr txBox="1"/>
          <p:nvPr/>
        </p:nvSpPr>
        <p:spPr>
          <a:xfrm>
            <a:off x="1556900" y="1687562"/>
            <a:ext cx="6616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Sau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quá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trình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nghiên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cứu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phát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triển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xây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dựng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đề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tài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em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đã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đạt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những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kết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quả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sau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:</a:t>
            </a:r>
          </a:p>
          <a:p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27F543-59F5-EBEF-F7DF-239675F8DC71}"/>
              </a:ext>
            </a:extLst>
          </p:cNvPr>
          <p:cNvSpPr txBox="1"/>
          <p:nvPr/>
        </p:nvSpPr>
        <p:spPr>
          <a:xfrm>
            <a:off x="1556900" y="2322723"/>
            <a:ext cx="6616800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Tìm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hiểu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nghiệp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vụ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trang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web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nghe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nhạc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Đã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xây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dựng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website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bao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cá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hát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,…</a:t>
            </a:r>
            <a:endParaRPr lang="en-US" sz="14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Chương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trình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khả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năng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phân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quyền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người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dùng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linh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hoạt</a:t>
            </a:r>
            <a:endParaRPr lang="en-US" sz="14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5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56900" y="534213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4. KẾT LUẬN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D11D3F-1713-D655-FEEE-28AE09D9F3E5}"/>
              </a:ext>
            </a:extLst>
          </p:cNvPr>
          <p:cNvSpPr txBox="1"/>
          <p:nvPr/>
        </p:nvSpPr>
        <p:spPr>
          <a:xfrm>
            <a:off x="1556900" y="134175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4.2 ĐÁNH GIÁ KẾT QUẢ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A36C81-3765-F895-7AE1-FB587BF531EA}"/>
              </a:ext>
            </a:extLst>
          </p:cNvPr>
          <p:cNvSpPr txBox="1"/>
          <p:nvPr/>
        </p:nvSpPr>
        <p:spPr>
          <a:xfrm>
            <a:off x="1556900" y="1972568"/>
            <a:ext cx="6616800" cy="2519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50000"/>
              </a:lnSpc>
              <a:spcAft>
                <a:spcPts val="800"/>
              </a:spcAft>
              <a:buClr>
                <a:srgbClr val="000000"/>
              </a:buClr>
              <a:buSzPts val="1300"/>
              <a:buFont typeface="Symbol" panose="05050102010706020507" pitchFamily="18" charset="2"/>
              <a:buChar char="-"/>
              <a:tabLst>
                <a:tab pos="630555" algn="l"/>
              </a:tabLst>
            </a:pP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 algn="just" fontAlgn="base">
              <a:lnSpc>
                <a:spcPct val="150000"/>
              </a:lnSpc>
              <a:spcAft>
                <a:spcPts val="800"/>
              </a:spcAft>
              <a:buClr>
                <a:srgbClr val="000000"/>
              </a:buClr>
              <a:buSzPts val="1300"/>
              <a:buFont typeface="Symbol" panose="05050102010706020507" pitchFamily="18" charset="2"/>
              <a:buChar char="-"/>
              <a:tabLst>
                <a:tab pos="630555" algn="l"/>
              </a:tabLst>
            </a:pP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hát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playlist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hát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,…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hát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,… </a:t>
            </a:r>
          </a:p>
          <a:p>
            <a:pPr marL="342900" lvl="0" indent="-342900" algn="just" fontAlgn="base">
              <a:lnSpc>
                <a:spcPct val="150000"/>
              </a:lnSpc>
              <a:spcAft>
                <a:spcPts val="800"/>
              </a:spcAft>
              <a:buClr>
                <a:srgbClr val="000000"/>
              </a:buClr>
              <a:buSzPts val="1300"/>
              <a:buFont typeface="Symbol" panose="05050102010706020507" pitchFamily="18" charset="2"/>
              <a:buChar char="-"/>
              <a:tabLst>
                <a:tab pos="630555" algn="l"/>
              </a:tabLst>
            </a:pP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thoả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mái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F5932B-0F4D-3BF3-C769-1E309C557FA8}"/>
              </a:ext>
            </a:extLst>
          </p:cNvPr>
          <p:cNvSpPr txBox="1"/>
          <p:nvPr/>
        </p:nvSpPr>
        <p:spPr>
          <a:xfrm>
            <a:off x="4185684" y="153358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ƯU ĐIỂM</a:t>
            </a:r>
          </a:p>
        </p:txBody>
      </p:sp>
    </p:spTree>
    <p:extLst>
      <p:ext uri="{BB962C8B-B14F-4D97-AF65-F5344CB8AC3E}">
        <p14:creationId xmlns:p14="http://schemas.microsoft.com/office/powerpoint/2010/main" val="56186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56900" y="534213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4. KẾT LUẬN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D11D3F-1713-D655-FEEE-28AE09D9F3E5}"/>
              </a:ext>
            </a:extLst>
          </p:cNvPr>
          <p:cNvSpPr txBox="1"/>
          <p:nvPr/>
        </p:nvSpPr>
        <p:spPr>
          <a:xfrm>
            <a:off x="1556900" y="134175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4.2 ĐÁNH GIÁ KẾT QUẢ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A36C81-3765-F895-7AE1-FB587BF531EA}"/>
              </a:ext>
            </a:extLst>
          </p:cNvPr>
          <p:cNvSpPr txBox="1"/>
          <p:nvPr/>
        </p:nvSpPr>
        <p:spPr>
          <a:xfrm>
            <a:off x="1556900" y="2092891"/>
            <a:ext cx="6616800" cy="1873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50000"/>
              </a:lnSpc>
              <a:spcAft>
                <a:spcPts val="800"/>
              </a:spcAft>
              <a:buClr>
                <a:srgbClr val="000000"/>
              </a:buClr>
              <a:buSzPts val="1300"/>
              <a:buFont typeface="Symbol" panose="05050102010706020507" pitchFamily="18" charset="2"/>
              <a:buChar char="-"/>
              <a:tabLst>
                <a:tab pos="630555" algn="l"/>
              </a:tabLst>
            </a:pP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hay chia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800"/>
              </a:spcAft>
              <a:buClr>
                <a:srgbClr val="000000"/>
              </a:buClr>
              <a:buSzPts val="1300"/>
              <a:buFont typeface="Symbol" panose="05050102010706020507" pitchFamily="18" charset="2"/>
              <a:buChar char="-"/>
              <a:tabLst>
                <a:tab pos="630555" algn="l"/>
              </a:tabLst>
            </a:pP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fontAlgn="base">
              <a:lnSpc>
                <a:spcPct val="150000"/>
              </a:lnSpc>
              <a:spcAft>
                <a:spcPts val="800"/>
              </a:spcAft>
              <a:buClr>
                <a:srgbClr val="000000"/>
              </a:buClr>
              <a:buSzPts val="1300"/>
              <a:buFont typeface="Symbol" panose="05050102010706020507" pitchFamily="18" charset="2"/>
              <a:buChar char="-"/>
              <a:tabLst>
                <a:tab pos="630555" algn="l"/>
              </a:tabLst>
            </a:pP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F5932B-0F4D-3BF3-C769-1E309C557FA8}"/>
              </a:ext>
            </a:extLst>
          </p:cNvPr>
          <p:cNvSpPr txBox="1"/>
          <p:nvPr/>
        </p:nvSpPr>
        <p:spPr>
          <a:xfrm>
            <a:off x="2579300" y="156343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HẠN CHẾ</a:t>
            </a:r>
          </a:p>
        </p:txBody>
      </p:sp>
    </p:spTree>
    <p:extLst>
      <p:ext uri="{BB962C8B-B14F-4D97-AF65-F5344CB8AC3E}">
        <p14:creationId xmlns:p14="http://schemas.microsoft.com/office/powerpoint/2010/main" val="26908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HƯỚNG PHÁT TRIỂN</a:t>
            </a:r>
            <a:endParaRPr dirty="0"/>
          </a:p>
        </p:txBody>
      </p:sp>
      <p:sp>
        <p:nvSpPr>
          <p:cNvPr id="197" name="Google Shape;197;p28"/>
          <p:cNvSpPr/>
          <p:nvPr/>
        </p:nvSpPr>
        <p:spPr>
          <a:xfrm>
            <a:off x="1673700" y="1909250"/>
            <a:ext cx="2090226" cy="1838700"/>
          </a:xfrm>
          <a:prstGeom prst="homePlate">
            <a:avLst>
              <a:gd name="adj" fmla="val 30129"/>
            </a:avLst>
          </a:prstGeom>
          <a:solidFill>
            <a:srgbClr val="000000">
              <a:alpha val="9620"/>
            </a:srgbClr>
          </a:solidFill>
          <a:ln w="952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 err="1"/>
              <a:t>Hoản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3359947" y="1909250"/>
            <a:ext cx="2969969" cy="1838700"/>
          </a:xfrm>
          <a:prstGeom prst="chevron">
            <a:avLst>
              <a:gd name="adj" fmla="val 29853"/>
            </a:avLst>
          </a:prstGeom>
          <a:solidFill>
            <a:srgbClr val="000000">
              <a:alpha val="9620"/>
            </a:srgbClr>
          </a:solidFill>
          <a:ln w="952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vi-VN" dirty="0"/>
              <a:t>Hoàn thiện các chức năng còn thiếu và bổ sung các chức năng mới như bảng xếp hạng tải nhạc và chia sẻ bài hát.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5925878" y="1909250"/>
            <a:ext cx="2522171" cy="1838700"/>
          </a:xfrm>
          <a:prstGeom prst="chevron">
            <a:avLst>
              <a:gd name="adj" fmla="val 29853"/>
            </a:avLst>
          </a:prstGeom>
          <a:solidFill>
            <a:srgbClr val="000000">
              <a:alpha val="9620"/>
            </a:srgbClr>
          </a:solidFill>
          <a:ln w="952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mobie</a:t>
            </a:r>
            <a:r>
              <a:rPr lang="en-US" dirty="0"/>
              <a:t> app.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00" name="Google Shape;200;p28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 animBg="1"/>
      <p:bldP spid="19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56900" y="34706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TÀI LIỆU THAM KHẢO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64C29D-D6C9-8C6E-D3DD-A4DF5A277494}"/>
              </a:ext>
            </a:extLst>
          </p:cNvPr>
          <p:cNvSpPr txBox="1"/>
          <p:nvPr/>
        </p:nvSpPr>
        <p:spPr>
          <a:xfrm>
            <a:off x="4865300" y="1325973"/>
            <a:ext cx="3318439" cy="290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0510" indent="-270510" algn="just"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[1] Jeffrey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Zeldman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, </a:t>
            </a:r>
            <a:r>
              <a:rPr lang="en-US" sz="1300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Designing with Web Standards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, 2003.</a:t>
            </a:r>
          </a:p>
          <a:p>
            <a:pPr marL="270510" indent="-270510" algn="just"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[2]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Imar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Spaanjaars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, </a:t>
            </a:r>
            <a:r>
              <a:rPr lang="en-US" sz="1300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Beginning ASP.NET 4: in C# and VB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, 2010. </a:t>
            </a:r>
          </a:p>
          <a:p>
            <a:pPr marL="270510" indent="-270510" algn="just"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[3] </a:t>
            </a:r>
            <a:r>
              <a:rPr lang="en-US" sz="1300" u="none" strike="noStrike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hlinkClick r:id="rId3"/>
              </a:rPr>
              <a:t>George Shepherd,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Microsoft </a:t>
            </a:r>
            <a:r>
              <a:rPr lang="en-US" sz="1300" i="1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ASP.Net</a:t>
            </a:r>
            <a:r>
              <a:rPr lang="en-US" sz="1300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4 Step by step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, 15/5/2010. </a:t>
            </a:r>
          </a:p>
          <a:p>
            <a:pPr marL="270510" indent="-270510" algn="just"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[4] </a:t>
            </a:r>
            <a:r>
              <a:rPr lang="en-US" sz="1300" dirty="0">
                <a:solidFill>
                  <a:srgbClr val="0F1111"/>
                </a:solidFill>
                <a:effectLst/>
                <a:latin typeface="+mj-lt"/>
                <a:ea typeface="Calibri" panose="020F0502020204030204" pitchFamily="34" charset="0"/>
              </a:rPr>
              <a:t>Dean Alan Hume, </a:t>
            </a:r>
            <a:r>
              <a:rPr lang="en-US" sz="1300" i="1" dirty="0">
                <a:solidFill>
                  <a:srgbClr val="0F1111"/>
                </a:solidFill>
                <a:effectLst/>
                <a:latin typeface="+mj-lt"/>
                <a:ea typeface="Times New Roman" panose="02020603050405020304" pitchFamily="18" charset="0"/>
              </a:rPr>
              <a:t>Fast ASP.NET Websites</a:t>
            </a:r>
            <a:r>
              <a:rPr lang="en-US" sz="1300" dirty="0">
                <a:solidFill>
                  <a:srgbClr val="0F1111"/>
                </a:solidFill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300" i="1" dirty="0">
                <a:solidFill>
                  <a:srgbClr val="0F1111"/>
                </a:solidFill>
                <a:effectLst/>
                <a:latin typeface="+mj-lt"/>
                <a:ea typeface="Calibri" panose="020F0502020204030204" pitchFamily="34" charset="0"/>
              </a:rPr>
              <a:t>Manning; 1st edition</a:t>
            </a:r>
            <a:r>
              <a:rPr lang="en-US" sz="1300" dirty="0">
                <a:solidFill>
                  <a:srgbClr val="0F1111"/>
                </a:solidFill>
                <a:effectLst/>
                <a:latin typeface="+mj-lt"/>
                <a:ea typeface="Calibri" panose="020F0502020204030204" pitchFamily="34" charset="0"/>
              </a:rPr>
              <a:t> (September 8, 2013).</a:t>
            </a:r>
            <a:endParaRPr lang="en-US" sz="13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270510" indent="-270510" algn="just">
              <a:spcAft>
                <a:spcPts val="800"/>
              </a:spcAft>
            </a:pPr>
            <a:r>
              <a:rPr lang="en-US" sz="1300" dirty="0">
                <a:solidFill>
                  <a:srgbClr val="0F1111"/>
                </a:solidFill>
                <a:effectLst/>
                <a:latin typeface="+mj-lt"/>
                <a:ea typeface="Calibri" panose="020F0502020204030204" pitchFamily="34" charset="0"/>
              </a:rPr>
              <a:t>[5] Toi B. Wright </a:t>
            </a:r>
            <a:r>
              <a:rPr lang="en-US" sz="1300" dirty="0">
                <a:solidFill>
                  <a:srgbClr val="565959"/>
                </a:solidFill>
                <a:effectLst/>
                <a:latin typeface="+mj-lt"/>
                <a:ea typeface="Times New Roman" panose="02020603050405020304" pitchFamily="18" charset="0"/>
              </a:rPr>
              <a:t>(Author), </a:t>
            </a:r>
            <a:r>
              <a:rPr lang="en-US" sz="1300" i="1" dirty="0">
                <a:solidFill>
                  <a:srgbClr val="0F1111"/>
                </a:solidFill>
                <a:effectLst/>
                <a:latin typeface="+mj-lt"/>
                <a:ea typeface="Times New Roman" panose="02020603050405020304" pitchFamily="18" charset="0"/>
              </a:rPr>
              <a:t>ASP.NET 4 24-Hour Trainer, </a:t>
            </a:r>
            <a:r>
              <a:rPr lang="en-US" sz="1300" i="1" dirty="0" err="1">
                <a:solidFill>
                  <a:srgbClr val="0F1111"/>
                </a:solidFill>
                <a:effectLst/>
                <a:latin typeface="+mj-lt"/>
                <a:ea typeface="Calibri" panose="020F0502020204030204" pitchFamily="34" charset="0"/>
              </a:rPr>
              <a:t>Wrox</a:t>
            </a:r>
            <a:r>
              <a:rPr lang="en-US" sz="1300" i="1" dirty="0">
                <a:solidFill>
                  <a:srgbClr val="0F1111"/>
                </a:solidFill>
                <a:effectLst/>
                <a:latin typeface="+mj-lt"/>
                <a:ea typeface="Calibri" panose="020F0502020204030204" pitchFamily="34" charset="0"/>
              </a:rPr>
              <a:t>; 1st edition</a:t>
            </a:r>
            <a:r>
              <a:rPr lang="en-US" sz="1300" dirty="0">
                <a:solidFill>
                  <a:srgbClr val="0F1111"/>
                </a:solidFill>
                <a:effectLst/>
                <a:latin typeface="+mj-lt"/>
                <a:ea typeface="Calibri" panose="020F0502020204030204" pitchFamily="34" charset="0"/>
              </a:rPr>
              <a:t> (July 6, 2010)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1BA3E-C3B3-38D7-F649-3DE5AA06DF0C}"/>
              </a:ext>
            </a:extLst>
          </p:cNvPr>
          <p:cNvSpPr txBox="1"/>
          <p:nvPr/>
        </p:nvSpPr>
        <p:spPr>
          <a:xfrm>
            <a:off x="5879275" y="970496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Tiếng</a:t>
            </a:r>
            <a:r>
              <a:rPr lang="en-US" b="1" dirty="0"/>
              <a:t> Anh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664D3-41F5-3B36-8581-D71131B3D75F}"/>
              </a:ext>
            </a:extLst>
          </p:cNvPr>
          <p:cNvSpPr txBox="1"/>
          <p:nvPr/>
        </p:nvSpPr>
        <p:spPr>
          <a:xfrm>
            <a:off x="1233277" y="1325973"/>
            <a:ext cx="3632023" cy="3406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0510" indent="-270510" algn="just"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[1]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Phạm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Trung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Kiên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, </a:t>
            </a:r>
            <a:r>
              <a:rPr lang="en-US" sz="1300" i="1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Kỹ</a:t>
            </a:r>
            <a:r>
              <a:rPr lang="en-US" sz="1300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i="1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thuật</a:t>
            </a:r>
            <a:r>
              <a:rPr lang="en-US" sz="1300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i="1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lập</a:t>
            </a:r>
            <a:r>
              <a:rPr lang="en-US" sz="1300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i="1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trình</a:t>
            </a:r>
            <a:r>
              <a:rPr lang="en-US" sz="1300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web </a:t>
            </a:r>
            <a:r>
              <a:rPr lang="en-US" sz="1300" i="1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với</a:t>
            </a:r>
            <a:r>
              <a:rPr lang="en-US" sz="1300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Ajax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Nhà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xuất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bản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Hồng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Đức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. 2007</a:t>
            </a:r>
          </a:p>
          <a:p>
            <a:pPr marL="270510" indent="-270510" algn="just"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[2]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Thạc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Bình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Cường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–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Vũ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Thị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Hậu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, </a:t>
            </a:r>
            <a:r>
              <a:rPr lang="en-US" sz="1300" i="1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Giáo</a:t>
            </a:r>
            <a:r>
              <a:rPr lang="en-US" sz="1300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i="1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trình</a:t>
            </a:r>
            <a:r>
              <a:rPr lang="en-US" sz="1300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i="1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thiết</a:t>
            </a:r>
            <a:r>
              <a:rPr lang="en-US" sz="1300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i="1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kế</a:t>
            </a:r>
            <a:r>
              <a:rPr lang="en-US" sz="1300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web.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Nhà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xuất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bản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Giáo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dục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Việt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Nam.</a:t>
            </a:r>
            <a:r>
              <a:rPr lang="en-US" sz="1300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2011</a:t>
            </a:r>
            <a:r>
              <a:rPr lang="en-US" sz="1300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.</a:t>
            </a:r>
            <a:endParaRPr lang="en-US" sz="13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270510" indent="-270510" algn="just"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[3] Charles Wyke Smith, </a:t>
            </a:r>
            <a:r>
              <a:rPr lang="en-US" sz="1300" i="1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Định</a:t>
            </a:r>
            <a:r>
              <a:rPr lang="en-US" sz="1300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i="1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kiểu</a:t>
            </a:r>
            <a:r>
              <a:rPr lang="en-US" sz="1300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web </a:t>
            </a:r>
            <a:r>
              <a:rPr lang="en-US" sz="1300" i="1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với</a:t>
            </a:r>
            <a:r>
              <a:rPr lang="en-US" sz="1300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CSS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Nhà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xuất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bản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Tri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thức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, 2013</a:t>
            </a:r>
          </a:p>
          <a:p>
            <a:pPr marL="270510" indent="-270510" algn="just"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[4]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Nguyễn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Minh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Đạo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, </a:t>
            </a:r>
            <a:r>
              <a:rPr lang="en-US" sz="1300" i="1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Giáo</a:t>
            </a:r>
            <a:r>
              <a:rPr lang="en-US" sz="1300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i="1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trình</a:t>
            </a:r>
            <a:r>
              <a:rPr lang="en-US" sz="1300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i="1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lập</a:t>
            </a:r>
            <a:r>
              <a:rPr lang="en-US" sz="1300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i="1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trình</a:t>
            </a:r>
            <a:r>
              <a:rPr lang="en-US" sz="1300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web </a:t>
            </a:r>
            <a:r>
              <a:rPr lang="en-US" sz="1300" i="1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với</a:t>
            </a:r>
            <a:r>
              <a:rPr lang="en-US" sz="1300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asp.net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Nhà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Xuất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bản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đại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học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quốc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gia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TP.HCM, 2014.</a:t>
            </a:r>
          </a:p>
          <a:p>
            <a:pPr marL="270510" indent="-270510" algn="just"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[5]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Dương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Quang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Thiện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, </a:t>
            </a:r>
            <a:r>
              <a:rPr lang="en-US" sz="1300" i="1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sổ</a:t>
            </a:r>
            <a:r>
              <a:rPr lang="en-US" sz="1300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i="1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tay</a:t>
            </a:r>
            <a:r>
              <a:rPr lang="en-US" sz="1300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i="1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kỹ</a:t>
            </a:r>
            <a:r>
              <a:rPr lang="en-US" sz="1300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i="1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thuật</a:t>
            </a:r>
            <a:r>
              <a:rPr lang="en-US" sz="1300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VISUAL C#,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Nhà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xuất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bản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:</a:t>
            </a:r>
            <a:r>
              <a:rPr lang="en-US" sz="1300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 </a:t>
            </a:r>
            <a:r>
              <a:rPr lang="en-US" sz="1300" u="sng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hlinkClick r:id="rId4"/>
              </a:rPr>
              <a:t>Tổng</a:t>
            </a:r>
            <a:r>
              <a:rPr lang="en-US" sz="1300" u="sng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hlinkClick r:id="rId4"/>
              </a:rPr>
              <a:t> </a:t>
            </a:r>
            <a:r>
              <a:rPr lang="en-US" sz="1300" u="sng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hlinkClick r:id="rId4"/>
              </a:rPr>
              <a:t>hợp</a:t>
            </a:r>
            <a:r>
              <a:rPr lang="en-US" sz="1300" u="sng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hlinkClick r:id="rId4"/>
              </a:rPr>
              <a:t> </a:t>
            </a:r>
            <a:r>
              <a:rPr lang="en-US" sz="1300" u="sng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hlinkClick r:id="rId4"/>
              </a:rPr>
              <a:t>TP.Hồ</a:t>
            </a:r>
            <a:r>
              <a:rPr lang="en-US" sz="1300" u="sng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hlinkClick r:id="rId4"/>
              </a:rPr>
              <a:t> </a:t>
            </a:r>
            <a:r>
              <a:rPr lang="en-US" sz="1300" u="sng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hlinkClick r:id="rId4"/>
              </a:rPr>
              <a:t>Chí</a:t>
            </a:r>
            <a:r>
              <a:rPr lang="en-US" sz="1300" u="sng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hlinkClick r:id="rId4"/>
              </a:rPr>
              <a:t> Minh</a:t>
            </a:r>
            <a:r>
              <a:rPr lang="en-US" sz="13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.2006</a:t>
            </a:r>
          </a:p>
          <a:p>
            <a:pPr algn="just"/>
            <a:endParaRPr lang="en-US" sz="13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6377D-5DE3-946A-CE5E-5079845037F3}"/>
              </a:ext>
            </a:extLst>
          </p:cNvPr>
          <p:cNvSpPr txBox="1"/>
          <p:nvPr/>
        </p:nvSpPr>
        <p:spPr>
          <a:xfrm>
            <a:off x="2471708" y="970495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Tiếng</a:t>
            </a:r>
            <a:r>
              <a:rPr lang="en-US" b="1" dirty="0"/>
              <a:t> </a:t>
            </a:r>
            <a:r>
              <a:rPr lang="en-US" b="1" dirty="0" err="1"/>
              <a:t>Việt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632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57" name="Google Shape;257;p35"/>
          <p:cNvSpPr/>
          <p:nvPr/>
        </p:nvSpPr>
        <p:spPr>
          <a:xfrm>
            <a:off x="5051925" y="1082904"/>
            <a:ext cx="2956500" cy="29565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" name="Google Shape;258;p3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700" y="1158825"/>
            <a:ext cx="2746650" cy="2746650"/>
          </a:xfrm>
          <a:prstGeom prst="rect">
            <a:avLst/>
          </a:prstGeom>
          <a:noFill/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59" name="Google Shape;259;p35"/>
          <p:cNvSpPr txBox="1">
            <a:spLocks noGrp="1"/>
          </p:cNvSpPr>
          <p:nvPr>
            <p:ph type="ctrTitle" idx="4294967295"/>
          </p:nvPr>
        </p:nvSpPr>
        <p:spPr>
          <a:xfrm>
            <a:off x="1434972" y="2211306"/>
            <a:ext cx="3234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C</a:t>
            </a:r>
            <a:r>
              <a:rPr lang="en" sz="6000" dirty="0"/>
              <a:t>ảm ơn quý thầy cô!</a:t>
            </a:r>
            <a:endParaRPr sz="6000" dirty="0"/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4294967295"/>
          </p:nvPr>
        </p:nvSpPr>
        <p:spPr>
          <a:xfrm>
            <a:off x="1434972" y="3077525"/>
            <a:ext cx="3234300" cy="16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XÂY DỰNG WEBSITE QUẢN LÝ HỌC PHẦN SINH VIÊN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SINH VIÊN THỰC HIỆN: MAI ANH LỘC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ctrTitle" idx="4294967295"/>
          </p:nvPr>
        </p:nvSpPr>
        <p:spPr>
          <a:xfrm>
            <a:off x="2157113" y="768916"/>
            <a:ext cx="4668990" cy="6963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+mj-lt"/>
              </a:rPr>
              <a:t>Mở đầu</a:t>
            </a:r>
            <a:endParaRPr sz="3600" dirty="0">
              <a:latin typeface="+mj-lt"/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4294967295"/>
          </p:nvPr>
        </p:nvSpPr>
        <p:spPr>
          <a:xfrm>
            <a:off x="1483717" y="1460887"/>
            <a:ext cx="6537606" cy="2637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540385" algn="just">
              <a:lnSpc>
                <a:spcPct val="150000"/>
              </a:lnSpc>
              <a:spcAft>
                <a:spcPts val="80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Như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mọi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người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đã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biết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xã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hội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ngày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càng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phát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triển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công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việc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ngày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càng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nhiều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đôi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lúc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sẽ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làm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cho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con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người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ta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áp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lực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bởi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thế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song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song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với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việc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áp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dụng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công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nghệ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vào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các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lĩnh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vực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kinh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doanh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quản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lí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thì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công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nghệ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còn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áp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dụng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để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giải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trí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Nhu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cầu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giải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trí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ngày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càng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tăng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dẫn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đến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nhiều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website,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ứng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dụng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giải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trí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ra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đời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Nhưng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phải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kể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đến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là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lĩnh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vực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giải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trí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âm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nhạc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âm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nhạc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giúp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chúng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ta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thoả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mái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giúp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xả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strees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cũng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như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là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làm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cho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tâm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trạng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ta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nhẹ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nhàng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hơn</a:t>
            </a:r>
            <a:r>
              <a:rPr lang="en-US" sz="14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. </a:t>
            </a:r>
          </a:p>
        </p:txBody>
      </p:sp>
      <p:sp>
        <p:nvSpPr>
          <p:cNvPr id="101" name="Google Shape;101;p18"/>
          <p:cNvSpPr/>
          <p:nvPr/>
        </p:nvSpPr>
        <p:spPr>
          <a:xfrm>
            <a:off x="0" y="612030"/>
            <a:ext cx="1145591" cy="116084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 rot="1473024">
            <a:off x="370539" y="2095331"/>
            <a:ext cx="669785" cy="65243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558148" y="3296396"/>
            <a:ext cx="293240" cy="28495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 rot="2487194">
            <a:off x="8140269" y="1091084"/>
            <a:ext cx="208629" cy="20273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 TRÌNH BÀY</a:t>
            </a:r>
            <a:endParaRPr dirty="0"/>
          </a:p>
        </p:txBody>
      </p:sp>
      <p:sp>
        <p:nvSpPr>
          <p:cNvPr id="146" name="Google Shape;146;p23"/>
          <p:cNvSpPr/>
          <p:nvPr/>
        </p:nvSpPr>
        <p:spPr>
          <a:xfrm>
            <a:off x="2900036" y="1732325"/>
            <a:ext cx="2133000" cy="2133000"/>
          </a:xfrm>
          <a:prstGeom prst="ellipse">
            <a:avLst/>
          </a:prstGeom>
          <a:solidFill>
            <a:srgbClr val="000000">
              <a:alpha val="962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2.PHẠM VI ĐỀ TÀI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1144446" y="1732325"/>
            <a:ext cx="2133000" cy="2133000"/>
          </a:xfrm>
          <a:prstGeom prst="ellipse">
            <a:avLst/>
          </a:prstGeom>
          <a:solidFill>
            <a:srgbClr val="000000">
              <a:alpha val="962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1.GIỚI THIỆU CHUNG VỀ CÔNG TY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4648539" y="1730554"/>
            <a:ext cx="2133000" cy="2133000"/>
          </a:xfrm>
          <a:prstGeom prst="ellipse">
            <a:avLst/>
          </a:prstGeom>
          <a:solidFill>
            <a:srgbClr val="000000">
              <a:alpha val="962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3.XÂY DỰNG &amp; HOÀN THIỆN HỆ THỐNG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49" name="Google Shape;149;p2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Google Shape;148;p23">
            <a:extLst>
              <a:ext uri="{FF2B5EF4-FFF2-40B4-BE49-F238E27FC236}">
                <a16:creationId xmlns:a16="http://schemas.microsoft.com/office/drawing/2014/main" id="{51FE19D3-01C2-098F-EAB4-544884A70021}"/>
              </a:ext>
            </a:extLst>
          </p:cNvPr>
          <p:cNvSpPr/>
          <p:nvPr/>
        </p:nvSpPr>
        <p:spPr>
          <a:xfrm>
            <a:off x="6404129" y="1730554"/>
            <a:ext cx="2133000" cy="2133000"/>
          </a:xfrm>
          <a:prstGeom prst="ellipse">
            <a:avLst/>
          </a:prstGeom>
          <a:solidFill>
            <a:srgbClr val="000000">
              <a:alpha val="962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4.KẾT LUẬN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7" grpId="0" animBg="1"/>
      <p:bldP spid="148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56900" y="534213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1. GIỚI THIỆU CHUNG VỀ CÔNG TY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365DF-0E11-F2F0-30A4-A7CD3EC47248}"/>
              </a:ext>
            </a:extLst>
          </p:cNvPr>
          <p:cNvSpPr txBox="1"/>
          <p:nvPr/>
        </p:nvSpPr>
        <p:spPr>
          <a:xfrm>
            <a:off x="1556175" y="137523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Trung</a:t>
            </a:r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tâm</a:t>
            </a:r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tin </a:t>
            </a:r>
            <a:r>
              <a:rPr lang="en-US" sz="1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học</a:t>
            </a:r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kê</a:t>
            </a:r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khu</a:t>
            </a:r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vực</a:t>
            </a:r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II (</a:t>
            </a:r>
            <a:r>
              <a:rPr lang="en-US" sz="1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Cosis</a:t>
            </a:r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788629-5CC5-881D-315B-3E8CDB9A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175" y="1741890"/>
            <a:ext cx="6373947" cy="5914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3046D1-E2E6-5C23-8143-84521450A6D2}"/>
              </a:ext>
            </a:extLst>
          </p:cNvPr>
          <p:cNvSpPr txBox="1"/>
          <p:nvPr/>
        </p:nvSpPr>
        <p:spPr>
          <a:xfrm>
            <a:off x="1556175" y="245107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Chức</a:t>
            </a:r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năng</a:t>
            </a:r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Nhiệm</a:t>
            </a:r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vụ</a:t>
            </a:r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ty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CE88C-E494-1A48-F63B-559A6B716EE6}"/>
              </a:ext>
            </a:extLst>
          </p:cNvPr>
          <p:cNvSpPr txBox="1"/>
          <p:nvPr/>
        </p:nvSpPr>
        <p:spPr>
          <a:xfrm>
            <a:off x="1556175" y="2655941"/>
            <a:ext cx="3937591" cy="1749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tâm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máy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chủ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khu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vực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II; </a:t>
            </a: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Xử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điều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báo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cáo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triển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giải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pháp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áp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lĩnh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vực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kê</a:t>
            </a:r>
            <a:endParaRPr lang="en-US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nghiệp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mềm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dịch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vụ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56900" y="534213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 PHẠM VI ĐỀ TÀI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8DAEA-0C5D-725F-5CF8-5B96D8C73500}"/>
              </a:ext>
            </a:extLst>
          </p:cNvPr>
          <p:cNvSpPr txBox="1"/>
          <p:nvPr/>
        </p:nvSpPr>
        <p:spPr>
          <a:xfrm>
            <a:off x="1556900" y="1516282"/>
            <a:ext cx="272447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 err="1"/>
              <a:t>Phạm</a:t>
            </a:r>
            <a:r>
              <a:rPr lang="en-US" sz="1400" dirty="0"/>
              <a:t> vi </a:t>
            </a:r>
            <a:r>
              <a:rPr lang="en-US" sz="1400" dirty="0" err="1"/>
              <a:t>đề</a:t>
            </a:r>
            <a:r>
              <a:rPr lang="en-US" sz="1400" dirty="0"/>
              <a:t> </a:t>
            </a:r>
            <a:r>
              <a:rPr lang="en-US" sz="1400" dirty="0" err="1"/>
              <a:t>tài</a:t>
            </a:r>
            <a:r>
              <a:rPr lang="en-US" sz="1400" dirty="0"/>
              <a:t> "</a:t>
            </a:r>
            <a:r>
              <a:rPr lang="en-US" sz="1400" dirty="0" err="1"/>
              <a:t>Xây</a:t>
            </a:r>
            <a:r>
              <a:rPr lang="en-US" sz="1400" dirty="0"/>
              <a:t> </a:t>
            </a:r>
            <a:r>
              <a:rPr lang="en-US" sz="1400" dirty="0" err="1"/>
              <a:t>dựng</a:t>
            </a:r>
            <a:r>
              <a:rPr lang="en-US" sz="1400" dirty="0"/>
              <a:t> website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sz="1400" dirty="0"/>
              <a:t>" bao </a:t>
            </a:r>
            <a:r>
              <a:rPr lang="en-US" sz="1400" dirty="0" err="1"/>
              <a:t>gồm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yếu</a:t>
            </a:r>
            <a:r>
              <a:rPr lang="en-US" sz="1400" dirty="0"/>
              <a:t> </a:t>
            </a:r>
            <a:r>
              <a:rPr lang="en-US" sz="1400" dirty="0" err="1"/>
              <a:t>tố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: </a:t>
            </a:r>
            <a:r>
              <a:rPr lang="en-US" sz="1400" dirty="0" err="1"/>
              <a:t>thiết</a:t>
            </a:r>
            <a:r>
              <a:rPr lang="en-US" sz="1400" dirty="0"/>
              <a:t> </a:t>
            </a:r>
            <a:r>
              <a:rPr lang="en-US" sz="1400" dirty="0" err="1"/>
              <a:t>kế</a:t>
            </a:r>
            <a:r>
              <a:rPr lang="en-US" sz="1400" dirty="0"/>
              <a:t> </a:t>
            </a:r>
            <a:r>
              <a:rPr lang="en-US" sz="1400" dirty="0" err="1"/>
              <a:t>giao</a:t>
            </a:r>
            <a:r>
              <a:rPr lang="en-US" sz="1400" dirty="0"/>
              <a:t>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trang</a:t>
            </a:r>
            <a:r>
              <a:rPr lang="en-US" sz="1400" dirty="0"/>
              <a:t> web, </a:t>
            </a:r>
            <a:r>
              <a:rPr lang="en-US" sz="1400" dirty="0" err="1"/>
              <a:t>chức</a:t>
            </a:r>
            <a:r>
              <a:rPr lang="en-US" sz="1400" dirty="0"/>
              <a:t> </a:t>
            </a:r>
            <a:r>
              <a:rPr lang="en-US" sz="1400" dirty="0" err="1"/>
              <a:t>năng</a:t>
            </a:r>
            <a:r>
              <a:rPr lang="en-US" sz="1400" dirty="0"/>
              <a:t> </a:t>
            </a:r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bài</a:t>
            </a:r>
            <a:r>
              <a:rPr lang="en-US" sz="1400" dirty="0"/>
              <a:t> </a:t>
            </a:r>
            <a:r>
              <a:rPr lang="en-US" sz="1400" dirty="0" err="1"/>
              <a:t>hát</a:t>
            </a:r>
            <a:r>
              <a:rPr lang="en-US" sz="1400" dirty="0"/>
              <a:t>, </a:t>
            </a:r>
            <a:r>
              <a:rPr lang="en-US" sz="1400" dirty="0" err="1"/>
              <a:t>chức</a:t>
            </a:r>
            <a:r>
              <a:rPr lang="en-US" sz="1400" dirty="0"/>
              <a:t> </a:t>
            </a:r>
            <a:r>
              <a:rPr lang="en-US" sz="1400" dirty="0" err="1"/>
              <a:t>năng</a:t>
            </a:r>
            <a:r>
              <a:rPr lang="en-US" sz="1400" dirty="0"/>
              <a:t> </a:t>
            </a:r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ca </a:t>
            </a:r>
            <a:r>
              <a:rPr lang="en-US" sz="1400" dirty="0" err="1"/>
              <a:t>sĩ</a:t>
            </a:r>
            <a:r>
              <a:rPr lang="en-US" sz="1400" dirty="0"/>
              <a:t>  , </a:t>
            </a:r>
            <a:r>
              <a:rPr lang="en-US" sz="1400" dirty="0" err="1"/>
              <a:t>chức</a:t>
            </a:r>
            <a:r>
              <a:rPr lang="en-US" sz="1400" dirty="0"/>
              <a:t> </a:t>
            </a:r>
            <a:r>
              <a:rPr lang="en-US" sz="1400" dirty="0" err="1"/>
              <a:t>năng</a:t>
            </a:r>
            <a:r>
              <a:rPr lang="en-US" sz="1400" dirty="0"/>
              <a:t> </a:t>
            </a:r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loại</a:t>
            </a:r>
            <a:r>
              <a:rPr lang="en-US" sz="1400" dirty="0"/>
              <a:t> </a:t>
            </a:r>
            <a:r>
              <a:rPr lang="en-US" sz="1400" dirty="0" err="1"/>
              <a:t>nhạc</a:t>
            </a:r>
            <a:r>
              <a:rPr lang="en-US" sz="1400" dirty="0"/>
              <a:t>,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r>
              <a:rPr lang="en-US" sz="1400" dirty="0" err="1"/>
              <a:t>ký</a:t>
            </a:r>
            <a:r>
              <a:rPr lang="en-US" sz="1400" dirty="0"/>
              <a:t>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r>
              <a:rPr lang="en-US" sz="1400" dirty="0" err="1"/>
              <a:t>nhập</a:t>
            </a:r>
            <a:r>
              <a:rPr lang="en-US" sz="1400" dirty="0"/>
              <a:t>. </a:t>
            </a:r>
            <a:r>
              <a:rPr lang="en-US" sz="1400" dirty="0" err="1"/>
              <a:t>Mục</a:t>
            </a:r>
            <a:r>
              <a:rPr lang="en-US" sz="1400" dirty="0"/>
              <a:t> </a:t>
            </a:r>
            <a:r>
              <a:rPr lang="en-US" sz="1400" dirty="0" err="1"/>
              <a:t>tiêu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đề</a:t>
            </a:r>
            <a:r>
              <a:rPr lang="en-US" sz="1400" dirty="0"/>
              <a:t>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tạo</a:t>
            </a:r>
            <a:r>
              <a:rPr lang="en-US" sz="1400" dirty="0"/>
              <a:t> </a:t>
            </a:r>
            <a:r>
              <a:rPr lang="en-US" sz="1400" dirty="0" err="1"/>
              <a:t>ra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website </a:t>
            </a:r>
            <a:r>
              <a:rPr lang="en-US" sz="1400" dirty="0" err="1"/>
              <a:t>mọi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thư</a:t>
            </a:r>
            <a:r>
              <a:rPr lang="en-US" sz="1400" dirty="0"/>
              <a:t> </a:t>
            </a:r>
            <a:r>
              <a:rPr lang="en-US" sz="1400" dirty="0" err="1"/>
              <a:t>giãn</a:t>
            </a:r>
            <a:r>
              <a:rPr lang="en-US" sz="1400" dirty="0"/>
              <a:t> </a:t>
            </a:r>
            <a:r>
              <a:rPr lang="en-US" sz="1400" dirty="0" err="1"/>
              <a:t>nghe</a:t>
            </a:r>
            <a:r>
              <a:rPr lang="en-US" sz="1400" dirty="0"/>
              <a:t> </a:t>
            </a:r>
            <a:r>
              <a:rPr lang="en-US" sz="1400" dirty="0" err="1"/>
              <a:t>nhạc</a:t>
            </a:r>
            <a:r>
              <a:rPr lang="en-US" sz="1400" dirty="0"/>
              <a:t> </a:t>
            </a:r>
            <a:r>
              <a:rPr lang="en-US" sz="1400" dirty="0" err="1"/>
              <a:t>mọi</a:t>
            </a:r>
            <a:r>
              <a:rPr lang="en-US" sz="1400" dirty="0"/>
              <a:t> </a:t>
            </a:r>
            <a:r>
              <a:rPr lang="en-US" sz="1400" dirty="0" err="1"/>
              <a:t>lúc</a:t>
            </a:r>
            <a:r>
              <a:rPr lang="en-US" sz="1400" dirty="0"/>
              <a:t> </a:t>
            </a:r>
            <a:r>
              <a:rPr lang="en-US" sz="1400" dirty="0" err="1"/>
              <a:t>mọi</a:t>
            </a:r>
            <a:r>
              <a:rPr lang="en-US" sz="1400" dirty="0"/>
              <a:t> </a:t>
            </a:r>
            <a:r>
              <a:rPr lang="en-US" sz="1400" dirty="0" err="1"/>
              <a:t>nơi</a:t>
            </a:r>
            <a:r>
              <a:rPr lang="en-US" sz="1400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3CBD2E-3CB9-DE03-2DAE-8AEEBB755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950" y="1651907"/>
            <a:ext cx="3714750" cy="18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7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56900" y="534213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 PHẠM VI ĐỀ TÀI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8DAEA-0C5D-725F-5CF8-5B96D8C73500}"/>
              </a:ext>
            </a:extLst>
          </p:cNvPr>
          <p:cNvSpPr txBox="1"/>
          <p:nvPr/>
        </p:nvSpPr>
        <p:spPr>
          <a:xfrm>
            <a:off x="1658678" y="1686403"/>
            <a:ext cx="6515021" cy="2724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800"/>
              </a:spcAft>
            </a:pP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Với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những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kiến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thức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lý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thuyết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trên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thì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công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cụ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và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kỹ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thuật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sử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dụng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trong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dự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án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em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là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:</a:t>
            </a:r>
          </a:p>
          <a:p>
            <a:pPr indent="540385"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Phần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mềm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: Visual Studio Community 2019, Visual Studio Code, Microsoft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Sql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Server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Managerment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Studio 18</a:t>
            </a:r>
          </a:p>
          <a:p>
            <a:pPr indent="540385"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Nền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tảng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: .NET Framework</a:t>
            </a:r>
          </a:p>
          <a:p>
            <a:pPr indent="540385"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Công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cụ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Quản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lý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mã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nguồn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với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GitHub, Google Chrome.</a:t>
            </a:r>
          </a:p>
          <a:p>
            <a:pPr indent="540385"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Thư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viện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Jquery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, Bootstrap,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Datatable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, font-awesome, Bootstrap.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9CF41-C435-D613-3A1C-6289D13B523C}"/>
              </a:ext>
            </a:extLst>
          </p:cNvPr>
          <p:cNvSpPr txBox="1"/>
          <p:nvPr/>
        </p:nvSpPr>
        <p:spPr>
          <a:xfrm>
            <a:off x="1658679" y="1378626"/>
            <a:ext cx="188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nghệ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991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56900" y="534213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 XÂY DỰNG HOÀN THIỆN HỆ THỐNG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96400-E230-1B5D-AA38-9886525A3CA6}"/>
              </a:ext>
            </a:extLst>
          </p:cNvPr>
          <p:cNvSpPr txBox="1"/>
          <p:nvPr/>
        </p:nvSpPr>
        <p:spPr>
          <a:xfrm>
            <a:off x="1251097" y="1398466"/>
            <a:ext cx="24065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3.1 MÔ HÌNH SỬ DỤNG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FF858-5A1C-C74A-AD77-E612D382578F}"/>
              </a:ext>
            </a:extLst>
          </p:cNvPr>
          <p:cNvSpPr txBox="1"/>
          <p:nvPr/>
        </p:nvSpPr>
        <p:spPr>
          <a:xfrm>
            <a:off x="1371600" y="1791518"/>
            <a:ext cx="311308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Hệ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thống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sử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dụng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mô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hình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MVC</a:t>
            </a:r>
          </a:p>
          <a:p>
            <a:r>
              <a:rPr lang="vi-VN" dirty="0"/>
              <a:t>Đây là mô hình thiết kế được sử dụng trong kỹ thuật phần mềm. MVC là một </a:t>
            </a:r>
            <a:r>
              <a:rPr lang="vi-VN" b="1" dirty="0"/>
              <a:t>mẫu kiến trúc phần mềm</a:t>
            </a:r>
            <a:r>
              <a:rPr lang="vi-VN" dirty="0"/>
              <a:t> để tạo lập giao diện người dùng trên máy tính. MVC chia thành ba phần được kết nối với nhau và mỗi thành phần đều có một </a:t>
            </a:r>
            <a:r>
              <a:rPr lang="vi-VN" b="1" dirty="0"/>
              <a:t>nhiệm vụ riêng</a:t>
            </a:r>
            <a:r>
              <a:rPr lang="vi-VN" dirty="0"/>
              <a:t> của nó và </a:t>
            </a:r>
            <a:r>
              <a:rPr lang="vi-VN" b="1" dirty="0"/>
              <a:t>độc lập</a:t>
            </a:r>
            <a:r>
              <a:rPr lang="vi-VN" dirty="0"/>
              <a:t> với các thành phần khác.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 descr="Tất tần tật về mô hình MVC">
            <a:extLst>
              <a:ext uri="{FF2B5EF4-FFF2-40B4-BE49-F238E27FC236}">
                <a16:creationId xmlns:a16="http://schemas.microsoft.com/office/drawing/2014/main" id="{1A9A6F10-B6E6-B3F3-B0A5-7D9F912807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320" y="1577630"/>
            <a:ext cx="3233583" cy="27175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064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56900" y="534213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XÂY DỰNG – THIẾT KẾ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FF858-5A1C-C74A-AD77-E612D382578F}"/>
              </a:ext>
            </a:extLst>
          </p:cNvPr>
          <p:cNvSpPr txBox="1"/>
          <p:nvPr/>
        </p:nvSpPr>
        <p:spPr>
          <a:xfrm>
            <a:off x="1293628" y="138748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Mô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tả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chức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năng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hệ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thống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B11F6-148D-A74F-3E8A-E2CD4F8ABA24}"/>
              </a:ext>
            </a:extLst>
          </p:cNvPr>
          <p:cNvSpPr txBox="1"/>
          <p:nvPr/>
        </p:nvSpPr>
        <p:spPr>
          <a:xfrm>
            <a:off x="1307805" y="2082249"/>
            <a:ext cx="3264195" cy="2314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ĐĂNG NHẬP, ĐĂNG KÝ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NGHE NHẠC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XEM DANH SÁCH NHẠC YÊU THÍCH VÀ DANH SÁCH PHÁT CÁ NHÂN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TẠO VÀ QUẢN LÝ DANH SÁCH PHÁT CÁ NHÂN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7E238E-7FA8-1FEA-34BF-1679E0CF3E77}"/>
              </a:ext>
            </a:extLst>
          </p:cNvPr>
          <p:cNvSpPr txBox="1"/>
          <p:nvPr/>
        </p:nvSpPr>
        <p:spPr>
          <a:xfrm>
            <a:off x="4728848" y="2081094"/>
            <a:ext cx="4572000" cy="19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ĐĂNG NHẬP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CHỈNH </a:t>
            </a:r>
            <a:r>
              <a:rPr lang="en-US" sz="1400" dirty="0">
                <a:solidFill>
                  <a:schemeClr val="tx1"/>
                </a:solidFill>
              </a:rPr>
              <a:t>MẬT KHẨU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QUẢN LÝ TÀI KHOẢN NGƯỜI DÙNG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QUẢN LÝ BÀI HÁT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QUẢN LÝ CHỦ ĐỀ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QUẢN LÝ THỂ LOẠI NHẠC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A242F2-DDDE-F5B0-3DA3-2719BF205923}"/>
              </a:ext>
            </a:extLst>
          </p:cNvPr>
          <p:cNvSpPr txBox="1"/>
          <p:nvPr/>
        </p:nvSpPr>
        <p:spPr>
          <a:xfrm>
            <a:off x="1430080" y="1730582"/>
            <a:ext cx="2149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NGƯỜI DÙNG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FD1236-0B61-E55D-5CCF-212B6121A3D8}"/>
              </a:ext>
            </a:extLst>
          </p:cNvPr>
          <p:cNvSpPr txBox="1"/>
          <p:nvPr/>
        </p:nvSpPr>
        <p:spPr>
          <a:xfrm>
            <a:off x="4865300" y="1734287"/>
            <a:ext cx="2149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NGƯỜI QUẢN LÝ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8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7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56900" y="534213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XÂY DỰNG – THIẾT KẾ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C4B388-F6D1-DD01-F1CC-61FE9FB0EFC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85968" y="1141698"/>
            <a:ext cx="3327403" cy="29567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477EF5-687F-E0FC-CD1E-010CBCA51E60}"/>
              </a:ext>
            </a:extLst>
          </p:cNvPr>
          <p:cNvSpPr txBox="1"/>
          <p:nvPr/>
        </p:nvSpPr>
        <p:spPr>
          <a:xfrm>
            <a:off x="5713228" y="4141337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116ED-7138-E2E1-088A-09FD29CD4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291" y="1403498"/>
            <a:ext cx="3349790" cy="22146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BAFA8F-A0CF-A47A-1379-4546895730E8}"/>
              </a:ext>
            </a:extLst>
          </p:cNvPr>
          <p:cNvSpPr txBox="1"/>
          <p:nvPr/>
        </p:nvSpPr>
        <p:spPr>
          <a:xfrm>
            <a:off x="1998484" y="3740169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264811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1252</Words>
  <Application>Microsoft Office PowerPoint</Application>
  <PresentationFormat>On-screen Show (16:9)</PresentationFormat>
  <Paragraphs>109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Wingdings</vt:lpstr>
      <vt:lpstr>Tinos</vt:lpstr>
      <vt:lpstr>Symbol</vt:lpstr>
      <vt:lpstr>Roboto</vt:lpstr>
      <vt:lpstr>Oswald</vt:lpstr>
      <vt:lpstr>Quintus template</vt:lpstr>
      <vt:lpstr>XÂY DỰNG WEBSITE NGHE NHẠC TRỰC TUYẾN</vt:lpstr>
      <vt:lpstr>Mở đầu</vt:lpstr>
      <vt:lpstr>NỘI DUNG TRÌNH BÀY</vt:lpstr>
      <vt:lpstr>1. GIỚI THIỆU CHUNG VỀ CÔNG TY</vt:lpstr>
      <vt:lpstr>2. PHẠM VI ĐỀ TÀI</vt:lpstr>
      <vt:lpstr>2. PHẠM VI ĐỀ TÀI</vt:lpstr>
      <vt:lpstr>3. XÂY DỰNG HOÀN THIỆN HỆ THỐNG</vt:lpstr>
      <vt:lpstr>3.1 XÂY DỰNG – THIẾT KẾ</vt:lpstr>
      <vt:lpstr>3.1 XÂY DỰNG – THIẾT KẾ</vt:lpstr>
      <vt:lpstr>3. XÂY DỰNG &amp; HOÀN THIỆN HỆ THỐNG</vt:lpstr>
      <vt:lpstr>3. XÂY DỰNG &amp; HOÀN THIỆN HỆ THỐNG</vt:lpstr>
      <vt:lpstr>4. KẾT LUẬN</vt:lpstr>
      <vt:lpstr>4. KẾT LUẬN</vt:lpstr>
      <vt:lpstr>4. KẾT LUẬN</vt:lpstr>
      <vt:lpstr>HƯỚNG PHÁT TRIỂN</vt:lpstr>
      <vt:lpstr>TÀI LIỆU THAM KHẢO</vt:lpstr>
      <vt:lpstr>Cảm ơn quý thầy cô!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Loc Mai Anh</cp:lastModifiedBy>
  <cp:revision>15</cp:revision>
  <dcterms:modified xsi:type="dcterms:W3CDTF">2023-02-17T03:12:16Z</dcterms:modified>
</cp:coreProperties>
</file>