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Source Code Pro"/>
      <p:regular r:id="rId37"/>
      <p:bold r:id="rId38"/>
      <p:italic r:id="rId39"/>
      <p:boldItalic r:id="rId40"/>
    </p:embeddedFont>
    <p:embeddedFont>
      <p:font typeface="Tahoma"/>
      <p:regular r:id="rId41"/>
      <p:bold r:id="rId42"/>
    </p:embeddedFont>
    <p:embeddedFont>
      <p:font typeface="Oswald"/>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F2365C4-3969-441C-AF84-28815FAD7B36}">
  <a:tblStyle styleId="{DF2365C4-3969-441C-AF84-28815FAD7B3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CodePro-boldItalic.fntdata"/><Relationship Id="rId20" Type="http://schemas.openxmlformats.org/officeDocument/2006/relationships/slide" Target="slides/slide14.xml"/><Relationship Id="rId42" Type="http://schemas.openxmlformats.org/officeDocument/2006/relationships/font" Target="fonts/Tahoma-bold.fntdata"/><Relationship Id="rId41" Type="http://schemas.openxmlformats.org/officeDocument/2006/relationships/font" Target="fonts/Tahoma-regular.fntdata"/><Relationship Id="rId22" Type="http://schemas.openxmlformats.org/officeDocument/2006/relationships/slide" Target="slides/slide16.xml"/><Relationship Id="rId44" Type="http://schemas.openxmlformats.org/officeDocument/2006/relationships/font" Target="fonts/Oswald-bold.fntdata"/><Relationship Id="rId21" Type="http://schemas.openxmlformats.org/officeDocument/2006/relationships/slide" Target="slides/slide15.xml"/><Relationship Id="rId43" Type="http://schemas.openxmlformats.org/officeDocument/2006/relationships/font" Target="fonts/Oswald-regular.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SourceCodePro-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SourceCodePro-italic.fntdata"/><Relationship Id="rId16" Type="http://schemas.openxmlformats.org/officeDocument/2006/relationships/slide" Target="slides/slide10.xml"/><Relationship Id="rId38" Type="http://schemas.openxmlformats.org/officeDocument/2006/relationships/font" Target="fonts/SourceCodePr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8d1ba1f31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8d1ba1f31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acd00e5e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acd00e5e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f5ba7497b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7f5ba7497b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7f5ba7497b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7f5ba7497b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8d1ba1f31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8d1ba1f31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8aa4b37e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a8aa4b37e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841e61639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841e61639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aa68bcb5a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aa68bcb5a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8d1ba1f31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8d1ba1f31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5acd00e5e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5acd00e5e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e4f225066d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e4f225066d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a3bda8889b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a3bda8889b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5acd00e5e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5acd00e5e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5acd00e5e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5acd00e5e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5acd00e5e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5acd00e5e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5acd00e5e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5acd00e5e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5acd00e5e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5acd00e5e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a3bda8889b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a3bda8889b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e4f225066d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e4f225066d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5acd00e5e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5acd00e5e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8d1ba1f3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8d1ba1f3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7f5ba7497b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7f5ba7497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a3bda8889b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a3bda8889b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5acd00e5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5acd00e5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7f5ba7497b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7f5ba7497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f5ba7497b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7f5ba7497b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3bda8889b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3bda8889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e4f225066d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e4f225066d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5acd00e5e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5acd00e5e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Kiểm thử trong vòng đời </a:t>
            </a:r>
            <a:endParaRPr/>
          </a:p>
          <a:p>
            <a:pPr indent="0" lvl="0" marL="0" rtl="0" algn="ctr">
              <a:spcBef>
                <a:spcPts val="0"/>
              </a:spcBef>
              <a:spcAft>
                <a:spcPts val="0"/>
              </a:spcAft>
              <a:buNone/>
            </a:pPr>
            <a:r>
              <a:rPr lang="vi"/>
              <a:t>phát triển phần mềm</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2.2.1 </a:t>
            </a:r>
            <a:r>
              <a:rPr lang="vi"/>
              <a:t>Các mức độ kiểm thử</a:t>
            </a:r>
            <a:endParaRPr/>
          </a:p>
        </p:txBody>
      </p:sp>
      <p:sp>
        <p:nvSpPr>
          <p:cNvPr id="129" name="Google Shape;129;p22"/>
          <p:cNvSpPr txBox="1"/>
          <p:nvPr>
            <p:ph idx="1" type="body"/>
          </p:nvPr>
        </p:nvSpPr>
        <p:spPr>
          <a:xfrm>
            <a:off x="311700" y="1240225"/>
            <a:ext cx="8520600" cy="35106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1" lang="vi">
                <a:solidFill>
                  <a:srgbClr val="FF00FF"/>
                </a:solidFill>
              </a:rPr>
              <a:t>Kiểm thử đơn vị (Unit/Component testing):</a:t>
            </a:r>
            <a:endParaRPr b="1">
              <a:solidFill>
                <a:srgbClr val="FF00FF"/>
              </a:solidFill>
            </a:endParaRPr>
          </a:p>
          <a:p>
            <a:pPr indent="0" lvl="0" marL="0" rtl="0" algn="l">
              <a:spcBef>
                <a:spcPts val="1200"/>
              </a:spcBef>
              <a:spcAft>
                <a:spcPts val="0"/>
              </a:spcAft>
              <a:buNone/>
            </a:pPr>
            <a:r>
              <a:t/>
            </a:r>
            <a:endParaRPr b="1" sz="4750">
              <a:solidFill>
                <a:srgbClr val="FF00FF"/>
              </a:solidFill>
              <a:latin typeface="Tahoma"/>
              <a:ea typeface="Tahoma"/>
              <a:cs typeface="Tahoma"/>
              <a:sym typeface="Tahoma"/>
            </a:endParaRPr>
          </a:p>
          <a:p>
            <a:pPr indent="0" lvl="0" marL="0" rtl="0" algn="l">
              <a:spcBef>
                <a:spcPts val="1200"/>
              </a:spcBef>
              <a:spcAft>
                <a:spcPts val="1200"/>
              </a:spcAft>
              <a:buNone/>
            </a:pPr>
            <a:r>
              <a:t/>
            </a:r>
            <a:endParaRPr sz="3050"/>
          </a:p>
        </p:txBody>
      </p:sp>
      <p:graphicFrame>
        <p:nvGraphicFramePr>
          <p:cNvPr id="130" name="Google Shape;130;p22"/>
          <p:cNvGraphicFramePr/>
          <p:nvPr/>
        </p:nvGraphicFramePr>
        <p:xfrm>
          <a:off x="516175" y="1771650"/>
          <a:ext cx="3000000" cy="3000000"/>
        </p:xfrm>
        <a:graphic>
          <a:graphicData uri="http://schemas.openxmlformats.org/drawingml/2006/table">
            <a:tbl>
              <a:tblPr>
                <a:noFill/>
                <a:tableStyleId>{DF2365C4-3969-441C-AF84-28815FAD7B36}</a:tableStyleId>
              </a:tblPr>
              <a:tblGrid>
                <a:gridCol w="1997825"/>
                <a:gridCol w="6425425"/>
              </a:tblGrid>
              <a:tr h="381000">
                <a:tc>
                  <a:txBody>
                    <a:bodyPr/>
                    <a:lstStyle/>
                    <a:p>
                      <a:pPr indent="0" lvl="0" marL="0" rtl="0" algn="l">
                        <a:spcBef>
                          <a:spcPts val="0"/>
                        </a:spcBef>
                        <a:spcAft>
                          <a:spcPts val="0"/>
                        </a:spcAft>
                        <a:buNone/>
                      </a:pPr>
                      <a:r>
                        <a:rPr b="1" lang="vi">
                          <a:solidFill>
                            <a:schemeClr val="dk2"/>
                          </a:solidFill>
                          <a:latin typeface="Source Code Pro"/>
                          <a:ea typeface="Source Code Pro"/>
                          <a:cs typeface="Source Code Pro"/>
                          <a:sym typeface="Source Code Pro"/>
                        </a:rPr>
                        <a:t>Objectives</a:t>
                      </a:r>
                      <a:endParaRPr b="1">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vi">
                          <a:solidFill>
                            <a:schemeClr val="dk2"/>
                          </a:solidFill>
                          <a:latin typeface="Source Code Pro"/>
                          <a:ea typeface="Source Code Pro"/>
                          <a:cs typeface="Source Code Pro"/>
                          <a:sym typeface="Source Code Pro"/>
                        </a:rPr>
                        <a:t>Reduce risk. Verify functional &amp; non-functional behaviours. Build confidence. Find defects. Prevent defects.</a:t>
                      </a:r>
                      <a:endParaRPr>
                        <a:latin typeface="Source Code Pro"/>
                        <a:ea typeface="Source Code Pro"/>
                        <a:cs typeface="Source Code Pro"/>
                        <a:sym typeface="Source Code Pro"/>
                      </a:endParaRPr>
                    </a:p>
                  </a:txBody>
                  <a:tcPr marT="91425" marB="91425" marR="91425" marL="91425"/>
                </a:tc>
              </a:tr>
              <a:tr h="381000">
                <a:tc>
                  <a:txBody>
                    <a:bodyPr/>
                    <a:lstStyle/>
                    <a:p>
                      <a:pPr indent="0" lvl="0" marL="0" rtl="0" algn="l">
                        <a:spcBef>
                          <a:spcPts val="0"/>
                        </a:spcBef>
                        <a:spcAft>
                          <a:spcPts val="0"/>
                        </a:spcAft>
                        <a:buNone/>
                      </a:pPr>
                      <a:r>
                        <a:rPr b="1" lang="vi">
                          <a:solidFill>
                            <a:schemeClr val="dk2"/>
                          </a:solidFill>
                          <a:latin typeface="Source Code Pro"/>
                          <a:ea typeface="Source Code Pro"/>
                          <a:cs typeface="Source Code Pro"/>
                          <a:sym typeface="Source Code Pro"/>
                        </a:rPr>
                        <a:t>Test Basis</a:t>
                      </a:r>
                      <a:endParaRPr b="1">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vi">
                          <a:solidFill>
                            <a:schemeClr val="dk2"/>
                          </a:solidFill>
                          <a:latin typeface="Source Code Pro"/>
                          <a:ea typeface="Source Code Pro"/>
                          <a:cs typeface="Source Code Pro"/>
                          <a:sym typeface="Source Code Pro"/>
                        </a:rPr>
                        <a:t>Detailed design. Code. Data model. Component specifications.</a:t>
                      </a:r>
                      <a:endParaRPr>
                        <a:latin typeface="Source Code Pro"/>
                        <a:ea typeface="Source Code Pro"/>
                        <a:cs typeface="Source Code Pro"/>
                        <a:sym typeface="Source Code Pro"/>
                      </a:endParaRPr>
                    </a:p>
                  </a:txBody>
                  <a:tcPr marT="91425" marB="91425" marR="91425" marL="91425"/>
                </a:tc>
              </a:tr>
              <a:tr h="381000">
                <a:tc>
                  <a:txBody>
                    <a:bodyPr/>
                    <a:lstStyle/>
                    <a:p>
                      <a:pPr indent="0" lvl="0" marL="0" rtl="0" algn="l">
                        <a:spcBef>
                          <a:spcPts val="0"/>
                        </a:spcBef>
                        <a:spcAft>
                          <a:spcPts val="0"/>
                        </a:spcAft>
                        <a:buNone/>
                      </a:pPr>
                      <a:r>
                        <a:rPr b="1" lang="vi">
                          <a:solidFill>
                            <a:schemeClr val="dk2"/>
                          </a:solidFill>
                          <a:latin typeface="Source Code Pro"/>
                          <a:ea typeface="Source Code Pro"/>
                          <a:cs typeface="Source Code Pro"/>
                          <a:sym typeface="Source Code Pro"/>
                        </a:rPr>
                        <a:t>Test Objects</a:t>
                      </a:r>
                      <a:endParaRPr b="1">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b="1">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vi">
                          <a:solidFill>
                            <a:schemeClr val="dk2"/>
                          </a:solidFill>
                          <a:latin typeface="Source Code Pro"/>
                          <a:ea typeface="Source Code Pro"/>
                          <a:cs typeface="Source Code Pro"/>
                          <a:sym typeface="Source Code Pro"/>
                        </a:rPr>
                        <a:t>Component, unit, modules. Code &amp; data structure. Classes. Database models.</a:t>
                      </a:r>
                      <a:endParaRPr>
                        <a:latin typeface="Source Code Pro"/>
                        <a:ea typeface="Source Code Pro"/>
                        <a:cs typeface="Source Code Pro"/>
                        <a:sym typeface="Source Code Pro"/>
                      </a:endParaRPr>
                    </a:p>
                  </a:txBody>
                  <a:tcPr marT="91425" marB="91425" marR="91425" marL="91425"/>
                </a:tc>
              </a:tr>
              <a:tr h="381000">
                <a:tc>
                  <a:txBody>
                    <a:bodyPr/>
                    <a:lstStyle/>
                    <a:p>
                      <a:pPr indent="0" lvl="0" marL="0" rtl="0" algn="l">
                        <a:spcBef>
                          <a:spcPts val="0"/>
                        </a:spcBef>
                        <a:spcAft>
                          <a:spcPts val="0"/>
                        </a:spcAft>
                        <a:buNone/>
                      </a:pPr>
                      <a:r>
                        <a:rPr b="1" lang="vi">
                          <a:solidFill>
                            <a:schemeClr val="dk2"/>
                          </a:solidFill>
                          <a:latin typeface="Source Code Pro"/>
                          <a:ea typeface="Source Code Pro"/>
                          <a:cs typeface="Source Code Pro"/>
                          <a:sym typeface="Source Code Pro"/>
                        </a:rPr>
                        <a:t>Typical Defects &amp; Failures</a:t>
                      </a:r>
                      <a:endParaRPr b="1">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vi">
                          <a:solidFill>
                            <a:schemeClr val="dk2"/>
                          </a:solidFill>
                          <a:latin typeface="Source Code Pro"/>
                          <a:ea typeface="Source Code Pro"/>
                          <a:cs typeface="Source Code Pro"/>
                          <a:sym typeface="Source Code Pro"/>
                        </a:rPr>
                        <a:t>Incorrect functionality. Data flow problems. Incorrect code or logic.</a:t>
                      </a:r>
                      <a:endParaRPr>
                        <a:latin typeface="Source Code Pro"/>
                        <a:ea typeface="Source Code Pro"/>
                        <a:cs typeface="Source Code Pro"/>
                        <a:sym typeface="Source Code Pro"/>
                      </a:endParaRPr>
                    </a:p>
                  </a:txBody>
                  <a:tcPr marT="91425" marB="91425" marR="91425" marL="91425"/>
                </a:tc>
              </a:tr>
              <a:tr h="381000">
                <a:tc>
                  <a:txBody>
                    <a:bodyPr/>
                    <a:lstStyle/>
                    <a:p>
                      <a:pPr indent="0" lvl="0" marL="0" rtl="0" algn="l">
                        <a:spcBef>
                          <a:spcPts val="0"/>
                        </a:spcBef>
                        <a:spcAft>
                          <a:spcPts val="0"/>
                        </a:spcAft>
                        <a:buNone/>
                      </a:pPr>
                      <a:r>
                        <a:rPr b="1" lang="vi">
                          <a:solidFill>
                            <a:schemeClr val="dk2"/>
                          </a:solidFill>
                          <a:latin typeface="Source Code Pro"/>
                          <a:ea typeface="Source Code Pro"/>
                          <a:cs typeface="Source Code Pro"/>
                          <a:sym typeface="Source Code Pro"/>
                        </a:rPr>
                        <a:t>Approaches &amp; Responsibilities</a:t>
                      </a:r>
                      <a:endParaRPr b="1">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vi">
                          <a:solidFill>
                            <a:schemeClr val="dk2"/>
                          </a:solidFill>
                          <a:latin typeface="Source Code Pro"/>
                          <a:ea typeface="Source Code Pro"/>
                          <a:cs typeface="Source Code Pro"/>
                          <a:sym typeface="Source Code Pro"/>
                        </a:rPr>
                        <a:t>Thường được thực hiện bởi lập trình viên</a:t>
                      </a:r>
                      <a:endParaRPr>
                        <a:latin typeface="Source Code Pro"/>
                        <a:ea typeface="Source Code Pro"/>
                        <a:cs typeface="Source Code Pro"/>
                        <a:sym typeface="Source Code Pro"/>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2.2.1 </a:t>
            </a:r>
            <a:r>
              <a:rPr lang="vi"/>
              <a:t>Các mức độ kiểm thử</a:t>
            </a:r>
            <a:endParaRPr/>
          </a:p>
        </p:txBody>
      </p:sp>
      <p:sp>
        <p:nvSpPr>
          <p:cNvPr id="136" name="Google Shape;136;p23"/>
          <p:cNvSpPr txBox="1"/>
          <p:nvPr>
            <p:ph idx="1" type="body"/>
          </p:nvPr>
        </p:nvSpPr>
        <p:spPr>
          <a:xfrm>
            <a:off x="311700" y="1240225"/>
            <a:ext cx="8520600" cy="30999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None/>
            </a:pPr>
            <a:r>
              <a:rPr b="1" lang="vi">
                <a:solidFill>
                  <a:srgbClr val="FF00FF"/>
                </a:solidFill>
              </a:rPr>
              <a:t>Kiểm thử tích hợp (Integration Testing)</a:t>
            </a:r>
            <a:endParaRPr b="1">
              <a:solidFill>
                <a:srgbClr val="FF00FF"/>
              </a:solidFill>
            </a:endParaRPr>
          </a:p>
        </p:txBody>
      </p:sp>
      <p:sp>
        <p:nvSpPr>
          <p:cNvPr id="137" name="Google Shape;137;p23"/>
          <p:cNvSpPr/>
          <p:nvPr/>
        </p:nvSpPr>
        <p:spPr>
          <a:xfrm>
            <a:off x="917250" y="2306000"/>
            <a:ext cx="2269800" cy="1414500"/>
          </a:xfrm>
          <a:prstGeom prst="roundRect">
            <a:avLst>
              <a:gd fmla="val 16667" name="adj"/>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vi" sz="2300">
                <a:solidFill>
                  <a:schemeClr val="lt1"/>
                </a:solidFill>
                <a:latin typeface="Source Code Pro"/>
                <a:ea typeface="Source Code Pro"/>
                <a:cs typeface="Source Code Pro"/>
                <a:sym typeface="Source Code Pro"/>
              </a:rPr>
              <a:t>Integration Testing</a:t>
            </a:r>
            <a:endParaRPr b="1" sz="2300">
              <a:solidFill>
                <a:schemeClr val="lt1"/>
              </a:solidFill>
              <a:latin typeface="Source Code Pro"/>
              <a:ea typeface="Source Code Pro"/>
              <a:cs typeface="Source Code Pro"/>
              <a:sym typeface="Source Code Pro"/>
            </a:endParaRPr>
          </a:p>
        </p:txBody>
      </p:sp>
      <p:sp>
        <p:nvSpPr>
          <p:cNvPr id="138" name="Google Shape;138;p23"/>
          <p:cNvSpPr/>
          <p:nvPr/>
        </p:nvSpPr>
        <p:spPr>
          <a:xfrm>
            <a:off x="4491375" y="2025125"/>
            <a:ext cx="2023800" cy="8991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solidFill>
                  <a:schemeClr val="dk2"/>
                </a:solidFill>
                <a:latin typeface="Source Code Pro"/>
                <a:ea typeface="Source Code Pro"/>
                <a:cs typeface="Source Code Pro"/>
                <a:sym typeface="Source Code Pro"/>
              </a:rPr>
              <a:t>Component Integration Test</a:t>
            </a:r>
            <a:endParaRPr>
              <a:solidFill>
                <a:schemeClr val="dk2"/>
              </a:solidFill>
              <a:latin typeface="Source Code Pro"/>
              <a:ea typeface="Source Code Pro"/>
              <a:cs typeface="Source Code Pro"/>
              <a:sym typeface="Source Code Pro"/>
            </a:endParaRPr>
          </a:p>
        </p:txBody>
      </p:sp>
      <p:sp>
        <p:nvSpPr>
          <p:cNvPr id="139" name="Google Shape;139;p23"/>
          <p:cNvSpPr/>
          <p:nvPr/>
        </p:nvSpPr>
        <p:spPr>
          <a:xfrm>
            <a:off x="4491375" y="3444125"/>
            <a:ext cx="2092200" cy="9363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latin typeface="Source Code Pro"/>
                <a:ea typeface="Source Code Pro"/>
                <a:cs typeface="Source Code Pro"/>
                <a:sym typeface="Source Code Pro"/>
              </a:rPr>
              <a:t>System Integration Test</a:t>
            </a:r>
            <a:endParaRPr>
              <a:latin typeface="Source Code Pro"/>
              <a:ea typeface="Source Code Pro"/>
              <a:cs typeface="Source Code Pro"/>
              <a:sym typeface="Source Code Pro"/>
            </a:endParaRPr>
          </a:p>
        </p:txBody>
      </p:sp>
      <p:cxnSp>
        <p:nvCxnSpPr>
          <p:cNvPr id="140" name="Google Shape;140;p23"/>
          <p:cNvCxnSpPr>
            <a:stCxn id="137" idx="3"/>
            <a:endCxn id="138" idx="1"/>
          </p:cNvCxnSpPr>
          <p:nvPr/>
        </p:nvCxnSpPr>
        <p:spPr>
          <a:xfrm flipH="1" rot="10800000">
            <a:off x="3187050" y="2474750"/>
            <a:ext cx="1304400" cy="538500"/>
          </a:xfrm>
          <a:prstGeom prst="straightConnector1">
            <a:avLst/>
          </a:prstGeom>
          <a:noFill/>
          <a:ln cap="flat" cmpd="sng" w="28575">
            <a:solidFill>
              <a:srgbClr val="FF706B"/>
            </a:solidFill>
            <a:prstDash val="solid"/>
            <a:round/>
            <a:headEnd len="med" w="med" type="none"/>
            <a:tailEnd len="med" w="med" type="triangle"/>
          </a:ln>
        </p:spPr>
      </p:cxnSp>
      <p:cxnSp>
        <p:nvCxnSpPr>
          <p:cNvPr id="141" name="Google Shape;141;p23"/>
          <p:cNvCxnSpPr>
            <a:stCxn id="137" idx="3"/>
            <a:endCxn id="139" idx="1"/>
          </p:cNvCxnSpPr>
          <p:nvPr/>
        </p:nvCxnSpPr>
        <p:spPr>
          <a:xfrm>
            <a:off x="3187050" y="3013250"/>
            <a:ext cx="1304400" cy="899100"/>
          </a:xfrm>
          <a:prstGeom prst="straightConnector1">
            <a:avLst/>
          </a:prstGeom>
          <a:noFill/>
          <a:ln cap="flat" cmpd="sng" w="28575">
            <a:solidFill>
              <a:srgbClr val="FF706B"/>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2.2.1 </a:t>
            </a:r>
            <a:r>
              <a:rPr lang="vi"/>
              <a:t>Các mức độ kiểm thử</a:t>
            </a:r>
            <a:endParaRPr/>
          </a:p>
        </p:txBody>
      </p:sp>
      <p:sp>
        <p:nvSpPr>
          <p:cNvPr id="147" name="Google Shape;147;p24"/>
          <p:cNvSpPr txBox="1"/>
          <p:nvPr>
            <p:ph idx="1" type="body"/>
          </p:nvPr>
        </p:nvSpPr>
        <p:spPr>
          <a:xfrm>
            <a:off x="311700" y="12402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solidFill>
                  <a:srgbClr val="FF00FF"/>
                </a:solidFill>
              </a:rPr>
              <a:t>Kiểm thử tích hợp - </a:t>
            </a:r>
            <a:r>
              <a:rPr lang="vi">
                <a:solidFill>
                  <a:schemeClr val="dk1"/>
                </a:solidFill>
              </a:rPr>
              <a:t>Component integration testing</a:t>
            </a:r>
            <a:endParaRPr>
              <a:solidFill>
                <a:schemeClr val="dk1"/>
              </a:solidFill>
            </a:endParaRPr>
          </a:p>
          <a:p>
            <a:pPr indent="-330200" lvl="0" marL="457200" rtl="0" algn="l">
              <a:spcBef>
                <a:spcPts val="1200"/>
              </a:spcBef>
              <a:spcAft>
                <a:spcPts val="0"/>
              </a:spcAft>
              <a:buSzPts val="1600"/>
              <a:buChar char="●"/>
            </a:pPr>
            <a:r>
              <a:rPr lang="vi" sz="1600"/>
              <a:t>Tập trung vào kiểm thử</a:t>
            </a:r>
            <a:r>
              <a:rPr lang="vi" sz="1600"/>
              <a:t> interfaces and interactions </a:t>
            </a:r>
            <a:r>
              <a:rPr lang="vi" sz="1600"/>
              <a:t>giữa các component </a:t>
            </a:r>
            <a:r>
              <a:rPr lang="vi" sz="1600"/>
              <a:t> </a:t>
            </a:r>
            <a:endParaRPr sz="1600"/>
          </a:p>
          <a:p>
            <a:pPr indent="-330200" lvl="0" marL="457200" rtl="0" algn="l">
              <a:spcBef>
                <a:spcPts val="1000"/>
              </a:spcBef>
              <a:spcAft>
                <a:spcPts val="0"/>
              </a:spcAft>
              <a:buSzPts val="1600"/>
              <a:buChar char="●"/>
            </a:pPr>
            <a:r>
              <a:rPr lang="vi" sz="1600"/>
              <a:t>Chiến lược tích hợp:</a:t>
            </a:r>
            <a:r>
              <a:rPr lang="vi" sz="1600"/>
              <a:t> bottom-up, top-down </a:t>
            </a:r>
            <a:r>
              <a:rPr lang="vi" sz="1600"/>
              <a:t>hay</a:t>
            </a:r>
            <a:r>
              <a:rPr lang="vi" sz="1600"/>
              <a:t> big-bang</a:t>
            </a:r>
            <a:endParaRPr sz="1600"/>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2.2.1 Các mức độ kiểm thử</a:t>
            </a:r>
            <a:endParaRPr/>
          </a:p>
        </p:txBody>
      </p:sp>
      <p:sp>
        <p:nvSpPr>
          <p:cNvPr id="153" name="Google Shape;153;p25"/>
          <p:cNvSpPr txBox="1"/>
          <p:nvPr>
            <p:ph idx="1" type="body"/>
          </p:nvPr>
        </p:nvSpPr>
        <p:spPr>
          <a:xfrm>
            <a:off x="311700" y="1240225"/>
            <a:ext cx="8520600" cy="384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solidFill>
                  <a:srgbClr val="FF00FF"/>
                </a:solidFill>
              </a:rPr>
              <a:t>Kiểm thử tích hợp - </a:t>
            </a:r>
            <a:r>
              <a:rPr lang="vi">
                <a:solidFill>
                  <a:schemeClr val="dk1"/>
                </a:solidFill>
              </a:rPr>
              <a:t>Component integration testing</a:t>
            </a:r>
            <a:endParaRPr>
              <a:solidFill>
                <a:schemeClr val="dk1"/>
              </a:solidFill>
            </a:endParaRPr>
          </a:p>
          <a:p>
            <a:pPr indent="0" lvl="0" marL="0" rtl="0" algn="l">
              <a:spcBef>
                <a:spcPts val="1200"/>
              </a:spcBef>
              <a:spcAft>
                <a:spcPts val="1200"/>
              </a:spcAft>
              <a:buNone/>
            </a:pPr>
            <a:r>
              <a:rPr lang="vi"/>
              <a:t>Chiến lược tích hợp </a:t>
            </a:r>
            <a:r>
              <a:rPr lang="vi">
                <a:solidFill>
                  <a:schemeClr val="dk1"/>
                </a:solidFill>
              </a:rPr>
              <a:t>Big bang</a:t>
            </a:r>
            <a:r>
              <a:rPr lang="vi"/>
              <a:t> </a:t>
            </a:r>
            <a:endParaRPr/>
          </a:p>
        </p:txBody>
      </p:sp>
      <p:pic>
        <p:nvPicPr>
          <p:cNvPr id="154" name="Google Shape;154;p25"/>
          <p:cNvPicPr preferRelativeResize="0"/>
          <p:nvPr/>
        </p:nvPicPr>
        <p:blipFill>
          <a:blip r:embed="rId3">
            <a:alphaModFix/>
          </a:blip>
          <a:stretch>
            <a:fillRect/>
          </a:stretch>
        </p:blipFill>
        <p:spPr>
          <a:xfrm>
            <a:off x="438650" y="2406300"/>
            <a:ext cx="2431750" cy="1874750"/>
          </a:xfrm>
          <a:prstGeom prst="rect">
            <a:avLst/>
          </a:prstGeom>
          <a:noFill/>
          <a:ln>
            <a:noFill/>
          </a:ln>
        </p:spPr>
      </p:pic>
      <p:grpSp>
        <p:nvGrpSpPr>
          <p:cNvPr id="155" name="Google Shape;155;p25"/>
          <p:cNvGrpSpPr/>
          <p:nvPr/>
        </p:nvGrpSpPr>
        <p:grpSpPr>
          <a:xfrm>
            <a:off x="4520050" y="2279075"/>
            <a:ext cx="3539900" cy="2619550"/>
            <a:chOff x="4748650" y="2202875"/>
            <a:chExt cx="3539900" cy="2619550"/>
          </a:xfrm>
        </p:grpSpPr>
        <p:sp>
          <p:nvSpPr>
            <p:cNvPr id="156" name="Google Shape;156;p25"/>
            <p:cNvSpPr/>
            <p:nvPr/>
          </p:nvSpPr>
          <p:spPr>
            <a:xfrm>
              <a:off x="5808525" y="2202875"/>
              <a:ext cx="550800" cy="4236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vi" sz="1000">
                  <a:solidFill>
                    <a:schemeClr val="lt1"/>
                  </a:solidFill>
                </a:rPr>
                <a:t>Test B</a:t>
              </a:r>
              <a:endParaRPr b="1" sz="1000">
                <a:solidFill>
                  <a:schemeClr val="lt1"/>
                </a:solidFill>
              </a:endParaRPr>
            </a:p>
          </p:txBody>
        </p:sp>
        <p:grpSp>
          <p:nvGrpSpPr>
            <p:cNvPr id="157" name="Google Shape;157;p25"/>
            <p:cNvGrpSpPr/>
            <p:nvPr/>
          </p:nvGrpSpPr>
          <p:grpSpPr>
            <a:xfrm>
              <a:off x="4748650" y="2279075"/>
              <a:ext cx="3539900" cy="2543350"/>
              <a:chOff x="4748650" y="2431475"/>
              <a:chExt cx="3539900" cy="2543350"/>
            </a:xfrm>
          </p:grpSpPr>
          <p:grpSp>
            <p:nvGrpSpPr>
              <p:cNvPr id="158" name="Google Shape;158;p25"/>
              <p:cNvGrpSpPr/>
              <p:nvPr/>
            </p:nvGrpSpPr>
            <p:grpSpPr>
              <a:xfrm>
                <a:off x="4748650" y="2431475"/>
                <a:ext cx="2838525" cy="2543350"/>
                <a:chOff x="4596250" y="2431475"/>
                <a:chExt cx="2838525" cy="2543350"/>
              </a:xfrm>
            </p:grpSpPr>
            <p:sp>
              <p:nvSpPr>
                <p:cNvPr id="159" name="Google Shape;159;p25"/>
                <p:cNvSpPr/>
                <p:nvPr/>
              </p:nvSpPr>
              <p:spPr>
                <a:xfrm>
                  <a:off x="4596250" y="2857500"/>
                  <a:ext cx="550800" cy="4236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vi" sz="1000">
                      <a:solidFill>
                        <a:schemeClr val="lt1"/>
                      </a:solidFill>
                    </a:rPr>
                    <a:t>Test C</a:t>
                  </a:r>
                  <a:endParaRPr b="1" sz="1000">
                    <a:solidFill>
                      <a:schemeClr val="lt1"/>
                    </a:solidFill>
                  </a:endParaRPr>
                </a:p>
              </p:txBody>
            </p:sp>
            <p:grpSp>
              <p:nvGrpSpPr>
                <p:cNvPr id="160" name="Google Shape;160;p25"/>
                <p:cNvGrpSpPr/>
                <p:nvPr/>
              </p:nvGrpSpPr>
              <p:grpSpPr>
                <a:xfrm>
                  <a:off x="5147050" y="2431475"/>
                  <a:ext cx="2287725" cy="2543350"/>
                  <a:chOff x="5223250" y="2431475"/>
                  <a:chExt cx="2287725" cy="2543350"/>
                </a:xfrm>
              </p:grpSpPr>
              <p:grpSp>
                <p:nvGrpSpPr>
                  <p:cNvPr id="161" name="Google Shape;161;p25"/>
                  <p:cNvGrpSpPr/>
                  <p:nvPr/>
                </p:nvGrpSpPr>
                <p:grpSpPr>
                  <a:xfrm>
                    <a:off x="5867400" y="2431475"/>
                    <a:ext cx="1643575" cy="1683325"/>
                    <a:chOff x="2514600" y="3498275"/>
                    <a:chExt cx="1643575" cy="1683325"/>
                  </a:xfrm>
                </p:grpSpPr>
                <p:sp>
                  <p:nvSpPr>
                    <p:cNvPr id="162" name="Google Shape;162;p25"/>
                    <p:cNvSpPr/>
                    <p:nvPr/>
                  </p:nvSpPr>
                  <p:spPr>
                    <a:xfrm>
                      <a:off x="3607375" y="3498275"/>
                      <a:ext cx="550800" cy="4236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vi" sz="1000">
                          <a:solidFill>
                            <a:schemeClr val="lt1"/>
                          </a:solidFill>
                        </a:rPr>
                        <a:t>Test A</a:t>
                      </a:r>
                      <a:endParaRPr b="1" sz="1000">
                        <a:solidFill>
                          <a:schemeClr val="lt1"/>
                        </a:solidFill>
                      </a:endParaRPr>
                    </a:p>
                  </p:txBody>
                </p:sp>
                <p:sp>
                  <p:nvSpPr>
                    <p:cNvPr id="163" name="Google Shape;163;p25"/>
                    <p:cNvSpPr/>
                    <p:nvPr/>
                  </p:nvSpPr>
                  <p:spPr>
                    <a:xfrm>
                      <a:off x="2514600" y="4332600"/>
                      <a:ext cx="1132500" cy="849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0" lIns="126000" spcFirstLastPara="1" rIns="0" wrap="square" tIns="0">
                      <a:noAutofit/>
                    </a:bodyPr>
                    <a:lstStyle/>
                    <a:p>
                      <a:pPr indent="0" lvl="0" marL="0" rtl="0" algn="l">
                        <a:spcBef>
                          <a:spcPts val="0"/>
                        </a:spcBef>
                        <a:spcAft>
                          <a:spcPts val="0"/>
                        </a:spcAft>
                        <a:buNone/>
                      </a:pPr>
                      <a:r>
                        <a:rPr b="1" lang="vi" sz="1000">
                          <a:solidFill>
                            <a:schemeClr val="dk2"/>
                          </a:solidFill>
                        </a:rPr>
                        <a:t>Test A, </a:t>
                      </a:r>
                      <a:endParaRPr b="1" sz="1000">
                        <a:solidFill>
                          <a:schemeClr val="dk2"/>
                        </a:solidFill>
                      </a:endParaRPr>
                    </a:p>
                    <a:p>
                      <a:pPr indent="0" lvl="0" marL="0" rtl="0" algn="l">
                        <a:spcBef>
                          <a:spcPts val="0"/>
                        </a:spcBef>
                        <a:spcAft>
                          <a:spcPts val="0"/>
                        </a:spcAft>
                        <a:buNone/>
                      </a:pPr>
                      <a:r>
                        <a:rPr b="1" lang="vi" sz="1000">
                          <a:solidFill>
                            <a:schemeClr val="dk2"/>
                          </a:solidFill>
                        </a:rPr>
                        <a:t>B, C, D, </a:t>
                      </a:r>
                      <a:endParaRPr b="1" sz="1000">
                        <a:solidFill>
                          <a:schemeClr val="dk2"/>
                        </a:solidFill>
                      </a:endParaRPr>
                    </a:p>
                    <a:p>
                      <a:pPr indent="0" lvl="0" marL="0" rtl="0" algn="l">
                        <a:spcBef>
                          <a:spcPts val="0"/>
                        </a:spcBef>
                        <a:spcAft>
                          <a:spcPts val="0"/>
                        </a:spcAft>
                        <a:buNone/>
                      </a:pPr>
                      <a:r>
                        <a:rPr b="1" lang="vi" sz="1000">
                          <a:solidFill>
                            <a:schemeClr val="dk2"/>
                          </a:solidFill>
                        </a:rPr>
                        <a:t>E, F, G</a:t>
                      </a:r>
                      <a:endParaRPr b="1" sz="1000">
                        <a:solidFill>
                          <a:schemeClr val="dk2"/>
                        </a:solidFill>
                      </a:endParaRPr>
                    </a:p>
                  </p:txBody>
                </p:sp>
                <p:cxnSp>
                  <p:nvCxnSpPr>
                    <p:cNvPr id="164" name="Google Shape;164;p25"/>
                    <p:cNvCxnSpPr>
                      <a:stCxn id="162" idx="3"/>
                      <a:endCxn id="163" idx="7"/>
                    </p:cNvCxnSpPr>
                    <p:nvPr/>
                  </p:nvCxnSpPr>
                  <p:spPr>
                    <a:xfrm flipH="1">
                      <a:off x="3481338" y="3859840"/>
                      <a:ext cx="206700" cy="597000"/>
                    </a:xfrm>
                    <a:prstGeom prst="straightConnector1">
                      <a:avLst/>
                    </a:prstGeom>
                    <a:noFill/>
                    <a:ln cap="flat" cmpd="sng" w="9525">
                      <a:solidFill>
                        <a:schemeClr val="dk2"/>
                      </a:solidFill>
                      <a:prstDash val="solid"/>
                      <a:round/>
                      <a:headEnd len="med" w="med" type="none"/>
                      <a:tailEnd len="med" w="med" type="triangle"/>
                    </a:ln>
                  </p:spPr>
                </p:cxnSp>
              </p:grpSp>
              <p:sp>
                <p:nvSpPr>
                  <p:cNvPr id="165" name="Google Shape;165;p25"/>
                  <p:cNvSpPr/>
                  <p:nvPr/>
                </p:nvSpPr>
                <p:spPr>
                  <a:xfrm>
                    <a:off x="5451775" y="4551225"/>
                    <a:ext cx="550800" cy="4236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vi" sz="1000">
                        <a:solidFill>
                          <a:schemeClr val="lt1"/>
                        </a:solidFill>
                      </a:rPr>
                      <a:t>Test E</a:t>
                    </a:r>
                    <a:endParaRPr b="1" sz="1000">
                      <a:solidFill>
                        <a:schemeClr val="lt1"/>
                      </a:solidFill>
                    </a:endParaRPr>
                  </a:p>
                </p:txBody>
              </p:sp>
              <p:cxnSp>
                <p:nvCxnSpPr>
                  <p:cNvPr id="166" name="Google Shape;166;p25"/>
                  <p:cNvCxnSpPr>
                    <a:stCxn id="159" idx="6"/>
                    <a:endCxn id="163" idx="1"/>
                  </p:cNvCxnSpPr>
                  <p:nvPr/>
                </p:nvCxnSpPr>
                <p:spPr>
                  <a:xfrm>
                    <a:off x="5223250" y="3069300"/>
                    <a:ext cx="810000" cy="320700"/>
                  </a:xfrm>
                  <a:prstGeom prst="straightConnector1">
                    <a:avLst/>
                  </a:prstGeom>
                  <a:noFill/>
                  <a:ln cap="flat" cmpd="sng" w="9525">
                    <a:solidFill>
                      <a:schemeClr val="dk2"/>
                    </a:solidFill>
                    <a:prstDash val="solid"/>
                    <a:round/>
                    <a:headEnd len="med" w="med" type="none"/>
                    <a:tailEnd len="med" w="med" type="triangle"/>
                  </a:ln>
                </p:spPr>
              </p:cxnSp>
            </p:grpSp>
          </p:grpSp>
          <p:sp>
            <p:nvSpPr>
              <p:cNvPr id="167" name="Google Shape;167;p25"/>
              <p:cNvSpPr/>
              <p:nvPr/>
            </p:nvSpPr>
            <p:spPr>
              <a:xfrm>
                <a:off x="4806900" y="3830800"/>
                <a:ext cx="550800" cy="4236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vi" sz="1000">
                    <a:solidFill>
                      <a:schemeClr val="lt1"/>
                    </a:solidFill>
                  </a:rPr>
                  <a:t>Test D</a:t>
                </a:r>
                <a:endParaRPr b="1" sz="1000">
                  <a:solidFill>
                    <a:schemeClr val="lt1"/>
                  </a:solidFill>
                </a:endParaRPr>
              </a:p>
            </p:txBody>
          </p:sp>
          <p:sp>
            <p:nvSpPr>
              <p:cNvPr id="168" name="Google Shape;168;p25"/>
              <p:cNvSpPr/>
              <p:nvPr/>
            </p:nvSpPr>
            <p:spPr>
              <a:xfrm>
                <a:off x="6958350" y="4517650"/>
                <a:ext cx="550800" cy="4236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vi" sz="1000">
                    <a:solidFill>
                      <a:schemeClr val="lt1"/>
                    </a:solidFill>
                  </a:rPr>
                  <a:t>Test F</a:t>
                </a:r>
                <a:endParaRPr b="1" sz="1000">
                  <a:solidFill>
                    <a:schemeClr val="lt1"/>
                  </a:solidFill>
                </a:endParaRPr>
              </a:p>
            </p:txBody>
          </p:sp>
          <p:sp>
            <p:nvSpPr>
              <p:cNvPr id="169" name="Google Shape;169;p25"/>
              <p:cNvSpPr/>
              <p:nvPr/>
            </p:nvSpPr>
            <p:spPr>
              <a:xfrm>
                <a:off x="7737750" y="3415150"/>
                <a:ext cx="550800" cy="4236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vi" sz="1000">
                    <a:solidFill>
                      <a:schemeClr val="lt1"/>
                    </a:solidFill>
                  </a:rPr>
                  <a:t>Test G</a:t>
                </a:r>
                <a:endParaRPr b="1" sz="1000">
                  <a:solidFill>
                    <a:schemeClr val="lt1"/>
                  </a:solidFill>
                </a:endParaRPr>
              </a:p>
            </p:txBody>
          </p:sp>
          <p:cxnSp>
            <p:nvCxnSpPr>
              <p:cNvPr id="170" name="Google Shape;170;p25"/>
              <p:cNvCxnSpPr>
                <a:stCxn id="156" idx="4"/>
                <a:endCxn id="163" idx="0"/>
              </p:cNvCxnSpPr>
              <p:nvPr/>
            </p:nvCxnSpPr>
            <p:spPr>
              <a:xfrm>
                <a:off x="6083925" y="2778875"/>
                <a:ext cx="426000" cy="486900"/>
              </a:xfrm>
              <a:prstGeom prst="straightConnector1">
                <a:avLst/>
              </a:prstGeom>
              <a:noFill/>
              <a:ln cap="flat" cmpd="sng" w="9525">
                <a:solidFill>
                  <a:schemeClr val="dk2"/>
                </a:solidFill>
                <a:prstDash val="solid"/>
                <a:round/>
                <a:headEnd len="med" w="med" type="none"/>
                <a:tailEnd len="med" w="med" type="triangle"/>
              </a:ln>
            </p:spPr>
          </p:cxnSp>
          <p:cxnSp>
            <p:nvCxnSpPr>
              <p:cNvPr id="171" name="Google Shape;171;p25"/>
              <p:cNvCxnSpPr>
                <a:stCxn id="167" idx="6"/>
                <a:endCxn id="163" idx="2"/>
              </p:cNvCxnSpPr>
              <p:nvPr/>
            </p:nvCxnSpPr>
            <p:spPr>
              <a:xfrm flipH="1" rot="10800000">
                <a:off x="5357700" y="3690400"/>
                <a:ext cx="585900" cy="352200"/>
              </a:xfrm>
              <a:prstGeom prst="straightConnector1">
                <a:avLst/>
              </a:prstGeom>
              <a:noFill/>
              <a:ln cap="flat" cmpd="sng" w="9525">
                <a:solidFill>
                  <a:schemeClr val="dk2"/>
                </a:solidFill>
                <a:prstDash val="solid"/>
                <a:round/>
                <a:headEnd len="med" w="med" type="none"/>
                <a:tailEnd len="med" w="med" type="triangle"/>
              </a:ln>
            </p:spPr>
          </p:cxnSp>
          <p:cxnSp>
            <p:nvCxnSpPr>
              <p:cNvPr id="172" name="Google Shape;172;p25"/>
              <p:cNvCxnSpPr>
                <a:stCxn id="165" idx="7"/>
                <a:endCxn id="163" idx="4"/>
              </p:cNvCxnSpPr>
              <p:nvPr/>
            </p:nvCxnSpPr>
            <p:spPr>
              <a:xfrm flipH="1" rot="10800000">
                <a:off x="5998112" y="4114660"/>
                <a:ext cx="511800" cy="498600"/>
              </a:xfrm>
              <a:prstGeom prst="straightConnector1">
                <a:avLst/>
              </a:prstGeom>
              <a:noFill/>
              <a:ln cap="flat" cmpd="sng" w="9525">
                <a:solidFill>
                  <a:schemeClr val="dk2"/>
                </a:solidFill>
                <a:prstDash val="solid"/>
                <a:round/>
                <a:headEnd len="med" w="med" type="none"/>
                <a:tailEnd len="med" w="med" type="triangle"/>
              </a:ln>
            </p:spPr>
          </p:cxnSp>
          <p:cxnSp>
            <p:nvCxnSpPr>
              <p:cNvPr id="173" name="Google Shape;173;p25"/>
              <p:cNvCxnSpPr>
                <a:stCxn id="168" idx="0"/>
                <a:endCxn id="163" idx="5"/>
              </p:cNvCxnSpPr>
              <p:nvPr/>
            </p:nvCxnSpPr>
            <p:spPr>
              <a:xfrm rot="10800000">
                <a:off x="6910350" y="3990550"/>
                <a:ext cx="323400" cy="527100"/>
              </a:xfrm>
              <a:prstGeom prst="straightConnector1">
                <a:avLst/>
              </a:prstGeom>
              <a:noFill/>
              <a:ln cap="flat" cmpd="sng" w="9525">
                <a:solidFill>
                  <a:schemeClr val="dk2"/>
                </a:solidFill>
                <a:prstDash val="solid"/>
                <a:round/>
                <a:headEnd len="med" w="med" type="none"/>
                <a:tailEnd len="med" w="med" type="triangle"/>
              </a:ln>
            </p:spPr>
          </p:cxnSp>
          <p:cxnSp>
            <p:nvCxnSpPr>
              <p:cNvPr id="174" name="Google Shape;174;p25"/>
              <p:cNvCxnSpPr>
                <a:stCxn id="169" idx="2"/>
                <a:endCxn id="163" idx="6"/>
              </p:cNvCxnSpPr>
              <p:nvPr/>
            </p:nvCxnSpPr>
            <p:spPr>
              <a:xfrm flipH="1">
                <a:off x="7075950" y="3626950"/>
                <a:ext cx="661800" cy="63300"/>
              </a:xfrm>
              <a:prstGeom prst="straightConnector1">
                <a:avLst/>
              </a:prstGeom>
              <a:noFill/>
              <a:ln cap="flat" cmpd="sng" w="9525">
                <a:solidFill>
                  <a:schemeClr val="dk2"/>
                </a:solidFill>
                <a:prstDash val="solid"/>
                <a:round/>
                <a:headEnd len="med" w="med" type="none"/>
                <a:tailEnd len="med" w="med" type="triangle"/>
              </a:ln>
            </p:spPr>
          </p:cxnSp>
        </p:grpSp>
      </p:grpSp>
      <p:cxnSp>
        <p:nvCxnSpPr>
          <p:cNvPr id="175" name="Google Shape;175;p25"/>
          <p:cNvCxnSpPr/>
          <p:nvPr/>
        </p:nvCxnSpPr>
        <p:spPr>
          <a:xfrm>
            <a:off x="7741225" y="5829300"/>
            <a:ext cx="997500" cy="997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2.2.1 Các mức độ kiểm thử</a:t>
            </a:r>
            <a:endParaRPr/>
          </a:p>
        </p:txBody>
      </p:sp>
      <p:sp>
        <p:nvSpPr>
          <p:cNvPr id="181" name="Google Shape;181;p26"/>
          <p:cNvSpPr txBox="1"/>
          <p:nvPr>
            <p:ph idx="1" type="body"/>
          </p:nvPr>
        </p:nvSpPr>
        <p:spPr>
          <a:xfrm>
            <a:off x="311700" y="1240225"/>
            <a:ext cx="8520600" cy="120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solidFill>
                  <a:srgbClr val="FF00FF"/>
                </a:solidFill>
              </a:rPr>
              <a:t>Kiểm thử tích hợp - </a:t>
            </a:r>
            <a:r>
              <a:rPr lang="vi">
                <a:solidFill>
                  <a:schemeClr val="dk1"/>
                </a:solidFill>
              </a:rPr>
              <a:t>Component integration testing</a:t>
            </a:r>
            <a:r>
              <a:rPr lang="vi">
                <a:solidFill>
                  <a:schemeClr val="dk1"/>
                </a:solidFill>
              </a:rPr>
              <a:t> </a:t>
            </a:r>
            <a:endParaRPr>
              <a:solidFill>
                <a:schemeClr val="dk1"/>
              </a:solidFill>
            </a:endParaRPr>
          </a:p>
          <a:p>
            <a:pPr indent="0" lvl="0" marL="0" rtl="0" algn="l">
              <a:spcBef>
                <a:spcPts val="1200"/>
              </a:spcBef>
              <a:spcAft>
                <a:spcPts val="1200"/>
              </a:spcAft>
              <a:buNone/>
            </a:pPr>
            <a:r>
              <a:rPr lang="vi"/>
              <a:t>Chiến lược tích hợp </a:t>
            </a:r>
            <a:r>
              <a:rPr lang="vi">
                <a:solidFill>
                  <a:schemeClr val="dk1"/>
                </a:solidFill>
              </a:rPr>
              <a:t>Top-down</a:t>
            </a:r>
            <a:endParaRPr/>
          </a:p>
        </p:txBody>
      </p:sp>
      <p:pic>
        <p:nvPicPr>
          <p:cNvPr id="182" name="Google Shape;182;p26"/>
          <p:cNvPicPr preferRelativeResize="0"/>
          <p:nvPr/>
        </p:nvPicPr>
        <p:blipFill>
          <a:blip r:embed="rId3">
            <a:alphaModFix/>
          </a:blip>
          <a:stretch>
            <a:fillRect/>
          </a:stretch>
        </p:blipFill>
        <p:spPr>
          <a:xfrm>
            <a:off x="438650" y="2406300"/>
            <a:ext cx="2323925" cy="1791625"/>
          </a:xfrm>
          <a:prstGeom prst="rect">
            <a:avLst/>
          </a:prstGeom>
          <a:noFill/>
          <a:ln>
            <a:noFill/>
          </a:ln>
        </p:spPr>
      </p:pic>
      <p:grpSp>
        <p:nvGrpSpPr>
          <p:cNvPr id="183" name="Google Shape;183;p26"/>
          <p:cNvGrpSpPr/>
          <p:nvPr/>
        </p:nvGrpSpPr>
        <p:grpSpPr>
          <a:xfrm>
            <a:off x="4080175" y="2993425"/>
            <a:ext cx="4308700" cy="733500"/>
            <a:chOff x="727375" y="3755425"/>
            <a:chExt cx="4308700" cy="733500"/>
          </a:xfrm>
        </p:grpSpPr>
        <p:sp>
          <p:nvSpPr>
            <p:cNvPr id="184" name="Google Shape;184;p26"/>
            <p:cNvSpPr/>
            <p:nvPr/>
          </p:nvSpPr>
          <p:spPr>
            <a:xfrm>
              <a:off x="727375" y="3917375"/>
              <a:ext cx="550800" cy="4236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vi" sz="1000">
                  <a:solidFill>
                    <a:schemeClr val="lt1"/>
                  </a:solidFill>
                </a:rPr>
                <a:t>Test A</a:t>
              </a:r>
              <a:endParaRPr b="1" sz="1000">
                <a:solidFill>
                  <a:schemeClr val="lt1"/>
                </a:solidFill>
              </a:endParaRPr>
            </a:p>
          </p:txBody>
        </p:sp>
        <p:sp>
          <p:nvSpPr>
            <p:cNvPr id="185" name="Google Shape;185;p26"/>
            <p:cNvSpPr/>
            <p:nvPr/>
          </p:nvSpPr>
          <p:spPr>
            <a:xfrm>
              <a:off x="1918975" y="3910375"/>
              <a:ext cx="1300500" cy="4236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l">
                <a:spcBef>
                  <a:spcPts val="0"/>
                </a:spcBef>
                <a:spcAft>
                  <a:spcPts val="0"/>
                </a:spcAft>
                <a:buNone/>
              </a:pPr>
              <a:r>
                <a:rPr b="1" lang="vi" sz="1000">
                  <a:solidFill>
                    <a:schemeClr val="dk2"/>
                  </a:solidFill>
                </a:rPr>
                <a:t>Test A, </a:t>
              </a:r>
              <a:r>
                <a:rPr b="1" lang="vi" sz="1000">
                  <a:solidFill>
                    <a:schemeClr val="dk2"/>
                  </a:solidFill>
                </a:rPr>
                <a:t>B, C, D</a:t>
              </a:r>
              <a:endParaRPr b="1" sz="1000">
                <a:solidFill>
                  <a:schemeClr val="dk2"/>
                </a:solidFill>
              </a:endParaRPr>
            </a:p>
          </p:txBody>
        </p:sp>
        <p:sp>
          <p:nvSpPr>
            <p:cNvPr id="186" name="Google Shape;186;p26"/>
            <p:cNvSpPr/>
            <p:nvPr/>
          </p:nvSpPr>
          <p:spPr>
            <a:xfrm>
              <a:off x="3917375" y="3755425"/>
              <a:ext cx="1118700" cy="7335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0" lIns="126000" spcFirstLastPara="1" rIns="0" wrap="square" tIns="0">
              <a:noAutofit/>
            </a:bodyPr>
            <a:lstStyle/>
            <a:p>
              <a:pPr indent="0" lvl="0" marL="0" rtl="0" algn="l">
                <a:spcBef>
                  <a:spcPts val="0"/>
                </a:spcBef>
                <a:spcAft>
                  <a:spcPts val="0"/>
                </a:spcAft>
                <a:buNone/>
              </a:pPr>
              <a:r>
                <a:rPr b="1" lang="vi" sz="1000">
                  <a:solidFill>
                    <a:schemeClr val="dk2"/>
                  </a:solidFill>
                </a:rPr>
                <a:t>Test A, </a:t>
              </a:r>
              <a:endParaRPr b="1" sz="1000">
                <a:solidFill>
                  <a:schemeClr val="dk2"/>
                </a:solidFill>
              </a:endParaRPr>
            </a:p>
            <a:p>
              <a:pPr indent="0" lvl="0" marL="0" rtl="0" algn="l">
                <a:spcBef>
                  <a:spcPts val="0"/>
                </a:spcBef>
                <a:spcAft>
                  <a:spcPts val="0"/>
                </a:spcAft>
                <a:buNone/>
              </a:pPr>
              <a:r>
                <a:rPr b="1" lang="vi" sz="1000">
                  <a:solidFill>
                    <a:schemeClr val="dk2"/>
                  </a:solidFill>
                </a:rPr>
                <a:t>B, C, D, </a:t>
              </a:r>
              <a:endParaRPr b="1" sz="1000">
                <a:solidFill>
                  <a:schemeClr val="dk2"/>
                </a:solidFill>
              </a:endParaRPr>
            </a:p>
            <a:p>
              <a:pPr indent="0" lvl="0" marL="0" rtl="0" algn="l">
                <a:spcBef>
                  <a:spcPts val="0"/>
                </a:spcBef>
                <a:spcAft>
                  <a:spcPts val="0"/>
                </a:spcAft>
                <a:buNone/>
              </a:pPr>
              <a:r>
                <a:rPr b="1" lang="vi" sz="1000">
                  <a:solidFill>
                    <a:schemeClr val="dk2"/>
                  </a:solidFill>
                </a:rPr>
                <a:t>E, F, G</a:t>
              </a:r>
              <a:endParaRPr b="1" sz="1000">
                <a:solidFill>
                  <a:schemeClr val="dk2"/>
                </a:solidFill>
              </a:endParaRPr>
            </a:p>
          </p:txBody>
        </p:sp>
        <p:cxnSp>
          <p:nvCxnSpPr>
            <p:cNvPr id="187" name="Google Shape;187;p26"/>
            <p:cNvCxnSpPr>
              <a:stCxn id="184" idx="6"/>
              <a:endCxn id="185" idx="2"/>
            </p:cNvCxnSpPr>
            <p:nvPr/>
          </p:nvCxnSpPr>
          <p:spPr>
            <a:xfrm flipH="1" rot="10800000">
              <a:off x="1278175" y="4122275"/>
              <a:ext cx="640800" cy="6900"/>
            </a:xfrm>
            <a:prstGeom prst="straightConnector1">
              <a:avLst/>
            </a:prstGeom>
            <a:noFill/>
            <a:ln cap="flat" cmpd="sng" w="9525">
              <a:solidFill>
                <a:schemeClr val="dk2"/>
              </a:solidFill>
              <a:prstDash val="solid"/>
              <a:round/>
              <a:headEnd len="med" w="med" type="none"/>
              <a:tailEnd len="med" w="med" type="triangle"/>
            </a:ln>
          </p:spPr>
        </p:cxnSp>
        <p:cxnSp>
          <p:nvCxnSpPr>
            <p:cNvPr id="188" name="Google Shape;188;p26"/>
            <p:cNvCxnSpPr>
              <a:stCxn id="185" idx="6"/>
            </p:cNvCxnSpPr>
            <p:nvPr/>
          </p:nvCxnSpPr>
          <p:spPr>
            <a:xfrm flipH="1" rot="10800000">
              <a:off x="3219475" y="4118875"/>
              <a:ext cx="697800" cy="3300"/>
            </a:xfrm>
            <a:prstGeom prst="straightConnector1">
              <a:avLst/>
            </a:prstGeom>
            <a:noFill/>
            <a:ln cap="flat" cmpd="sng" w="9525">
              <a:solidFill>
                <a:schemeClr val="dk2"/>
              </a:solidFill>
              <a:prstDash val="solid"/>
              <a:round/>
              <a:headEnd len="med" w="med" type="none"/>
              <a:tailEnd len="med" w="med" type="triangle"/>
            </a:ln>
          </p:spPr>
        </p:cxn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2.2.1 Các mức độ kiểm thử</a:t>
            </a:r>
            <a:endParaRPr/>
          </a:p>
        </p:txBody>
      </p:sp>
      <p:sp>
        <p:nvSpPr>
          <p:cNvPr id="194" name="Google Shape;194;p27"/>
          <p:cNvSpPr txBox="1"/>
          <p:nvPr>
            <p:ph idx="1" type="body"/>
          </p:nvPr>
        </p:nvSpPr>
        <p:spPr>
          <a:xfrm>
            <a:off x="311700" y="1240225"/>
            <a:ext cx="8719200" cy="99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solidFill>
                  <a:srgbClr val="FF00FF"/>
                </a:solidFill>
              </a:rPr>
              <a:t>Kiểm thử tích hợp - </a:t>
            </a:r>
            <a:r>
              <a:rPr lang="vi">
                <a:solidFill>
                  <a:schemeClr val="dk1"/>
                </a:solidFill>
              </a:rPr>
              <a:t>Component integration testing</a:t>
            </a:r>
            <a:endParaRPr>
              <a:solidFill>
                <a:schemeClr val="dk1"/>
              </a:solidFill>
            </a:endParaRPr>
          </a:p>
          <a:p>
            <a:pPr indent="0" lvl="0" marL="0" rtl="0" algn="l">
              <a:spcBef>
                <a:spcPts val="1200"/>
              </a:spcBef>
              <a:spcAft>
                <a:spcPts val="1200"/>
              </a:spcAft>
              <a:buNone/>
            </a:pPr>
            <a:r>
              <a:rPr lang="vi"/>
              <a:t>Chiến lược tích hợp </a:t>
            </a:r>
            <a:r>
              <a:rPr lang="vi">
                <a:solidFill>
                  <a:schemeClr val="dk1"/>
                </a:solidFill>
              </a:rPr>
              <a:t>Bottom-up</a:t>
            </a:r>
            <a:endParaRPr/>
          </a:p>
        </p:txBody>
      </p:sp>
      <p:pic>
        <p:nvPicPr>
          <p:cNvPr id="195" name="Google Shape;195;p27"/>
          <p:cNvPicPr preferRelativeResize="0"/>
          <p:nvPr/>
        </p:nvPicPr>
        <p:blipFill>
          <a:blip r:embed="rId3">
            <a:alphaModFix/>
          </a:blip>
          <a:stretch>
            <a:fillRect/>
          </a:stretch>
        </p:blipFill>
        <p:spPr>
          <a:xfrm>
            <a:off x="384615" y="2571750"/>
            <a:ext cx="2364360" cy="1822800"/>
          </a:xfrm>
          <a:prstGeom prst="rect">
            <a:avLst/>
          </a:prstGeom>
          <a:noFill/>
          <a:ln>
            <a:noFill/>
          </a:ln>
        </p:spPr>
      </p:pic>
      <p:grpSp>
        <p:nvGrpSpPr>
          <p:cNvPr id="196" name="Google Shape;196;p27"/>
          <p:cNvGrpSpPr/>
          <p:nvPr/>
        </p:nvGrpSpPr>
        <p:grpSpPr>
          <a:xfrm>
            <a:off x="4156375" y="2393375"/>
            <a:ext cx="4308700" cy="2429050"/>
            <a:chOff x="4003975" y="2393375"/>
            <a:chExt cx="4308700" cy="2429050"/>
          </a:xfrm>
        </p:grpSpPr>
        <p:sp>
          <p:nvSpPr>
            <p:cNvPr id="197" name="Google Shape;197;p27"/>
            <p:cNvSpPr/>
            <p:nvPr/>
          </p:nvSpPr>
          <p:spPr>
            <a:xfrm>
              <a:off x="4062850" y="3390900"/>
              <a:ext cx="550800" cy="4236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vi" sz="1000">
                  <a:solidFill>
                    <a:schemeClr val="lt1"/>
                  </a:solidFill>
                </a:rPr>
                <a:t>Test F</a:t>
              </a:r>
              <a:endParaRPr b="1" sz="1000">
                <a:solidFill>
                  <a:schemeClr val="lt1"/>
                </a:solidFill>
              </a:endParaRPr>
            </a:p>
          </p:txBody>
        </p:sp>
        <p:grpSp>
          <p:nvGrpSpPr>
            <p:cNvPr id="198" name="Google Shape;198;p27"/>
            <p:cNvGrpSpPr/>
            <p:nvPr/>
          </p:nvGrpSpPr>
          <p:grpSpPr>
            <a:xfrm>
              <a:off x="4003975" y="2393375"/>
              <a:ext cx="4308700" cy="2429050"/>
              <a:chOff x="4080175" y="2393375"/>
              <a:chExt cx="4308700" cy="2429050"/>
            </a:xfrm>
          </p:grpSpPr>
          <p:grpSp>
            <p:nvGrpSpPr>
              <p:cNvPr id="199" name="Google Shape;199;p27"/>
              <p:cNvGrpSpPr/>
              <p:nvPr/>
            </p:nvGrpSpPr>
            <p:grpSpPr>
              <a:xfrm>
                <a:off x="4080175" y="2393375"/>
                <a:ext cx="4308700" cy="1790750"/>
                <a:chOff x="727375" y="3460175"/>
                <a:chExt cx="4308700" cy="1790750"/>
              </a:xfrm>
            </p:grpSpPr>
            <p:sp>
              <p:nvSpPr>
                <p:cNvPr id="200" name="Google Shape;200;p27"/>
                <p:cNvSpPr/>
                <p:nvPr/>
              </p:nvSpPr>
              <p:spPr>
                <a:xfrm>
                  <a:off x="727375" y="3460175"/>
                  <a:ext cx="550800" cy="4236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vi" sz="1000">
                      <a:solidFill>
                        <a:schemeClr val="lt1"/>
                      </a:solidFill>
                    </a:rPr>
                    <a:t>Test E</a:t>
                  </a:r>
                  <a:endParaRPr b="1" sz="1000">
                    <a:solidFill>
                      <a:schemeClr val="lt1"/>
                    </a:solidFill>
                  </a:endParaRPr>
                </a:p>
              </p:txBody>
            </p:sp>
            <p:sp>
              <p:nvSpPr>
                <p:cNvPr id="201" name="Google Shape;201;p27"/>
                <p:cNvSpPr/>
                <p:nvPr/>
              </p:nvSpPr>
              <p:spPr>
                <a:xfrm>
                  <a:off x="1918975" y="3910375"/>
                  <a:ext cx="1118700" cy="4236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l">
                    <a:spcBef>
                      <a:spcPts val="0"/>
                    </a:spcBef>
                    <a:spcAft>
                      <a:spcPts val="0"/>
                    </a:spcAft>
                    <a:buNone/>
                  </a:pPr>
                  <a:r>
                    <a:rPr b="1" lang="vi" sz="1000">
                      <a:solidFill>
                        <a:schemeClr val="dk2"/>
                      </a:solidFill>
                    </a:rPr>
                    <a:t>Test B, E, F</a:t>
                  </a:r>
                  <a:endParaRPr b="1" sz="1000">
                    <a:solidFill>
                      <a:schemeClr val="dk2"/>
                    </a:solidFill>
                  </a:endParaRPr>
                </a:p>
              </p:txBody>
            </p:sp>
            <p:sp>
              <p:nvSpPr>
                <p:cNvPr id="202" name="Google Shape;202;p27"/>
                <p:cNvSpPr/>
                <p:nvPr/>
              </p:nvSpPr>
              <p:spPr>
                <a:xfrm>
                  <a:off x="3917375" y="4517425"/>
                  <a:ext cx="1118700" cy="7335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0" lIns="126000" spcFirstLastPara="1" rIns="0" wrap="square" tIns="0">
                  <a:noAutofit/>
                </a:bodyPr>
                <a:lstStyle/>
                <a:p>
                  <a:pPr indent="0" lvl="0" marL="0" rtl="0" algn="l">
                    <a:spcBef>
                      <a:spcPts val="0"/>
                    </a:spcBef>
                    <a:spcAft>
                      <a:spcPts val="0"/>
                    </a:spcAft>
                    <a:buNone/>
                  </a:pPr>
                  <a:r>
                    <a:rPr b="1" lang="vi" sz="1000">
                      <a:solidFill>
                        <a:schemeClr val="dk2"/>
                      </a:solidFill>
                    </a:rPr>
                    <a:t>Test A, </a:t>
                  </a:r>
                  <a:endParaRPr b="1" sz="1000">
                    <a:solidFill>
                      <a:schemeClr val="dk2"/>
                    </a:solidFill>
                  </a:endParaRPr>
                </a:p>
                <a:p>
                  <a:pPr indent="0" lvl="0" marL="0" rtl="0" algn="l">
                    <a:spcBef>
                      <a:spcPts val="0"/>
                    </a:spcBef>
                    <a:spcAft>
                      <a:spcPts val="0"/>
                    </a:spcAft>
                    <a:buNone/>
                  </a:pPr>
                  <a:r>
                    <a:rPr b="1" lang="vi" sz="1000">
                      <a:solidFill>
                        <a:schemeClr val="dk2"/>
                      </a:solidFill>
                    </a:rPr>
                    <a:t>B, C, D, </a:t>
                  </a:r>
                  <a:endParaRPr b="1" sz="1000">
                    <a:solidFill>
                      <a:schemeClr val="dk2"/>
                    </a:solidFill>
                  </a:endParaRPr>
                </a:p>
                <a:p>
                  <a:pPr indent="0" lvl="0" marL="0" rtl="0" algn="l">
                    <a:spcBef>
                      <a:spcPts val="0"/>
                    </a:spcBef>
                    <a:spcAft>
                      <a:spcPts val="0"/>
                    </a:spcAft>
                    <a:buNone/>
                  </a:pPr>
                  <a:r>
                    <a:rPr b="1" lang="vi" sz="1000">
                      <a:solidFill>
                        <a:schemeClr val="dk2"/>
                      </a:solidFill>
                    </a:rPr>
                    <a:t>E, F, G</a:t>
                  </a:r>
                  <a:endParaRPr b="1" sz="1000">
                    <a:solidFill>
                      <a:schemeClr val="dk2"/>
                    </a:solidFill>
                  </a:endParaRPr>
                </a:p>
              </p:txBody>
            </p:sp>
            <p:cxnSp>
              <p:nvCxnSpPr>
                <p:cNvPr id="203" name="Google Shape;203;p27"/>
                <p:cNvCxnSpPr>
                  <a:stCxn id="200" idx="6"/>
                  <a:endCxn id="201" idx="1"/>
                </p:cNvCxnSpPr>
                <p:nvPr/>
              </p:nvCxnSpPr>
              <p:spPr>
                <a:xfrm>
                  <a:off x="1278175" y="3671975"/>
                  <a:ext cx="804600" cy="300300"/>
                </a:xfrm>
                <a:prstGeom prst="straightConnector1">
                  <a:avLst/>
                </a:prstGeom>
                <a:noFill/>
                <a:ln cap="flat" cmpd="sng" w="9525">
                  <a:solidFill>
                    <a:schemeClr val="dk2"/>
                  </a:solidFill>
                  <a:prstDash val="solid"/>
                  <a:round/>
                  <a:headEnd len="med" w="med" type="none"/>
                  <a:tailEnd len="med" w="med" type="triangle"/>
                </a:ln>
              </p:spPr>
            </p:cxnSp>
            <p:cxnSp>
              <p:nvCxnSpPr>
                <p:cNvPr id="204" name="Google Shape;204;p27"/>
                <p:cNvCxnSpPr>
                  <a:stCxn id="201" idx="6"/>
                  <a:endCxn id="202" idx="1"/>
                </p:cNvCxnSpPr>
                <p:nvPr/>
              </p:nvCxnSpPr>
              <p:spPr>
                <a:xfrm>
                  <a:off x="3037675" y="4122175"/>
                  <a:ext cx="1043400" cy="502800"/>
                </a:xfrm>
                <a:prstGeom prst="straightConnector1">
                  <a:avLst/>
                </a:prstGeom>
                <a:noFill/>
                <a:ln cap="flat" cmpd="sng" w="9525">
                  <a:solidFill>
                    <a:schemeClr val="dk2"/>
                  </a:solidFill>
                  <a:prstDash val="solid"/>
                  <a:round/>
                  <a:headEnd len="med" w="med" type="none"/>
                  <a:tailEnd len="med" w="med" type="triangle"/>
                </a:ln>
              </p:spPr>
            </p:cxnSp>
          </p:grpSp>
          <p:sp>
            <p:nvSpPr>
              <p:cNvPr id="205" name="Google Shape;205;p27"/>
              <p:cNvSpPr/>
              <p:nvPr/>
            </p:nvSpPr>
            <p:spPr>
              <a:xfrm>
                <a:off x="4156375" y="4398825"/>
                <a:ext cx="550800" cy="4236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vi" sz="1000">
                    <a:solidFill>
                      <a:schemeClr val="lt1"/>
                    </a:solidFill>
                  </a:rPr>
                  <a:t>Test G</a:t>
                </a:r>
                <a:endParaRPr b="1" sz="1000">
                  <a:solidFill>
                    <a:schemeClr val="lt1"/>
                  </a:solidFill>
                </a:endParaRPr>
              </a:p>
            </p:txBody>
          </p:sp>
          <p:cxnSp>
            <p:nvCxnSpPr>
              <p:cNvPr id="206" name="Google Shape;206;p27"/>
              <p:cNvCxnSpPr>
                <a:stCxn id="197" idx="6"/>
                <a:endCxn id="201" idx="3"/>
              </p:cNvCxnSpPr>
              <p:nvPr/>
            </p:nvCxnSpPr>
            <p:spPr>
              <a:xfrm flipH="1" rot="10800000">
                <a:off x="4689850" y="3205200"/>
                <a:ext cx="745800" cy="397500"/>
              </a:xfrm>
              <a:prstGeom prst="straightConnector1">
                <a:avLst/>
              </a:prstGeom>
              <a:noFill/>
              <a:ln cap="flat" cmpd="sng" w="9525">
                <a:solidFill>
                  <a:schemeClr val="dk2"/>
                </a:solidFill>
                <a:prstDash val="solid"/>
                <a:round/>
                <a:headEnd len="med" w="med" type="none"/>
                <a:tailEnd len="med" w="med" type="triangle"/>
              </a:ln>
            </p:spPr>
          </p:cxnSp>
          <p:sp>
            <p:nvSpPr>
              <p:cNvPr id="207" name="Google Shape;207;p27"/>
              <p:cNvSpPr/>
              <p:nvPr/>
            </p:nvSpPr>
            <p:spPr>
              <a:xfrm>
                <a:off x="6057900" y="3602200"/>
                <a:ext cx="550800" cy="4236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vi" sz="1000">
                    <a:solidFill>
                      <a:schemeClr val="lt1"/>
                    </a:solidFill>
                  </a:rPr>
                  <a:t>Test C</a:t>
                </a:r>
                <a:endParaRPr b="1" sz="1000">
                  <a:solidFill>
                    <a:schemeClr val="lt1"/>
                  </a:solidFill>
                </a:endParaRPr>
              </a:p>
            </p:txBody>
          </p:sp>
          <p:sp>
            <p:nvSpPr>
              <p:cNvPr id="208" name="Google Shape;208;p27"/>
              <p:cNvSpPr/>
              <p:nvPr/>
            </p:nvSpPr>
            <p:spPr>
              <a:xfrm>
                <a:off x="5425700" y="4398825"/>
                <a:ext cx="867600" cy="4236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l">
                  <a:spcBef>
                    <a:spcPts val="0"/>
                  </a:spcBef>
                  <a:spcAft>
                    <a:spcPts val="0"/>
                  </a:spcAft>
                  <a:buNone/>
                </a:pPr>
                <a:r>
                  <a:rPr b="1" lang="vi" sz="1000">
                    <a:solidFill>
                      <a:schemeClr val="dk2"/>
                    </a:solidFill>
                  </a:rPr>
                  <a:t>Test </a:t>
                </a:r>
                <a:r>
                  <a:rPr b="1" lang="vi" sz="1000">
                    <a:solidFill>
                      <a:schemeClr val="dk2"/>
                    </a:solidFill>
                  </a:rPr>
                  <a:t>D, G</a:t>
                </a:r>
                <a:endParaRPr b="1" sz="1000">
                  <a:solidFill>
                    <a:schemeClr val="dk2"/>
                  </a:solidFill>
                </a:endParaRPr>
              </a:p>
            </p:txBody>
          </p:sp>
          <p:cxnSp>
            <p:nvCxnSpPr>
              <p:cNvPr id="209" name="Google Shape;209;p27"/>
              <p:cNvCxnSpPr>
                <a:stCxn id="207" idx="6"/>
                <a:endCxn id="202" idx="2"/>
              </p:cNvCxnSpPr>
              <p:nvPr/>
            </p:nvCxnSpPr>
            <p:spPr>
              <a:xfrm>
                <a:off x="6608700" y="3814000"/>
                <a:ext cx="661500" cy="3300"/>
              </a:xfrm>
              <a:prstGeom prst="straightConnector1">
                <a:avLst/>
              </a:prstGeom>
              <a:noFill/>
              <a:ln cap="flat" cmpd="sng" w="9525">
                <a:solidFill>
                  <a:schemeClr val="dk2"/>
                </a:solidFill>
                <a:prstDash val="solid"/>
                <a:round/>
                <a:headEnd len="med" w="med" type="none"/>
                <a:tailEnd len="med" w="med" type="triangle"/>
              </a:ln>
            </p:spPr>
          </p:cxnSp>
          <p:cxnSp>
            <p:nvCxnSpPr>
              <p:cNvPr id="210" name="Google Shape;210;p27"/>
              <p:cNvCxnSpPr>
                <a:stCxn id="208" idx="6"/>
                <a:endCxn id="202" idx="3"/>
              </p:cNvCxnSpPr>
              <p:nvPr/>
            </p:nvCxnSpPr>
            <p:spPr>
              <a:xfrm flipH="1" rot="10800000">
                <a:off x="6293300" y="4076625"/>
                <a:ext cx="1140600" cy="534000"/>
              </a:xfrm>
              <a:prstGeom prst="straightConnector1">
                <a:avLst/>
              </a:prstGeom>
              <a:noFill/>
              <a:ln cap="flat" cmpd="sng" w="9525">
                <a:solidFill>
                  <a:schemeClr val="dk2"/>
                </a:solidFill>
                <a:prstDash val="solid"/>
                <a:round/>
                <a:headEnd len="med" w="med" type="none"/>
                <a:tailEnd len="med" w="med" type="triangle"/>
              </a:ln>
            </p:spPr>
          </p:cxnSp>
          <p:cxnSp>
            <p:nvCxnSpPr>
              <p:cNvPr id="211" name="Google Shape;211;p27"/>
              <p:cNvCxnSpPr>
                <a:stCxn id="205" idx="6"/>
                <a:endCxn id="208" idx="2"/>
              </p:cNvCxnSpPr>
              <p:nvPr/>
            </p:nvCxnSpPr>
            <p:spPr>
              <a:xfrm>
                <a:off x="4707175" y="4610625"/>
                <a:ext cx="718500" cy="0"/>
              </a:xfrm>
              <a:prstGeom prst="straightConnector1">
                <a:avLst/>
              </a:prstGeom>
              <a:noFill/>
              <a:ln cap="flat" cmpd="sng" w="9525">
                <a:solidFill>
                  <a:schemeClr val="dk2"/>
                </a:solidFill>
                <a:prstDash val="solid"/>
                <a:round/>
                <a:headEnd len="med" w="med" type="none"/>
                <a:tailEnd len="med" w="med" type="triangle"/>
              </a:ln>
            </p:spPr>
          </p:cxnSp>
        </p:gr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2.2.1 </a:t>
            </a:r>
            <a:r>
              <a:rPr lang="vi"/>
              <a:t>Các mức độ kiểm thử</a:t>
            </a:r>
            <a:endParaRPr/>
          </a:p>
        </p:txBody>
      </p:sp>
      <p:sp>
        <p:nvSpPr>
          <p:cNvPr id="217" name="Google Shape;217;p28"/>
          <p:cNvSpPr txBox="1"/>
          <p:nvPr>
            <p:ph idx="1" type="body"/>
          </p:nvPr>
        </p:nvSpPr>
        <p:spPr>
          <a:xfrm>
            <a:off x="311700" y="1240225"/>
            <a:ext cx="8520600" cy="372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solidFill>
                  <a:srgbClr val="FF00FF"/>
                </a:solidFill>
              </a:rPr>
              <a:t>Kiểm thử tích hợp - </a:t>
            </a:r>
            <a:r>
              <a:rPr lang="vi">
                <a:solidFill>
                  <a:schemeClr val="dk1"/>
                </a:solidFill>
              </a:rPr>
              <a:t>System integration testing</a:t>
            </a:r>
            <a:endParaRPr>
              <a:solidFill>
                <a:schemeClr val="dk1"/>
              </a:solidFill>
            </a:endParaRPr>
          </a:p>
          <a:p>
            <a:pPr indent="-330200" lvl="0" marL="457200" rtl="0" algn="l">
              <a:spcBef>
                <a:spcPts val="1200"/>
              </a:spcBef>
              <a:spcAft>
                <a:spcPts val="0"/>
              </a:spcAft>
              <a:buSzPts val="1600"/>
              <a:buChar char="●"/>
            </a:pPr>
            <a:r>
              <a:rPr lang="vi" sz="1600"/>
              <a:t>Tập trung vào kiểm thử interfaces của system với các system khác và các dịch vụ bên ngoài. </a:t>
            </a:r>
            <a:endParaRPr sz="1600"/>
          </a:p>
          <a:p>
            <a:pPr indent="0" lvl="0" marL="457200" rtl="0" algn="l">
              <a:spcBef>
                <a:spcPts val="1200"/>
              </a:spcBef>
              <a:spcAft>
                <a:spcPts val="0"/>
              </a:spcAft>
              <a:buNone/>
            </a:pPr>
            <a:r>
              <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2.2.1 Các mức độ kiểm thử</a:t>
            </a:r>
            <a:endParaRPr/>
          </a:p>
        </p:txBody>
      </p:sp>
      <p:sp>
        <p:nvSpPr>
          <p:cNvPr id="223" name="Google Shape;223;p29"/>
          <p:cNvSpPr txBox="1"/>
          <p:nvPr>
            <p:ph idx="1" type="body"/>
          </p:nvPr>
        </p:nvSpPr>
        <p:spPr>
          <a:xfrm>
            <a:off x="311700" y="1240225"/>
            <a:ext cx="8520600" cy="372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solidFill>
                  <a:srgbClr val="FF00FF"/>
                </a:solidFill>
              </a:rPr>
              <a:t>Kiểm thử hệ thống (System testing) </a:t>
            </a:r>
            <a:endParaRPr sz="1600"/>
          </a:p>
          <a:p>
            <a:pPr indent="-330200" lvl="0" marL="457200" rtl="0" algn="l">
              <a:spcBef>
                <a:spcPts val="1200"/>
              </a:spcBef>
              <a:spcAft>
                <a:spcPts val="0"/>
              </a:spcAft>
              <a:buSzPts val="1600"/>
              <a:buChar char="●"/>
            </a:pPr>
            <a:r>
              <a:rPr lang="vi" sz="1600"/>
              <a:t>Tập trung vào hành vi tổng thể  (overall behavior) và khả năng (capabilities) của một hệ thống hoặc sản phẩm.</a:t>
            </a:r>
            <a:endParaRPr sz="1600"/>
          </a:p>
          <a:p>
            <a:pPr indent="-330200" lvl="0" marL="457200" rtl="0" algn="l">
              <a:spcBef>
                <a:spcPts val="1000"/>
              </a:spcBef>
              <a:spcAft>
                <a:spcPts val="0"/>
              </a:spcAft>
              <a:buSzPts val="1600"/>
              <a:buChar char="●"/>
            </a:pPr>
            <a:r>
              <a:rPr lang="vi" sz="1600"/>
              <a:t>Thường bao gồm kiểm thử chức năng của nghiệp vụ từ đầu đến cuối (end-to-end test) và kiểm thử phi chức năng (non-functional) của các đặc tính chất lượng (quality characteristics).</a:t>
            </a:r>
            <a:endParaRPr sz="1600"/>
          </a:p>
          <a:p>
            <a:pPr indent="-330200" lvl="0" marL="457200" rtl="0" algn="l">
              <a:spcBef>
                <a:spcPts val="1200"/>
              </a:spcBef>
              <a:spcAft>
                <a:spcPts val="0"/>
              </a:spcAft>
              <a:buSzPts val="1600"/>
              <a:buChar char="●"/>
            </a:pPr>
            <a:r>
              <a:rPr lang="vi" sz="1600"/>
              <a:t>Môi trường test phải ổn định, phù hợp, tốt nhất là tương tự như môi trường vận hành.</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2.2.1 </a:t>
            </a:r>
            <a:r>
              <a:rPr lang="vi"/>
              <a:t>Các mức độ kiểm thử</a:t>
            </a:r>
            <a:endParaRPr/>
          </a:p>
        </p:txBody>
      </p:sp>
      <p:sp>
        <p:nvSpPr>
          <p:cNvPr id="229" name="Google Shape;229;p30"/>
          <p:cNvSpPr txBox="1"/>
          <p:nvPr>
            <p:ph idx="1" type="body"/>
          </p:nvPr>
        </p:nvSpPr>
        <p:spPr>
          <a:xfrm>
            <a:off x="311700" y="1240225"/>
            <a:ext cx="8520600" cy="351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solidFill>
                  <a:srgbClr val="FF00FF"/>
                </a:solidFill>
              </a:rPr>
              <a:t>Kiểm thử hệ thống (System testing) </a:t>
            </a:r>
            <a:endParaRPr>
              <a:solidFill>
                <a:schemeClr val="dk1"/>
              </a:solidFill>
            </a:endParaRPr>
          </a:p>
          <a:p>
            <a:pPr indent="0" lvl="0" marL="0" rtl="0" algn="l">
              <a:spcBef>
                <a:spcPts val="1200"/>
              </a:spcBef>
              <a:spcAft>
                <a:spcPts val="0"/>
              </a:spcAft>
              <a:buNone/>
            </a:pPr>
            <a:r>
              <a:t/>
            </a:r>
            <a:endParaRPr b="1" sz="2000">
              <a:solidFill>
                <a:srgbClr val="FF00FF"/>
              </a:solidFill>
              <a:latin typeface="Tahoma"/>
              <a:ea typeface="Tahoma"/>
              <a:cs typeface="Tahoma"/>
              <a:sym typeface="Tahoma"/>
            </a:endParaRPr>
          </a:p>
          <a:p>
            <a:pPr indent="0" lvl="0" marL="0" rtl="0" algn="l">
              <a:spcBef>
                <a:spcPts val="1200"/>
              </a:spcBef>
              <a:spcAft>
                <a:spcPts val="0"/>
              </a:spcAft>
              <a:buNone/>
            </a:pPr>
            <a:r>
              <a:t/>
            </a:r>
            <a:endParaRPr b="1" sz="4750">
              <a:solidFill>
                <a:srgbClr val="FF00FF"/>
              </a:solidFill>
              <a:latin typeface="Tahoma"/>
              <a:ea typeface="Tahoma"/>
              <a:cs typeface="Tahoma"/>
              <a:sym typeface="Tahoma"/>
            </a:endParaRPr>
          </a:p>
          <a:p>
            <a:pPr indent="0" lvl="0" marL="0" rtl="0" algn="l">
              <a:spcBef>
                <a:spcPts val="1200"/>
              </a:spcBef>
              <a:spcAft>
                <a:spcPts val="1200"/>
              </a:spcAft>
              <a:buNone/>
            </a:pPr>
            <a:r>
              <a:t/>
            </a:r>
            <a:endParaRPr sz="3050"/>
          </a:p>
        </p:txBody>
      </p:sp>
      <p:graphicFrame>
        <p:nvGraphicFramePr>
          <p:cNvPr id="230" name="Google Shape;230;p30"/>
          <p:cNvGraphicFramePr/>
          <p:nvPr/>
        </p:nvGraphicFramePr>
        <p:xfrm>
          <a:off x="516175" y="1695450"/>
          <a:ext cx="3000000" cy="3000000"/>
        </p:xfrm>
        <a:graphic>
          <a:graphicData uri="http://schemas.openxmlformats.org/drawingml/2006/table">
            <a:tbl>
              <a:tblPr>
                <a:noFill/>
                <a:tableStyleId>{DF2365C4-3969-441C-AF84-28815FAD7B36}</a:tableStyleId>
              </a:tblPr>
              <a:tblGrid>
                <a:gridCol w="1962375"/>
                <a:gridCol w="6665450"/>
              </a:tblGrid>
              <a:tr h="381000">
                <a:tc>
                  <a:txBody>
                    <a:bodyPr/>
                    <a:lstStyle/>
                    <a:p>
                      <a:pPr indent="0" lvl="0" marL="0" rtl="0" algn="l">
                        <a:spcBef>
                          <a:spcPts val="0"/>
                        </a:spcBef>
                        <a:spcAft>
                          <a:spcPts val="0"/>
                        </a:spcAft>
                        <a:buNone/>
                      </a:pPr>
                      <a:r>
                        <a:rPr b="1" lang="vi">
                          <a:solidFill>
                            <a:schemeClr val="dk2"/>
                          </a:solidFill>
                          <a:latin typeface="Source Code Pro"/>
                          <a:ea typeface="Source Code Pro"/>
                          <a:cs typeface="Source Code Pro"/>
                          <a:sym typeface="Source Code Pro"/>
                        </a:rPr>
                        <a:t>Objectives</a:t>
                      </a:r>
                      <a:endParaRPr b="1">
                        <a:latin typeface="Source Code Pro"/>
                        <a:ea typeface="Source Code Pro"/>
                        <a:cs typeface="Source Code Pro"/>
                        <a:sym typeface="Source Code Pro"/>
                      </a:endParaRPr>
                    </a:p>
                  </a:txBody>
                  <a:tcPr marT="91425" marB="91425" marR="91425" marL="91425">
                    <a:lnL cap="flat" cmpd="sng" w="9525">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vi" sz="1300">
                          <a:solidFill>
                            <a:srgbClr val="3F3F3F"/>
                          </a:solidFill>
                          <a:latin typeface="Source Code Pro"/>
                          <a:ea typeface="Source Code Pro"/>
                          <a:cs typeface="Source Code Pro"/>
                          <a:sym typeface="Source Code Pro"/>
                        </a:rPr>
                        <a:t>Reduce risk. Verify functional &amp; non-functional behaviours of system. Validate system is complete &amp; as expected. Build confidence. Find &amp; Prevent defects. </a:t>
                      </a:r>
                      <a:endParaRPr sz="1300">
                        <a:latin typeface="Source Code Pro"/>
                        <a:ea typeface="Source Code Pro"/>
                        <a:cs typeface="Source Code Pro"/>
                        <a:sym typeface="Source Code Pro"/>
                      </a:endParaRPr>
                    </a:p>
                  </a:txBody>
                  <a:tcPr marT="45725" marB="45725" marR="91450" marL="91450">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b="1" lang="vi">
                          <a:solidFill>
                            <a:schemeClr val="dk2"/>
                          </a:solidFill>
                          <a:latin typeface="Source Code Pro"/>
                          <a:ea typeface="Source Code Pro"/>
                          <a:cs typeface="Source Code Pro"/>
                          <a:sym typeface="Source Code Pro"/>
                        </a:rPr>
                        <a:t>Test Basis</a:t>
                      </a:r>
                      <a:endParaRPr b="1">
                        <a:latin typeface="Source Code Pro"/>
                        <a:ea typeface="Source Code Pro"/>
                        <a:cs typeface="Source Code Pro"/>
                        <a:sym typeface="Source Code Pro"/>
                      </a:endParaRPr>
                    </a:p>
                  </a:txBody>
                  <a:tcPr marT="91425" marB="91425" marR="91425" marL="91425">
                    <a:lnL cap="flat" cmpd="sng" w="9525">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vi" sz="1300">
                          <a:solidFill>
                            <a:srgbClr val="3F3F3F"/>
                          </a:solidFill>
                          <a:latin typeface="Source Code Pro"/>
                          <a:ea typeface="Source Code Pro"/>
                          <a:cs typeface="Source Code Pro"/>
                          <a:sym typeface="Source Code Pro"/>
                        </a:rPr>
                        <a:t>Software &amp; system reqs specs. Risk analysis reports. Use cases. Epics &amp; user stories. System models. State diagrams. System &amp; User manuals.</a:t>
                      </a:r>
                      <a:endParaRPr sz="1300">
                        <a:latin typeface="Source Code Pro"/>
                        <a:ea typeface="Source Code Pro"/>
                        <a:cs typeface="Source Code Pro"/>
                        <a:sym typeface="Source Code Pro"/>
                      </a:endParaRPr>
                    </a:p>
                  </a:txBody>
                  <a:tcPr marT="45725" marB="45725" marR="91450" marL="91450">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b="1" lang="vi">
                          <a:solidFill>
                            <a:schemeClr val="dk2"/>
                          </a:solidFill>
                          <a:latin typeface="Source Code Pro"/>
                          <a:ea typeface="Source Code Pro"/>
                          <a:cs typeface="Source Code Pro"/>
                          <a:sym typeface="Source Code Pro"/>
                        </a:rPr>
                        <a:t>Test Objects</a:t>
                      </a:r>
                      <a:endParaRPr b="1">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b="1">
                        <a:latin typeface="Source Code Pro"/>
                        <a:ea typeface="Source Code Pro"/>
                        <a:cs typeface="Source Code Pro"/>
                        <a:sym typeface="Source Code Pro"/>
                      </a:endParaRPr>
                    </a:p>
                  </a:txBody>
                  <a:tcPr marT="91425" marB="91425" marR="91425" marL="91425">
                    <a:lnL cap="flat" cmpd="sng" w="9525">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vi" sz="1300">
                          <a:solidFill>
                            <a:srgbClr val="3F3F3F"/>
                          </a:solidFill>
                          <a:latin typeface="Source Code Pro"/>
                          <a:ea typeface="Source Code Pro"/>
                          <a:cs typeface="Source Code Pro"/>
                          <a:sym typeface="Source Code Pro"/>
                        </a:rPr>
                        <a:t>Applications. Hardware/software. Operating system. SUT. System configuration &amp; config data.</a:t>
                      </a:r>
                      <a:endParaRPr sz="1300">
                        <a:latin typeface="Source Code Pro"/>
                        <a:ea typeface="Source Code Pro"/>
                        <a:cs typeface="Source Code Pro"/>
                        <a:sym typeface="Source Code Pro"/>
                      </a:endParaRPr>
                    </a:p>
                  </a:txBody>
                  <a:tcPr marT="45725" marB="45725" marR="91450" marL="91450">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b="1" lang="vi">
                          <a:solidFill>
                            <a:schemeClr val="dk2"/>
                          </a:solidFill>
                          <a:latin typeface="Source Code Pro"/>
                          <a:ea typeface="Source Code Pro"/>
                          <a:cs typeface="Source Code Pro"/>
                          <a:sym typeface="Source Code Pro"/>
                        </a:rPr>
                        <a:t>Typical Defects &amp; Failures</a:t>
                      </a:r>
                      <a:endParaRPr b="1">
                        <a:latin typeface="Source Code Pro"/>
                        <a:ea typeface="Source Code Pro"/>
                        <a:cs typeface="Source Code Pro"/>
                        <a:sym typeface="Source Code Pro"/>
                      </a:endParaRPr>
                    </a:p>
                  </a:txBody>
                  <a:tcPr marT="91425" marB="91425" marR="91425" marL="91425">
                    <a:lnL cap="flat" cmpd="sng" w="9525">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vi" sz="1300">
                          <a:solidFill>
                            <a:srgbClr val="3F3F3F"/>
                          </a:solidFill>
                          <a:latin typeface="Source Code Pro"/>
                          <a:ea typeface="Source Code Pro"/>
                          <a:cs typeface="Source Code Pro"/>
                          <a:sym typeface="Source Code Pro"/>
                        </a:rPr>
                        <a:t>Incorrect calculations. Incorrect/unexpected system (non-)functional behaviours. Incorrect data flows. Cannot complete end-to-end tasks. Not as described in manuals.</a:t>
                      </a:r>
                      <a:endParaRPr sz="1300">
                        <a:latin typeface="Source Code Pro"/>
                        <a:ea typeface="Source Code Pro"/>
                        <a:cs typeface="Source Code Pro"/>
                        <a:sym typeface="Source Code Pro"/>
                      </a:endParaRPr>
                    </a:p>
                  </a:txBody>
                  <a:tcPr marT="45725" marB="45725" marR="91450" marL="91450">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b="1" lang="vi">
                          <a:solidFill>
                            <a:schemeClr val="dk2"/>
                          </a:solidFill>
                          <a:latin typeface="Source Code Pro"/>
                          <a:ea typeface="Source Code Pro"/>
                          <a:cs typeface="Source Code Pro"/>
                          <a:sym typeface="Source Code Pro"/>
                        </a:rPr>
                        <a:t>Approaches &amp; Responsibilities</a:t>
                      </a:r>
                      <a:endParaRPr b="1">
                        <a:latin typeface="Source Code Pro"/>
                        <a:ea typeface="Source Code Pro"/>
                        <a:cs typeface="Source Code Pro"/>
                        <a:sym typeface="Source Code Pr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vi" sz="1300">
                          <a:solidFill>
                            <a:srgbClr val="3F3F3F"/>
                          </a:solidFill>
                          <a:latin typeface="Source Code Pro"/>
                          <a:ea typeface="Source Code Pro"/>
                          <a:cs typeface="Source Code Pro"/>
                          <a:sym typeface="Source Code Pro"/>
                        </a:rPr>
                        <a:t>Reduce risk. Verify functional &amp; non-functional behaviours of system. Validate system is complete &amp; as expected. Build confidence. Find &amp; Prevent defects. </a:t>
                      </a:r>
                      <a:endParaRPr sz="1300">
                        <a:latin typeface="Source Code Pro"/>
                        <a:ea typeface="Source Code Pro"/>
                        <a:cs typeface="Source Code Pro"/>
                        <a:sym typeface="Source Code Pro"/>
                      </a:endParaRPr>
                    </a:p>
                  </a:txBody>
                  <a:tcPr marT="45725" marB="45725" marR="91450" marL="914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2.2.1 </a:t>
            </a:r>
            <a:r>
              <a:rPr lang="vi"/>
              <a:t>Các mức độ kiểm thử</a:t>
            </a:r>
            <a:endParaRPr/>
          </a:p>
        </p:txBody>
      </p:sp>
      <p:sp>
        <p:nvSpPr>
          <p:cNvPr id="236" name="Google Shape;236;p31"/>
          <p:cNvSpPr txBox="1"/>
          <p:nvPr>
            <p:ph idx="1" type="body"/>
          </p:nvPr>
        </p:nvSpPr>
        <p:spPr>
          <a:xfrm>
            <a:off x="311700" y="1240225"/>
            <a:ext cx="8520600" cy="3706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vi" sz="1900">
                <a:solidFill>
                  <a:srgbClr val="FF00FF"/>
                </a:solidFill>
              </a:rPr>
              <a:t>Kiểm thử chấp nhận (Acceptance testing)</a:t>
            </a:r>
            <a:endParaRPr b="1" sz="1900">
              <a:solidFill>
                <a:srgbClr val="FF00FF"/>
              </a:solidFill>
            </a:endParaRPr>
          </a:p>
          <a:p>
            <a:pPr indent="-328453" lvl="0" marL="457200" rtl="0" algn="l">
              <a:spcBef>
                <a:spcPts val="1200"/>
              </a:spcBef>
              <a:spcAft>
                <a:spcPts val="0"/>
              </a:spcAft>
              <a:buSzPct val="100000"/>
              <a:buChar char="●"/>
            </a:pPr>
            <a:r>
              <a:rPr lang="vi" sz="1700"/>
              <a:t>Tập trung vào việc validation và chứng minh sự sẵn sàng triển khai, điều này có nghĩa là hệ thống đáp ứng đúng nhu cầu nghiệp vụ của người dùng. </a:t>
            </a:r>
            <a:endParaRPr sz="1700"/>
          </a:p>
          <a:p>
            <a:pPr indent="-328453" lvl="0" marL="457200" rtl="0" algn="l">
              <a:spcBef>
                <a:spcPts val="1200"/>
              </a:spcBef>
              <a:spcAft>
                <a:spcPts val="0"/>
              </a:spcAft>
              <a:buSzPct val="100000"/>
              <a:buChar char="●"/>
            </a:pPr>
            <a:r>
              <a:rPr lang="vi" sz="1700"/>
              <a:t>Lý tưởng nhất, kiểm thử chấp nhận nên được thực hiện bởi người dùng. Các hình thức chính của kiểm thử chấp nhận bao gồm: </a:t>
            </a:r>
            <a:endParaRPr sz="1700"/>
          </a:p>
          <a:p>
            <a:pPr indent="-322580" lvl="0" marL="914400" rtl="0" algn="l">
              <a:spcBef>
                <a:spcPts val="1000"/>
              </a:spcBef>
              <a:spcAft>
                <a:spcPts val="0"/>
              </a:spcAft>
              <a:buSzPct val="100000"/>
              <a:buChar char="-"/>
            </a:pPr>
            <a:r>
              <a:rPr lang="vi" sz="1600"/>
              <a:t>Kiểm thử chấp nhận người dùng (UAT)</a:t>
            </a:r>
            <a:endParaRPr sz="1600"/>
          </a:p>
          <a:p>
            <a:pPr indent="-322580" lvl="0" marL="914400" rtl="0" algn="l">
              <a:spcBef>
                <a:spcPts val="1000"/>
              </a:spcBef>
              <a:spcAft>
                <a:spcPts val="0"/>
              </a:spcAft>
              <a:buSzPct val="100000"/>
              <a:buChar char="-"/>
            </a:pPr>
            <a:r>
              <a:rPr lang="vi" sz="1600"/>
              <a:t>Kiểm thử chấp nhận vận hành (O</a:t>
            </a:r>
            <a:r>
              <a:rPr lang="vi" sz="1600"/>
              <a:t>perational Acceptance Testing)</a:t>
            </a:r>
            <a:endParaRPr sz="1600"/>
          </a:p>
          <a:p>
            <a:pPr indent="-322580" lvl="0" marL="914400" rtl="0" algn="l">
              <a:spcBef>
                <a:spcPts val="1000"/>
              </a:spcBef>
              <a:spcAft>
                <a:spcPts val="0"/>
              </a:spcAft>
              <a:buSzPct val="100000"/>
              <a:buChar char="-"/>
            </a:pPr>
            <a:r>
              <a:rPr lang="vi" sz="1600"/>
              <a:t>K</a:t>
            </a:r>
            <a:r>
              <a:rPr lang="vi" sz="1600"/>
              <a:t>iểm thử chấp nhận theo hợp đồng và các quy định (</a:t>
            </a:r>
            <a:r>
              <a:rPr lang="vi" sz="1600"/>
              <a:t>contractual and regulatory acceptance testing)</a:t>
            </a:r>
            <a:endParaRPr sz="1600"/>
          </a:p>
          <a:p>
            <a:pPr indent="-322580" lvl="0" marL="914400" rtl="0" algn="l">
              <a:spcBef>
                <a:spcPts val="1000"/>
              </a:spcBef>
              <a:spcAft>
                <a:spcPts val="1200"/>
              </a:spcAft>
              <a:buSzPct val="100000"/>
              <a:buChar char="-"/>
            </a:pPr>
            <a:r>
              <a:rPr lang="vi" sz="1600"/>
              <a:t>K</a:t>
            </a:r>
            <a:r>
              <a:rPr lang="vi" sz="1600"/>
              <a:t>iểm thử alpha và beta</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Nội dung</a:t>
            </a:r>
            <a:endParaRPr/>
          </a:p>
        </p:txBody>
      </p:sp>
      <p:sp>
        <p:nvSpPr>
          <p:cNvPr id="69" name="Google Shape;69;p1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600">
                <a:solidFill>
                  <a:srgbClr val="000000"/>
                </a:solidFill>
                <a:highlight>
                  <a:srgbClr val="FFFFFF"/>
                </a:highlight>
              </a:rPr>
              <a:t>2.1 Kiểm thử trong Ngữ cảnh của Chu kỳ Phát triển Phần mềm</a:t>
            </a:r>
            <a:endParaRPr sz="1600">
              <a:solidFill>
                <a:srgbClr val="000000"/>
              </a:solidFill>
              <a:highlight>
                <a:srgbClr val="FFFFFF"/>
              </a:highlight>
            </a:endParaRPr>
          </a:p>
          <a:p>
            <a:pPr indent="0" lvl="0" marL="0" rtl="0" algn="l">
              <a:spcBef>
                <a:spcPts val="1200"/>
              </a:spcBef>
              <a:spcAft>
                <a:spcPts val="0"/>
              </a:spcAft>
              <a:buNone/>
            </a:pPr>
            <a:r>
              <a:rPr lang="vi" sz="1600">
                <a:solidFill>
                  <a:srgbClr val="000000"/>
                </a:solidFill>
                <a:highlight>
                  <a:srgbClr val="FFFFFF"/>
                </a:highlight>
              </a:rPr>
              <a:t>2.2 Các mức độ kiểm thử &amp; Các loại kiểm thử</a:t>
            </a:r>
            <a:endParaRPr sz="1600">
              <a:solidFill>
                <a:srgbClr val="000000"/>
              </a:solidFill>
              <a:highlight>
                <a:schemeClr val="lt1"/>
              </a:highlight>
            </a:endParaRPr>
          </a:p>
          <a:p>
            <a:pPr indent="0" lvl="0" marL="0" rtl="0" algn="l">
              <a:spcBef>
                <a:spcPts val="1200"/>
              </a:spcBef>
              <a:spcAft>
                <a:spcPts val="0"/>
              </a:spcAft>
              <a:buNone/>
            </a:pPr>
            <a:r>
              <a:rPr lang="vi" sz="1600">
                <a:solidFill>
                  <a:srgbClr val="000000"/>
                </a:solidFill>
                <a:highlight>
                  <a:schemeClr val="lt1"/>
                </a:highlight>
              </a:rPr>
              <a:t>2.3 Kiểm thử hồi quy</a:t>
            </a:r>
            <a:endParaRPr sz="1600">
              <a:solidFill>
                <a:srgbClr val="000000"/>
              </a:solidFill>
              <a:highlight>
                <a:schemeClr val="lt1"/>
              </a:highlight>
            </a:endParaRPr>
          </a:p>
          <a:p>
            <a:pPr indent="0" lvl="0" marL="0" rtl="0" algn="l">
              <a:spcBef>
                <a:spcPts val="1200"/>
              </a:spcBef>
              <a:spcAft>
                <a:spcPts val="0"/>
              </a:spcAft>
              <a:buNone/>
            </a:pPr>
            <a:r>
              <a:t/>
            </a:r>
            <a:endParaRPr sz="1600">
              <a:solidFill>
                <a:srgbClr val="000000"/>
              </a:solidFill>
              <a:highlight>
                <a:schemeClr val="lt1"/>
              </a:highlight>
              <a:latin typeface="Arial"/>
              <a:ea typeface="Arial"/>
              <a:cs typeface="Arial"/>
              <a:sym typeface="Arial"/>
            </a:endParaRPr>
          </a:p>
          <a:p>
            <a:pPr indent="0" lvl="0" marL="0" rtl="0" algn="l">
              <a:spcBef>
                <a:spcPts val="1200"/>
              </a:spcBef>
              <a:spcAft>
                <a:spcPts val="1200"/>
              </a:spcAft>
              <a:buNone/>
            </a:pPr>
            <a:r>
              <a:t/>
            </a:r>
            <a:endParaRPr sz="1600">
              <a:solidFill>
                <a:srgbClr val="000000"/>
              </a:solidFill>
              <a:highlight>
                <a:schemeClr val="lt1"/>
              </a:highlight>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2.2.1 </a:t>
            </a:r>
            <a:r>
              <a:rPr lang="vi"/>
              <a:t>Các mức độ kiểm thử</a:t>
            </a:r>
            <a:endParaRPr/>
          </a:p>
        </p:txBody>
      </p:sp>
      <p:sp>
        <p:nvSpPr>
          <p:cNvPr id="242" name="Google Shape;242;p32"/>
          <p:cNvSpPr txBox="1"/>
          <p:nvPr>
            <p:ph idx="1" type="body"/>
          </p:nvPr>
        </p:nvSpPr>
        <p:spPr>
          <a:xfrm>
            <a:off x="311700" y="1240225"/>
            <a:ext cx="8520600" cy="351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solidFill>
                  <a:srgbClr val="FF00FF"/>
                </a:solidFill>
              </a:rPr>
              <a:t>Kiểm thử chấp nhận (Acceptance testing)</a:t>
            </a:r>
            <a:endParaRPr b="1">
              <a:solidFill>
                <a:srgbClr val="FF00FF"/>
              </a:solidFill>
            </a:endParaRPr>
          </a:p>
          <a:p>
            <a:pPr indent="0" lvl="0" marL="0" marR="0" rtl="0" algn="l">
              <a:lnSpc>
                <a:spcPct val="115000"/>
              </a:lnSpc>
              <a:spcBef>
                <a:spcPts val="1200"/>
              </a:spcBef>
              <a:spcAft>
                <a:spcPts val="0"/>
              </a:spcAft>
              <a:buNone/>
            </a:pPr>
            <a:r>
              <a:t/>
            </a:r>
            <a:endParaRPr b="1">
              <a:solidFill>
                <a:srgbClr val="FF00FF"/>
              </a:solidFill>
            </a:endParaRPr>
          </a:p>
          <a:p>
            <a:pPr indent="0" lvl="0" marL="0" rtl="0" algn="l">
              <a:spcBef>
                <a:spcPts val="1200"/>
              </a:spcBef>
              <a:spcAft>
                <a:spcPts val="0"/>
              </a:spcAft>
              <a:buNone/>
            </a:pPr>
            <a:r>
              <a:t/>
            </a:r>
            <a:endParaRPr b="1" sz="2000">
              <a:solidFill>
                <a:srgbClr val="FF00FF"/>
              </a:solidFill>
              <a:latin typeface="Tahoma"/>
              <a:ea typeface="Tahoma"/>
              <a:cs typeface="Tahoma"/>
              <a:sym typeface="Tahoma"/>
            </a:endParaRPr>
          </a:p>
          <a:p>
            <a:pPr indent="0" lvl="0" marL="0" rtl="0" algn="l">
              <a:spcBef>
                <a:spcPts val="1200"/>
              </a:spcBef>
              <a:spcAft>
                <a:spcPts val="0"/>
              </a:spcAft>
              <a:buNone/>
            </a:pPr>
            <a:r>
              <a:t/>
            </a:r>
            <a:endParaRPr b="1" sz="4750">
              <a:solidFill>
                <a:srgbClr val="FF00FF"/>
              </a:solidFill>
              <a:latin typeface="Tahoma"/>
              <a:ea typeface="Tahoma"/>
              <a:cs typeface="Tahoma"/>
              <a:sym typeface="Tahoma"/>
            </a:endParaRPr>
          </a:p>
          <a:p>
            <a:pPr indent="0" lvl="0" marL="0" rtl="0" algn="l">
              <a:spcBef>
                <a:spcPts val="1200"/>
              </a:spcBef>
              <a:spcAft>
                <a:spcPts val="1200"/>
              </a:spcAft>
              <a:buNone/>
            </a:pPr>
            <a:r>
              <a:t/>
            </a:r>
            <a:endParaRPr sz="3050"/>
          </a:p>
        </p:txBody>
      </p:sp>
      <p:graphicFrame>
        <p:nvGraphicFramePr>
          <p:cNvPr id="243" name="Google Shape;243;p32"/>
          <p:cNvGraphicFramePr/>
          <p:nvPr/>
        </p:nvGraphicFramePr>
        <p:xfrm>
          <a:off x="516175" y="1771650"/>
          <a:ext cx="3000000" cy="3000000"/>
        </p:xfrm>
        <a:graphic>
          <a:graphicData uri="http://schemas.openxmlformats.org/drawingml/2006/table">
            <a:tbl>
              <a:tblPr>
                <a:noFill/>
                <a:tableStyleId>{DF2365C4-3969-441C-AF84-28815FAD7B36}</a:tableStyleId>
              </a:tblPr>
              <a:tblGrid>
                <a:gridCol w="1962375"/>
                <a:gridCol w="6665450"/>
              </a:tblGrid>
              <a:tr h="381000">
                <a:tc>
                  <a:txBody>
                    <a:bodyPr/>
                    <a:lstStyle/>
                    <a:p>
                      <a:pPr indent="0" lvl="0" marL="0" rtl="0" algn="l">
                        <a:spcBef>
                          <a:spcPts val="0"/>
                        </a:spcBef>
                        <a:spcAft>
                          <a:spcPts val="0"/>
                        </a:spcAft>
                        <a:buNone/>
                      </a:pPr>
                      <a:r>
                        <a:rPr b="1" lang="vi" sz="1200">
                          <a:solidFill>
                            <a:schemeClr val="dk2"/>
                          </a:solidFill>
                          <a:latin typeface="Source Code Pro"/>
                          <a:ea typeface="Source Code Pro"/>
                          <a:cs typeface="Source Code Pro"/>
                          <a:sym typeface="Source Code Pro"/>
                        </a:rPr>
                        <a:t>Objectives</a:t>
                      </a:r>
                      <a:endParaRPr b="1" sz="1200">
                        <a:latin typeface="Source Code Pro"/>
                        <a:ea typeface="Source Code Pro"/>
                        <a:cs typeface="Source Code Pro"/>
                        <a:sym typeface="Source Code Pro"/>
                      </a:endParaRPr>
                    </a:p>
                  </a:txBody>
                  <a:tcPr marT="91425" marB="91425" marR="91425" marL="91425">
                    <a:lnL cap="flat" cmpd="sng" w="9525">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spcBef>
                          <a:spcPts val="0"/>
                        </a:spcBef>
                        <a:spcAft>
                          <a:spcPts val="0"/>
                        </a:spcAft>
                        <a:buNone/>
                      </a:pPr>
                      <a:r>
                        <a:rPr lang="vi" sz="1200">
                          <a:solidFill>
                            <a:srgbClr val="3F3F3F"/>
                          </a:solidFill>
                          <a:latin typeface="Source Code Pro"/>
                          <a:ea typeface="Source Code Pro"/>
                          <a:cs typeface="Source Code Pro"/>
                          <a:sym typeface="Source Code Pro"/>
                        </a:rPr>
                        <a:t>Establish confidence. Validate the system is complete &amp; as expected. Verify functional &amp; non-functional behaviours as specified.</a:t>
                      </a:r>
                      <a:endParaRPr sz="1200">
                        <a:latin typeface="Source Code Pro"/>
                        <a:ea typeface="Source Code Pro"/>
                        <a:cs typeface="Source Code Pro"/>
                        <a:sym typeface="Source Code Pro"/>
                      </a:endParaRPr>
                    </a:p>
                  </a:txBody>
                  <a:tcPr marT="45725" marB="45725" marR="91450" marL="91450">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b="1" lang="vi" sz="1200">
                          <a:solidFill>
                            <a:schemeClr val="dk2"/>
                          </a:solidFill>
                          <a:latin typeface="Source Code Pro"/>
                          <a:ea typeface="Source Code Pro"/>
                          <a:cs typeface="Source Code Pro"/>
                          <a:sym typeface="Source Code Pro"/>
                        </a:rPr>
                        <a:t>Test Basis</a:t>
                      </a:r>
                      <a:endParaRPr b="1" sz="1200">
                        <a:latin typeface="Source Code Pro"/>
                        <a:ea typeface="Source Code Pro"/>
                        <a:cs typeface="Source Code Pro"/>
                        <a:sym typeface="Source Code Pro"/>
                      </a:endParaRPr>
                    </a:p>
                  </a:txBody>
                  <a:tcPr marT="91425" marB="91425" marR="91425" marL="91425">
                    <a:lnL cap="flat" cmpd="sng" w="9525">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spcBef>
                          <a:spcPts val="0"/>
                        </a:spcBef>
                        <a:spcAft>
                          <a:spcPts val="0"/>
                        </a:spcAft>
                        <a:buNone/>
                      </a:pPr>
                      <a:r>
                        <a:rPr lang="vi" sz="1200">
                          <a:solidFill>
                            <a:srgbClr val="3F3F3F"/>
                          </a:solidFill>
                          <a:latin typeface="Source Code Pro"/>
                          <a:ea typeface="Source Code Pro"/>
                          <a:cs typeface="Source Code Pro"/>
                          <a:sym typeface="Source Code Pro"/>
                        </a:rPr>
                        <a:t>Biz process. User/Biz reqs. Regulations, legal contract &amp; standards. Use cases. System reqs. System/User documentation. Risk analysis reports.</a:t>
                      </a:r>
                      <a:endParaRPr sz="1200">
                        <a:latin typeface="Source Code Pro"/>
                        <a:ea typeface="Source Code Pro"/>
                        <a:cs typeface="Source Code Pro"/>
                        <a:sym typeface="Source Code Pro"/>
                      </a:endParaRPr>
                    </a:p>
                    <a:p>
                      <a:pPr indent="0" lvl="0" marL="0" marR="0" rtl="0" algn="l">
                        <a:spcBef>
                          <a:spcPts val="0"/>
                        </a:spcBef>
                        <a:spcAft>
                          <a:spcPts val="0"/>
                        </a:spcAft>
                        <a:buNone/>
                      </a:pPr>
                      <a:r>
                        <a:rPr lang="vi" sz="1200">
                          <a:solidFill>
                            <a:srgbClr val="3F3F3F"/>
                          </a:solidFill>
                          <a:latin typeface="Source Code Pro"/>
                          <a:ea typeface="Source Code Pro"/>
                          <a:cs typeface="Source Code Pro"/>
                          <a:sym typeface="Source Code Pro"/>
                        </a:rPr>
                        <a:t>Backup &amp; recovery procedures. Disaster recovery plan. Non-functional reqs. Operations doc. Performance targets. DB packages. Security standards.</a:t>
                      </a:r>
                      <a:endParaRPr sz="1200">
                        <a:latin typeface="Source Code Pro"/>
                        <a:ea typeface="Source Code Pro"/>
                        <a:cs typeface="Source Code Pro"/>
                        <a:sym typeface="Source Code Pro"/>
                      </a:endParaRPr>
                    </a:p>
                  </a:txBody>
                  <a:tcPr marT="45725" marB="45725" marR="91450" marL="91450">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b="1" lang="vi" sz="1200">
                          <a:solidFill>
                            <a:schemeClr val="dk2"/>
                          </a:solidFill>
                          <a:latin typeface="Source Code Pro"/>
                          <a:ea typeface="Source Code Pro"/>
                          <a:cs typeface="Source Code Pro"/>
                          <a:sym typeface="Source Code Pro"/>
                        </a:rPr>
                        <a:t>Test Objects</a:t>
                      </a:r>
                      <a:endParaRPr b="1" sz="12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b="1" sz="1200">
                        <a:latin typeface="Source Code Pro"/>
                        <a:ea typeface="Source Code Pro"/>
                        <a:cs typeface="Source Code Pro"/>
                        <a:sym typeface="Source Code Pro"/>
                      </a:endParaRPr>
                    </a:p>
                  </a:txBody>
                  <a:tcPr marT="91425" marB="91425" marR="91425" marL="91425">
                    <a:lnL cap="flat" cmpd="sng" w="9525">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spcBef>
                          <a:spcPts val="0"/>
                        </a:spcBef>
                        <a:spcAft>
                          <a:spcPts val="0"/>
                        </a:spcAft>
                        <a:buNone/>
                      </a:pPr>
                      <a:r>
                        <a:rPr lang="vi" sz="1200">
                          <a:solidFill>
                            <a:srgbClr val="3F3F3F"/>
                          </a:solidFill>
                          <a:latin typeface="Source Code Pro"/>
                          <a:ea typeface="Source Code Pro"/>
                          <a:cs typeface="Source Code Pro"/>
                          <a:sym typeface="Source Code Pro"/>
                        </a:rPr>
                        <a:t>SUT. System configuration &amp; config data. Recovery system. Hot sits. Forms. Reports. </a:t>
                      </a:r>
                      <a:endParaRPr sz="1200">
                        <a:latin typeface="Source Code Pro"/>
                        <a:ea typeface="Source Code Pro"/>
                        <a:cs typeface="Source Code Pro"/>
                        <a:sym typeface="Source Code Pro"/>
                      </a:endParaRPr>
                    </a:p>
                  </a:txBody>
                  <a:tcPr marT="45725" marB="45725" marR="91450" marL="91450">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b="1" lang="vi" sz="1200">
                          <a:solidFill>
                            <a:schemeClr val="dk2"/>
                          </a:solidFill>
                          <a:latin typeface="Source Code Pro"/>
                          <a:ea typeface="Source Code Pro"/>
                          <a:cs typeface="Source Code Pro"/>
                          <a:sym typeface="Source Code Pro"/>
                        </a:rPr>
                        <a:t>Typical Defects &amp; Failures</a:t>
                      </a:r>
                      <a:endParaRPr b="1" sz="1200">
                        <a:latin typeface="Source Code Pro"/>
                        <a:ea typeface="Source Code Pro"/>
                        <a:cs typeface="Source Code Pro"/>
                        <a:sym typeface="Source Code Pro"/>
                      </a:endParaRPr>
                    </a:p>
                  </a:txBody>
                  <a:tcPr marT="91425" marB="91425" marR="91425" marL="91425">
                    <a:lnL cap="flat" cmpd="sng" w="9525">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spcBef>
                          <a:spcPts val="0"/>
                        </a:spcBef>
                        <a:spcAft>
                          <a:spcPts val="0"/>
                        </a:spcAft>
                        <a:buNone/>
                      </a:pPr>
                      <a:r>
                        <a:rPr lang="vi" sz="1200">
                          <a:solidFill>
                            <a:srgbClr val="3F3F3F"/>
                          </a:solidFill>
                          <a:latin typeface="Source Code Pro"/>
                          <a:ea typeface="Source Code Pro"/>
                          <a:cs typeface="Source Code Pro"/>
                          <a:sym typeface="Source Code Pro"/>
                        </a:rPr>
                        <a:t>System workflow. Business rules. Contract. Non-functional failures (security vulnerabilities, performance inefficiency, etc)</a:t>
                      </a:r>
                      <a:endParaRPr sz="1200">
                        <a:latin typeface="Source Code Pro"/>
                        <a:ea typeface="Source Code Pro"/>
                        <a:cs typeface="Source Code Pro"/>
                        <a:sym typeface="Source Code Pro"/>
                      </a:endParaRPr>
                    </a:p>
                  </a:txBody>
                  <a:tcPr marT="45725" marB="45725" marR="91450" marL="91450">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b="1" lang="vi" sz="1200">
                          <a:solidFill>
                            <a:schemeClr val="dk2"/>
                          </a:solidFill>
                          <a:latin typeface="Source Code Pro"/>
                          <a:ea typeface="Source Code Pro"/>
                          <a:cs typeface="Source Code Pro"/>
                          <a:sym typeface="Source Code Pro"/>
                        </a:rPr>
                        <a:t>Approaches &amp; Responsibilities</a:t>
                      </a:r>
                      <a:endParaRPr b="1" sz="1200">
                        <a:latin typeface="Source Code Pro"/>
                        <a:ea typeface="Source Code Pro"/>
                        <a:cs typeface="Source Code Pro"/>
                        <a:sym typeface="Source Code Pro"/>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spcBef>
                          <a:spcPts val="0"/>
                        </a:spcBef>
                        <a:spcAft>
                          <a:spcPts val="0"/>
                        </a:spcAft>
                        <a:buNone/>
                      </a:pPr>
                      <a:r>
                        <a:rPr lang="vi" sz="1200">
                          <a:solidFill>
                            <a:srgbClr val="3F3F3F"/>
                          </a:solidFill>
                          <a:latin typeface="Source Code Pro"/>
                          <a:ea typeface="Source Code Pro"/>
                          <a:cs typeface="Source Code Pro"/>
                          <a:sym typeface="Source Code Pro"/>
                        </a:rPr>
                        <a:t>Establish confidence. Validate the system is complete &amp; as expected. Verify functional &amp; non-functional behaviours as specified.</a:t>
                      </a:r>
                      <a:endParaRPr sz="1200">
                        <a:latin typeface="Source Code Pro"/>
                        <a:ea typeface="Source Code Pro"/>
                        <a:cs typeface="Source Code Pro"/>
                        <a:sym typeface="Source Code Pro"/>
                      </a:endParaRPr>
                    </a:p>
                  </a:txBody>
                  <a:tcPr marT="45725" marB="45725" marR="91450" marL="91450">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2.2.2 </a:t>
            </a:r>
            <a:r>
              <a:rPr lang="vi"/>
              <a:t>Các loại kiểm thử</a:t>
            </a:r>
            <a:endParaRPr/>
          </a:p>
        </p:txBody>
      </p:sp>
      <p:sp>
        <p:nvSpPr>
          <p:cNvPr id="249" name="Google Shape;249;p33"/>
          <p:cNvSpPr txBox="1"/>
          <p:nvPr>
            <p:ph idx="1" type="body"/>
          </p:nvPr>
        </p:nvSpPr>
        <p:spPr>
          <a:xfrm>
            <a:off x="311700" y="1240225"/>
            <a:ext cx="8520600" cy="3638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vi" sz="1900">
                <a:solidFill>
                  <a:srgbClr val="FF00FF"/>
                </a:solidFill>
              </a:rPr>
              <a:t>Kiểm thử chức năng (Functional testing)</a:t>
            </a:r>
            <a:r>
              <a:rPr lang="vi" sz="1900">
                <a:solidFill>
                  <a:schemeClr val="dk1"/>
                </a:solidFill>
              </a:rPr>
              <a:t> </a:t>
            </a:r>
            <a:endParaRPr sz="1900"/>
          </a:p>
          <a:p>
            <a:pPr indent="-310832" lvl="0" marL="457200" rtl="0" algn="l">
              <a:lnSpc>
                <a:spcPct val="175000"/>
              </a:lnSpc>
              <a:spcBef>
                <a:spcPts val="1200"/>
              </a:spcBef>
              <a:spcAft>
                <a:spcPts val="0"/>
              </a:spcAft>
              <a:buSzPct val="77777"/>
              <a:buChar char="●"/>
            </a:pPr>
            <a:r>
              <a:rPr lang="vi"/>
              <a:t>Đánh giá các chức năng mà một thành phần hoặc hệ thống nên thực hiện. </a:t>
            </a:r>
            <a:endParaRPr/>
          </a:p>
          <a:p>
            <a:pPr indent="-310832" lvl="0" marL="457200" rtl="0" algn="l">
              <a:lnSpc>
                <a:spcPct val="175000"/>
              </a:lnSpc>
              <a:spcBef>
                <a:spcPts val="0"/>
              </a:spcBef>
              <a:spcAft>
                <a:spcPts val="0"/>
              </a:spcAft>
              <a:buSzPct val="77777"/>
              <a:buChar char="●"/>
            </a:pPr>
            <a:r>
              <a:rPr lang="vi"/>
              <a:t>Những chức năng là những thứ "what" mà  đối tượng kiểm thử nên thực hiện. </a:t>
            </a:r>
            <a:endParaRPr/>
          </a:p>
          <a:p>
            <a:pPr indent="-310832" lvl="0" marL="457200" rtl="0" algn="l">
              <a:lnSpc>
                <a:spcPct val="175000"/>
              </a:lnSpc>
              <a:spcBef>
                <a:spcPts val="0"/>
              </a:spcBef>
              <a:spcAft>
                <a:spcPts val="0"/>
              </a:spcAft>
              <a:buSzPct val="77777"/>
              <a:buChar char="●"/>
            </a:pPr>
            <a:r>
              <a:rPr lang="vi"/>
              <a:t>Mục tiêu chính của kiểm thử chức năng là kiểm tra độ hoàn thiện chức năng, tính chính xác chức năng và sự thích hợp chức năng.</a:t>
            </a:r>
            <a:endParaRPr/>
          </a:p>
          <a:p>
            <a:pPr indent="0" lvl="0" marL="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2.2.2 </a:t>
            </a:r>
            <a:r>
              <a:rPr lang="vi"/>
              <a:t>Các loại kiểm thử</a:t>
            </a:r>
            <a:endParaRPr/>
          </a:p>
        </p:txBody>
      </p:sp>
      <p:sp>
        <p:nvSpPr>
          <p:cNvPr id="255" name="Google Shape;255;p34"/>
          <p:cNvSpPr txBox="1"/>
          <p:nvPr>
            <p:ph idx="1" type="body"/>
          </p:nvPr>
        </p:nvSpPr>
        <p:spPr>
          <a:xfrm>
            <a:off x="311700" y="1240225"/>
            <a:ext cx="8520600" cy="355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solidFill>
                  <a:srgbClr val="FF00FF"/>
                </a:solidFill>
              </a:rPr>
              <a:t>Kiểm thử phi chức năng (Non-functional testing) </a:t>
            </a:r>
            <a:r>
              <a:rPr lang="vi">
                <a:solidFill>
                  <a:schemeClr val="dk1"/>
                </a:solidFill>
              </a:rPr>
              <a:t> </a:t>
            </a:r>
            <a:r>
              <a:rPr lang="vi" sz="2100">
                <a:solidFill>
                  <a:schemeClr val="dk1"/>
                </a:solidFill>
              </a:rPr>
              <a:t> </a:t>
            </a:r>
            <a:endParaRPr sz="2100"/>
          </a:p>
          <a:p>
            <a:pPr indent="-311150" lvl="0" marL="457200" marR="0" rtl="0" algn="l">
              <a:lnSpc>
                <a:spcPct val="175000"/>
              </a:lnSpc>
              <a:spcBef>
                <a:spcPts val="1200"/>
              </a:spcBef>
              <a:spcAft>
                <a:spcPts val="0"/>
              </a:spcAft>
              <a:buSzPts val="1300"/>
              <a:buChar char="●"/>
            </a:pPr>
            <a:r>
              <a:rPr lang="vi" sz="1600"/>
              <a:t>Đánh giá các thuộc tính khác ngoài đặc điểm chức năng của một thành phần (component) hoặc hệ thống (system). </a:t>
            </a:r>
            <a:endParaRPr sz="1600"/>
          </a:p>
          <a:p>
            <a:pPr indent="-311150" lvl="0" marL="457200" marR="0" rtl="0" algn="l">
              <a:lnSpc>
                <a:spcPct val="175000"/>
              </a:lnSpc>
              <a:spcBef>
                <a:spcPts val="0"/>
              </a:spcBef>
              <a:spcAft>
                <a:spcPts val="0"/>
              </a:spcAft>
              <a:buSzPts val="1300"/>
              <a:buChar char="●"/>
            </a:pPr>
            <a:r>
              <a:rPr lang="vi" sz="1600"/>
              <a:t>Kiểm thử phi chức năng là việc kiểm thử "cách hệ thống hoạt động" (“how well the system behaves”). </a:t>
            </a:r>
            <a:endParaRPr sz="1600"/>
          </a:p>
          <a:p>
            <a:pPr indent="-311150" lvl="0" marL="457200" marR="0" rtl="0" algn="l">
              <a:lnSpc>
                <a:spcPct val="175000"/>
              </a:lnSpc>
              <a:spcBef>
                <a:spcPts val="0"/>
              </a:spcBef>
              <a:spcAft>
                <a:spcPts val="0"/>
              </a:spcAft>
              <a:buSzPts val="1300"/>
              <a:buChar char="●"/>
            </a:pPr>
            <a:r>
              <a:rPr lang="vi" sz="1600"/>
              <a:t>Mục tiêu chính của kiểm thử phi chức năng là kiểm tra các đặc tính chất lượng phi chức năng của phần mềm (non-functional software quality characteristics).</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2.2.2 </a:t>
            </a:r>
            <a:r>
              <a:rPr lang="vi"/>
              <a:t>Các loại kiểm thử</a:t>
            </a:r>
            <a:endParaRPr/>
          </a:p>
        </p:txBody>
      </p:sp>
      <p:sp>
        <p:nvSpPr>
          <p:cNvPr id="261" name="Google Shape;261;p35"/>
          <p:cNvSpPr txBox="1"/>
          <p:nvPr>
            <p:ph idx="1" type="body"/>
          </p:nvPr>
        </p:nvSpPr>
        <p:spPr>
          <a:xfrm>
            <a:off x="311700" y="1240225"/>
            <a:ext cx="8520600" cy="3612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vi">
                <a:solidFill>
                  <a:srgbClr val="FF00FF"/>
                </a:solidFill>
              </a:rPr>
              <a:t>Đặc tính chất lượng phi chức năng của phần mềm (Non-functional software quality characteristics)</a:t>
            </a:r>
            <a:endParaRPr b="1">
              <a:solidFill>
                <a:srgbClr val="FF00FF"/>
              </a:solidFill>
            </a:endParaRPr>
          </a:p>
          <a:p>
            <a:pPr indent="-342900" lvl="0" marL="457200" rtl="0" algn="l">
              <a:spcBef>
                <a:spcPts val="1200"/>
              </a:spcBef>
              <a:spcAft>
                <a:spcPts val="0"/>
              </a:spcAft>
              <a:buSzPts val="1800"/>
              <a:buChar char="-"/>
            </a:pPr>
            <a:r>
              <a:rPr lang="vi"/>
              <a:t>Hiệu suất hiệu quả (Performance efficiency) </a:t>
            </a:r>
            <a:endParaRPr/>
          </a:p>
          <a:p>
            <a:pPr indent="-342900" lvl="0" marL="457200" rtl="0" algn="l">
              <a:spcBef>
                <a:spcPts val="1200"/>
              </a:spcBef>
              <a:spcAft>
                <a:spcPts val="0"/>
              </a:spcAft>
              <a:buSzPts val="1800"/>
              <a:buChar char="-"/>
            </a:pPr>
            <a:r>
              <a:rPr lang="vi"/>
              <a:t>Tương thích (Compatibility) </a:t>
            </a:r>
            <a:endParaRPr/>
          </a:p>
          <a:p>
            <a:pPr indent="-342900" lvl="0" marL="457200" rtl="0" algn="l">
              <a:spcBef>
                <a:spcPts val="1000"/>
              </a:spcBef>
              <a:spcAft>
                <a:spcPts val="0"/>
              </a:spcAft>
              <a:buSzPts val="1800"/>
              <a:buChar char="-"/>
            </a:pPr>
            <a:r>
              <a:rPr lang="vi"/>
              <a:t>Sử dụng được (Usability) </a:t>
            </a:r>
            <a:endParaRPr/>
          </a:p>
          <a:p>
            <a:pPr indent="-342900" lvl="0" marL="457200" rtl="0" algn="l">
              <a:spcBef>
                <a:spcPts val="1000"/>
              </a:spcBef>
              <a:spcAft>
                <a:spcPts val="0"/>
              </a:spcAft>
              <a:buSzPts val="1800"/>
              <a:buChar char="-"/>
            </a:pPr>
            <a:r>
              <a:rPr lang="vi"/>
              <a:t>Tin cậy (Reliability)</a:t>
            </a:r>
            <a:endParaRPr/>
          </a:p>
          <a:p>
            <a:pPr indent="-342900" lvl="0" marL="457200" rtl="0" algn="l">
              <a:spcBef>
                <a:spcPts val="1000"/>
              </a:spcBef>
              <a:spcAft>
                <a:spcPts val="0"/>
              </a:spcAft>
              <a:buSzPts val="1800"/>
              <a:buChar char="-"/>
            </a:pPr>
            <a:r>
              <a:rPr lang="vi"/>
              <a:t>Bảo mật (Security)</a:t>
            </a:r>
            <a:endParaRPr/>
          </a:p>
          <a:p>
            <a:pPr indent="-342900" lvl="0" marL="457200" rtl="0" algn="l">
              <a:spcBef>
                <a:spcPts val="1000"/>
              </a:spcBef>
              <a:spcAft>
                <a:spcPts val="0"/>
              </a:spcAft>
              <a:buSzPts val="1800"/>
              <a:buChar char="-"/>
            </a:pPr>
            <a:r>
              <a:rPr lang="vi"/>
              <a:t>Dễ bảo trì (Maintainability)</a:t>
            </a:r>
            <a:endParaRPr/>
          </a:p>
          <a:p>
            <a:pPr indent="-342900" lvl="0" marL="457200" rtl="0" algn="l">
              <a:spcBef>
                <a:spcPts val="1000"/>
              </a:spcBef>
              <a:spcAft>
                <a:spcPts val="1200"/>
              </a:spcAft>
              <a:buSzPts val="1800"/>
              <a:buChar char="-"/>
            </a:pPr>
            <a:r>
              <a:rPr lang="vi"/>
              <a:t>Khả năng di động (Portability)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2.2.2 </a:t>
            </a:r>
            <a:r>
              <a:rPr lang="vi"/>
              <a:t>Các loại kiểm thử</a:t>
            </a:r>
            <a:endParaRPr/>
          </a:p>
        </p:txBody>
      </p:sp>
      <p:pic>
        <p:nvPicPr>
          <p:cNvPr id="267" name="Google Shape;267;p36"/>
          <p:cNvPicPr preferRelativeResize="0"/>
          <p:nvPr/>
        </p:nvPicPr>
        <p:blipFill>
          <a:blip r:embed="rId3">
            <a:alphaModFix/>
          </a:blip>
          <a:stretch>
            <a:fillRect/>
          </a:stretch>
        </p:blipFill>
        <p:spPr>
          <a:xfrm>
            <a:off x="5272050" y="3473227"/>
            <a:ext cx="3871950" cy="1391224"/>
          </a:xfrm>
          <a:prstGeom prst="rect">
            <a:avLst/>
          </a:prstGeom>
          <a:noFill/>
          <a:ln>
            <a:noFill/>
          </a:ln>
        </p:spPr>
      </p:pic>
      <p:sp>
        <p:nvSpPr>
          <p:cNvPr id="268" name="Google Shape;268;p36"/>
          <p:cNvSpPr txBox="1"/>
          <p:nvPr>
            <p:ph idx="1" type="body"/>
          </p:nvPr>
        </p:nvSpPr>
        <p:spPr>
          <a:xfrm>
            <a:off x="311700" y="1240225"/>
            <a:ext cx="8520600" cy="276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solidFill>
                  <a:srgbClr val="FF00FF"/>
                </a:solidFill>
              </a:rPr>
              <a:t>Kiểm thử hộp đen (Black-box testing)</a:t>
            </a:r>
            <a:endParaRPr/>
          </a:p>
          <a:p>
            <a:pPr indent="-311150" lvl="0" marL="457200" marR="0" rtl="0" algn="l">
              <a:lnSpc>
                <a:spcPct val="175000"/>
              </a:lnSpc>
              <a:spcBef>
                <a:spcPts val="1200"/>
              </a:spcBef>
              <a:spcAft>
                <a:spcPts val="0"/>
              </a:spcAft>
              <a:buSzPts val="1300"/>
              <a:buChar char="●"/>
            </a:pPr>
            <a:r>
              <a:rPr lang="vi" sz="1650"/>
              <a:t>Dựa trên đặc tả yêu cầu và các test được xác định từ tài liệu bên ngoài đối tượng test.</a:t>
            </a:r>
            <a:endParaRPr sz="1650"/>
          </a:p>
          <a:p>
            <a:pPr indent="-311150" lvl="0" marL="457200" marR="0" rtl="0" algn="l">
              <a:lnSpc>
                <a:spcPct val="175000"/>
              </a:lnSpc>
              <a:spcBef>
                <a:spcPts val="0"/>
              </a:spcBef>
              <a:spcAft>
                <a:spcPts val="0"/>
              </a:spcAft>
              <a:buSzPts val="1300"/>
              <a:buChar char="●"/>
            </a:pPr>
            <a:r>
              <a:rPr lang="vi" sz="1650"/>
              <a:t>Mục tiêu chính của kiểm thử hộp đen là kiểm tra hành vi của hệ thống so với các thông số đặc tả của nó.</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2.2.2 </a:t>
            </a:r>
            <a:r>
              <a:rPr lang="vi"/>
              <a:t>Các loại kiểm thử</a:t>
            </a:r>
            <a:endParaRPr/>
          </a:p>
        </p:txBody>
      </p:sp>
      <p:pic>
        <p:nvPicPr>
          <p:cNvPr id="274" name="Google Shape;274;p37"/>
          <p:cNvPicPr preferRelativeResize="0"/>
          <p:nvPr/>
        </p:nvPicPr>
        <p:blipFill>
          <a:blip r:embed="rId3">
            <a:alphaModFix/>
          </a:blip>
          <a:stretch>
            <a:fillRect/>
          </a:stretch>
        </p:blipFill>
        <p:spPr>
          <a:xfrm>
            <a:off x="5427375" y="3717325"/>
            <a:ext cx="3703249" cy="1331875"/>
          </a:xfrm>
          <a:prstGeom prst="rect">
            <a:avLst/>
          </a:prstGeom>
          <a:noFill/>
          <a:ln>
            <a:noFill/>
          </a:ln>
        </p:spPr>
      </p:pic>
      <p:sp>
        <p:nvSpPr>
          <p:cNvPr id="275" name="Google Shape;275;p37"/>
          <p:cNvSpPr txBox="1"/>
          <p:nvPr>
            <p:ph idx="1" type="body"/>
          </p:nvPr>
        </p:nvSpPr>
        <p:spPr>
          <a:xfrm>
            <a:off x="311700" y="12402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solidFill>
                  <a:srgbClr val="FF00FF"/>
                </a:solidFill>
              </a:rPr>
              <a:t>Kiểm thử hộp trắng (</a:t>
            </a:r>
            <a:r>
              <a:rPr b="1" lang="vi">
                <a:solidFill>
                  <a:srgbClr val="FF00FF"/>
                </a:solidFill>
              </a:rPr>
              <a:t>White-box testing)</a:t>
            </a:r>
            <a:r>
              <a:rPr lang="vi">
                <a:solidFill>
                  <a:schemeClr val="dk1"/>
                </a:solidFill>
              </a:rPr>
              <a:t> </a:t>
            </a:r>
            <a:endParaRPr/>
          </a:p>
          <a:p>
            <a:pPr indent="-311150" lvl="0" marL="457200" marR="0" rtl="0" algn="l">
              <a:lnSpc>
                <a:spcPct val="175000"/>
              </a:lnSpc>
              <a:spcBef>
                <a:spcPts val="1200"/>
              </a:spcBef>
              <a:spcAft>
                <a:spcPts val="0"/>
              </a:spcAft>
              <a:buSzPts val="1300"/>
              <a:buChar char="●"/>
            </a:pPr>
            <a:r>
              <a:rPr lang="vi" sz="1600"/>
              <a:t>Là kiểu kiểm thử dựa trên cấu trúc và các tests được xác định từ mã cài đặt của hệ thống (system’s implementation) hoặc cấu trúc nội bộ (ví dụ: code, architecture, work flows, và data flows). </a:t>
            </a:r>
            <a:endParaRPr sz="1600"/>
          </a:p>
          <a:p>
            <a:pPr indent="-311150" lvl="0" marL="457200" marR="0" rtl="0" algn="l">
              <a:lnSpc>
                <a:spcPct val="175000"/>
              </a:lnSpc>
              <a:spcBef>
                <a:spcPts val="1000"/>
              </a:spcBef>
              <a:spcAft>
                <a:spcPts val="0"/>
              </a:spcAft>
              <a:buSzPts val="1300"/>
              <a:buChar char="●"/>
            </a:pPr>
            <a:r>
              <a:rPr lang="vi" sz="1600"/>
              <a:t>Mục tiêu chính của kiểm thử hộp trắng là bao phủ cấu trúc cơ bản thông qua các tests ở mức chấp nhận được.</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Nội dung</a:t>
            </a:r>
            <a:endParaRPr/>
          </a:p>
        </p:txBody>
      </p:sp>
      <p:sp>
        <p:nvSpPr>
          <p:cNvPr id="281" name="Google Shape;281;p38"/>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solidFill>
                  <a:srgbClr val="000000"/>
                </a:solidFill>
                <a:highlight>
                  <a:schemeClr val="lt1"/>
                </a:highlight>
              </a:rPr>
              <a:t>2.1 Kiểm thử trong Ngữ cảnh của Chu kỳ Phát triển Phần mềm</a:t>
            </a:r>
            <a:endParaRPr>
              <a:solidFill>
                <a:srgbClr val="000000"/>
              </a:solidFill>
              <a:highlight>
                <a:schemeClr val="lt1"/>
              </a:highlight>
            </a:endParaRPr>
          </a:p>
          <a:p>
            <a:pPr indent="0" lvl="0" marL="0" rtl="0" algn="l">
              <a:spcBef>
                <a:spcPts val="1200"/>
              </a:spcBef>
              <a:spcAft>
                <a:spcPts val="0"/>
              </a:spcAft>
              <a:buNone/>
            </a:pPr>
            <a:r>
              <a:rPr lang="vi">
                <a:solidFill>
                  <a:srgbClr val="000000"/>
                </a:solidFill>
                <a:highlight>
                  <a:schemeClr val="lt1"/>
                </a:highlight>
              </a:rPr>
              <a:t>2.2 Các mức độ kiểm thử &amp; Các loại kiểm thử</a:t>
            </a:r>
            <a:endParaRPr>
              <a:solidFill>
                <a:srgbClr val="000000"/>
              </a:solidFill>
              <a:highlight>
                <a:schemeClr val="lt1"/>
              </a:highlight>
            </a:endParaRPr>
          </a:p>
          <a:p>
            <a:pPr indent="0" lvl="0" marL="0" marR="0" rtl="0" algn="l">
              <a:lnSpc>
                <a:spcPct val="115000"/>
              </a:lnSpc>
              <a:spcBef>
                <a:spcPts val="1200"/>
              </a:spcBef>
              <a:spcAft>
                <a:spcPts val="1200"/>
              </a:spcAft>
              <a:buNone/>
            </a:pPr>
            <a:r>
              <a:rPr lang="vi">
                <a:solidFill>
                  <a:srgbClr val="000000"/>
                </a:solidFill>
                <a:highlight>
                  <a:srgbClr val="FF706B"/>
                </a:highlight>
              </a:rPr>
              <a:t>2.3 Kiểm thử hồi quy</a:t>
            </a:r>
            <a:endParaRPr>
              <a:solidFill>
                <a:srgbClr val="000000"/>
              </a:solidFill>
              <a:highlight>
                <a:srgbClr val="FF706B"/>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2.3 </a:t>
            </a:r>
            <a:r>
              <a:rPr lang="vi"/>
              <a:t>Kiểm thử hồi quy (Regression Testing)</a:t>
            </a:r>
            <a:endParaRPr/>
          </a:p>
        </p:txBody>
      </p:sp>
      <p:sp>
        <p:nvSpPr>
          <p:cNvPr id="287" name="Google Shape;287;p39"/>
          <p:cNvSpPr txBox="1"/>
          <p:nvPr>
            <p:ph idx="1" type="body"/>
          </p:nvPr>
        </p:nvSpPr>
        <p:spPr>
          <a:xfrm>
            <a:off x="311700" y="1240225"/>
            <a:ext cx="8520600" cy="3099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vi">
                <a:solidFill>
                  <a:srgbClr val="FF00FF"/>
                </a:solidFill>
              </a:rPr>
              <a:t>Kiểm thử xác nhận (Confirmation testing)</a:t>
            </a:r>
            <a:r>
              <a:rPr lang="vi">
                <a:solidFill>
                  <a:schemeClr val="dk1"/>
                </a:solidFill>
              </a:rPr>
              <a:t> </a:t>
            </a:r>
            <a:endParaRPr>
              <a:solidFill>
                <a:schemeClr val="dk1"/>
              </a:solidFill>
            </a:endParaRPr>
          </a:p>
          <a:p>
            <a:pPr indent="0" lvl="0" marL="0" rtl="0" algn="l">
              <a:spcBef>
                <a:spcPts val="1200"/>
              </a:spcBef>
              <a:spcAft>
                <a:spcPts val="0"/>
              </a:spcAft>
              <a:buNone/>
            </a:pPr>
            <a:r>
              <a:rPr lang="vi" sz="1650"/>
              <a:t>Xác nhận rằng một lỗi ban đầu (defect) đã được khắc phục thành công. Tùy thuộc vào mức độ rủi ro, người ta có thể kiểm thử phiên bản đã sửa của phần mềm theo các cách, bao gồm:</a:t>
            </a:r>
            <a:endParaRPr sz="1650"/>
          </a:p>
          <a:p>
            <a:pPr indent="-304800" lvl="0" marL="457200" rtl="0" algn="l">
              <a:spcBef>
                <a:spcPts val="1200"/>
              </a:spcBef>
              <a:spcAft>
                <a:spcPts val="0"/>
              </a:spcAft>
              <a:buClr>
                <a:srgbClr val="374151"/>
              </a:buClr>
              <a:buSzPts val="1200"/>
              <a:buFont typeface="Roboto"/>
              <a:buChar char="●"/>
            </a:pPr>
            <a:r>
              <a:rPr lang="vi" sz="1650"/>
              <a:t>Thực hiện tất cả các tests trước đây đã bị failure do defect.</a:t>
            </a:r>
            <a:endParaRPr sz="1650"/>
          </a:p>
          <a:p>
            <a:pPr indent="-304800" lvl="0" marL="457200" rtl="0" algn="l">
              <a:spcBef>
                <a:spcPts val="1000"/>
              </a:spcBef>
              <a:spcAft>
                <a:spcPts val="0"/>
              </a:spcAft>
              <a:buClr>
                <a:srgbClr val="374151"/>
              </a:buClr>
              <a:buSzPts val="1200"/>
              <a:buFont typeface="Roboto"/>
              <a:buChar char="●"/>
            </a:pPr>
            <a:r>
              <a:rPr lang="vi" sz="1650"/>
              <a:t>Hoặc thêm các tests mới để bao phủ bất kỳ thay đổi nào cần thiết để khắc phục lỗi.</a:t>
            </a:r>
            <a:endParaRPr sz="1650"/>
          </a:p>
          <a:p>
            <a:pPr indent="0" lvl="0" marL="0" rtl="0" algn="l">
              <a:spcBef>
                <a:spcPts val="0"/>
              </a:spcBef>
              <a:spcAft>
                <a:spcPts val="0"/>
              </a:spcAft>
              <a:buNone/>
            </a:pPr>
            <a:r>
              <a:t/>
            </a:r>
            <a:endParaRPr sz="1650"/>
          </a:p>
          <a:p>
            <a:pPr indent="0" lvl="0" marL="0" rtl="0" algn="l">
              <a:spcBef>
                <a:spcPts val="1200"/>
              </a:spcBef>
              <a:spcAft>
                <a:spcPts val="1200"/>
              </a:spcAft>
              <a:buNone/>
            </a:pPr>
            <a:r>
              <a:t/>
            </a:r>
            <a:endParaRPr/>
          </a:p>
        </p:txBody>
      </p:sp>
      <p:pic>
        <p:nvPicPr>
          <p:cNvPr id="288" name="Google Shape;288;p39"/>
          <p:cNvPicPr preferRelativeResize="0"/>
          <p:nvPr/>
        </p:nvPicPr>
        <p:blipFill>
          <a:blip r:embed="rId3">
            <a:alphaModFix/>
          </a:blip>
          <a:stretch>
            <a:fillRect/>
          </a:stretch>
        </p:blipFill>
        <p:spPr>
          <a:xfrm>
            <a:off x="5255900" y="3419475"/>
            <a:ext cx="3840475" cy="15049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2.3 </a:t>
            </a:r>
            <a:r>
              <a:rPr lang="vi"/>
              <a:t>Kiểm thử hồi quy (Regression Testing)</a:t>
            </a:r>
            <a:endParaRPr/>
          </a:p>
        </p:txBody>
      </p:sp>
      <p:sp>
        <p:nvSpPr>
          <p:cNvPr id="294" name="Google Shape;294;p40"/>
          <p:cNvSpPr txBox="1"/>
          <p:nvPr>
            <p:ph idx="1" type="body"/>
          </p:nvPr>
        </p:nvSpPr>
        <p:spPr>
          <a:xfrm>
            <a:off x="311700" y="1240225"/>
            <a:ext cx="8520600" cy="344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a:solidFill>
                  <a:srgbClr val="FF00FF"/>
                </a:solidFill>
              </a:rPr>
              <a:t>Kiểm thử hồi quy (Regression testing)</a:t>
            </a:r>
            <a:endParaRPr>
              <a:solidFill>
                <a:schemeClr val="dk1"/>
              </a:solidFill>
            </a:endParaRPr>
          </a:p>
          <a:p>
            <a:pPr indent="0" lvl="0" marL="0" marR="0" rtl="0" algn="l">
              <a:lnSpc>
                <a:spcPct val="115000"/>
              </a:lnSpc>
              <a:spcBef>
                <a:spcPts val="1200"/>
              </a:spcBef>
              <a:spcAft>
                <a:spcPts val="0"/>
              </a:spcAft>
              <a:buNone/>
            </a:pPr>
            <a:r>
              <a:rPr lang="vi" sz="1650"/>
              <a:t>Xác nhận rằng không có hậu quả tiêu cực nào xảy ra do một sự thay đổi, thay đổi có thể là:</a:t>
            </a:r>
            <a:endParaRPr sz="1650"/>
          </a:p>
          <a:p>
            <a:pPr indent="-311150" lvl="0" marL="457200" marR="0" rtl="0" algn="l">
              <a:lnSpc>
                <a:spcPct val="115000"/>
              </a:lnSpc>
              <a:spcBef>
                <a:spcPts val="1000"/>
              </a:spcBef>
              <a:spcAft>
                <a:spcPts val="0"/>
              </a:spcAft>
              <a:buClr>
                <a:srgbClr val="374151"/>
              </a:buClr>
              <a:buSzPts val="1300"/>
              <a:buFont typeface="Source Code Pro"/>
              <a:buChar char="●"/>
            </a:pPr>
            <a:r>
              <a:rPr lang="vi" sz="1400"/>
              <a:t>Sửa lỗi đã được kiểm thử xác nhận </a:t>
            </a:r>
            <a:endParaRPr sz="1400"/>
          </a:p>
          <a:p>
            <a:pPr indent="-311150" lvl="0" marL="457200" marR="0" rtl="0" algn="l">
              <a:lnSpc>
                <a:spcPct val="115000"/>
              </a:lnSpc>
              <a:spcBef>
                <a:spcPts val="1000"/>
              </a:spcBef>
              <a:spcAft>
                <a:spcPts val="0"/>
              </a:spcAft>
              <a:buClr>
                <a:srgbClr val="374151"/>
              </a:buClr>
              <a:buSzPts val="1300"/>
              <a:buFont typeface="Source Code Pro"/>
              <a:buChar char="●"/>
            </a:pPr>
            <a:r>
              <a:rPr lang="vi" sz="1400"/>
              <a:t>Thay đổi liên đến đến môi trường</a:t>
            </a:r>
            <a:endParaRPr sz="1400">
              <a:solidFill>
                <a:srgbClr val="374151"/>
              </a:solidFill>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295" name="Google Shape;295;p40"/>
          <p:cNvPicPr preferRelativeResize="0"/>
          <p:nvPr/>
        </p:nvPicPr>
        <p:blipFill>
          <a:blip r:embed="rId3">
            <a:alphaModFix/>
          </a:blip>
          <a:stretch>
            <a:fillRect/>
          </a:stretch>
        </p:blipFill>
        <p:spPr>
          <a:xfrm>
            <a:off x="4077925" y="3326125"/>
            <a:ext cx="4837474" cy="1527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2.3 </a:t>
            </a:r>
            <a:r>
              <a:rPr lang="vi"/>
              <a:t>Kiểm thử hồi quy (Regression Testing)</a:t>
            </a:r>
            <a:endParaRPr/>
          </a:p>
        </p:txBody>
      </p:sp>
      <p:sp>
        <p:nvSpPr>
          <p:cNvPr id="301" name="Google Shape;301;p41"/>
          <p:cNvSpPr txBox="1"/>
          <p:nvPr>
            <p:ph idx="1" type="body"/>
          </p:nvPr>
        </p:nvSpPr>
        <p:spPr>
          <a:xfrm>
            <a:off x="311700" y="1240225"/>
            <a:ext cx="5500500" cy="344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a:solidFill>
                  <a:srgbClr val="FF00FF"/>
                </a:solidFill>
              </a:rPr>
              <a:t>Kiểm thử hồi quy (Regression testing)</a:t>
            </a:r>
            <a:endParaRPr>
              <a:solidFill>
                <a:schemeClr val="dk1"/>
              </a:solidFill>
            </a:endParaRPr>
          </a:p>
          <a:p>
            <a:pPr indent="-317500" lvl="0" marL="457200" marR="0" rtl="0" algn="l">
              <a:lnSpc>
                <a:spcPct val="115000"/>
              </a:lnSpc>
              <a:spcBef>
                <a:spcPts val="1200"/>
              </a:spcBef>
              <a:spcAft>
                <a:spcPts val="0"/>
              </a:spcAft>
              <a:buSzPts val="1400"/>
              <a:buChar char="●"/>
            </a:pPr>
            <a:r>
              <a:rPr lang="vi" sz="1400"/>
              <a:t>Nên thực hiện phân tích ảnh hưởng trước để tối ưu hóa phạm vi của kiểm thử hồi quy. </a:t>
            </a:r>
            <a:endParaRPr sz="1400"/>
          </a:p>
          <a:p>
            <a:pPr indent="-317500" lvl="0" marL="457200" marR="0" rtl="0" algn="l">
              <a:lnSpc>
                <a:spcPct val="115000"/>
              </a:lnSpc>
              <a:spcBef>
                <a:spcPts val="1000"/>
              </a:spcBef>
              <a:spcAft>
                <a:spcPts val="0"/>
              </a:spcAft>
              <a:buSzPts val="1400"/>
              <a:buChar char="●"/>
            </a:pPr>
            <a:r>
              <a:rPr lang="vi" sz="1400"/>
              <a:t>Bộ kiểm thử hồi quy là một ứng cử viên cho việc tự động hóa.</a:t>
            </a:r>
            <a:endParaRPr sz="1400"/>
          </a:p>
        </p:txBody>
      </p:sp>
      <p:pic>
        <p:nvPicPr>
          <p:cNvPr id="302" name="Google Shape;302;p41"/>
          <p:cNvPicPr preferRelativeResize="0"/>
          <p:nvPr/>
        </p:nvPicPr>
        <p:blipFill>
          <a:blip r:embed="rId3">
            <a:alphaModFix/>
          </a:blip>
          <a:stretch>
            <a:fillRect/>
          </a:stretch>
        </p:blipFill>
        <p:spPr>
          <a:xfrm>
            <a:off x="5863600" y="2706200"/>
            <a:ext cx="3128000" cy="2224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Nội dung</a:t>
            </a:r>
            <a:endParaRPr/>
          </a:p>
        </p:txBody>
      </p:sp>
      <p:sp>
        <p:nvSpPr>
          <p:cNvPr id="75" name="Google Shape;75;p15"/>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solidFill>
                  <a:srgbClr val="000000"/>
                </a:solidFill>
                <a:highlight>
                  <a:srgbClr val="FF706B"/>
                </a:highlight>
              </a:rPr>
              <a:t>2.1 </a:t>
            </a:r>
            <a:r>
              <a:rPr lang="vi">
                <a:solidFill>
                  <a:srgbClr val="000000"/>
                </a:solidFill>
                <a:highlight>
                  <a:srgbClr val="FF706B"/>
                </a:highlight>
              </a:rPr>
              <a:t>Kiểm thử trong Ngữ cảnh của Chu kỳ Phát triển Phần mềm</a:t>
            </a:r>
            <a:endParaRPr>
              <a:solidFill>
                <a:srgbClr val="000000"/>
              </a:solidFill>
              <a:highlight>
                <a:srgbClr val="FF706B"/>
              </a:highlight>
            </a:endParaRPr>
          </a:p>
          <a:p>
            <a:pPr indent="0" lvl="0" marL="0" rtl="0" algn="l">
              <a:spcBef>
                <a:spcPts val="1200"/>
              </a:spcBef>
              <a:spcAft>
                <a:spcPts val="0"/>
              </a:spcAft>
              <a:buNone/>
            </a:pPr>
            <a:r>
              <a:rPr lang="vi">
                <a:solidFill>
                  <a:srgbClr val="000000"/>
                </a:solidFill>
                <a:highlight>
                  <a:srgbClr val="FFFFFF"/>
                </a:highlight>
              </a:rPr>
              <a:t>2.2 </a:t>
            </a:r>
            <a:r>
              <a:rPr lang="vi">
                <a:solidFill>
                  <a:srgbClr val="000000"/>
                </a:solidFill>
                <a:highlight>
                  <a:srgbClr val="FFFFFF"/>
                </a:highlight>
              </a:rPr>
              <a:t>Các mức độ kiểm thử &amp; Các loại kiểm thử</a:t>
            </a:r>
            <a:endParaRPr>
              <a:solidFill>
                <a:srgbClr val="000000"/>
              </a:solidFill>
              <a:highlight>
                <a:srgbClr val="FFFFFF"/>
              </a:highlight>
            </a:endParaRPr>
          </a:p>
          <a:p>
            <a:pPr indent="0" lvl="0" marL="0" rtl="0" algn="l">
              <a:spcBef>
                <a:spcPts val="1200"/>
              </a:spcBef>
              <a:spcAft>
                <a:spcPts val="1200"/>
              </a:spcAft>
              <a:buNone/>
            </a:pPr>
            <a:r>
              <a:rPr lang="vi">
                <a:solidFill>
                  <a:srgbClr val="000000"/>
                </a:solidFill>
                <a:highlight>
                  <a:srgbClr val="FFFFFF"/>
                </a:highlight>
              </a:rPr>
              <a:t>2.3 Kiểm thử hồi quy</a:t>
            </a:r>
            <a:endParaRPr>
              <a:solidFill>
                <a:srgbClr val="000000"/>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2.4 </a:t>
            </a:r>
            <a:r>
              <a:rPr lang="vi"/>
              <a:t>Quiz</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72500"/>
            <a:ext cx="8520600" cy="733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a:t>2.1 </a:t>
            </a:r>
            <a:r>
              <a:rPr lang="vi"/>
              <a:t>Kiểm thử trong ngữ cảnh của Chu kỳ phát triển phần mềm </a:t>
            </a:r>
            <a:endParaRPr/>
          </a:p>
        </p:txBody>
      </p:sp>
      <p:sp>
        <p:nvSpPr>
          <p:cNvPr id="81" name="Google Shape;81;p16"/>
          <p:cNvSpPr txBox="1"/>
          <p:nvPr>
            <p:ph idx="1" type="body"/>
          </p:nvPr>
        </p:nvSpPr>
        <p:spPr>
          <a:xfrm>
            <a:off x="311700" y="12402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solidFill>
                  <a:srgbClr val="FF00FF"/>
                </a:solidFill>
              </a:rPr>
              <a:t>Mô hình thác nước</a:t>
            </a:r>
            <a:endParaRPr b="1">
              <a:solidFill>
                <a:srgbClr val="FF00FF"/>
              </a:solidFill>
            </a:endParaRPr>
          </a:p>
          <a:p>
            <a:pPr indent="0" lvl="0" marL="0" rtl="0" algn="l">
              <a:spcBef>
                <a:spcPts val="1200"/>
              </a:spcBef>
              <a:spcAft>
                <a:spcPts val="1200"/>
              </a:spcAft>
              <a:buNone/>
            </a:pPr>
            <a:r>
              <a:t/>
            </a:r>
            <a:endParaRPr/>
          </a:p>
        </p:txBody>
      </p:sp>
      <p:sp>
        <p:nvSpPr>
          <p:cNvPr id="82" name="Google Shape;82;p16"/>
          <p:cNvSpPr txBox="1"/>
          <p:nvPr/>
        </p:nvSpPr>
        <p:spPr>
          <a:xfrm>
            <a:off x="447100" y="1744375"/>
            <a:ext cx="4125000" cy="3099900"/>
          </a:xfrm>
          <a:prstGeom prst="rect">
            <a:avLst/>
          </a:prstGeom>
          <a:noFill/>
          <a:ln>
            <a:noFill/>
          </a:ln>
        </p:spPr>
        <p:txBody>
          <a:bodyPr anchorCtr="0" anchor="t" bIns="91425" lIns="91425" spcFirstLastPara="1" rIns="91425" wrap="square" tIns="91425">
            <a:noAutofit/>
          </a:bodyPr>
          <a:lstStyle/>
          <a:p>
            <a:pPr indent="-311150" lvl="0" marL="457200" rtl="0" algn="l">
              <a:lnSpc>
                <a:spcPct val="110000"/>
              </a:lnSpc>
              <a:spcBef>
                <a:spcPts val="1000"/>
              </a:spcBef>
              <a:spcAft>
                <a:spcPts val="0"/>
              </a:spcAft>
              <a:buClr>
                <a:srgbClr val="595959"/>
              </a:buClr>
              <a:buSzPts val="1300"/>
              <a:buFont typeface="Source Code Pro"/>
              <a:buChar char="●"/>
            </a:pPr>
            <a:r>
              <a:rPr lang="vi" sz="1600">
                <a:solidFill>
                  <a:srgbClr val="595959"/>
                </a:solidFill>
                <a:latin typeface="Source Code Pro"/>
                <a:ea typeface="Source Code Pro"/>
                <a:cs typeface="Source Code Pro"/>
                <a:sym typeface="Source Code Pro"/>
              </a:rPr>
              <a:t>Các hoạt động phát triển phần mềm được thực hiện tuần tự. </a:t>
            </a:r>
            <a:endParaRPr sz="1600">
              <a:solidFill>
                <a:srgbClr val="595959"/>
              </a:solidFill>
              <a:latin typeface="Source Code Pro"/>
              <a:ea typeface="Source Code Pro"/>
              <a:cs typeface="Source Code Pro"/>
              <a:sym typeface="Source Code Pro"/>
            </a:endParaRPr>
          </a:p>
          <a:p>
            <a:pPr indent="-311150" lvl="0" marL="457200" rtl="0" algn="l">
              <a:lnSpc>
                <a:spcPct val="110000"/>
              </a:lnSpc>
              <a:spcBef>
                <a:spcPts val="1000"/>
              </a:spcBef>
              <a:spcAft>
                <a:spcPts val="0"/>
              </a:spcAft>
              <a:buClr>
                <a:srgbClr val="595959"/>
              </a:buClr>
              <a:buSzPts val="1300"/>
              <a:buFont typeface="Source Code Pro"/>
              <a:buChar char="●"/>
            </a:pPr>
            <a:r>
              <a:rPr lang="vi" sz="1600">
                <a:solidFill>
                  <a:srgbClr val="595959"/>
                </a:solidFill>
                <a:latin typeface="Source Code Pro"/>
                <a:ea typeface="Source Code Pro"/>
                <a:cs typeface="Source Code Pro"/>
                <a:sym typeface="Source Code Pro"/>
              </a:rPr>
              <a:t>Kiểm thử thường diễn ra gần cuối chu kỳ -&gt; các lỗi được phát hiện gần ngày triển khai thực tế.</a:t>
            </a:r>
            <a:endParaRPr sz="1600">
              <a:solidFill>
                <a:srgbClr val="595959"/>
              </a:solidFill>
              <a:latin typeface="Source Code Pro"/>
              <a:ea typeface="Source Code Pro"/>
              <a:cs typeface="Source Code Pro"/>
              <a:sym typeface="Source Code Pro"/>
            </a:endParaRPr>
          </a:p>
          <a:p>
            <a:pPr indent="-311150" lvl="0" marL="457200" rtl="0" algn="l">
              <a:lnSpc>
                <a:spcPct val="110000"/>
              </a:lnSpc>
              <a:spcBef>
                <a:spcPts val="1000"/>
              </a:spcBef>
              <a:spcAft>
                <a:spcPts val="0"/>
              </a:spcAft>
              <a:buClr>
                <a:srgbClr val="595959"/>
              </a:buClr>
              <a:buSzPts val="1300"/>
              <a:buFont typeface="Source Code Pro"/>
              <a:buChar char="●"/>
            </a:pPr>
            <a:r>
              <a:rPr lang="vi" sz="1600">
                <a:solidFill>
                  <a:srgbClr val="595959"/>
                </a:solidFill>
                <a:latin typeface="Source Code Pro"/>
                <a:ea typeface="Source Code Pro"/>
                <a:cs typeface="Source Code Pro"/>
                <a:sym typeface="Source Code Pro"/>
              </a:rPr>
              <a:t>Việc nhận phản hồi và thực hiện sửa đổi khó khăn và có chi phí thay đổi  cao.</a:t>
            </a:r>
            <a:endParaRPr sz="1600">
              <a:latin typeface="Source Code Pro"/>
              <a:ea typeface="Source Code Pro"/>
              <a:cs typeface="Source Code Pro"/>
              <a:sym typeface="Source Code Pro"/>
            </a:endParaRPr>
          </a:p>
        </p:txBody>
      </p:sp>
      <p:pic>
        <p:nvPicPr>
          <p:cNvPr id="83" name="Google Shape;83;p16"/>
          <p:cNvPicPr preferRelativeResize="0"/>
          <p:nvPr/>
        </p:nvPicPr>
        <p:blipFill rotWithShape="1">
          <a:blip r:embed="rId3">
            <a:alphaModFix/>
          </a:blip>
          <a:srcRect b="0" l="0" r="0" t="0"/>
          <a:stretch/>
        </p:blipFill>
        <p:spPr>
          <a:xfrm>
            <a:off x="4641125" y="1806763"/>
            <a:ext cx="4189413" cy="270363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372500"/>
            <a:ext cx="8520600" cy="733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a:t>2.1 </a:t>
            </a:r>
            <a:r>
              <a:rPr lang="vi"/>
              <a:t>Kiểm thử trong ngữ cảnh của Chu kỳ phát triển phần mềm </a:t>
            </a:r>
            <a:endParaRPr/>
          </a:p>
        </p:txBody>
      </p:sp>
      <p:sp>
        <p:nvSpPr>
          <p:cNvPr id="89" name="Google Shape;89;p17"/>
          <p:cNvSpPr txBox="1"/>
          <p:nvPr>
            <p:ph idx="1" type="body"/>
          </p:nvPr>
        </p:nvSpPr>
        <p:spPr>
          <a:xfrm>
            <a:off x="311700" y="12402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solidFill>
                  <a:srgbClr val="FF00FF"/>
                </a:solidFill>
              </a:rPr>
              <a:t>Mô hình chữ V</a:t>
            </a:r>
            <a:endParaRPr b="1">
              <a:solidFill>
                <a:srgbClr val="FF00FF"/>
              </a:solidFill>
            </a:endParaRPr>
          </a:p>
          <a:p>
            <a:pPr indent="0" lvl="0" marL="0" rtl="0" algn="l">
              <a:spcBef>
                <a:spcPts val="1200"/>
              </a:spcBef>
              <a:spcAft>
                <a:spcPts val="0"/>
              </a:spcAft>
              <a:buNone/>
            </a:pPr>
            <a:r>
              <a:t/>
            </a:r>
            <a:endParaRPr b="1">
              <a:solidFill>
                <a:srgbClr val="FF00FF"/>
              </a:solidFill>
            </a:endParaRPr>
          </a:p>
          <a:p>
            <a:pPr indent="0" lvl="0" marL="0" rtl="0" algn="l">
              <a:spcBef>
                <a:spcPts val="1200"/>
              </a:spcBef>
              <a:spcAft>
                <a:spcPts val="1200"/>
              </a:spcAft>
              <a:buNone/>
            </a:pPr>
            <a:r>
              <a:t/>
            </a:r>
            <a:endParaRPr/>
          </a:p>
        </p:txBody>
      </p:sp>
      <p:sp>
        <p:nvSpPr>
          <p:cNvPr id="90" name="Google Shape;90;p17"/>
          <p:cNvSpPr txBox="1"/>
          <p:nvPr/>
        </p:nvSpPr>
        <p:spPr>
          <a:xfrm>
            <a:off x="189075" y="1794375"/>
            <a:ext cx="4328700" cy="22215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b="1" lang="vi" sz="1600">
                <a:solidFill>
                  <a:srgbClr val="595959"/>
                </a:solidFill>
                <a:latin typeface="Source Code Pro"/>
                <a:ea typeface="Source Code Pro"/>
                <a:cs typeface="Source Code Pro"/>
                <a:sym typeface="Source Code Pro"/>
              </a:rPr>
              <a:t>Thiết kế test sớm:</a:t>
            </a:r>
            <a:endParaRPr b="1" sz="1600">
              <a:solidFill>
                <a:srgbClr val="595959"/>
              </a:solidFill>
              <a:latin typeface="Source Code Pro"/>
              <a:ea typeface="Source Code Pro"/>
              <a:cs typeface="Source Code Pro"/>
              <a:sym typeface="Source Code Pro"/>
            </a:endParaRPr>
          </a:p>
          <a:p>
            <a:pPr indent="0" lvl="0" marL="0" rtl="0" algn="l">
              <a:lnSpc>
                <a:spcPct val="110000"/>
              </a:lnSpc>
              <a:spcBef>
                <a:spcPts val="0"/>
              </a:spcBef>
              <a:spcAft>
                <a:spcPts val="0"/>
              </a:spcAft>
              <a:buNone/>
            </a:pPr>
            <a:r>
              <a:rPr lang="vi" sz="1600">
                <a:solidFill>
                  <a:srgbClr val="595959"/>
                </a:solidFill>
                <a:latin typeface="Source Code Pro"/>
                <a:ea typeface="Source Code Pro"/>
                <a:cs typeface="Source Code Pro"/>
                <a:sym typeface="Source Code Pro"/>
              </a:rPr>
              <a:t>Trong quá trình thiết kế test có thể tìm ra lỗi</a:t>
            </a:r>
            <a:endParaRPr sz="1600">
              <a:solidFill>
                <a:srgbClr val="595959"/>
              </a:solidFill>
              <a:latin typeface="Source Code Pro"/>
              <a:ea typeface="Source Code Pro"/>
              <a:cs typeface="Source Code Pro"/>
              <a:sym typeface="Source Code Pro"/>
            </a:endParaRPr>
          </a:p>
          <a:p>
            <a:pPr indent="0" lvl="0" marL="457200" rtl="0" algn="l">
              <a:lnSpc>
                <a:spcPct val="110000"/>
              </a:lnSpc>
              <a:spcBef>
                <a:spcPts val="812"/>
              </a:spcBef>
              <a:spcAft>
                <a:spcPts val="0"/>
              </a:spcAft>
              <a:buNone/>
            </a:pPr>
            <a:r>
              <a:rPr lang="vi" sz="1600">
                <a:solidFill>
                  <a:srgbClr val="595959"/>
                </a:solidFill>
                <a:latin typeface="Source Code Pro"/>
                <a:ea typeface="Source Code Pro"/>
                <a:cs typeface="Source Code Pro"/>
                <a:sym typeface="Source Code Pro"/>
              </a:rPr>
              <a:t>-&gt;  Tìm ra lỗi sớm thì  chi phí fix thấp  so với tìm về cuối </a:t>
            </a:r>
            <a:endParaRPr sz="1600">
              <a:solidFill>
                <a:srgbClr val="595959"/>
              </a:solidFill>
              <a:latin typeface="Source Code Pro"/>
              <a:ea typeface="Source Code Pro"/>
              <a:cs typeface="Source Code Pro"/>
              <a:sym typeface="Source Code Pro"/>
            </a:endParaRPr>
          </a:p>
          <a:p>
            <a:pPr indent="457200" lvl="0" marL="0" rtl="0" algn="l">
              <a:lnSpc>
                <a:spcPct val="110000"/>
              </a:lnSpc>
              <a:spcBef>
                <a:spcPts val="812"/>
              </a:spcBef>
              <a:spcAft>
                <a:spcPts val="0"/>
              </a:spcAft>
              <a:buNone/>
            </a:pPr>
            <a:r>
              <a:rPr lang="vi" sz="1600">
                <a:solidFill>
                  <a:srgbClr val="595959"/>
                </a:solidFill>
                <a:latin typeface="Source Code Pro"/>
                <a:ea typeface="Source Code Pro"/>
                <a:cs typeface="Source Code Pro"/>
                <a:sym typeface="Source Code Pro"/>
              </a:rPr>
              <a:t>-&gt;  Phòng ngừa </a:t>
            </a:r>
            <a:r>
              <a:rPr lang="vi" sz="1600">
                <a:solidFill>
                  <a:srgbClr val="595959"/>
                </a:solidFill>
                <a:latin typeface="Source Code Pro"/>
                <a:ea typeface="Source Code Pro"/>
                <a:cs typeface="Source Code Pro"/>
                <a:sym typeface="Source Code Pro"/>
              </a:rPr>
              <a:t>Faults</a:t>
            </a:r>
            <a:endParaRPr sz="1600">
              <a:solidFill>
                <a:srgbClr val="595959"/>
              </a:solidFill>
              <a:latin typeface="Source Code Pro"/>
              <a:ea typeface="Source Code Pro"/>
              <a:cs typeface="Source Code Pro"/>
              <a:sym typeface="Source Code Pro"/>
            </a:endParaRPr>
          </a:p>
          <a:p>
            <a:pPr indent="0" lvl="0" marL="185698" rtl="0" algn="l">
              <a:lnSpc>
                <a:spcPct val="110000"/>
              </a:lnSpc>
              <a:spcBef>
                <a:spcPts val="812"/>
              </a:spcBef>
              <a:spcAft>
                <a:spcPts val="0"/>
              </a:spcAft>
              <a:buNone/>
            </a:pPr>
            <a:r>
              <a:t/>
            </a:r>
            <a:endParaRPr sz="1300">
              <a:solidFill>
                <a:srgbClr val="595959"/>
              </a:solidFill>
              <a:latin typeface="Calibri"/>
              <a:ea typeface="Calibri"/>
              <a:cs typeface="Calibri"/>
              <a:sym typeface="Calibri"/>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91" name="Google Shape;91;p17"/>
          <p:cNvSpPr/>
          <p:nvPr/>
        </p:nvSpPr>
        <p:spPr>
          <a:xfrm rot="1646194">
            <a:off x="7818136" y="2122365"/>
            <a:ext cx="370470" cy="1916239"/>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grpSp>
        <p:nvGrpSpPr>
          <p:cNvPr id="92" name="Google Shape;92;p17"/>
          <p:cNvGrpSpPr/>
          <p:nvPr/>
        </p:nvGrpSpPr>
        <p:grpSpPr>
          <a:xfrm>
            <a:off x="4625054" y="1357875"/>
            <a:ext cx="4457074" cy="3604775"/>
            <a:chOff x="4472654" y="1281675"/>
            <a:chExt cx="4457074" cy="3604775"/>
          </a:xfrm>
        </p:grpSpPr>
        <p:pic>
          <p:nvPicPr>
            <p:cNvPr id="93" name="Google Shape;93;p17"/>
            <p:cNvPicPr preferRelativeResize="0"/>
            <p:nvPr/>
          </p:nvPicPr>
          <p:blipFill>
            <a:blip r:embed="rId3">
              <a:alphaModFix/>
            </a:blip>
            <a:stretch>
              <a:fillRect/>
            </a:stretch>
          </p:blipFill>
          <p:spPr>
            <a:xfrm>
              <a:off x="4472654" y="1281675"/>
              <a:ext cx="4457074" cy="3597600"/>
            </a:xfrm>
            <a:prstGeom prst="rect">
              <a:avLst/>
            </a:prstGeom>
            <a:noFill/>
            <a:ln>
              <a:noFill/>
            </a:ln>
          </p:spPr>
        </p:pic>
        <p:sp>
          <p:nvSpPr>
            <p:cNvPr id="94" name="Google Shape;94;p17"/>
            <p:cNvSpPr/>
            <p:nvPr/>
          </p:nvSpPr>
          <p:spPr>
            <a:xfrm>
              <a:off x="7355200" y="4757750"/>
              <a:ext cx="1037400" cy="128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372500"/>
            <a:ext cx="8520600" cy="733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a:t>2.1 Kiểm thử trong ngữ cảnh của Chu kỳ phát triển phần mềm </a:t>
            </a:r>
            <a:endParaRPr/>
          </a:p>
        </p:txBody>
      </p:sp>
      <p:sp>
        <p:nvSpPr>
          <p:cNvPr id="100" name="Google Shape;100;p18"/>
          <p:cNvSpPr txBox="1"/>
          <p:nvPr>
            <p:ph idx="1" type="body"/>
          </p:nvPr>
        </p:nvSpPr>
        <p:spPr>
          <a:xfrm>
            <a:off x="311700" y="12402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solidFill>
                  <a:srgbClr val="FF00FF"/>
                </a:solidFill>
              </a:rPr>
              <a:t>Mô hình Agile-Scrum</a:t>
            </a:r>
            <a:endParaRPr b="1">
              <a:solidFill>
                <a:srgbClr val="FF00FF"/>
              </a:solidFill>
            </a:endParaRPr>
          </a:p>
          <a:p>
            <a:pPr indent="0" lvl="0" marL="0" rtl="0" algn="l">
              <a:spcBef>
                <a:spcPts val="1200"/>
              </a:spcBef>
              <a:spcAft>
                <a:spcPts val="0"/>
              </a:spcAft>
              <a:buNone/>
            </a:pPr>
            <a:r>
              <a:t/>
            </a:r>
            <a:endParaRPr b="1">
              <a:solidFill>
                <a:srgbClr val="FF00FF"/>
              </a:solidFill>
            </a:endParaRPr>
          </a:p>
          <a:p>
            <a:pPr indent="0" lvl="0" marL="0" rtl="0" algn="l">
              <a:spcBef>
                <a:spcPts val="1200"/>
              </a:spcBef>
              <a:spcAft>
                <a:spcPts val="1200"/>
              </a:spcAft>
              <a:buNone/>
            </a:pPr>
            <a:r>
              <a:t/>
            </a:r>
            <a:endParaRPr/>
          </a:p>
        </p:txBody>
      </p:sp>
      <p:sp>
        <p:nvSpPr>
          <p:cNvPr id="101" name="Google Shape;101;p18"/>
          <p:cNvSpPr txBox="1"/>
          <p:nvPr/>
        </p:nvSpPr>
        <p:spPr>
          <a:xfrm>
            <a:off x="136700" y="1668175"/>
            <a:ext cx="4494000" cy="3332100"/>
          </a:xfrm>
          <a:prstGeom prst="rect">
            <a:avLst/>
          </a:prstGeom>
          <a:noFill/>
          <a:ln>
            <a:noFill/>
          </a:ln>
        </p:spPr>
        <p:txBody>
          <a:bodyPr anchorCtr="0" anchor="t" bIns="91425" lIns="91425" spcFirstLastPara="1" rIns="91425" wrap="square" tIns="91425">
            <a:noAutofit/>
          </a:bodyPr>
          <a:lstStyle/>
          <a:p>
            <a:pPr indent="0" lvl="0" marL="185698" rtl="0" algn="l">
              <a:lnSpc>
                <a:spcPct val="110000"/>
              </a:lnSpc>
              <a:spcBef>
                <a:spcPts val="0"/>
              </a:spcBef>
              <a:spcAft>
                <a:spcPts val="0"/>
              </a:spcAft>
              <a:buNone/>
            </a:pPr>
            <a:r>
              <a:rPr b="1" lang="vi">
                <a:solidFill>
                  <a:srgbClr val="595959"/>
                </a:solidFill>
                <a:latin typeface="Source Code Pro"/>
                <a:ea typeface="Source Code Pro"/>
                <a:cs typeface="Source Code Pro"/>
                <a:sym typeface="Source Code Pro"/>
              </a:rPr>
              <a:t>Phát triển lặp + Tăng trưởng</a:t>
            </a:r>
            <a:r>
              <a:rPr b="1" lang="vi">
                <a:solidFill>
                  <a:srgbClr val="595959"/>
                </a:solidFill>
                <a:latin typeface="Source Code Pro"/>
                <a:ea typeface="Source Code Pro"/>
                <a:cs typeface="Source Code Pro"/>
                <a:sym typeface="Source Code Pro"/>
              </a:rPr>
              <a:t>:</a:t>
            </a:r>
            <a:endParaRPr b="1">
              <a:solidFill>
                <a:srgbClr val="595959"/>
              </a:solidFill>
              <a:latin typeface="Source Code Pro"/>
              <a:ea typeface="Source Code Pro"/>
              <a:cs typeface="Source Code Pro"/>
              <a:sym typeface="Source Code Pro"/>
            </a:endParaRPr>
          </a:p>
          <a:p>
            <a:pPr indent="-311150" lvl="0" marL="457200" rtl="0" algn="l">
              <a:lnSpc>
                <a:spcPct val="110000"/>
              </a:lnSpc>
              <a:spcBef>
                <a:spcPts val="1000"/>
              </a:spcBef>
              <a:spcAft>
                <a:spcPts val="0"/>
              </a:spcAft>
              <a:buClr>
                <a:srgbClr val="374151"/>
              </a:buClr>
              <a:buSzPts val="1300"/>
              <a:buFont typeface="Source Code Pro"/>
              <a:buChar char="●"/>
            </a:pPr>
            <a:r>
              <a:rPr lang="vi" sz="1300">
                <a:solidFill>
                  <a:srgbClr val="374151"/>
                </a:solidFill>
                <a:latin typeface="Source Code Pro"/>
                <a:ea typeface="Source Code Pro"/>
                <a:cs typeface="Source Code Pro"/>
                <a:sym typeface="Source Code Pro"/>
              </a:rPr>
              <a:t>Mỗi vòng lặp thường có thời gian ngắn</a:t>
            </a:r>
            <a:endParaRPr sz="1300">
              <a:solidFill>
                <a:srgbClr val="374151"/>
              </a:solidFill>
              <a:latin typeface="Source Code Pro"/>
              <a:ea typeface="Source Code Pro"/>
              <a:cs typeface="Source Code Pro"/>
              <a:sym typeface="Source Code Pro"/>
            </a:endParaRPr>
          </a:p>
          <a:p>
            <a:pPr indent="-311150" lvl="0" marL="457200" rtl="0" algn="l">
              <a:lnSpc>
                <a:spcPct val="110000"/>
              </a:lnSpc>
              <a:spcBef>
                <a:spcPts val="1000"/>
              </a:spcBef>
              <a:spcAft>
                <a:spcPts val="0"/>
              </a:spcAft>
              <a:buClr>
                <a:srgbClr val="595959"/>
              </a:buClr>
              <a:buSzPts val="1300"/>
              <a:buFont typeface="Source Code Pro"/>
              <a:buChar char="●"/>
            </a:pPr>
            <a:r>
              <a:rPr lang="vi" sz="1300">
                <a:solidFill>
                  <a:srgbClr val="595959"/>
                </a:solidFill>
                <a:latin typeface="Source Code Pro"/>
                <a:ea typeface="Source Code Pro"/>
                <a:cs typeface="Source Code Pro"/>
                <a:sym typeface="Source Code Pro"/>
              </a:rPr>
              <a:t>Sự tăng trưởng của các tính năng tương ứng nhỏ (cải tiến tính năng cũ và/hoặc thêm 2 hoặc 3 tính năng mới).</a:t>
            </a:r>
            <a:endParaRPr sz="1300">
              <a:solidFill>
                <a:srgbClr val="595959"/>
              </a:solidFill>
              <a:latin typeface="Source Code Pro"/>
              <a:ea typeface="Source Code Pro"/>
              <a:cs typeface="Source Code Pro"/>
              <a:sym typeface="Source Code Pro"/>
            </a:endParaRPr>
          </a:p>
          <a:p>
            <a:pPr indent="-311150" lvl="0" marL="457200" rtl="0" algn="l">
              <a:lnSpc>
                <a:spcPct val="110000"/>
              </a:lnSpc>
              <a:spcBef>
                <a:spcPts val="1000"/>
              </a:spcBef>
              <a:spcAft>
                <a:spcPts val="0"/>
              </a:spcAft>
              <a:buClr>
                <a:srgbClr val="595959"/>
              </a:buClr>
              <a:buSzPts val="1300"/>
              <a:buFont typeface="Source Code Pro"/>
              <a:buChar char="●"/>
            </a:pPr>
            <a:r>
              <a:rPr lang="vi" sz="1300">
                <a:solidFill>
                  <a:srgbClr val="595959"/>
                </a:solidFill>
                <a:latin typeface="Source Code Pro"/>
                <a:ea typeface="Source Code Pro"/>
                <a:cs typeface="Source Code Pro"/>
                <a:sym typeface="Source Code Pro"/>
              </a:rPr>
              <a:t>Không quá coi trọng việc tạo tài liệu cho các sản phẩm công việc.</a:t>
            </a:r>
            <a:endParaRPr sz="1300">
              <a:solidFill>
                <a:srgbClr val="595959"/>
              </a:solidFill>
              <a:latin typeface="Source Code Pro"/>
              <a:ea typeface="Source Code Pro"/>
              <a:cs typeface="Source Code Pro"/>
              <a:sym typeface="Source Code Pro"/>
            </a:endParaRPr>
          </a:p>
          <a:p>
            <a:pPr indent="-311150" lvl="0" marL="457200" rtl="0" algn="l">
              <a:lnSpc>
                <a:spcPct val="110000"/>
              </a:lnSpc>
              <a:spcBef>
                <a:spcPts val="1000"/>
              </a:spcBef>
              <a:spcAft>
                <a:spcPts val="0"/>
              </a:spcAft>
              <a:buSzPts val="1300"/>
              <a:buFont typeface="Source Code Pro"/>
              <a:buChar char="●"/>
            </a:pPr>
            <a:r>
              <a:rPr lang="vi" sz="1300">
                <a:solidFill>
                  <a:srgbClr val="595959"/>
                </a:solidFill>
                <a:latin typeface="Source Code Pro"/>
                <a:ea typeface="Source Code Pro"/>
                <a:cs typeface="Source Code Pro"/>
                <a:sym typeface="Source Code Pro"/>
              </a:rPr>
              <a:t>S</a:t>
            </a:r>
            <a:r>
              <a:rPr lang="vi" sz="1300">
                <a:solidFill>
                  <a:srgbClr val="374151"/>
                </a:solidFill>
                <a:latin typeface="Source Code Pro"/>
                <a:ea typeface="Source Code Pro"/>
                <a:cs typeface="Source Code Pro"/>
                <a:sym typeface="Source Code Pro"/>
              </a:rPr>
              <a:t>ử dụng tự động hóa kiểm thử một cách rộng rãi để làm cho việc kiểm thử hồi quy trở nên dễ dàng</a:t>
            </a:r>
            <a:r>
              <a:rPr lang="vi" sz="1300">
                <a:solidFill>
                  <a:srgbClr val="595959"/>
                </a:solidFill>
                <a:latin typeface="Source Code Pro"/>
                <a:ea typeface="Source Code Pro"/>
                <a:cs typeface="Source Code Pro"/>
                <a:sym typeface="Source Code Pro"/>
              </a:rPr>
              <a:t>. </a:t>
            </a:r>
            <a:r>
              <a:rPr lang="vi" sz="1300">
                <a:solidFill>
                  <a:srgbClr val="374151"/>
                </a:solidFill>
                <a:latin typeface="Source Code Pro"/>
                <a:ea typeface="Source Code Pro"/>
                <a:cs typeface="Source Code Pro"/>
                <a:sym typeface="Source Code Pro"/>
              </a:rPr>
              <a:t>Hầu hết kiểm thử thủ công thường được thực hiện bằng các kỹ thuật kiểm thử dựa trên kinh nghiệm.</a:t>
            </a:r>
            <a:endParaRPr sz="1300">
              <a:solidFill>
                <a:srgbClr val="595959"/>
              </a:solidFill>
              <a:latin typeface="Calibri"/>
              <a:ea typeface="Calibri"/>
              <a:cs typeface="Calibri"/>
              <a:sym typeface="Calibri"/>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pic>
        <p:nvPicPr>
          <p:cNvPr id="102" name="Google Shape;102;p18"/>
          <p:cNvPicPr preferRelativeResize="0"/>
          <p:nvPr/>
        </p:nvPicPr>
        <p:blipFill rotWithShape="1">
          <a:blip r:embed="rId3">
            <a:alphaModFix/>
          </a:blip>
          <a:srcRect b="0" l="0" r="0" t="0"/>
          <a:stretch/>
        </p:blipFill>
        <p:spPr>
          <a:xfrm>
            <a:off x="4689125" y="2033475"/>
            <a:ext cx="4348101" cy="2528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Nội dung</a:t>
            </a:r>
            <a:endParaRPr/>
          </a:p>
        </p:txBody>
      </p:sp>
      <p:sp>
        <p:nvSpPr>
          <p:cNvPr id="108" name="Google Shape;108;p19"/>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solidFill>
                  <a:srgbClr val="000000"/>
                </a:solidFill>
                <a:highlight>
                  <a:schemeClr val="lt1"/>
                </a:highlight>
              </a:rPr>
              <a:t>2.1 Kiểm thử trong Ngữ cảnh của Chu kỳ Phát triển Phần mềm</a:t>
            </a:r>
            <a:endParaRPr>
              <a:solidFill>
                <a:srgbClr val="000000"/>
              </a:solidFill>
              <a:highlight>
                <a:schemeClr val="lt1"/>
              </a:highlight>
            </a:endParaRPr>
          </a:p>
          <a:p>
            <a:pPr indent="0" lvl="0" marL="0" rtl="0" algn="l">
              <a:spcBef>
                <a:spcPts val="1200"/>
              </a:spcBef>
              <a:spcAft>
                <a:spcPts val="0"/>
              </a:spcAft>
              <a:buNone/>
            </a:pPr>
            <a:r>
              <a:rPr lang="vi">
                <a:solidFill>
                  <a:srgbClr val="000000"/>
                </a:solidFill>
                <a:highlight>
                  <a:srgbClr val="FF706B"/>
                </a:highlight>
              </a:rPr>
              <a:t>2.2 Các mức độ kiểm thử &amp; Các loại kiểm thử</a:t>
            </a:r>
            <a:endParaRPr>
              <a:solidFill>
                <a:srgbClr val="000000"/>
              </a:solidFill>
              <a:highlight>
                <a:srgbClr val="FF706B"/>
              </a:highlight>
            </a:endParaRPr>
          </a:p>
          <a:p>
            <a:pPr indent="0" lvl="0" marL="0" rtl="0" algn="l">
              <a:spcBef>
                <a:spcPts val="1200"/>
              </a:spcBef>
              <a:spcAft>
                <a:spcPts val="1200"/>
              </a:spcAft>
              <a:buNone/>
            </a:pPr>
            <a:r>
              <a:rPr lang="vi">
                <a:solidFill>
                  <a:srgbClr val="000000"/>
                </a:solidFill>
                <a:highlight>
                  <a:schemeClr val="lt1"/>
                </a:highlight>
              </a:rPr>
              <a:t>2.3 Kiểm thử hồi quy</a:t>
            </a:r>
            <a:endParaRPr>
              <a:solidFill>
                <a:srgbClr val="000000"/>
              </a:solidFill>
              <a:highlight>
                <a:srgbClr val="FF706B"/>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2.2.1 </a:t>
            </a:r>
            <a:r>
              <a:rPr lang="vi"/>
              <a:t>Các mức độ kiểm thử</a:t>
            </a:r>
            <a:endParaRPr/>
          </a:p>
        </p:txBody>
      </p:sp>
      <p:sp>
        <p:nvSpPr>
          <p:cNvPr id="114" name="Google Shape;114;p20"/>
          <p:cNvSpPr txBox="1"/>
          <p:nvPr>
            <p:ph idx="1" type="body"/>
          </p:nvPr>
        </p:nvSpPr>
        <p:spPr>
          <a:xfrm>
            <a:off x="311700" y="1240225"/>
            <a:ext cx="4795500" cy="312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solidFill>
                  <a:srgbClr val="FF00FF"/>
                </a:solidFill>
              </a:rPr>
              <a:t>Mức độ kiểm thử</a:t>
            </a:r>
            <a:r>
              <a:rPr lang="vi"/>
              <a:t> </a:t>
            </a:r>
            <a:endParaRPr/>
          </a:p>
          <a:p>
            <a:pPr indent="-311150" lvl="0" marL="457200" rtl="0" algn="l">
              <a:lnSpc>
                <a:spcPct val="110000"/>
              </a:lnSpc>
              <a:spcBef>
                <a:spcPts val="1200"/>
              </a:spcBef>
              <a:spcAft>
                <a:spcPts val="0"/>
              </a:spcAft>
              <a:buClr>
                <a:srgbClr val="374151"/>
              </a:buClr>
              <a:buSzPts val="1300"/>
              <a:buChar char="●"/>
            </a:pPr>
            <a:r>
              <a:rPr lang="vi" sz="1500">
                <a:solidFill>
                  <a:srgbClr val="374151"/>
                </a:solidFill>
              </a:rPr>
              <a:t>Mức độ kiểm thử là nhóm các hoạt động kiểm thử được tổ chức và quản lý cùng nhau. </a:t>
            </a:r>
            <a:endParaRPr sz="1500">
              <a:solidFill>
                <a:srgbClr val="374151"/>
              </a:solidFill>
            </a:endParaRPr>
          </a:p>
          <a:p>
            <a:pPr indent="-311150" lvl="0" marL="457200" rtl="0" algn="l">
              <a:lnSpc>
                <a:spcPct val="110000"/>
              </a:lnSpc>
              <a:spcBef>
                <a:spcPts val="1000"/>
              </a:spcBef>
              <a:spcAft>
                <a:spcPts val="0"/>
              </a:spcAft>
              <a:buClr>
                <a:srgbClr val="374151"/>
              </a:buClr>
              <a:buSzPts val="1300"/>
              <a:buChar char="●"/>
            </a:pPr>
            <a:r>
              <a:rPr lang="vi" sz="1500">
                <a:solidFill>
                  <a:srgbClr val="374151"/>
                </a:solidFill>
              </a:rPr>
              <a:t>Mức độ kiểm thử liên quan đến các hoạt động tương ứng trong chu kỳ phát triển phần mềm.</a:t>
            </a:r>
            <a:endParaRPr sz="1500"/>
          </a:p>
        </p:txBody>
      </p:sp>
      <p:pic>
        <p:nvPicPr>
          <p:cNvPr id="115" name="Google Shape;115;p20"/>
          <p:cNvPicPr preferRelativeResize="0"/>
          <p:nvPr/>
        </p:nvPicPr>
        <p:blipFill>
          <a:blip r:embed="rId3">
            <a:alphaModFix/>
          </a:blip>
          <a:stretch>
            <a:fillRect/>
          </a:stretch>
        </p:blipFill>
        <p:spPr>
          <a:xfrm>
            <a:off x="5107100" y="1270775"/>
            <a:ext cx="3960701" cy="2461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2.2.1 </a:t>
            </a:r>
            <a:r>
              <a:rPr lang="vi"/>
              <a:t>Các mức độ kiểm thử</a:t>
            </a:r>
            <a:endParaRPr/>
          </a:p>
        </p:txBody>
      </p:sp>
      <p:sp>
        <p:nvSpPr>
          <p:cNvPr id="121" name="Google Shape;121;p21"/>
          <p:cNvSpPr txBox="1"/>
          <p:nvPr>
            <p:ph idx="1" type="body"/>
          </p:nvPr>
        </p:nvSpPr>
        <p:spPr>
          <a:xfrm>
            <a:off x="311700" y="1240225"/>
            <a:ext cx="6036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vi">
                <a:solidFill>
                  <a:srgbClr val="FF00FF"/>
                </a:solidFill>
              </a:rPr>
              <a:t>Kiểm thử đơn vị (Unit/</a:t>
            </a:r>
            <a:r>
              <a:rPr b="1" lang="vi">
                <a:solidFill>
                  <a:srgbClr val="FF00FF"/>
                </a:solidFill>
              </a:rPr>
              <a:t>Component testing) </a:t>
            </a:r>
            <a:endParaRPr/>
          </a:p>
        </p:txBody>
      </p:sp>
      <p:pic>
        <p:nvPicPr>
          <p:cNvPr id="122" name="Google Shape;122;p21"/>
          <p:cNvPicPr preferRelativeResize="0"/>
          <p:nvPr/>
        </p:nvPicPr>
        <p:blipFill>
          <a:blip r:embed="rId3">
            <a:alphaModFix/>
          </a:blip>
          <a:stretch>
            <a:fillRect/>
          </a:stretch>
        </p:blipFill>
        <p:spPr>
          <a:xfrm>
            <a:off x="5706925" y="1634700"/>
            <a:ext cx="3222949" cy="2439175"/>
          </a:xfrm>
          <a:prstGeom prst="rect">
            <a:avLst/>
          </a:prstGeom>
          <a:noFill/>
          <a:ln>
            <a:noFill/>
          </a:ln>
        </p:spPr>
      </p:pic>
      <p:sp>
        <p:nvSpPr>
          <p:cNvPr id="123" name="Google Shape;123;p21"/>
          <p:cNvSpPr txBox="1"/>
          <p:nvPr>
            <p:ph idx="1" type="body"/>
          </p:nvPr>
        </p:nvSpPr>
        <p:spPr>
          <a:xfrm>
            <a:off x="363675" y="1637450"/>
            <a:ext cx="5395200" cy="2914500"/>
          </a:xfrm>
          <a:prstGeom prst="rect">
            <a:avLst/>
          </a:prstGeom>
        </p:spPr>
        <p:txBody>
          <a:bodyPr anchorCtr="0" anchor="t" bIns="91425" lIns="91425" spcFirstLastPara="1" rIns="91425" wrap="square" tIns="91425">
            <a:normAutofit/>
          </a:bodyPr>
          <a:lstStyle/>
          <a:p>
            <a:pPr indent="-311150" lvl="0" marL="457200" rtl="0" algn="l">
              <a:spcBef>
                <a:spcPts val="1000"/>
              </a:spcBef>
              <a:spcAft>
                <a:spcPts val="0"/>
              </a:spcAft>
              <a:buSzPts val="1300"/>
              <a:buChar char="●"/>
            </a:pPr>
            <a:r>
              <a:rPr lang="vi" sz="1600"/>
              <a:t>T</a:t>
            </a:r>
            <a:r>
              <a:rPr lang="vi" sz="1600"/>
              <a:t>ập trung vào kiểm thử các thành phần độc lập của phần mềm.</a:t>
            </a:r>
            <a:endParaRPr sz="1600"/>
          </a:p>
          <a:p>
            <a:pPr indent="-311150" lvl="0" marL="457200" rtl="0" algn="l">
              <a:spcBef>
                <a:spcPts val="1200"/>
              </a:spcBef>
              <a:spcAft>
                <a:spcPts val="0"/>
              </a:spcAft>
              <a:buSzPts val="1300"/>
              <a:buChar char="●"/>
            </a:pPr>
            <a:r>
              <a:rPr lang="vi" sz="1600"/>
              <a:t>Thường yêu cầu hỗ trợ cụ thể </a:t>
            </a:r>
            <a:r>
              <a:rPr lang="vi" sz="1600"/>
              <a:t>như </a:t>
            </a:r>
            <a:r>
              <a:rPr lang="vi" sz="1600"/>
              <a:t>framework kiểm thử đơn vị. </a:t>
            </a:r>
            <a:endParaRPr sz="1600"/>
          </a:p>
          <a:p>
            <a:pPr indent="-311150" lvl="0" marL="457200" rtl="0" algn="l">
              <a:spcBef>
                <a:spcPts val="1000"/>
              </a:spcBef>
              <a:spcAft>
                <a:spcPts val="1200"/>
              </a:spcAft>
              <a:buSzPts val="1300"/>
              <a:buChar char="●"/>
            </a:pPr>
            <a:r>
              <a:rPr lang="vi" sz="1600"/>
              <a:t>Thông thường, kiểm thử thành phần được thực hiện bởi những lập trình viên tr</a:t>
            </a:r>
            <a:r>
              <a:rPr lang="vi" sz="1600"/>
              <a:t>ên</a:t>
            </a:r>
            <a:r>
              <a:rPr lang="vi" sz="1600"/>
              <a:t> môi trường phát triển của họ.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