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Source Code Pro"/>
      <p:regular r:id="rId30"/>
      <p:bold r:id="rId31"/>
      <p:italic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BFBB7B-6A62-46E0-A73C-3D1CC8661A83}">
  <a:tblStyle styleId="{09BFBB7B-6A62-46E0-A73C-3D1CC8661A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5.xml"/><Relationship Id="rId33" Type="http://schemas.openxmlformats.org/officeDocument/2006/relationships/font" Target="fonts/SourceCodePro-boldItalic.fntdata"/><Relationship Id="rId10" Type="http://schemas.openxmlformats.org/officeDocument/2006/relationships/slide" Target="slides/slide4.xml"/><Relationship Id="rId32" Type="http://schemas.openxmlformats.org/officeDocument/2006/relationships/font" Target="fonts/SourceCodePro-italic.fntdata"/><Relationship Id="rId13" Type="http://schemas.openxmlformats.org/officeDocument/2006/relationships/slide" Target="slides/slide7.xml"/><Relationship Id="rId35" Type="http://schemas.openxmlformats.org/officeDocument/2006/relationships/font" Target="fonts/Oswald-bold.fntdata"/><Relationship Id="rId12" Type="http://schemas.openxmlformats.org/officeDocument/2006/relationships/slide" Target="slides/slide6.xml"/><Relationship Id="rId34" Type="http://schemas.openxmlformats.org/officeDocument/2006/relationships/font" Target="fonts/Oswald-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65808346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65808346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b95aa258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b95aa258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b95aa258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b95aa258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b95aa258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b95aa258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b95aa258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b95aa258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b95aa258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b95aa258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b95aa258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b95aa258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b95aa258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b95aa258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b95aa258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b95aa258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b95aa258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b95aa258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4f225066d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e4f225066d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b95aa258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b95aa258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65808346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65808346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b95aa258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b95aa258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65808346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65808346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65808346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65808346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65808346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65808346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4f273fff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4f273fff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b95aa25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b95aa25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b95aa25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b95aa25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65808346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65808346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5808346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65808346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140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Kiểm thử tĩnh</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3.2.1 Các hoạt động trong quy trình review</a:t>
            </a:r>
            <a:endParaRPr/>
          </a:p>
        </p:txBody>
      </p:sp>
      <p:sp>
        <p:nvSpPr>
          <p:cNvPr id="123" name="Google Shape;123;p22"/>
          <p:cNvSpPr txBox="1"/>
          <p:nvPr>
            <p:ph idx="1" type="body"/>
          </p:nvPr>
        </p:nvSpPr>
        <p:spPr>
          <a:xfrm>
            <a:off x="311700" y="1240225"/>
            <a:ext cx="8520600" cy="34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Lập kế hoạch (</a:t>
            </a:r>
            <a:r>
              <a:rPr b="1" lang="vi">
                <a:solidFill>
                  <a:srgbClr val="FF00FF"/>
                </a:solidFill>
              </a:rPr>
              <a:t>Planning)</a:t>
            </a:r>
            <a:r>
              <a:rPr lang="vi">
                <a:solidFill>
                  <a:schemeClr val="dk1"/>
                </a:solidFill>
              </a:rPr>
              <a:t> </a:t>
            </a:r>
            <a:r>
              <a:rPr lang="vi"/>
              <a:t>sẽ xác định:</a:t>
            </a:r>
            <a:endParaRPr/>
          </a:p>
          <a:p>
            <a:pPr indent="-330200" lvl="0" marL="457200" rtl="0" algn="l">
              <a:spcBef>
                <a:spcPts val="1200"/>
              </a:spcBef>
              <a:spcAft>
                <a:spcPts val="0"/>
              </a:spcAft>
              <a:buSzPts val="1600"/>
              <a:buChar char="●"/>
            </a:pPr>
            <a:r>
              <a:rPr lang="vi" sz="1600"/>
              <a:t>Phạm vi review </a:t>
            </a:r>
            <a:endParaRPr sz="1600"/>
          </a:p>
          <a:p>
            <a:pPr indent="-330200" lvl="0" marL="457200" rtl="0" algn="l">
              <a:spcBef>
                <a:spcPts val="1200"/>
              </a:spcBef>
              <a:spcAft>
                <a:spcPts val="0"/>
              </a:spcAft>
              <a:buSzPts val="1600"/>
              <a:buChar char="●"/>
            </a:pPr>
            <a:r>
              <a:rPr lang="vi" sz="1600"/>
              <a:t>Những đặc tính chất lượng sẽ được đánh giá</a:t>
            </a:r>
            <a:endParaRPr sz="1600"/>
          </a:p>
          <a:p>
            <a:pPr indent="-330200" lvl="0" marL="457200" rtl="0" algn="l">
              <a:spcBef>
                <a:spcPts val="1000"/>
              </a:spcBef>
              <a:spcAft>
                <a:spcPts val="0"/>
              </a:spcAft>
              <a:buSzPts val="1600"/>
              <a:buChar char="●"/>
            </a:pPr>
            <a:r>
              <a:rPr lang="vi" sz="1600"/>
              <a:t>Các mục cần tập trung</a:t>
            </a:r>
            <a:endParaRPr sz="1600"/>
          </a:p>
          <a:p>
            <a:pPr indent="-330200" lvl="0" marL="457200" rtl="0" algn="l">
              <a:spcBef>
                <a:spcPts val="1000"/>
              </a:spcBef>
              <a:spcAft>
                <a:spcPts val="0"/>
              </a:spcAft>
              <a:buSzPts val="1600"/>
              <a:buChar char="●"/>
            </a:pPr>
            <a:r>
              <a:rPr lang="vi" sz="1600"/>
              <a:t>Điều kiện kết thúc (</a:t>
            </a:r>
            <a:r>
              <a:rPr lang="vi" sz="1600"/>
              <a:t>Exit criteria)</a:t>
            </a:r>
            <a:endParaRPr sz="1600"/>
          </a:p>
          <a:p>
            <a:pPr indent="-330200" lvl="0" marL="457200" rtl="0" algn="l">
              <a:spcBef>
                <a:spcPts val="1000"/>
              </a:spcBef>
              <a:spcAft>
                <a:spcPts val="1200"/>
              </a:spcAft>
              <a:buSzPts val="1600"/>
              <a:buChar char="●"/>
            </a:pPr>
            <a:r>
              <a:rPr lang="vi" sz="1600"/>
              <a:t>Các thông tin khác: </a:t>
            </a:r>
            <a:r>
              <a:rPr lang="vi" sz="1600"/>
              <a:t>effort, time </a:t>
            </a:r>
            <a:r>
              <a:rPr lang="vi" sz="1600"/>
              <a:t>cho </a:t>
            </a:r>
            <a:r>
              <a:rPr lang="vi" sz="1600"/>
              <a:t>review</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3.2.2 </a:t>
            </a:r>
            <a:r>
              <a:rPr lang="vi"/>
              <a:t>Các hoạt động trong quy trình review</a:t>
            </a:r>
            <a:endParaRPr/>
          </a:p>
        </p:txBody>
      </p:sp>
      <p:sp>
        <p:nvSpPr>
          <p:cNvPr id="129" name="Google Shape;129;p23"/>
          <p:cNvSpPr txBox="1"/>
          <p:nvPr>
            <p:ph idx="1" type="body"/>
          </p:nvPr>
        </p:nvSpPr>
        <p:spPr>
          <a:xfrm>
            <a:off x="311700" y="1240225"/>
            <a:ext cx="8520600" cy="34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Khởi tạo review (Review initiation)</a:t>
            </a:r>
            <a:r>
              <a:rPr lang="vi">
                <a:solidFill>
                  <a:schemeClr val="dk1"/>
                </a:solidFill>
              </a:rPr>
              <a:t> </a:t>
            </a:r>
            <a:r>
              <a:rPr lang="vi" sz="1600"/>
              <a:t>mục tiêu là đảm bảo mọi người và mọi thứ liên quan đều đã sẵn sàng để bắt đầu quá trình review:</a:t>
            </a:r>
            <a:r>
              <a:rPr lang="vi" sz="1400"/>
              <a:t> </a:t>
            </a:r>
            <a:endParaRPr sz="1400"/>
          </a:p>
          <a:p>
            <a:pPr indent="-330200" lvl="0" marL="457200" rtl="0" algn="l">
              <a:lnSpc>
                <a:spcPct val="175000"/>
              </a:lnSpc>
              <a:spcBef>
                <a:spcPts val="1200"/>
              </a:spcBef>
              <a:spcAft>
                <a:spcPts val="0"/>
              </a:spcAft>
              <a:buClr>
                <a:srgbClr val="000000"/>
              </a:buClr>
              <a:buSzPts val="1600"/>
              <a:buChar char="●"/>
            </a:pPr>
            <a:r>
              <a:rPr lang="vi" sz="1600"/>
              <a:t>Mỗi người tham gia đều có quyền truy cập vào sản phẩm công việc được review</a:t>
            </a:r>
            <a:endParaRPr sz="1600"/>
          </a:p>
          <a:p>
            <a:pPr indent="-330200" lvl="0" marL="457200" rtl="0" algn="l">
              <a:lnSpc>
                <a:spcPct val="175000"/>
              </a:lnSpc>
              <a:spcBef>
                <a:spcPts val="0"/>
              </a:spcBef>
              <a:spcAft>
                <a:spcPts val="0"/>
              </a:spcAft>
              <a:buClr>
                <a:srgbClr val="000000"/>
              </a:buClr>
              <a:buSzPts val="1600"/>
              <a:buChar char="●"/>
            </a:pPr>
            <a:r>
              <a:rPr lang="vi" sz="1600"/>
              <a:t>Nhận đủ thông tin cần thiết để thực hiện review.</a:t>
            </a:r>
            <a:endParaRPr sz="1600"/>
          </a:p>
          <a:p>
            <a:pPr indent="-330200" lvl="0" marL="457200" rtl="0" algn="l">
              <a:lnSpc>
                <a:spcPct val="175000"/>
              </a:lnSpc>
              <a:spcBef>
                <a:spcPts val="0"/>
              </a:spcBef>
              <a:spcAft>
                <a:spcPts val="0"/>
              </a:spcAft>
              <a:buClr>
                <a:srgbClr val="000000"/>
              </a:buClr>
              <a:buSzPts val="1600"/>
              <a:buChar char="●"/>
            </a:pPr>
            <a:r>
              <a:rPr lang="vi" sz="1600"/>
              <a:t>Hiểu rõ vai trò và trách nhiệm của mình khi review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3.2.2 </a:t>
            </a:r>
            <a:r>
              <a:rPr lang="vi"/>
              <a:t>Các hoạt động trong quy trình review</a:t>
            </a:r>
            <a:endParaRPr/>
          </a:p>
        </p:txBody>
      </p:sp>
      <p:sp>
        <p:nvSpPr>
          <p:cNvPr id="135" name="Google Shape;135;p24"/>
          <p:cNvSpPr txBox="1"/>
          <p:nvPr>
            <p:ph idx="1" type="body"/>
          </p:nvPr>
        </p:nvSpPr>
        <p:spPr>
          <a:xfrm>
            <a:off x="311700" y="1240225"/>
            <a:ext cx="8520600" cy="34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Cá nhân </a:t>
            </a:r>
            <a:r>
              <a:rPr b="1" lang="vi">
                <a:solidFill>
                  <a:srgbClr val="FF00FF"/>
                </a:solidFill>
              </a:rPr>
              <a:t>review</a:t>
            </a:r>
            <a:r>
              <a:rPr b="1" lang="vi">
                <a:solidFill>
                  <a:srgbClr val="FF00FF"/>
                </a:solidFill>
              </a:rPr>
              <a:t> (Individual review)</a:t>
            </a:r>
            <a:r>
              <a:rPr lang="vi">
                <a:solidFill>
                  <a:schemeClr val="dk1"/>
                </a:solidFill>
              </a:rPr>
              <a:t> </a:t>
            </a:r>
            <a:r>
              <a:rPr lang="vi"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indent="-311150" lvl="0" marL="457200" rtl="0" algn="l">
              <a:spcBef>
                <a:spcPts val="1200"/>
              </a:spcBef>
              <a:spcAft>
                <a:spcPts val="0"/>
              </a:spcAft>
              <a:buSzPts val="1300"/>
              <a:buChar char="●"/>
            </a:pPr>
            <a:r>
              <a:rPr lang="vi" sz="1600"/>
              <a:t>Mỗi người review thực hiện individual review để đánh giá chất lượng của sản phẩm công việc và để tìm các điểm bất thường,đưa ra đề xuất và câu hỏi.</a:t>
            </a:r>
            <a:endParaRPr sz="1600"/>
          </a:p>
          <a:p>
            <a:pPr indent="-311150" lvl="0" marL="457200" rtl="0" algn="l">
              <a:spcBef>
                <a:spcPts val="1200"/>
              </a:spcBef>
              <a:spcAft>
                <a:spcPts val="0"/>
              </a:spcAft>
              <a:buSzPts val="1300"/>
              <a:buChar char="●"/>
            </a:pPr>
            <a:r>
              <a:rPr lang="vi" sz="1600"/>
              <a:t>Kỹ thuật: áp dụng một hoặc nhiều kỹ thuật review (ví dụ: checklist-based reviewing, scenario-based reviewing). </a:t>
            </a:r>
            <a:endParaRPr sz="1600"/>
          </a:p>
          <a:p>
            <a:pPr indent="-311150" lvl="0" marL="457200" rtl="0" algn="l">
              <a:spcBef>
                <a:spcPts val="1000"/>
              </a:spcBef>
              <a:spcAft>
                <a:spcPts val="1200"/>
              </a:spcAft>
              <a:buSzPts val="1300"/>
              <a:buChar char="●"/>
            </a:pPr>
            <a:r>
              <a:rPr lang="vi" sz="1600"/>
              <a:t>Người review ghi lại tất cả các điểm bất thường, đề xuất và câu hỏi mà họ tìm được.</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3.2.2 </a:t>
            </a:r>
            <a:r>
              <a:rPr lang="vi"/>
              <a:t>Các hoạt động trong quy trình review</a:t>
            </a:r>
            <a:endParaRPr/>
          </a:p>
        </p:txBody>
      </p:sp>
      <p:sp>
        <p:nvSpPr>
          <p:cNvPr id="141" name="Google Shape;141;p25"/>
          <p:cNvSpPr txBox="1"/>
          <p:nvPr>
            <p:ph idx="1" type="body"/>
          </p:nvPr>
        </p:nvSpPr>
        <p:spPr>
          <a:xfrm>
            <a:off x="311700" y="1240225"/>
            <a:ext cx="8520600" cy="3448500"/>
          </a:xfrm>
          <a:prstGeom prst="rect">
            <a:avLst/>
          </a:prstGeom>
        </p:spPr>
        <p:txBody>
          <a:bodyPr anchorCtr="0" anchor="t" bIns="91425" lIns="91425" spcFirstLastPara="1" rIns="91425" wrap="square" tIns="91425">
            <a:normAutofit/>
          </a:bodyPr>
          <a:lstStyle/>
          <a:p>
            <a:pPr indent="0" lvl="0" marL="0" marR="38100" rtl="0" algn="l">
              <a:lnSpc>
                <a:spcPct val="128571"/>
              </a:lnSpc>
              <a:spcBef>
                <a:spcPts val="0"/>
              </a:spcBef>
              <a:spcAft>
                <a:spcPts val="0"/>
              </a:spcAft>
              <a:buNone/>
            </a:pPr>
            <a:r>
              <a:rPr b="1" lang="vi">
                <a:solidFill>
                  <a:srgbClr val="FF00FF"/>
                </a:solidFill>
              </a:rPr>
              <a:t>Thảo luận và phân tích (Communication and analysis)</a:t>
            </a:r>
            <a:r>
              <a:rPr b="1" lang="vi">
                <a:solidFill>
                  <a:srgbClr val="FF00FF"/>
                </a:solidFill>
              </a:rPr>
              <a:t> </a:t>
            </a:r>
            <a:endParaRPr>
              <a:solidFill>
                <a:schemeClr val="dk1"/>
              </a:solidFill>
            </a:endParaRPr>
          </a:p>
          <a:p>
            <a:pPr indent="-330200" lvl="0" marL="457200" marR="0" rtl="0" algn="l">
              <a:lnSpc>
                <a:spcPct val="115000"/>
              </a:lnSpc>
              <a:spcBef>
                <a:spcPts val="1000"/>
              </a:spcBef>
              <a:spcAft>
                <a:spcPts val="0"/>
              </a:spcAft>
              <a:buSzPts val="1600"/>
              <a:buChar char="●"/>
            </a:pPr>
            <a:r>
              <a:rPr lang="vi" sz="1600"/>
              <a:t>Tất cả những điểm bất thường tìm được trong quá trình review cần được phân tích và thảo luận.</a:t>
            </a:r>
            <a:endParaRPr sz="1600"/>
          </a:p>
          <a:p>
            <a:pPr indent="-330200" lvl="0" marL="457200" marR="0" rtl="0" algn="l">
              <a:lnSpc>
                <a:spcPct val="115000"/>
              </a:lnSpc>
              <a:spcBef>
                <a:spcPts val="1200"/>
              </a:spcBef>
              <a:spcAft>
                <a:spcPts val="0"/>
              </a:spcAft>
              <a:buSzPts val="1600"/>
              <a:buChar char="●"/>
            </a:pPr>
            <a:r>
              <a:rPr lang="vi" sz="1600"/>
              <a:t>Được thực hiện trong cuộc họp review </a:t>
            </a:r>
            <a:endParaRPr sz="1600"/>
          </a:p>
          <a:p>
            <a:pPr indent="-330200" lvl="0" marL="457200" marR="0" rtl="0" algn="l">
              <a:lnSpc>
                <a:spcPct val="115000"/>
              </a:lnSpc>
              <a:spcBef>
                <a:spcPts val="1000"/>
              </a:spcBef>
              <a:spcAft>
                <a:spcPts val="0"/>
              </a:spcAft>
              <a:buSzPts val="1600"/>
              <a:buChar char="●"/>
            </a:pPr>
            <a:r>
              <a:rPr lang="vi" sz="1600"/>
              <a:t>Người tham gia cũng quyết định mức chất lượng của sản phẩm công việc được review </a:t>
            </a:r>
            <a:endParaRPr sz="1600"/>
          </a:p>
          <a:p>
            <a:pPr indent="-330200" lvl="0" marL="457200" marR="0" rtl="0" algn="l">
              <a:lnSpc>
                <a:spcPct val="115000"/>
              </a:lnSpc>
              <a:spcBef>
                <a:spcPts val="1000"/>
              </a:spcBef>
              <a:spcAft>
                <a:spcPts val="1200"/>
              </a:spcAft>
              <a:buSzPts val="1600"/>
              <a:buChar char="●"/>
            </a:pPr>
            <a:r>
              <a:rPr lang="vi" sz="1600"/>
              <a:t>Đồng thời đưa ra hành động tiếp theo nếu cần thiết -&gt; điều này dẫn đến buổi review tiếp theo</a:t>
            </a:r>
            <a:r>
              <a:rPr lang="vi" sz="1600">
                <a:solidFill>
                  <a:srgbClr val="374151"/>
                </a:solidFill>
              </a:rPr>
              <a:t>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3.2.2 </a:t>
            </a:r>
            <a:r>
              <a:rPr lang="vi"/>
              <a:t>Các hoạt động trong quy trình review</a:t>
            </a:r>
            <a:endParaRPr/>
          </a:p>
        </p:txBody>
      </p:sp>
      <p:sp>
        <p:nvSpPr>
          <p:cNvPr id="147" name="Google Shape;147;p26"/>
          <p:cNvSpPr txBox="1"/>
          <p:nvPr>
            <p:ph idx="1" type="body"/>
          </p:nvPr>
        </p:nvSpPr>
        <p:spPr>
          <a:xfrm>
            <a:off x="311700" y="1240225"/>
            <a:ext cx="8520600" cy="34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Sửa lỗi và báo cáo (</a:t>
            </a:r>
            <a:r>
              <a:rPr b="1" lang="vi">
                <a:solidFill>
                  <a:srgbClr val="FF00FF"/>
                </a:solidFill>
              </a:rPr>
              <a:t>Fixing and reporting)</a:t>
            </a:r>
            <a:endParaRPr>
              <a:solidFill>
                <a:schemeClr val="dk1"/>
              </a:solidFill>
            </a:endParaRPr>
          </a:p>
          <a:p>
            <a:pPr indent="-311150" lvl="0" marL="457200" rtl="0" algn="l">
              <a:spcBef>
                <a:spcPts val="1200"/>
              </a:spcBef>
              <a:spcAft>
                <a:spcPts val="0"/>
              </a:spcAft>
              <a:buClr>
                <a:srgbClr val="374151"/>
              </a:buClr>
              <a:buSzPts val="1300"/>
              <a:buChar char="●"/>
            </a:pPr>
            <a:r>
              <a:rPr lang="vi" sz="1400">
                <a:solidFill>
                  <a:srgbClr val="374151"/>
                </a:solidFill>
              </a:rPr>
              <a:t>Mỗi lỗi nên  tạo một báo cáo lỗi để có thể theo dõi dễ dàng</a:t>
            </a:r>
            <a:endParaRPr sz="1400">
              <a:solidFill>
                <a:srgbClr val="374151"/>
              </a:solidFill>
            </a:endParaRPr>
          </a:p>
          <a:p>
            <a:pPr indent="-311150" lvl="0" marL="457200" rtl="0" algn="l">
              <a:spcBef>
                <a:spcPts val="1200"/>
              </a:spcBef>
              <a:spcAft>
                <a:spcPts val="0"/>
              </a:spcAft>
              <a:buClr>
                <a:srgbClr val="374151"/>
              </a:buClr>
              <a:buSzPts val="1300"/>
              <a:buChar char="●"/>
            </a:pPr>
            <a:r>
              <a:rPr lang="vi" sz="1400">
                <a:solidFill>
                  <a:srgbClr val="374151"/>
                </a:solidFill>
              </a:rPr>
              <a:t>Thường tác giả của sản phẩm công việc sẽ fix lỗi</a:t>
            </a:r>
            <a:endParaRPr sz="1400">
              <a:solidFill>
                <a:srgbClr val="374151"/>
              </a:solidFill>
            </a:endParaRPr>
          </a:p>
          <a:p>
            <a:pPr indent="-311150" lvl="0" marL="457200" rtl="0" algn="l">
              <a:spcBef>
                <a:spcPts val="1000"/>
              </a:spcBef>
              <a:spcAft>
                <a:spcPts val="0"/>
              </a:spcAft>
              <a:buClr>
                <a:srgbClr val="374151"/>
              </a:buClr>
              <a:buSzPts val="1300"/>
              <a:buChar char="●"/>
            </a:pPr>
            <a:r>
              <a:rPr lang="vi" sz="1400">
                <a:solidFill>
                  <a:srgbClr val="374151"/>
                </a:solidFill>
              </a:rPr>
              <a:t>Quá trình review sẽ dừng khi sản phẩm công việc đạt được tiêu chí chấp nhận. </a:t>
            </a:r>
            <a:endParaRPr sz="1400">
              <a:solidFill>
                <a:srgbClr val="374151"/>
              </a:solidFill>
            </a:endParaRPr>
          </a:p>
          <a:p>
            <a:pPr indent="-311150" lvl="0" marL="457200" rtl="0" algn="l">
              <a:spcBef>
                <a:spcPts val="1000"/>
              </a:spcBef>
              <a:spcAft>
                <a:spcPts val="1200"/>
              </a:spcAft>
              <a:buClr>
                <a:srgbClr val="374151"/>
              </a:buClr>
              <a:buSzPts val="1300"/>
              <a:buChar char="●"/>
            </a:pPr>
            <a:r>
              <a:rPr lang="vi" sz="1400">
                <a:solidFill>
                  <a:srgbClr val="374151"/>
                </a:solidFill>
              </a:rPr>
              <a:t>Người review sẽ tạo báo cáo kết quả review</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3.2.3 </a:t>
            </a:r>
            <a:r>
              <a:rPr lang="vi"/>
              <a:t>Vai trò và trách nhiệm trong review</a:t>
            </a:r>
            <a:endParaRPr/>
          </a:p>
        </p:txBody>
      </p:sp>
      <p:sp>
        <p:nvSpPr>
          <p:cNvPr id="153" name="Google Shape;153;p27"/>
          <p:cNvSpPr txBox="1"/>
          <p:nvPr>
            <p:ph idx="1" type="body"/>
          </p:nvPr>
        </p:nvSpPr>
        <p:spPr>
          <a:xfrm>
            <a:off x="311700" y="1240225"/>
            <a:ext cx="8520600" cy="34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Quản lý (Manager)</a:t>
            </a:r>
            <a:r>
              <a:rPr lang="vi">
                <a:solidFill>
                  <a:schemeClr val="dk1"/>
                </a:solidFill>
              </a:rPr>
              <a:t> </a:t>
            </a:r>
            <a:r>
              <a:rPr lang="vi" sz="1600"/>
              <a:t>quyết định cái gì sẽ được review và cung cấp nguồn lực và thời gian cho quá trình review</a:t>
            </a:r>
            <a:endParaRPr sz="1600"/>
          </a:p>
          <a:p>
            <a:pPr indent="0" lvl="0" marL="0" rtl="0" algn="l">
              <a:spcBef>
                <a:spcPts val="1200"/>
              </a:spcBef>
              <a:spcAft>
                <a:spcPts val="0"/>
              </a:spcAft>
              <a:buNone/>
            </a:pPr>
            <a:r>
              <a:rPr b="1" lang="vi">
                <a:solidFill>
                  <a:srgbClr val="FF00FF"/>
                </a:solidFill>
              </a:rPr>
              <a:t>Tác giả (Author)</a:t>
            </a:r>
            <a:r>
              <a:rPr lang="vi"/>
              <a:t> </a:t>
            </a:r>
            <a:r>
              <a:rPr lang="vi" sz="1600"/>
              <a:t>tạo và fix sản phẩm công việc được review</a:t>
            </a:r>
            <a:endParaRPr sz="1600"/>
          </a:p>
          <a:p>
            <a:pPr indent="0" lvl="0" marL="0" rtl="0" algn="l">
              <a:spcBef>
                <a:spcPts val="1200"/>
              </a:spcBef>
              <a:spcAft>
                <a:spcPts val="0"/>
              </a:spcAft>
              <a:buNone/>
            </a:pPr>
            <a:r>
              <a:rPr b="1" lang="vi">
                <a:solidFill>
                  <a:srgbClr val="FF00FF"/>
                </a:solidFill>
              </a:rPr>
              <a:t>Người điều hành (Moderator - facilitator)</a:t>
            </a:r>
            <a:r>
              <a:rPr lang="vi" sz="1600"/>
              <a:t> đảm bảo các cuộc họp review diễn ra hiệu quả, bao gồm hòa giải, quản lý thời gian và môi trường review an toàn trong đó mọi người có thể tự do phát biểu</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3.2.3 </a:t>
            </a:r>
            <a:r>
              <a:rPr lang="vi"/>
              <a:t>Vai trò và trách nhiệm trong review</a:t>
            </a:r>
            <a:endParaRPr/>
          </a:p>
        </p:txBody>
      </p:sp>
      <p:sp>
        <p:nvSpPr>
          <p:cNvPr id="159" name="Google Shape;159;p28"/>
          <p:cNvSpPr txBox="1"/>
          <p:nvPr>
            <p:ph idx="1" type="body"/>
          </p:nvPr>
        </p:nvSpPr>
        <p:spPr>
          <a:xfrm>
            <a:off x="311700" y="1240225"/>
            <a:ext cx="8520600" cy="344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vi">
                <a:solidFill>
                  <a:srgbClr val="FF00FF"/>
                </a:solidFill>
              </a:rPr>
              <a:t>Thư ký (Scribe - recorder)</a:t>
            </a:r>
            <a:r>
              <a:rPr lang="vi" sz="1600"/>
              <a:t> đối chiếu các điểm bất thường từ người review và ghi lại thông tin review, chẳng hạn như các quyết định và điểm bất thường mới được tìm thấy trong cuộc họp review</a:t>
            </a:r>
            <a:endParaRPr sz="1600"/>
          </a:p>
          <a:p>
            <a:pPr indent="0" lvl="0" marL="0" rtl="0" algn="l">
              <a:spcBef>
                <a:spcPts val="1200"/>
              </a:spcBef>
              <a:spcAft>
                <a:spcPts val="0"/>
              </a:spcAft>
              <a:buNone/>
            </a:pPr>
            <a:r>
              <a:rPr b="1" lang="vi">
                <a:solidFill>
                  <a:srgbClr val="FF00FF"/>
                </a:solidFill>
              </a:rPr>
              <a:t>Người review (Reviewer)</a:t>
            </a:r>
            <a:r>
              <a:rPr lang="vi"/>
              <a:t> </a:t>
            </a:r>
            <a:r>
              <a:rPr lang="vi" sz="1600"/>
              <a:t>thực hiện review. Người review có thể là thành viên của dự án, một chuyên gia, hoặc bất kỳ bên liên quan nào khác.</a:t>
            </a:r>
            <a:endParaRPr/>
          </a:p>
          <a:p>
            <a:pPr indent="0" lvl="0" marL="0" rtl="0" algn="l">
              <a:spcBef>
                <a:spcPts val="1200"/>
              </a:spcBef>
              <a:spcAft>
                <a:spcPts val="0"/>
              </a:spcAft>
              <a:buNone/>
            </a:pPr>
            <a:r>
              <a:rPr b="1" lang="vi">
                <a:solidFill>
                  <a:srgbClr val="FF00FF"/>
                </a:solidFill>
              </a:rPr>
              <a:t>Trưởng nhóm review (Review leader)</a:t>
            </a:r>
            <a:r>
              <a:rPr lang="vi"/>
              <a:t> </a:t>
            </a:r>
            <a:r>
              <a:rPr lang="vi" sz="1600"/>
              <a:t>chịu trách nhiệm chung về việc review, chẳng hạn như quyết định ai sẽ tham gia, sắp xếp thời gian và địa điểm review sẽ diễn ra</a:t>
            </a:r>
            <a:endParaRPr sz="16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3.2.4 </a:t>
            </a:r>
            <a:r>
              <a:rPr lang="vi"/>
              <a:t>Các loại review</a:t>
            </a:r>
            <a:endParaRPr/>
          </a:p>
        </p:txBody>
      </p:sp>
      <p:sp>
        <p:nvSpPr>
          <p:cNvPr id="165" name="Google Shape;165;p29"/>
          <p:cNvSpPr txBox="1"/>
          <p:nvPr>
            <p:ph idx="1" type="body"/>
          </p:nvPr>
        </p:nvSpPr>
        <p:spPr>
          <a:xfrm>
            <a:off x="311700" y="1240225"/>
            <a:ext cx="8520600" cy="34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Review không chính thức (</a:t>
            </a:r>
            <a:r>
              <a:rPr b="1" lang="vi">
                <a:solidFill>
                  <a:srgbClr val="FF00FF"/>
                </a:solidFill>
              </a:rPr>
              <a:t>Informal review)</a:t>
            </a:r>
            <a:r>
              <a:rPr lang="vi">
                <a:solidFill>
                  <a:schemeClr val="dk1"/>
                </a:solidFill>
              </a:rPr>
              <a:t> </a:t>
            </a:r>
            <a:endParaRPr>
              <a:solidFill>
                <a:schemeClr val="dk1"/>
              </a:solidFill>
            </a:endParaRPr>
          </a:p>
          <a:p>
            <a:pPr indent="-330200" lvl="0" marL="457200" marR="0" rtl="0" algn="l">
              <a:lnSpc>
                <a:spcPct val="115000"/>
              </a:lnSpc>
              <a:spcBef>
                <a:spcPts val="1200"/>
              </a:spcBef>
              <a:spcAft>
                <a:spcPts val="0"/>
              </a:spcAft>
              <a:buClr>
                <a:srgbClr val="374151"/>
              </a:buClr>
              <a:buSzPts val="1600"/>
              <a:buChar char="●"/>
            </a:pPr>
            <a:r>
              <a:rPr lang="vi" sz="1600">
                <a:solidFill>
                  <a:srgbClr val="374151"/>
                </a:solidFill>
              </a:rPr>
              <a:t>Không theo quy trình </a:t>
            </a:r>
            <a:endParaRPr sz="1600">
              <a:solidFill>
                <a:srgbClr val="374151"/>
              </a:solidFill>
            </a:endParaRPr>
          </a:p>
          <a:p>
            <a:pPr indent="-330200" lvl="0" marL="457200" marR="0" rtl="0" algn="l">
              <a:lnSpc>
                <a:spcPct val="115000"/>
              </a:lnSpc>
              <a:spcBef>
                <a:spcPts val="1200"/>
              </a:spcBef>
              <a:spcAft>
                <a:spcPts val="0"/>
              </a:spcAft>
              <a:buClr>
                <a:srgbClr val="374151"/>
              </a:buClr>
              <a:buSzPts val="1600"/>
              <a:buChar char="●"/>
            </a:pPr>
            <a:r>
              <a:rPr lang="vi" sz="1600">
                <a:solidFill>
                  <a:srgbClr val="374151"/>
                </a:solidFill>
              </a:rPr>
              <a:t>Không yêu cầu đầu ra được ghi chép chính thức</a:t>
            </a:r>
            <a:endParaRPr sz="1600">
              <a:solidFill>
                <a:srgbClr val="374151"/>
              </a:solidFill>
            </a:endParaRPr>
          </a:p>
          <a:p>
            <a:pPr indent="-330200" lvl="0" marL="457200" marR="0" rtl="0" algn="l">
              <a:lnSpc>
                <a:spcPct val="115000"/>
              </a:lnSpc>
              <a:spcBef>
                <a:spcPts val="1200"/>
              </a:spcBef>
              <a:spcAft>
                <a:spcPts val="0"/>
              </a:spcAft>
              <a:buClr>
                <a:srgbClr val="374151"/>
              </a:buClr>
              <a:buSzPts val="1600"/>
              <a:buChar char="●"/>
            </a:pPr>
            <a:r>
              <a:rPr lang="vi" sz="1600">
                <a:solidFill>
                  <a:srgbClr val="374151"/>
                </a:solidFill>
              </a:rPr>
              <a:t>Mục tiêu chính là phát hiện điểm bất thường</a:t>
            </a:r>
            <a:endParaRPr sz="1600">
              <a:solidFill>
                <a:srgbClr val="202124"/>
              </a:solidFill>
              <a:highlight>
                <a:srgbClr val="F8F9FA"/>
              </a:highlight>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3.2.4 </a:t>
            </a:r>
            <a:r>
              <a:rPr lang="vi"/>
              <a:t>Các loại review</a:t>
            </a:r>
            <a:endParaRPr/>
          </a:p>
        </p:txBody>
      </p:sp>
      <p:sp>
        <p:nvSpPr>
          <p:cNvPr id="171" name="Google Shape;171;p30"/>
          <p:cNvSpPr txBox="1"/>
          <p:nvPr>
            <p:ph idx="1" type="body"/>
          </p:nvPr>
        </p:nvSpPr>
        <p:spPr>
          <a:xfrm>
            <a:off x="311700" y="1240225"/>
            <a:ext cx="8520600" cy="34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Hướng dẫn (</a:t>
            </a:r>
            <a:r>
              <a:rPr b="1" lang="vi">
                <a:solidFill>
                  <a:srgbClr val="FF00FF"/>
                </a:solidFill>
              </a:rPr>
              <a:t>Walkthrough) </a:t>
            </a:r>
            <a:endParaRPr>
              <a:solidFill>
                <a:schemeClr val="dk1"/>
              </a:solidFill>
            </a:endParaRPr>
          </a:p>
          <a:p>
            <a:pPr indent="-311150" lvl="0" marL="457200" marR="0" rtl="0" algn="l">
              <a:lnSpc>
                <a:spcPct val="115000"/>
              </a:lnSpc>
              <a:spcBef>
                <a:spcPts val="1200"/>
              </a:spcBef>
              <a:spcAft>
                <a:spcPts val="0"/>
              </a:spcAft>
              <a:buClr>
                <a:srgbClr val="374151"/>
              </a:buClr>
              <a:buSzPts val="1300"/>
              <a:buChar char="●"/>
            </a:pPr>
            <a:r>
              <a:rPr lang="vi" sz="1600">
                <a:solidFill>
                  <a:srgbClr val="374151"/>
                </a:solidFill>
              </a:rPr>
              <a:t>Được dẫn dắt bởi author</a:t>
            </a:r>
            <a:endParaRPr sz="1600">
              <a:solidFill>
                <a:srgbClr val="374151"/>
              </a:solidFill>
            </a:endParaRPr>
          </a:p>
          <a:p>
            <a:pPr indent="-311150" lvl="0" marL="457200" marR="0" rtl="0" algn="l">
              <a:lnSpc>
                <a:spcPct val="115000"/>
              </a:lnSpc>
              <a:spcBef>
                <a:spcPts val="1200"/>
              </a:spcBef>
              <a:spcAft>
                <a:spcPts val="0"/>
              </a:spcAft>
              <a:buClr>
                <a:srgbClr val="374151"/>
              </a:buClr>
              <a:buSzPts val="1300"/>
              <a:buChar char="●"/>
            </a:pPr>
            <a:r>
              <a:rPr lang="vi" sz="1600">
                <a:solidFill>
                  <a:srgbClr val="374151"/>
                </a:solidFill>
              </a:rPr>
              <a:t>Có thể phục vụ nhiều mục tiêu: </a:t>
            </a:r>
            <a:r>
              <a:rPr lang="vi" sz="1400">
                <a:solidFill>
                  <a:srgbClr val="374151"/>
                </a:solidFill>
              </a:rPr>
              <a:t>đánh giá chất lượng và xây dựng niềm tin vào sản phẩm công việc, “educate” người review, đạt được sự đồng thuận, tạo ra ý tưởng mới, thúc đẩy và tạo điều kiện cho author cải thiện và phát hiện những điểm bất thường.</a:t>
            </a:r>
            <a:endParaRPr sz="1400">
              <a:solidFill>
                <a:srgbClr val="374151"/>
              </a:solidFill>
            </a:endParaRPr>
          </a:p>
          <a:p>
            <a:pPr indent="-311150" lvl="0" marL="457200" marR="0" rtl="0" algn="l">
              <a:lnSpc>
                <a:spcPct val="115000"/>
              </a:lnSpc>
              <a:spcBef>
                <a:spcPts val="1200"/>
              </a:spcBef>
              <a:spcAft>
                <a:spcPts val="1200"/>
              </a:spcAft>
              <a:buClr>
                <a:srgbClr val="374151"/>
              </a:buClr>
              <a:buSzPts val="1300"/>
              <a:buChar char="●"/>
            </a:pPr>
            <a:r>
              <a:rPr lang="vi" sz="1600">
                <a:solidFill>
                  <a:srgbClr val="374151"/>
                </a:solidFill>
              </a:rPr>
              <a:t>Người review có thể thực hiện individual review trước nhưng không bắt buộc.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3.2.4 </a:t>
            </a:r>
            <a:r>
              <a:rPr lang="vi"/>
              <a:t>Các loại review</a:t>
            </a:r>
            <a:endParaRPr/>
          </a:p>
        </p:txBody>
      </p:sp>
      <p:sp>
        <p:nvSpPr>
          <p:cNvPr id="177" name="Google Shape;177;p31"/>
          <p:cNvSpPr txBox="1"/>
          <p:nvPr>
            <p:ph idx="1" type="body"/>
          </p:nvPr>
        </p:nvSpPr>
        <p:spPr>
          <a:xfrm>
            <a:off x="311700" y="1240225"/>
            <a:ext cx="8520600" cy="34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FF00FF"/>
                </a:solidFill>
              </a:rPr>
              <a:t>Đánh giá kỹ thuật (Technical Review)</a:t>
            </a:r>
            <a:endParaRPr/>
          </a:p>
          <a:p>
            <a:pPr indent="-311150" lvl="0" marL="457200" marR="0" rtl="0" algn="l">
              <a:lnSpc>
                <a:spcPct val="115000"/>
              </a:lnSpc>
              <a:spcBef>
                <a:spcPts val="1200"/>
              </a:spcBef>
              <a:spcAft>
                <a:spcPts val="0"/>
              </a:spcAft>
              <a:buClr>
                <a:srgbClr val="374151"/>
              </a:buClr>
              <a:buSzPts val="1300"/>
              <a:buChar char="●"/>
            </a:pPr>
            <a:r>
              <a:rPr lang="vi" sz="1600">
                <a:solidFill>
                  <a:srgbClr val="374151"/>
                </a:solidFill>
              </a:rPr>
              <a:t>Được thực hiện bởi những người review có trình độ kỹ thuật và được dẫn dắt bởi moderator.</a:t>
            </a:r>
            <a:endParaRPr sz="1600">
              <a:solidFill>
                <a:srgbClr val="374151"/>
              </a:solidFill>
            </a:endParaRPr>
          </a:p>
          <a:p>
            <a:pPr indent="-311150" lvl="0" marL="457200" marR="0" rtl="0" algn="l">
              <a:lnSpc>
                <a:spcPct val="115000"/>
              </a:lnSpc>
              <a:spcBef>
                <a:spcPts val="1200"/>
              </a:spcBef>
              <a:spcAft>
                <a:spcPts val="1200"/>
              </a:spcAft>
              <a:buClr>
                <a:srgbClr val="374151"/>
              </a:buClr>
              <a:buSzPts val="1300"/>
              <a:buChar char="●"/>
            </a:pPr>
            <a:r>
              <a:rPr lang="vi" sz="1600">
                <a:solidFill>
                  <a:srgbClr val="374151"/>
                </a:solidFill>
              </a:rPr>
              <a:t>Mục tiêu của technical review là: đạt được sự đồng thuận và đưa ra quyết định liên quan đến vấn đề kỹ thuật, phát hiện các điểm bất thường, đánh giá chất lượng và xây dựng niềm tin vào sản phẩm công việc, tạo ra các ý tưởng mới, đồng thời thúc đẩy và tạo điều kiện cho các tác giả cải tiến sản phẩm.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Giới thiệu</a:t>
            </a:r>
            <a:endParaRPr/>
          </a:p>
        </p:txBody>
      </p:sp>
      <p:pic>
        <p:nvPicPr>
          <p:cNvPr id="69" name="Google Shape;69;p14"/>
          <p:cNvPicPr preferRelativeResize="0"/>
          <p:nvPr/>
        </p:nvPicPr>
        <p:blipFill>
          <a:blip r:embed="rId3">
            <a:alphaModFix/>
          </a:blip>
          <a:stretch>
            <a:fillRect/>
          </a:stretch>
        </p:blipFill>
        <p:spPr>
          <a:xfrm>
            <a:off x="1468175" y="1016750"/>
            <a:ext cx="7224900" cy="40676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3.2.4 </a:t>
            </a:r>
            <a:r>
              <a:rPr lang="vi"/>
              <a:t>Các loại review</a:t>
            </a:r>
            <a:endParaRPr/>
          </a:p>
        </p:txBody>
      </p:sp>
      <p:sp>
        <p:nvSpPr>
          <p:cNvPr id="183" name="Google Shape;183;p32"/>
          <p:cNvSpPr txBox="1"/>
          <p:nvPr>
            <p:ph idx="1" type="body"/>
          </p:nvPr>
        </p:nvSpPr>
        <p:spPr>
          <a:xfrm>
            <a:off x="311700" y="1240225"/>
            <a:ext cx="8520600" cy="34485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b="1" lang="vi">
                <a:solidFill>
                  <a:srgbClr val="FF00FF"/>
                </a:solidFill>
              </a:rPr>
              <a:t>Kiểm duyệt (Inspection)</a:t>
            </a:r>
            <a:endParaRPr/>
          </a:p>
          <a:p>
            <a:pPr indent="-311150" lvl="0" marL="457200" marR="0" rtl="0" algn="l">
              <a:lnSpc>
                <a:spcPct val="115000"/>
              </a:lnSpc>
              <a:spcBef>
                <a:spcPts val="1200"/>
              </a:spcBef>
              <a:spcAft>
                <a:spcPts val="0"/>
              </a:spcAft>
              <a:buClr>
                <a:srgbClr val="374151"/>
              </a:buClr>
              <a:buSzPts val="1300"/>
              <a:buChar char="●"/>
            </a:pPr>
            <a:r>
              <a:rPr lang="vi" sz="1600">
                <a:solidFill>
                  <a:srgbClr val="374151"/>
                </a:solidFill>
              </a:rPr>
              <a:t>Là loại review chính thức nhất, tuân theo quy trình chung</a:t>
            </a:r>
            <a:endParaRPr sz="1600">
              <a:solidFill>
                <a:srgbClr val="374151"/>
              </a:solidFill>
            </a:endParaRPr>
          </a:p>
          <a:p>
            <a:pPr indent="-311150" lvl="0" marL="457200" rtl="0" algn="l">
              <a:spcBef>
                <a:spcPts val="1200"/>
              </a:spcBef>
              <a:spcAft>
                <a:spcPts val="0"/>
              </a:spcAft>
              <a:buClr>
                <a:srgbClr val="374151"/>
              </a:buClr>
              <a:buSzPts val="1300"/>
              <a:buChar char="●"/>
            </a:pPr>
            <a:r>
              <a:rPr lang="vi" sz="1600">
                <a:solidFill>
                  <a:srgbClr val="374151"/>
                </a:solidFill>
              </a:rPr>
              <a:t>Trong quá trình review, author không được đóng vai trò là review leader hoặc scribe.</a:t>
            </a:r>
            <a:endParaRPr sz="1600">
              <a:solidFill>
                <a:srgbClr val="374151"/>
              </a:solidFill>
            </a:endParaRPr>
          </a:p>
          <a:p>
            <a:pPr indent="-311150" lvl="0" marL="457200" marR="0" rtl="0" algn="l">
              <a:lnSpc>
                <a:spcPct val="115000"/>
              </a:lnSpc>
              <a:spcBef>
                <a:spcPts val="1200"/>
              </a:spcBef>
              <a:spcAft>
                <a:spcPts val="0"/>
              </a:spcAft>
              <a:buClr>
                <a:srgbClr val="374151"/>
              </a:buClr>
              <a:buSzPts val="1300"/>
              <a:buChar char="●"/>
            </a:pPr>
            <a:r>
              <a:rPr lang="vi" sz="1600">
                <a:solidFill>
                  <a:srgbClr val="374151"/>
                </a:solidFill>
              </a:rPr>
              <a:t>Mục tiêu chính là tìm ra số điểm bất thường tối đa </a:t>
            </a:r>
            <a:endParaRPr sz="1600">
              <a:solidFill>
                <a:srgbClr val="374151"/>
              </a:solidFill>
            </a:endParaRPr>
          </a:p>
          <a:p>
            <a:pPr indent="-311150" lvl="0" marL="457200" marR="0" rtl="0" algn="l">
              <a:lnSpc>
                <a:spcPct val="115000"/>
              </a:lnSpc>
              <a:spcBef>
                <a:spcPts val="1200"/>
              </a:spcBef>
              <a:spcAft>
                <a:spcPts val="0"/>
              </a:spcAft>
              <a:buClr>
                <a:srgbClr val="374151"/>
              </a:buClr>
              <a:buSzPts val="1300"/>
              <a:buChar char="●"/>
            </a:pPr>
            <a:r>
              <a:rPr lang="vi" sz="1600">
                <a:solidFill>
                  <a:srgbClr val="374151"/>
                </a:solidFill>
              </a:rPr>
              <a:t>Các mục tiêu khác là đánh giá chất lượng, xây dựng niềm tin vào sản phẩm công việc, đồng thời thúc đẩy và tạo điều kiện cho tác giả cải tiến. </a:t>
            </a:r>
            <a:endParaRPr sz="1600">
              <a:solidFill>
                <a:srgbClr val="374151"/>
              </a:solidFill>
            </a:endParaRPr>
          </a:p>
          <a:p>
            <a:pPr indent="-311150" lvl="0" marL="457200" marR="0" rtl="0" algn="l">
              <a:lnSpc>
                <a:spcPct val="115000"/>
              </a:lnSpc>
              <a:spcBef>
                <a:spcPts val="1200"/>
              </a:spcBef>
              <a:spcAft>
                <a:spcPts val="1200"/>
              </a:spcAft>
              <a:buClr>
                <a:srgbClr val="374151"/>
              </a:buClr>
              <a:buSzPts val="1300"/>
              <a:buChar char="●"/>
            </a:pPr>
            <a:r>
              <a:rPr lang="vi" sz="1600">
                <a:solidFill>
                  <a:srgbClr val="374151"/>
                </a:solidFill>
              </a:rPr>
              <a:t>Các số liệu được thu thập và sử dụng để cải thiện SDLC, bao gồm cả quy trình review. </a:t>
            </a:r>
            <a:endParaRPr sz="1600">
              <a:solidFill>
                <a:srgbClr val="37415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3.2.4 Các loại review</a:t>
            </a:r>
            <a:endParaRPr/>
          </a:p>
        </p:txBody>
      </p:sp>
      <p:pic>
        <p:nvPicPr>
          <p:cNvPr id="189" name="Google Shape;189;p33"/>
          <p:cNvPicPr preferRelativeResize="0"/>
          <p:nvPr/>
        </p:nvPicPr>
        <p:blipFill>
          <a:blip r:embed="rId3">
            <a:alphaModFix/>
          </a:blip>
          <a:stretch>
            <a:fillRect/>
          </a:stretch>
        </p:blipFill>
        <p:spPr>
          <a:xfrm>
            <a:off x="2741876" y="1546475"/>
            <a:ext cx="5042776" cy="3520825"/>
          </a:xfrm>
          <a:prstGeom prst="rect">
            <a:avLst/>
          </a:prstGeom>
          <a:noFill/>
          <a:ln>
            <a:noFill/>
          </a:ln>
        </p:spPr>
      </p:pic>
      <p:sp>
        <p:nvSpPr>
          <p:cNvPr id="190" name="Google Shape;190;p33"/>
          <p:cNvSpPr txBox="1"/>
          <p:nvPr/>
        </p:nvSpPr>
        <p:spPr>
          <a:xfrm>
            <a:off x="350300" y="1315075"/>
            <a:ext cx="3682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vi" sz="1800">
                <a:solidFill>
                  <a:schemeClr val="dk2"/>
                </a:solidFill>
                <a:latin typeface="Source Code Pro"/>
                <a:ea typeface="Source Code Pro"/>
                <a:cs typeface="Source Code Pro"/>
                <a:sym typeface="Source Code Pro"/>
              </a:rPr>
              <a:t>Mức độ formal</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3.2.5 </a:t>
            </a:r>
            <a:r>
              <a:rPr lang="vi"/>
              <a:t>Yếu tố thành công trong quá trình review</a:t>
            </a:r>
            <a:endParaRPr/>
          </a:p>
        </p:txBody>
      </p:sp>
      <p:sp>
        <p:nvSpPr>
          <p:cNvPr id="196" name="Google Shape;196;p34"/>
          <p:cNvSpPr txBox="1"/>
          <p:nvPr>
            <p:ph idx="1" type="body"/>
          </p:nvPr>
        </p:nvSpPr>
        <p:spPr>
          <a:xfrm>
            <a:off x="311700" y="1240225"/>
            <a:ext cx="8520600" cy="3448500"/>
          </a:xfrm>
          <a:prstGeom prst="rect">
            <a:avLst/>
          </a:prstGeom>
        </p:spPr>
        <p:txBody>
          <a:bodyPr anchorCtr="0" anchor="t" bIns="91425" lIns="91425" spcFirstLastPara="1" rIns="91425" wrap="square" tIns="91425">
            <a:normAutofit/>
          </a:bodyPr>
          <a:lstStyle/>
          <a:p>
            <a:pPr indent="-317500" lvl="0" marL="457200" marR="0" rtl="0" algn="l">
              <a:lnSpc>
                <a:spcPct val="115000"/>
              </a:lnSpc>
              <a:spcBef>
                <a:spcPts val="1000"/>
              </a:spcBef>
              <a:spcAft>
                <a:spcPts val="0"/>
              </a:spcAft>
              <a:buClr>
                <a:srgbClr val="374151"/>
              </a:buClr>
              <a:buSzPts val="1400"/>
              <a:buChar char="●"/>
            </a:pPr>
            <a:r>
              <a:rPr lang="vi">
                <a:solidFill>
                  <a:srgbClr val="374151"/>
                </a:solidFill>
              </a:rPr>
              <a:t>Xác định mục tiêu rõ ràng và tiêu chí thoát (</a:t>
            </a:r>
            <a:r>
              <a:rPr lang="vi">
                <a:solidFill>
                  <a:srgbClr val="374151"/>
                </a:solidFill>
              </a:rPr>
              <a:t>exit criteria)</a:t>
            </a:r>
            <a:r>
              <a:rPr lang="vi">
                <a:solidFill>
                  <a:srgbClr val="374151"/>
                </a:solidFill>
              </a:rPr>
              <a:t> có thể đo lường được.</a:t>
            </a:r>
            <a:endParaRPr>
              <a:solidFill>
                <a:srgbClr val="374151"/>
              </a:solidFill>
            </a:endParaRPr>
          </a:p>
          <a:p>
            <a:pPr indent="-317500" lvl="0" marL="457200" marR="0" rtl="0" algn="l">
              <a:lnSpc>
                <a:spcPct val="115000"/>
              </a:lnSpc>
              <a:spcBef>
                <a:spcPts val="1200"/>
              </a:spcBef>
              <a:spcAft>
                <a:spcPts val="0"/>
              </a:spcAft>
              <a:buClr>
                <a:srgbClr val="374151"/>
              </a:buClr>
              <a:buSzPts val="1400"/>
              <a:buChar char="●"/>
            </a:pPr>
            <a:r>
              <a:rPr lang="vi">
                <a:solidFill>
                  <a:srgbClr val="374151"/>
                </a:solidFill>
              </a:rPr>
              <a:t>Lựa chọn hình thức review phù hợp để đạt được mục tiêu đề ra và phù hợp với loại sản phẩm công việc, người tham gia review.</a:t>
            </a:r>
            <a:endParaRPr>
              <a:solidFill>
                <a:srgbClr val="374151"/>
              </a:solidFill>
            </a:endParaRPr>
          </a:p>
          <a:p>
            <a:pPr indent="-317500" lvl="0" marL="457200" marR="0" rtl="0" algn="l">
              <a:lnSpc>
                <a:spcPct val="115000"/>
              </a:lnSpc>
              <a:spcBef>
                <a:spcPts val="1200"/>
              </a:spcBef>
              <a:spcAft>
                <a:spcPts val="0"/>
              </a:spcAft>
              <a:buClr>
                <a:srgbClr val="374151"/>
              </a:buClr>
              <a:buSzPts val="1400"/>
              <a:buChar char="●"/>
            </a:pPr>
            <a:r>
              <a:rPr lang="vi">
                <a:solidFill>
                  <a:srgbClr val="374151"/>
                </a:solidFill>
              </a:rPr>
              <a:t>Cung cấp đủ thời gian cho người tham gia chuẩn bị cho việc review</a:t>
            </a:r>
            <a:endParaRPr>
              <a:solidFill>
                <a:srgbClr val="374151"/>
              </a:solidFill>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3.3 </a:t>
            </a:r>
            <a:r>
              <a:rPr lang="vi"/>
              <a:t>Quiz</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Nội dung</a:t>
            </a:r>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3.1 Cơ bản về kiểm thử tĩnh</a:t>
            </a:r>
            <a:endParaRPr/>
          </a:p>
          <a:p>
            <a:pPr indent="0" lvl="0" marL="0" rtl="0" algn="l">
              <a:spcBef>
                <a:spcPts val="1200"/>
              </a:spcBef>
              <a:spcAft>
                <a:spcPts val="1200"/>
              </a:spcAft>
              <a:buNone/>
            </a:pPr>
            <a:r>
              <a:rPr lang="vi"/>
              <a:t>3.2 </a:t>
            </a:r>
            <a:r>
              <a:rPr lang="vi"/>
              <a:t>Quy trình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Nội dung</a:t>
            </a:r>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rgbClr val="000000"/>
                </a:solidFill>
                <a:highlight>
                  <a:srgbClr val="FF706B"/>
                </a:highlight>
              </a:rPr>
              <a:t>3.1 Cơ bản về kiểm thử tĩnh</a:t>
            </a:r>
            <a:endParaRPr/>
          </a:p>
          <a:p>
            <a:pPr indent="0" lvl="0" marL="0" rtl="0" algn="l">
              <a:spcBef>
                <a:spcPts val="1200"/>
              </a:spcBef>
              <a:spcAft>
                <a:spcPts val="1200"/>
              </a:spcAft>
              <a:buNone/>
            </a:pPr>
            <a:r>
              <a:rPr lang="vi"/>
              <a:t>3.2 Quy trình </a:t>
            </a:r>
            <a:r>
              <a:rPr lang="vi"/>
              <a:t>review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3.1.1 </a:t>
            </a:r>
            <a:r>
              <a:rPr lang="vi"/>
              <a:t>Kiểm thử tĩnh là gì?</a:t>
            </a:r>
            <a:endParaRPr/>
          </a:p>
        </p:txBody>
      </p:sp>
      <p:sp>
        <p:nvSpPr>
          <p:cNvPr id="87" name="Google Shape;87;p17"/>
          <p:cNvSpPr txBox="1"/>
          <p:nvPr>
            <p:ph idx="1" type="body"/>
          </p:nvPr>
        </p:nvSpPr>
        <p:spPr>
          <a:xfrm>
            <a:off x="311700" y="1240225"/>
            <a:ext cx="8520600" cy="390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600">
                <a:solidFill>
                  <a:srgbClr val="FF00FF"/>
                </a:solidFill>
              </a:rPr>
              <a:t>Kiểm thử tĩnh</a:t>
            </a:r>
            <a:r>
              <a:rPr lang="vi" sz="1600">
                <a:solidFill>
                  <a:srgbClr val="374151"/>
                </a:solidFill>
              </a:rPr>
              <a:t> là một kỹ thuật kiểm tra sản phẩm phần mềm hoặc tài liệu liên quan mà không thực thi mã nguồn. </a:t>
            </a:r>
            <a:endParaRPr sz="1600">
              <a:solidFill>
                <a:srgbClr val="374151"/>
              </a:solidFill>
            </a:endParaRPr>
          </a:p>
          <a:p>
            <a:pPr indent="0" lvl="0" marL="0" rtl="0" algn="l">
              <a:spcBef>
                <a:spcPts val="1200"/>
              </a:spcBef>
              <a:spcAft>
                <a:spcPts val="0"/>
              </a:spcAft>
              <a:buNone/>
            </a:pPr>
            <a:r>
              <a:rPr lang="vi" sz="1600"/>
              <a:t>Gần như bất kỳ sản phẩm công việc nào cũng có thể được kiểm thử tĩnh</a:t>
            </a:r>
            <a:endParaRPr sz="1600"/>
          </a:p>
          <a:p>
            <a:pPr indent="-317500" lvl="0" marL="457200" rtl="0" algn="l">
              <a:spcBef>
                <a:spcPts val="1200"/>
              </a:spcBef>
              <a:spcAft>
                <a:spcPts val="0"/>
              </a:spcAft>
              <a:buSzPts val="1400"/>
              <a:buChar char="-"/>
            </a:pPr>
            <a:r>
              <a:rPr lang="vi" sz="1400"/>
              <a:t>Requirement specification documents</a:t>
            </a:r>
            <a:endParaRPr sz="1400"/>
          </a:p>
          <a:p>
            <a:pPr indent="-317500" lvl="0" marL="457200" rtl="0" algn="l">
              <a:spcBef>
                <a:spcPts val="0"/>
              </a:spcBef>
              <a:spcAft>
                <a:spcPts val="0"/>
              </a:spcAft>
              <a:buSzPts val="1400"/>
              <a:buChar char="-"/>
            </a:pPr>
            <a:r>
              <a:rPr lang="vi" sz="1400"/>
              <a:t>Source code </a:t>
            </a:r>
            <a:endParaRPr sz="1400"/>
          </a:p>
          <a:p>
            <a:pPr indent="-317500" lvl="0" marL="457200" rtl="0" algn="l">
              <a:spcBef>
                <a:spcPts val="0"/>
              </a:spcBef>
              <a:spcAft>
                <a:spcPts val="0"/>
              </a:spcAft>
              <a:buSzPts val="1400"/>
              <a:buChar char="-"/>
            </a:pPr>
            <a:r>
              <a:rPr lang="vi" sz="1400"/>
              <a:t>Test plans</a:t>
            </a:r>
            <a:endParaRPr sz="1400"/>
          </a:p>
          <a:p>
            <a:pPr indent="-317500" lvl="0" marL="457200" rtl="0" algn="l">
              <a:spcBef>
                <a:spcPts val="0"/>
              </a:spcBef>
              <a:spcAft>
                <a:spcPts val="0"/>
              </a:spcAft>
              <a:buSzPts val="1400"/>
              <a:buChar char="-"/>
            </a:pPr>
            <a:r>
              <a:rPr lang="vi" sz="1400"/>
              <a:t>Test cases</a:t>
            </a:r>
            <a:endParaRPr sz="1400"/>
          </a:p>
          <a:p>
            <a:pPr indent="-317500" lvl="0" marL="457200" rtl="0" algn="l">
              <a:spcBef>
                <a:spcPts val="0"/>
              </a:spcBef>
              <a:spcAft>
                <a:spcPts val="0"/>
              </a:spcAft>
              <a:buSzPts val="1400"/>
              <a:buChar char="-"/>
            </a:pPr>
            <a:r>
              <a:rPr lang="vi" sz="1400"/>
              <a:t>Product backlog items</a:t>
            </a:r>
            <a:endParaRPr sz="1400"/>
          </a:p>
          <a:p>
            <a:pPr indent="-317500" lvl="0" marL="457200" rtl="0" algn="l">
              <a:spcBef>
                <a:spcPts val="0"/>
              </a:spcBef>
              <a:spcAft>
                <a:spcPts val="0"/>
              </a:spcAft>
              <a:buSzPts val="1400"/>
              <a:buChar char="-"/>
            </a:pPr>
            <a:r>
              <a:rPr lang="vi" sz="1400"/>
              <a:t>Test charters</a:t>
            </a:r>
            <a:endParaRPr sz="1400"/>
          </a:p>
          <a:p>
            <a:pPr indent="-317500" lvl="0" marL="457200" rtl="0" algn="l">
              <a:spcBef>
                <a:spcPts val="0"/>
              </a:spcBef>
              <a:spcAft>
                <a:spcPts val="0"/>
              </a:spcAft>
              <a:buSzPts val="1400"/>
              <a:buChar char="-"/>
            </a:pPr>
            <a:r>
              <a:rPr lang="vi" sz="1400"/>
              <a:t>Project documentation</a:t>
            </a:r>
            <a:endParaRPr sz="1400"/>
          </a:p>
          <a:p>
            <a:pPr indent="-317500" lvl="0" marL="457200" rtl="0" algn="l">
              <a:spcBef>
                <a:spcPts val="0"/>
              </a:spcBef>
              <a:spcAft>
                <a:spcPts val="0"/>
              </a:spcAft>
              <a:buSzPts val="1400"/>
              <a:buChar char="-"/>
            </a:pPr>
            <a:r>
              <a:rPr lang="vi" sz="1400"/>
              <a:t>Contracts </a:t>
            </a:r>
            <a:endParaRPr sz="1400"/>
          </a:p>
          <a:p>
            <a:pPr indent="-317500" lvl="0" marL="457200" rtl="0" algn="l">
              <a:spcBef>
                <a:spcPts val="0"/>
              </a:spcBef>
              <a:spcAft>
                <a:spcPts val="0"/>
              </a:spcAft>
              <a:buSzPts val="1400"/>
              <a:buChar char="-"/>
            </a:pPr>
            <a:r>
              <a:rPr lang="vi" sz="1400"/>
              <a:t>Models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3.1.2 </a:t>
            </a:r>
            <a:r>
              <a:rPr lang="vi"/>
              <a:t>Giá trị của kiểm thử tĩnh</a:t>
            </a:r>
            <a:endParaRPr/>
          </a:p>
        </p:txBody>
      </p:sp>
      <p:sp>
        <p:nvSpPr>
          <p:cNvPr id="93" name="Google Shape;93;p18"/>
          <p:cNvSpPr txBox="1"/>
          <p:nvPr>
            <p:ph idx="1" type="body"/>
          </p:nvPr>
        </p:nvSpPr>
        <p:spPr>
          <a:xfrm>
            <a:off x="311700" y="1240225"/>
            <a:ext cx="8520600" cy="3448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74151"/>
              </a:buClr>
              <a:buSzPts val="1300"/>
              <a:buChar char="●"/>
            </a:pPr>
            <a:r>
              <a:rPr lang="vi" sz="1600">
                <a:solidFill>
                  <a:srgbClr val="374151"/>
                </a:solidFill>
              </a:rPr>
              <a:t>Có thể phát hiện lỗi trong các giai đoạn sớm nhất của chu kỳ phát triển phần mềm.</a:t>
            </a:r>
            <a:endParaRPr sz="1600">
              <a:solidFill>
                <a:srgbClr val="374151"/>
              </a:solidFill>
            </a:endParaRPr>
          </a:p>
          <a:p>
            <a:pPr indent="-311150" lvl="0" marL="457200" rtl="0" algn="l">
              <a:spcBef>
                <a:spcPts val="0"/>
              </a:spcBef>
              <a:spcAft>
                <a:spcPts val="0"/>
              </a:spcAft>
              <a:buClr>
                <a:srgbClr val="374151"/>
              </a:buClr>
              <a:buSzPts val="1300"/>
              <a:buChar char="●"/>
            </a:pPr>
            <a:r>
              <a:rPr lang="vi" sz="1600">
                <a:solidFill>
                  <a:srgbClr val="374151"/>
                </a:solidFill>
              </a:rPr>
              <a:t>Có thể xác định các lỗi mà kiểm thử động không thể phát hiện được (ví dụ: mã không thể truy cập được, mẫu thiết kế không được thực hiện đúng như mong muốn, lỗi trong các sản phẩm công việc không thực thi).</a:t>
            </a:r>
            <a:endParaRPr sz="1600">
              <a:solidFill>
                <a:srgbClr val="374151"/>
              </a:solidFill>
            </a:endParaRPr>
          </a:p>
          <a:p>
            <a:pPr indent="-311150" lvl="0" marL="457200" rtl="0" algn="l">
              <a:spcBef>
                <a:spcPts val="0"/>
              </a:spcBef>
              <a:spcAft>
                <a:spcPts val="0"/>
              </a:spcAft>
              <a:buClr>
                <a:srgbClr val="374151"/>
              </a:buClr>
              <a:buSzPts val="1300"/>
              <a:buChar char="●"/>
            </a:pPr>
            <a:r>
              <a:rPr lang="vi" sz="1600">
                <a:solidFill>
                  <a:srgbClr val="374151"/>
                </a:solidFill>
              </a:rPr>
              <a:t>Cung cấp khả năng đánh giá chất lượng và xây dựng sự tin tưởng trong sản phẩm công việc.</a:t>
            </a:r>
            <a:endParaRPr sz="1600">
              <a:solidFill>
                <a:srgbClr val="374151"/>
              </a:solidFill>
            </a:endParaRPr>
          </a:p>
          <a:p>
            <a:pPr indent="-311150" lvl="0" marL="457200" rtl="0" algn="l">
              <a:spcBef>
                <a:spcPts val="0"/>
              </a:spcBef>
              <a:spcAft>
                <a:spcPts val="0"/>
              </a:spcAft>
              <a:buClr>
                <a:srgbClr val="374151"/>
              </a:buClr>
              <a:buSzPts val="1300"/>
              <a:buChar char="●"/>
            </a:pPr>
            <a:r>
              <a:rPr lang="vi" sz="1600">
                <a:solidFill>
                  <a:srgbClr val="374151"/>
                </a:solidFill>
              </a:rPr>
              <a:t>Sự hiểu biết và giao tiếp giữa các bên liên quan cũng sẽ được cải thiện.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3.1.3 </a:t>
            </a:r>
            <a:r>
              <a:rPr lang="vi"/>
              <a:t>Sự khác nhau giữa kiểm thử tĩnh và kiểm thử động</a:t>
            </a:r>
            <a:endParaRPr/>
          </a:p>
        </p:txBody>
      </p:sp>
      <p:graphicFrame>
        <p:nvGraphicFramePr>
          <p:cNvPr id="99" name="Google Shape;99;p19"/>
          <p:cNvGraphicFramePr/>
          <p:nvPr/>
        </p:nvGraphicFramePr>
        <p:xfrm>
          <a:off x="500100" y="1438500"/>
          <a:ext cx="3000000" cy="3000000"/>
        </p:xfrm>
        <a:graphic>
          <a:graphicData uri="http://schemas.openxmlformats.org/drawingml/2006/table">
            <a:tbl>
              <a:tblPr>
                <a:noFill/>
                <a:tableStyleId>{09BFBB7B-6A62-46E0-A73C-3D1CC8661A83}</a:tableStyleId>
              </a:tblPr>
              <a:tblGrid>
                <a:gridCol w="4035025"/>
                <a:gridCol w="4035025"/>
              </a:tblGrid>
              <a:tr h="381000">
                <a:tc>
                  <a:txBody>
                    <a:bodyPr/>
                    <a:lstStyle/>
                    <a:p>
                      <a:pPr indent="0" lvl="0" marL="0" rtl="0" algn="ctr">
                        <a:spcBef>
                          <a:spcPts val="0"/>
                        </a:spcBef>
                        <a:spcAft>
                          <a:spcPts val="0"/>
                        </a:spcAft>
                        <a:buNone/>
                      </a:pPr>
                      <a:r>
                        <a:rPr b="1" lang="vi">
                          <a:solidFill>
                            <a:schemeClr val="lt1"/>
                          </a:solidFill>
                        </a:rPr>
                        <a:t>Kiểm thử tĩnh</a:t>
                      </a:r>
                      <a:endParaRPr b="1">
                        <a:solidFill>
                          <a:schemeClr val="lt1"/>
                        </a:solidFill>
                      </a:endParaRPr>
                    </a:p>
                  </a:txBody>
                  <a:tcPr marT="91425" marB="91425" marR="91425" marL="91425">
                    <a:solidFill>
                      <a:srgbClr val="0000FF"/>
                    </a:solidFill>
                  </a:tcPr>
                </a:tc>
                <a:tc>
                  <a:txBody>
                    <a:bodyPr/>
                    <a:lstStyle/>
                    <a:p>
                      <a:pPr indent="0" lvl="0" marL="0" rtl="0" algn="ctr">
                        <a:spcBef>
                          <a:spcPts val="0"/>
                        </a:spcBef>
                        <a:spcAft>
                          <a:spcPts val="0"/>
                        </a:spcAft>
                        <a:buNone/>
                      </a:pPr>
                      <a:r>
                        <a:rPr b="1" lang="vi">
                          <a:solidFill>
                            <a:schemeClr val="lt1"/>
                          </a:solidFill>
                        </a:rPr>
                        <a:t>Kiểm thử động</a:t>
                      </a:r>
                      <a:endParaRPr b="1">
                        <a:solidFill>
                          <a:schemeClr val="lt1"/>
                        </a:solidFill>
                      </a:endParaRPr>
                    </a:p>
                  </a:txBody>
                  <a:tcPr marT="91425" marB="91425" marR="91425" marL="91425">
                    <a:solidFill>
                      <a:srgbClr val="0000FF"/>
                    </a:solidFill>
                  </a:tcPr>
                </a:tc>
              </a:tr>
              <a:tr h="660850">
                <a:tc>
                  <a:txBody>
                    <a:bodyPr/>
                    <a:lstStyle/>
                    <a:p>
                      <a:pPr indent="0" lvl="0" marL="0" rtl="0" algn="l">
                        <a:lnSpc>
                          <a:spcPct val="115000"/>
                        </a:lnSpc>
                        <a:spcBef>
                          <a:spcPts val="0"/>
                        </a:spcBef>
                        <a:spcAft>
                          <a:spcPts val="1200"/>
                        </a:spcAft>
                        <a:buNone/>
                      </a:pPr>
                      <a:r>
                        <a:rPr lang="vi" sz="1300">
                          <a:solidFill>
                            <a:schemeClr val="dk2"/>
                          </a:solidFill>
                          <a:latin typeface="Source Code Pro"/>
                          <a:ea typeface="Source Code Pro"/>
                          <a:cs typeface="Source Code Pro"/>
                          <a:sym typeface="Source Code Pro"/>
                        </a:rPr>
                        <a:t>Một số lỗi chỉ có thể tìm được bởi kiểm thử tĩnh</a:t>
                      </a:r>
                      <a:endParaRPr sz="1300"/>
                    </a:p>
                  </a:txBody>
                  <a:tcPr marT="91425" marB="91425" marR="91425" marL="91425"/>
                </a:tc>
                <a:tc>
                  <a:txBody>
                    <a:bodyPr/>
                    <a:lstStyle/>
                    <a:p>
                      <a:pPr indent="0" lvl="0" marL="0" rtl="0" algn="l">
                        <a:lnSpc>
                          <a:spcPct val="115000"/>
                        </a:lnSpc>
                        <a:spcBef>
                          <a:spcPts val="0"/>
                        </a:spcBef>
                        <a:spcAft>
                          <a:spcPts val="1200"/>
                        </a:spcAft>
                        <a:buNone/>
                      </a:pPr>
                      <a:r>
                        <a:rPr lang="vi" sz="1300">
                          <a:solidFill>
                            <a:schemeClr val="dk2"/>
                          </a:solidFill>
                          <a:latin typeface="Source Code Pro"/>
                          <a:ea typeface="Source Code Pro"/>
                          <a:cs typeface="Source Code Pro"/>
                          <a:sym typeface="Source Code Pro"/>
                        </a:rPr>
                        <a:t>Một số lỗi chỉ có thể tìm được bởi kiểm thử động</a:t>
                      </a:r>
                      <a:endParaRPr sz="1300"/>
                    </a:p>
                  </a:txBody>
                  <a:tcPr marT="91425" marB="91425" marR="91425" marL="91425"/>
                </a:tc>
              </a:tr>
              <a:tr h="430175">
                <a:tc>
                  <a:txBody>
                    <a:bodyPr/>
                    <a:lstStyle/>
                    <a:p>
                      <a:pPr indent="0" lvl="0" marL="0" rtl="0" algn="l">
                        <a:lnSpc>
                          <a:spcPct val="115000"/>
                        </a:lnSpc>
                        <a:spcBef>
                          <a:spcPts val="0"/>
                        </a:spcBef>
                        <a:spcAft>
                          <a:spcPts val="1200"/>
                        </a:spcAft>
                        <a:buNone/>
                      </a:pPr>
                      <a:r>
                        <a:rPr lang="vi" sz="1300">
                          <a:solidFill>
                            <a:schemeClr val="dk2"/>
                          </a:solidFill>
                          <a:latin typeface="Source Code Pro"/>
                          <a:ea typeface="Source Code Pro"/>
                          <a:cs typeface="Source Code Pro"/>
                          <a:sym typeface="Source Code Pro"/>
                        </a:rPr>
                        <a:t>Tìm lỗi trực tiếp</a:t>
                      </a:r>
                      <a:endParaRPr sz="1300">
                        <a:solidFill>
                          <a:schemeClr val="dk2"/>
                        </a:solidFill>
                        <a:latin typeface="Source Code Pro"/>
                        <a:ea typeface="Source Code Pro"/>
                        <a:cs typeface="Source Code Pro"/>
                        <a:sym typeface="Source Code Pro"/>
                      </a:endParaRPr>
                    </a:p>
                  </a:txBody>
                  <a:tcPr marT="91425" marB="91425" marR="91425" marL="91425"/>
                </a:tc>
                <a:tc>
                  <a:txBody>
                    <a:bodyPr/>
                    <a:lstStyle/>
                    <a:p>
                      <a:pPr indent="0" lvl="0" marL="0" rtl="0" algn="l">
                        <a:lnSpc>
                          <a:spcPct val="115000"/>
                        </a:lnSpc>
                        <a:spcBef>
                          <a:spcPts val="1200"/>
                        </a:spcBef>
                        <a:spcAft>
                          <a:spcPts val="1200"/>
                        </a:spcAft>
                        <a:buNone/>
                      </a:pPr>
                      <a:r>
                        <a:rPr lang="vi" sz="1300">
                          <a:solidFill>
                            <a:schemeClr val="dk2"/>
                          </a:solidFill>
                          <a:latin typeface="Source Code Pro"/>
                          <a:ea typeface="Source Code Pro"/>
                          <a:cs typeface="Source Code Pro"/>
                          <a:sym typeface="Source Code Pro"/>
                        </a:rPr>
                        <a:t>Điều tra failure để tìm defect</a:t>
                      </a:r>
                      <a:endParaRPr sz="1300">
                        <a:solidFill>
                          <a:schemeClr val="dk2"/>
                        </a:solidFill>
                        <a:latin typeface="Source Code Pro"/>
                        <a:ea typeface="Source Code Pro"/>
                        <a:cs typeface="Source Code Pro"/>
                        <a:sym typeface="Source Code Pro"/>
                      </a:endParaRPr>
                    </a:p>
                  </a:txBody>
                  <a:tcPr marT="91425" marB="91425" marR="91425" marL="91425"/>
                </a:tc>
              </a:tr>
              <a:tr h="677650">
                <a:tc>
                  <a:txBody>
                    <a:bodyPr/>
                    <a:lstStyle/>
                    <a:p>
                      <a:pPr indent="0" lvl="0" marL="0" rtl="0" algn="l">
                        <a:lnSpc>
                          <a:spcPct val="115000"/>
                        </a:lnSpc>
                        <a:spcBef>
                          <a:spcPts val="0"/>
                        </a:spcBef>
                        <a:spcAft>
                          <a:spcPts val="1200"/>
                        </a:spcAft>
                        <a:buNone/>
                      </a:pPr>
                      <a:r>
                        <a:rPr lang="vi" sz="1300">
                          <a:solidFill>
                            <a:schemeClr val="dk2"/>
                          </a:solidFill>
                          <a:latin typeface="Source Code Pro"/>
                          <a:ea typeface="Source Code Pro"/>
                          <a:cs typeface="Source Code Pro"/>
                          <a:sym typeface="Source Code Pro"/>
                        </a:rPr>
                        <a:t>Dễ dàng phát hiện lỗi nằm trên các paths thông qua mã nguồn</a:t>
                      </a:r>
                      <a:endParaRPr sz="1300"/>
                    </a:p>
                  </a:txBody>
                  <a:tcPr marT="91425" marB="91425" marR="91425" marL="91425"/>
                </a:tc>
                <a:tc>
                  <a:txBody>
                    <a:bodyPr/>
                    <a:lstStyle/>
                    <a:p>
                      <a:pPr indent="0" lvl="0" marL="0" rtl="0" algn="l">
                        <a:lnSpc>
                          <a:spcPct val="115000"/>
                        </a:lnSpc>
                        <a:spcBef>
                          <a:spcPts val="0"/>
                        </a:spcBef>
                        <a:spcAft>
                          <a:spcPts val="1200"/>
                        </a:spcAft>
                        <a:buNone/>
                      </a:pPr>
                      <a:r>
                        <a:rPr lang="vi" sz="1300">
                          <a:solidFill>
                            <a:schemeClr val="dk2"/>
                          </a:solidFill>
                          <a:latin typeface="Source Code Pro"/>
                          <a:ea typeface="Source Code Pro"/>
                          <a:cs typeface="Source Code Pro"/>
                          <a:sym typeface="Source Code Pro"/>
                        </a:rPr>
                        <a:t>Ít khi được thực thi hoặc khó để tiếp cận</a:t>
                      </a:r>
                      <a:endParaRPr sz="1300"/>
                    </a:p>
                  </a:txBody>
                  <a:tcPr marT="91425" marB="91425" marR="91425" marL="91425"/>
                </a:tc>
              </a:tr>
              <a:tr h="381000">
                <a:tc>
                  <a:txBody>
                    <a:bodyPr/>
                    <a:lstStyle/>
                    <a:p>
                      <a:pPr indent="0" lvl="0" marL="0" rtl="0" algn="l">
                        <a:lnSpc>
                          <a:spcPct val="115000"/>
                        </a:lnSpc>
                        <a:spcBef>
                          <a:spcPts val="0"/>
                        </a:spcBef>
                        <a:spcAft>
                          <a:spcPts val="1200"/>
                        </a:spcAft>
                        <a:buNone/>
                      </a:pPr>
                      <a:r>
                        <a:rPr lang="vi" sz="1300">
                          <a:solidFill>
                            <a:schemeClr val="dk2"/>
                          </a:solidFill>
                          <a:latin typeface="Source Code Pro"/>
                          <a:ea typeface="Source Code Pro"/>
                          <a:cs typeface="Source Code Pro"/>
                          <a:sym typeface="Source Code Pro"/>
                        </a:rPr>
                        <a:t>Được sử dụng để đo lường các đặc tính chất lượng mà không phụ thuộc vào việc thực thi mã nguồn</a:t>
                      </a:r>
                      <a:r>
                        <a:rPr lang="vi" sz="1300">
                          <a:solidFill>
                            <a:schemeClr val="dk2"/>
                          </a:solidFill>
                          <a:latin typeface="Source Code Pro"/>
                          <a:ea typeface="Source Code Pro"/>
                          <a:cs typeface="Source Code Pro"/>
                          <a:sym typeface="Source Code Pro"/>
                        </a:rPr>
                        <a:t> </a:t>
                      </a:r>
                      <a:endParaRPr sz="1300"/>
                    </a:p>
                  </a:txBody>
                  <a:tcPr marT="91425" marB="91425" marR="91425" marL="91425"/>
                </a:tc>
                <a:tc>
                  <a:txBody>
                    <a:bodyPr/>
                    <a:lstStyle/>
                    <a:p>
                      <a:pPr indent="0" lvl="0" marL="0" rtl="0" algn="l">
                        <a:lnSpc>
                          <a:spcPct val="115000"/>
                        </a:lnSpc>
                        <a:spcBef>
                          <a:spcPts val="0"/>
                        </a:spcBef>
                        <a:spcAft>
                          <a:spcPts val="1200"/>
                        </a:spcAft>
                        <a:buNone/>
                      </a:pPr>
                      <a:r>
                        <a:rPr lang="vi" sz="1300">
                          <a:solidFill>
                            <a:schemeClr val="dk2"/>
                          </a:solidFill>
                          <a:latin typeface="Source Code Pro"/>
                          <a:ea typeface="Source Code Pro"/>
                          <a:cs typeface="Source Code Pro"/>
                          <a:sym typeface="Source Code Pro"/>
                        </a:rPr>
                        <a:t>Được sử dụng để đo lường các đặc tính chất lượng mà phụ thuộc vào thực thi mã nguồn</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Nội dung</a:t>
            </a:r>
            <a:endParaRPr/>
          </a:p>
        </p:txBody>
      </p:sp>
      <p:sp>
        <p:nvSpPr>
          <p:cNvPr id="105" name="Google Shape;105;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solidFill>
                  <a:srgbClr val="000000"/>
                </a:solidFill>
                <a:highlight>
                  <a:schemeClr val="lt1"/>
                </a:highlight>
              </a:rPr>
              <a:t>3.1 Cơ bản về kiểm thử tĩnh</a:t>
            </a:r>
            <a:endParaRPr>
              <a:highlight>
                <a:schemeClr val="lt1"/>
              </a:highlight>
            </a:endParaRPr>
          </a:p>
          <a:p>
            <a:pPr indent="0" lvl="0" marL="0" marR="0" rtl="0" algn="l">
              <a:lnSpc>
                <a:spcPct val="115000"/>
              </a:lnSpc>
              <a:spcBef>
                <a:spcPts val="1200"/>
              </a:spcBef>
              <a:spcAft>
                <a:spcPts val="1200"/>
              </a:spcAft>
              <a:buNone/>
            </a:pPr>
            <a:r>
              <a:rPr lang="vi">
                <a:solidFill>
                  <a:srgbClr val="000000"/>
                </a:solidFill>
                <a:highlight>
                  <a:srgbClr val="FF706B"/>
                </a:highlight>
              </a:rPr>
              <a:t>3.2 Quy trình review</a:t>
            </a:r>
            <a:endParaRPr>
              <a:solidFill>
                <a:srgbClr val="000000"/>
              </a:solidFill>
              <a:highlight>
                <a:srgbClr val="FF706B"/>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3.2.1 Các hoạt động trong quy trình review</a:t>
            </a:r>
            <a:endParaRPr/>
          </a:p>
        </p:txBody>
      </p:sp>
      <p:grpSp>
        <p:nvGrpSpPr>
          <p:cNvPr id="111" name="Google Shape;111;p21"/>
          <p:cNvGrpSpPr/>
          <p:nvPr/>
        </p:nvGrpSpPr>
        <p:grpSpPr>
          <a:xfrm>
            <a:off x="2280525" y="1334575"/>
            <a:ext cx="4118950" cy="3145475"/>
            <a:chOff x="2280525" y="1182175"/>
            <a:chExt cx="4118950" cy="3145475"/>
          </a:xfrm>
        </p:grpSpPr>
        <p:sp>
          <p:nvSpPr>
            <p:cNvPr id="112" name="Google Shape;112;p21"/>
            <p:cNvSpPr/>
            <p:nvPr/>
          </p:nvSpPr>
          <p:spPr>
            <a:xfrm>
              <a:off x="3672500" y="2182100"/>
              <a:ext cx="1563600" cy="12888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a:latin typeface="Source Code Pro"/>
                  <a:ea typeface="Source Code Pro"/>
                  <a:cs typeface="Source Code Pro"/>
                  <a:sym typeface="Source Code Pro"/>
                </a:rPr>
                <a:t>Review Process</a:t>
              </a:r>
              <a:endParaRPr b="1">
                <a:latin typeface="Source Code Pro"/>
                <a:ea typeface="Source Code Pro"/>
                <a:cs typeface="Source Code Pro"/>
                <a:sym typeface="Source Code Pro"/>
              </a:endParaRPr>
            </a:p>
          </p:txBody>
        </p:sp>
        <p:sp>
          <p:nvSpPr>
            <p:cNvPr id="113" name="Google Shape;113;p21"/>
            <p:cNvSpPr/>
            <p:nvPr/>
          </p:nvSpPr>
          <p:spPr>
            <a:xfrm>
              <a:off x="3606950" y="1182175"/>
              <a:ext cx="1085100" cy="768900"/>
            </a:xfrm>
            <a:prstGeom prst="hexagon">
              <a:avLst>
                <a:gd fmla="val 25000" name="adj"/>
                <a:gd fmla="val 115470" name="vf"/>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Oswald"/>
                  <a:ea typeface="Oswald"/>
                  <a:cs typeface="Oswald"/>
                  <a:sym typeface="Oswald"/>
                </a:rPr>
                <a:t>1. Planning</a:t>
              </a:r>
              <a:endParaRPr>
                <a:latin typeface="Source Code Pro"/>
                <a:ea typeface="Source Code Pro"/>
                <a:cs typeface="Source Code Pro"/>
                <a:sym typeface="Source Code Pro"/>
              </a:endParaRPr>
            </a:p>
          </p:txBody>
        </p:sp>
        <p:sp>
          <p:nvSpPr>
            <p:cNvPr id="114" name="Google Shape;114;p21"/>
            <p:cNvSpPr/>
            <p:nvPr/>
          </p:nvSpPr>
          <p:spPr>
            <a:xfrm>
              <a:off x="5314375" y="1802850"/>
              <a:ext cx="1085100" cy="768900"/>
            </a:xfrm>
            <a:prstGeom prst="hexagon">
              <a:avLst>
                <a:gd fmla="val 25000" name="adj"/>
                <a:gd fmla="val 115470" name="vf"/>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Oswald"/>
                  <a:ea typeface="Oswald"/>
                  <a:cs typeface="Oswald"/>
                  <a:sym typeface="Oswald"/>
                </a:rPr>
                <a:t>2. Initial review</a:t>
              </a:r>
              <a:endParaRPr>
                <a:latin typeface="Source Code Pro"/>
                <a:ea typeface="Source Code Pro"/>
                <a:cs typeface="Source Code Pro"/>
                <a:sym typeface="Source Code Pro"/>
              </a:endParaRPr>
            </a:p>
          </p:txBody>
        </p:sp>
        <p:sp>
          <p:nvSpPr>
            <p:cNvPr id="115" name="Google Shape;115;p21"/>
            <p:cNvSpPr/>
            <p:nvPr/>
          </p:nvSpPr>
          <p:spPr>
            <a:xfrm>
              <a:off x="4944875" y="3454225"/>
              <a:ext cx="1085100" cy="768900"/>
            </a:xfrm>
            <a:prstGeom prst="hexagon">
              <a:avLst>
                <a:gd fmla="val 25000" name="adj"/>
                <a:gd fmla="val 115470" name="vf"/>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Oswald"/>
                  <a:ea typeface="Oswald"/>
                  <a:cs typeface="Oswald"/>
                  <a:sym typeface="Oswald"/>
                </a:rPr>
                <a:t>3. Individual review</a:t>
              </a:r>
              <a:endParaRPr sz="1200">
                <a:latin typeface="Oswald"/>
                <a:ea typeface="Oswald"/>
                <a:cs typeface="Oswald"/>
                <a:sym typeface="Oswald"/>
              </a:endParaRPr>
            </a:p>
          </p:txBody>
        </p:sp>
        <p:sp>
          <p:nvSpPr>
            <p:cNvPr id="116" name="Google Shape;116;p21"/>
            <p:cNvSpPr/>
            <p:nvPr/>
          </p:nvSpPr>
          <p:spPr>
            <a:xfrm>
              <a:off x="3096675" y="3558750"/>
              <a:ext cx="1085100" cy="768900"/>
            </a:xfrm>
            <a:prstGeom prst="hexagon">
              <a:avLst>
                <a:gd fmla="val 25000" name="adj"/>
                <a:gd fmla="val 115470" name="vf"/>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Oswald"/>
                  <a:ea typeface="Oswald"/>
                  <a:cs typeface="Oswald"/>
                  <a:sym typeface="Oswald"/>
                </a:rPr>
                <a:t>4</a:t>
              </a:r>
              <a:r>
                <a:rPr lang="vi" sz="1200">
                  <a:latin typeface="Oswald"/>
                  <a:ea typeface="Oswald"/>
                  <a:cs typeface="Oswald"/>
                  <a:sym typeface="Oswald"/>
                </a:rPr>
                <a:t>. Issue commun &amp; Analysis</a:t>
              </a:r>
              <a:endParaRPr sz="1200">
                <a:latin typeface="Oswald"/>
                <a:ea typeface="Oswald"/>
                <a:cs typeface="Oswald"/>
                <a:sym typeface="Oswald"/>
              </a:endParaRPr>
            </a:p>
          </p:txBody>
        </p:sp>
        <p:sp>
          <p:nvSpPr>
            <p:cNvPr id="117" name="Google Shape;117;p21"/>
            <p:cNvSpPr/>
            <p:nvPr/>
          </p:nvSpPr>
          <p:spPr>
            <a:xfrm>
              <a:off x="2280525" y="2213450"/>
              <a:ext cx="1085100" cy="768900"/>
            </a:xfrm>
            <a:prstGeom prst="hexagon">
              <a:avLst>
                <a:gd fmla="val 25000" name="adj"/>
                <a:gd fmla="val 115470" name="vf"/>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Oswald"/>
                  <a:ea typeface="Oswald"/>
                  <a:cs typeface="Oswald"/>
                  <a:sym typeface="Oswald"/>
                </a:rPr>
                <a:t>5. Fix &amp; Report</a:t>
              </a:r>
              <a:endParaRPr sz="1200">
                <a:latin typeface="Oswald"/>
                <a:ea typeface="Oswald"/>
                <a:cs typeface="Oswald"/>
                <a:sym typeface="Oswald"/>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