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Lst>
  <p:sldSz cy="5143500" cx="9144000"/>
  <p:notesSz cx="6858000" cy="9144000"/>
  <p:embeddedFontLst>
    <p:embeddedFont>
      <p:font typeface="Roboto"/>
      <p:regular r:id="rId74"/>
      <p:bold r:id="rId75"/>
      <p:italic r:id="rId76"/>
      <p:boldItalic r:id="rId77"/>
    </p:embeddedFont>
    <p:embeddedFont>
      <p:font typeface="Constantia"/>
      <p:regular r:id="rId78"/>
      <p:bold r:id="rId79"/>
      <p:italic r:id="rId80"/>
      <p:boldItalic r:id="rId81"/>
    </p:embeddedFont>
    <p:embeddedFont>
      <p:font typeface="Source Code Pro"/>
      <p:regular r:id="rId82"/>
      <p:bold r:id="rId83"/>
      <p:italic r:id="rId84"/>
      <p:boldItalic r:id="rId85"/>
    </p:embeddedFont>
    <p:embeddedFont>
      <p:font typeface="Tahoma"/>
      <p:regular r:id="rId86"/>
      <p:bold r:id="rId87"/>
    </p:embeddedFont>
    <p:embeddedFont>
      <p:font typeface="Oswald"/>
      <p:regular r:id="rId88"/>
      <p:bold r:id="rId8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E51B3B8-8DA3-4A6B-9E75-593750AB64F9}">
  <a:tblStyle styleId="{9E51B3B8-8DA3-4A6B-9E75-593750AB64F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fill>
          <a:solidFill>
            <a:srgbClr val="FFFFFF">
              <a:alpha val="0"/>
            </a:srgbClr>
          </a:solidFill>
        </a:fill>
      </a:tcStyle>
    </a:wholeTbl>
    <a:band1H>
      <a:tcTxStyle b="off" i="off"/>
    </a:band1H>
    <a:band2H>
      <a:tcTxStyle b="off" i="off"/>
      <a:tcStyle>
        <a:fill>
          <a:solidFill>
            <a:srgbClr val="FFFFFF"/>
          </a:solidFill>
        </a:fill>
      </a:tcStyle>
    </a:band2H>
    <a:band1V>
      <a:tcTxStyle b="off" i="off"/>
    </a:band1V>
    <a:band2V>
      <a:tcTxStyle b="off" i="off"/>
    </a:band2V>
    <a:lastCol>
      <a:tcTxStyle b="off" i="off"/>
    </a:lastCol>
    <a:firstCo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fill>
          <a:solidFill>
            <a:srgbClr val="FFFFFF">
              <a:alpha val="0"/>
            </a:srgbClr>
          </a:solidFill>
        </a:fill>
      </a:tcStyle>
    </a:firstCol>
    <a:lastRow>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fill>
          <a:solidFill>
            <a:srgbClr val="FFFFFF">
              <a:alpha val="0"/>
            </a:srgbClr>
          </a:solidFill>
        </a:fill>
      </a:tcStyle>
    </a:lastRow>
    <a:seCell>
      <a:tcTxStyle b="off" i="off"/>
    </a:seCell>
    <a:swCell>
      <a:tcTxStyle b="off" i="off"/>
    </a:swCell>
    <a:firstRow>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fill>
          <a:solidFill>
            <a:srgbClr val="FFFFFF">
              <a:alpha val="0"/>
            </a:srgbClr>
          </a:solidFill>
        </a:fill>
      </a:tcStyle>
    </a:firstRow>
    <a:neCell>
      <a:tcTxStyle b="off" i="off"/>
    </a:neCell>
    <a:nwCell>
      <a:tcTxStyle b="off" i="off"/>
    </a:nwCell>
  </a:tblStyle>
  <a:tblStyle styleId="{4EFAB822-684B-4BAA-86CD-2B8111D4902F}"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SourceCodePro-italic.fntdata"/><Relationship Id="rId83" Type="http://schemas.openxmlformats.org/officeDocument/2006/relationships/font" Target="fonts/SourceCodePro-bold.fntdata"/><Relationship Id="rId42" Type="http://schemas.openxmlformats.org/officeDocument/2006/relationships/slide" Target="slides/slide36.xml"/><Relationship Id="rId86" Type="http://schemas.openxmlformats.org/officeDocument/2006/relationships/font" Target="fonts/Tahoma-regular.fntdata"/><Relationship Id="rId41" Type="http://schemas.openxmlformats.org/officeDocument/2006/relationships/slide" Target="slides/slide35.xml"/><Relationship Id="rId85" Type="http://schemas.openxmlformats.org/officeDocument/2006/relationships/font" Target="fonts/SourceCodePro-boldItalic.fntdata"/><Relationship Id="rId44" Type="http://schemas.openxmlformats.org/officeDocument/2006/relationships/slide" Target="slides/slide38.xml"/><Relationship Id="rId88" Type="http://schemas.openxmlformats.org/officeDocument/2006/relationships/font" Target="fonts/Oswald-regular.fntdata"/><Relationship Id="rId43" Type="http://schemas.openxmlformats.org/officeDocument/2006/relationships/slide" Target="slides/slide37.xml"/><Relationship Id="rId87" Type="http://schemas.openxmlformats.org/officeDocument/2006/relationships/font" Target="fonts/Tahoma-bold.fntdata"/><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font" Target="fonts/Oswald-bold.fntdata"/><Relationship Id="rId80" Type="http://schemas.openxmlformats.org/officeDocument/2006/relationships/font" Target="fonts/Constantia-italic.fntdata"/><Relationship Id="rId82" Type="http://schemas.openxmlformats.org/officeDocument/2006/relationships/font" Target="fonts/SourceCodePro-regular.fntdata"/><Relationship Id="rId81" Type="http://schemas.openxmlformats.org/officeDocument/2006/relationships/font" Target="fonts/Constanti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font" Target="fonts/Roboto-bold.fntdata"/><Relationship Id="rId30" Type="http://schemas.openxmlformats.org/officeDocument/2006/relationships/slide" Target="slides/slide24.xml"/><Relationship Id="rId74" Type="http://schemas.openxmlformats.org/officeDocument/2006/relationships/font" Target="fonts/Roboto-regular.fntdata"/><Relationship Id="rId33" Type="http://schemas.openxmlformats.org/officeDocument/2006/relationships/slide" Target="slides/slide27.xml"/><Relationship Id="rId77" Type="http://schemas.openxmlformats.org/officeDocument/2006/relationships/font" Target="fonts/Roboto-boldItalic.fntdata"/><Relationship Id="rId32" Type="http://schemas.openxmlformats.org/officeDocument/2006/relationships/slide" Target="slides/slide26.xml"/><Relationship Id="rId76" Type="http://schemas.openxmlformats.org/officeDocument/2006/relationships/font" Target="fonts/Roboto-italic.fntdata"/><Relationship Id="rId35" Type="http://schemas.openxmlformats.org/officeDocument/2006/relationships/slide" Target="slides/slide29.xml"/><Relationship Id="rId79" Type="http://schemas.openxmlformats.org/officeDocument/2006/relationships/font" Target="fonts/Constantia-bold.fntdata"/><Relationship Id="rId34" Type="http://schemas.openxmlformats.org/officeDocument/2006/relationships/slide" Target="slides/slide28.xml"/><Relationship Id="rId78" Type="http://schemas.openxmlformats.org/officeDocument/2006/relationships/font" Target="fonts/Constantia-regular.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63950ea482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63950ea482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261e3aa37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6261e3aa37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6261e3aa37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6261e3aa37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261e3aa37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261e3aa37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261e3aa37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6261e3aa37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261e3aa37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6261e3aa37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261e3aa37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6261e3aa37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261e3aa37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6261e3aa37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6261e3aa37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6261e3aa37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6261e3aa37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6261e3aa37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63950ea48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63950ea48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a6e8ada74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a6e8ada74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6261e3aa37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6261e3aa37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6261e3aa37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6261e3aa37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6261e3aa37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6261e3aa37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6261e3aa37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6261e3aa37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6261e3aa37_2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6261e3aa37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6261e3aa37_2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6261e3aa37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6261e3aa37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6261e3aa37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9fc5280aa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9fc5280aa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9fc5280aa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9fc5280aa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3950ea48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3950ea48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9fc5280aae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9fc5280aae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9fc5280aae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9fc5280aae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9fc5280aae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9fc5280aae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9fc5280aae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9fc5280aae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9fc5280aae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9fc5280aae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9fc5280aae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9fc5280aae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9fc5280aae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9fc5280aae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9fc5280aae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9fc5280aae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9fc5280aae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9fc5280aae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6261e3aa37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6261e3aa37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63950ea482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63950ea482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9fc5280aae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9fc5280aae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9fc5280aae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9fc5280aae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a2e6cb16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a2e6cb16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9fc5280aae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9fc5280aae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a2e6cb16e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a2e6cb16e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63950ea482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63950ea482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9fc5280aae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9fc5280aae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9fc5280aae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9fc5280aae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9fc5280aae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9fc5280aae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9fc5280aae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9fc5280aae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63950ea4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63950ea4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9fc5280aae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9fc5280aae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9fc5280aae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9fc5280aae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9fc5280aae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9fc5280aae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9fc5280aae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9fc5280aae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9fc5280aae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9fc5280aae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9fc5280aae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29fc5280aae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63950ea482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63950ea482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9fc5280aae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29fc5280aae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9fc5280aae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29fc5280aae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9fc5280aae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9fc5280aae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261e3aa3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261e3aa3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9fc5280aae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29fc5280aae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9fc5280aae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29fc5280aae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9fc5280aae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29fc5280aae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29fc5280aae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29fc5280aae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29fc5280aae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29fc5280aae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9fc5280aae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29fc5280aae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29fc5280aae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29fc5280aae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263950ea482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263950ea482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261e3aa37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261e3aa37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6261e3aa37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6261e3aa37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261e3aa37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6261e3aa37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140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a:t>Phân tích và Thiết kế Test</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Nội dung</a:t>
            </a:r>
            <a:endParaRPr/>
          </a:p>
        </p:txBody>
      </p:sp>
      <p:sp>
        <p:nvSpPr>
          <p:cNvPr id="121" name="Google Shape;121;p22"/>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solidFill>
                  <a:srgbClr val="000000"/>
                </a:solidFill>
                <a:highlight>
                  <a:schemeClr val="lt1"/>
                </a:highlight>
              </a:rPr>
              <a:t>4.1 Tổng quan về kỹ thuật thiết kế test</a:t>
            </a:r>
            <a:endParaRPr>
              <a:highlight>
                <a:schemeClr val="lt1"/>
              </a:highlight>
            </a:endParaRPr>
          </a:p>
          <a:p>
            <a:pPr indent="0" lvl="0" marL="0" rtl="0" algn="l">
              <a:spcBef>
                <a:spcPts val="1200"/>
              </a:spcBef>
              <a:spcAft>
                <a:spcPts val="0"/>
              </a:spcAft>
              <a:buNone/>
            </a:pPr>
            <a:r>
              <a:rPr lang="vi">
                <a:solidFill>
                  <a:srgbClr val="000000"/>
                </a:solidFill>
                <a:highlight>
                  <a:srgbClr val="FF706B"/>
                </a:highlight>
              </a:rPr>
              <a:t>4.2 Kỹ thuật kiểm thử hộp đen</a:t>
            </a:r>
            <a:endParaRPr/>
          </a:p>
          <a:p>
            <a:pPr indent="0" lvl="0" marL="0" rtl="0" algn="l">
              <a:spcBef>
                <a:spcPts val="1200"/>
              </a:spcBef>
              <a:spcAft>
                <a:spcPts val="0"/>
              </a:spcAft>
              <a:buNone/>
            </a:pPr>
            <a:r>
              <a:rPr lang="vi"/>
              <a:t>4.3 Kỹ thuật kiểm thử hộp trắng</a:t>
            </a:r>
            <a:endParaRPr/>
          </a:p>
          <a:p>
            <a:pPr indent="0" lvl="0" marL="0" rtl="0" algn="l">
              <a:spcBef>
                <a:spcPts val="1200"/>
              </a:spcBef>
              <a:spcAft>
                <a:spcPts val="1200"/>
              </a:spcAft>
              <a:buNone/>
            </a:pPr>
            <a:r>
              <a:rPr lang="vi"/>
              <a:t>4.4 Kỹ thuật kiểm thử dựa trên kinh nghiệm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4.2 </a:t>
            </a:r>
            <a:r>
              <a:rPr lang="vi"/>
              <a:t>Kỹ thuật kiểm thử hộp đen</a:t>
            </a:r>
            <a:endParaRPr/>
          </a:p>
        </p:txBody>
      </p:sp>
      <p:sp>
        <p:nvSpPr>
          <p:cNvPr id="127" name="Google Shape;127;p23"/>
          <p:cNvSpPr txBox="1"/>
          <p:nvPr>
            <p:ph idx="1" type="body"/>
          </p:nvPr>
        </p:nvSpPr>
        <p:spPr>
          <a:xfrm>
            <a:off x="311700" y="1240225"/>
            <a:ext cx="8520600" cy="372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Các kỹ thuật kiểm thử hộp đen phổ biến: </a:t>
            </a:r>
            <a:endParaRPr/>
          </a:p>
          <a:p>
            <a:pPr indent="0" lvl="0" marL="0" rtl="0" algn="l">
              <a:spcBef>
                <a:spcPts val="1200"/>
              </a:spcBef>
              <a:spcAft>
                <a:spcPts val="0"/>
              </a:spcAft>
              <a:buNone/>
            </a:pPr>
            <a:r>
              <a:rPr lang="vi"/>
              <a:t>• Phân vùng tương đương (Equivalence Partitioning) </a:t>
            </a:r>
            <a:endParaRPr/>
          </a:p>
          <a:p>
            <a:pPr indent="0" lvl="0" marL="0" rtl="0" algn="l">
              <a:spcBef>
                <a:spcPts val="1200"/>
              </a:spcBef>
              <a:spcAft>
                <a:spcPts val="0"/>
              </a:spcAft>
              <a:buNone/>
            </a:pPr>
            <a:r>
              <a:rPr lang="vi"/>
              <a:t>• Phân tích giá trị biên (Boundary Value Analysis) </a:t>
            </a:r>
            <a:endParaRPr/>
          </a:p>
          <a:p>
            <a:pPr indent="0" lvl="0" marL="0" rtl="0" algn="l">
              <a:spcBef>
                <a:spcPts val="1200"/>
              </a:spcBef>
              <a:spcAft>
                <a:spcPts val="0"/>
              </a:spcAft>
              <a:buNone/>
            </a:pPr>
            <a:r>
              <a:rPr lang="vi"/>
              <a:t>• Bảng quyết định (Decision Table Testing)</a:t>
            </a:r>
            <a:endParaRPr/>
          </a:p>
          <a:p>
            <a:pPr indent="0" lvl="0" marL="0" rtl="0" algn="l">
              <a:spcBef>
                <a:spcPts val="1200"/>
              </a:spcBef>
              <a:spcAft>
                <a:spcPts val="1200"/>
              </a:spcAft>
              <a:buNone/>
            </a:pPr>
            <a:r>
              <a:rPr lang="vi"/>
              <a:t>• Chuyển trạng thái (State Transition Testing)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4.2.1 </a:t>
            </a:r>
            <a:r>
              <a:rPr lang="vi"/>
              <a:t>Phân vùng tương đương </a:t>
            </a:r>
            <a:r>
              <a:rPr lang="vi" sz="2400"/>
              <a:t>(Equivalence Partitioning - EP)</a:t>
            </a:r>
            <a:endParaRPr sz="2400"/>
          </a:p>
        </p:txBody>
      </p:sp>
      <p:sp>
        <p:nvSpPr>
          <p:cNvPr id="133" name="Google Shape;133;p24"/>
          <p:cNvSpPr txBox="1"/>
          <p:nvPr>
            <p:ph idx="1" type="body"/>
          </p:nvPr>
        </p:nvSpPr>
        <p:spPr>
          <a:xfrm>
            <a:off x="311700" y="1240225"/>
            <a:ext cx="8520600" cy="372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solidFill>
                  <a:schemeClr val="dk1"/>
                </a:solidFill>
              </a:rPr>
              <a:t>Phương pháp: </a:t>
            </a:r>
            <a:r>
              <a:rPr lang="vi"/>
              <a:t>Là phương pháp chia dữ liệu thành các vùng sao cho tất cả các giá trị trong một vùng sẽ có kết quả đầu ra giống nhau (vùng tương đương) </a:t>
            </a:r>
            <a:endParaRPr/>
          </a:p>
          <a:p>
            <a:pPr indent="0" lvl="0" marL="0" rtl="0" algn="l">
              <a:spcBef>
                <a:spcPts val="1200"/>
              </a:spcBef>
              <a:spcAft>
                <a:spcPts val="1200"/>
              </a:spcAft>
              <a:buNone/>
            </a:pPr>
            <a:r>
              <a:t/>
            </a:r>
            <a:endParaRPr/>
          </a:p>
        </p:txBody>
      </p:sp>
      <p:pic>
        <p:nvPicPr>
          <p:cNvPr id="134" name="Google Shape;134;p24"/>
          <p:cNvPicPr preferRelativeResize="0"/>
          <p:nvPr/>
        </p:nvPicPr>
        <p:blipFill rotWithShape="1">
          <a:blip r:embed="rId3">
            <a:alphaModFix/>
          </a:blip>
          <a:srcRect b="0" l="0" r="0" t="0"/>
          <a:stretch/>
        </p:blipFill>
        <p:spPr>
          <a:xfrm>
            <a:off x="1569325" y="2571750"/>
            <a:ext cx="5626976" cy="2068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4.2.1 Phân vùng tương đương </a:t>
            </a:r>
            <a:r>
              <a:rPr lang="vi" sz="2400"/>
              <a:t>(</a:t>
            </a:r>
            <a:r>
              <a:rPr lang="vi" sz="2400"/>
              <a:t>Equivalence Partitioning - EP)</a:t>
            </a:r>
            <a:endParaRPr sz="2400"/>
          </a:p>
        </p:txBody>
      </p:sp>
      <p:sp>
        <p:nvSpPr>
          <p:cNvPr id="140" name="Google Shape;140;p25"/>
          <p:cNvSpPr txBox="1"/>
          <p:nvPr>
            <p:ph idx="1" type="body"/>
          </p:nvPr>
        </p:nvSpPr>
        <p:spPr>
          <a:xfrm>
            <a:off x="311700" y="1240225"/>
            <a:ext cx="8520600" cy="372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solidFill>
                  <a:schemeClr val="dk1"/>
                </a:solidFill>
              </a:rPr>
              <a:t>Xác định test</a:t>
            </a:r>
            <a:r>
              <a:rPr lang="vi">
                <a:solidFill>
                  <a:schemeClr val="dk1"/>
                </a:solidFill>
              </a:rPr>
              <a:t>:</a:t>
            </a:r>
            <a:endParaRPr/>
          </a:p>
          <a:p>
            <a:pPr indent="0" lvl="0" marL="0" marR="38100" rtl="0" algn="l">
              <a:lnSpc>
                <a:spcPct val="128571"/>
              </a:lnSpc>
              <a:spcBef>
                <a:spcPts val="1200"/>
              </a:spcBef>
              <a:spcAft>
                <a:spcPts val="0"/>
              </a:spcAft>
              <a:buNone/>
            </a:pPr>
            <a:r>
              <a:rPr lang="vi"/>
              <a:t>Nếu một trường hợp kiểm thử kiểm tra một giá trị từ một phân vùng tương đương, phát hiện ra lỗi thì lỗi này cũng sẽ được phát hiện bởi các trường hợp kiểm thử kiểm tra bất kỳ giá trị nào khác từ cùng một phân vùng. </a:t>
            </a:r>
            <a:endParaRPr/>
          </a:p>
          <a:p>
            <a:pPr indent="0" lvl="0" marL="0" marR="38100" rtl="0" algn="l">
              <a:lnSpc>
                <a:spcPct val="128571"/>
              </a:lnSpc>
              <a:spcBef>
                <a:spcPts val="0"/>
              </a:spcBef>
              <a:spcAft>
                <a:spcPts val="0"/>
              </a:spcAft>
              <a:buNone/>
            </a:pPr>
            <a:r>
              <a:rPr lang="vi"/>
              <a:t>=&gt;Vì vậy, một </a:t>
            </a:r>
            <a:r>
              <a:rPr lang="vi"/>
              <a:t>test </a:t>
            </a:r>
            <a:r>
              <a:rPr lang="vi"/>
              <a:t>cho mỗi phân vùng là đủ.</a:t>
            </a:r>
            <a:endParaRPr sz="2100">
              <a:solidFill>
                <a:srgbClr val="202124"/>
              </a:solidFill>
              <a:highlight>
                <a:srgbClr val="F8F9FA"/>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372500"/>
            <a:ext cx="87024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4.2.1 Phân vùng tương đương</a:t>
            </a:r>
            <a:r>
              <a:rPr lang="vi" sz="2200">
                <a:latin typeface="Source Code Pro"/>
                <a:ea typeface="Source Code Pro"/>
                <a:cs typeface="Source Code Pro"/>
                <a:sym typeface="Source Code Pro"/>
              </a:rPr>
              <a:t> </a:t>
            </a:r>
            <a:r>
              <a:rPr lang="vi" sz="2400"/>
              <a:t>(</a:t>
            </a:r>
            <a:r>
              <a:rPr lang="vi" sz="2400"/>
              <a:t>Equivalence Partitioning - EP)</a:t>
            </a:r>
            <a:endParaRPr sz="2400"/>
          </a:p>
        </p:txBody>
      </p:sp>
      <p:sp>
        <p:nvSpPr>
          <p:cNvPr id="146" name="Google Shape;146;p26"/>
          <p:cNvSpPr txBox="1"/>
          <p:nvPr>
            <p:ph idx="1" type="body"/>
          </p:nvPr>
        </p:nvSpPr>
        <p:spPr>
          <a:xfrm>
            <a:off x="311700" y="1240225"/>
            <a:ext cx="8520600" cy="372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solidFill>
                  <a:schemeClr val="dk1"/>
                </a:solidFill>
              </a:rPr>
              <a:t>Ví dụ:</a:t>
            </a:r>
            <a:r>
              <a:rPr lang="vi"/>
              <a:t> Dựa trên kỹ thuật EP, </a:t>
            </a:r>
            <a:r>
              <a:rPr lang="vi" sz="1700">
                <a:solidFill>
                  <a:srgbClr val="000000"/>
                </a:solidFill>
              </a:rPr>
              <a:t>thiết kế testcase cho màn hình giỏ hàng với yêu cầu sau</a:t>
            </a:r>
            <a:endParaRPr sz="1700"/>
          </a:p>
        </p:txBody>
      </p:sp>
      <p:pic>
        <p:nvPicPr>
          <p:cNvPr id="147" name="Google Shape;147;p26"/>
          <p:cNvPicPr preferRelativeResize="0"/>
          <p:nvPr/>
        </p:nvPicPr>
        <p:blipFill rotWithShape="1">
          <a:blip r:embed="rId3">
            <a:alphaModFix/>
          </a:blip>
          <a:srcRect b="0" l="0" r="0" t="0"/>
          <a:stretch/>
        </p:blipFill>
        <p:spPr>
          <a:xfrm>
            <a:off x="322400" y="2042525"/>
            <a:ext cx="5627649" cy="2907975"/>
          </a:xfrm>
          <a:prstGeom prst="rect">
            <a:avLst/>
          </a:prstGeom>
          <a:noFill/>
          <a:ln>
            <a:noFill/>
          </a:ln>
        </p:spPr>
      </p:pic>
      <p:sp>
        <p:nvSpPr>
          <p:cNvPr id="148" name="Google Shape;148;p26"/>
          <p:cNvSpPr txBox="1"/>
          <p:nvPr/>
        </p:nvSpPr>
        <p:spPr>
          <a:xfrm>
            <a:off x="6082575" y="2076900"/>
            <a:ext cx="2991300" cy="3455700"/>
          </a:xfrm>
          <a:prstGeom prst="rect">
            <a:avLst/>
          </a:prstGeom>
          <a:noFill/>
          <a:ln>
            <a:noFill/>
          </a:ln>
        </p:spPr>
        <p:txBody>
          <a:bodyPr anchorCtr="0" anchor="t" bIns="91425" lIns="91425" spcFirstLastPara="1" rIns="91425" wrap="square" tIns="91425">
            <a:spAutoFit/>
          </a:bodyPr>
          <a:lstStyle/>
          <a:p>
            <a:pPr indent="-336550" lvl="0" marL="457200" marR="0" rtl="0" algn="just">
              <a:lnSpc>
                <a:spcPct val="115000"/>
              </a:lnSpc>
              <a:spcBef>
                <a:spcPts val="0"/>
              </a:spcBef>
              <a:spcAft>
                <a:spcPts val="0"/>
              </a:spcAft>
              <a:buClr>
                <a:srgbClr val="000000"/>
              </a:buClr>
              <a:buSzPts val="1700"/>
              <a:buFont typeface="Source Code Pro"/>
              <a:buChar char="-"/>
            </a:pPr>
            <a:r>
              <a:rPr i="0" lang="vi" sz="1700" u="none" cap="none" strike="noStrike">
                <a:solidFill>
                  <a:srgbClr val="000000"/>
                </a:solidFill>
                <a:latin typeface="Source Code Pro"/>
                <a:ea typeface="Source Code Pro"/>
                <a:cs typeface="Source Code Pro"/>
                <a:sym typeface="Source Code Pro"/>
              </a:rPr>
              <a:t>Mỗi sản phẩm khách hàng chỉ được mua với số lượng không quá 100. </a:t>
            </a:r>
            <a:endParaRPr i="0" sz="1700" u="none" cap="none" strike="noStrike">
              <a:solidFill>
                <a:srgbClr val="000000"/>
              </a:solidFill>
              <a:latin typeface="Source Code Pro"/>
              <a:ea typeface="Source Code Pro"/>
              <a:cs typeface="Source Code Pro"/>
              <a:sym typeface="Source Code Pro"/>
            </a:endParaRPr>
          </a:p>
          <a:p>
            <a:pPr indent="-336550" lvl="0" marL="457200" marR="0" rtl="0" algn="just">
              <a:lnSpc>
                <a:spcPct val="115000"/>
              </a:lnSpc>
              <a:spcBef>
                <a:spcPts val="0"/>
              </a:spcBef>
              <a:spcAft>
                <a:spcPts val="0"/>
              </a:spcAft>
              <a:buClr>
                <a:srgbClr val="000000"/>
              </a:buClr>
              <a:buSzPts val="1700"/>
              <a:buFont typeface="Source Code Pro"/>
              <a:buChar char="-"/>
            </a:pPr>
            <a:r>
              <a:rPr i="0" lang="vi" sz="1700" u="none" cap="none" strike="noStrike">
                <a:solidFill>
                  <a:srgbClr val="000000"/>
                </a:solidFill>
                <a:latin typeface="Source Code Pro"/>
                <a:ea typeface="Source Code Pro"/>
                <a:cs typeface="Source Code Pro"/>
                <a:sym typeface="Source Code Pro"/>
              </a:rPr>
              <a:t>Nếu số lượng trên 10 thì được chiết khấu 5%.</a:t>
            </a:r>
            <a:endParaRPr i="0" sz="1700" u="none" cap="none" strike="noStrike">
              <a:solidFill>
                <a:srgbClr val="000000"/>
              </a:solidFill>
              <a:latin typeface="Source Code Pro"/>
              <a:ea typeface="Source Code Pro"/>
              <a:cs typeface="Source Code Pro"/>
              <a:sym typeface="Source Code Pro"/>
            </a:endParaRPr>
          </a:p>
          <a:p>
            <a:pPr indent="-336550" lvl="0" marL="457200" marR="0" rtl="0" algn="just">
              <a:lnSpc>
                <a:spcPct val="115000"/>
              </a:lnSpc>
              <a:spcBef>
                <a:spcPts val="0"/>
              </a:spcBef>
              <a:spcAft>
                <a:spcPts val="0"/>
              </a:spcAft>
              <a:buClr>
                <a:srgbClr val="000000"/>
              </a:buClr>
              <a:buSzPts val="1700"/>
              <a:buFont typeface="Source Code Pro"/>
              <a:buChar char="-"/>
            </a:pPr>
            <a:r>
              <a:rPr i="0" lang="vi" sz="1700" u="none" cap="none" strike="noStrike">
                <a:solidFill>
                  <a:srgbClr val="000000"/>
                </a:solidFill>
                <a:latin typeface="Source Code Pro"/>
                <a:ea typeface="Source Code Pro"/>
                <a:cs typeface="Source Code Pro"/>
                <a:sym typeface="Source Code Pro"/>
              </a:rPr>
              <a:t>Ngược lại thì không được chiết khấu.</a:t>
            </a:r>
            <a:endParaRPr i="0" sz="17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t/>
            </a:r>
            <a:endParaRPr b="0" i="0" sz="1700" u="none" cap="none" strike="noStrike">
              <a:solidFill>
                <a:srgbClr val="000000"/>
              </a:solidFill>
              <a:latin typeface="Source Code Pro"/>
              <a:ea typeface="Source Code Pro"/>
              <a:cs typeface="Source Code Pro"/>
              <a:sym typeface="Source Code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4.2.1 Phân vùng tương đương </a:t>
            </a:r>
            <a:r>
              <a:rPr lang="vi" sz="2400"/>
              <a:t>(</a:t>
            </a:r>
            <a:r>
              <a:rPr lang="vi" sz="2400"/>
              <a:t>Equivalence Partitioning - EP)</a:t>
            </a:r>
            <a:endParaRPr sz="2400"/>
          </a:p>
        </p:txBody>
      </p:sp>
      <p:sp>
        <p:nvSpPr>
          <p:cNvPr id="154" name="Google Shape;154;p27"/>
          <p:cNvSpPr txBox="1"/>
          <p:nvPr>
            <p:ph idx="1" type="body"/>
          </p:nvPr>
        </p:nvSpPr>
        <p:spPr>
          <a:xfrm>
            <a:off x="311700" y="1240225"/>
            <a:ext cx="8520600" cy="3723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lang="vi">
                <a:solidFill>
                  <a:schemeClr val="dk1"/>
                </a:solidFill>
              </a:rPr>
              <a:t>Xác định phân vùng</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descr="Image" id="155" name="Google Shape;155;p27"/>
          <p:cNvPicPr preferRelativeResize="0"/>
          <p:nvPr/>
        </p:nvPicPr>
        <p:blipFill rotWithShape="1">
          <a:blip r:embed="rId3">
            <a:alphaModFix/>
          </a:blip>
          <a:srcRect b="0" l="0" r="0" t="0"/>
          <a:stretch/>
        </p:blipFill>
        <p:spPr>
          <a:xfrm>
            <a:off x="515624" y="1892293"/>
            <a:ext cx="7645400" cy="13589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4.2.1 Phân vùng tương đương </a:t>
            </a:r>
            <a:r>
              <a:rPr lang="vi" sz="2400"/>
              <a:t>(</a:t>
            </a:r>
            <a:r>
              <a:rPr lang="vi" sz="2400"/>
              <a:t>Equivalence Partitioning - EP)</a:t>
            </a:r>
            <a:endParaRPr sz="2400"/>
          </a:p>
        </p:txBody>
      </p:sp>
      <p:sp>
        <p:nvSpPr>
          <p:cNvPr id="161" name="Google Shape;161;p28"/>
          <p:cNvSpPr txBox="1"/>
          <p:nvPr>
            <p:ph idx="1" type="body"/>
          </p:nvPr>
        </p:nvSpPr>
        <p:spPr>
          <a:xfrm>
            <a:off x="311700" y="1240225"/>
            <a:ext cx="8520600" cy="372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solidFill>
                  <a:schemeClr val="dk1"/>
                </a:solidFill>
              </a:rPr>
              <a:t>2. </a:t>
            </a:r>
            <a:r>
              <a:rPr lang="vi">
                <a:solidFill>
                  <a:schemeClr val="dk1"/>
                </a:solidFill>
              </a:rPr>
              <a:t>Xác định </a:t>
            </a:r>
            <a:r>
              <a:rPr lang="vi">
                <a:solidFill>
                  <a:schemeClr val="dk1"/>
                </a:solidFill>
              </a:rPr>
              <a:t>testcase</a:t>
            </a:r>
            <a:endParaRPr>
              <a:solidFill>
                <a:schemeClr val="dk1"/>
              </a:solidFill>
            </a:endParaRPr>
          </a:p>
        </p:txBody>
      </p:sp>
      <p:graphicFrame>
        <p:nvGraphicFramePr>
          <p:cNvPr id="162" name="Google Shape;162;p28"/>
          <p:cNvGraphicFramePr/>
          <p:nvPr/>
        </p:nvGraphicFramePr>
        <p:xfrm>
          <a:off x="740817" y="1922569"/>
          <a:ext cx="3000000" cy="3000000"/>
        </p:xfrm>
        <a:graphic>
          <a:graphicData uri="http://schemas.openxmlformats.org/drawingml/2006/table">
            <a:tbl>
              <a:tblPr>
                <a:noFill/>
                <a:tableStyleId>{9E51B3B8-8DA3-4A6B-9E75-593750AB64F9}</a:tableStyleId>
              </a:tblPr>
              <a:tblGrid>
                <a:gridCol w="608850"/>
                <a:gridCol w="3121725"/>
                <a:gridCol w="4312400"/>
              </a:tblGrid>
              <a:tr h="457175">
                <a:tc>
                  <a:txBody>
                    <a:bodyPr/>
                    <a:lstStyle/>
                    <a:p>
                      <a:pPr indent="0" lvl="0" marL="0" marR="0" rtl="0" algn="ctr">
                        <a:lnSpc>
                          <a:spcPct val="100000"/>
                        </a:lnSpc>
                        <a:spcBef>
                          <a:spcPts val="0"/>
                        </a:spcBef>
                        <a:spcAft>
                          <a:spcPts val="0"/>
                        </a:spcAft>
                        <a:buClr>
                          <a:srgbClr val="000000"/>
                        </a:buClr>
                        <a:buSzPts val="1800"/>
                        <a:buFont typeface="Tahoma"/>
                        <a:buNone/>
                      </a:pPr>
                      <a:r>
                        <a:rPr b="1" lang="vi" sz="1600" u="none" cap="none" strike="noStrike">
                          <a:latin typeface="Source Code Pro"/>
                          <a:ea typeface="Source Code Pro"/>
                          <a:cs typeface="Source Code Pro"/>
                          <a:sym typeface="Source Code Pro"/>
                        </a:rPr>
                        <a:t>TC</a:t>
                      </a:r>
                      <a:endParaRPr sz="1600" u="none" cap="none" strike="noStrike">
                        <a:latin typeface="Source Code Pro"/>
                        <a:ea typeface="Source Code Pro"/>
                        <a:cs typeface="Source Code Pro"/>
                        <a:sym typeface="Source Code Pr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4A86E8"/>
                    </a:solidFill>
                  </a:tcPr>
                </a:tc>
                <a:tc>
                  <a:txBody>
                    <a:bodyPr/>
                    <a:lstStyle/>
                    <a:p>
                      <a:pPr indent="0" lvl="0" marL="0" marR="0" rtl="0" algn="ctr">
                        <a:lnSpc>
                          <a:spcPct val="100000"/>
                        </a:lnSpc>
                        <a:spcBef>
                          <a:spcPts val="0"/>
                        </a:spcBef>
                        <a:spcAft>
                          <a:spcPts val="0"/>
                        </a:spcAft>
                        <a:buClr>
                          <a:srgbClr val="000000"/>
                        </a:buClr>
                        <a:buSzPts val="1800"/>
                        <a:buFont typeface="Tahoma"/>
                        <a:buNone/>
                      </a:pPr>
                      <a:r>
                        <a:rPr b="1" lang="vi" sz="1600" u="none" cap="none" strike="noStrike">
                          <a:latin typeface="Source Code Pro"/>
                          <a:ea typeface="Source Code Pro"/>
                          <a:cs typeface="Source Code Pro"/>
                          <a:sym typeface="Source Code Pro"/>
                        </a:rPr>
                        <a:t>Giá trị Input</a:t>
                      </a:r>
                      <a:endParaRPr sz="1600" u="none" cap="none" strike="noStrike">
                        <a:latin typeface="Source Code Pro"/>
                        <a:ea typeface="Source Code Pro"/>
                        <a:cs typeface="Source Code Pro"/>
                        <a:sym typeface="Source Code Pr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4A86E8"/>
                    </a:solidFill>
                  </a:tcPr>
                </a:tc>
                <a:tc>
                  <a:txBody>
                    <a:bodyPr/>
                    <a:lstStyle/>
                    <a:p>
                      <a:pPr indent="0" lvl="0" marL="0" marR="0" rtl="0" algn="ctr">
                        <a:lnSpc>
                          <a:spcPct val="100000"/>
                        </a:lnSpc>
                        <a:spcBef>
                          <a:spcPts val="0"/>
                        </a:spcBef>
                        <a:spcAft>
                          <a:spcPts val="0"/>
                        </a:spcAft>
                        <a:buClr>
                          <a:srgbClr val="000000"/>
                        </a:buClr>
                        <a:buSzPts val="1800"/>
                        <a:buFont typeface="Tahoma"/>
                        <a:buNone/>
                      </a:pPr>
                      <a:r>
                        <a:rPr b="1" lang="vi" sz="1600" u="none" cap="none" strike="noStrike">
                          <a:latin typeface="Source Code Pro"/>
                          <a:ea typeface="Source Code Pro"/>
                          <a:cs typeface="Source Code Pro"/>
                          <a:sym typeface="Source Code Pro"/>
                        </a:rPr>
                        <a:t>Kết quả Output mong đợi</a:t>
                      </a:r>
                      <a:endParaRPr sz="1600" u="none" cap="none" strike="noStrike">
                        <a:latin typeface="Source Code Pro"/>
                        <a:ea typeface="Source Code Pro"/>
                        <a:cs typeface="Source Code Pro"/>
                        <a:sym typeface="Source Code Pr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4A86E8"/>
                    </a:solidFill>
                  </a:tcPr>
                </a:tc>
              </a:tr>
              <a:tr h="488975">
                <a:tc>
                  <a:txBody>
                    <a:bodyPr/>
                    <a:lstStyle/>
                    <a:p>
                      <a:pPr indent="0" lvl="0" marL="0" marR="0" rtl="0" algn="ctr">
                        <a:lnSpc>
                          <a:spcPct val="100000"/>
                        </a:lnSpc>
                        <a:spcBef>
                          <a:spcPts val="0"/>
                        </a:spcBef>
                        <a:spcAft>
                          <a:spcPts val="0"/>
                        </a:spcAft>
                        <a:buClr>
                          <a:srgbClr val="000000"/>
                        </a:buClr>
                        <a:buSzPts val="1800"/>
                        <a:buFont typeface="Tahoma"/>
                        <a:buNone/>
                      </a:pPr>
                      <a:r>
                        <a:rPr lang="vi" sz="1600" u="none" cap="none" strike="noStrike">
                          <a:latin typeface="Source Code Pro"/>
                          <a:ea typeface="Source Code Pro"/>
                          <a:cs typeface="Source Code Pro"/>
                          <a:sym typeface="Source Code Pro"/>
                        </a:rPr>
                        <a:t>1</a:t>
                      </a:r>
                      <a:endParaRPr sz="1600" u="none" cap="none" strike="noStrike">
                        <a:latin typeface="Source Code Pro"/>
                        <a:ea typeface="Source Code Pro"/>
                        <a:cs typeface="Source Code Pro"/>
                        <a:sym typeface="Source Code Pro"/>
                      </a:endParaRPr>
                    </a:p>
                  </a:txBody>
                  <a:tcPr marT="91425" marB="91425" marR="91425" marL="91425">
                    <a:lnT cap="flat" cmpd="sng" w="9525">
                      <a:solidFill>
                        <a:srgbClr val="FFFFFF"/>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800"/>
                        <a:buFont typeface="Tahoma"/>
                        <a:buNone/>
                      </a:pPr>
                      <a:r>
                        <a:rPr lang="vi" sz="1600" u="none" cap="none" strike="noStrike">
                          <a:latin typeface="Source Code Pro"/>
                          <a:ea typeface="Source Code Pro"/>
                          <a:cs typeface="Source Code Pro"/>
                          <a:sym typeface="Source Code Pro"/>
                        </a:rPr>
                        <a:t>0 (phân vùng (-∞,0])</a:t>
                      </a:r>
                      <a:endParaRPr sz="1600" u="none" cap="none" strike="noStrike">
                        <a:latin typeface="Source Code Pro"/>
                        <a:ea typeface="Source Code Pro"/>
                        <a:cs typeface="Source Code Pro"/>
                        <a:sym typeface="Source Code Pro"/>
                      </a:endParaRPr>
                    </a:p>
                  </a:txBody>
                  <a:tcPr marT="91425" marB="91425" marR="91425" marL="91425">
                    <a:lnT cap="flat" cmpd="sng" w="9525">
                      <a:solidFill>
                        <a:srgbClr val="FFFFFF"/>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800"/>
                        <a:buFont typeface="Tahoma"/>
                        <a:buNone/>
                      </a:pPr>
                      <a:r>
                        <a:rPr lang="vi" sz="1600" u="none" cap="none" strike="noStrike">
                          <a:latin typeface="Source Code Pro"/>
                          <a:ea typeface="Source Code Pro"/>
                          <a:cs typeface="Source Code Pro"/>
                          <a:sym typeface="Source Code Pro"/>
                        </a:rPr>
                        <a:t>Hiển thị thông báo Invalid number</a:t>
                      </a:r>
                      <a:endParaRPr sz="1600" u="none" cap="none" strike="noStrike">
                        <a:latin typeface="Source Code Pro"/>
                        <a:ea typeface="Source Code Pro"/>
                        <a:cs typeface="Source Code Pro"/>
                        <a:sym typeface="Source Code Pro"/>
                      </a:endParaRPr>
                    </a:p>
                  </a:txBody>
                  <a:tcPr marT="91425" marB="91425" marR="91425" marL="91425">
                    <a:lnT cap="flat" cmpd="sng" w="9525">
                      <a:solidFill>
                        <a:srgbClr val="FFFFFF"/>
                      </a:solidFill>
                      <a:prstDash val="solid"/>
                      <a:round/>
                      <a:headEnd len="sm" w="sm" type="none"/>
                      <a:tailEnd len="sm" w="sm" type="none"/>
                    </a:lnT>
                  </a:tcPr>
                </a:tc>
              </a:tr>
              <a:tr h="457175">
                <a:tc>
                  <a:txBody>
                    <a:bodyPr/>
                    <a:lstStyle/>
                    <a:p>
                      <a:pPr indent="0" lvl="0" marL="0" marR="0" rtl="0" algn="ctr">
                        <a:lnSpc>
                          <a:spcPct val="100000"/>
                        </a:lnSpc>
                        <a:spcBef>
                          <a:spcPts val="0"/>
                        </a:spcBef>
                        <a:spcAft>
                          <a:spcPts val="0"/>
                        </a:spcAft>
                        <a:buClr>
                          <a:srgbClr val="000000"/>
                        </a:buClr>
                        <a:buSzPts val="1800"/>
                        <a:buFont typeface="Tahoma"/>
                        <a:buNone/>
                      </a:pPr>
                      <a:r>
                        <a:rPr lang="vi" sz="1600" u="none" cap="none" strike="noStrike">
                          <a:latin typeface="Source Code Pro"/>
                          <a:ea typeface="Source Code Pro"/>
                          <a:cs typeface="Source Code Pro"/>
                          <a:sym typeface="Source Code Pro"/>
                        </a:rPr>
                        <a:t>2</a:t>
                      </a:r>
                      <a:endParaRPr sz="1600" u="none" cap="none" strike="noStrike">
                        <a:latin typeface="Source Code Pro"/>
                        <a:ea typeface="Source Code Pro"/>
                        <a:cs typeface="Source Code Pro"/>
                        <a:sym typeface="Source Code Pr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Tahoma"/>
                        <a:buNone/>
                      </a:pPr>
                      <a:r>
                        <a:rPr lang="vi" sz="1600" u="none" cap="none" strike="noStrike">
                          <a:latin typeface="Source Code Pro"/>
                          <a:ea typeface="Source Code Pro"/>
                          <a:cs typeface="Source Code Pro"/>
                          <a:sym typeface="Source Code Pro"/>
                        </a:rPr>
                        <a:t>5 (phân vùng [1,10])</a:t>
                      </a:r>
                      <a:endParaRPr sz="1600" u="none" cap="none" strike="noStrike">
                        <a:latin typeface="Source Code Pro"/>
                        <a:ea typeface="Source Code Pro"/>
                        <a:cs typeface="Source Code Pro"/>
                        <a:sym typeface="Source Code Pr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Tahoma"/>
                        <a:buNone/>
                      </a:pPr>
                      <a:r>
                        <a:rPr lang="vi" sz="1600" u="none" cap="none" strike="noStrike">
                          <a:latin typeface="Source Code Pro"/>
                          <a:ea typeface="Source Code Pro"/>
                          <a:cs typeface="Source Code Pro"/>
                          <a:sym typeface="Source Code Pro"/>
                        </a:rPr>
                        <a:t>Total = Quantity * Unit price</a:t>
                      </a:r>
                      <a:endParaRPr sz="1600" u="none" cap="none" strike="noStrike">
                        <a:latin typeface="Source Code Pro"/>
                        <a:ea typeface="Source Code Pro"/>
                        <a:cs typeface="Source Code Pro"/>
                        <a:sym typeface="Source Code Pro"/>
                      </a:endParaRPr>
                    </a:p>
                  </a:txBody>
                  <a:tcPr marT="91425" marB="91425" marR="91425" marL="91425"/>
                </a:tc>
              </a:tr>
              <a:tr h="474750">
                <a:tc>
                  <a:txBody>
                    <a:bodyPr/>
                    <a:lstStyle/>
                    <a:p>
                      <a:pPr indent="0" lvl="0" marL="0" marR="0" rtl="0" algn="ctr">
                        <a:lnSpc>
                          <a:spcPct val="100000"/>
                        </a:lnSpc>
                        <a:spcBef>
                          <a:spcPts val="0"/>
                        </a:spcBef>
                        <a:spcAft>
                          <a:spcPts val="0"/>
                        </a:spcAft>
                        <a:buClr>
                          <a:srgbClr val="000000"/>
                        </a:buClr>
                        <a:buSzPts val="1800"/>
                        <a:buFont typeface="Tahoma"/>
                        <a:buNone/>
                      </a:pPr>
                      <a:r>
                        <a:rPr lang="vi" sz="1600" u="none" cap="none" strike="noStrike">
                          <a:latin typeface="Source Code Pro"/>
                          <a:ea typeface="Source Code Pro"/>
                          <a:cs typeface="Source Code Pro"/>
                          <a:sym typeface="Source Code Pro"/>
                        </a:rPr>
                        <a:t>3</a:t>
                      </a:r>
                      <a:endParaRPr sz="1600" u="none" cap="none" strike="noStrike">
                        <a:latin typeface="Source Code Pro"/>
                        <a:ea typeface="Source Code Pro"/>
                        <a:cs typeface="Source Code Pro"/>
                        <a:sym typeface="Source Code Pr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Tahoma"/>
                        <a:buNone/>
                      </a:pPr>
                      <a:r>
                        <a:rPr lang="vi" sz="1600" u="none" cap="none" strike="noStrike">
                          <a:latin typeface="Source Code Pro"/>
                          <a:ea typeface="Source Code Pro"/>
                          <a:cs typeface="Source Code Pro"/>
                          <a:sym typeface="Source Code Pro"/>
                        </a:rPr>
                        <a:t>50 (phân vùng [11,99])</a:t>
                      </a:r>
                      <a:endParaRPr sz="1600" u="none" cap="none" strike="noStrike">
                        <a:latin typeface="Source Code Pro"/>
                        <a:ea typeface="Source Code Pro"/>
                        <a:cs typeface="Source Code Pro"/>
                        <a:sym typeface="Source Code Pr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Tahoma"/>
                        <a:buNone/>
                      </a:pPr>
                      <a:r>
                        <a:rPr lang="vi" sz="1600" u="none" cap="none" strike="noStrike">
                          <a:latin typeface="Source Code Pro"/>
                          <a:ea typeface="Source Code Pro"/>
                          <a:cs typeface="Source Code Pro"/>
                          <a:sym typeface="Source Code Pro"/>
                        </a:rPr>
                        <a:t>Total = Quantity * Unit price - Discount</a:t>
                      </a:r>
                      <a:endParaRPr sz="1600" u="none" cap="none" strike="noStrike">
                        <a:latin typeface="Source Code Pro"/>
                        <a:ea typeface="Source Code Pro"/>
                        <a:cs typeface="Source Code Pro"/>
                        <a:sym typeface="Source Code Pro"/>
                      </a:endParaRPr>
                    </a:p>
                  </a:txBody>
                  <a:tcPr marT="91425" marB="91425" marR="91425" marL="91425"/>
                </a:tc>
              </a:tr>
              <a:tr h="488975">
                <a:tc>
                  <a:txBody>
                    <a:bodyPr/>
                    <a:lstStyle/>
                    <a:p>
                      <a:pPr indent="0" lvl="0" marL="0" marR="0" rtl="0" algn="ctr">
                        <a:lnSpc>
                          <a:spcPct val="100000"/>
                        </a:lnSpc>
                        <a:spcBef>
                          <a:spcPts val="0"/>
                        </a:spcBef>
                        <a:spcAft>
                          <a:spcPts val="0"/>
                        </a:spcAft>
                        <a:buClr>
                          <a:srgbClr val="000000"/>
                        </a:buClr>
                        <a:buSzPts val="1800"/>
                        <a:buFont typeface="Tahoma"/>
                        <a:buNone/>
                      </a:pPr>
                      <a:r>
                        <a:rPr lang="vi" sz="1600" u="none" cap="none" strike="noStrike">
                          <a:latin typeface="Source Code Pro"/>
                          <a:ea typeface="Source Code Pro"/>
                          <a:cs typeface="Source Code Pro"/>
                          <a:sym typeface="Source Code Pro"/>
                        </a:rPr>
                        <a:t>4</a:t>
                      </a:r>
                      <a:endParaRPr sz="1600" u="none" cap="none" strike="noStrike">
                        <a:latin typeface="Source Code Pro"/>
                        <a:ea typeface="Source Code Pro"/>
                        <a:cs typeface="Source Code Pro"/>
                        <a:sym typeface="Source Code Pr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Tahoma"/>
                        <a:buNone/>
                      </a:pPr>
                      <a:r>
                        <a:rPr lang="vi" sz="1600" u="none" cap="none" strike="noStrike">
                          <a:latin typeface="Source Code Pro"/>
                          <a:ea typeface="Source Code Pro"/>
                          <a:cs typeface="Source Code Pro"/>
                          <a:sym typeface="Source Code Pro"/>
                        </a:rPr>
                        <a:t>100 (phân vùng [100,+∞))</a:t>
                      </a:r>
                      <a:endParaRPr sz="1600" u="none" cap="none" strike="noStrike">
                        <a:latin typeface="Source Code Pro"/>
                        <a:ea typeface="Source Code Pro"/>
                        <a:cs typeface="Source Code Pro"/>
                        <a:sym typeface="Source Code Pr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Tahoma"/>
                        <a:buNone/>
                      </a:pPr>
                      <a:r>
                        <a:rPr lang="vi" sz="1600" u="none" cap="none" strike="noStrike">
                          <a:latin typeface="Source Code Pro"/>
                          <a:ea typeface="Source Code Pro"/>
                          <a:cs typeface="Source Code Pro"/>
                          <a:sym typeface="Source Code Pro"/>
                        </a:rPr>
                        <a:t>Hiển thị thông báo Invalid number</a:t>
                      </a:r>
                      <a:endParaRPr sz="1600" u="none" cap="none" strike="noStrike">
                        <a:latin typeface="Source Code Pro"/>
                        <a:ea typeface="Source Code Pro"/>
                        <a:cs typeface="Source Code Pro"/>
                        <a:sym typeface="Source Code Pro"/>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372500"/>
            <a:ext cx="8520600" cy="733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a:t>4.2.1 Phân vùng tương đương (</a:t>
            </a:r>
            <a:r>
              <a:rPr lang="vi" sz="2200">
                <a:latin typeface="Source Code Pro"/>
                <a:ea typeface="Source Code Pro"/>
                <a:cs typeface="Source Code Pro"/>
                <a:sym typeface="Source Code Pro"/>
              </a:rPr>
              <a:t>Equivalence Partitioning - EP</a:t>
            </a:r>
            <a:r>
              <a:rPr lang="vi" sz="1800">
                <a:latin typeface="Source Code Pro"/>
                <a:ea typeface="Source Code Pro"/>
                <a:cs typeface="Source Code Pro"/>
                <a:sym typeface="Source Code Pro"/>
              </a:rPr>
              <a:t>)</a:t>
            </a:r>
            <a:endParaRPr/>
          </a:p>
        </p:txBody>
      </p:sp>
      <p:sp>
        <p:nvSpPr>
          <p:cNvPr id="168" name="Google Shape;168;p29"/>
          <p:cNvSpPr txBox="1"/>
          <p:nvPr>
            <p:ph idx="1" type="body"/>
          </p:nvPr>
        </p:nvSpPr>
        <p:spPr>
          <a:xfrm>
            <a:off x="311700" y="1240225"/>
            <a:ext cx="8520600" cy="3723900"/>
          </a:xfrm>
          <a:prstGeom prst="rect">
            <a:avLst/>
          </a:prstGeom>
        </p:spPr>
        <p:txBody>
          <a:bodyPr anchorCtr="0" anchor="t" bIns="91425" lIns="91425" spcFirstLastPara="1" rIns="91425" wrap="square" tIns="91425">
            <a:normAutofit/>
          </a:bodyPr>
          <a:lstStyle/>
          <a:p>
            <a:pPr indent="0" lvl="0" marL="0" rtl="0" algn="l">
              <a:lnSpc>
                <a:spcPct val="150000"/>
              </a:lnSpc>
              <a:spcBef>
                <a:spcPts val="500"/>
              </a:spcBef>
              <a:spcAft>
                <a:spcPts val="0"/>
              </a:spcAft>
              <a:buNone/>
            </a:pPr>
            <a:r>
              <a:rPr lang="vi">
                <a:solidFill>
                  <a:schemeClr val="dk1"/>
                </a:solidFill>
              </a:rPr>
              <a:t>Ưu điểm</a:t>
            </a:r>
            <a:endParaRPr>
              <a:solidFill>
                <a:schemeClr val="dk1"/>
              </a:solidFill>
            </a:endParaRPr>
          </a:p>
          <a:p>
            <a:pPr indent="0" lvl="0" marL="0" rtl="0" algn="l">
              <a:lnSpc>
                <a:spcPct val="150000"/>
              </a:lnSpc>
              <a:spcBef>
                <a:spcPts val="500"/>
              </a:spcBef>
              <a:spcAft>
                <a:spcPts val="0"/>
              </a:spcAft>
              <a:buClr>
                <a:srgbClr val="000000"/>
              </a:buClr>
              <a:buSzPts val="2000"/>
              <a:buFont typeface="Arial"/>
              <a:buNone/>
            </a:pPr>
            <a:r>
              <a:rPr lang="vi">
                <a:solidFill>
                  <a:srgbClr val="000000"/>
                </a:solidFill>
              </a:rPr>
              <a:t>Mỗi vùng tương đương chỉ cần test trên các phần tử đại diện nên số lượng TC giảm -&gt; giảm thời gian viết TC -&gt; giảm thời gian test.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4.2.1 Phân vùng tương đương</a:t>
            </a:r>
            <a:r>
              <a:rPr lang="vi" sz="1800">
                <a:latin typeface="Source Code Pro"/>
                <a:ea typeface="Source Code Pro"/>
                <a:cs typeface="Source Code Pro"/>
                <a:sym typeface="Source Code Pro"/>
              </a:rPr>
              <a:t> </a:t>
            </a:r>
            <a:r>
              <a:rPr lang="vi" sz="2400"/>
              <a:t>(</a:t>
            </a:r>
            <a:r>
              <a:rPr lang="vi" sz="2400"/>
              <a:t>Equivalence Partitioning - EP)</a:t>
            </a:r>
            <a:endParaRPr sz="2400"/>
          </a:p>
        </p:txBody>
      </p:sp>
      <p:sp>
        <p:nvSpPr>
          <p:cNvPr id="174" name="Google Shape;174;p30"/>
          <p:cNvSpPr txBox="1"/>
          <p:nvPr>
            <p:ph idx="1" type="body"/>
          </p:nvPr>
        </p:nvSpPr>
        <p:spPr>
          <a:xfrm>
            <a:off x="311700" y="1240225"/>
            <a:ext cx="8520600" cy="3723900"/>
          </a:xfrm>
          <a:prstGeom prst="rect">
            <a:avLst/>
          </a:prstGeom>
        </p:spPr>
        <p:txBody>
          <a:bodyPr anchorCtr="0" anchor="t" bIns="91425" lIns="91425" spcFirstLastPara="1" rIns="91425" wrap="square" tIns="91425">
            <a:normAutofit/>
          </a:bodyPr>
          <a:lstStyle/>
          <a:p>
            <a:pPr indent="0" lvl="0" marL="0" rtl="0" algn="l">
              <a:lnSpc>
                <a:spcPct val="150000"/>
              </a:lnSpc>
              <a:spcBef>
                <a:spcPts val="500"/>
              </a:spcBef>
              <a:spcAft>
                <a:spcPts val="0"/>
              </a:spcAft>
              <a:buNone/>
            </a:pPr>
            <a:r>
              <a:rPr lang="vi">
                <a:solidFill>
                  <a:schemeClr val="dk1"/>
                </a:solidFill>
              </a:rPr>
              <a:t>Nhược điểm</a:t>
            </a:r>
            <a:endParaRPr>
              <a:solidFill>
                <a:schemeClr val="dk1"/>
              </a:solidFill>
            </a:endParaRPr>
          </a:p>
          <a:p>
            <a:pPr indent="0" lvl="0" marL="0" rtl="0" algn="l">
              <a:lnSpc>
                <a:spcPct val="150000"/>
              </a:lnSpc>
              <a:spcBef>
                <a:spcPts val="0"/>
              </a:spcBef>
              <a:spcAft>
                <a:spcPts val="0"/>
              </a:spcAft>
              <a:buClr>
                <a:srgbClr val="000000"/>
              </a:buClr>
              <a:buSzPts val="2000"/>
              <a:buFont typeface="Arial"/>
              <a:buNone/>
            </a:pPr>
            <a:r>
              <a:rPr lang="vi">
                <a:solidFill>
                  <a:srgbClr val="000000"/>
                </a:solidFill>
              </a:rPr>
              <a:t>Không phát hiện được lỗi ở các giá trị ranh giới giữa các phân vùng.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4.2.2 </a:t>
            </a:r>
            <a:r>
              <a:rPr lang="vi"/>
              <a:t>Phân tích giá trị biên</a:t>
            </a:r>
            <a:r>
              <a:rPr lang="vi" sz="1800">
                <a:latin typeface="Source Code Pro"/>
                <a:ea typeface="Source Code Pro"/>
                <a:cs typeface="Source Code Pro"/>
                <a:sym typeface="Source Code Pro"/>
              </a:rPr>
              <a:t> </a:t>
            </a:r>
            <a:r>
              <a:rPr lang="vi" sz="2400"/>
              <a:t>(Boundary Value Analysis - BVA)</a:t>
            </a:r>
            <a:endParaRPr sz="2400"/>
          </a:p>
        </p:txBody>
      </p:sp>
      <p:sp>
        <p:nvSpPr>
          <p:cNvPr id="180" name="Google Shape;180;p31"/>
          <p:cNvSpPr txBox="1"/>
          <p:nvPr>
            <p:ph idx="1" type="body"/>
          </p:nvPr>
        </p:nvSpPr>
        <p:spPr>
          <a:xfrm>
            <a:off x="311700" y="1240225"/>
            <a:ext cx="8520600" cy="372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solidFill>
                  <a:schemeClr val="dk1"/>
                </a:solidFill>
              </a:rPr>
              <a:t>Phương pháp</a:t>
            </a:r>
            <a:r>
              <a:rPr lang="vi"/>
              <a:t> Là tiến trình lựa chọn test data bằng cách tìm hiểu ranh giới giữa các phân vùng.</a:t>
            </a:r>
            <a:endParaRPr/>
          </a:p>
          <a:p>
            <a:pPr indent="0" lvl="0" marL="0" rtl="0" algn="l">
              <a:spcBef>
                <a:spcPts val="1200"/>
              </a:spcBef>
              <a:spcAft>
                <a:spcPts val="1200"/>
              </a:spcAft>
              <a:buNone/>
            </a:pPr>
            <a:r>
              <a:rPr lang="vi"/>
              <a:t>Min và Max của các phân vùng là giá trị biên của nó. </a:t>
            </a:r>
            <a:endParaRPr/>
          </a:p>
        </p:txBody>
      </p:sp>
      <p:pic>
        <p:nvPicPr>
          <p:cNvPr descr="Google Shape;180;p23" id="181" name="Google Shape;181;p31"/>
          <p:cNvPicPr preferRelativeResize="0"/>
          <p:nvPr/>
        </p:nvPicPr>
        <p:blipFill rotWithShape="1">
          <a:blip r:embed="rId3">
            <a:alphaModFix/>
          </a:blip>
          <a:srcRect b="0" l="0" r="0" t="0"/>
          <a:stretch/>
        </p:blipFill>
        <p:spPr>
          <a:xfrm>
            <a:off x="1046325" y="2545074"/>
            <a:ext cx="6735375" cy="20510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Giới thiệu</a:t>
            </a:r>
            <a:endParaRPr/>
          </a:p>
        </p:txBody>
      </p:sp>
      <p:pic>
        <p:nvPicPr>
          <p:cNvPr id="69" name="Google Shape;69;p14"/>
          <p:cNvPicPr preferRelativeResize="0"/>
          <p:nvPr/>
        </p:nvPicPr>
        <p:blipFill>
          <a:blip r:embed="rId3">
            <a:alphaModFix/>
          </a:blip>
          <a:stretch>
            <a:fillRect/>
          </a:stretch>
        </p:blipFill>
        <p:spPr>
          <a:xfrm>
            <a:off x="1468175" y="975625"/>
            <a:ext cx="7298000" cy="4108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372500"/>
            <a:ext cx="87024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4.2.2 Phân tích giá trị biên</a:t>
            </a:r>
            <a:r>
              <a:rPr lang="vi" sz="1800">
                <a:latin typeface="Source Code Pro"/>
                <a:ea typeface="Source Code Pro"/>
                <a:cs typeface="Source Code Pro"/>
                <a:sym typeface="Source Code Pro"/>
              </a:rPr>
              <a:t> </a:t>
            </a:r>
            <a:r>
              <a:rPr lang="vi" sz="2400"/>
              <a:t>(Boundary Value Analysis - BVA)</a:t>
            </a:r>
            <a:endParaRPr/>
          </a:p>
        </p:txBody>
      </p:sp>
      <p:sp>
        <p:nvSpPr>
          <p:cNvPr id="187" name="Google Shape;187;p32"/>
          <p:cNvSpPr txBox="1"/>
          <p:nvPr>
            <p:ph idx="1" type="body"/>
          </p:nvPr>
        </p:nvSpPr>
        <p:spPr>
          <a:xfrm>
            <a:off x="311700" y="1240225"/>
            <a:ext cx="8520600" cy="372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solidFill>
                  <a:schemeClr val="dk1"/>
                </a:solidFill>
              </a:rPr>
              <a:t>Ví dụ:</a:t>
            </a:r>
            <a:r>
              <a:rPr lang="vi"/>
              <a:t> Dựa trên kỹ thuật EP, </a:t>
            </a:r>
            <a:r>
              <a:rPr lang="vi" sz="1700">
                <a:solidFill>
                  <a:srgbClr val="000000"/>
                </a:solidFill>
              </a:rPr>
              <a:t>thiết kế testcase cho màn hình giỏ hàng với yêu cầu sau</a:t>
            </a:r>
            <a:endParaRPr sz="1700"/>
          </a:p>
        </p:txBody>
      </p:sp>
      <p:pic>
        <p:nvPicPr>
          <p:cNvPr id="188" name="Google Shape;188;p32"/>
          <p:cNvPicPr preferRelativeResize="0"/>
          <p:nvPr/>
        </p:nvPicPr>
        <p:blipFill rotWithShape="1">
          <a:blip r:embed="rId3">
            <a:alphaModFix/>
          </a:blip>
          <a:srcRect b="0" l="0" r="0" t="0"/>
          <a:stretch/>
        </p:blipFill>
        <p:spPr>
          <a:xfrm>
            <a:off x="322400" y="2042525"/>
            <a:ext cx="5627649" cy="2907975"/>
          </a:xfrm>
          <a:prstGeom prst="rect">
            <a:avLst/>
          </a:prstGeom>
          <a:noFill/>
          <a:ln>
            <a:noFill/>
          </a:ln>
        </p:spPr>
      </p:pic>
      <p:sp>
        <p:nvSpPr>
          <p:cNvPr id="189" name="Google Shape;189;p32"/>
          <p:cNvSpPr txBox="1"/>
          <p:nvPr/>
        </p:nvSpPr>
        <p:spPr>
          <a:xfrm>
            <a:off x="6082575" y="2076900"/>
            <a:ext cx="2991300" cy="3455700"/>
          </a:xfrm>
          <a:prstGeom prst="rect">
            <a:avLst/>
          </a:prstGeom>
          <a:noFill/>
          <a:ln>
            <a:noFill/>
          </a:ln>
        </p:spPr>
        <p:txBody>
          <a:bodyPr anchorCtr="0" anchor="t" bIns="91425" lIns="91425" spcFirstLastPara="1" rIns="91425" wrap="square" tIns="91425">
            <a:spAutoFit/>
          </a:bodyPr>
          <a:lstStyle/>
          <a:p>
            <a:pPr indent="-336550" lvl="0" marL="457200" marR="0" rtl="0" algn="just">
              <a:lnSpc>
                <a:spcPct val="115000"/>
              </a:lnSpc>
              <a:spcBef>
                <a:spcPts val="0"/>
              </a:spcBef>
              <a:spcAft>
                <a:spcPts val="0"/>
              </a:spcAft>
              <a:buClr>
                <a:srgbClr val="000000"/>
              </a:buClr>
              <a:buSzPts val="1700"/>
              <a:buFont typeface="Source Code Pro"/>
              <a:buChar char="-"/>
            </a:pPr>
            <a:r>
              <a:rPr i="0" lang="vi" sz="1700" u="none" cap="none" strike="noStrike">
                <a:solidFill>
                  <a:srgbClr val="000000"/>
                </a:solidFill>
                <a:latin typeface="Source Code Pro"/>
                <a:ea typeface="Source Code Pro"/>
                <a:cs typeface="Source Code Pro"/>
                <a:sym typeface="Source Code Pro"/>
              </a:rPr>
              <a:t>Mỗi sản phẩm khách hàng chỉ được mua với số lượng không quá 100. </a:t>
            </a:r>
            <a:endParaRPr i="0" sz="1700" u="none" cap="none" strike="noStrike">
              <a:solidFill>
                <a:srgbClr val="000000"/>
              </a:solidFill>
              <a:latin typeface="Source Code Pro"/>
              <a:ea typeface="Source Code Pro"/>
              <a:cs typeface="Source Code Pro"/>
              <a:sym typeface="Source Code Pro"/>
            </a:endParaRPr>
          </a:p>
          <a:p>
            <a:pPr indent="-336550" lvl="0" marL="457200" marR="0" rtl="0" algn="just">
              <a:lnSpc>
                <a:spcPct val="115000"/>
              </a:lnSpc>
              <a:spcBef>
                <a:spcPts val="0"/>
              </a:spcBef>
              <a:spcAft>
                <a:spcPts val="0"/>
              </a:spcAft>
              <a:buClr>
                <a:srgbClr val="000000"/>
              </a:buClr>
              <a:buSzPts val="1700"/>
              <a:buFont typeface="Source Code Pro"/>
              <a:buChar char="-"/>
            </a:pPr>
            <a:r>
              <a:rPr i="0" lang="vi" sz="1700" u="none" cap="none" strike="noStrike">
                <a:solidFill>
                  <a:srgbClr val="000000"/>
                </a:solidFill>
                <a:latin typeface="Source Code Pro"/>
                <a:ea typeface="Source Code Pro"/>
                <a:cs typeface="Source Code Pro"/>
                <a:sym typeface="Source Code Pro"/>
              </a:rPr>
              <a:t>Nếu số lượng trên 10 thì được chiết khấu 5%.</a:t>
            </a:r>
            <a:endParaRPr i="0" sz="1700" u="none" cap="none" strike="noStrike">
              <a:solidFill>
                <a:srgbClr val="000000"/>
              </a:solidFill>
              <a:latin typeface="Source Code Pro"/>
              <a:ea typeface="Source Code Pro"/>
              <a:cs typeface="Source Code Pro"/>
              <a:sym typeface="Source Code Pro"/>
            </a:endParaRPr>
          </a:p>
          <a:p>
            <a:pPr indent="-336550" lvl="0" marL="457200" marR="0" rtl="0" algn="just">
              <a:lnSpc>
                <a:spcPct val="115000"/>
              </a:lnSpc>
              <a:spcBef>
                <a:spcPts val="0"/>
              </a:spcBef>
              <a:spcAft>
                <a:spcPts val="0"/>
              </a:spcAft>
              <a:buClr>
                <a:srgbClr val="000000"/>
              </a:buClr>
              <a:buSzPts val="1700"/>
              <a:buFont typeface="Source Code Pro"/>
              <a:buChar char="-"/>
            </a:pPr>
            <a:r>
              <a:rPr i="0" lang="vi" sz="1700" u="none" cap="none" strike="noStrike">
                <a:solidFill>
                  <a:srgbClr val="000000"/>
                </a:solidFill>
                <a:latin typeface="Source Code Pro"/>
                <a:ea typeface="Source Code Pro"/>
                <a:cs typeface="Source Code Pro"/>
                <a:sym typeface="Source Code Pro"/>
              </a:rPr>
              <a:t>Ngược lại thì không được chiết khấu.</a:t>
            </a:r>
            <a:endParaRPr i="0" sz="17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t/>
            </a:r>
            <a:endParaRPr b="0" i="0" sz="1700" u="none" cap="none" strike="noStrike">
              <a:solidFill>
                <a:srgbClr val="000000"/>
              </a:solidFill>
              <a:latin typeface="Source Code Pro"/>
              <a:ea typeface="Source Code Pro"/>
              <a:cs typeface="Source Code Pro"/>
              <a:sym typeface="Source Code Pr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4.2.2 Phân tích giá trị biên</a:t>
            </a:r>
            <a:r>
              <a:rPr lang="vi" sz="1800">
                <a:latin typeface="Source Code Pro"/>
                <a:ea typeface="Source Code Pro"/>
                <a:cs typeface="Source Code Pro"/>
                <a:sym typeface="Source Code Pro"/>
              </a:rPr>
              <a:t> </a:t>
            </a:r>
            <a:r>
              <a:rPr lang="vi" sz="2400"/>
              <a:t>(Boundary Value Analysis - BVA)</a:t>
            </a:r>
            <a:endParaRPr/>
          </a:p>
        </p:txBody>
      </p:sp>
      <p:sp>
        <p:nvSpPr>
          <p:cNvPr id="195" name="Google Shape;195;p33"/>
          <p:cNvSpPr txBox="1"/>
          <p:nvPr/>
        </p:nvSpPr>
        <p:spPr>
          <a:xfrm>
            <a:off x="349600" y="1187625"/>
            <a:ext cx="81168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vi" sz="1800">
                <a:solidFill>
                  <a:schemeClr val="dk1"/>
                </a:solidFill>
                <a:latin typeface="Source Code Pro"/>
                <a:ea typeface="Source Code Pro"/>
                <a:cs typeface="Source Code Pro"/>
                <a:sym typeface="Source Code Pro"/>
              </a:rPr>
              <a:t>1. Xác định các điểm biên</a:t>
            </a:r>
            <a:endParaRPr sz="1700">
              <a:solidFill>
                <a:schemeClr val="dk1"/>
              </a:solidFill>
              <a:latin typeface="Source Code Pro"/>
              <a:ea typeface="Source Code Pro"/>
              <a:cs typeface="Source Code Pro"/>
              <a:sym typeface="Source Code Pro"/>
            </a:endParaRPr>
          </a:p>
        </p:txBody>
      </p:sp>
      <p:graphicFrame>
        <p:nvGraphicFramePr>
          <p:cNvPr id="196" name="Google Shape;196;p33"/>
          <p:cNvGraphicFramePr/>
          <p:nvPr/>
        </p:nvGraphicFramePr>
        <p:xfrm>
          <a:off x="1574074" y="1882100"/>
          <a:ext cx="3000000" cy="3000000"/>
        </p:xfrm>
        <a:graphic>
          <a:graphicData uri="http://schemas.openxmlformats.org/drawingml/2006/table">
            <a:tbl>
              <a:tblPr>
                <a:noFill/>
                <a:tableStyleId>{9E51B3B8-8DA3-4A6B-9E75-593750AB64F9}</a:tableStyleId>
              </a:tblPr>
              <a:tblGrid>
                <a:gridCol w="1762875"/>
                <a:gridCol w="3311850"/>
              </a:tblGrid>
              <a:tr h="471775">
                <a:tc>
                  <a:txBody>
                    <a:bodyPr/>
                    <a:lstStyle/>
                    <a:p>
                      <a:pPr indent="0" lvl="0" marL="0" marR="0" rtl="0" algn="ctr">
                        <a:lnSpc>
                          <a:spcPct val="100000"/>
                        </a:lnSpc>
                        <a:spcBef>
                          <a:spcPts val="0"/>
                        </a:spcBef>
                        <a:spcAft>
                          <a:spcPts val="0"/>
                        </a:spcAft>
                        <a:buClr>
                          <a:srgbClr val="000000"/>
                        </a:buClr>
                        <a:buSzPts val="1800"/>
                        <a:buFont typeface="Tahoma"/>
                        <a:buNone/>
                      </a:pPr>
                      <a:r>
                        <a:rPr b="1" lang="vi" sz="1800" u="none" cap="none" strike="noStrike">
                          <a:solidFill>
                            <a:srgbClr val="FFFFFF"/>
                          </a:solidFill>
                          <a:latin typeface="Source Code Pro"/>
                          <a:ea typeface="Source Code Pro"/>
                          <a:cs typeface="Source Code Pro"/>
                          <a:sym typeface="Source Code Pro"/>
                        </a:rPr>
                        <a:t>Phân vùng</a:t>
                      </a:r>
                      <a:endParaRPr sz="1800" u="none" cap="none" strike="noStrike">
                        <a:solidFill>
                          <a:srgbClr val="FFFFFF"/>
                        </a:solidFill>
                        <a:latin typeface="Source Code Pro"/>
                        <a:ea typeface="Source Code Pro"/>
                        <a:cs typeface="Source Code Pro"/>
                        <a:sym typeface="Source Code Pr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4A86E8"/>
                    </a:solidFill>
                  </a:tcPr>
                </a:tc>
                <a:tc>
                  <a:txBody>
                    <a:bodyPr/>
                    <a:lstStyle/>
                    <a:p>
                      <a:pPr indent="0" lvl="0" marL="0" marR="0" rtl="0" algn="ctr">
                        <a:lnSpc>
                          <a:spcPct val="100000"/>
                        </a:lnSpc>
                        <a:spcBef>
                          <a:spcPts val="0"/>
                        </a:spcBef>
                        <a:spcAft>
                          <a:spcPts val="0"/>
                        </a:spcAft>
                        <a:buClr>
                          <a:srgbClr val="000000"/>
                        </a:buClr>
                        <a:buSzPts val="1800"/>
                        <a:buFont typeface="Tahoma"/>
                        <a:buNone/>
                      </a:pPr>
                      <a:r>
                        <a:rPr b="1" lang="vi" sz="1800" u="none" cap="none" strike="noStrike">
                          <a:solidFill>
                            <a:srgbClr val="FFFFFF"/>
                          </a:solidFill>
                          <a:latin typeface="Source Code Pro"/>
                          <a:ea typeface="Source Code Pro"/>
                          <a:cs typeface="Source Code Pro"/>
                          <a:sym typeface="Source Code Pro"/>
                        </a:rPr>
                        <a:t>Giá trị biên</a:t>
                      </a:r>
                      <a:endParaRPr sz="1800" u="none" cap="none" strike="noStrike">
                        <a:solidFill>
                          <a:srgbClr val="FFFFFF"/>
                        </a:solidFill>
                        <a:latin typeface="Source Code Pro"/>
                        <a:ea typeface="Source Code Pro"/>
                        <a:cs typeface="Source Code Pro"/>
                        <a:sym typeface="Source Code Pr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4A86E8"/>
                    </a:solidFill>
                  </a:tcPr>
                </a:tc>
              </a:tr>
              <a:tr h="471775">
                <a:tc>
                  <a:txBody>
                    <a:bodyPr/>
                    <a:lstStyle/>
                    <a:p>
                      <a:pPr indent="0" lvl="0" marL="0" marR="0" rtl="0" algn="ctr">
                        <a:lnSpc>
                          <a:spcPct val="100000"/>
                        </a:lnSpc>
                        <a:spcBef>
                          <a:spcPts val="0"/>
                        </a:spcBef>
                        <a:spcAft>
                          <a:spcPts val="0"/>
                        </a:spcAft>
                        <a:buClr>
                          <a:srgbClr val="000000"/>
                        </a:buClr>
                        <a:buSzPts val="1800"/>
                        <a:buFont typeface="Tahoma"/>
                        <a:buNone/>
                      </a:pPr>
                      <a:r>
                        <a:rPr lang="vi" sz="1800" u="none" cap="none" strike="noStrike">
                          <a:latin typeface="Source Code Pro"/>
                          <a:ea typeface="Source Code Pro"/>
                          <a:cs typeface="Source Code Pro"/>
                          <a:sym typeface="Source Code Pro"/>
                        </a:rPr>
                        <a:t>(-∞,0]</a:t>
                      </a:r>
                      <a:endParaRPr sz="1800" u="none" cap="none" strike="noStrike">
                        <a:latin typeface="Source Code Pro"/>
                        <a:ea typeface="Source Code Pro"/>
                        <a:cs typeface="Source Code Pro"/>
                        <a:sym typeface="Source Code Pro"/>
                      </a:endParaRPr>
                    </a:p>
                  </a:txBody>
                  <a:tcPr marT="91425" marB="91425" marR="91425" marL="91425">
                    <a:lnT cap="flat" cmpd="sng" w="9525">
                      <a:solidFill>
                        <a:srgbClr val="FFFFFF"/>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800"/>
                        <a:buFont typeface="Tahoma"/>
                        <a:buNone/>
                      </a:pPr>
                      <a:r>
                        <a:rPr lang="vi" sz="1800" u="none" cap="none" strike="noStrike">
                          <a:latin typeface="Source Code Pro"/>
                          <a:ea typeface="Source Code Pro"/>
                          <a:cs typeface="Source Code Pro"/>
                          <a:sym typeface="Source Code Pro"/>
                        </a:rPr>
                        <a:t>0</a:t>
                      </a:r>
                      <a:endParaRPr sz="1800" u="none" cap="none" strike="noStrike">
                        <a:latin typeface="Source Code Pro"/>
                        <a:ea typeface="Source Code Pro"/>
                        <a:cs typeface="Source Code Pro"/>
                        <a:sym typeface="Source Code Pro"/>
                      </a:endParaRPr>
                    </a:p>
                  </a:txBody>
                  <a:tcPr marT="91425" marB="91425" marR="91425" marL="91425">
                    <a:lnT cap="flat" cmpd="sng" w="9525">
                      <a:solidFill>
                        <a:srgbClr val="FFFFFF"/>
                      </a:solidFill>
                      <a:prstDash val="solid"/>
                      <a:round/>
                      <a:headEnd len="sm" w="sm" type="none"/>
                      <a:tailEnd len="sm" w="sm" type="none"/>
                    </a:lnT>
                  </a:tcPr>
                </a:tc>
              </a:tr>
              <a:tr h="471775">
                <a:tc>
                  <a:txBody>
                    <a:bodyPr/>
                    <a:lstStyle/>
                    <a:p>
                      <a:pPr indent="0" lvl="0" marL="0" marR="0" rtl="0" algn="ctr">
                        <a:lnSpc>
                          <a:spcPct val="100000"/>
                        </a:lnSpc>
                        <a:spcBef>
                          <a:spcPts val="0"/>
                        </a:spcBef>
                        <a:spcAft>
                          <a:spcPts val="0"/>
                        </a:spcAft>
                        <a:buClr>
                          <a:srgbClr val="000000"/>
                        </a:buClr>
                        <a:buSzPts val="1800"/>
                        <a:buFont typeface="Tahoma"/>
                        <a:buNone/>
                      </a:pPr>
                      <a:r>
                        <a:rPr lang="vi" sz="1800" u="none" cap="none" strike="noStrike">
                          <a:latin typeface="Source Code Pro"/>
                          <a:ea typeface="Source Code Pro"/>
                          <a:cs typeface="Source Code Pro"/>
                          <a:sym typeface="Source Code Pro"/>
                        </a:rPr>
                        <a:t>[1,10]</a:t>
                      </a:r>
                      <a:endParaRPr sz="1800" u="none" cap="none" strike="noStrike">
                        <a:latin typeface="Source Code Pro"/>
                        <a:ea typeface="Source Code Pro"/>
                        <a:cs typeface="Source Code Pro"/>
                        <a:sym typeface="Source Code Pr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Tahoma"/>
                        <a:buNone/>
                      </a:pPr>
                      <a:r>
                        <a:rPr lang="vi" sz="1800" u="none" cap="none" strike="noStrike">
                          <a:latin typeface="Source Code Pro"/>
                          <a:ea typeface="Source Code Pro"/>
                          <a:cs typeface="Source Code Pro"/>
                          <a:sym typeface="Source Code Pro"/>
                        </a:rPr>
                        <a:t>1,10</a:t>
                      </a:r>
                      <a:endParaRPr sz="1800" u="none" cap="none" strike="noStrike">
                        <a:latin typeface="Source Code Pro"/>
                        <a:ea typeface="Source Code Pro"/>
                        <a:cs typeface="Source Code Pro"/>
                        <a:sym typeface="Source Code Pro"/>
                      </a:endParaRPr>
                    </a:p>
                  </a:txBody>
                  <a:tcPr marT="91425" marB="91425" marR="91425" marL="91425"/>
                </a:tc>
              </a:tr>
              <a:tr h="471775">
                <a:tc>
                  <a:txBody>
                    <a:bodyPr/>
                    <a:lstStyle/>
                    <a:p>
                      <a:pPr indent="0" lvl="0" marL="0" marR="0" rtl="0" algn="ctr">
                        <a:lnSpc>
                          <a:spcPct val="100000"/>
                        </a:lnSpc>
                        <a:spcBef>
                          <a:spcPts val="0"/>
                        </a:spcBef>
                        <a:spcAft>
                          <a:spcPts val="0"/>
                        </a:spcAft>
                        <a:buClr>
                          <a:srgbClr val="000000"/>
                        </a:buClr>
                        <a:buSzPts val="1800"/>
                        <a:buFont typeface="Tahoma"/>
                        <a:buNone/>
                      </a:pPr>
                      <a:r>
                        <a:rPr lang="vi" sz="1800" u="none" cap="none" strike="noStrike">
                          <a:latin typeface="Source Code Pro"/>
                          <a:ea typeface="Source Code Pro"/>
                          <a:cs typeface="Source Code Pro"/>
                          <a:sym typeface="Source Code Pro"/>
                        </a:rPr>
                        <a:t>[11,99]</a:t>
                      </a:r>
                      <a:endParaRPr sz="1800" u="none" cap="none" strike="noStrike">
                        <a:latin typeface="Source Code Pro"/>
                        <a:ea typeface="Source Code Pro"/>
                        <a:cs typeface="Source Code Pro"/>
                        <a:sym typeface="Source Code Pr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Tahoma"/>
                        <a:buNone/>
                      </a:pPr>
                      <a:r>
                        <a:rPr lang="vi" sz="1800" u="none" cap="none" strike="noStrike">
                          <a:latin typeface="Source Code Pro"/>
                          <a:ea typeface="Source Code Pro"/>
                          <a:cs typeface="Source Code Pro"/>
                          <a:sym typeface="Source Code Pro"/>
                        </a:rPr>
                        <a:t>11,99</a:t>
                      </a:r>
                      <a:endParaRPr sz="1800" u="none" cap="none" strike="noStrike">
                        <a:latin typeface="Source Code Pro"/>
                        <a:ea typeface="Source Code Pro"/>
                        <a:cs typeface="Source Code Pro"/>
                        <a:sym typeface="Source Code Pro"/>
                      </a:endParaRPr>
                    </a:p>
                  </a:txBody>
                  <a:tcPr marT="91425" marB="91425" marR="91425" marL="91425"/>
                </a:tc>
              </a:tr>
              <a:tr h="471775">
                <a:tc>
                  <a:txBody>
                    <a:bodyPr/>
                    <a:lstStyle/>
                    <a:p>
                      <a:pPr indent="0" lvl="0" marL="0" marR="0" rtl="0" algn="ctr">
                        <a:lnSpc>
                          <a:spcPct val="100000"/>
                        </a:lnSpc>
                        <a:spcBef>
                          <a:spcPts val="0"/>
                        </a:spcBef>
                        <a:spcAft>
                          <a:spcPts val="0"/>
                        </a:spcAft>
                        <a:buClr>
                          <a:srgbClr val="000000"/>
                        </a:buClr>
                        <a:buSzPts val="1800"/>
                        <a:buFont typeface="Tahoma"/>
                        <a:buNone/>
                      </a:pPr>
                      <a:r>
                        <a:rPr lang="vi" sz="1800" u="none" cap="none" strike="noStrike">
                          <a:latin typeface="Source Code Pro"/>
                          <a:ea typeface="Source Code Pro"/>
                          <a:cs typeface="Source Code Pro"/>
                          <a:sym typeface="Source Code Pro"/>
                        </a:rPr>
                        <a:t>[100,+∞)</a:t>
                      </a:r>
                      <a:endParaRPr sz="1800" u="none" cap="none" strike="noStrike">
                        <a:latin typeface="Source Code Pro"/>
                        <a:ea typeface="Source Code Pro"/>
                        <a:cs typeface="Source Code Pro"/>
                        <a:sym typeface="Source Code Pr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Tahoma"/>
                        <a:buNone/>
                      </a:pPr>
                      <a:r>
                        <a:rPr lang="vi" sz="1800" u="none" cap="none" strike="noStrike">
                          <a:latin typeface="Source Code Pro"/>
                          <a:ea typeface="Source Code Pro"/>
                          <a:cs typeface="Source Code Pro"/>
                          <a:sym typeface="Source Code Pro"/>
                        </a:rPr>
                        <a:t>100</a:t>
                      </a:r>
                      <a:endParaRPr sz="1800" u="none" cap="none" strike="noStrike">
                        <a:latin typeface="Source Code Pro"/>
                        <a:ea typeface="Source Code Pro"/>
                        <a:cs typeface="Source Code Pro"/>
                        <a:sym typeface="Source Code Pro"/>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4.2.2 Phân tích giá trị biên</a:t>
            </a:r>
            <a:r>
              <a:rPr lang="vi" sz="1800">
                <a:latin typeface="Source Code Pro"/>
                <a:ea typeface="Source Code Pro"/>
                <a:cs typeface="Source Code Pro"/>
                <a:sym typeface="Source Code Pro"/>
              </a:rPr>
              <a:t> </a:t>
            </a:r>
            <a:r>
              <a:rPr lang="vi" sz="2400"/>
              <a:t>(Boundary Value Analysis - BVA)</a:t>
            </a:r>
            <a:endParaRPr/>
          </a:p>
        </p:txBody>
      </p:sp>
      <p:sp>
        <p:nvSpPr>
          <p:cNvPr id="202" name="Google Shape;202;p34"/>
          <p:cNvSpPr txBox="1"/>
          <p:nvPr/>
        </p:nvSpPr>
        <p:spPr>
          <a:xfrm>
            <a:off x="349600" y="1187625"/>
            <a:ext cx="81168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vi" sz="1800">
                <a:solidFill>
                  <a:schemeClr val="dk1"/>
                </a:solidFill>
                <a:latin typeface="Source Code Pro"/>
                <a:ea typeface="Source Code Pro"/>
                <a:cs typeface="Source Code Pro"/>
                <a:sym typeface="Source Code Pro"/>
              </a:rPr>
              <a:t>2</a:t>
            </a:r>
            <a:r>
              <a:rPr lang="vi" sz="1800">
                <a:solidFill>
                  <a:schemeClr val="dk1"/>
                </a:solidFill>
                <a:latin typeface="Source Code Pro"/>
                <a:ea typeface="Source Code Pro"/>
                <a:cs typeface="Source Code Pro"/>
                <a:sym typeface="Source Code Pro"/>
              </a:rPr>
              <a:t>. Xác định </a:t>
            </a:r>
            <a:r>
              <a:rPr lang="vi" sz="1800">
                <a:solidFill>
                  <a:schemeClr val="dk1"/>
                </a:solidFill>
                <a:latin typeface="Source Code Pro"/>
                <a:ea typeface="Source Code Pro"/>
                <a:cs typeface="Source Code Pro"/>
                <a:sym typeface="Source Code Pro"/>
              </a:rPr>
              <a:t>testcase</a:t>
            </a:r>
            <a:endParaRPr sz="1700">
              <a:solidFill>
                <a:schemeClr val="dk1"/>
              </a:solidFill>
              <a:latin typeface="Source Code Pro"/>
              <a:ea typeface="Source Code Pro"/>
              <a:cs typeface="Source Code Pro"/>
              <a:sym typeface="Source Code Pro"/>
            </a:endParaRPr>
          </a:p>
        </p:txBody>
      </p:sp>
      <p:graphicFrame>
        <p:nvGraphicFramePr>
          <p:cNvPr id="203" name="Google Shape;203;p34"/>
          <p:cNvGraphicFramePr/>
          <p:nvPr/>
        </p:nvGraphicFramePr>
        <p:xfrm>
          <a:off x="1056200" y="1709025"/>
          <a:ext cx="3000000" cy="3000000"/>
        </p:xfrm>
        <a:graphic>
          <a:graphicData uri="http://schemas.openxmlformats.org/drawingml/2006/table">
            <a:tbl>
              <a:tblPr>
                <a:noFill/>
                <a:tableStyleId>{9E51B3B8-8DA3-4A6B-9E75-593750AB64F9}</a:tableStyleId>
              </a:tblPr>
              <a:tblGrid>
                <a:gridCol w="852600"/>
                <a:gridCol w="1904600"/>
                <a:gridCol w="4481775"/>
              </a:tblGrid>
              <a:tr h="471775">
                <a:tc>
                  <a:txBody>
                    <a:bodyPr/>
                    <a:lstStyle/>
                    <a:p>
                      <a:pPr indent="0" lvl="0" marL="0" marR="0" rtl="0" algn="ctr">
                        <a:lnSpc>
                          <a:spcPct val="100000"/>
                        </a:lnSpc>
                        <a:spcBef>
                          <a:spcPts val="0"/>
                        </a:spcBef>
                        <a:spcAft>
                          <a:spcPts val="0"/>
                        </a:spcAft>
                        <a:buClr>
                          <a:srgbClr val="000000"/>
                        </a:buClr>
                        <a:buSzPts val="1800"/>
                        <a:buFont typeface="Tahoma"/>
                        <a:buNone/>
                      </a:pPr>
                      <a:r>
                        <a:rPr b="1" lang="vi" sz="1300" u="none" cap="none" strike="noStrike">
                          <a:solidFill>
                            <a:srgbClr val="FFFFFF"/>
                          </a:solidFill>
                          <a:latin typeface="Source Code Pro"/>
                          <a:ea typeface="Source Code Pro"/>
                          <a:cs typeface="Source Code Pro"/>
                          <a:sym typeface="Source Code Pro"/>
                        </a:rPr>
                        <a:t>TC</a:t>
                      </a:r>
                      <a:endParaRPr sz="1300" u="none" cap="none" strike="noStrike">
                        <a:solidFill>
                          <a:srgbClr val="FFFFFF"/>
                        </a:solidFill>
                        <a:latin typeface="Source Code Pro"/>
                        <a:ea typeface="Source Code Pro"/>
                        <a:cs typeface="Source Code Pro"/>
                        <a:sym typeface="Source Code Pr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4A86E8"/>
                    </a:solidFill>
                  </a:tcPr>
                </a:tc>
                <a:tc>
                  <a:txBody>
                    <a:bodyPr/>
                    <a:lstStyle/>
                    <a:p>
                      <a:pPr indent="0" lvl="0" marL="0" marR="0" rtl="0" algn="ctr">
                        <a:lnSpc>
                          <a:spcPct val="100000"/>
                        </a:lnSpc>
                        <a:spcBef>
                          <a:spcPts val="0"/>
                        </a:spcBef>
                        <a:spcAft>
                          <a:spcPts val="0"/>
                        </a:spcAft>
                        <a:buClr>
                          <a:srgbClr val="000000"/>
                        </a:buClr>
                        <a:buSzPts val="1800"/>
                        <a:buFont typeface="Tahoma"/>
                        <a:buNone/>
                      </a:pPr>
                      <a:r>
                        <a:rPr b="1" lang="vi" sz="1300" u="none" cap="none" strike="noStrike">
                          <a:solidFill>
                            <a:srgbClr val="FFFFFF"/>
                          </a:solidFill>
                          <a:latin typeface="Source Code Pro"/>
                          <a:ea typeface="Source Code Pro"/>
                          <a:cs typeface="Source Code Pro"/>
                          <a:sym typeface="Source Code Pro"/>
                        </a:rPr>
                        <a:t>Giá trị Input</a:t>
                      </a:r>
                      <a:endParaRPr sz="1300" u="none" cap="none" strike="noStrike">
                        <a:solidFill>
                          <a:srgbClr val="FFFFFF"/>
                        </a:solidFill>
                        <a:latin typeface="Source Code Pro"/>
                        <a:ea typeface="Source Code Pro"/>
                        <a:cs typeface="Source Code Pro"/>
                        <a:sym typeface="Source Code Pr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4A86E8"/>
                    </a:solidFill>
                  </a:tcPr>
                </a:tc>
                <a:tc>
                  <a:txBody>
                    <a:bodyPr/>
                    <a:lstStyle/>
                    <a:p>
                      <a:pPr indent="0" lvl="0" marL="0" marR="0" rtl="0" algn="ctr">
                        <a:lnSpc>
                          <a:spcPct val="100000"/>
                        </a:lnSpc>
                        <a:spcBef>
                          <a:spcPts val="0"/>
                        </a:spcBef>
                        <a:spcAft>
                          <a:spcPts val="0"/>
                        </a:spcAft>
                        <a:buClr>
                          <a:srgbClr val="000000"/>
                        </a:buClr>
                        <a:buSzPts val="1800"/>
                        <a:buFont typeface="Tahoma"/>
                        <a:buNone/>
                      </a:pPr>
                      <a:r>
                        <a:rPr b="1" lang="vi" sz="1300" u="none" cap="none" strike="noStrike">
                          <a:solidFill>
                            <a:srgbClr val="FFFFFF"/>
                          </a:solidFill>
                          <a:latin typeface="Source Code Pro"/>
                          <a:ea typeface="Source Code Pro"/>
                          <a:cs typeface="Source Code Pro"/>
                          <a:sym typeface="Source Code Pro"/>
                        </a:rPr>
                        <a:t>Kết quả mong đợi</a:t>
                      </a:r>
                      <a:endParaRPr sz="1300" u="none" cap="none" strike="noStrike">
                        <a:solidFill>
                          <a:srgbClr val="FFFFFF"/>
                        </a:solidFill>
                        <a:latin typeface="Source Code Pro"/>
                        <a:ea typeface="Source Code Pro"/>
                        <a:cs typeface="Source Code Pro"/>
                        <a:sym typeface="Source Code Pr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4A86E8"/>
                    </a:solidFill>
                  </a:tcPr>
                </a:tc>
              </a:tr>
              <a:tr h="471775">
                <a:tc>
                  <a:txBody>
                    <a:bodyPr/>
                    <a:lstStyle/>
                    <a:p>
                      <a:pPr indent="0" lvl="0" marL="0" marR="0" rtl="0" algn="ctr">
                        <a:lnSpc>
                          <a:spcPct val="100000"/>
                        </a:lnSpc>
                        <a:spcBef>
                          <a:spcPts val="0"/>
                        </a:spcBef>
                        <a:spcAft>
                          <a:spcPts val="0"/>
                        </a:spcAft>
                        <a:buClr>
                          <a:srgbClr val="000000"/>
                        </a:buClr>
                        <a:buSzPts val="1800"/>
                        <a:buFont typeface="Tahoma"/>
                        <a:buNone/>
                      </a:pPr>
                      <a:r>
                        <a:rPr lang="vi" sz="1300" u="none" cap="none" strike="noStrike">
                          <a:latin typeface="Source Code Pro"/>
                          <a:ea typeface="Source Code Pro"/>
                          <a:cs typeface="Source Code Pro"/>
                          <a:sym typeface="Source Code Pro"/>
                        </a:rPr>
                        <a:t>1</a:t>
                      </a:r>
                      <a:endParaRPr sz="1300" u="none" cap="none" strike="noStrike">
                        <a:latin typeface="Source Code Pro"/>
                        <a:ea typeface="Source Code Pro"/>
                        <a:cs typeface="Source Code Pro"/>
                        <a:sym typeface="Source Code Pro"/>
                      </a:endParaRPr>
                    </a:p>
                  </a:txBody>
                  <a:tcPr marT="91425" marB="91425" marR="91425" marL="91425">
                    <a:lnT cap="flat" cmpd="sng" w="9525">
                      <a:solidFill>
                        <a:srgbClr val="FFFFFF"/>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800"/>
                        <a:buFont typeface="Tahoma"/>
                        <a:buNone/>
                      </a:pPr>
                      <a:r>
                        <a:rPr lang="vi" sz="1300" u="none" cap="none" strike="noStrike">
                          <a:latin typeface="Source Code Pro"/>
                          <a:ea typeface="Source Code Pro"/>
                          <a:cs typeface="Source Code Pro"/>
                          <a:sym typeface="Source Code Pro"/>
                        </a:rPr>
                        <a:t>0</a:t>
                      </a:r>
                      <a:endParaRPr sz="1300" u="none" cap="none" strike="noStrike">
                        <a:latin typeface="Source Code Pro"/>
                        <a:ea typeface="Source Code Pro"/>
                        <a:cs typeface="Source Code Pro"/>
                        <a:sym typeface="Source Code Pro"/>
                      </a:endParaRPr>
                    </a:p>
                  </a:txBody>
                  <a:tcPr marT="91425" marB="91425" marR="91425" marL="91425">
                    <a:lnT cap="flat" cmpd="sng" w="9525">
                      <a:solidFill>
                        <a:srgbClr val="FFFFFF"/>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800"/>
                        <a:buFont typeface="Tahoma"/>
                        <a:buNone/>
                      </a:pPr>
                      <a:r>
                        <a:rPr lang="vi" sz="1300" u="none" cap="none" strike="noStrike">
                          <a:latin typeface="Source Code Pro"/>
                          <a:ea typeface="Source Code Pro"/>
                          <a:cs typeface="Source Code Pro"/>
                          <a:sym typeface="Source Code Pro"/>
                        </a:rPr>
                        <a:t>Hiển thị thông báo Invalid number</a:t>
                      </a:r>
                      <a:endParaRPr sz="1300" u="none" cap="none" strike="noStrike">
                        <a:latin typeface="Source Code Pro"/>
                        <a:ea typeface="Source Code Pro"/>
                        <a:cs typeface="Source Code Pro"/>
                        <a:sym typeface="Source Code Pro"/>
                      </a:endParaRPr>
                    </a:p>
                  </a:txBody>
                  <a:tcPr marT="91425" marB="91425" marR="91425" marL="91425">
                    <a:lnT cap="flat" cmpd="sng" w="9525">
                      <a:solidFill>
                        <a:srgbClr val="FFFFFF"/>
                      </a:solidFill>
                      <a:prstDash val="solid"/>
                      <a:round/>
                      <a:headEnd len="sm" w="sm" type="none"/>
                      <a:tailEnd len="sm" w="sm" type="none"/>
                    </a:lnT>
                  </a:tcPr>
                </a:tc>
              </a:tr>
              <a:tr h="471775">
                <a:tc>
                  <a:txBody>
                    <a:bodyPr/>
                    <a:lstStyle/>
                    <a:p>
                      <a:pPr indent="0" lvl="0" marL="0" marR="0" rtl="0" algn="ctr">
                        <a:lnSpc>
                          <a:spcPct val="100000"/>
                        </a:lnSpc>
                        <a:spcBef>
                          <a:spcPts val="0"/>
                        </a:spcBef>
                        <a:spcAft>
                          <a:spcPts val="0"/>
                        </a:spcAft>
                        <a:buClr>
                          <a:srgbClr val="000000"/>
                        </a:buClr>
                        <a:buSzPts val="1800"/>
                        <a:buFont typeface="Tahoma"/>
                        <a:buNone/>
                      </a:pPr>
                      <a:r>
                        <a:rPr lang="vi" sz="1300" u="none" cap="none" strike="noStrike">
                          <a:latin typeface="Source Code Pro"/>
                          <a:ea typeface="Source Code Pro"/>
                          <a:cs typeface="Source Code Pro"/>
                          <a:sym typeface="Source Code Pro"/>
                        </a:rPr>
                        <a:t>2</a:t>
                      </a:r>
                      <a:endParaRPr sz="1300" u="none" cap="none" strike="noStrike">
                        <a:latin typeface="Source Code Pro"/>
                        <a:ea typeface="Source Code Pro"/>
                        <a:cs typeface="Source Code Pro"/>
                        <a:sym typeface="Source Code Pr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Tahoma"/>
                        <a:buNone/>
                      </a:pPr>
                      <a:r>
                        <a:rPr lang="vi" sz="1300" u="none" cap="none" strike="noStrike">
                          <a:latin typeface="Source Code Pro"/>
                          <a:ea typeface="Source Code Pro"/>
                          <a:cs typeface="Source Code Pro"/>
                          <a:sym typeface="Source Code Pro"/>
                        </a:rPr>
                        <a:t>1</a:t>
                      </a:r>
                      <a:endParaRPr sz="1300" u="none" cap="none" strike="noStrike">
                        <a:latin typeface="Source Code Pro"/>
                        <a:ea typeface="Source Code Pro"/>
                        <a:cs typeface="Source Code Pro"/>
                        <a:sym typeface="Source Code Pr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Tahoma"/>
                        <a:buNone/>
                      </a:pPr>
                      <a:r>
                        <a:rPr lang="vi" sz="1300" u="none" cap="none" strike="noStrike">
                          <a:latin typeface="Source Code Pro"/>
                          <a:ea typeface="Source Code Pro"/>
                          <a:cs typeface="Source Code Pro"/>
                          <a:sym typeface="Source Code Pro"/>
                        </a:rPr>
                        <a:t>Total = Quantity * Unit price</a:t>
                      </a:r>
                      <a:endParaRPr sz="1300" u="none" cap="none" strike="noStrike">
                        <a:latin typeface="Source Code Pro"/>
                        <a:ea typeface="Source Code Pro"/>
                        <a:cs typeface="Source Code Pro"/>
                        <a:sym typeface="Source Code Pro"/>
                      </a:endParaRPr>
                    </a:p>
                  </a:txBody>
                  <a:tcPr marT="91425" marB="91425" marR="91425" marL="91425"/>
                </a:tc>
              </a:tr>
              <a:tr h="471775">
                <a:tc>
                  <a:txBody>
                    <a:bodyPr/>
                    <a:lstStyle/>
                    <a:p>
                      <a:pPr indent="0" lvl="0" marL="0" marR="0" rtl="0" algn="ctr">
                        <a:lnSpc>
                          <a:spcPct val="100000"/>
                        </a:lnSpc>
                        <a:spcBef>
                          <a:spcPts val="0"/>
                        </a:spcBef>
                        <a:spcAft>
                          <a:spcPts val="0"/>
                        </a:spcAft>
                        <a:buClr>
                          <a:srgbClr val="000000"/>
                        </a:buClr>
                        <a:buSzPts val="1800"/>
                        <a:buFont typeface="Tahoma"/>
                        <a:buNone/>
                      </a:pPr>
                      <a:r>
                        <a:rPr lang="vi" sz="1300" u="none" cap="none" strike="noStrike">
                          <a:latin typeface="Source Code Pro"/>
                          <a:ea typeface="Source Code Pro"/>
                          <a:cs typeface="Source Code Pro"/>
                          <a:sym typeface="Source Code Pro"/>
                        </a:rPr>
                        <a:t>3</a:t>
                      </a:r>
                      <a:endParaRPr sz="1300" u="none" cap="none" strike="noStrike">
                        <a:latin typeface="Source Code Pro"/>
                        <a:ea typeface="Source Code Pro"/>
                        <a:cs typeface="Source Code Pro"/>
                        <a:sym typeface="Source Code Pr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Tahoma"/>
                        <a:buNone/>
                      </a:pPr>
                      <a:r>
                        <a:rPr lang="vi" sz="1300" u="none" cap="none" strike="noStrike">
                          <a:latin typeface="Source Code Pro"/>
                          <a:ea typeface="Source Code Pro"/>
                          <a:cs typeface="Source Code Pro"/>
                          <a:sym typeface="Source Code Pro"/>
                        </a:rPr>
                        <a:t>10</a:t>
                      </a:r>
                      <a:endParaRPr sz="1300" u="none" cap="none" strike="noStrike">
                        <a:latin typeface="Source Code Pro"/>
                        <a:ea typeface="Source Code Pro"/>
                        <a:cs typeface="Source Code Pro"/>
                        <a:sym typeface="Source Code Pr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Tahoma"/>
                        <a:buNone/>
                      </a:pPr>
                      <a:r>
                        <a:rPr lang="vi" sz="1300" u="none" cap="none" strike="noStrike">
                          <a:latin typeface="Source Code Pro"/>
                          <a:ea typeface="Source Code Pro"/>
                          <a:cs typeface="Source Code Pro"/>
                          <a:sym typeface="Source Code Pro"/>
                        </a:rPr>
                        <a:t>Total = Quantity * Unit price</a:t>
                      </a:r>
                      <a:endParaRPr sz="1300" u="none" cap="none" strike="noStrike">
                        <a:latin typeface="Source Code Pro"/>
                        <a:ea typeface="Source Code Pro"/>
                        <a:cs typeface="Source Code Pro"/>
                        <a:sym typeface="Source Code Pro"/>
                      </a:endParaRPr>
                    </a:p>
                  </a:txBody>
                  <a:tcPr marT="91425" marB="91425" marR="91425" marL="91425"/>
                </a:tc>
              </a:tr>
              <a:tr h="415450">
                <a:tc>
                  <a:txBody>
                    <a:bodyPr/>
                    <a:lstStyle/>
                    <a:p>
                      <a:pPr indent="0" lvl="0" marL="0" marR="0" rtl="0" algn="ctr">
                        <a:lnSpc>
                          <a:spcPct val="100000"/>
                        </a:lnSpc>
                        <a:spcBef>
                          <a:spcPts val="0"/>
                        </a:spcBef>
                        <a:spcAft>
                          <a:spcPts val="0"/>
                        </a:spcAft>
                        <a:buClr>
                          <a:srgbClr val="000000"/>
                        </a:buClr>
                        <a:buSzPts val="1800"/>
                        <a:buFont typeface="Tahoma"/>
                        <a:buNone/>
                      </a:pPr>
                      <a:r>
                        <a:rPr lang="vi" sz="1300" u="none" cap="none" strike="noStrike">
                          <a:latin typeface="Source Code Pro"/>
                          <a:ea typeface="Source Code Pro"/>
                          <a:cs typeface="Source Code Pro"/>
                          <a:sym typeface="Source Code Pro"/>
                        </a:rPr>
                        <a:t>4</a:t>
                      </a:r>
                      <a:endParaRPr sz="1300" u="none" cap="none" strike="noStrike">
                        <a:latin typeface="Source Code Pro"/>
                        <a:ea typeface="Source Code Pro"/>
                        <a:cs typeface="Source Code Pro"/>
                        <a:sym typeface="Source Code Pr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Tahoma"/>
                        <a:buNone/>
                      </a:pPr>
                      <a:r>
                        <a:rPr lang="vi" sz="1300" u="none" cap="none" strike="noStrike">
                          <a:latin typeface="Source Code Pro"/>
                          <a:ea typeface="Source Code Pro"/>
                          <a:cs typeface="Source Code Pro"/>
                          <a:sym typeface="Source Code Pro"/>
                        </a:rPr>
                        <a:t>11</a:t>
                      </a:r>
                      <a:endParaRPr sz="1300" u="none" cap="none" strike="noStrike">
                        <a:latin typeface="Source Code Pro"/>
                        <a:ea typeface="Source Code Pro"/>
                        <a:cs typeface="Source Code Pro"/>
                        <a:sym typeface="Source Code Pr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Tahoma"/>
                        <a:buNone/>
                      </a:pPr>
                      <a:r>
                        <a:rPr lang="vi" sz="1300" u="none" cap="none" strike="noStrike">
                          <a:latin typeface="Source Code Pro"/>
                          <a:ea typeface="Source Code Pro"/>
                          <a:cs typeface="Source Code Pro"/>
                          <a:sym typeface="Source Code Pro"/>
                        </a:rPr>
                        <a:t>Total = Quantity * Unit price - Discount</a:t>
                      </a:r>
                      <a:endParaRPr sz="1300" u="none" cap="none" strike="noStrike">
                        <a:latin typeface="Source Code Pro"/>
                        <a:ea typeface="Source Code Pro"/>
                        <a:cs typeface="Source Code Pro"/>
                        <a:sym typeface="Source Code Pro"/>
                      </a:endParaRPr>
                    </a:p>
                  </a:txBody>
                  <a:tcPr marT="91425" marB="91425" marR="91425" marL="91425"/>
                </a:tc>
              </a:tr>
              <a:tr h="342525">
                <a:tc>
                  <a:txBody>
                    <a:bodyPr/>
                    <a:lstStyle/>
                    <a:p>
                      <a:pPr indent="0" lvl="0" marL="0" marR="0" rtl="0" algn="ctr">
                        <a:lnSpc>
                          <a:spcPct val="100000"/>
                        </a:lnSpc>
                        <a:spcBef>
                          <a:spcPts val="0"/>
                        </a:spcBef>
                        <a:spcAft>
                          <a:spcPts val="0"/>
                        </a:spcAft>
                        <a:buClr>
                          <a:srgbClr val="000000"/>
                        </a:buClr>
                        <a:buSzPts val="1800"/>
                        <a:buFont typeface="Tahoma"/>
                        <a:buNone/>
                      </a:pPr>
                      <a:r>
                        <a:rPr lang="vi" sz="1300" u="none" cap="none" strike="noStrike">
                          <a:latin typeface="Source Code Pro"/>
                          <a:ea typeface="Source Code Pro"/>
                          <a:cs typeface="Source Code Pro"/>
                          <a:sym typeface="Source Code Pro"/>
                        </a:rPr>
                        <a:t>5</a:t>
                      </a:r>
                      <a:endParaRPr sz="1300" u="none" cap="none" strike="noStrike">
                        <a:latin typeface="Source Code Pro"/>
                        <a:ea typeface="Source Code Pro"/>
                        <a:cs typeface="Source Code Pro"/>
                        <a:sym typeface="Source Code Pr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Tahoma"/>
                        <a:buNone/>
                      </a:pPr>
                      <a:r>
                        <a:rPr lang="vi" sz="1300" u="none" cap="none" strike="noStrike">
                          <a:latin typeface="Source Code Pro"/>
                          <a:ea typeface="Source Code Pro"/>
                          <a:cs typeface="Source Code Pro"/>
                          <a:sym typeface="Source Code Pro"/>
                        </a:rPr>
                        <a:t>99</a:t>
                      </a:r>
                      <a:endParaRPr sz="1300" u="none" cap="none" strike="noStrike">
                        <a:latin typeface="Source Code Pro"/>
                        <a:ea typeface="Source Code Pro"/>
                        <a:cs typeface="Source Code Pro"/>
                        <a:sym typeface="Source Code Pr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Tahoma"/>
                        <a:buNone/>
                      </a:pPr>
                      <a:r>
                        <a:rPr lang="vi" sz="1300" u="none" cap="none" strike="noStrike">
                          <a:latin typeface="Source Code Pro"/>
                          <a:ea typeface="Source Code Pro"/>
                          <a:cs typeface="Source Code Pro"/>
                          <a:sym typeface="Source Code Pro"/>
                        </a:rPr>
                        <a:t>Total = Quantity * Unit price - Discount</a:t>
                      </a:r>
                      <a:endParaRPr sz="1300" u="none" cap="none" strike="noStrike">
                        <a:latin typeface="Source Code Pro"/>
                        <a:ea typeface="Source Code Pro"/>
                        <a:cs typeface="Source Code Pro"/>
                        <a:sym typeface="Source Code Pro"/>
                      </a:endParaRPr>
                    </a:p>
                  </a:txBody>
                  <a:tcPr marT="91425" marB="91425" marR="91425" marL="91425"/>
                </a:tc>
              </a:tr>
              <a:tr h="471775">
                <a:tc>
                  <a:txBody>
                    <a:bodyPr/>
                    <a:lstStyle/>
                    <a:p>
                      <a:pPr indent="0" lvl="0" marL="0" marR="0" rtl="0" algn="ctr">
                        <a:lnSpc>
                          <a:spcPct val="100000"/>
                        </a:lnSpc>
                        <a:spcBef>
                          <a:spcPts val="0"/>
                        </a:spcBef>
                        <a:spcAft>
                          <a:spcPts val="0"/>
                        </a:spcAft>
                        <a:buClr>
                          <a:srgbClr val="000000"/>
                        </a:buClr>
                        <a:buSzPts val="1800"/>
                        <a:buFont typeface="Tahoma"/>
                        <a:buNone/>
                      </a:pPr>
                      <a:r>
                        <a:rPr lang="vi" sz="1300" u="none" cap="none" strike="noStrike">
                          <a:latin typeface="Source Code Pro"/>
                          <a:ea typeface="Source Code Pro"/>
                          <a:cs typeface="Source Code Pro"/>
                          <a:sym typeface="Source Code Pro"/>
                        </a:rPr>
                        <a:t>6</a:t>
                      </a:r>
                      <a:endParaRPr sz="1300" u="none" cap="none" strike="noStrike">
                        <a:latin typeface="Source Code Pro"/>
                        <a:ea typeface="Source Code Pro"/>
                        <a:cs typeface="Source Code Pro"/>
                        <a:sym typeface="Source Code Pr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Tahoma"/>
                        <a:buNone/>
                      </a:pPr>
                      <a:r>
                        <a:rPr lang="vi" sz="1300" u="none" cap="none" strike="noStrike">
                          <a:latin typeface="Source Code Pro"/>
                          <a:ea typeface="Source Code Pro"/>
                          <a:cs typeface="Source Code Pro"/>
                          <a:sym typeface="Source Code Pro"/>
                        </a:rPr>
                        <a:t>100</a:t>
                      </a:r>
                      <a:endParaRPr sz="1300" u="none" cap="none" strike="noStrike">
                        <a:latin typeface="Source Code Pro"/>
                        <a:ea typeface="Source Code Pro"/>
                        <a:cs typeface="Source Code Pro"/>
                        <a:sym typeface="Source Code Pr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Tahoma"/>
                        <a:buNone/>
                      </a:pPr>
                      <a:r>
                        <a:rPr lang="vi" sz="1300" u="none" cap="none" strike="noStrike">
                          <a:latin typeface="Source Code Pro"/>
                          <a:ea typeface="Source Code Pro"/>
                          <a:cs typeface="Source Code Pro"/>
                          <a:sym typeface="Source Code Pro"/>
                        </a:rPr>
                        <a:t>Hiển thị thông báo Invalid number</a:t>
                      </a:r>
                      <a:endParaRPr sz="1300" u="none" cap="none" strike="noStrike">
                        <a:latin typeface="Source Code Pro"/>
                        <a:ea typeface="Source Code Pro"/>
                        <a:cs typeface="Source Code Pro"/>
                        <a:sym typeface="Source Code Pro"/>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4.2.2 Phân tích giá trị biên</a:t>
            </a:r>
            <a:r>
              <a:rPr lang="vi" sz="1800">
                <a:latin typeface="Source Code Pro"/>
                <a:ea typeface="Source Code Pro"/>
                <a:cs typeface="Source Code Pro"/>
                <a:sym typeface="Source Code Pro"/>
              </a:rPr>
              <a:t> </a:t>
            </a:r>
            <a:r>
              <a:rPr lang="vi" sz="2400"/>
              <a:t>(Boundary Value Analysis - BVA)</a:t>
            </a:r>
            <a:endParaRPr/>
          </a:p>
        </p:txBody>
      </p:sp>
      <p:sp>
        <p:nvSpPr>
          <p:cNvPr id="209" name="Google Shape;209;p35"/>
          <p:cNvSpPr txBox="1"/>
          <p:nvPr/>
        </p:nvSpPr>
        <p:spPr>
          <a:xfrm>
            <a:off x="349600" y="1187625"/>
            <a:ext cx="8116800" cy="135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vi" sz="1800">
                <a:solidFill>
                  <a:schemeClr val="dk1"/>
                </a:solidFill>
                <a:latin typeface="Source Code Pro"/>
                <a:ea typeface="Source Code Pro"/>
                <a:cs typeface="Source Code Pro"/>
                <a:sym typeface="Source Code Pro"/>
              </a:rPr>
              <a:t>Ưu điểm</a:t>
            </a:r>
            <a:endParaRPr sz="1800">
              <a:solidFill>
                <a:schemeClr val="dk1"/>
              </a:solidFill>
              <a:latin typeface="Source Code Pro"/>
              <a:ea typeface="Source Code Pro"/>
              <a:cs typeface="Source Code Pro"/>
              <a:sym typeface="Source Code Pro"/>
            </a:endParaRPr>
          </a:p>
          <a:p>
            <a:pPr indent="0" lvl="0" marL="0" rtl="0" algn="l">
              <a:lnSpc>
                <a:spcPct val="150000"/>
              </a:lnSpc>
              <a:spcBef>
                <a:spcPts val="1200"/>
              </a:spcBef>
              <a:spcAft>
                <a:spcPts val="0"/>
              </a:spcAft>
              <a:buClr>
                <a:srgbClr val="000000"/>
              </a:buClr>
              <a:buSzPts val="2000"/>
              <a:buFont typeface="Arial"/>
              <a:buNone/>
            </a:pPr>
            <a:r>
              <a:rPr lang="vi" sz="1800">
                <a:latin typeface="Source Code Pro"/>
                <a:ea typeface="Source Code Pro"/>
                <a:cs typeface="Source Code Pro"/>
                <a:sym typeface="Source Code Pro"/>
              </a:rPr>
              <a:t>Phát hiện được lỗi tiềm ẩn của hệ thống tại các tập hợp biên</a:t>
            </a:r>
            <a:endParaRPr sz="1800">
              <a:solidFill>
                <a:schemeClr val="dk1"/>
              </a:solidFill>
              <a:latin typeface="Source Code Pro"/>
              <a:ea typeface="Source Code Pro"/>
              <a:cs typeface="Source Code Pro"/>
              <a:sym typeface="Source Code Pr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4.2.2 Phân tích giá trị biên</a:t>
            </a:r>
            <a:r>
              <a:rPr lang="vi" sz="1800">
                <a:latin typeface="Source Code Pro"/>
                <a:ea typeface="Source Code Pro"/>
                <a:cs typeface="Source Code Pro"/>
                <a:sym typeface="Source Code Pro"/>
              </a:rPr>
              <a:t> </a:t>
            </a:r>
            <a:r>
              <a:rPr lang="vi" sz="2400"/>
              <a:t>(Boundary Value Analysis - BVA)</a:t>
            </a:r>
            <a:endParaRPr/>
          </a:p>
        </p:txBody>
      </p:sp>
      <p:sp>
        <p:nvSpPr>
          <p:cNvPr id="215" name="Google Shape;215;p36"/>
          <p:cNvSpPr txBox="1"/>
          <p:nvPr/>
        </p:nvSpPr>
        <p:spPr>
          <a:xfrm>
            <a:off x="349600" y="1187625"/>
            <a:ext cx="8116800" cy="182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vi" sz="1800">
                <a:solidFill>
                  <a:schemeClr val="dk1"/>
                </a:solidFill>
                <a:latin typeface="Source Code Pro"/>
                <a:ea typeface="Source Code Pro"/>
                <a:cs typeface="Source Code Pro"/>
                <a:sym typeface="Source Code Pro"/>
              </a:rPr>
              <a:t>Nhược điểm</a:t>
            </a:r>
            <a:endParaRPr sz="1800">
              <a:solidFill>
                <a:schemeClr val="dk1"/>
              </a:solidFill>
              <a:latin typeface="Source Code Pro"/>
              <a:ea typeface="Source Code Pro"/>
              <a:cs typeface="Source Code Pro"/>
              <a:sym typeface="Source Code Pro"/>
            </a:endParaRPr>
          </a:p>
          <a:p>
            <a:pPr indent="0" lvl="0" marL="0" marR="0" rtl="0" algn="l">
              <a:lnSpc>
                <a:spcPct val="150000"/>
              </a:lnSpc>
              <a:spcBef>
                <a:spcPts val="1200"/>
              </a:spcBef>
              <a:spcAft>
                <a:spcPts val="0"/>
              </a:spcAft>
              <a:buNone/>
            </a:pPr>
            <a:r>
              <a:rPr lang="vi" sz="1800">
                <a:latin typeface="Source Code Pro"/>
                <a:ea typeface="Source Code Pro"/>
                <a:cs typeface="Source Code Pro"/>
                <a:sym typeface="Source Code Pro"/>
              </a:rPr>
              <a:t>Nếu chỉ chọn giá trị biên thì không đảm bảo chương trình chạy đúng với các giá trị ở khoảng giữa.</a:t>
            </a:r>
            <a:endParaRPr sz="1800">
              <a:latin typeface="Source Code Pro"/>
              <a:ea typeface="Source Code Pro"/>
              <a:cs typeface="Source Code Pro"/>
              <a:sym typeface="Source Code Pro"/>
            </a:endParaRPr>
          </a:p>
          <a:p>
            <a:pPr indent="0" lvl="0" marL="0" rtl="0" algn="l">
              <a:lnSpc>
                <a:spcPct val="150000"/>
              </a:lnSpc>
              <a:spcBef>
                <a:spcPts val="500"/>
              </a:spcBef>
              <a:spcAft>
                <a:spcPts val="0"/>
              </a:spcAft>
              <a:buNone/>
            </a:pPr>
            <a:r>
              <a:t/>
            </a:r>
            <a:endParaRPr sz="1800">
              <a:latin typeface="Source Code Pro"/>
              <a:ea typeface="Source Code Pro"/>
              <a:cs typeface="Source Code Pro"/>
              <a:sym typeface="Source Code Pr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Kết hợp EP và BVA</a:t>
            </a:r>
            <a:endParaRPr/>
          </a:p>
        </p:txBody>
      </p:sp>
      <p:sp>
        <p:nvSpPr>
          <p:cNvPr id="221" name="Google Shape;221;p37"/>
          <p:cNvSpPr txBox="1"/>
          <p:nvPr/>
        </p:nvSpPr>
        <p:spPr>
          <a:xfrm>
            <a:off x="349600" y="1187625"/>
            <a:ext cx="8116800" cy="2355000"/>
          </a:xfrm>
          <a:prstGeom prst="rect">
            <a:avLst/>
          </a:prstGeom>
          <a:noFill/>
          <a:ln>
            <a:noFill/>
          </a:ln>
        </p:spPr>
        <p:txBody>
          <a:bodyPr anchorCtr="0" anchor="t" bIns="91425" lIns="91425" spcFirstLastPara="1" rIns="91425" wrap="square" tIns="91425">
            <a:spAutoFit/>
          </a:bodyPr>
          <a:lstStyle/>
          <a:p>
            <a:pPr indent="-381000" lvl="0" marL="457200" rtl="0" algn="l">
              <a:lnSpc>
                <a:spcPct val="150000"/>
              </a:lnSpc>
              <a:spcBef>
                <a:spcPts val="0"/>
              </a:spcBef>
              <a:spcAft>
                <a:spcPts val="0"/>
              </a:spcAft>
              <a:buSzPts val="2400"/>
              <a:buFont typeface="Tahoma"/>
              <a:buChar char="❏"/>
            </a:pPr>
            <a:r>
              <a:rPr lang="vi" sz="3000">
                <a:latin typeface="Tahoma"/>
                <a:ea typeface="Tahoma"/>
                <a:cs typeface="Tahoma"/>
                <a:sym typeface="Tahoma"/>
              </a:rPr>
              <a:t>Bộ test data = A </a:t>
            </a:r>
            <a:r>
              <a:rPr lang="vi" sz="2400">
                <a:latin typeface="Constantia"/>
                <a:ea typeface="Constantia"/>
                <a:cs typeface="Constantia"/>
                <a:sym typeface="Constantia"/>
              </a:rPr>
              <a:t>∪</a:t>
            </a:r>
            <a:r>
              <a:rPr lang="vi" sz="3000">
                <a:latin typeface="Tahoma"/>
                <a:ea typeface="Tahoma"/>
                <a:cs typeface="Tahoma"/>
                <a:sym typeface="Tahoma"/>
              </a:rPr>
              <a:t> B</a:t>
            </a:r>
            <a:br>
              <a:rPr lang="vi" sz="3000">
                <a:latin typeface="Tahoma"/>
                <a:ea typeface="Tahoma"/>
                <a:cs typeface="Tahoma"/>
                <a:sym typeface="Tahoma"/>
              </a:rPr>
            </a:br>
            <a:r>
              <a:rPr lang="vi" sz="2400">
                <a:latin typeface="Source Code Pro"/>
                <a:ea typeface="Source Code Pro"/>
                <a:cs typeface="Source Code Pro"/>
                <a:sym typeface="Source Code Pro"/>
              </a:rPr>
              <a:t>A: Bộ test data của các phân vùng tương đương </a:t>
            </a:r>
            <a:br>
              <a:rPr lang="vi" sz="2400">
                <a:latin typeface="Source Code Pro"/>
                <a:ea typeface="Source Code Pro"/>
                <a:cs typeface="Source Code Pro"/>
                <a:sym typeface="Source Code Pro"/>
              </a:rPr>
            </a:br>
            <a:r>
              <a:rPr lang="vi" sz="2400">
                <a:latin typeface="Source Code Pro"/>
                <a:ea typeface="Source Code Pro"/>
                <a:cs typeface="Source Code Pro"/>
                <a:sym typeface="Source Code Pro"/>
              </a:rPr>
              <a:t>B: Bộ test data của biên</a:t>
            </a:r>
            <a:r>
              <a:rPr lang="vi" sz="2400">
                <a:latin typeface="Tahoma"/>
                <a:ea typeface="Tahoma"/>
                <a:cs typeface="Tahoma"/>
                <a:sym typeface="Tahoma"/>
              </a:rPr>
              <a:t> </a:t>
            </a:r>
            <a:endParaRPr sz="1800">
              <a:latin typeface="Source Code Pro"/>
              <a:ea typeface="Source Code Pro"/>
              <a:cs typeface="Source Code Pro"/>
              <a:sym typeface="Source Code Pr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Bài tập </a:t>
            </a:r>
            <a:r>
              <a:rPr lang="vi"/>
              <a:t>EP và BVA</a:t>
            </a:r>
            <a:r>
              <a:rPr lang="vi"/>
              <a:t> </a:t>
            </a:r>
            <a:endParaRPr/>
          </a:p>
        </p:txBody>
      </p:sp>
      <p:sp>
        <p:nvSpPr>
          <p:cNvPr id="227" name="Google Shape;227;p38"/>
          <p:cNvSpPr txBox="1"/>
          <p:nvPr/>
        </p:nvSpPr>
        <p:spPr>
          <a:xfrm>
            <a:off x="349600" y="1298700"/>
            <a:ext cx="8116800" cy="33915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Clr>
                <a:srgbClr val="000000"/>
              </a:buClr>
              <a:buSzPts val="2400"/>
              <a:buFont typeface="Arial"/>
              <a:buNone/>
            </a:pPr>
            <a:r>
              <a:rPr lang="vi" sz="2000">
                <a:latin typeface="Source Code Pro"/>
                <a:ea typeface="Source Code Pro"/>
                <a:cs typeface="Source Code Pro"/>
                <a:sym typeface="Source Code Pro"/>
              </a:rPr>
              <a:t>Gửi tiền tiết kiệm ở ngân hàng với các mức lãi suất khác nhau tuỳ thuộc vào số tiền gửi:</a:t>
            </a:r>
            <a:endParaRPr sz="2000">
              <a:latin typeface="Source Code Pro"/>
              <a:ea typeface="Source Code Pro"/>
              <a:cs typeface="Source Code Pro"/>
              <a:sym typeface="Source Code Pro"/>
            </a:endParaRPr>
          </a:p>
          <a:p>
            <a:pPr indent="-355600" lvl="0" marL="457200" rtl="0" algn="just">
              <a:lnSpc>
                <a:spcPct val="150000"/>
              </a:lnSpc>
              <a:spcBef>
                <a:spcPts val="500"/>
              </a:spcBef>
              <a:spcAft>
                <a:spcPts val="0"/>
              </a:spcAft>
              <a:buSzPts val="2000"/>
              <a:buFont typeface="Tahoma"/>
              <a:buChar char="-"/>
            </a:pPr>
            <a:r>
              <a:rPr lang="vi" sz="2000">
                <a:latin typeface="Source Code Pro"/>
                <a:ea typeface="Source Code Pro"/>
                <a:cs typeface="Source Code Pro"/>
                <a:sym typeface="Source Code Pro"/>
              </a:rPr>
              <a:t>Gửi từ $0 đến $100 thì hưởng lãi suất 3%</a:t>
            </a:r>
            <a:endParaRPr sz="2000">
              <a:latin typeface="Source Code Pro"/>
              <a:ea typeface="Source Code Pro"/>
              <a:cs typeface="Source Code Pro"/>
              <a:sym typeface="Source Code Pro"/>
            </a:endParaRPr>
          </a:p>
          <a:p>
            <a:pPr indent="-355600" lvl="0" marL="457200" rtl="0" algn="just">
              <a:lnSpc>
                <a:spcPct val="150000"/>
              </a:lnSpc>
              <a:spcBef>
                <a:spcPts val="0"/>
              </a:spcBef>
              <a:spcAft>
                <a:spcPts val="0"/>
              </a:spcAft>
              <a:buSzPts val="2000"/>
              <a:buFont typeface="Tahoma"/>
              <a:buChar char="-"/>
            </a:pPr>
            <a:r>
              <a:rPr lang="vi" sz="2000">
                <a:latin typeface="Source Code Pro"/>
                <a:ea typeface="Source Code Pro"/>
                <a:cs typeface="Source Code Pro"/>
                <a:sym typeface="Source Code Pro"/>
              </a:rPr>
              <a:t>Gửi từ trên $100 đến $1000, lãi suất là 5%</a:t>
            </a:r>
            <a:endParaRPr sz="2000">
              <a:latin typeface="Source Code Pro"/>
              <a:ea typeface="Source Code Pro"/>
              <a:cs typeface="Source Code Pro"/>
              <a:sym typeface="Source Code Pro"/>
            </a:endParaRPr>
          </a:p>
          <a:p>
            <a:pPr indent="-355600" lvl="0" marL="457200" rtl="0" algn="just">
              <a:lnSpc>
                <a:spcPct val="150000"/>
              </a:lnSpc>
              <a:spcBef>
                <a:spcPts val="0"/>
              </a:spcBef>
              <a:spcAft>
                <a:spcPts val="0"/>
              </a:spcAft>
              <a:buSzPts val="2000"/>
              <a:buFont typeface="Tahoma"/>
              <a:buChar char="-"/>
            </a:pPr>
            <a:r>
              <a:rPr lang="vi" sz="2000">
                <a:latin typeface="Source Code Pro"/>
                <a:ea typeface="Source Code Pro"/>
                <a:cs typeface="Source Code Pro"/>
                <a:sym typeface="Source Code Pro"/>
              </a:rPr>
              <a:t>Gửi từ trên $1000 trở lên, lãi suất là 7%</a:t>
            </a:r>
            <a:endParaRPr sz="2000">
              <a:latin typeface="Source Code Pro"/>
              <a:ea typeface="Source Code Pro"/>
              <a:cs typeface="Source Code Pro"/>
              <a:sym typeface="Source Code Pro"/>
            </a:endParaRPr>
          </a:p>
          <a:p>
            <a:pPr indent="0" lvl="0" marL="0" rtl="0" algn="just">
              <a:lnSpc>
                <a:spcPct val="150000"/>
              </a:lnSpc>
              <a:spcBef>
                <a:spcPts val="500"/>
              </a:spcBef>
              <a:spcAft>
                <a:spcPts val="0"/>
              </a:spcAft>
              <a:buNone/>
            </a:pPr>
            <a:r>
              <a:rPr lang="vi" sz="2000">
                <a:latin typeface="Source Code Pro"/>
                <a:ea typeface="Source Code Pro"/>
                <a:cs typeface="Source Code Pro"/>
                <a:sym typeface="Source Code Pro"/>
              </a:rPr>
              <a:t>Hãy xác định TC sử dụng 2 phương pháp phân vùng tương đương và phân tích giá trị biên.</a:t>
            </a:r>
            <a:endParaRPr sz="2000">
              <a:latin typeface="Tahoma"/>
              <a:ea typeface="Tahoma"/>
              <a:cs typeface="Tahoma"/>
              <a:sym typeface="Tahom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4.2.3 </a:t>
            </a:r>
            <a:r>
              <a:rPr lang="vi"/>
              <a:t>Bảng quyết định </a:t>
            </a:r>
            <a:r>
              <a:rPr lang="vi" sz="2400"/>
              <a:t>(Decision Table Testing) </a:t>
            </a:r>
            <a:endParaRPr sz="2400"/>
          </a:p>
        </p:txBody>
      </p:sp>
      <p:sp>
        <p:nvSpPr>
          <p:cNvPr id="233" name="Google Shape;233;p39"/>
          <p:cNvSpPr txBox="1"/>
          <p:nvPr>
            <p:ph idx="1" type="body"/>
          </p:nvPr>
        </p:nvSpPr>
        <p:spPr>
          <a:xfrm>
            <a:off x="311700" y="1240225"/>
            <a:ext cx="8520600" cy="3723900"/>
          </a:xfrm>
          <a:prstGeom prst="rect">
            <a:avLst/>
          </a:prstGeom>
        </p:spPr>
        <p:txBody>
          <a:bodyPr anchorCtr="0" anchor="t" bIns="91425" lIns="91425" spcFirstLastPara="1" rIns="91425" wrap="square" tIns="91425">
            <a:normAutofit/>
          </a:bodyPr>
          <a:lstStyle/>
          <a:p>
            <a:pPr indent="-311150" lvl="0" marL="457200" marR="38100" rtl="0" algn="l">
              <a:lnSpc>
                <a:spcPct val="128571"/>
              </a:lnSpc>
              <a:spcBef>
                <a:spcPts val="1000"/>
              </a:spcBef>
              <a:spcAft>
                <a:spcPts val="0"/>
              </a:spcAft>
              <a:buClr>
                <a:srgbClr val="000000"/>
              </a:buClr>
              <a:buSzPts val="1300"/>
              <a:buChar char="●"/>
            </a:pPr>
            <a:r>
              <a:rPr lang="vi" sz="1600">
                <a:solidFill>
                  <a:srgbClr val="000000"/>
                </a:solidFill>
              </a:rPr>
              <a:t>Bảng quyết định được sử dụng để kiểm tra việc triển khai các yêu cầu hệ thống nhằm xác định cách kết hợp các điều kiện khác nhau sẽ dẫn đến các kết quả khác nhau. </a:t>
            </a:r>
            <a:endParaRPr sz="1600">
              <a:solidFill>
                <a:srgbClr val="000000"/>
              </a:solidFill>
            </a:endParaRPr>
          </a:p>
          <a:p>
            <a:pPr indent="-311150" lvl="0" marL="457200" marR="38100" rtl="0" algn="l">
              <a:lnSpc>
                <a:spcPct val="128571"/>
              </a:lnSpc>
              <a:spcBef>
                <a:spcPts val="1000"/>
              </a:spcBef>
              <a:spcAft>
                <a:spcPts val="0"/>
              </a:spcAft>
              <a:buSzPts val="1300"/>
              <a:buChar char="●"/>
            </a:pPr>
            <a:r>
              <a:rPr lang="vi" sz="1600">
                <a:solidFill>
                  <a:srgbClr val="000000"/>
                </a:solidFill>
              </a:rPr>
              <a:t>Bảng quyết định là một cách hiệu quả để ghi lại logic phức tạp, chẳng hạn như các business rule</a:t>
            </a:r>
            <a:r>
              <a:rPr lang="vi" sz="1600">
                <a:solidFill>
                  <a:srgbClr val="202124"/>
                </a:solidFill>
                <a:highlight>
                  <a:srgbClr val="F8F9FA"/>
                </a:highlight>
              </a:rPr>
              <a:t>.</a:t>
            </a:r>
            <a:endParaRPr sz="1600">
              <a:solidFill>
                <a:srgbClr val="202124"/>
              </a:solidFill>
              <a:highlight>
                <a:srgbClr val="F8F9FA"/>
              </a:highlight>
            </a:endParaRPr>
          </a:p>
          <a:p>
            <a:pPr indent="0" lvl="0" marL="0" rtl="0" algn="l">
              <a:spcBef>
                <a:spcPts val="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4.2.3 Bảng quyết định </a:t>
            </a:r>
            <a:r>
              <a:rPr lang="vi" sz="2400"/>
              <a:t>(Decision Table Testing) </a:t>
            </a:r>
            <a:endParaRPr sz="2400"/>
          </a:p>
        </p:txBody>
      </p:sp>
      <p:sp>
        <p:nvSpPr>
          <p:cNvPr id="239" name="Google Shape;239;p40"/>
          <p:cNvSpPr txBox="1"/>
          <p:nvPr>
            <p:ph idx="1" type="body"/>
          </p:nvPr>
        </p:nvSpPr>
        <p:spPr>
          <a:xfrm>
            <a:off x="311700" y="1240225"/>
            <a:ext cx="8520600" cy="372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solidFill>
                  <a:schemeClr val="dk1"/>
                </a:solidFill>
              </a:rPr>
              <a:t>Thành phần của bảng quyết định</a:t>
            </a:r>
            <a:endParaRPr>
              <a:solidFill>
                <a:schemeClr val="dk1"/>
              </a:solidFill>
            </a:endParaRPr>
          </a:p>
        </p:txBody>
      </p:sp>
      <p:graphicFrame>
        <p:nvGraphicFramePr>
          <p:cNvPr id="240" name="Google Shape;240;p40"/>
          <p:cNvGraphicFramePr/>
          <p:nvPr/>
        </p:nvGraphicFramePr>
        <p:xfrm>
          <a:off x="2045288" y="1699300"/>
          <a:ext cx="3000000" cy="3000000"/>
        </p:xfrm>
        <a:graphic>
          <a:graphicData uri="http://schemas.openxmlformats.org/drawingml/2006/table">
            <a:tbl>
              <a:tblPr>
                <a:noFill/>
                <a:tableStyleId>{4EFAB822-684B-4BAA-86CD-2B8111D4902F}</a:tableStyleId>
              </a:tblPr>
              <a:tblGrid>
                <a:gridCol w="526125"/>
                <a:gridCol w="526125"/>
                <a:gridCol w="526125"/>
                <a:gridCol w="526125"/>
                <a:gridCol w="526125"/>
                <a:gridCol w="526125"/>
                <a:gridCol w="526125"/>
                <a:gridCol w="526125"/>
                <a:gridCol w="526125"/>
                <a:gridCol w="526125"/>
              </a:tblGrid>
              <a:tr h="2803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a:t>R1</a:t>
                      </a:r>
                      <a:endParaRPr/>
                    </a:p>
                  </a:txBody>
                  <a:tcPr marT="91425" marB="91425" marR="91425" marL="91425"/>
                </a:tc>
                <a:tc>
                  <a:txBody>
                    <a:bodyPr/>
                    <a:lstStyle/>
                    <a:p>
                      <a:pPr indent="0" lvl="0" marL="0" rtl="0" algn="l">
                        <a:spcBef>
                          <a:spcPts val="0"/>
                        </a:spcBef>
                        <a:spcAft>
                          <a:spcPts val="0"/>
                        </a:spcAft>
                        <a:buNone/>
                      </a:pPr>
                      <a:r>
                        <a:rPr lang="vi"/>
                        <a:t>R2</a:t>
                      </a:r>
                      <a:endParaRPr/>
                    </a:p>
                  </a:txBody>
                  <a:tcPr marT="91425" marB="91425" marR="91425" marL="91425"/>
                </a:tc>
                <a:tc>
                  <a:txBody>
                    <a:bodyPr/>
                    <a:lstStyle/>
                    <a:p>
                      <a:pPr indent="0" lvl="0" marL="0" rtl="0" algn="l">
                        <a:spcBef>
                          <a:spcPts val="0"/>
                        </a:spcBef>
                        <a:spcAft>
                          <a:spcPts val="0"/>
                        </a:spcAft>
                        <a:buNone/>
                      </a:pPr>
                      <a:r>
                        <a:rPr lang="vi"/>
                        <a:t>R3</a:t>
                      </a:r>
                      <a:endParaRPr/>
                    </a:p>
                  </a:txBody>
                  <a:tcPr marT="91425" marB="91425" marR="91425" marL="91425"/>
                </a:tc>
                <a:tc>
                  <a:txBody>
                    <a:bodyPr/>
                    <a:lstStyle/>
                    <a:p>
                      <a:pPr indent="0" lvl="0" marL="0" rtl="0" algn="l">
                        <a:spcBef>
                          <a:spcPts val="0"/>
                        </a:spcBef>
                        <a:spcAft>
                          <a:spcPts val="0"/>
                        </a:spcAft>
                        <a:buNone/>
                      </a:pPr>
                      <a:r>
                        <a:rPr lang="vi"/>
                        <a:t>R4</a:t>
                      </a:r>
                      <a:endParaRPr/>
                    </a:p>
                  </a:txBody>
                  <a:tcPr marT="91425" marB="91425" marR="91425" marL="91425"/>
                </a:tc>
                <a:tc>
                  <a:txBody>
                    <a:bodyPr/>
                    <a:lstStyle/>
                    <a:p>
                      <a:pPr indent="0" lvl="0" marL="0" rtl="0" algn="l">
                        <a:spcBef>
                          <a:spcPts val="0"/>
                        </a:spcBef>
                        <a:spcAft>
                          <a:spcPts val="0"/>
                        </a:spcAft>
                        <a:buNone/>
                      </a:pPr>
                      <a:r>
                        <a:rPr lang="vi"/>
                        <a:t>R5</a:t>
                      </a:r>
                      <a:endParaRPr/>
                    </a:p>
                  </a:txBody>
                  <a:tcPr marT="91425" marB="91425" marR="91425" marL="91425"/>
                </a:tc>
                <a:tc>
                  <a:txBody>
                    <a:bodyPr/>
                    <a:lstStyle/>
                    <a:p>
                      <a:pPr indent="0" lvl="0" marL="0" rtl="0" algn="l">
                        <a:spcBef>
                          <a:spcPts val="0"/>
                        </a:spcBef>
                        <a:spcAft>
                          <a:spcPts val="0"/>
                        </a:spcAft>
                        <a:buNone/>
                      </a:pPr>
                      <a:r>
                        <a:rPr lang="vi"/>
                        <a:t>R6</a:t>
                      </a:r>
                      <a:endParaRPr/>
                    </a:p>
                  </a:txBody>
                  <a:tcPr marT="91425" marB="91425" marR="91425" marL="91425"/>
                </a:tc>
                <a:tc>
                  <a:txBody>
                    <a:bodyPr/>
                    <a:lstStyle/>
                    <a:p>
                      <a:pPr indent="0" lvl="0" marL="0" rtl="0" algn="l">
                        <a:spcBef>
                          <a:spcPts val="0"/>
                        </a:spcBef>
                        <a:spcAft>
                          <a:spcPts val="0"/>
                        </a:spcAft>
                        <a:buNone/>
                      </a:pPr>
                      <a:r>
                        <a:rPr lang="vi"/>
                        <a:t>R7</a:t>
                      </a:r>
                      <a:endParaRPr/>
                    </a:p>
                  </a:txBody>
                  <a:tcPr marT="91425" marB="91425" marR="91425" marL="91425"/>
                </a:tc>
                <a:tc>
                  <a:txBody>
                    <a:bodyPr/>
                    <a:lstStyle/>
                    <a:p>
                      <a:pPr indent="0" lvl="0" marL="0" rtl="0" algn="l">
                        <a:spcBef>
                          <a:spcPts val="0"/>
                        </a:spcBef>
                        <a:spcAft>
                          <a:spcPts val="0"/>
                        </a:spcAft>
                        <a:buNone/>
                      </a:pPr>
                      <a:r>
                        <a:rPr lang="vi"/>
                        <a:t>R8</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r>
              <a:tr h="280325">
                <a:tc>
                  <a:txBody>
                    <a:bodyPr/>
                    <a:lstStyle/>
                    <a:p>
                      <a:pPr indent="0" lvl="0" marL="0" rtl="0" algn="l">
                        <a:spcBef>
                          <a:spcPts val="0"/>
                        </a:spcBef>
                        <a:spcAft>
                          <a:spcPts val="0"/>
                        </a:spcAft>
                        <a:buNone/>
                      </a:pPr>
                      <a:r>
                        <a:rPr lang="vi"/>
                        <a:t>C1</a:t>
                      </a:r>
                      <a:endParaRPr/>
                    </a:p>
                  </a:txBody>
                  <a:tcPr marT="91425" marB="91425" marR="91425" marL="91425"/>
                </a:tc>
                <a:tc>
                  <a:txBody>
                    <a:bodyPr/>
                    <a:lstStyle/>
                    <a:p>
                      <a:pPr indent="0" lvl="0" marL="0" rtl="0" algn="l">
                        <a:spcBef>
                          <a:spcPts val="0"/>
                        </a:spcBef>
                        <a:spcAft>
                          <a:spcPts val="0"/>
                        </a:spcAft>
                        <a:buNone/>
                      </a:pPr>
                      <a:r>
                        <a:rPr lang="vi"/>
                        <a:t>  T</a:t>
                      </a:r>
                      <a:endParaRPr/>
                    </a:p>
                  </a:txBody>
                  <a:tcPr marT="91425" marB="91425" marR="91425" marL="91425"/>
                </a:tc>
                <a:tc>
                  <a:txBody>
                    <a:bodyPr/>
                    <a:lstStyle/>
                    <a:p>
                      <a:pPr indent="0" lvl="0" marL="0" rtl="0" algn="l">
                        <a:spcBef>
                          <a:spcPts val="0"/>
                        </a:spcBef>
                        <a:spcAft>
                          <a:spcPts val="0"/>
                        </a:spcAft>
                        <a:buNone/>
                      </a:pPr>
                      <a:r>
                        <a:rPr lang="vi"/>
                        <a:t>  T</a:t>
                      </a:r>
                      <a:endParaRPr/>
                    </a:p>
                  </a:txBody>
                  <a:tcPr marT="91425" marB="91425" marR="91425" marL="91425"/>
                </a:tc>
                <a:tc>
                  <a:txBody>
                    <a:bodyPr/>
                    <a:lstStyle/>
                    <a:p>
                      <a:pPr indent="0" lvl="0" marL="0" rtl="0" algn="l">
                        <a:spcBef>
                          <a:spcPts val="0"/>
                        </a:spcBef>
                        <a:spcAft>
                          <a:spcPts val="0"/>
                        </a:spcAft>
                        <a:buNone/>
                      </a:pPr>
                      <a:r>
                        <a:rPr lang="vi"/>
                        <a:t>  -</a:t>
                      </a:r>
                      <a:endParaRPr/>
                    </a:p>
                  </a:txBody>
                  <a:tcPr marT="91425" marB="91425" marR="91425" marL="91425"/>
                </a:tc>
                <a:tc>
                  <a:txBody>
                    <a:bodyPr/>
                    <a:lstStyle/>
                    <a:p>
                      <a:pPr indent="0" lvl="0" marL="0" rtl="0" algn="l">
                        <a:spcBef>
                          <a:spcPts val="0"/>
                        </a:spcBef>
                        <a:spcAft>
                          <a:spcPts val="0"/>
                        </a:spcAft>
                        <a:buNone/>
                      </a:pPr>
                      <a:r>
                        <a:rPr lang="vi"/>
                        <a:t>  T</a:t>
                      </a:r>
                      <a:endParaRPr/>
                    </a:p>
                  </a:txBody>
                  <a:tcPr marT="91425" marB="91425" marR="91425" marL="91425"/>
                </a:tc>
                <a:tc>
                  <a:txBody>
                    <a:bodyPr/>
                    <a:lstStyle/>
                    <a:p>
                      <a:pPr indent="0" lvl="0" marL="0" rtl="0" algn="l">
                        <a:spcBef>
                          <a:spcPts val="0"/>
                        </a:spcBef>
                        <a:spcAft>
                          <a:spcPts val="0"/>
                        </a:spcAft>
                        <a:buNone/>
                      </a:pPr>
                      <a:r>
                        <a:rPr lang="vi"/>
                        <a:t>  F</a:t>
                      </a:r>
                      <a:endParaRPr/>
                    </a:p>
                  </a:txBody>
                  <a:tcPr marT="91425" marB="91425" marR="91425" marL="91425"/>
                </a:tc>
                <a:tc>
                  <a:txBody>
                    <a:bodyPr/>
                    <a:lstStyle/>
                    <a:p>
                      <a:pPr indent="0" lvl="0" marL="0" rtl="0" algn="l">
                        <a:spcBef>
                          <a:spcPts val="0"/>
                        </a:spcBef>
                        <a:spcAft>
                          <a:spcPts val="0"/>
                        </a:spcAft>
                        <a:buNone/>
                      </a:pPr>
                      <a:r>
                        <a:rPr lang="vi"/>
                        <a:t>  F</a:t>
                      </a:r>
                      <a:endParaRPr/>
                    </a:p>
                  </a:txBody>
                  <a:tcPr marT="91425" marB="91425" marR="91425" marL="91425"/>
                </a:tc>
                <a:tc>
                  <a:txBody>
                    <a:bodyPr/>
                    <a:lstStyle/>
                    <a:p>
                      <a:pPr indent="0" lvl="0" marL="0" rtl="0" algn="l">
                        <a:spcBef>
                          <a:spcPts val="0"/>
                        </a:spcBef>
                        <a:spcAft>
                          <a:spcPts val="0"/>
                        </a:spcAft>
                        <a:buNone/>
                      </a:pPr>
                      <a:r>
                        <a:rPr lang="vi"/>
                        <a:t>  F</a:t>
                      </a:r>
                      <a:endParaRPr/>
                    </a:p>
                  </a:txBody>
                  <a:tcPr marT="91425" marB="91425" marR="91425" marL="91425"/>
                </a:tc>
                <a:tc>
                  <a:txBody>
                    <a:bodyPr/>
                    <a:lstStyle/>
                    <a:p>
                      <a:pPr indent="0" lvl="0" marL="0" rtl="0" algn="l">
                        <a:spcBef>
                          <a:spcPts val="0"/>
                        </a:spcBef>
                        <a:spcAft>
                          <a:spcPts val="0"/>
                        </a:spcAft>
                        <a:buNone/>
                      </a:pPr>
                      <a:r>
                        <a:rPr lang="vi"/>
                        <a:t>  F</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280325">
                <a:tc>
                  <a:txBody>
                    <a:bodyPr/>
                    <a:lstStyle/>
                    <a:p>
                      <a:pPr indent="0" lvl="0" marL="0" rtl="0" algn="l">
                        <a:spcBef>
                          <a:spcPts val="0"/>
                        </a:spcBef>
                        <a:spcAft>
                          <a:spcPts val="0"/>
                        </a:spcAft>
                        <a:buNone/>
                      </a:pPr>
                      <a:r>
                        <a:rPr lang="vi"/>
                        <a:t>C2</a:t>
                      </a:r>
                      <a:endParaRPr/>
                    </a:p>
                  </a:txBody>
                  <a:tcPr marT="91425" marB="91425" marR="91425" marL="91425"/>
                </a:tc>
                <a:tc>
                  <a:txBody>
                    <a:bodyPr/>
                    <a:lstStyle/>
                    <a:p>
                      <a:pPr indent="0" lvl="0" marL="0" rtl="0" algn="l">
                        <a:spcBef>
                          <a:spcPts val="0"/>
                        </a:spcBef>
                        <a:spcAft>
                          <a:spcPts val="0"/>
                        </a:spcAft>
                        <a:buNone/>
                      </a:pPr>
                      <a:r>
                        <a:rPr lang="vi"/>
                        <a:t>  T</a:t>
                      </a:r>
                      <a:endParaRPr/>
                    </a:p>
                  </a:txBody>
                  <a:tcPr marT="91425" marB="91425" marR="91425" marL="91425"/>
                </a:tc>
                <a:tc>
                  <a:txBody>
                    <a:bodyPr/>
                    <a:lstStyle/>
                    <a:p>
                      <a:pPr indent="0" lvl="0" marL="0" rtl="0" algn="l">
                        <a:spcBef>
                          <a:spcPts val="0"/>
                        </a:spcBef>
                        <a:spcAft>
                          <a:spcPts val="0"/>
                        </a:spcAft>
                        <a:buNone/>
                      </a:pPr>
                      <a:r>
                        <a:rPr lang="vi"/>
                        <a:t>  T</a:t>
                      </a:r>
                      <a:endParaRPr/>
                    </a:p>
                  </a:txBody>
                  <a:tcPr marT="91425" marB="91425" marR="91425" marL="91425"/>
                </a:tc>
                <a:tc>
                  <a:txBody>
                    <a:bodyPr/>
                    <a:lstStyle/>
                    <a:p>
                      <a:pPr indent="0" lvl="0" marL="0" rtl="0" algn="l">
                        <a:spcBef>
                          <a:spcPts val="0"/>
                        </a:spcBef>
                        <a:spcAft>
                          <a:spcPts val="0"/>
                        </a:spcAft>
                        <a:buNone/>
                      </a:pPr>
                      <a:r>
                        <a:rPr lang="vi"/>
                        <a:t>  F</a:t>
                      </a:r>
                      <a:endParaRPr/>
                    </a:p>
                  </a:txBody>
                  <a:tcPr marT="91425" marB="91425" marR="91425" marL="91425"/>
                </a:tc>
                <a:tc>
                  <a:txBody>
                    <a:bodyPr/>
                    <a:lstStyle/>
                    <a:p>
                      <a:pPr indent="0" lvl="0" marL="0" rtl="0" algn="l">
                        <a:spcBef>
                          <a:spcPts val="0"/>
                        </a:spcBef>
                        <a:spcAft>
                          <a:spcPts val="0"/>
                        </a:spcAft>
                        <a:buNone/>
                      </a:pPr>
                      <a:r>
                        <a:rPr lang="vi"/>
                        <a:t>  F</a:t>
                      </a:r>
                      <a:endParaRPr/>
                    </a:p>
                  </a:txBody>
                  <a:tcPr marT="91425" marB="91425" marR="91425" marL="91425"/>
                </a:tc>
                <a:tc>
                  <a:txBody>
                    <a:bodyPr/>
                    <a:lstStyle/>
                    <a:p>
                      <a:pPr indent="0" lvl="0" marL="0" rtl="0" algn="l">
                        <a:spcBef>
                          <a:spcPts val="0"/>
                        </a:spcBef>
                        <a:spcAft>
                          <a:spcPts val="0"/>
                        </a:spcAft>
                        <a:buNone/>
                      </a:pPr>
                      <a:r>
                        <a:rPr lang="vi"/>
                        <a:t>  T</a:t>
                      </a:r>
                      <a:endParaRPr/>
                    </a:p>
                  </a:txBody>
                  <a:tcPr marT="91425" marB="91425" marR="91425" marL="91425"/>
                </a:tc>
                <a:tc>
                  <a:txBody>
                    <a:bodyPr/>
                    <a:lstStyle/>
                    <a:p>
                      <a:pPr indent="0" lvl="0" marL="0" rtl="0" algn="l">
                        <a:spcBef>
                          <a:spcPts val="0"/>
                        </a:spcBef>
                        <a:spcAft>
                          <a:spcPts val="0"/>
                        </a:spcAft>
                        <a:buNone/>
                      </a:pPr>
                      <a:r>
                        <a:rPr lang="vi"/>
                        <a:t>  T</a:t>
                      </a:r>
                      <a:endParaRPr/>
                    </a:p>
                  </a:txBody>
                  <a:tcPr marT="91425" marB="91425" marR="91425" marL="91425"/>
                </a:tc>
                <a:tc>
                  <a:txBody>
                    <a:bodyPr/>
                    <a:lstStyle/>
                    <a:p>
                      <a:pPr indent="0" lvl="0" marL="0" rtl="0" algn="l">
                        <a:spcBef>
                          <a:spcPts val="0"/>
                        </a:spcBef>
                        <a:spcAft>
                          <a:spcPts val="0"/>
                        </a:spcAft>
                        <a:buNone/>
                      </a:pPr>
                      <a:r>
                        <a:rPr lang="vi"/>
                        <a:t>  F</a:t>
                      </a:r>
                      <a:endParaRPr/>
                    </a:p>
                  </a:txBody>
                  <a:tcPr marT="91425" marB="91425" marR="91425" marL="91425"/>
                </a:tc>
                <a:tc>
                  <a:txBody>
                    <a:bodyPr/>
                    <a:lstStyle/>
                    <a:p>
                      <a:pPr indent="0" lvl="0" marL="0" rtl="0" algn="l">
                        <a:spcBef>
                          <a:spcPts val="0"/>
                        </a:spcBef>
                        <a:spcAft>
                          <a:spcPts val="0"/>
                        </a:spcAft>
                        <a:buNone/>
                      </a:pPr>
                      <a:r>
                        <a:rPr lang="vi"/>
                        <a:t>  F</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280325">
                <a:tc>
                  <a:txBody>
                    <a:bodyPr/>
                    <a:lstStyle/>
                    <a:p>
                      <a:pPr indent="0" lvl="0" marL="0" rtl="0" algn="l">
                        <a:spcBef>
                          <a:spcPts val="0"/>
                        </a:spcBef>
                        <a:spcAft>
                          <a:spcPts val="0"/>
                        </a:spcAft>
                        <a:buNone/>
                      </a:pPr>
                      <a:r>
                        <a:rPr lang="vi"/>
                        <a:t>C3</a:t>
                      </a:r>
                      <a:endParaRPr/>
                    </a:p>
                  </a:txBody>
                  <a:tcPr marT="91425" marB="91425" marR="91425" marL="91425"/>
                </a:tc>
                <a:tc>
                  <a:txBody>
                    <a:bodyPr/>
                    <a:lstStyle/>
                    <a:p>
                      <a:pPr indent="0" lvl="0" marL="0" rtl="0" algn="l">
                        <a:spcBef>
                          <a:spcPts val="0"/>
                        </a:spcBef>
                        <a:spcAft>
                          <a:spcPts val="0"/>
                        </a:spcAft>
                        <a:buNone/>
                      </a:pPr>
                      <a:r>
                        <a:rPr lang="vi"/>
                        <a:t>  T</a:t>
                      </a:r>
                      <a:endParaRPr/>
                    </a:p>
                  </a:txBody>
                  <a:tcPr marT="91425" marB="91425" marR="91425" marL="91425"/>
                </a:tc>
                <a:tc>
                  <a:txBody>
                    <a:bodyPr/>
                    <a:lstStyle/>
                    <a:p>
                      <a:pPr indent="0" lvl="0" marL="0" rtl="0" algn="l">
                        <a:spcBef>
                          <a:spcPts val="0"/>
                        </a:spcBef>
                        <a:spcAft>
                          <a:spcPts val="0"/>
                        </a:spcAft>
                        <a:buNone/>
                      </a:pPr>
                      <a:r>
                        <a:rPr lang="vi"/>
                        <a:t>  F</a:t>
                      </a:r>
                      <a:endParaRPr/>
                    </a:p>
                  </a:txBody>
                  <a:tcPr marT="91425" marB="91425" marR="91425" marL="91425"/>
                </a:tc>
                <a:tc>
                  <a:txBody>
                    <a:bodyPr/>
                    <a:lstStyle/>
                    <a:p>
                      <a:pPr indent="0" lvl="0" marL="0" rtl="0" algn="l">
                        <a:spcBef>
                          <a:spcPts val="0"/>
                        </a:spcBef>
                        <a:spcAft>
                          <a:spcPts val="0"/>
                        </a:spcAft>
                        <a:buNone/>
                      </a:pPr>
                      <a:r>
                        <a:rPr lang="vi"/>
                        <a:t>  T</a:t>
                      </a:r>
                      <a:endParaRPr/>
                    </a:p>
                  </a:txBody>
                  <a:tcPr marT="91425" marB="91425" marR="91425" marL="91425"/>
                </a:tc>
                <a:tc>
                  <a:txBody>
                    <a:bodyPr/>
                    <a:lstStyle/>
                    <a:p>
                      <a:pPr indent="0" lvl="0" marL="0" rtl="0" algn="l">
                        <a:spcBef>
                          <a:spcPts val="0"/>
                        </a:spcBef>
                        <a:spcAft>
                          <a:spcPts val="0"/>
                        </a:spcAft>
                        <a:buNone/>
                      </a:pPr>
                      <a:r>
                        <a:rPr lang="vi"/>
                        <a:t>  F</a:t>
                      </a:r>
                      <a:endParaRPr/>
                    </a:p>
                  </a:txBody>
                  <a:tcPr marT="91425" marB="91425" marR="91425" marL="91425"/>
                </a:tc>
                <a:tc>
                  <a:txBody>
                    <a:bodyPr/>
                    <a:lstStyle/>
                    <a:p>
                      <a:pPr indent="0" lvl="0" marL="0" rtl="0" algn="l">
                        <a:spcBef>
                          <a:spcPts val="0"/>
                        </a:spcBef>
                        <a:spcAft>
                          <a:spcPts val="0"/>
                        </a:spcAft>
                        <a:buNone/>
                      </a:pPr>
                      <a:r>
                        <a:rPr lang="vi"/>
                        <a:t>  T</a:t>
                      </a:r>
                      <a:endParaRPr/>
                    </a:p>
                  </a:txBody>
                  <a:tcPr marT="91425" marB="91425" marR="91425" marL="91425"/>
                </a:tc>
                <a:tc>
                  <a:txBody>
                    <a:bodyPr/>
                    <a:lstStyle/>
                    <a:p>
                      <a:pPr indent="0" lvl="0" marL="0" rtl="0" algn="l">
                        <a:spcBef>
                          <a:spcPts val="0"/>
                        </a:spcBef>
                        <a:spcAft>
                          <a:spcPts val="0"/>
                        </a:spcAft>
                        <a:buNone/>
                      </a:pPr>
                      <a:r>
                        <a:rPr lang="vi"/>
                        <a:t>  F</a:t>
                      </a:r>
                      <a:endParaRPr/>
                    </a:p>
                  </a:txBody>
                  <a:tcPr marT="91425" marB="91425" marR="91425" marL="91425"/>
                </a:tc>
                <a:tc>
                  <a:txBody>
                    <a:bodyPr/>
                    <a:lstStyle/>
                    <a:p>
                      <a:pPr indent="0" lvl="0" marL="0" rtl="0" algn="l">
                        <a:spcBef>
                          <a:spcPts val="0"/>
                        </a:spcBef>
                        <a:spcAft>
                          <a:spcPts val="0"/>
                        </a:spcAft>
                        <a:buNone/>
                      </a:pPr>
                      <a:r>
                        <a:rPr lang="vi"/>
                        <a:t>  T</a:t>
                      </a:r>
                      <a:endParaRPr/>
                    </a:p>
                  </a:txBody>
                  <a:tcPr marT="91425" marB="91425" marR="91425" marL="91425"/>
                </a:tc>
                <a:tc>
                  <a:txBody>
                    <a:bodyPr/>
                    <a:lstStyle/>
                    <a:p>
                      <a:pPr indent="0" lvl="0" marL="0" rtl="0" algn="l">
                        <a:spcBef>
                          <a:spcPts val="0"/>
                        </a:spcBef>
                        <a:spcAft>
                          <a:spcPts val="0"/>
                        </a:spcAft>
                        <a:buNone/>
                      </a:pPr>
                      <a:r>
                        <a:rPr lang="vi"/>
                        <a:t>  F</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280325">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280325">
                <a:tc>
                  <a:txBody>
                    <a:bodyPr/>
                    <a:lstStyle/>
                    <a:p>
                      <a:pPr indent="0" lvl="0" marL="0" rtl="0" algn="l">
                        <a:spcBef>
                          <a:spcPts val="0"/>
                        </a:spcBef>
                        <a:spcAft>
                          <a:spcPts val="0"/>
                        </a:spcAft>
                        <a:buNone/>
                      </a:pPr>
                      <a:r>
                        <a:rPr lang="vi"/>
                        <a:t>a1</a:t>
                      </a:r>
                      <a:endParaRPr/>
                    </a:p>
                  </a:txBody>
                  <a:tcPr marT="91425" marB="91425" marR="91425" marL="91425"/>
                </a:tc>
                <a:tc>
                  <a:txBody>
                    <a:bodyPr/>
                    <a:lstStyle/>
                    <a:p>
                      <a:pPr indent="0" lvl="0" marL="0" rtl="0" algn="l">
                        <a:spcBef>
                          <a:spcPts val="0"/>
                        </a:spcBef>
                        <a:spcAft>
                          <a:spcPts val="0"/>
                        </a:spcAft>
                        <a:buNone/>
                      </a:pPr>
                      <a:r>
                        <a:rPr lang="vi"/>
                        <a:t>  x</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a:t>  x</a:t>
                      </a:r>
                      <a:endParaRPr/>
                    </a:p>
                  </a:txBody>
                  <a:tcPr marT="91425" marB="91425" marR="91425" marL="91425"/>
                </a:tc>
                <a:tc>
                  <a:txBody>
                    <a:bodyPr/>
                    <a:lstStyle/>
                    <a:p>
                      <a:pPr indent="0" lvl="0" marL="0" rtl="0" algn="l">
                        <a:spcBef>
                          <a:spcPts val="0"/>
                        </a:spcBef>
                        <a:spcAft>
                          <a:spcPts val="0"/>
                        </a:spcAft>
                        <a:buNone/>
                      </a:pPr>
                      <a:r>
                        <a:rPr lang="vi"/>
                        <a:t>  x</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280325">
                <a:tc>
                  <a:txBody>
                    <a:bodyPr/>
                    <a:lstStyle/>
                    <a:p>
                      <a:pPr indent="0" lvl="0" marL="0" rtl="0" algn="l">
                        <a:spcBef>
                          <a:spcPts val="0"/>
                        </a:spcBef>
                        <a:spcAft>
                          <a:spcPts val="0"/>
                        </a:spcAft>
                        <a:buNone/>
                      </a:pPr>
                      <a:r>
                        <a:rPr lang="vi"/>
                        <a:t>a2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a:t>  x</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a:t> </a:t>
                      </a:r>
                      <a:r>
                        <a:rPr lang="vi"/>
                        <a:t> x</a:t>
                      </a:r>
                      <a:endParaRPr/>
                    </a:p>
                  </a:txBody>
                  <a:tcPr marT="91425" marB="91425" marR="91425" marL="91425"/>
                </a:tc>
                <a:tc>
                  <a:txBody>
                    <a:bodyPr/>
                    <a:lstStyle/>
                    <a:p>
                      <a:pPr indent="0" lvl="0" marL="0" rtl="0" algn="l">
                        <a:spcBef>
                          <a:spcPts val="0"/>
                        </a:spcBef>
                        <a:spcAft>
                          <a:spcPts val="0"/>
                        </a:spcAft>
                        <a:buNone/>
                      </a:pPr>
                      <a:r>
                        <a:rPr lang="vi"/>
                        <a:t>  x</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280325">
                <a:tc>
                  <a:txBody>
                    <a:bodyPr/>
                    <a:lstStyle/>
                    <a:p>
                      <a:pPr indent="0" lvl="0" marL="0" rtl="0" algn="l">
                        <a:spcBef>
                          <a:spcPts val="0"/>
                        </a:spcBef>
                        <a:spcAft>
                          <a:spcPts val="0"/>
                        </a:spcAft>
                        <a:buNone/>
                      </a:pPr>
                      <a:r>
                        <a:rPr lang="vi"/>
                        <a:t>a3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a:t>  x</a:t>
                      </a:r>
                      <a:endParaRPr/>
                    </a:p>
                  </a:txBody>
                  <a:tcPr marT="91425" marB="91425" marR="91425" marL="91425"/>
                </a:tc>
                <a:tc>
                  <a:txBody>
                    <a:bodyPr/>
                    <a:lstStyle/>
                    <a:p>
                      <a:pPr indent="0" lvl="0" marL="0" rtl="0" algn="l">
                        <a:spcBef>
                          <a:spcPts val="0"/>
                        </a:spcBef>
                        <a:spcAft>
                          <a:spcPts val="0"/>
                        </a:spcAft>
                        <a:buNone/>
                      </a:pPr>
                      <a:r>
                        <a:rPr lang="vi"/>
                        <a:t>  x</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cxnSp>
        <p:nvCxnSpPr>
          <p:cNvPr id="241" name="Google Shape;241;p40"/>
          <p:cNvCxnSpPr/>
          <p:nvPr/>
        </p:nvCxnSpPr>
        <p:spPr>
          <a:xfrm>
            <a:off x="2050575" y="2093275"/>
            <a:ext cx="5271600" cy="8700"/>
          </a:xfrm>
          <a:prstGeom prst="straightConnector1">
            <a:avLst/>
          </a:prstGeom>
          <a:noFill/>
          <a:ln cap="flat" cmpd="sng" w="19050">
            <a:solidFill>
              <a:schemeClr val="dk2"/>
            </a:solidFill>
            <a:prstDash val="solid"/>
            <a:round/>
            <a:headEnd len="med" w="med" type="none"/>
            <a:tailEnd len="med" w="med" type="none"/>
          </a:ln>
        </p:spPr>
      </p:cxnSp>
      <p:cxnSp>
        <p:nvCxnSpPr>
          <p:cNvPr id="242" name="Google Shape;242;p40"/>
          <p:cNvCxnSpPr/>
          <p:nvPr/>
        </p:nvCxnSpPr>
        <p:spPr>
          <a:xfrm flipH="1" rot="10800000">
            <a:off x="2050575" y="3691075"/>
            <a:ext cx="5271600" cy="2400"/>
          </a:xfrm>
          <a:prstGeom prst="straightConnector1">
            <a:avLst/>
          </a:prstGeom>
          <a:noFill/>
          <a:ln cap="flat" cmpd="sng" w="19050">
            <a:solidFill>
              <a:schemeClr val="dk2"/>
            </a:solidFill>
            <a:prstDash val="solid"/>
            <a:round/>
            <a:headEnd len="med" w="med" type="none"/>
            <a:tailEnd len="med" w="med" type="none"/>
          </a:ln>
        </p:spPr>
      </p:cxnSp>
      <p:sp>
        <p:nvSpPr>
          <p:cNvPr id="243" name="Google Shape;243;p40"/>
          <p:cNvSpPr/>
          <p:nvPr/>
        </p:nvSpPr>
        <p:spPr>
          <a:xfrm>
            <a:off x="7477400" y="2887900"/>
            <a:ext cx="1401300" cy="870300"/>
          </a:xfrm>
          <a:prstGeom prst="wedgeRoundRectCallout">
            <a:avLst>
              <a:gd fmla="val -112801" name="adj1"/>
              <a:gd fmla="val -57856" name="adj2"/>
              <a:gd fmla="val 0" name="adj3"/>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solidFill>
                  <a:schemeClr val="dk1"/>
                </a:solidFill>
                <a:latin typeface="Source Code Pro"/>
                <a:ea typeface="Source Code Pro"/>
                <a:cs typeface="Source Code Pro"/>
                <a:sym typeface="Source Code Pro"/>
              </a:rPr>
              <a:t>Values of conditions</a:t>
            </a:r>
            <a:endParaRPr>
              <a:latin typeface="Source Code Pro"/>
              <a:ea typeface="Source Code Pro"/>
              <a:cs typeface="Source Code Pro"/>
              <a:sym typeface="Source Code Pro"/>
            </a:endParaRPr>
          </a:p>
        </p:txBody>
      </p:sp>
      <p:sp>
        <p:nvSpPr>
          <p:cNvPr id="244" name="Google Shape;244;p40"/>
          <p:cNvSpPr/>
          <p:nvPr/>
        </p:nvSpPr>
        <p:spPr>
          <a:xfrm>
            <a:off x="7513000" y="1392625"/>
            <a:ext cx="897000" cy="580500"/>
          </a:xfrm>
          <a:prstGeom prst="wedgeRoundRectCallout">
            <a:avLst>
              <a:gd fmla="val -123657" name="adj1"/>
              <a:gd fmla="val 53036" name="adj2"/>
              <a:gd fmla="val 0" name="adj3"/>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solidFill>
                  <a:schemeClr val="dk1"/>
                </a:solidFill>
                <a:latin typeface="Source Code Pro"/>
                <a:ea typeface="Source Code Pro"/>
                <a:cs typeface="Source Code Pro"/>
                <a:sym typeface="Source Code Pro"/>
              </a:rPr>
              <a:t>Rules</a:t>
            </a:r>
            <a:endParaRPr>
              <a:latin typeface="Source Code Pro"/>
              <a:ea typeface="Source Code Pro"/>
              <a:cs typeface="Source Code Pro"/>
              <a:sym typeface="Source Code Pro"/>
            </a:endParaRPr>
          </a:p>
        </p:txBody>
      </p:sp>
      <p:sp>
        <p:nvSpPr>
          <p:cNvPr id="245" name="Google Shape;245;p40"/>
          <p:cNvSpPr/>
          <p:nvPr/>
        </p:nvSpPr>
        <p:spPr>
          <a:xfrm>
            <a:off x="444300" y="2093275"/>
            <a:ext cx="1257300" cy="580500"/>
          </a:xfrm>
          <a:prstGeom prst="wedgeRoundRectCallout">
            <a:avLst>
              <a:gd fmla="val 111770" name="adj1"/>
              <a:gd fmla="val 22123" name="adj2"/>
              <a:gd fmla="val 0" name="adj3"/>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300">
                <a:solidFill>
                  <a:schemeClr val="dk1"/>
                </a:solidFill>
                <a:latin typeface="Source Code Pro"/>
                <a:ea typeface="Source Code Pro"/>
                <a:cs typeface="Source Code Pro"/>
                <a:sym typeface="Source Code Pro"/>
              </a:rPr>
              <a:t>Conditions</a:t>
            </a:r>
            <a:endParaRPr>
              <a:solidFill>
                <a:schemeClr val="dk1"/>
              </a:solidFill>
              <a:latin typeface="Source Code Pro"/>
              <a:ea typeface="Source Code Pro"/>
              <a:cs typeface="Source Code Pro"/>
              <a:sym typeface="Source Code Pro"/>
            </a:endParaRPr>
          </a:p>
        </p:txBody>
      </p:sp>
      <p:sp>
        <p:nvSpPr>
          <p:cNvPr id="246" name="Google Shape;246;p40"/>
          <p:cNvSpPr/>
          <p:nvPr/>
        </p:nvSpPr>
        <p:spPr>
          <a:xfrm>
            <a:off x="311700" y="3724600"/>
            <a:ext cx="1257300" cy="580500"/>
          </a:xfrm>
          <a:prstGeom prst="wedgeRoundRectCallout">
            <a:avLst>
              <a:gd fmla="val 111770" name="adj1"/>
              <a:gd fmla="val 22123" name="adj2"/>
              <a:gd fmla="val 0" name="adj3"/>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solidFill>
                  <a:schemeClr val="dk1"/>
                </a:solidFill>
                <a:latin typeface="Source Code Pro"/>
                <a:ea typeface="Source Code Pro"/>
                <a:cs typeface="Source Code Pro"/>
                <a:sym typeface="Source Code Pro"/>
              </a:rPr>
              <a:t>Actions taken</a:t>
            </a:r>
            <a:endParaRPr sz="1300">
              <a:solidFill>
                <a:schemeClr val="dk1"/>
              </a:solidFill>
              <a:latin typeface="Source Code Pro"/>
              <a:ea typeface="Source Code Pro"/>
              <a:cs typeface="Source Code Pro"/>
              <a:sym typeface="Source Code Pr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4.2.3 Bảng quyết định </a:t>
            </a:r>
            <a:r>
              <a:rPr lang="vi" sz="2400"/>
              <a:t>(Decision Table Testing) </a:t>
            </a:r>
            <a:endParaRPr sz="2400"/>
          </a:p>
        </p:txBody>
      </p:sp>
      <p:sp>
        <p:nvSpPr>
          <p:cNvPr id="252" name="Google Shape;252;p41"/>
          <p:cNvSpPr txBox="1"/>
          <p:nvPr>
            <p:ph idx="1" type="body"/>
          </p:nvPr>
        </p:nvSpPr>
        <p:spPr>
          <a:xfrm>
            <a:off x="311700" y="1240225"/>
            <a:ext cx="8520600" cy="3723900"/>
          </a:xfrm>
          <a:prstGeom prst="rect">
            <a:avLst/>
          </a:prstGeom>
        </p:spPr>
        <p:txBody>
          <a:bodyPr anchorCtr="0" anchor="t" bIns="91425" lIns="91425" spcFirstLastPara="1" rIns="91425" wrap="square" tIns="91425">
            <a:normAutofit/>
          </a:bodyPr>
          <a:lstStyle/>
          <a:p>
            <a:pPr indent="0" lvl="0" marL="0" marR="38100" rtl="0" algn="l">
              <a:lnSpc>
                <a:spcPct val="128571"/>
              </a:lnSpc>
              <a:spcBef>
                <a:spcPts val="0"/>
              </a:spcBef>
              <a:spcAft>
                <a:spcPts val="0"/>
              </a:spcAft>
              <a:buNone/>
            </a:pPr>
            <a:r>
              <a:rPr lang="vi" sz="2000">
                <a:solidFill>
                  <a:schemeClr val="dk1"/>
                </a:solidFill>
              </a:rPr>
              <a:t>Giải thích ký hiệu: </a:t>
            </a:r>
            <a:endParaRPr sz="2000">
              <a:solidFill>
                <a:schemeClr val="dk1"/>
              </a:solidFill>
            </a:endParaRPr>
          </a:p>
          <a:p>
            <a:pPr indent="-311150" lvl="0" marL="457200" marR="38100" rtl="0" algn="l">
              <a:lnSpc>
                <a:spcPct val="128571"/>
              </a:lnSpc>
              <a:spcBef>
                <a:spcPts val="1000"/>
              </a:spcBef>
              <a:spcAft>
                <a:spcPts val="0"/>
              </a:spcAft>
              <a:buClr>
                <a:srgbClr val="000000"/>
              </a:buClr>
              <a:buSzPts val="1300"/>
              <a:buChar char="●"/>
            </a:pPr>
            <a:r>
              <a:rPr lang="vi" sz="1600">
                <a:solidFill>
                  <a:srgbClr val="000000"/>
                </a:solidFill>
              </a:rPr>
              <a:t>“T” (True) có nghĩa là điều kiện đó được thỏa mãn </a:t>
            </a:r>
            <a:endParaRPr sz="1600">
              <a:solidFill>
                <a:srgbClr val="000000"/>
              </a:solidFill>
            </a:endParaRPr>
          </a:p>
          <a:p>
            <a:pPr indent="-311150" lvl="0" marL="457200" marR="38100" rtl="0" algn="l">
              <a:lnSpc>
                <a:spcPct val="128571"/>
              </a:lnSpc>
              <a:spcBef>
                <a:spcPts val="1000"/>
              </a:spcBef>
              <a:spcAft>
                <a:spcPts val="0"/>
              </a:spcAft>
              <a:buClr>
                <a:srgbClr val="000000"/>
              </a:buClr>
              <a:buSzPts val="1300"/>
              <a:buChar char="●"/>
            </a:pPr>
            <a:r>
              <a:rPr lang="vi" sz="1600">
                <a:solidFill>
                  <a:srgbClr val="000000"/>
                </a:solidFill>
              </a:rPr>
              <a:t>“F” (False) có nghĩa là điều kiện không được thỏa mãn </a:t>
            </a:r>
            <a:endParaRPr sz="1600">
              <a:solidFill>
                <a:srgbClr val="000000"/>
              </a:solidFill>
            </a:endParaRPr>
          </a:p>
          <a:p>
            <a:pPr indent="-311150" lvl="0" marL="457200" marR="38100" rtl="0" algn="l">
              <a:lnSpc>
                <a:spcPct val="128571"/>
              </a:lnSpc>
              <a:spcBef>
                <a:spcPts val="1000"/>
              </a:spcBef>
              <a:spcAft>
                <a:spcPts val="0"/>
              </a:spcAft>
              <a:buClr>
                <a:srgbClr val="000000"/>
              </a:buClr>
              <a:buSzPts val="1300"/>
              <a:buChar char="●"/>
            </a:pPr>
            <a:r>
              <a:rPr lang="vi" sz="1600">
                <a:solidFill>
                  <a:srgbClr val="000000"/>
                </a:solidFill>
              </a:rPr>
              <a:t>“–” có nghĩa là giá trị của điều kiện không liên quan đến kết quả hành động </a:t>
            </a:r>
            <a:endParaRPr sz="1600">
              <a:solidFill>
                <a:srgbClr val="000000"/>
              </a:solidFill>
            </a:endParaRPr>
          </a:p>
          <a:p>
            <a:pPr indent="-311150" lvl="0" marL="457200" marR="38100" rtl="0" algn="l">
              <a:lnSpc>
                <a:spcPct val="128571"/>
              </a:lnSpc>
              <a:spcBef>
                <a:spcPts val="1000"/>
              </a:spcBef>
              <a:spcAft>
                <a:spcPts val="0"/>
              </a:spcAft>
              <a:buClr>
                <a:srgbClr val="000000"/>
              </a:buClr>
              <a:buSzPts val="1300"/>
              <a:buChar char="●"/>
            </a:pPr>
            <a:r>
              <a:rPr lang="vi" sz="1600">
                <a:solidFill>
                  <a:srgbClr val="000000"/>
                </a:solidFill>
              </a:rPr>
              <a:t>Đối với hành động: “X” có nghĩa là hành động đó sẽ xảy ra </a:t>
            </a:r>
            <a:endParaRPr sz="1600">
              <a:solidFill>
                <a:srgbClr val="000000"/>
              </a:solidFill>
            </a:endParaRPr>
          </a:p>
          <a:p>
            <a:pPr indent="-311150" lvl="0" marL="457200" marR="38100" rtl="0" algn="l">
              <a:lnSpc>
                <a:spcPct val="128571"/>
              </a:lnSpc>
              <a:spcBef>
                <a:spcPts val="1000"/>
              </a:spcBef>
              <a:spcAft>
                <a:spcPts val="0"/>
              </a:spcAft>
              <a:buSzPts val="1300"/>
              <a:buChar char="●"/>
            </a:pPr>
            <a:r>
              <a:rPr lang="vi" sz="1600">
                <a:solidFill>
                  <a:srgbClr val="000000"/>
                </a:solidFill>
              </a:rPr>
              <a:t>Trống có nghĩa là hành động đó không nên xảy ra</a:t>
            </a:r>
            <a:r>
              <a:rPr lang="vi" sz="1600">
                <a:solidFill>
                  <a:srgbClr val="202124"/>
                </a:solidFill>
                <a:highlight>
                  <a:srgbClr val="F8F9FA"/>
                </a:highlight>
              </a:rPr>
              <a:t> </a:t>
            </a:r>
            <a:endParaRPr sz="16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Nội dung</a:t>
            </a:r>
            <a:endParaRPr/>
          </a:p>
        </p:txBody>
      </p:sp>
      <p:sp>
        <p:nvSpPr>
          <p:cNvPr id="75" name="Google Shape;75;p15"/>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4</a:t>
            </a:r>
            <a:r>
              <a:rPr lang="vi"/>
              <a:t>.1 </a:t>
            </a:r>
            <a:r>
              <a:rPr lang="vi"/>
              <a:t>Tổng quan về kỹ thuật thiết kế test</a:t>
            </a:r>
            <a:endParaRPr/>
          </a:p>
          <a:p>
            <a:pPr indent="0" lvl="0" marL="0" rtl="0" algn="l">
              <a:spcBef>
                <a:spcPts val="1200"/>
              </a:spcBef>
              <a:spcAft>
                <a:spcPts val="0"/>
              </a:spcAft>
              <a:buNone/>
            </a:pPr>
            <a:r>
              <a:rPr lang="vi"/>
              <a:t>4</a:t>
            </a:r>
            <a:r>
              <a:rPr lang="vi"/>
              <a:t>.2 </a:t>
            </a:r>
            <a:r>
              <a:rPr lang="vi"/>
              <a:t>Kỹ thuật kiểm thử hộp đen</a:t>
            </a:r>
            <a:endParaRPr/>
          </a:p>
          <a:p>
            <a:pPr indent="0" lvl="0" marL="0" rtl="0" algn="l">
              <a:spcBef>
                <a:spcPts val="1200"/>
              </a:spcBef>
              <a:spcAft>
                <a:spcPts val="0"/>
              </a:spcAft>
              <a:buNone/>
            </a:pPr>
            <a:r>
              <a:rPr lang="vi"/>
              <a:t>4.3 Kỹ thuật kiểm thử hộp trắng</a:t>
            </a:r>
            <a:endParaRPr/>
          </a:p>
          <a:p>
            <a:pPr indent="0" lvl="0" marL="0" rtl="0" algn="l">
              <a:spcBef>
                <a:spcPts val="1200"/>
              </a:spcBef>
              <a:spcAft>
                <a:spcPts val="1200"/>
              </a:spcAft>
              <a:buNone/>
            </a:pPr>
            <a:r>
              <a:rPr lang="vi"/>
              <a:t>4.4 Kỹ thuật kiểm thử dựa trên kinh nghiệm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4.2.3 Bảng quyết định </a:t>
            </a:r>
            <a:r>
              <a:rPr lang="vi" sz="2400"/>
              <a:t>(Decision Table Testing) </a:t>
            </a:r>
            <a:endParaRPr sz="2400"/>
          </a:p>
        </p:txBody>
      </p:sp>
      <p:sp>
        <p:nvSpPr>
          <p:cNvPr id="258" name="Google Shape;258;p42"/>
          <p:cNvSpPr txBox="1"/>
          <p:nvPr>
            <p:ph idx="1" type="body"/>
          </p:nvPr>
        </p:nvSpPr>
        <p:spPr>
          <a:xfrm>
            <a:off x="311700" y="1240225"/>
            <a:ext cx="8520600" cy="3723900"/>
          </a:xfrm>
          <a:prstGeom prst="rect">
            <a:avLst/>
          </a:prstGeom>
        </p:spPr>
        <p:txBody>
          <a:bodyPr anchorCtr="0" anchor="t" bIns="91425" lIns="91425" spcFirstLastPara="1" rIns="91425" wrap="square" tIns="91425">
            <a:normAutofit/>
          </a:bodyPr>
          <a:lstStyle/>
          <a:p>
            <a:pPr indent="0" lvl="0" marL="0" marR="38100" rtl="0" algn="l">
              <a:lnSpc>
                <a:spcPct val="128571"/>
              </a:lnSpc>
              <a:spcBef>
                <a:spcPts val="0"/>
              </a:spcBef>
              <a:spcAft>
                <a:spcPts val="0"/>
              </a:spcAft>
              <a:buNone/>
            </a:pPr>
            <a:r>
              <a:rPr lang="vi" sz="2000">
                <a:solidFill>
                  <a:schemeClr val="dk1"/>
                </a:solidFill>
              </a:rPr>
              <a:t>Phương pháp:</a:t>
            </a:r>
            <a:endParaRPr sz="2000">
              <a:solidFill>
                <a:schemeClr val="dk1"/>
              </a:solidFill>
            </a:endParaRPr>
          </a:p>
          <a:p>
            <a:pPr indent="0" lvl="0" marL="495300" rtl="0" algn="l">
              <a:lnSpc>
                <a:spcPct val="100000"/>
              </a:lnSpc>
              <a:spcBef>
                <a:spcPts val="600"/>
              </a:spcBef>
              <a:spcAft>
                <a:spcPts val="0"/>
              </a:spcAft>
              <a:buNone/>
            </a:pPr>
            <a:r>
              <a:rPr lang="vi">
                <a:solidFill>
                  <a:srgbClr val="000000"/>
                </a:solidFill>
              </a:rPr>
              <a:t>B1. Liệt kê toàn bộ điều kiện đầu vào/Input</a:t>
            </a:r>
            <a:endParaRPr>
              <a:solidFill>
                <a:srgbClr val="000000"/>
              </a:solidFill>
            </a:endParaRPr>
          </a:p>
          <a:p>
            <a:pPr indent="0" lvl="0" marL="495300" rtl="0" algn="l">
              <a:lnSpc>
                <a:spcPct val="100000"/>
              </a:lnSpc>
              <a:spcBef>
                <a:spcPts val="600"/>
              </a:spcBef>
              <a:spcAft>
                <a:spcPts val="0"/>
              </a:spcAft>
              <a:buNone/>
            </a:pPr>
            <a:r>
              <a:rPr lang="vi">
                <a:solidFill>
                  <a:srgbClr val="000000"/>
                </a:solidFill>
              </a:rPr>
              <a:t>B2. Tính toán số lượng các kết hợp (Rules)</a:t>
            </a:r>
            <a:endParaRPr>
              <a:solidFill>
                <a:srgbClr val="000000"/>
              </a:solidFill>
            </a:endParaRPr>
          </a:p>
          <a:p>
            <a:pPr indent="0" lvl="0" marL="495300" rtl="0" algn="l">
              <a:lnSpc>
                <a:spcPct val="100000"/>
              </a:lnSpc>
              <a:spcBef>
                <a:spcPts val="600"/>
              </a:spcBef>
              <a:spcAft>
                <a:spcPts val="0"/>
              </a:spcAft>
              <a:buNone/>
            </a:pPr>
            <a:r>
              <a:rPr lang="vi">
                <a:solidFill>
                  <a:srgbClr val="000000"/>
                </a:solidFill>
              </a:rPr>
              <a:t>B3. Đặt toàn bộ các kết hợp vào bảng</a:t>
            </a:r>
            <a:endParaRPr>
              <a:solidFill>
                <a:srgbClr val="000000"/>
              </a:solidFill>
            </a:endParaRPr>
          </a:p>
          <a:p>
            <a:pPr indent="0" lvl="0" marL="495300" rtl="0" algn="l">
              <a:lnSpc>
                <a:spcPct val="100000"/>
              </a:lnSpc>
              <a:spcBef>
                <a:spcPts val="600"/>
              </a:spcBef>
              <a:spcAft>
                <a:spcPts val="0"/>
              </a:spcAft>
              <a:buNone/>
            </a:pPr>
            <a:r>
              <a:rPr lang="vi">
                <a:solidFill>
                  <a:srgbClr val="000000"/>
                </a:solidFill>
              </a:rPr>
              <a:t>B4. Giảm số lượng các kết hợp và quyết định test case.</a:t>
            </a:r>
            <a:endParaRPr>
              <a:solidFill>
                <a:srgbClr val="000000"/>
              </a:solidFill>
            </a:endParaRPr>
          </a:p>
          <a:p>
            <a:pPr indent="0" lvl="0" marL="0" marR="38100" rtl="0" algn="l">
              <a:lnSpc>
                <a:spcPct val="128571"/>
              </a:lnSpc>
              <a:spcBef>
                <a:spcPts val="0"/>
              </a:spcBef>
              <a:spcAft>
                <a:spcPts val="0"/>
              </a:spcAft>
              <a:buNone/>
            </a:pPr>
            <a:r>
              <a:t/>
            </a:r>
            <a:endParaRPr sz="2000">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4.2.3 Bảng quyết định </a:t>
            </a:r>
            <a:r>
              <a:rPr lang="vi" sz="2400"/>
              <a:t>(Decision Table Testing) </a:t>
            </a:r>
            <a:endParaRPr sz="2400"/>
          </a:p>
        </p:txBody>
      </p:sp>
      <p:sp>
        <p:nvSpPr>
          <p:cNvPr id="264" name="Google Shape;264;p43"/>
          <p:cNvSpPr txBox="1"/>
          <p:nvPr>
            <p:ph idx="1" type="body"/>
          </p:nvPr>
        </p:nvSpPr>
        <p:spPr>
          <a:xfrm>
            <a:off x="311700" y="1240225"/>
            <a:ext cx="8520600" cy="3723900"/>
          </a:xfrm>
          <a:prstGeom prst="rect">
            <a:avLst/>
          </a:prstGeom>
        </p:spPr>
        <p:txBody>
          <a:bodyPr anchorCtr="0" anchor="t" bIns="91425" lIns="91425" spcFirstLastPara="1" rIns="91425" wrap="square" tIns="91425">
            <a:normAutofit lnSpcReduction="10000"/>
          </a:bodyPr>
          <a:lstStyle/>
          <a:p>
            <a:pPr indent="0" lvl="0" marL="0" marR="38100" rtl="0" algn="l">
              <a:lnSpc>
                <a:spcPct val="128571"/>
              </a:lnSpc>
              <a:spcBef>
                <a:spcPts val="0"/>
              </a:spcBef>
              <a:spcAft>
                <a:spcPts val="0"/>
              </a:spcAft>
              <a:buNone/>
            </a:pPr>
            <a:r>
              <a:rPr lang="vi" sz="2000">
                <a:solidFill>
                  <a:schemeClr val="dk1"/>
                </a:solidFill>
              </a:rPr>
              <a:t>Ví dụ</a:t>
            </a:r>
            <a:r>
              <a:rPr lang="vi" sz="2000">
                <a:solidFill>
                  <a:schemeClr val="dk1"/>
                </a:solidFill>
              </a:rPr>
              <a:t>: </a:t>
            </a:r>
            <a:r>
              <a:rPr lang="vi" sz="2000"/>
              <a:t>Xác định testcase cho bài toán khách hàng đến mở thẻ tín dụng</a:t>
            </a:r>
            <a:endParaRPr sz="2000"/>
          </a:p>
          <a:p>
            <a:pPr indent="-304800" lvl="0" marL="457200" marR="0" rtl="0" algn="l">
              <a:lnSpc>
                <a:spcPct val="150000"/>
              </a:lnSpc>
              <a:spcBef>
                <a:spcPts val="1000"/>
              </a:spcBef>
              <a:spcAft>
                <a:spcPts val="0"/>
              </a:spcAft>
              <a:buClr>
                <a:srgbClr val="000000"/>
              </a:buClr>
              <a:buSzPts val="1200"/>
              <a:buChar char="●"/>
            </a:pPr>
            <a:r>
              <a:rPr lang="vi">
                <a:solidFill>
                  <a:srgbClr val="000000"/>
                </a:solidFill>
              </a:rPr>
              <a:t>Nếu bạn là một khách hàng mới, đến mở thẻ tín dụng, bạn sẽ được giảm giá 15%.</a:t>
            </a:r>
            <a:endParaRPr>
              <a:solidFill>
                <a:srgbClr val="000000"/>
              </a:solidFill>
            </a:endParaRPr>
          </a:p>
          <a:p>
            <a:pPr indent="-304800" lvl="0" marL="457200" marR="0" rtl="0" algn="l">
              <a:lnSpc>
                <a:spcPct val="150000"/>
              </a:lnSpc>
              <a:spcBef>
                <a:spcPts val="0"/>
              </a:spcBef>
              <a:spcAft>
                <a:spcPts val="0"/>
              </a:spcAft>
              <a:buClr>
                <a:srgbClr val="000000"/>
              </a:buClr>
              <a:buSzPts val="1200"/>
              <a:buChar char="●"/>
            </a:pPr>
            <a:r>
              <a:rPr lang="vi">
                <a:solidFill>
                  <a:srgbClr val="000000"/>
                </a:solidFill>
              </a:rPr>
              <a:t>Nếu bạn là khách hàng cũ, và có thẻ Vip, bạn sẽ được giảm giá 10%.</a:t>
            </a:r>
            <a:endParaRPr>
              <a:solidFill>
                <a:srgbClr val="000000"/>
              </a:solidFill>
            </a:endParaRPr>
          </a:p>
          <a:p>
            <a:pPr indent="-304800" lvl="0" marL="457200" marR="0" rtl="0" algn="l">
              <a:lnSpc>
                <a:spcPct val="150000"/>
              </a:lnSpc>
              <a:spcBef>
                <a:spcPts val="0"/>
              </a:spcBef>
              <a:spcAft>
                <a:spcPts val="0"/>
              </a:spcAft>
              <a:buClr>
                <a:srgbClr val="000000"/>
              </a:buClr>
              <a:buSzPts val="1200"/>
              <a:buChar char="●"/>
            </a:pPr>
            <a:r>
              <a:rPr lang="vi">
                <a:solidFill>
                  <a:srgbClr val="000000"/>
                </a:solidFill>
              </a:rPr>
              <a:t>Nếu bạn có Coupon, bạn sẽ được giảm giá 20% (nhưng nó không được sử dụng giảm giá cùng với ‘khách hàng mới’.</a:t>
            </a:r>
            <a:endParaRPr>
              <a:solidFill>
                <a:srgbClr val="000000"/>
              </a:solidFill>
            </a:endParaRPr>
          </a:p>
          <a:p>
            <a:pPr indent="-304800" lvl="0" marL="457200" marR="0" rtl="0" algn="l">
              <a:lnSpc>
                <a:spcPct val="150000"/>
              </a:lnSpc>
              <a:spcBef>
                <a:spcPts val="0"/>
              </a:spcBef>
              <a:spcAft>
                <a:spcPts val="0"/>
              </a:spcAft>
              <a:buClr>
                <a:srgbClr val="000000"/>
              </a:buClr>
              <a:buSzPts val="1200"/>
              <a:buChar char="●"/>
            </a:pPr>
            <a:r>
              <a:rPr lang="vi">
                <a:solidFill>
                  <a:srgbClr val="000000"/>
                </a:solidFill>
              </a:rPr>
              <a:t>Việc giảm giá có thể được cộng nếu như phù hợp</a:t>
            </a:r>
            <a:endParaRPr sz="2000">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4.2.3 Bảng quyết định </a:t>
            </a:r>
            <a:r>
              <a:rPr lang="vi" sz="2400"/>
              <a:t>(Decision Table Testing) </a:t>
            </a:r>
            <a:endParaRPr sz="2400"/>
          </a:p>
        </p:txBody>
      </p:sp>
      <p:sp>
        <p:nvSpPr>
          <p:cNvPr id="270" name="Google Shape;270;p44"/>
          <p:cNvSpPr txBox="1"/>
          <p:nvPr>
            <p:ph idx="1" type="body"/>
          </p:nvPr>
        </p:nvSpPr>
        <p:spPr>
          <a:xfrm>
            <a:off x="311700" y="1240225"/>
            <a:ext cx="8520600" cy="372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solidFill>
                  <a:schemeClr val="dk1"/>
                </a:solidFill>
              </a:rPr>
              <a:t>B1: Liệt kê giá trị đầu vào</a:t>
            </a:r>
            <a:endParaRPr>
              <a:solidFill>
                <a:schemeClr val="dk1"/>
              </a:solidFill>
            </a:endParaRPr>
          </a:p>
        </p:txBody>
      </p:sp>
      <p:graphicFrame>
        <p:nvGraphicFramePr>
          <p:cNvPr id="271" name="Google Shape;271;p44"/>
          <p:cNvGraphicFramePr/>
          <p:nvPr/>
        </p:nvGraphicFramePr>
        <p:xfrm>
          <a:off x="1604738" y="1775500"/>
          <a:ext cx="3000000" cy="3000000"/>
        </p:xfrm>
        <a:graphic>
          <a:graphicData uri="http://schemas.openxmlformats.org/drawingml/2006/table">
            <a:tbl>
              <a:tblPr>
                <a:noFill/>
                <a:tableStyleId>{4EFAB822-684B-4BAA-86CD-2B8111D4902F}</a:tableStyleId>
              </a:tblPr>
              <a:tblGrid>
                <a:gridCol w="2061000"/>
              </a:tblGrid>
              <a:tr h="280325">
                <a:tc>
                  <a:txBody>
                    <a:bodyPr/>
                    <a:lstStyle/>
                    <a:p>
                      <a:pPr indent="0" lvl="0" marL="0" rtl="0" algn="l">
                        <a:spcBef>
                          <a:spcPts val="0"/>
                        </a:spcBef>
                        <a:spcAft>
                          <a:spcPts val="0"/>
                        </a:spcAft>
                        <a:buNone/>
                      </a:pPr>
                      <a:r>
                        <a:rPr lang="vi"/>
                        <a:t>         </a:t>
                      </a:r>
                      <a:r>
                        <a:rPr lang="vi"/>
                        <a:t>Conditions</a:t>
                      </a:r>
                      <a:endParaRPr/>
                    </a:p>
                  </a:txBody>
                  <a:tcPr marT="91425" marB="91425" marR="91425" marL="91425"/>
                </a:tc>
              </a:tr>
              <a:tr h="280325">
                <a:tc>
                  <a:txBody>
                    <a:bodyPr/>
                    <a:lstStyle/>
                    <a:p>
                      <a:pPr indent="0" lvl="0" marL="0" rtl="0" algn="l">
                        <a:spcBef>
                          <a:spcPts val="0"/>
                        </a:spcBef>
                        <a:spcAft>
                          <a:spcPts val="0"/>
                        </a:spcAft>
                        <a:buNone/>
                      </a:pPr>
                      <a:r>
                        <a:rPr lang="vi"/>
                        <a:t>Khách hàng mới (15%)</a:t>
                      </a:r>
                      <a:endParaRPr/>
                    </a:p>
                  </a:txBody>
                  <a:tcPr marT="91425" marB="91425" marR="91425" marL="91425"/>
                </a:tc>
              </a:tr>
              <a:tr h="280325">
                <a:tc>
                  <a:txBody>
                    <a:bodyPr/>
                    <a:lstStyle/>
                    <a:p>
                      <a:pPr indent="0" lvl="0" marL="0" rtl="0" algn="l">
                        <a:spcBef>
                          <a:spcPts val="0"/>
                        </a:spcBef>
                        <a:spcAft>
                          <a:spcPts val="0"/>
                        </a:spcAft>
                        <a:buNone/>
                      </a:pPr>
                      <a:r>
                        <a:rPr lang="vi"/>
                        <a:t>VIP card (10%)</a:t>
                      </a:r>
                      <a:endParaRPr/>
                    </a:p>
                  </a:txBody>
                  <a:tcPr marT="91425" marB="91425" marR="91425" marL="91425"/>
                </a:tc>
              </a:tr>
              <a:tr h="280325">
                <a:tc>
                  <a:txBody>
                    <a:bodyPr/>
                    <a:lstStyle/>
                    <a:p>
                      <a:pPr indent="0" lvl="0" marL="0" rtl="0" algn="l">
                        <a:spcBef>
                          <a:spcPts val="0"/>
                        </a:spcBef>
                        <a:spcAft>
                          <a:spcPts val="0"/>
                        </a:spcAft>
                        <a:buNone/>
                      </a:pPr>
                      <a:r>
                        <a:rPr lang="vi"/>
                        <a:t>Coupon (20%)</a:t>
                      </a:r>
                      <a:endParaRPr/>
                    </a:p>
                  </a:txBody>
                  <a:tcPr marT="91425" marB="91425" marR="91425" marL="91425"/>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4.2.3 Bảng quyết định </a:t>
            </a:r>
            <a:r>
              <a:rPr lang="vi" sz="2400"/>
              <a:t>(Decision Table Testing) </a:t>
            </a:r>
            <a:endParaRPr sz="2400"/>
          </a:p>
        </p:txBody>
      </p:sp>
      <p:sp>
        <p:nvSpPr>
          <p:cNvPr id="277" name="Google Shape;277;p45"/>
          <p:cNvSpPr txBox="1"/>
          <p:nvPr>
            <p:ph idx="1" type="body"/>
          </p:nvPr>
        </p:nvSpPr>
        <p:spPr>
          <a:xfrm>
            <a:off x="311700" y="1240225"/>
            <a:ext cx="8520600" cy="372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solidFill>
                  <a:schemeClr val="dk1"/>
                </a:solidFill>
              </a:rPr>
              <a:t>B2</a:t>
            </a:r>
            <a:r>
              <a:rPr lang="vi">
                <a:solidFill>
                  <a:schemeClr val="dk1"/>
                </a:solidFill>
              </a:rPr>
              <a:t>: </a:t>
            </a:r>
            <a:r>
              <a:rPr lang="vi">
                <a:solidFill>
                  <a:schemeClr val="dk1"/>
                </a:solidFill>
              </a:rPr>
              <a:t>Xác định số rules</a:t>
            </a:r>
            <a:endParaRPr>
              <a:solidFill>
                <a:schemeClr val="dk1"/>
              </a:solidFill>
            </a:endParaRPr>
          </a:p>
        </p:txBody>
      </p:sp>
      <p:graphicFrame>
        <p:nvGraphicFramePr>
          <p:cNvPr id="278" name="Google Shape;278;p45"/>
          <p:cNvGraphicFramePr/>
          <p:nvPr/>
        </p:nvGraphicFramePr>
        <p:xfrm>
          <a:off x="1604738" y="1623100"/>
          <a:ext cx="3000000" cy="3000000"/>
        </p:xfrm>
        <a:graphic>
          <a:graphicData uri="http://schemas.openxmlformats.org/drawingml/2006/table">
            <a:tbl>
              <a:tblPr>
                <a:noFill/>
                <a:tableStyleId>{4EFAB822-684B-4BAA-86CD-2B8111D4902F}</a:tableStyleId>
              </a:tblPr>
              <a:tblGrid>
                <a:gridCol w="2061000"/>
                <a:gridCol w="613450"/>
                <a:gridCol w="579625"/>
                <a:gridCol w="579925"/>
                <a:gridCol w="589075"/>
                <a:gridCol w="552425"/>
                <a:gridCol w="589075"/>
                <a:gridCol w="552400"/>
                <a:gridCol w="506500"/>
              </a:tblGrid>
              <a:tr h="2803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a:t>  R1</a:t>
                      </a:r>
                      <a:endParaRPr/>
                    </a:p>
                  </a:txBody>
                  <a:tcPr marT="91425" marB="91425" marR="91425" marL="91425"/>
                </a:tc>
                <a:tc>
                  <a:txBody>
                    <a:bodyPr/>
                    <a:lstStyle/>
                    <a:p>
                      <a:pPr indent="0" lvl="0" marL="0" rtl="0" algn="l">
                        <a:spcBef>
                          <a:spcPts val="0"/>
                        </a:spcBef>
                        <a:spcAft>
                          <a:spcPts val="0"/>
                        </a:spcAft>
                        <a:buNone/>
                      </a:pPr>
                      <a:r>
                        <a:rPr lang="vi"/>
                        <a:t>  R2</a:t>
                      </a:r>
                      <a:endParaRPr/>
                    </a:p>
                  </a:txBody>
                  <a:tcPr marT="91425" marB="91425" marR="91425" marL="91425"/>
                </a:tc>
                <a:tc>
                  <a:txBody>
                    <a:bodyPr/>
                    <a:lstStyle/>
                    <a:p>
                      <a:pPr indent="0" lvl="0" marL="0" rtl="0" algn="l">
                        <a:spcBef>
                          <a:spcPts val="0"/>
                        </a:spcBef>
                        <a:spcAft>
                          <a:spcPts val="0"/>
                        </a:spcAft>
                        <a:buNone/>
                      </a:pPr>
                      <a:r>
                        <a:rPr lang="vi"/>
                        <a:t> R3</a:t>
                      </a:r>
                      <a:endParaRPr/>
                    </a:p>
                  </a:txBody>
                  <a:tcPr marT="91425" marB="91425" marR="91425" marL="91425"/>
                </a:tc>
                <a:tc>
                  <a:txBody>
                    <a:bodyPr/>
                    <a:lstStyle/>
                    <a:p>
                      <a:pPr indent="0" lvl="0" marL="0" rtl="0" algn="l">
                        <a:spcBef>
                          <a:spcPts val="0"/>
                        </a:spcBef>
                        <a:spcAft>
                          <a:spcPts val="0"/>
                        </a:spcAft>
                        <a:buNone/>
                      </a:pPr>
                      <a:r>
                        <a:rPr lang="vi"/>
                        <a:t>  R4</a:t>
                      </a:r>
                      <a:endParaRPr/>
                    </a:p>
                  </a:txBody>
                  <a:tcPr marT="91425" marB="91425" marR="91425" marL="91425"/>
                </a:tc>
                <a:tc>
                  <a:txBody>
                    <a:bodyPr/>
                    <a:lstStyle/>
                    <a:p>
                      <a:pPr indent="0" lvl="0" marL="0" rtl="0" algn="l">
                        <a:spcBef>
                          <a:spcPts val="0"/>
                        </a:spcBef>
                        <a:spcAft>
                          <a:spcPts val="0"/>
                        </a:spcAft>
                        <a:buNone/>
                      </a:pPr>
                      <a:r>
                        <a:rPr lang="vi"/>
                        <a:t>  R5</a:t>
                      </a:r>
                      <a:endParaRPr/>
                    </a:p>
                  </a:txBody>
                  <a:tcPr marT="91425" marB="91425" marR="91425" marL="91425"/>
                </a:tc>
                <a:tc>
                  <a:txBody>
                    <a:bodyPr/>
                    <a:lstStyle/>
                    <a:p>
                      <a:pPr indent="0" lvl="0" marL="0" rtl="0" algn="l">
                        <a:spcBef>
                          <a:spcPts val="0"/>
                        </a:spcBef>
                        <a:spcAft>
                          <a:spcPts val="0"/>
                        </a:spcAft>
                        <a:buNone/>
                      </a:pPr>
                      <a:r>
                        <a:rPr lang="vi"/>
                        <a:t> R6</a:t>
                      </a:r>
                      <a:endParaRPr/>
                    </a:p>
                  </a:txBody>
                  <a:tcPr marT="91425" marB="91425" marR="91425" marL="91425"/>
                </a:tc>
                <a:tc>
                  <a:txBody>
                    <a:bodyPr/>
                    <a:lstStyle/>
                    <a:p>
                      <a:pPr indent="0" lvl="0" marL="0" rtl="0" algn="l">
                        <a:spcBef>
                          <a:spcPts val="0"/>
                        </a:spcBef>
                        <a:spcAft>
                          <a:spcPts val="0"/>
                        </a:spcAft>
                        <a:buNone/>
                      </a:pPr>
                      <a:r>
                        <a:rPr lang="vi"/>
                        <a:t> R7</a:t>
                      </a:r>
                      <a:endParaRPr/>
                    </a:p>
                  </a:txBody>
                  <a:tcPr marT="91425" marB="91425" marR="91425" marL="91425"/>
                </a:tc>
                <a:tc>
                  <a:txBody>
                    <a:bodyPr/>
                    <a:lstStyle/>
                    <a:p>
                      <a:pPr indent="0" lvl="0" marL="0" rtl="0" algn="l">
                        <a:spcBef>
                          <a:spcPts val="0"/>
                        </a:spcBef>
                        <a:spcAft>
                          <a:spcPts val="0"/>
                        </a:spcAft>
                        <a:buNone/>
                      </a:pPr>
                      <a:r>
                        <a:rPr lang="vi"/>
                        <a:t>R8</a:t>
                      </a:r>
                      <a:endParaRPr/>
                    </a:p>
                  </a:txBody>
                  <a:tcPr marT="91425" marB="91425" marR="91425" marL="91425"/>
                </a:tc>
              </a:tr>
              <a:tr h="280325">
                <a:tc>
                  <a:txBody>
                    <a:bodyPr/>
                    <a:lstStyle/>
                    <a:p>
                      <a:pPr indent="0" lvl="0" marL="0" rtl="0" algn="l">
                        <a:spcBef>
                          <a:spcPts val="0"/>
                        </a:spcBef>
                        <a:spcAft>
                          <a:spcPts val="0"/>
                        </a:spcAft>
                        <a:buNone/>
                      </a:pPr>
                      <a:r>
                        <a:rPr lang="vi"/>
                        <a:t>Khách hàng mới (15%)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280325">
                <a:tc>
                  <a:txBody>
                    <a:bodyPr/>
                    <a:lstStyle/>
                    <a:p>
                      <a:pPr indent="0" lvl="0" marL="0" rtl="0" algn="l">
                        <a:spcBef>
                          <a:spcPts val="0"/>
                        </a:spcBef>
                        <a:spcAft>
                          <a:spcPts val="0"/>
                        </a:spcAft>
                        <a:buNone/>
                      </a:pPr>
                      <a:r>
                        <a:rPr lang="vi"/>
                        <a:t>VIP card (10%)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280325">
                <a:tc>
                  <a:txBody>
                    <a:bodyPr/>
                    <a:lstStyle/>
                    <a:p>
                      <a:pPr indent="0" lvl="0" marL="0" rtl="0" algn="l">
                        <a:spcBef>
                          <a:spcPts val="0"/>
                        </a:spcBef>
                        <a:spcAft>
                          <a:spcPts val="0"/>
                        </a:spcAft>
                        <a:buNone/>
                      </a:pPr>
                      <a:r>
                        <a:rPr lang="vi"/>
                        <a:t>Coupon (20%)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4.2.3 Bảng quyết định </a:t>
            </a:r>
            <a:r>
              <a:rPr lang="vi" sz="2400"/>
              <a:t>(Decision Table Testing) </a:t>
            </a:r>
            <a:endParaRPr sz="2400"/>
          </a:p>
        </p:txBody>
      </p:sp>
      <p:sp>
        <p:nvSpPr>
          <p:cNvPr id="284" name="Google Shape;284;p46"/>
          <p:cNvSpPr txBox="1"/>
          <p:nvPr>
            <p:ph idx="1" type="body"/>
          </p:nvPr>
        </p:nvSpPr>
        <p:spPr>
          <a:xfrm>
            <a:off x="311700" y="1240225"/>
            <a:ext cx="8520600" cy="372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solidFill>
                  <a:schemeClr val="dk1"/>
                </a:solidFill>
              </a:rPr>
              <a:t>B3</a:t>
            </a:r>
            <a:r>
              <a:rPr lang="vi">
                <a:solidFill>
                  <a:schemeClr val="dk1"/>
                </a:solidFill>
              </a:rPr>
              <a:t>:</a:t>
            </a:r>
            <a:r>
              <a:rPr lang="vi">
                <a:solidFill>
                  <a:schemeClr val="dk1"/>
                </a:solidFill>
              </a:rPr>
              <a:t>Đặt toàn bộ các kết hợp vào bảng</a:t>
            </a:r>
            <a:endParaRPr>
              <a:solidFill>
                <a:schemeClr val="dk1"/>
              </a:solidFill>
            </a:endParaRPr>
          </a:p>
        </p:txBody>
      </p:sp>
      <p:graphicFrame>
        <p:nvGraphicFramePr>
          <p:cNvPr id="285" name="Google Shape;285;p46"/>
          <p:cNvGraphicFramePr/>
          <p:nvPr/>
        </p:nvGraphicFramePr>
        <p:xfrm>
          <a:off x="1604738" y="1623100"/>
          <a:ext cx="3000000" cy="3000000"/>
        </p:xfrm>
        <a:graphic>
          <a:graphicData uri="http://schemas.openxmlformats.org/drawingml/2006/table">
            <a:tbl>
              <a:tblPr>
                <a:noFill/>
                <a:tableStyleId>{4EFAB822-684B-4BAA-86CD-2B8111D4902F}</a:tableStyleId>
              </a:tblPr>
              <a:tblGrid>
                <a:gridCol w="2061000"/>
                <a:gridCol w="613450"/>
                <a:gridCol w="579625"/>
                <a:gridCol w="579925"/>
                <a:gridCol w="589075"/>
                <a:gridCol w="552425"/>
                <a:gridCol w="589075"/>
                <a:gridCol w="552400"/>
                <a:gridCol w="506500"/>
              </a:tblGrid>
              <a:tr h="2803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a:t>  R1</a:t>
                      </a:r>
                      <a:endParaRPr/>
                    </a:p>
                  </a:txBody>
                  <a:tcPr marT="91425" marB="91425" marR="91425" marL="91425"/>
                </a:tc>
                <a:tc>
                  <a:txBody>
                    <a:bodyPr/>
                    <a:lstStyle/>
                    <a:p>
                      <a:pPr indent="0" lvl="0" marL="0" rtl="0" algn="l">
                        <a:spcBef>
                          <a:spcPts val="0"/>
                        </a:spcBef>
                        <a:spcAft>
                          <a:spcPts val="0"/>
                        </a:spcAft>
                        <a:buNone/>
                      </a:pPr>
                      <a:r>
                        <a:rPr lang="vi"/>
                        <a:t>  R2</a:t>
                      </a:r>
                      <a:endParaRPr/>
                    </a:p>
                  </a:txBody>
                  <a:tcPr marT="91425" marB="91425" marR="91425" marL="91425"/>
                </a:tc>
                <a:tc>
                  <a:txBody>
                    <a:bodyPr/>
                    <a:lstStyle/>
                    <a:p>
                      <a:pPr indent="0" lvl="0" marL="0" rtl="0" algn="l">
                        <a:spcBef>
                          <a:spcPts val="0"/>
                        </a:spcBef>
                        <a:spcAft>
                          <a:spcPts val="0"/>
                        </a:spcAft>
                        <a:buNone/>
                      </a:pPr>
                      <a:r>
                        <a:rPr lang="vi"/>
                        <a:t> R3</a:t>
                      </a:r>
                      <a:endParaRPr/>
                    </a:p>
                  </a:txBody>
                  <a:tcPr marT="91425" marB="91425" marR="91425" marL="91425"/>
                </a:tc>
                <a:tc>
                  <a:txBody>
                    <a:bodyPr/>
                    <a:lstStyle/>
                    <a:p>
                      <a:pPr indent="0" lvl="0" marL="0" rtl="0" algn="l">
                        <a:spcBef>
                          <a:spcPts val="0"/>
                        </a:spcBef>
                        <a:spcAft>
                          <a:spcPts val="0"/>
                        </a:spcAft>
                        <a:buNone/>
                      </a:pPr>
                      <a:r>
                        <a:rPr lang="vi"/>
                        <a:t>  R4</a:t>
                      </a:r>
                      <a:endParaRPr/>
                    </a:p>
                  </a:txBody>
                  <a:tcPr marT="91425" marB="91425" marR="91425" marL="91425"/>
                </a:tc>
                <a:tc>
                  <a:txBody>
                    <a:bodyPr/>
                    <a:lstStyle/>
                    <a:p>
                      <a:pPr indent="0" lvl="0" marL="0" rtl="0" algn="l">
                        <a:spcBef>
                          <a:spcPts val="0"/>
                        </a:spcBef>
                        <a:spcAft>
                          <a:spcPts val="0"/>
                        </a:spcAft>
                        <a:buNone/>
                      </a:pPr>
                      <a:r>
                        <a:rPr lang="vi"/>
                        <a:t>  R5</a:t>
                      </a:r>
                      <a:endParaRPr/>
                    </a:p>
                  </a:txBody>
                  <a:tcPr marT="91425" marB="91425" marR="91425" marL="91425"/>
                </a:tc>
                <a:tc>
                  <a:txBody>
                    <a:bodyPr/>
                    <a:lstStyle/>
                    <a:p>
                      <a:pPr indent="0" lvl="0" marL="0" rtl="0" algn="l">
                        <a:spcBef>
                          <a:spcPts val="0"/>
                        </a:spcBef>
                        <a:spcAft>
                          <a:spcPts val="0"/>
                        </a:spcAft>
                        <a:buNone/>
                      </a:pPr>
                      <a:r>
                        <a:rPr lang="vi"/>
                        <a:t> R6</a:t>
                      </a:r>
                      <a:endParaRPr/>
                    </a:p>
                  </a:txBody>
                  <a:tcPr marT="91425" marB="91425" marR="91425" marL="91425"/>
                </a:tc>
                <a:tc>
                  <a:txBody>
                    <a:bodyPr/>
                    <a:lstStyle/>
                    <a:p>
                      <a:pPr indent="0" lvl="0" marL="0" rtl="0" algn="l">
                        <a:spcBef>
                          <a:spcPts val="0"/>
                        </a:spcBef>
                        <a:spcAft>
                          <a:spcPts val="0"/>
                        </a:spcAft>
                        <a:buNone/>
                      </a:pPr>
                      <a:r>
                        <a:rPr lang="vi"/>
                        <a:t> R7</a:t>
                      </a:r>
                      <a:endParaRPr/>
                    </a:p>
                  </a:txBody>
                  <a:tcPr marT="91425" marB="91425" marR="91425" marL="91425"/>
                </a:tc>
                <a:tc>
                  <a:txBody>
                    <a:bodyPr/>
                    <a:lstStyle/>
                    <a:p>
                      <a:pPr indent="0" lvl="0" marL="0" rtl="0" algn="l">
                        <a:spcBef>
                          <a:spcPts val="0"/>
                        </a:spcBef>
                        <a:spcAft>
                          <a:spcPts val="0"/>
                        </a:spcAft>
                        <a:buNone/>
                      </a:pPr>
                      <a:r>
                        <a:rPr lang="vi"/>
                        <a:t>R8</a:t>
                      </a:r>
                      <a:endParaRPr/>
                    </a:p>
                  </a:txBody>
                  <a:tcPr marT="91425" marB="91425" marR="91425" marL="91425"/>
                </a:tc>
              </a:tr>
              <a:tr h="280325">
                <a:tc>
                  <a:txBody>
                    <a:bodyPr/>
                    <a:lstStyle/>
                    <a:p>
                      <a:pPr indent="0" lvl="0" marL="0" rtl="0" algn="l">
                        <a:spcBef>
                          <a:spcPts val="0"/>
                        </a:spcBef>
                        <a:spcAft>
                          <a:spcPts val="0"/>
                        </a:spcAft>
                        <a:buNone/>
                      </a:pPr>
                      <a:r>
                        <a:rPr lang="vi"/>
                        <a:t>Khách hàng mới (15%)</a:t>
                      </a:r>
                      <a:endParaRPr/>
                    </a:p>
                  </a:txBody>
                  <a:tcPr marT="91425" marB="91425" marR="91425" marL="91425"/>
                </a:tc>
                <a:tc>
                  <a:txBody>
                    <a:bodyPr/>
                    <a:lstStyle/>
                    <a:p>
                      <a:pPr indent="0" lvl="0" marL="0" rtl="0" algn="l">
                        <a:spcBef>
                          <a:spcPts val="0"/>
                        </a:spcBef>
                        <a:spcAft>
                          <a:spcPts val="0"/>
                        </a:spcAft>
                        <a:buNone/>
                      </a:pPr>
                      <a:r>
                        <a:rPr lang="vi"/>
                        <a:t>  T</a:t>
                      </a:r>
                      <a:endParaRPr/>
                    </a:p>
                  </a:txBody>
                  <a:tcPr marT="91425" marB="91425" marR="91425" marL="91425"/>
                </a:tc>
                <a:tc>
                  <a:txBody>
                    <a:bodyPr/>
                    <a:lstStyle/>
                    <a:p>
                      <a:pPr indent="0" lvl="0" marL="0" rtl="0" algn="l">
                        <a:spcBef>
                          <a:spcPts val="0"/>
                        </a:spcBef>
                        <a:spcAft>
                          <a:spcPts val="0"/>
                        </a:spcAft>
                        <a:buNone/>
                      </a:pPr>
                      <a:r>
                        <a:rPr lang="vi"/>
                        <a:t>  T</a:t>
                      </a:r>
                      <a:endParaRPr/>
                    </a:p>
                  </a:txBody>
                  <a:tcPr marT="91425" marB="91425" marR="91425" marL="91425"/>
                </a:tc>
                <a:tc>
                  <a:txBody>
                    <a:bodyPr/>
                    <a:lstStyle/>
                    <a:p>
                      <a:pPr indent="0" lvl="0" marL="0" rtl="0" algn="l">
                        <a:spcBef>
                          <a:spcPts val="0"/>
                        </a:spcBef>
                        <a:spcAft>
                          <a:spcPts val="0"/>
                        </a:spcAft>
                        <a:buNone/>
                      </a:pPr>
                      <a:r>
                        <a:rPr lang="vi"/>
                        <a:t>  T</a:t>
                      </a:r>
                      <a:endParaRPr/>
                    </a:p>
                  </a:txBody>
                  <a:tcPr marT="91425" marB="91425" marR="91425" marL="91425"/>
                </a:tc>
                <a:tc>
                  <a:txBody>
                    <a:bodyPr/>
                    <a:lstStyle/>
                    <a:p>
                      <a:pPr indent="0" lvl="0" marL="0" rtl="0" algn="l">
                        <a:spcBef>
                          <a:spcPts val="0"/>
                        </a:spcBef>
                        <a:spcAft>
                          <a:spcPts val="0"/>
                        </a:spcAft>
                        <a:buNone/>
                      </a:pPr>
                      <a:r>
                        <a:rPr lang="vi"/>
                        <a:t>  T</a:t>
                      </a:r>
                      <a:endParaRPr/>
                    </a:p>
                  </a:txBody>
                  <a:tcPr marT="91425" marB="91425" marR="91425" marL="91425"/>
                </a:tc>
                <a:tc>
                  <a:txBody>
                    <a:bodyPr/>
                    <a:lstStyle/>
                    <a:p>
                      <a:pPr indent="0" lvl="0" marL="0" rtl="0" algn="l">
                        <a:spcBef>
                          <a:spcPts val="0"/>
                        </a:spcBef>
                        <a:spcAft>
                          <a:spcPts val="0"/>
                        </a:spcAft>
                        <a:buNone/>
                      </a:pPr>
                      <a:r>
                        <a:rPr lang="vi"/>
                        <a:t>  F</a:t>
                      </a:r>
                      <a:endParaRPr/>
                    </a:p>
                  </a:txBody>
                  <a:tcPr marT="91425" marB="91425" marR="91425" marL="91425"/>
                </a:tc>
                <a:tc>
                  <a:txBody>
                    <a:bodyPr/>
                    <a:lstStyle/>
                    <a:p>
                      <a:pPr indent="0" lvl="0" marL="0" rtl="0" algn="l">
                        <a:spcBef>
                          <a:spcPts val="0"/>
                        </a:spcBef>
                        <a:spcAft>
                          <a:spcPts val="0"/>
                        </a:spcAft>
                        <a:buNone/>
                      </a:pPr>
                      <a:r>
                        <a:rPr lang="vi"/>
                        <a:t>  F</a:t>
                      </a:r>
                      <a:endParaRPr/>
                    </a:p>
                  </a:txBody>
                  <a:tcPr marT="91425" marB="91425" marR="91425" marL="91425"/>
                </a:tc>
                <a:tc>
                  <a:txBody>
                    <a:bodyPr/>
                    <a:lstStyle/>
                    <a:p>
                      <a:pPr indent="0" lvl="0" marL="0" rtl="0" algn="l">
                        <a:spcBef>
                          <a:spcPts val="0"/>
                        </a:spcBef>
                        <a:spcAft>
                          <a:spcPts val="0"/>
                        </a:spcAft>
                        <a:buNone/>
                      </a:pPr>
                      <a:r>
                        <a:rPr lang="vi"/>
                        <a:t>  F</a:t>
                      </a:r>
                      <a:endParaRPr/>
                    </a:p>
                  </a:txBody>
                  <a:tcPr marT="91425" marB="91425" marR="91425" marL="91425"/>
                </a:tc>
                <a:tc>
                  <a:txBody>
                    <a:bodyPr/>
                    <a:lstStyle/>
                    <a:p>
                      <a:pPr indent="0" lvl="0" marL="0" rtl="0" algn="l">
                        <a:spcBef>
                          <a:spcPts val="0"/>
                        </a:spcBef>
                        <a:spcAft>
                          <a:spcPts val="0"/>
                        </a:spcAft>
                        <a:buNone/>
                      </a:pPr>
                      <a:r>
                        <a:rPr lang="vi"/>
                        <a:t>  F</a:t>
                      </a:r>
                      <a:endParaRPr/>
                    </a:p>
                  </a:txBody>
                  <a:tcPr marT="91425" marB="91425" marR="91425" marL="91425"/>
                </a:tc>
              </a:tr>
              <a:tr h="280325">
                <a:tc>
                  <a:txBody>
                    <a:bodyPr/>
                    <a:lstStyle/>
                    <a:p>
                      <a:pPr indent="0" lvl="0" marL="0" rtl="0" algn="l">
                        <a:spcBef>
                          <a:spcPts val="0"/>
                        </a:spcBef>
                        <a:spcAft>
                          <a:spcPts val="0"/>
                        </a:spcAft>
                        <a:buNone/>
                      </a:pPr>
                      <a:r>
                        <a:rPr lang="vi"/>
                        <a:t>VIP card (10%)</a:t>
                      </a:r>
                      <a:endParaRPr/>
                    </a:p>
                  </a:txBody>
                  <a:tcPr marT="91425" marB="91425" marR="91425" marL="91425"/>
                </a:tc>
                <a:tc>
                  <a:txBody>
                    <a:bodyPr/>
                    <a:lstStyle/>
                    <a:p>
                      <a:pPr indent="0" lvl="0" marL="0" rtl="0" algn="l">
                        <a:spcBef>
                          <a:spcPts val="0"/>
                        </a:spcBef>
                        <a:spcAft>
                          <a:spcPts val="0"/>
                        </a:spcAft>
                        <a:buNone/>
                      </a:pPr>
                      <a:r>
                        <a:rPr lang="vi"/>
                        <a:t>  T</a:t>
                      </a:r>
                      <a:endParaRPr/>
                    </a:p>
                  </a:txBody>
                  <a:tcPr marT="91425" marB="91425" marR="91425" marL="91425"/>
                </a:tc>
                <a:tc>
                  <a:txBody>
                    <a:bodyPr/>
                    <a:lstStyle/>
                    <a:p>
                      <a:pPr indent="0" lvl="0" marL="0" rtl="0" algn="l">
                        <a:spcBef>
                          <a:spcPts val="0"/>
                        </a:spcBef>
                        <a:spcAft>
                          <a:spcPts val="0"/>
                        </a:spcAft>
                        <a:buNone/>
                      </a:pPr>
                      <a:r>
                        <a:rPr lang="vi"/>
                        <a:t>  T</a:t>
                      </a:r>
                      <a:endParaRPr/>
                    </a:p>
                  </a:txBody>
                  <a:tcPr marT="91425" marB="91425" marR="91425" marL="91425"/>
                </a:tc>
                <a:tc>
                  <a:txBody>
                    <a:bodyPr/>
                    <a:lstStyle/>
                    <a:p>
                      <a:pPr indent="0" lvl="0" marL="0" rtl="0" algn="l">
                        <a:spcBef>
                          <a:spcPts val="0"/>
                        </a:spcBef>
                        <a:spcAft>
                          <a:spcPts val="0"/>
                        </a:spcAft>
                        <a:buNone/>
                      </a:pPr>
                      <a:r>
                        <a:rPr lang="vi"/>
                        <a:t>  F</a:t>
                      </a:r>
                      <a:endParaRPr/>
                    </a:p>
                  </a:txBody>
                  <a:tcPr marT="91425" marB="91425" marR="91425" marL="91425"/>
                </a:tc>
                <a:tc>
                  <a:txBody>
                    <a:bodyPr/>
                    <a:lstStyle/>
                    <a:p>
                      <a:pPr indent="0" lvl="0" marL="0" rtl="0" algn="l">
                        <a:spcBef>
                          <a:spcPts val="0"/>
                        </a:spcBef>
                        <a:spcAft>
                          <a:spcPts val="0"/>
                        </a:spcAft>
                        <a:buNone/>
                      </a:pPr>
                      <a:r>
                        <a:rPr lang="vi"/>
                        <a:t>  F</a:t>
                      </a:r>
                      <a:endParaRPr/>
                    </a:p>
                  </a:txBody>
                  <a:tcPr marT="91425" marB="91425" marR="91425" marL="91425"/>
                </a:tc>
                <a:tc>
                  <a:txBody>
                    <a:bodyPr/>
                    <a:lstStyle/>
                    <a:p>
                      <a:pPr indent="0" lvl="0" marL="0" rtl="0" algn="l">
                        <a:spcBef>
                          <a:spcPts val="0"/>
                        </a:spcBef>
                        <a:spcAft>
                          <a:spcPts val="0"/>
                        </a:spcAft>
                        <a:buNone/>
                      </a:pPr>
                      <a:r>
                        <a:rPr lang="vi"/>
                        <a:t>  T</a:t>
                      </a:r>
                      <a:endParaRPr/>
                    </a:p>
                  </a:txBody>
                  <a:tcPr marT="91425" marB="91425" marR="91425" marL="91425"/>
                </a:tc>
                <a:tc>
                  <a:txBody>
                    <a:bodyPr/>
                    <a:lstStyle/>
                    <a:p>
                      <a:pPr indent="0" lvl="0" marL="0" rtl="0" algn="l">
                        <a:spcBef>
                          <a:spcPts val="0"/>
                        </a:spcBef>
                        <a:spcAft>
                          <a:spcPts val="0"/>
                        </a:spcAft>
                        <a:buNone/>
                      </a:pPr>
                      <a:r>
                        <a:rPr lang="vi"/>
                        <a:t>  T</a:t>
                      </a:r>
                      <a:endParaRPr/>
                    </a:p>
                  </a:txBody>
                  <a:tcPr marT="91425" marB="91425" marR="91425" marL="91425"/>
                </a:tc>
                <a:tc>
                  <a:txBody>
                    <a:bodyPr/>
                    <a:lstStyle/>
                    <a:p>
                      <a:pPr indent="0" lvl="0" marL="0" rtl="0" algn="l">
                        <a:spcBef>
                          <a:spcPts val="0"/>
                        </a:spcBef>
                        <a:spcAft>
                          <a:spcPts val="0"/>
                        </a:spcAft>
                        <a:buNone/>
                      </a:pPr>
                      <a:r>
                        <a:rPr lang="vi"/>
                        <a:t>  F</a:t>
                      </a:r>
                      <a:endParaRPr/>
                    </a:p>
                  </a:txBody>
                  <a:tcPr marT="91425" marB="91425" marR="91425" marL="91425"/>
                </a:tc>
                <a:tc>
                  <a:txBody>
                    <a:bodyPr/>
                    <a:lstStyle/>
                    <a:p>
                      <a:pPr indent="0" lvl="0" marL="0" rtl="0" algn="l">
                        <a:spcBef>
                          <a:spcPts val="0"/>
                        </a:spcBef>
                        <a:spcAft>
                          <a:spcPts val="0"/>
                        </a:spcAft>
                        <a:buNone/>
                      </a:pPr>
                      <a:r>
                        <a:rPr lang="vi"/>
                        <a:t>  F</a:t>
                      </a:r>
                      <a:endParaRPr/>
                    </a:p>
                  </a:txBody>
                  <a:tcPr marT="91425" marB="91425" marR="91425" marL="91425"/>
                </a:tc>
              </a:tr>
              <a:tr h="280325">
                <a:tc>
                  <a:txBody>
                    <a:bodyPr/>
                    <a:lstStyle/>
                    <a:p>
                      <a:pPr indent="0" lvl="0" marL="0" rtl="0" algn="l">
                        <a:spcBef>
                          <a:spcPts val="0"/>
                        </a:spcBef>
                        <a:spcAft>
                          <a:spcPts val="0"/>
                        </a:spcAft>
                        <a:buNone/>
                      </a:pPr>
                      <a:r>
                        <a:rPr lang="vi"/>
                        <a:t>Coupon (20%)</a:t>
                      </a:r>
                      <a:endParaRPr/>
                    </a:p>
                  </a:txBody>
                  <a:tcPr marT="91425" marB="91425" marR="91425" marL="91425"/>
                </a:tc>
                <a:tc>
                  <a:txBody>
                    <a:bodyPr/>
                    <a:lstStyle/>
                    <a:p>
                      <a:pPr indent="0" lvl="0" marL="0" rtl="0" algn="l">
                        <a:spcBef>
                          <a:spcPts val="0"/>
                        </a:spcBef>
                        <a:spcAft>
                          <a:spcPts val="0"/>
                        </a:spcAft>
                        <a:buNone/>
                      </a:pPr>
                      <a:r>
                        <a:rPr lang="vi"/>
                        <a:t>  T</a:t>
                      </a:r>
                      <a:endParaRPr/>
                    </a:p>
                  </a:txBody>
                  <a:tcPr marT="91425" marB="91425" marR="91425" marL="91425"/>
                </a:tc>
                <a:tc>
                  <a:txBody>
                    <a:bodyPr/>
                    <a:lstStyle/>
                    <a:p>
                      <a:pPr indent="0" lvl="0" marL="0" rtl="0" algn="l">
                        <a:spcBef>
                          <a:spcPts val="0"/>
                        </a:spcBef>
                        <a:spcAft>
                          <a:spcPts val="0"/>
                        </a:spcAft>
                        <a:buNone/>
                      </a:pPr>
                      <a:r>
                        <a:rPr lang="vi"/>
                        <a:t>  F</a:t>
                      </a:r>
                      <a:endParaRPr/>
                    </a:p>
                  </a:txBody>
                  <a:tcPr marT="91425" marB="91425" marR="91425" marL="91425"/>
                </a:tc>
                <a:tc>
                  <a:txBody>
                    <a:bodyPr/>
                    <a:lstStyle/>
                    <a:p>
                      <a:pPr indent="0" lvl="0" marL="0" rtl="0" algn="l">
                        <a:spcBef>
                          <a:spcPts val="0"/>
                        </a:spcBef>
                        <a:spcAft>
                          <a:spcPts val="0"/>
                        </a:spcAft>
                        <a:buNone/>
                      </a:pPr>
                      <a:r>
                        <a:rPr lang="vi"/>
                        <a:t>  T</a:t>
                      </a:r>
                      <a:endParaRPr/>
                    </a:p>
                  </a:txBody>
                  <a:tcPr marT="91425" marB="91425" marR="91425" marL="91425"/>
                </a:tc>
                <a:tc>
                  <a:txBody>
                    <a:bodyPr/>
                    <a:lstStyle/>
                    <a:p>
                      <a:pPr indent="0" lvl="0" marL="0" rtl="0" algn="l">
                        <a:spcBef>
                          <a:spcPts val="0"/>
                        </a:spcBef>
                        <a:spcAft>
                          <a:spcPts val="0"/>
                        </a:spcAft>
                        <a:buNone/>
                      </a:pPr>
                      <a:r>
                        <a:rPr lang="vi"/>
                        <a:t>  F</a:t>
                      </a:r>
                      <a:endParaRPr/>
                    </a:p>
                  </a:txBody>
                  <a:tcPr marT="91425" marB="91425" marR="91425" marL="91425"/>
                </a:tc>
                <a:tc>
                  <a:txBody>
                    <a:bodyPr/>
                    <a:lstStyle/>
                    <a:p>
                      <a:pPr indent="0" lvl="0" marL="0" rtl="0" algn="l">
                        <a:spcBef>
                          <a:spcPts val="0"/>
                        </a:spcBef>
                        <a:spcAft>
                          <a:spcPts val="0"/>
                        </a:spcAft>
                        <a:buNone/>
                      </a:pPr>
                      <a:r>
                        <a:rPr lang="vi"/>
                        <a:t>  T</a:t>
                      </a:r>
                      <a:endParaRPr/>
                    </a:p>
                  </a:txBody>
                  <a:tcPr marT="91425" marB="91425" marR="91425" marL="91425"/>
                </a:tc>
                <a:tc>
                  <a:txBody>
                    <a:bodyPr/>
                    <a:lstStyle/>
                    <a:p>
                      <a:pPr indent="0" lvl="0" marL="0" rtl="0" algn="l">
                        <a:spcBef>
                          <a:spcPts val="0"/>
                        </a:spcBef>
                        <a:spcAft>
                          <a:spcPts val="0"/>
                        </a:spcAft>
                        <a:buNone/>
                      </a:pPr>
                      <a:r>
                        <a:rPr lang="vi"/>
                        <a:t>  F</a:t>
                      </a:r>
                      <a:endParaRPr/>
                    </a:p>
                  </a:txBody>
                  <a:tcPr marT="91425" marB="91425" marR="91425" marL="91425"/>
                </a:tc>
                <a:tc>
                  <a:txBody>
                    <a:bodyPr/>
                    <a:lstStyle/>
                    <a:p>
                      <a:pPr indent="0" lvl="0" marL="0" rtl="0" algn="l">
                        <a:spcBef>
                          <a:spcPts val="0"/>
                        </a:spcBef>
                        <a:spcAft>
                          <a:spcPts val="0"/>
                        </a:spcAft>
                        <a:buNone/>
                      </a:pPr>
                      <a:r>
                        <a:rPr lang="vi"/>
                        <a:t>  T</a:t>
                      </a:r>
                      <a:endParaRPr/>
                    </a:p>
                  </a:txBody>
                  <a:tcPr marT="91425" marB="91425" marR="91425" marL="91425"/>
                </a:tc>
                <a:tc>
                  <a:txBody>
                    <a:bodyPr/>
                    <a:lstStyle/>
                    <a:p>
                      <a:pPr indent="0" lvl="0" marL="0" rtl="0" algn="l">
                        <a:spcBef>
                          <a:spcPts val="0"/>
                        </a:spcBef>
                        <a:spcAft>
                          <a:spcPts val="0"/>
                        </a:spcAft>
                        <a:buNone/>
                      </a:pPr>
                      <a:r>
                        <a:rPr lang="vi"/>
                        <a:t>  F</a:t>
                      </a:r>
                      <a:endParaRPr/>
                    </a:p>
                  </a:txBody>
                  <a:tcPr marT="91425" marB="91425" marR="91425" marL="91425"/>
                </a:tc>
              </a:tr>
              <a:tr h="280325">
                <a:tc>
                  <a:txBody>
                    <a:bodyPr/>
                    <a:lstStyle/>
                    <a:p>
                      <a:pPr indent="0" lvl="0" marL="0" rtl="0" algn="l">
                        <a:spcBef>
                          <a:spcPts val="0"/>
                        </a:spcBef>
                        <a:spcAft>
                          <a:spcPts val="0"/>
                        </a:spcAft>
                        <a:buNone/>
                      </a:pPr>
                      <a:r>
                        <a:rPr lang="vi"/>
                        <a:t>Giảm giá 10%</a:t>
                      </a:r>
                      <a:endParaRPr/>
                    </a:p>
                  </a:txBody>
                  <a:tcPr marT="91425" marB="91425" marR="91425" marL="91425"/>
                </a:tc>
                <a:tc>
                  <a:txBody>
                    <a:bodyPr/>
                    <a:lstStyle/>
                    <a:p>
                      <a:pPr indent="0" lvl="0" marL="0" rtl="0" algn="l">
                        <a:spcBef>
                          <a:spcPts val="0"/>
                        </a:spcBef>
                        <a:spcAft>
                          <a:spcPts val="0"/>
                        </a:spcAft>
                        <a:buNone/>
                      </a:pPr>
                      <a:r>
                        <a:rPr lang="vi"/>
                        <a:t>  </a:t>
                      </a:r>
                      <a:r>
                        <a:rPr lang="vi"/>
                        <a:t>-</a:t>
                      </a:r>
                      <a:endParaRPr/>
                    </a:p>
                  </a:txBody>
                  <a:tcPr marT="91425" marB="91425" marR="91425" marL="91425"/>
                </a:tc>
                <a:tc>
                  <a:txBody>
                    <a:bodyPr/>
                    <a:lstStyle/>
                    <a:p>
                      <a:pPr indent="0" lvl="0" marL="0" rtl="0" algn="l">
                        <a:spcBef>
                          <a:spcPts val="0"/>
                        </a:spcBef>
                        <a:spcAft>
                          <a:spcPts val="0"/>
                        </a:spcAft>
                        <a:buNone/>
                      </a:pPr>
                      <a:r>
                        <a:rPr lang="vi"/>
                        <a:t>  </a:t>
                      </a:r>
                      <a:r>
                        <a:rPr lang="vi"/>
                        <a:t>-</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a:t>  </a:t>
                      </a:r>
                      <a:endParaRPr/>
                    </a:p>
                  </a:txBody>
                  <a:tcPr marT="91425" marB="91425" marR="91425" marL="91425"/>
                </a:tc>
                <a:tc>
                  <a:txBody>
                    <a:bodyPr/>
                    <a:lstStyle/>
                    <a:p>
                      <a:pPr indent="0" lvl="0" marL="0" rtl="0" algn="l">
                        <a:spcBef>
                          <a:spcPts val="0"/>
                        </a:spcBef>
                        <a:spcAft>
                          <a:spcPts val="0"/>
                        </a:spcAft>
                        <a:buNone/>
                      </a:pPr>
                      <a:r>
                        <a:rPr lang="vi"/>
                        <a:t>  x</a:t>
                      </a:r>
                      <a:endParaRPr/>
                    </a:p>
                  </a:txBody>
                  <a:tcPr marT="91425" marB="91425" marR="91425" marL="91425"/>
                </a:tc>
                <a:tc>
                  <a:txBody>
                    <a:bodyPr/>
                    <a:lstStyle/>
                    <a:p>
                      <a:pPr indent="0" lvl="0" marL="0" rtl="0" algn="l">
                        <a:spcBef>
                          <a:spcPts val="0"/>
                        </a:spcBef>
                        <a:spcAft>
                          <a:spcPts val="0"/>
                        </a:spcAft>
                        <a:buNone/>
                      </a:pPr>
                      <a:r>
                        <a:rPr lang="vi"/>
                        <a:t>  x</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280325">
                <a:tc>
                  <a:txBody>
                    <a:bodyPr/>
                    <a:lstStyle/>
                    <a:p>
                      <a:pPr indent="0" lvl="0" marL="0" rtl="0" algn="l">
                        <a:spcBef>
                          <a:spcPts val="0"/>
                        </a:spcBef>
                        <a:spcAft>
                          <a:spcPts val="0"/>
                        </a:spcAft>
                        <a:buNone/>
                      </a:pPr>
                      <a:r>
                        <a:rPr lang="vi"/>
                        <a:t>Giảm giá 15%</a:t>
                      </a:r>
                      <a:endParaRPr/>
                    </a:p>
                  </a:txBody>
                  <a:tcPr marT="91425" marB="91425" marR="91425" marL="91425"/>
                </a:tc>
                <a:tc>
                  <a:txBody>
                    <a:bodyPr/>
                    <a:lstStyle/>
                    <a:p>
                      <a:pPr indent="0" lvl="0" marL="0" rtl="0" algn="l">
                        <a:spcBef>
                          <a:spcPts val="0"/>
                        </a:spcBef>
                        <a:spcAft>
                          <a:spcPts val="0"/>
                        </a:spcAft>
                        <a:buNone/>
                      </a:pPr>
                      <a:r>
                        <a:rPr lang="vi"/>
                        <a:t>  </a:t>
                      </a:r>
                      <a:r>
                        <a:rPr lang="vi"/>
                        <a:t>-</a:t>
                      </a:r>
                      <a:endParaRPr/>
                    </a:p>
                  </a:txBody>
                  <a:tcPr marT="91425" marB="91425" marR="91425" marL="91425"/>
                </a:tc>
                <a:tc>
                  <a:txBody>
                    <a:bodyPr/>
                    <a:lstStyle/>
                    <a:p>
                      <a:pPr indent="0" lvl="0" marL="0" rtl="0" algn="l">
                        <a:spcBef>
                          <a:spcPts val="0"/>
                        </a:spcBef>
                        <a:spcAft>
                          <a:spcPts val="0"/>
                        </a:spcAft>
                        <a:buNone/>
                      </a:pPr>
                      <a:r>
                        <a:rPr lang="vi"/>
                        <a:t>  </a:t>
                      </a:r>
                      <a:r>
                        <a:rPr lang="vi"/>
                        <a:t>-</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a:t>  x</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a:t>  </a:t>
                      </a:r>
                      <a:endParaRPr/>
                    </a:p>
                  </a:txBody>
                  <a:tcPr marT="91425" marB="91425" marR="91425" marL="91425"/>
                </a:tc>
                <a:tc>
                  <a:txBody>
                    <a:bodyPr/>
                    <a:lstStyle/>
                    <a:p>
                      <a:pPr indent="0" lvl="0" marL="0" rtl="0" algn="l">
                        <a:spcBef>
                          <a:spcPts val="0"/>
                        </a:spcBef>
                        <a:spcAft>
                          <a:spcPts val="0"/>
                        </a:spcAft>
                        <a:buNone/>
                      </a:pPr>
                      <a:r>
                        <a:rPr lang="vi"/>
                        <a:t>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280325">
                <a:tc>
                  <a:txBody>
                    <a:bodyPr/>
                    <a:lstStyle/>
                    <a:p>
                      <a:pPr indent="0" lvl="0" marL="0" rtl="0" algn="l">
                        <a:spcBef>
                          <a:spcPts val="0"/>
                        </a:spcBef>
                        <a:spcAft>
                          <a:spcPts val="0"/>
                        </a:spcAft>
                        <a:buNone/>
                      </a:pPr>
                      <a:r>
                        <a:rPr lang="vi"/>
                        <a:t>Giảm giá 20%</a:t>
                      </a:r>
                      <a:endParaRPr/>
                    </a:p>
                  </a:txBody>
                  <a:tcPr marT="91425" marB="91425" marR="91425" marL="91425"/>
                </a:tc>
                <a:tc>
                  <a:txBody>
                    <a:bodyPr/>
                    <a:lstStyle/>
                    <a:p>
                      <a:pPr indent="0" lvl="0" marL="0" rtl="0" algn="l">
                        <a:spcBef>
                          <a:spcPts val="0"/>
                        </a:spcBef>
                        <a:spcAft>
                          <a:spcPts val="0"/>
                        </a:spcAft>
                        <a:buNone/>
                      </a:pPr>
                      <a:r>
                        <a:rPr lang="vi"/>
                        <a:t>  </a:t>
                      </a:r>
                      <a:r>
                        <a:rPr lang="vi"/>
                        <a:t>-</a:t>
                      </a:r>
                      <a:endParaRPr/>
                    </a:p>
                  </a:txBody>
                  <a:tcPr marT="91425" marB="91425" marR="91425" marL="91425"/>
                </a:tc>
                <a:tc>
                  <a:txBody>
                    <a:bodyPr/>
                    <a:lstStyle/>
                    <a:p>
                      <a:pPr indent="0" lvl="0" marL="0" rtl="0" algn="l">
                        <a:spcBef>
                          <a:spcPts val="0"/>
                        </a:spcBef>
                        <a:spcAft>
                          <a:spcPts val="0"/>
                        </a:spcAft>
                        <a:buNone/>
                      </a:pPr>
                      <a:r>
                        <a:rPr lang="vi"/>
                        <a:t>  -</a:t>
                      </a:r>
                      <a:endParaRPr/>
                    </a:p>
                  </a:txBody>
                  <a:tcPr marT="91425" marB="91425" marR="91425" marL="91425"/>
                </a:tc>
                <a:tc>
                  <a:txBody>
                    <a:bodyPr/>
                    <a:lstStyle/>
                    <a:p>
                      <a:pPr indent="0" lvl="0" marL="0" rtl="0" algn="l">
                        <a:spcBef>
                          <a:spcPts val="0"/>
                        </a:spcBef>
                        <a:spcAft>
                          <a:spcPts val="0"/>
                        </a:spcAft>
                        <a:buNone/>
                      </a:pPr>
                      <a:r>
                        <a:rPr lang="vi"/>
                        <a:t>  x</a:t>
                      </a:r>
                      <a:endParaRPr/>
                    </a:p>
                  </a:txBody>
                  <a:tcPr marT="91425" marB="91425" marR="91425" marL="91425"/>
                </a:tc>
                <a:tc>
                  <a:txBody>
                    <a:bodyPr/>
                    <a:lstStyle/>
                    <a:p>
                      <a:pPr indent="0" lvl="0" marL="0" rtl="0" algn="l">
                        <a:spcBef>
                          <a:spcPts val="0"/>
                        </a:spcBef>
                        <a:spcAft>
                          <a:spcPts val="0"/>
                        </a:spcAft>
                        <a:buNone/>
                      </a:pPr>
                      <a:r>
                        <a:rPr lang="vi"/>
                        <a:t>  </a:t>
                      </a:r>
                      <a:endParaRPr/>
                    </a:p>
                  </a:txBody>
                  <a:tcPr marT="91425" marB="91425" marR="91425" marL="91425"/>
                </a:tc>
                <a:tc>
                  <a:txBody>
                    <a:bodyPr/>
                    <a:lstStyle/>
                    <a:p>
                      <a:pPr indent="0" lvl="0" marL="0" rtl="0" algn="l">
                        <a:spcBef>
                          <a:spcPts val="0"/>
                        </a:spcBef>
                        <a:spcAft>
                          <a:spcPts val="0"/>
                        </a:spcAft>
                        <a:buNone/>
                      </a:pPr>
                      <a:r>
                        <a:rPr lang="vi"/>
                        <a:t> x</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a:t> x</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280325">
                <a:tc>
                  <a:txBody>
                    <a:bodyPr/>
                    <a:lstStyle/>
                    <a:p>
                      <a:pPr indent="0" lvl="0" marL="0" rtl="0" algn="l">
                        <a:spcBef>
                          <a:spcPts val="0"/>
                        </a:spcBef>
                        <a:spcAft>
                          <a:spcPts val="0"/>
                        </a:spcAft>
                        <a:buNone/>
                      </a:pPr>
                      <a:r>
                        <a:rPr lang="vi"/>
                        <a:t>Không giảm giá</a:t>
                      </a:r>
                      <a:endParaRPr/>
                    </a:p>
                  </a:txBody>
                  <a:tcPr marT="91425" marB="91425" marR="91425" marL="91425"/>
                </a:tc>
                <a:tc>
                  <a:txBody>
                    <a:bodyPr/>
                    <a:lstStyle/>
                    <a:p>
                      <a:pPr indent="0" lvl="0" marL="0" rtl="0" algn="l">
                        <a:spcBef>
                          <a:spcPts val="0"/>
                        </a:spcBef>
                        <a:spcAft>
                          <a:spcPts val="0"/>
                        </a:spcAft>
                        <a:buNone/>
                      </a:pPr>
                      <a:r>
                        <a:rPr lang="vi"/>
                        <a:t>  </a:t>
                      </a:r>
                      <a:r>
                        <a:rPr lang="vi"/>
                        <a:t>-</a:t>
                      </a:r>
                      <a:endParaRPr/>
                    </a:p>
                  </a:txBody>
                  <a:tcPr marT="91425" marB="91425" marR="91425" marL="91425"/>
                </a:tc>
                <a:tc>
                  <a:txBody>
                    <a:bodyPr/>
                    <a:lstStyle/>
                    <a:p>
                      <a:pPr indent="0" lvl="0" marL="0" rtl="0" algn="l">
                        <a:spcBef>
                          <a:spcPts val="0"/>
                        </a:spcBef>
                        <a:spcAft>
                          <a:spcPts val="0"/>
                        </a:spcAft>
                        <a:buNone/>
                      </a:pPr>
                      <a:r>
                        <a:rPr lang="vi"/>
                        <a:t>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a:t>  x</a:t>
                      </a:r>
                      <a:endParaRPr/>
                    </a:p>
                  </a:txBody>
                  <a:tcPr marT="91425" marB="91425" marR="91425" marL="91425"/>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4.2.3 Bảng quyết định </a:t>
            </a:r>
            <a:r>
              <a:rPr lang="vi" sz="2400"/>
              <a:t>(Decision Table Testing) </a:t>
            </a:r>
            <a:endParaRPr sz="2400"/>
          </a:p>
        </p:txBody>
      </p:sp>
      <p:sp>
        <p:nvSpPr>
          <p:cNvPr id="291" name="Google Shape;291;p47"/>
          <p:cNvSpPr txBox="1"/>
          <p:nvPr>
            <p:ph idx="1" type="body"/>
          </p:nvPr>
        </p:nvSpPr>
        <p:spPr>
          <a:xfrm>
            <a:off x="311700" y="1240225"/>
            <a:ext cx="8520600" cy="372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solidFill>
                  <a:schemeClr val="dk1"/>
                </a:solidFill>
              </a:rPr>
              <a:t>B4</a:t>
            </a:r>
            <a:r>
              <a:rPr lang="vi">
                <a:solidFill>
                  <a:schemeClr val="dk1"/>
                </a:solidFill>
              </a:rPr>
              <a:t>:</a:t>
            </a:r>
            <a:r>
              <a:rPr lang="vi">
                <a:solidFill>
                  <a:schemeClr val="dk1"/>
                </a:solidFill>
              </a:rPr>
              <a:t>Rút gọn bảng </a:t>
            </a:r>
            <a:endParaRPr>
              <a:solidFill>
                <a:schemeClr val="dk1"/>
              </a:solidFill>
            </a:endParaRPr>
          </a:p>
        </p:txBody>
      </p:sp>
      <p:graphicFrame>
        <p:nvGraphicFramePr>
          <p:cNvPr id="292" name="Google Shape;292;p47"/>
          <p:cNvGraphicFramePr/>
          <p:nvPr/>
        </p:nvGraphicFramePr>
        <p:xfrm>
          <a:off x="2214338" y="1699300"/>
          <a:ext cx="3000000" cy="3000000"/>
        </p:xfrm>
        <a:graphic>
          <a:graphicData uri="http://schemas.openxmlformats.org/drawingml/2006/table">
            <a:tbl>
              <a:tblPr>
                <a:noFill/>
                <a:tableStyleId>{4EFAB822-684B-4BAA-86CD-2B8111D4902F}</a:tableStyleId>
              </a:tblPr>
              <a:tblGrid>
                <a:gridCol w="2061000"/>
                <a:gridCol w="613450"/>
                <a:gridCol w="579625"/>
                <a:gridCol w="579925"/>
                <a:gridCol w="589075"/>
                <a:gridCol w="552425"/>
                <a:gridCol w="589075"/>
                <a:gridCol w="552400"/>
                <a:gridCol w="506500"/>
              </a:tblGrid>
              <a:tr h="2803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a:t>  R1</a:t>
                      </a:r>
                      <a:endParaRPr/>
                    </a:p>
                  </a:txBody>
                  <a:tcPr marT="91425" marB="91425" marR="91425" marL="91425">
                    <a:lnR cap="flat" cmpd="sng" w="9525">
                      <a:solidFill>
                        <a:schemeClr val="lt2"/>
                      </a:solidFill>
                      <a:prstDash val="solid"/>
                      <a:round/>
                      <a:headEnd len="sm" w="sm" type="none"/>
                      <a:tailEnd len="sm" w="sm" type="none"/>
                    </a:lnR>
                    <a:solidFill>
                      <a:srgbClr val="EFEFEF"/>
                    </a:solidFill>
                  </a:tcPr>
                </a:tc>
                <a:tc>
                  <a:txBody>
                    <a:bodyPr/>
                    <a:lstStyle/>
                    <a:p>
                      <a:pPr indent="0" lvl="0" marL="0" rtl="0" algn="l">
                        <a:spcBef>
                          <a:spcPts val="0"/>
                        </a:spcBef>
                        <a:spcAft>
                          <a:spcPts val="0"/>
                        </a:spcAft>
                        <a:buNone/>
                      </a:pPr>
                      <a:r>
                        <a:rPr lang="vi"/>
                        <a:t>  R2</a:t>
                      </a:r>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vi"/>
                        <a:t> R3</a:t>
                      </a:r>
                      <a:endParaRPr/>
                    </a:p>
                  </a:txBody>
                  <a:tcPr marT="91425" marB="91425" marR="91425" marL="91425">
                    <a:lnL cap="flat" cmpd="sng" w="9525">
                      <a:solidFill>
                        <a:schemeClr val="lt2"/>
                      </a:solidFill>
                      <a:prstDash val="solid"/>
                      <a:round/>
                      <a:headEnd len="sm" w="sm" type="none"/>
                      <a:tailEnd len="sm" w="sm" type="none"/>
                    </a:lnL>
                  </a:tcPr>
                </a:tc>
                <a:tc>
                  <a:txBody>
                    <a:bodyPr/>
                    <a:lstStyle/>
                    <a:p>
                      <a:pPr indent="0" lvl="0" marL="0" rtl="0" algn="l">
                        <a:spcBef>
                          <a:spcPts val="0"/>
                        </a:spcBef>
                        <a:spcAft>
                          <a:spcPts val="0"/>
                        </a:spcAft>
                        <a:buNone/>
                      </a:pPr>
                      <a:r>
                        <a:rPr lang="vi"/>
                        <a:t>  R4</a:t>
                      </a:r>
                      <a:endParaRPr/>
                    </a:p>
                  </a:txBody>
                  <a:tcPr marT="91425" marB="91425" marR="91425" marL="91425"/>
                </a:tc>
                <a:tc>
                  <a:txBody>
                    <a:bodyPr/>
                    <a:lstStyle/>
                    <a:p>
                      <a:pPr indent="0" lvl="0" marL="0" rtl="0" algn="l">
                        <a:spcBef>
                          <a:spcPts val="0"/>
                        </a:spcBef>
                        <a:spcAft>
                          <a:spcPts val="0"/>
                        </a:spcAft>
                        <a:buNone/>
                      </a:pPr>
                      <a:r>
                        <a:rPr lang="vi"/>
                        <a:t>  R5</a:t>
                      </a:r>
                      <a:endParaRPr/>
                    </a:p>
                  </a:txBody>
                  <a:tcPr marT="91425" marB="91425" marR="91425" marL="91425"/>
                </a:tc>
                <a:tc>
                  <a:txBody>
                    <a:bodyPr/>
                    <a:lstStyle/>
                    <a:p>
                      <a:pPr indent="0" lvl="0" marL="0" rtl="0" algn="l">
                        <a:spcBef>
                          <a:spcPts val="0"/>
                        </a:spcBef>
                        <a:spcAft>
                          <a:spcPts val="0"/>
                        </a:spcAft>
                        <a:buNone/>
                      </a:pPr>
                      <a:r>
                        <a:rPr lang="vi"/>
                        <a:t> R6</a:t>
                      </a:r>
                      <a:endParaRPr/>
                    </a:p>
                  </a:txBody>
                  <a:tcPr marT="91425" marB="91425" marR="91425" marL="91425"/>
                </a:tc>
                <a:tc>
                  <a:txBody>
                    <a:bodyPr/>
                    <a:lstStyle/>
                    <a:p>
                      <a:pPr indent="0" lvl="0" marL="0" rtl="0" algn="l">
                        <a:spcBef>
                          <a:spcPts val="0"/>
                        </a:spcBef>
                        <a:spcAft>
                          <a:spcPts val="0"/>
                        </a:spcAft>
                        <a:buNone/>
                      </a:pPr>
                      <a:r>
                        <a:rPr lang="vi"/>
                        <a:t> R7</a:t>
                      </a:r>
                      <a:endParaRPr/>
                    </a:p>
                  </a:txBody>
                  <a:tcPr marT="91425" marB="91425" marR="91425" marL="91425">
                    <a:solidFill>
                      <a:srgbClr val="EFEFEF"/>
                    </a:solidFill>
                  </a:tcPr>
                </a:tc>
                <a:tc>
                  <a:txBody>
                    <a:bodyPr/>
                    <a:lstStyle/>
                    <a:p>
                      <a:pPr indent="0" lvl="0" marL="0" rtl="0" algn="l">
                        <a:spcBef>
                          <a:spcPts val="0"/>
                        </a:spcBef>
                        <a:spcAft>
                          <a:spcPts val="0"/>
                        </a:spcAft>
                        <a:buNone/>
                      </a:pPr>
                      <a:r>
                        <a:rPr lang="vi"/>
                        <a:t>R8</a:t>
                      </a:r>
                      <a:endParaRPr/>
                    </a:p>
                  </a:txBody>
                  <a:tcPr marT="91425" marB="91425" marR="91425" marL="91425"/>
                </a:tc>
              </a:tr>
              <a:tr h="280325">
                <a:tc>
                  <a:txBody>
                    <a:bodyPr/>
                    <a:lstStyle/>
                    <a:p>
                      <a:pPr indent="0" lvl="0" marL="0" rtl="0" algn="l">
                        <a:spcBef>
                          <a:spcPts val="0"/>
                        </a:spcBef>
                        <a:spcAft>
                          <a:spcPts val="0"/>
                        </a:spcAft>
                        <a:buNone/>
                      </a:pPr>
                      <a:r>
                        <a:rPr lang="vi"/>
                        <a:t>Khách hàng mới (15%)</a:t>
                      </a:r>
                      <a:endParaRPr/>
                    </a:p>
                  </a:txBody>
                  <a:tcPr marT="91425" marB="91425" marR="91425" marL="91425"/>
                </a:tc>
                <a:tc>
                  <a:txBody>
                    <a:bodyPr/>
                    <a:lstStyle/>
                    <a:p>
                      <a:pPr indent="0" lvl="0" marL="0" rtl="0" algn="l">
                        <a:spcBef>
                          <a:spcPts val="0"/>
                        </a:spcBef>
                        <a:spcAft>
                          <a:spcPts val="0"/>
                        </a:spcAft>
                        <a:buNone/>
                      </a:pPr>
                      <a:r>
                        <a:rPr lang="vi"/>
                        <a:t>  T</a:t>
                      </a:r>
                      <a:endParaRPr/>
                    </a:p>
                  </a:txBody>
                  <a:tcPr marT="91425" marB="91425" marR="91425" marL="91425">
                    <a:lnR cap="flat" cmpd="sng" w="9525">
                      <a:solidFill>
                        <a:schemeClr val="lt2"/>
                      </a:solidFill>
                      <a:prstDash val="solid"/>
                      <a:round/>
                      <a:headEnd len="sm" w="sm" type="none"/>
                      <a:tailEnd len="sm" w="sm" type="none"/>
                    </a:lnR>
                    <a:solidFill>
                      <a:srgbClr val="EFEFEF"/>
                    </a:solidFill>
                  </a:tcPr>
                </a:tc>
                <a:tc>
                  <a:txBody>
                    <a:bodyPr/>
                    <a:lstStyle/>
                    <a:p>
                      <a:pPr indent="0" lvl="0" marL="0" rtl="0" algn="l">
                        <a:spcBef>
                          <a:spcPts val="0"/>
                        </a:spcBef>
                        <a:spcAft>
                          <a:spcPts val="0"/>
                        </a:spcAft>
                        <a:buNone/>
                      </a:pPr>
                      <a:r>
                        <a:rPr lang="vi"/>
                        <a:t>  T</a:t>
                      </a:r>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vi"/>
                        <a:t>  T</a:t>
                      </a:r>
                      <a:endParaRPr/>
                    </a:p>
                  </a:txBody>
                  <a:tcPr marT="91425" marB="91425" marR="91425" marL="91425">
                    <a:lnL cap="flat" cmpd="sng" w="9525">
                      <a:solidFill>
                        <a:schemeClr val="lt2"/>
                      </a:solidFill>
                      <a:prstDash val="solid"/>
                      <a:round/>
                      <a:headEnd len="sm" w="sm" type="none"/>
                      <a:tailEnd len="sm" w="sm" type="none"/>
                    </a:lnL>
                  </a:tcPr>
                </a:tc>
                <a:tc>
                  <a:txBody>
                    <a:bodyPr/>
                    <a:lstStyle/>
                    <a:p>
                      <a:pPr indent="0" lvl="0" marL="0" rtl="0" algn="l">
                        <a:spcBef>
                          <a:spcPts val="0"/>
                        </a:spcBef>
                        <a:spcAft>
                          <a:spcPts val="0"/>
                        </a:spcAft>
                        <a:buNone/>
                      </a:pPr>
                      <a:r>
                        <a:rPr lang="vi"/>
                        <a:t>  T</a:t>
                      </a:r>
                      <a:endParaRPr/>
                    </a:p>
                  </a:txBody>
                  <a:tcPr marT="91425" marB="91425" marR="91425" marL="91425"/>
                </a:tc>
                <a:tc>
                  <a:txBody>
                    <a:bodyPr/>
                    <a:lstStyle/>
                    <a:p>
                      <a:pPr indent="0" lvl="0" marL="0" rtl="0" algn="l">
                        <a:spcBef>
                          <a:spcPts val="0"/>
                        </a:spcBef>
                        <a:spcAft>
                          <a:spcPts val="0"/>
                        </a:spcAft>
                        <a:buNone/>
                      </a:pPr>
                      <a:r>
                        <a:rPr lang="vi"/>
                        <a:t>  F</a:t>
                      </a:r>
                      <a:endParaRPr/>
                    </a:p>
                  </a:txBody>
                  <a:tcPr marT="91425" marB="91425" marR="91425" marL="91425"/>
                </a:tc>
                <a:tc>
                  <a:txBody>
                    <a:bodyPr/>
                    <a:lstStyle/>
                    <a:p>
                      <a:pPr indent="0" lvl="0" marL="0" rtl="0" algn="l">
                        <a:spcBef>
                          <a:spcPts val="0"/>
                        </a:spcBef>
                        <a:spcAft>
                          <a:spcPts val="0"/>
                        </a:spcAft>
                        <a:buNone/>
                      </a:pPr>
                      <a:r>
                        <a:rPr lang="vi"/>
                        <a:t>  F</a:t>
                      </a:r>
                      <a:endParaRPr/>
                    </a:p>
                  </a:txBody>
                  <a:tcPr marT="91425" marB="91425" marR="91425" marL="91425"/>
                </a:tc>
                <a:tc>
                  <a:txBody>
                    <a:bodyPr/>
                    <a:lstStyle/>
                    <a:p>
                      <a:pPr indent="0" lvl="0" marL="0" rtl="0" algn="l">
                        <a:spcBef>
                          <a:spcPts val="0"/>
                        </a:spcBef>
                        <a:spcAft>
                          <a:spcPts val="0"/>
                        </a:spcAft>
                        <a:buNone/>
                      </a:pPr>
                      <a:r>
                        <a:rPr lang="vi"/>
                        <a:t>  F</a:t>
                      </a:r>
                      <a:endParaRPr/>
                    </a:p>
                  </a:txBody>
                  <a:tcPr marT="91425" marB="91425" marR="91425" marL="91425">
                    <a:solidFill>
                      <a:srgbClr val="EFEFEF"/>
                    </a:solidFill>
                  </a:tcPr>
                </a:tc>
                <a:tc>
                  <a:txBody>
                    <a:bodyPr/>
                    <a:lstStyle/>
                    <a:p>
                      <a:pPr indent="0" lvl="0" marL="0" rtl="0" algn="l">
                        <a:spcBef>
                          <a:spcPts val="0"/>
                        </a:spcBef>
                        <a:spcAft>
                          <a:spcPts val="0"/>
                        </a:spcAft>
                        <a:buNone/>
                      </a:pPr>
                      <a:r>
                        <a:rPr lang="vi"/>
                        <a:t>  F</a:t>
                      </a:r>
                      <a:endParaRPr/>
                    </a:p>
                  </a:txBody>
                  <a:tcPr marT="91425" marB="91425" marR="91425" marL="91425"/>
                </a:tc>
              </a:tr>
              <a:tr h="280325">
                <a:tc>
                  <a:txBody>
                    <a:bodyPr/>
                    <a:lstStyle/>
                    <a:p>
                      <a:pPr indent="0" lvl="0" marL="0" rtl="0" algn="l">
                        <a:spcBef>
                          <a:spcPts val="0"/>
                        </a:spcBef>
                        <a:spcAft>
                          <a:spcPts val="0"/>
                        </a:spcAft>
                        <a:buNone/>
                      </a:pPr>
                      <a:r>
                        <a:rPr lang="vi"/>
                        <a:t>VIP card (10%)</a:t>
                      </a:r>
                      <a:endParaRPr/>
                    </a:p>
                  </a:txBody>
                  <a:tcPr marT="91425" marB="91425" marR="91425" marL="91425"/>
                </a:tc>
                <a:tc>
                  <a:txBody>
                    <a:bodyPr/>
                    <a:lstStyle/>
                    <a:p>
                      <a:pPr indent="0" lvl="0" marL="0" rtl="0" algn="l">
                        <a:spcBef>
                          <a:spcPts val="0"/>
                        </a:spcBef>
                        <a:spcAft>
                          <a:spcPts val="0"/>
                        </a:spcAft>
                        <a:buNone/>
                      </a:pPr>
                      <a:r>
                        <a:rPr lang="vi"/>
                        <a:t>  T</a:t>
                      </a:r>
                      <a:endParaRPr/>
                    </a:p>
                  </a:txBody>
                  <a:tcPr marT="91425" marB="91425" marR="91425" marL="91425">
                    <a:lnR cap="flat" cmpd="sng" w="9525">
                      <a:solidFill>
                        <a:schemeClr val="lt2"/>
                      </a:solidFill>
                      <a:prstDash val="solid"/>
                      <a:round/>
                      <a:headEnd len="sm" w="sm" type="none"/>
                      <a:tailEnd len="sm" w="sm" type="none"/>
                    </a:lnR>
                    <a:solidFill>
                      <a:srgbClr val="EFEFEF"/>
                    </a:solidFill>
                  </a:tcPr>
                </a:tc>
                <a:tc>
                  <a:txBody>
                    <a:bodyPr/>
                    <a:lstStyle/>
                    <a:p>
                      <a:pPr indent="0" lvl="0" marL="0" rtl="0" algn="l">
                        <a:spcBef>
                          <a:spcPts val="0"/>
                        </a:spcBef>
                        <a:spcAft>
                          <a:spcPts val="0"/>
                        </a:spcAft>
                        <a:buNone/>
                      </a:pPr>
                      <a:r>
                        <a:rPr lang="vi"/>
                        <a:t>  T</a:t>
                      </a:r>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vi"/>
                        <a:t>  F</a:t>
                      </a:r>
                      <a:endParaRPr/>
                    </a:p>
                  </a:txBody>
                  <a:tcPr marT="91425" marB="91425" marR="91425" marL="91425">
                    <a:lnL cap="flat" cmpd="sng" w="9525">
                      <a:solidFill>
                        <a:schemeClr val="lt2"/>
                      </a:solidFill>
                      <a:prstDash val="solid"/>
                      <a:round/>
                      <a:headEnd len="sm" w="sm" type="none"/>
                      <a:tailEnd len="sm" w="sm" type="none"/>
                    </a:lnL>
                  </a:tcPr>
                </a:tc>
                <a:tc>
                  <a:txBody>
                    <a:bodyPr/>
                    <a:lstStyle/>
                    <a:p>
                      <a:pPr indent="0" lvl="0" marL="0" rtl="0" algn="l">
                        <a:spcBef>
                          <a:spcPts val="0"/>
                        </a:spcBef>
                        <a:spcAft>
                          <a:spcPts val="0"/>
                        </a:spcAft>
                        <a:buNone/>
                      </a:pPr>
                      <a:r>
                        <a:rPr lang="vi"/>
                        <a:t>  F</a:t>
                      </a:r>
                      <a:endParaRPr/>
                    </a:p>
                  </a:txBody>
                  <a:tcPr marT="91425" marB="91425" marR="91425" marL="91425"/>
                </a:tc>
                <a:tc>
                  <a:txBody>
                    <a:bodyPr/>
                    <a:lstStyle/>
                    <a:p>
                      <a:pPr indent="0" lvl="0" marL="0" rtl="0" algn="l">
                        <a:spcBef>
                          <a:spcPts val="0"/>
                        </a:spcBef>
                        <a:spcAft>
                          <a:spcPts val="0"/>
                        </a:spcAft>
                        <a:buNone/>
                      </a:pPr>
                      <a:r>
                        <a:rPr lang="vi"/>
                        <a:t>  T</a:t>
                      </a:r>
                      <a:endParaRPr/>
                    </a:p>
                  </a:txBody>
                  <a:tcPr marT="91425" marB="91425" marR="91425" marL="91425"/>
                </a:tc>
                <a:tc>
                  <a:txBody>
                    <a:bodyPr/>
                    <a:lstStyle/>
                    <a:p>
                      <a:pPr indent="0" lvl="0" marL="0" rtl="0" algn="l">
                        <a:spcBef>
                          <a:spcPts val="0"/>
                        </a:spcBef>
                        <a:spcAft>
                          <a:spcPts val="0"/>
                        </a:spcAft>
                        <a:buNone/>
                      </a:pPr>
                      <a:r>
                        <a:rPr lang="vi"/>
                        <a:t>  T</a:t>
                      </a:r>
                      <a:endParaRPr/>
                    </a:p>
                  </a:txBody>
                  <a:tcPr marT="91425" marB="91425" marR="91425" marL="91425"/>
                </a:tc>
                <a:tc>
                  <a:txBody>
                    <a:bodyPr/>
                    <a:lstStyle/>
                    <a:p>
                      <a:pPr indent="0" lvl="0" marL="0" rtl="0" algn="l">
                        <a:spcBef>
                          <a:spcPts val="0"/>
                        </a:spcBef>
                        <a:spcAft>
                          <a:spcPts val="0"/>
                        </a:spcAft>
                        <a:buNone/>
                      </a:pPr>
                      <a:r>
                        <a:rPr lang="vi"/>
                        <a:t>  F</a:t>
                      </a:r>
                      <a:endParaRPr/>
                    </a:p>
                  </a:txBody>
                  <a:tcPr marT="91425" marB="91425" marR="91425" marL="91425">
                    <a:solidFill>
                      <a:srgbClr val="EFEFEF"/>
                    </a:solidFill>
                  </a:tcPr>
                </a:tc>
                <a:tc>
                  <a:txBody>
                    <a:bodyPr/>
                    <a:lstStyle/>
                    <a:p>
                      <a:pPr indent="0" lvl="0" marL="0" rtl="0" algn="l">
                        <a:spcBef>
                          <a:spcPts val="0"/>
                        </a:spcBef>
                        <a:spcAft>
                          <a:spcPts val="0"/>
                        </a:spcAft>
                        <a:buNone/>
                      </a:pPr>
                      <a:r>
                        <a:rPr lang="vi"/>
                        <a:t>  F</a:t>
                      </a:r>
                      <a:endParaRPr/>
                    </a:p>
                  </a:txBody>
                  <a:tcPr marT="91425" marB="91425" marR="91425" marL="91425"/>
                </a:tc>
              </a:tr>
              <a:tr h="280325">
                <a:tc>
                  <a:txBody>
                    <a:bodyPr/>
                    <a:lstStyle/>
                    <a:p>
                      <a:pPr indent="0" lvl="0" marL="0" rtl="0" algn="l">
                        <a:spcBef>
                          <a:spcPts val="0"/>
                        </a:spcBef>
                        <a:spcAft>
                          <a:spcPts val="0"/>
                        </a:spcAft>
                        <a:buNone/>
                      </a:pPr>
                      <a:r>
                        <a:rPr lang="vi"/>
                        <a:t>Coupon (20%)</a:t>
                      </a:r>
                      <a:endParaRPr/>
                    </a:p>
                  </a:txBody>
                  <a:tcPr marT="91425" marB="91425" marR="91425" marL="91425">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vi"/>
                        <a:t>  T</a:t>
                      </a:r>
                      <a:endParaRPr/>
                    </a:p>
                  </a:txBody>
                  <a:tcPr marT="91425" marB="91425" marR="91425" marL="91425">
                    <a:lnR cap="flat" cmpd="sng" w="9525">
                      <a:solidFill>
                        <a:schemeClr val="lt2"/>
                      </a:solidFill>
                      <a:prstDash val="solid"/>
                      <a:round/>
                      <a:headEnd len="sm" w="sm" type="none"/>
                      <a:tailEnd len="sm" w="sm" type="none"/>
                    </a:lnR>
                    <a:lnB cap="flat" cmpd="sng" w="19050">
                      <a:solidFill>
                        <a:srgbClr val="9E9E9E"/>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vi"/>
                        <a:t>  F</a:t>
                      </a:r>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vi"/>
                        <a:t>  T</a:t>
                      </a:r>
                      <a:endParaRPr/>
                    </a:p>
                  </a:txBody>
                  <a:tcPr marT="91425" marB="91425" marR="91425" marL="91425">
                    <a:lnL cap="flat" cmpd="sng" w="9525">
                      <a:solidFill>
                        <a:schemeClr val="lt2"/>
                      </a:solidFill>
                      <a:prstDash val="solid"/>
                      <a:round/>
                      <a:headEnd len="sm" w="sm" type="none"/>
                      <a:tailEnd len="sm" w="sm" type="none"/>
                    </a:lnL>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vi"/>
                        <a:t>  F</a:t>
                      </a:r>
                      <a:endParaRPr/>
                    </a:p>
                  </a:txBody>
                  <a:tcPr marT="91425" marB="91425" marR="91425" marL="91425">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vi"/>
                        <a:t>  T</a:t>
                      </a:r>
                      <a:endParaRPr/>
                    </a:p>
                  </a:txBody>
                  <a:tcPr marT="91425" marB="91425" marR="91425" marL="91425">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vi"/>
                        <a:t>  F</a:t>
                      </a:r>
                      <a:endParaRPr/>
                    </a:p>
                  </a:txBody>
                  <a:tcPr marT="91425" marB="91425" marR="91425" marL="91425">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vi"/>
                        <a:t>  T</a:t>
                      </a:r>
                      <a:endParaRPr/>
                    </a:p>
                  </a:txBody>
                  <a:tcPr marT="91425" marB="91425" marR="91425" marL="91425">
                    <a:lnB cap="flat" cmpd="sng" w="19050">
                      <a:solidFill>
                        <a:srgbClr val="9E9E9E"/>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vi"/>
                        <a:t>  F</a:t>
                      </a:r>
                      <a:endParaRPr/>
                    </a:p>
                  </a:txBody>
                  <a:tcPr marT="91425" marB="91425" marR="91425" marL="91425">
                    <a:lnB cap="flat" cmpd="sng" w="19050">
                      <a:solidFill>
                        <a:srgbClr val="9E9E9E"/>
                      </a:solidFill>
                      <a:prstDash val="solid"/>
                      <a:round/>
                      <a:headEnd len="sm" w="sm" type="none"/>
                      <a:tailEnd len="sm" w="sm" type="none"/>
                    </a:lnB>
                  </a:tcPr>
                </a:tc>
              </a:tr>
              <a:tr h="280325">
                <a:tc>
                  <a:txBody>
                    <a:bodyPr/>
                    <a:lstStyle/>
                    <a:p>
                      <a:pPr indent="0" lvl="0" marL="0" rtl="0" algn="l">
                        <a:spcBef>
                          <a:spcPts val="0"/>
                        </a:spcBef>
                        <a:spcAft>
                          <a:spcPts val="0"/>
                        </a:spcAft>
                        <a:buNone/>
                      </a:pPr>
                      <a:r>
                        <a:rPr lang="vi"/>
                        <a:t>Giảm giá 10%</a:t>
                      </a:r>
                      <a:endParaRPr/>
                    </a:p>
                  </a:txBody>
                  <a:tcPr marT="91425" marB="91425" marR="91425" marL="91425">
                    <a:lnT cap="flat" cmpd="sng" w="1905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vi"/>
                        <a:t>  -</a:t>
                      </a:r>
                      <a:endParaRPr/>
                    </a:p>
                  </a:txBody>
                  <a:tcPr marT="91425" marB="91425" marR="91425" marL="91425">
                    <a:lnR cap="flat" cmpd="sng" w="9525">
                      <a:solidFill>
                        <a:schemeClr val="lt2"/>
                      </a:solidFill>
                      <a:prstDash val="solid"/>
                      <a:round/>
                      <a:headEnd len="sm" w="sm" type="none"/>
                      <a:tailEnd len="sm" w="sm" type="none"/>
                    </a:lnR>
                    <a:lnT cap="flat" cmpd="sng" w="19050">
                      <a:solidFill>
                        <a:srgbClr val="9E9E9E"/>
                      </a:solidFill>
                      <a:prstDash val="solid"/>
                      <a:round/>
                      <a:headEnd len="sm" w="sm" type="none"/>
                      <a:tailEnd len="sm" w="sm" type="none"/>
                    </a:lnT>
                    <a:solidFill>
                      <a:srgbClr val="EFEFEF"/>
                    </a:solidFill>
                  </a:tcPr>
                </a:tc>
                <a:tc>
                  <a:txBody>
                    <a:bodyPr/>
                    <a:lstStyle/>
                    <a:p>
                      <a:pPr indent="0" lvl="0" marL="0" rtl="0" algn="l">
                        <a:spcBef>
                          <a:spcPts val="0"/>
                        </a:spcBef>
                        <a:spcAft>
                          <a:spcPts val="0"/>
                        </a:spcAft>
                        <a:buNone/>
                      </a:pPr>
                      <a:r>
                        <a:rPr lang="vi"/>
                        <a:t>  -</a:t>
                      </a:r>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lt2"/>
                      </a:solidFill>
                      <a:prstDash val="solid"/>
                      <a:round/>
                      <a:headEnd len="sm" w="sm" type="none"/>
                      <a:tailEnd len="sm" w="sm" type="none"/>
                    </a:lnL>
                    <a:lnT cap="flat" cmpd="sng" w="1905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vi"/>
                        <a:t>  </a:t>
                      </a:r>
                      <a:endParaRPr/>
                    </a:p>
                  </a:txBody>
                  <a:tcPr marT="91425" marB="91425" marR="91425" marL="91425">
                    <a:lnT cap="flat" cmpd="sng" w="1905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vi"/>
                        <a:t>  x</a:t>
                      </a:r>
                      <a:endParaRPr/>
                    </a:p>
                  </a:txBody>
                  <a:tcPr marT="91425" marB="91425" marR="91425" marL="91425">
                    <a:lnT cap="flat" cmpd="sng" w="1905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vi"/>
                        <a:t>  x</a:t>
                      </a:r>
                      <a:endParaRPr/>
                    </a:p>
                  </a:txBody>
                  <a:tcPr marT="91425" marB="91425" marR="91425" marL="91425">
                    <a:lnT cap="flat" cmpd="sng" w="1905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19050">
                      <a:solidFill>
                        <a:srgbClr val="9E9E9E"/>
                      </a:solidFill>
                      <a:prstDash val="solid"/>
                      <a:round/>
                      <a:headEnd len="sm" w="sm" type="none"/>
                      <a:tailEnd len="sm" w="sm" type="none"/>
                    </a:lnT>
                    <a:solidFill>
                      <a:srgbClr val="EFEFEF"/>
                    </a:solidFill>
                  </a:tcPr>
                </a:tc>
                <a:tc>
                  <a:txBody>
                    <a:bodyPr/>
                    <a:lstStyle/>
                    <a:p>
                      <a:pPr indent="0" lvl="0" marL="0" rtl="0" algn="l">
                        <a:spcBef>
                          <a:spcPts val="0"/>
                        </a:spcBef>
                        <a:spcAft>
                          <a:spcPts val="0"/>
                        </a:spcAft>
                        <a:buNone/>
                      </a:pPr>
                      <a:r>
                        <a:t/>
                      </a:r>
                      <a:endParaRPr/>
                    </a:p>
                  </a:txBody>
                  <a:tcPr marT="91425" marB="91425" marR="91425" marL="91425">
                    <a:lnT cap="flat" cmpd="sng" w="19050">
                      <a:solidFill>
                        <a:srgbClr val="9E9E9E"/>
                      </a:solidFill>
                      <a:prstDash val="solid"/>
                      <a:round/>
                      <a:headEnd len="sm" w="sm" type="none"/>
                      <a:tailEnd len="sm" w="sm" type="none"/>
                    </a:lnT>
                  </a:tcPr>
                </a:tc>
              </a:tr>
              <a:tr h="280325">
                <a:tc>
                  <a:txBody>
                    <a:bodyPr/>
                    <a:lstStyle/>
                    <a:p>
                      <a:pPr indent="0" lvl="0" marL="0" rtl="0" algn="l">
                        <a:spcBef>
                          <a:spcPts val="0"/>
                        </a:spcBef>
                        <a:spcAft>
                          <a:spcPts val="0"/>
                        </a:spcAft>
                        <a:buNone/>
                      </a:pPr>
                      <a:r>
                        <a:rPr lang="vi"/>
                        <a:t>Giảm giá 15%</a:t>
                      </a:r>
                      <a:endParaRPr/>
                    </a:p>
                  </a:txBody>
                  <a:tcPr marT="91425" marB="91425" marR="91425" marL="91425"/>
                </a:tc>
                <a:tc>
                  <a:txBody>
                    <a:bodyPr/>
                    <a:lstStyle/>
                    <a:p>
                      <a:pPr indent="0" lvl="0" marL="0" rtl="0" algn="l">
                        <a:spcBef>
                          <a:spcPts val="0"/>
                        </a:spcBef>
                        <a:spcAft>
                          <a:spcPts val="0"/>
                        </a:spcAft>
                        <a:buNone/>
                      </a:pPr>
                      <a:r>
                        <a:rPr lang="vi"/>
                        <a:t>  -</a:t>
                      </a:r>
                      <a:endParaRPr/>
                    </a:p>
                  </a:txBody>
                  <a:tcPr marT="91425" marB="91425" marR="91425" marL="91425">
                    <a:lnR cap="flat" cmpd="sng" w="9525">
                      <a:solidFill>
                        <a:schemeClr val="lt2"/>
                      </a:solidFill>
                      <a:prstDash val="solid"/>
                      <a:round/>
                      <a:headEnd len="sm" w="sm" type="none"/>
                      <a:tailEnd len="sm" w="sm" type="none"/>
                    </a:lnR>
                    <a:solidFill>
                      <a:srgbClr val="EFEFEF"/>
                    </a:solidFill>
                  </a:tcPr>
                </a:tc>
                <a:tc>
                  <a:txBody>
                    <a:bodyPr/>
                    <a:lstStyle/>
                    <a:p>
                      <a:pPr indent="0" lvl="0" marL="0" rtl="0" algn="l">
                        <a:spcBef>
                          <a:spcPts val="0"/>
                        </a:spcBef>
                        <a:spcAft>
                          <a:spcPts val="0"/>
                        </a:spcAft>
                        <a:buNone/>
                      </a:pPr>
                      <a:r>
                        <a:rPr lang="vi"/>
                        <a:t> -</a:t>
                      </a:r>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lt2"/>
                      </a:solidFill>
                      <a:prstDash val="solid"/>
                      <a:round/>
                      <a:headEnd len="sm" w="sm" type="none"/>
                      <a:tailEnd len="sm" w="sm" type="none"/>
                    </a:lnL>
                  </a:tcPr>
                </a:tc>
                <a:tc>
                  <a:txBody>
                    <a:bodyPr/>
                    <a:lstStyle/>
                    <a:p>
                      <a:pPr indent="0" lvl="0" marL="0" rtl="0" algn="l">
                        <a:spcBef>
                          <a:spcPts val="0"/>
                        </a:spcBef>
                        <a:spcAft>
                          <a:spcPts val="0"/>
                        </a:spcAft>
                        <a:buNone/>
                      </a:pPr>
                      <a:r>
                        <a:rPr lang="vi"/>
                        <a:t>  x</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a:t>  </a:t>
                      </a:r>
                      <a:endParaRPr/>
                    </a:p>
                  </a:txBody>
                  <a:tcPr marT="91425" marB="91425" marR="91425" marL="91425"/>
                </a:tc>
                <a:tc>
                  <a:txBody>
                    <a:bodyPr/>
                    <a:lstStyle/>
                    <a:p>
                      <a:pPr indent="0" lvl="0" marL="0" rtl="0" algn="l">
                        <a:spcBef>
                          <a:spcPts val="0"/>
                        </a:spcBef>
                        <a:spcAft>
                          <a:spcPts val="0"/>
                        </a:spcAft>
                        <a:buNone/>
                      </a:pPr>
                      <a:r>
                        <a:rPr lang="vi"/>
                        <a:t>  </a:t>
                      </a:r>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a:p>
                  </a:txBody>
                  <a:tcPr marT="91425" marB="91425" marR="91425" marL="91425"/>
                </a:tc>
              </a:tr>
              <a:tr h="280325">
                <a:tc>
                  <a:txBody>
                    <a:bodyPr/>
                    <a:lstStyle/>
                    <a:p>
                      <a:pPr indent="0" lvl="0" marL="0" rtl="0" algn="l">
                        <a:spcBef>
                          <a:spcPts val="0"/>
                        </a:spcBef>
                        <a:spcAft>
                          <a:spcPts val="0"/>
                        </a:spcAft>
                        <a:buNone/>
                      </a:pPr>
                      <a:r>
                        <a:rPr lang="vi"/>
                        <a:t>Giảm giá 20%</a:t>
                      </a:r>
                      <a:endParaRPr/>
                    </a:p>
                  </a:txBody>
                  <a:tcPr marT="91425" marB="91425" marR="91425" marL="91425"/>
                </a:tc>
                <a:tc>
                  <a:txBody>
                    <a:bodyPr/>
                    <a:lstStyle/>
                    <a:p>
                      <a:pPr indent="0" lvl="0" marL="0" rtl="0" algn="l">
                        <a:spcBef>
                          <a:spcPts val="0"/>
                        </a:spcBef>
                        <a:spcAft>
                          <a:spcPts val="0"/>
                        </a:spcAft>
                        <a:buNone/>
                      </a:pPr>
                      <a:r>
                        <a:rPr lang="vi"/>
                        <a:t>  -</a:t>
                      </a:r>
                      <a:endParaRPr/>
                    </a:p>
                  </a:txBody>
                  <a:tcPr marT="91425" marB="91425" marR="91425" marL="91425">
                    <a:lnR cap="flat" cmpd="sng" w="9525">
                      <a:solidFill>
                        <a:schemeClr val="lt2"/>
                      </a:solidFill>
                      <a:prstDash val="solid"/>
                      <a:round/>
                      <a:headEnd len="sm" w="sm" type="none"/>
                      <a:tailEnd len="sm" w="sm" type="none"/>
                    </a:lnR>
                    <a:solidFill>
                      <a:srgbClr val="EFEFEF"/>
                    </a:solidFill>
                  </a:tcPr>
                </a:tc>
                <a:tc>
                  <a:txBody>
                    <a:bodyPr/>
                    <a:lstStyle/>
                    <a:p>
                      <a:pPr indent="0" lvl="0" marL="0" rtl="0" algn="l">
                        <a:spcBef>
                          <a:spcPts val="0"/>
                        </a:spcBef>
                        <a:spcAft>
                          <a:spcPts val="0"/>
                        </a:spcAft>
                        <a:buNone/>
                      </a:pPr>
                      <a:r>
                        <a:rPr lang="vi"/>
                        <a:t>  -</a:t>
                      </a:r>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vi"/>
                        <a:t>  x?</a:t>
                      </a:r>
                      <a:endParaRPr/>
                    </a:p>
                  </a:txBody>
                  <a:tcPr marT="91425" marB="91425" marR="91425" marL="91425">
                    <a:lnL cap="flat" cmpd="sng" w="9525">
                      <a:solidFill>
                        <a:schemeClr val="lt2"/>
                      </a:solidFill>
                      <a:prstDash val="solid"/>
                      <a:round/>
                      <a:headEnd len="sm" w="sm" type="none"/>
                      <a:tailEnd len="sm" w="sm" type="none"/>
                    </a:lnL>
                  </a:tcPr>
                </a:tc>
                <a:tc>
                  <a:txBody>
                    <a:bodyPr/>
                    <a:lstStyle/>
                    <a:p>
                      <a:pPr indent="0" lvl="0" marL="0" rtl="0" algn="l">
                        <a:spcBef>
                          <a:spcPts val="0"/>
                        </a:spcBef>
                        <a:spcAft>
                          <a:spcPts val="0"/>
                        </a:spcAft>
                        <a:buNone/>
                      </a:pPr>
                      <a:r>
                        <a:rPr lang="vi"/>
                        <a:t>  </a:t>
                      </a:r>
                      <a:endParaRPr/>
                    </a:p>
                  </a:txBody>
                  <a:tcPr marT="91425" marB="91425" marR="91425" marL="91425"/>
                </a:tc>
                <a:tc>
                  <a:txBody>
                    <a:bodyPr/>
                    <a:lstStyle/>
                    <a:p>
                      <a:pPr indent="0" lvl="0" marL="0" rtl="0" algn="l">
                        <a:spcBef>
                          <a:spcPts val="0"/>
                        </a:spcBef>
                        <a:spcAft>
                          <a:spcPts val="0"/>
                        </a:spcAft>
                        <a:buNone/>
                      </a:pPr>
                      <a:r>
                        <a:rPr lang="vi"/>
                        <a:t> x</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a:t> x</a:t>
                      </a:r>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a:p>
                  </a:txBody>
                  <a:tcPr marT="91425" marB="91425" marR="91425" marL="91425"/>
                </a:tc>
              </a:tr>
              <a:tr h="280325">
                <a:tc>
                  <a:txBody>
                    <a:bodyPr/>
                    <a:lstStyle/>
                    <a:p>
                      <a:pPr indent="0" lvl="0" marL="0" rtl="0" algn="l">
                        <a:spcBef>
                          <a:spcPts val="0"/>
                        </a:spcBef>
                        <a:spcAft>
                          <a:spcPts val="0"/>
                        </a:spcAft>
                        <a:buNone/>
                      </a:pPr>
                      <a:r>
                        <a:rPr lang="vi"/>
                        <a:t>Không giảm giá</a:t>
                      </a:r>
                      <a:endParaRPr/>
                    </a:p>
                  </a:txBody>
                  <a:tcPr marT="91425" marB="91425" marR="91425" marL="91425"/>
                </a:tc>
                <a:tc>
                  <a:txBody>
                    <a:bodyPr/>
                    <a:lstStyle/>
                    <a:p>
                      <a:pPr indent="0" lvl="0" marL="0" rtl="0" algn="l">
                        <a:spcBef>
                          <a:spcPts val="0"/>
                        </a:spcBef>
                        <a:spcAft>
                          <a:spcPts val="0"/>
                        </a:spcAft>
                        <a:buNone/>
                      </a:pPr>
                      <a:r>
                        <a:rPr lang="vi"/>
                        <a:t>  -</a:t>
                      </a:r>
                      <a:endParaRPr/>
                    </a:p>
                  </a:txBody>
                  <a:tcPr marT="91425" marB="91425" marR="91425" marL="91425">
                    <a:lnR cap="flat" cmpd="sng" w="9525">
                      <a:solidFill>
                        <a:schemeClr val="lt2"/>
                      </a:solidFill>
                      <a:prstDash val="solid"/>
                      <a:round/>
                      <a:headEnd len="sm" w="sm" type="none"/>
                      <a:tailEnd len="sm" w="sm" type="none"/>
                    </a:lnR>
                    <a:solidFill>
                      <a:srgbClr val="EFEFEF"/>
                    </a:solidFill>
                  </a:tcPr>
                </a:tc>
                <a:tc>
                  <a:txBody>
                    <a:bodyPr/>
                    <a:lstStyle/>
                    <a:p>
                      <a:pPr indent="0" lvl="0" marL="0" rtl="0" algn="l">
                        <a:spcBef>
                          <a:spcPts val="0"/>
                        </a:spcBef>
                        <a:spcAft>
                          <a:spcPts val="0"/>
                        </a:spcAft>
                        <a:buNone/>
                      </a:pPr>
                      <a:r>
                        <a:rPr lang="vi"/>
                        <a:t>  -</a:t>
                      </a:r>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lt2"/>
                      </a:solidFill>
                      <a:prstDash val="solid"/>
                      <a:round/>
                      <a:headEnd len="sm" w="sm" type="none"/>
                      <a:tailEnd len="sm" w="sm" type="none"/>
                    </a:ln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EFEFEF"/>
                    </a:solidFill>
                  </a:tcPr>
                </a:tc>
                <a:tc>
                  <a:txBody>
                    <a:bodyPr/>
                    <a:lstStyle/>
                    <a:p>
                      <a:pPr indent="0" lvl="0" marL="0" rtl="0" algn="l">
                        <a:spcBef>
                          <a:spcPts val="0"/>
                        </a:spcBef>
                        <a:spcAft>
                          <a:spcPts val="0"/>
                        </a:spcAft>
                        <a:buNone/>
                      </a:pPr>
                      <a:r>
                        <a:rPr lang="vi"/>
                        <a:t>  x</a:t>
                      </a:r>
                      <a:endParaRPr/>
                    </a:p>
                  </a:txBody>
                  <a:tcPr marT="91425" marB="91425" marR="91425" marL="91425"/>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4.2.3 Bảng quyết định </a:t>
            </a:r>
            <a:r>
              <a:rPr lang="vi" sz="2400"/>
              <a:t>(Decision Table Testing) </a:t>
            </a:r>
            <a:endParaRPr sz="2400"/>
          </a:p>
        </p:txBody>
      </p:sp>
      <p:sp>
        <p:nvSpPr>
          <p:cNvPr id="298" name="Google Shape;298;p48"/>
          <p:cNvSpPr txBox="1"/>
          <p:nvPr/>
        </p:nvSpPr>
        <p:spPr>
          <a:xfrm>
            <a:off x="152400" y="1295400"/>
            <a:ext cx="8742000" cy="2355000"/>
          </a:xfrm>
          <a:prstGeom prst="rect">
            <a:avLst/>
          </a:prstGeom>
          <a:noFill/>
          <a:ln>
            <a:noFill/>
          </a:ln>
        </p:spPr>
        <p:txBody>
          <a:bodyPr anchorCtr="0" anchor="t" bIns="91425" lIns="91425" spcFirstLastPara="1" rIns="91425" wrap="square" tIns="91425">
            <a:spAutoFit/>
          </a:bodyPr>
          <a:lstStyle/>
          <a:p>
            <a:pPr indent="0" lvl="0" marL="457200" rtl="0" algn="l">
              <a:lnSpc>
                <a:spcPct val="150000"/>
              </a:lnSpc>
              <a:spcBef>
                <a:spcPts val="600"/>
              </a:spcBef>
              <a:spcAft>
                <a:spcPts val="0"/>
              </a:spcAft>
              <a:buNone/>
            </a:pPr>
            <a:r>
              <a:rPr lang="vi" sz="1800">
                <a:solidFill>
                  <a:schemeClr val="dk1"/>
                </a:solidFill>
                <a:latin typeface="Source Code Pro"/>
                <a:ea typeface="Source Code Pro"/>
                <a:cs typeface="Source Code Pro"/>
                <a:sym typeface="Source Code Pro"/>
              </a:rPr>
              <a:t>B4:Rút gọn bảng </a:t>
            </a:r>
            <a:endParaRPr sz="1800">
              <a:solidFill>
                <a:schemeClr val="dk1"/>
              </a:solidFill>
              <a:latin typeface="Source Code Pro"/>
              <a:ea typeface="Source Code Pro"/>
              <a:cs typeface="Source Code Pro"/>
              <a:sym typeface="Source Code Pro"/>
            </a:endParaRPr>
          </a:p>
          <a:p>
            <a:pPr indent="0" lvl="0" marL="457200" rtl="0" algn="l">
              <a:lnSpc>
                <a:spcPct val="150000"/>
              </a:lnSpc>
              <a:spcBef>
                <a:spcPts val="600"/>
              </a:spcBef>
              <a:spcAft>
                <a:spcPts val="0"/>
              </a:spcAft>
              <a:buNone/>
            </a:pPr>
            <a:r>
              <a:rPr lang="vi" sz="1800">
                <a:latin typeface="Source Code Pro"/>
                <a:ea typeface="Source Code Pro"/>
                <a:cs typeface="Source Code Pro"/>
                <a:sym typeface="Source Code Pro"/>
              </a:rPr>
              <a:t>Nhìn vào Bảng quyết định ta có thể thấy: </a:t>
            </a:r>
            <a:endParaRPr sz="1800">
              <a:latin typeface="Source Code Pro"/>
              <a:ea typeface="Source Code Pro"/>
              <a:cs typeface="Source Code Pro"/>
              <a:sym typeface="Source Code Pro"/>
            </a:endParaRPr>
          </a:p>
          <a:p>
            <a:pPr indent="-342900" lvl="0" marL="914400" rtl="0" algn="l">
              <a:lnSpc>
                <a:spcPct val="150000"/>
              </a:lnSpc>
              <a:spcBef>
                <a:spcPts val="600"/>
              </a:spcBef>
              <a:spcAft>
                <a:spcPts val="0"/>
              </a:spcAft>
              <a:buSzPts val="1800"/>
              <a:buFont typeface="Source Code Pro"/>
              <a:buChar char="-"/>
            </a:pPr>
            <a:r>
              <a:rPr lang="vi" sz="1800">
                <a:latin typeface="Source Code Pro"/>
                <a:ea typeface="Source Code Pro"/>
                <a:cs typeface="Source Code Pro"/>
                <a:sym typeface="Source Code Pro"/>
              </a:rPr>
              <a:t>R1 và R2 là 2 case ko có trong thực tế nên loại bỏ.</a:t>
            </a:r>
            <a:endParaRPr sz="1800">
              <a:latin typeface="Source Code Pro"/>
              <a:ea typeface="Source Code Pro"/>
              <a:cs typeface="Source Code Pro"/>
              <a:sym typeface="Source Code Pro"/>
            </a:endParaRPr>
          </a:p>
          <a:p>
            <a:pPr indent="-342900" lvl="0" marL="914400" rtl="0" algn="l">
              <a:lnSpc>
                <a:spcPct val="150000"/>
              </a:lnSpc>
              <a:spcBef>
                <a:spcPts val="0"/>
              </a:spcBef>
              <a:spcAft>
                <a:spcPts val="0"/>
              </a:spcAft>
              <a:buSzPts val="1800"/>
              <a:buFont typeface="Source Code Pro"/>
              <a:buChar char="-"/>
            </a:pPr>
            <a:r>
              <a:rPr lang="vi" sz="1800">
                <a:latin typeface="Source Code Pro"/>
                <a:ea typeface="Source Code Pro"/>
                <a:cs typeface="Source Code Pro"/>
                <a:sym typeface="Source Code Pro"/>
              </a:rPr>
              <a:t>R3 và R7 có cùng kết quả nên ta có thể bỏ R7</a:t>
            </a:r>
            <a:endParaRPr sz="1800">
              <a:latin typeface="Source Code Pro"/>
              <a:ea typeface="Source Code Pro"/>
              <a:cs typeface="Source Code Pro"/>
              <a:sym typeface="Source Code Pro"/>
            </a:endParaRPr>
          </a:p>
          <a:p>
            <a:pPr indent="0" lvl="0" marL="457200" rtl="0" algn="l">
              <a:lnSpc>
                <a:spcPct val="150000"/>
              </a:lnSpc>
              <a:spcBef>
                <a:spcPts val="600"/>
              </a:spcBef>
              <a:spcAft>
                <a:spcPts val="0"/>
              </a:spcAft>
              <a:buNone/>
            </a:pPr>
            <a:r>
              <a:rPr lang="vi" sz="1800">
                <a:latin typeface="Source Code Pro"/>
                <a:ea typeface="Source Code Pro"/>
                <a:cs typeface="Source Code Pro"/>
                <a:sym typeface="Source Code Pro"/>
              </a:rPr>
              <a:t>Như vậy, ta có thể chọn các TC như sau: R3, R4, R5, R6, R7.</a:t>
            </a:r>
            <a:endParaRPr sz="1800">
              <a:latin typeface="Source Code Pro"/>
              <a:ea typeface="Source Code Pro"/>
              <a:cs typeface="Source Code Pro"/>
              <a:sym typeface="Source Code Pr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4.2.3 Bảng quyết định </a:t>
            </a:r>
            <a:r>
              <a:rPr lang="vi" sz="2400"/>
              <a:t>(Decision Table Testing) </a:t>
            </a:r>
            <a:endParaRPr sz="2400"/>
          </a:p>
        </p:txBody>
      </p:sp>
      <p:sp>
        <p:nvSpPr>
          <p:cNvPr id="304" name="Google Shape;304;p49"/>
          <p:cNvSpPr txBox="1"/>
          <p:nvPr/>
        </p:nvSpPr>
        <p:spPr>
          <a:xfrm>
            <a:off x="373800" y="1295400"/>
            <a:ext cx="8307000" cy="3186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600"/>
              </a:spcBef>
              <a:spcAft>
                <a:spcPts val="0"/>
              </a:spcAft>
              <a:buNone/>
            </a:pPr>
            <a:r>
              <a:rPr lang="vi" sz="1800">
                <a:solidFill>
                  <a:schemeClr val="dk1"/>
                </a:solidFill>
                <a:latin typeface="Source Code Pro"/>
                <a:ea typeface="Source Code Pro"/>
                <a:cs typeface="Source Code Pro"/>
                <a:sym typeface="Source Code Pro"/>
              </a:rPr>
              <a:t>Ưu điểm:</a:t>
            </a:r>
            <a:endParaRPr sz="1800">
              <a:solidFill>
                <a:schemeClr val="dk1"/>
              </a:solidFill>
              <a:latin typeface="Source Code Pro"/>
              <a:ea typeface="Source Code Pro"/>
              <a:cs typeface="Source Code Pro"/>
              <a:sym typeface="Source Code Pro"/>
            </a:endParaRPr>
          </a:p>
          <a:p>
            <a:pPr indent="-342900" lvl="0" marL="457200" rtl="0" algn="just">
              <a:lnSpc>
                <a:spcPct val="150000"/>
              </a:lnSpc>
              <a:spcBef>
                <a:spcPts val="600"/>
              </a:spcBef>
              <a:spcAft>
                <a:spcPts val="0"/>
              </a:spcAft>
              <a:buSzPts val="1800"/>
              <a:buFont typeface="Source Code Pro"/>
              <a:buChar char="-"/>
            </a:pPr>
            <a:r>
              <a:rPr lang="vi" sz="1800">
                <a:latin typeface="Source Code Pro"/>
                <a:ea typeface="Source Code Pro"/>
                <a:cs typeface="Source Code Pro"/>
                <a:sym typeface="Source Code Pro"/>
              </a:rPr>
              <a:t>Mô tả các qui tắc nghiệp vụ phức tạp dưới dạng dễ đọc và dễ kiểm soát</a:t>
            </a:r>
            <a:endParaRPr sz="1800">
              <a:latin typeface="Source Code Pro"/>
              <a:ea typeface="Source Code Pro"/>
              <a:cs typeface="Source Code Pro"/>
              <a:sym typeface="Source Code Pro"/>
            </a:endParaRPr>
          </a:p>
          <a:p>
            <a:pPr indent="-342900" lvl="0" marL="457200" rtl="0" algn="just">
              <a:lnSpc>
                <a:spcPct val="150000"/>
              </a:lnSpc>
              <a:spcBef>
                <a:spcPts val="0"/>
              </a:spcBef>
              <a:spcAft>
                <a:spcPts val="0"/>
              </a:spcAft>
              <a:buSzPts val="1800"/>
              <a:buFont typeface="Source Code Pro"/>
              <a:buChar char="-"/>
            </a:pPr>
            <a:r>
              <a:rPr lang="vi" sz="1800">
                <a:latin typeface="Source Code Pro"/>
                <a:ea typeface="Source Code Pro"/>
                <a:cs typeface="Source Code Pro"/>
                <a:sym typeface="Source Code Pro"/>
              </a:rPr>
              <a:t>Xác định số test case tối thiểu với độ bao phủ tối đa</a:t>
            </a:r>
            <a:endParaRPr sz="1800">
              <a:latin typeface="Source Code Pro"/>
              <a:ea typeface="Source Code Pro"/>
              <a:cs typeface="Source Code Pro"/>
              <a:sym typeface="Source Code Pro"/>
            </a:endParaRPr>
          </a:p>
          <a:p>
            <a:pPr indent="0" lvl="0" marL="0" rtl="0" algn="just">
              <a:lnSpc>
                <a:spcPct val="150000"/>
              </a:lnSpc>
              <a:spcBef>
                <a:spcPts val="600"/>
              </a:spcBef>
              <a:spcAft>
                <a:spcPts val="0"/>
              </a:spcAft>
              <a:buNone/>
            </a:pPr>
            <a:r>
              <a:rPr lang="vi" sz="1800">
                <a:solidFill>
                  <a:schemeClr val="dk1"/>
                </a:solidFill>
                <a:latin typeface="Source Code Pro"/>
                <a:ea typeface="Source Code Pro"/>
                <a:cs typeface="Source Code Pro"/>
                <a:sym typeface="Source Code Pro"/>
              </a:rPr>
              <a:t>Nhược điểm:</a:t>
            </a:r>
            <a:endParaRPr b="1" sz="1800">
              <a:latin typeface="Source Code Pro"/>
              <a:ea typeface="Source Code Pro"/>
              <a:cs typeface="Source Code Pro"/>
              <a:sym typeface="Source Code Pro"/>
            </a:endParaRPr>
          </a:p>
          <a:p>
            <a:pPr indent="-342900" lvl="0" marL="457200" rtl="0" algn="just">
              <a:lnSpc>
                <a:spcPct val="150000"/>
              </a:lnSpc>
              <a:spcBef>
                <a:spcPts val="600"/>
              </a:spcBef>
              <a:spcAft>
                <a:spcPts val="0"/>
              </a:spcAft>
              <a:buClr>
                <a:srgbClr val="3891A7"/>
              </a:buClr>
              <a:buSzPts val="1800"/>
              <a:buFont typeface="Source Code Pro"/>
              <a:buChar char="-"/>
            </a:pPr>
            <a:r>
              <a:rPr lang="vi" sz="1800">
                <a:latin typeface="Source Code Pro"/>
                <a:ea typeface="Source Code Pro"/>
                <a:cs typeface="Source Code Pro"/>
                <a:sym typeface="Source Code Pro"/>
              </a:rPr>
              <a:t>Nếu có quá nhiều kết hợp, chúng ta sẽ ko thể test tất cả các kết hợp đó</a:t>
            </a:r>
            <a:endParaRPr sz="1800">
              <a:latin typeface="Source Code Pro"/>
              <a:ea typeface="Source Code Pro"/>
              <a:cs typeface="Source Code Pro"/>
              <a:sym typeface="Source Code Pr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4.2.3 Bảng quyết định </a:t>
            </a:r>
            <a:r>
              <a:rPr lang="vi" sz="2400"/>
              <a:t>(Decision Table Testing) </a:t>
            </a:r>
            <a:endParaRPr sz="2400"/>
          </a:p>
        </p:txBody>
      </p:sp>
      <p:sp>
        <p:nvSpPr>
          <p:cNvPr id="310" name="Google Shape;310;p50"/>
          <p:cNvSpPr txBox="1"/>
          <p:nvPr/>
        </p:nvSpPr>
        <p:spPr>
          <a:xfrm>
            <a:off x="373800" y="1295400"/>
            <a:ext cx="8095800" cy="3063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600"/>
              </a:spcBef>
              <a:spcAft>
                <a:spcPts val="0"/>
              </a:spcAft>
              <a:buNone/>
            </a:pPr>
            <a:r>
              <a:rPr lang="vi" sz="1800">
                <a:solidFill>
                  <a:schemeClr val="dk1"/>
                </a:solidFill>
                <a:latin typeface="Source Code Pro"/>
                <a:ea typeface="Source Code Pro"/>
                <a:cs typeface="Source Code Pro"/>
                <a:sym typeface="Source Code Pro"/>
              </a:rPr>
              <a:t>Bài tập</a:t>
            </a:r>
            <a:endParaRPr sz="1800">
              <a:solidFill>
                <a:schemeClr val="dk1"/>
              </a:solidFill>
              <a:latin typeface="Source Code Pro"/>
              <a:ea typeface="Source Code Pro"/>
              <a:cs typeface="Source Code Pro"/>
              <a:sym typeface="Source Code Pro"/>
            </a:endParaRPr>
          </a:p>
          <a:p>
            <a:pPr indent="-330200" lvl="0" marL="457200" rtl="0" algn="l">
              <a:lnSpc>
                <a:spcPct val="150000"/>
              </a:lnSpc>
              <a:spcBef>
                <a:spcPts val="0"/>
              </a:spcBef>
              <a:spcAft>
                <a:spcPts val="0"/>
              </a:spcAft>
              <a:buClr>
                <a:srgbClr val="000000"/>
              </a:buClr>
              <a:buSzPts val="1600"/>
              <a:buFont typeface="Source Code Pro"/>
              <a:buChar char="-"/>
            </a:pPr>
            <a:r>
              <a:rPr lang="vi" sz="1600">
                <a:latin typeface="Source Code Pro"/>
                <a:ea typeface="Source Code Pro"/>
                <a:cs typeface="Source Code Pro"/>
                <a:sym typeface="Source Code Pro"/>
              </a:rPr>
              <a:t>Nếu bạn có thẻ railcard "over 60s - hơn 60 tuổi" thì được giảm giá 34% trên tất cả các vé bạn mua. </a:t>
            </a:r>
            <a:endParaRPr sz="1600">
              <a:latin typeface="Source Code Pro"/>
              <a:ea typeface="Source Code Pro"/>
              <a:cs typeface="Source Code Pro"/>
              <a:sym typeface="Source Code Pro"/>
            </a:endParaRPr>
          </a:p>
          <a:p>
            <a:pPr indent="-330200" lvl="0" marL="457200" rtl="0" algn="l">
              <a:lnSpc>
                <a:spcPct val="150000"/>
              </a:lnSpc>
              <a:spcBef>
                <a:spcPts val="0"/>
              </a:spcBef>
              <a:spcAft>
                <a:spcPts val="0"/>
              </a:spcAft>
              <a:buClr>
                <a:srgbClr val="000000"/>
              </a:buClr>
              <a:buSzPts val="1600"/>
              <a:buFont typeface="Source Code Pro"/>
              <a:buChar char="-"/>
            </a:pPr>
            <a:r>
              <a:rPr lang="vi" sz="1600">
                <a:latin typeface="Source Code Pro"/>
                <a:ea typeface="Source Code Pro"/>
                <a:cs typeface="Source Code Pro"/>
                <a:sym typeface="Source Code Pro"/>
              </a:rPr>
              <a:t>Nếu bạn đi cùng với trẻ em (dưới 16 tuổi) và có thẻ Family </a:t>
            </a:r>
            <a:r>
              <a:rPr lang="vi" sz="2000">
                <a:latin typeface="Source Code Pro"/>
                <a:ea typeface="Source Code Pro"/>
                <a:cs typeface="Source Code Pro"/>
                <a:sym typeface="Source Code Pro"/>
              </a:rPr>
              <a:t>railcard</a:t>
            </a:r>
            <a:r>
              <a:rPr lang="vi" sz="1600">
                <a:latin typeface="Source Code Pro"/>
                <a:ea typeface="Source Code Pro"/>
                <a:cs typeface="Source Code Pro"/>
                <a:sym typeface="Source Code Pro"/>
              </a:rPr>
              <a:t>, thì bạn sẽ được giảm 50%.</a:t>
            </a:r>
            <a:endParaRPr sz="1600">
              <a:latin typeface="Source Code Pro"/>
              <a:ea typeface="Source Code Pro"/>
              <a:cs typeface="Source Code Pro"/>
              <a:sym typeface="Source Code Pro"/>
            </a:endParaRPr>
          </a:p>
          <a:p>
            <a:pPr indent="-330200" lvl="0" marL="457200" rtl="0" algn="l">
              <a:lnSpc>
                <a:spcPct val="150000"/>
              </a:lnSpc>
              <a:spcBef>
                <a:spcPts val="0"/>
              </a:spcBef>
              <a:spcAft>
                <a:spcPts val="0"/>
              </a:spcAft>
              <a:buClr>
                <a:srgbClr val="000000"/>
              </a:buClr>
              <a:buSzPts val="1600"/>
              <a:buFont typeface="Source Code Pro"/>
              <a:buChar char="-"/>
            </a:pPr>
            <a:r>
              <a:rPr lang="vi" sz="1600">
                <a:latin typeface="Source Code Pro"/>
                <a:ea typeface="Source Code Pro"/>
                <a:cs typeface="Source Code Pro"/>
                <a:sym typeface="Source Code Pro"/>
              </a:rPr>
              <a:t>Nếu bạn có thẻ Family </a:t>
            </a:r>
            <a:r>
              <a:rPr lang="vi" sz="2000">
                <a:latin typeface="Source Code Pro"/>
                <a:ea typeface="Source Code Pro"/>
                <a:cs typeface="Source Code Pro"/>
                <a:sym typeface="Source Code Pro"/>
              </a:rPr>
              <a:t>railcard</a:t>
            </a:r>
            <a:r>
              <a:rPr lang="vi" sz="1600">
                <a:latin typeface="Source Code Pro"/>
                <a:ea typeface="Source Code Pro"/>
                <a:cs typeface="Source Code Pro"/>
                <a:sym typeface="Source Code Pro"/>
              </a:rPr>
              <a:t> và không đi cùng trẻ em, bạn được giảm 10%. </a:t>
            </a:r>
            <a:endParaRPr sz="1600">
              <a:latin typeface="Source Code Pro"/>
              <a:ea typeface="Source Code Pro"/>
              <a:cs typeface="Source Code Pro"/>
              <a:sym typeface="Source Code Pro"/>
            </a:endParaRPr>
          </a:p>
          <a:p>
            <a:pPr indent="-330200" lvl="0" marL="457200" rtl="0" algn="l">
              <a:lnSpc>
                <a:spcPct val="150000"/>
              </a:lnSpc>
              <a:spcBef>
                <a:spcPts val="0"/>
              </a:spcBef>
              <a:spcAft>
                <a:spcPts val="0"/>
              </a:spcAft>
              <a:buClr>
                <a:srgbClr val="000000"/>
              </a:buClr>
              <a:buSzPts val="1600"/>
              <a:buFont typeface="Source Code Pro"/>
              <a:buChar char="-"/>
            </a:pPr>
            <a:r>
              <a:rPr lang="vi" sz="1600">
                <a:latin typeface="Source Code Pro"/>
                <a:ea typeface="Source Code Pro"/>
                <a:cs typeface="Source Code Pro"/>
                <a:sym typeface="Source Code Pro"/>
              </a:rPr>
              <a:t>Bạn chỉ được sử dụng 1 loại thẻ railcard</a:t>
            </a:r>
            <a:endParaRPr sz="1600">
              <a:latin typeface="Source Code Pro"/>
              <a:ea typeface="Source Code Pro"/>
              <a:cs typeface="Source Code Pro"/>
              <a:sym typeface="Source Code Pro"/>
            </a:endParaRPr>
          </a:p>
        </p:txBody>
      </p:sp>
      <p:pic>
        <p:nvPicPr>
          <p:cNvPr id="311" name="Google Shape;311;p50"/>
          <p:cNvPicPr preferRelativeResize="0"/>
          <p:nvPr/>
        </p:nvPicPr>
        <p:blipFill>
          <a:blip r:embed="rId3">
            <a:alphaModFix/>
          </a:blip>
          <a:stretch>
            <a:fillRect/>
          </a:stretch>
        </p:blipFill>
        <p:spPr>
          <a:xfrm>
            <a:off x="5991213" y="3695700"/>
            <a:ext cx="3152775" cy="14478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4.2.4 </a:t>
            </a:r>
            <a:r>
              <a:rPr lang="vi"/>
              <a:t>Chuyển trạng thái </a:t>
            </a:r>
            <a:r>
              <a:rPr lang="vi" sz="2400"/>
              <a:t>(State Transition Testing)</a:t>
            </a:r>
            <a:endParaRPr sz="2400"/>
          </a:p>
        </p:txBody>
      </p:sp>
      <p:sp>
        <p:nvSpPr>
          <p:cNvPr id="317" name="Google Shape;317;p51"/>
          <p:cNvSpPr txBox="1"/>
          <p:nvPr>
            <p:ph idx="1" type="body"/>
          </p:nvPr>
        </p:nvSpPr>
        <p:spPr>
          <a:xfrm>
            <a:off x="311700" y="1240225"/>
            <a:ext cx="4746300" cy="372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000">
                <a:solidFill>
                  <a:schemeClr val="dk1"/>
                </a:solidFill>
              </a:rPr>
              <a:t>Sơ đồ chuyển trạng thái</a:t>
            </a:r>
            <a:r>
              <a:rPr lang="vi" sz="2000">
                <a:solidFill>
                  <a:srgbClr val="000000"/>
                </a:solidFill>
              </a:rPr>
              <a:t> mô hình hóa hành vi của hệ thống bằng cách hiển thị các trạng thái có thể có và trạng thái chuyển tiếp hợp lệ. </a:t>
            </a:r>
            <a:endParaRPr sz="2000">
              <a:solidFill>
                <a:srgbClr val="000000"/>
              </a:solidFill>
            </a:endParaRPr>
          </a:p>
          <a:p>
            <a:pPr indent="0" lvl="0" marL="0" rtl="0" algn="l">
              <a:spcBef>
                <a:spcPts val="1200"/>
              </a:spcBef>
              <a:spcAft>
                <a:spcPts val="1200"/>
              </a:spcAft>
              <a:buNone/>
            </a:pPr>
            <a:r>
              <a:rPr lang="vi" sz="2000">
                <a:solidFill>
                  <a:srgbClr val="000000"/>
                </a:solidFill>
              </a:rPr>
              <a:t>Quá trình chuyển đổi được bắt đầu bởi một sự kiện hoặc một điều kiện.</a:t>
            </a:r>
            <a:endParaRPr sz="2000">
              <a:solidFill>
                <a:srgbClr val="000000"/>
              </a:solidFill>
            </a:endParaRPr>
          </a:p>
        </p:txBody>
      </p:sp>
      <p:pic>
        <p:nvPicPr>
          <p:cNvPr id="318" name="Google Shape;318;p51"/>
          <p:cNvPicPr preferRelativeResize="0"/>
          <p:nvPr/>
        </p:nvPicPr>
        <p:blipFill rotWithShape="1">
          <a:blip r:embed="rId3">
            <a:alphaModFix/>
          </a:blip>
          <a:srcRect b="0" l="0" r="0" t="0"/>
          <a:stretch/>
        </p:blipFill>
        <p:spPr>
          <a:xfrm>
            <a:off x="5524275" y="1164024"/>
            <a:ext cx="2660901" cy="354784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Nội dung</a:t>
            </a:r>
            <a:endParaRPr/>
          </a:p>
        </p:txBody>
      </p:sp>
      <p:sp>
        <p:nvSpPr>
          <p:cNvPr id="81" name="Google Shape;81;p16"/>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solidFill>
                  <a:srgbClr val="000000"/>
                </a:solidFill>
                <a:highlight>
                  <a:srgbClr val="FF706B"/>
                </a:highlight>
              </a:rPr>
              <a:t>4.1 Tổng quan về kỹ thuật thiết kế test</a:t>
            </a:r>
            <a:endParaRPr/>
          </a:p>
          <a:p>
            <a:pPr indent="0" lvl="0" marL="0" rtl="0" algn="l">
              <a:spcBef>
                <a:spcPts val="1200"/>
              </a:spcBef>
              <a:spcAft>
                <a:spcPts val="0"/>
              </a:spcAft>
              <a:buNone/>
            </a:pPr>
            <a:r>
              <a:rPr lang="vi"/>
              <a:t>4.2 Kỹ thuật kiểm thử hộp đen</a:t>
            </a:r>
            <a:endParaRPr/>
          </a:p>
          <a:p>
            <a:pPr indent="0" lvl="0" marL="0" rtl="0" algn="l">
              <a:spcBef>
                <a:spcPts val="1200"/>
              </a:spcBef>
              <a:spcAft>
                <a:spcPts val="0"/>
              </a:spcAft>
              <a:buNone/>
            </a:pPr>
            <a:r>
              <a:rPr lang="vi"/>
              <a:t>4.3 Kỹ thuật kiểm thử hộp trắng</a:t>
            </a:r>
            <a:endParaRPr/>
          </a:p>
          <a:p>
            <a:pPr indent="0" lvl="0" marL="0" rtl="0" algn="l">
              <a:spcBef>
                <a:spcPts val="1200"/>
              </a:spcBef>
              <a:spcAft>
                <a:spcPts val="1200"/>
              </a:spcAft>
              <a:buNone/>
            </a:pPr>
            <a:r>
              <a:rPr lang="vi"/>
              <a:t>4.4 Kỹ thuật kiểm thử dựa trên kinh nghiệm</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4.2.4 Chuyển trạng thái </a:t>
            </a:r>
            <a:r>
              <a:rPr lang="vi" sz="2400"/>
              <a:t>(State Transition Testing)</a:t>
            </a:r>
            <a:endParaRPr sz="2400"/>
          </a:p>
        </p:txBody>
      </p:sp>
      <p:sp>
        <p:nvSpPr>
          <p:cNvPr id="324" name="Google Shape;324;p52"/>
          <p:cNvSpPr txBox="1"/>
          <p:nvPr>
            <p:ph idx="1" type="body"/>
          </p:nvPr>
        </p:nvSpPr>
        <p:spPr>
          <a:xfrm>
            <a:off x="311700" y="1240225"/>
            <a:ext cx="8411700" cy="372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sz="2000">
                <a:solidFill>
                  <a:srgbClr val="000000"/>
                </a:solidFill>
              </a:rPr>
              <a:t>Ví dụ: Sơ đồ chuyển trạng thái của chức năng login trong hệ thống ATM</a:t>
            </a:r>
            <a:endParaRPr sz="2000">
              <a:solidFill>
                <a:srgbClr val="000000"/>
              </a:solidFill>
            </a:endParaRPr>
          </a:p>
        </p:txBody>
      </p:sp>
      <p:pic>
        <p:nvPicPr>
          <p:cNvPr id="325" name="Google Shape;325;p52"/>
          <p:cNvPicPr preferRelativeResize="0"/>
          <p:nvPr/>
        </p:nvPicPr>
        <p:blipFill rotWithShape="1">
          <a:blip r:embed="rId3">
            <a:alphaModFix/>
          </a:blip>
          <a:srcRect b="0" l="0" r="0" t="0"/>
          <a:stretch/>
        </p:blipFill>
        <p:spPr>
          <a:xfrm>
            <a:off x="1141225" y="2104675"/>
            <a:ext cx="6722825" cy="29710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4.2.4 Chuyển trạng thái </a:t>
            </a:r>
            <a:r>
              <a:rPr lang="vi" sz="2400"/>
              <a:t>(State Transition Testing)</a:t>
            </a:r>
            <a:endParaRPr sz="2400"/>
          </a:p>
        </p:txBody>
      </p:sp>
      <p:sp>
        <p:nvSpPr>
          <p:cNvPr id="331" name="Google Shape;331;p53"/>
          <p:cNvSpPr txBox="1"/>
          <p:nvPr>
            <p:ph idx="1" type="body"/>
          </p:nvPr>
        </p:nvSpPr>
        <p:spPr>
          <a:xfrm>
            <a:off x="311700" y="1240225"/>
            <a:ext cx="8411700" cy="372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000">
                <a:solidFill>
                  <a:srgbClr val="000000"/>
                </a:solidFill>
              </a:rPr>
              <a:t>Tuy nhiên chuyển trạng thái cũng có thể được mô tả bằng bảng</a:t>
            </a:r>
            <a:endParaRPr sz="2000">
              <a:solidFill>
                <a:srgbClr val="000000"/>
              </a:solidFill>
            </a:endParaRPr>
          </a:p>
          <a:p>
            <a:pPr indent="0" lvl="0" marL="0" rtl="0" algn="l">
              <a:spcBef>
                <a:spcPts val="1200"/>
              </a:spcBef>
              <a:spcAft>
                <a:spcPts val="1200"/>
              </a:spcAft>
              <a:buNone/>
            </a:pPr>
            <a:r>
              <a:t/>
            </a:r>
            <a:endParaRPr sz="2000">
              <a:solidFill>
                <a:srgbClr val="000000"/>
              </a:solidFill>
            </a:endParaRPr>
          </a:p>
        </p:txBody>
      </p:sp>
      <p:graphicFrame>
        <p:nvGraphicFramePr>
          <p:cNvPr id="332" name="Google Shape;332;p53"/>
          <p:cNvGraphicFramePr/>
          <p:nvPr/>
        </p:nvGraphicFramePr>
        <p:xfrm>
          <a:off x="2178775" y="2776175"/>
          <a:ext cx="3000000" cy="3000000"/>
        </p:xfrm>
        <a:graphic>
          <a:graphicData uri="http://schemas.openxmlformats.org/drawingml/2006/table">
            <a:tbl>
              <a:tblPr>
                <a:noFill/>
                <a:tableStyleId>{4EFAB822-684B-4BAA-86CD-2B8111D4902F}</a:tableStyleId>
              </a:tblPr>
              <a:tblGrid>
                <a:gridCol w="786450"/>
                <a:gridCol w="1706000"/>
                <a:gridCol w="20012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a:t>Events/Condition 1</a:t>
                      </a:r>
                      <a:endParaRPr/>
                    </a:p>
                  </a:txBody>
                  <a:tcPr marT="91425" marB="91425" marR="91425" marL="91425"/>
                </a:tc>
                <a:tc>
                  <a:txBody>
                    <a:bodyPr/>
                    <a:lstStyle/>
                    <a:p>
                      <a:pPr indent="0" lvl="0" marL="0" rtl="0" algn="l">
                        <a:spcBef>
                          <a:spcPts val="0"/>
                        </a:spcBef>
                        <a:spcAft>
                          <a:spcPts val="0"/>
                        </a:spcAft>
                        <a:buNone/>
                      </a:pPr>
                      <a:r>
                        <a:rPr lang="vi"/>
                        <a:t>Events/Condition 2</a:t>
                      </a:r>
                      <a:endParaRPr/>
                    </a:p>
                  </a:txBody>
                  <a:tcPr marT="91425" marB="91425" marR="91425" marL="91425"/>
                </a:tc>
              </a:tr>
              <a:tr h="381000">
                <a:tc>
                  <a:txBody>
                    <a:bodyPr/>
                    <a:lstStyle/>
                    <a:p>
                      <a:pPr indent="0" lvl="0" marL="0" rtl="0" algn="ctr">
                        <a:spcBef>
                          <a:spcPts val="0"/>
                        </a:spcBef>
                        <a:spcAft>
                          <a:spcPts val="0"/>
                        </a:spcAft>
                        <a:buNone/>
                      </a:pPr>
                      <a:r>
                        <a:rPr lang="vi"/>
                        <a:t>S1</a:t>
                      </a:r>
                      <a:endParaRPr/>
                    </a:p>
                  </a:txBody>
                  <a:tcPr marT="91425" marB="91425" marR="91425" marL="91425"/>
                </a:tc>
                <a:tc>
                  <a:txBody>
                    <a:bodyPr/>
                    <a:lstStyle/>
                    <a:p>
                      <a:pPr indent="0" lvl="0" marL="0" rtl="0" algn="ctr">
                        <a:spcBef>
                          <a:spcPts val="0"/>
                        </a:spcBef>
                        <a:spcAft>
                          <a:spcPts val="0"/>
                        </a:spcAft>
                        <a:buNone/>
                      </a:pPr>
                      <a:r>
                        <a:rPr lang="vi"/>
                        <a:t>S2</a:t>
                      </a:r>
                      <a:endParaRPr/>
                    </a:p>
                  </a:txBody>
                  <a:tcPr marT="91425" marB="91425" marR="91425" marL="91425"/>
                </a:tc>
                <a:tc>
                  <a:txBody>
                    <a:bodyPr/>
                    <a:lstStyle/>
                    <a:p>
                      <a:pPr indent="0" lvl="0" marL="0" rtl="0" algn="ctr">
                        <a:spcBef>
                          <a:spcPts val="0"/>
                        </a:spcBef>
                        <a:spcAft>
                          <a:spcPts val="0"/>
                        </a:spcAft>
                        <a:buNone/>
                      </a:pPr>
                      <a:r>
                        <a:rPr lang="vi"/>
                        <a:t>-</a:t>
                      </a:r>
                      <a:endParaRPr/>
                    </a:p>
                  </a:txBody>
                  <a:tcPr marT="91425" marB="91425" marR="91425" marL="91425"/>
                </a:tc>
              </a:tr>
              <a:tr h="381000">
                <a:tc>
                  <a:txBody>
                    <a:bodyPr/>
                    <a:lstStyle/>
                    <a:p>
                      <a:pPr indent="0" lvl="0" marL="0" rtl="0" algn="ctr">
                        <a:spcBef>
                          <a:spcPts val="0"/>
                        </a:spcBef>
                        <a:spcAft>
                          <a:spcPts val="0"/>
                        </a:spcAft>
                        <a:buNone/>
                      </a:pPr>
                      <a:r>
                        <a:rPr lang="vi">
                          <a:solidFill>
                            <a:schemeClr val="dk2"/>
                          </a:solidFill>
                        </a:rPr>
                        <a:t>S2</a:t>
                      </a:r>
                      <a:endParaRPr>
                        <a:solidFill>
                          <a:schemeClr val="dk2"/>
                        </a:solidFill>
                      </a:endParaRPr>
                    </a:p>
                  </a:txBody>
                  <a:tcPr marT="91425" marB="91425" marR="91425" marL="91425"/>
                </a:tc>
                <a:tc>
                  <a:txBody>
                    <a:bodyPr/>
                    <a:lstStyle/>
                    <a:p>
                      <a:pPr indent="0" lvl="0" marL="0" rtl="0" algn="ctr">
                        <a:spcBef>
                          <a:spcPts val="0"/>
                        </a:spcBef>
                        <a:spcAft>
                          <a:spcPts val="0"/>
                        </a:spcAft>
                        <a:buNone/>
                      </a:pPr>
                      <a:r>
                        <a:rPr lang="vi"/>
                        <a:t>-</a:t>
                      </a:r>
                      <a:endParaRPr/>
                    </a:p>
                  </a:txBody>
                  <a:tcPr marT="91425" marB="91425" marR="91425" marL="91425"/>
                </a:tc>
                <a:tc>
                  <a:txBody>
                    <a:bodyPr/>
                    <a:lstStyle/>
                    <a:p>
                      <a:pPr indent="0" lvl="0" marL="0" rtl="0" algn="ctr">
                        <a:spcBef>
                          <a:spcPts val="0"/>
                        </a:spcBef>
                        <a:spcAft>
                          <a:spcPts val="0"/>
                        </a:spcAft>
                        <a:buNone/>
                      </a:pPr>
                      <a:r>
                        <a:rPr lang="vi"/>
                        <a:t>S3</a:t>
                      </a:r>
                      <a:endParaRPr/>
                    </a:p>
                  </a:txBody>
                  <a:tcPr marT="91425" marB="91425" marR="91425" marL="91425"/>
                </a:tc>
              </a:tr>
              <a:tr h="381000">
                <a:tc>
                  <a:txBody>
                    <a:bodyPr/>
                    <a:lstStyle/>
                    <a:p>
                      <a:pPr indent="0" lvl="0" marL="0" rtl="0" algn="ctr">
                        <a:spcBef>
                          <a:spcPts val="0"/>
                        </a:spcBef>
                        <a:spcAft>
                          <a:spcPts val="0"/>
                        </a:spcAft>
                        <a:buNone/>
                      </a:pPr>
                      <a:r>
                        <a:rPr lang="vi"/>
                        <a:t>S3</a:t>
                      </a:r>
                      <a:endParaRPr/>
                    </a:p>
                  </a:txBody>
                  <a:tcPr marT="91425" marB="91425" marR="91425" marL="91425"/>
                </a:tc>
                <a:tc>
                  <a:txBody>
                    <a:bodyPr/>
                    <a:lstStyle/>
                    <a:p>
                      <a:pPr indent="0" lvl="0" marL="0" rtl="0" algn="ctr">
                        <a:spcBef>
                          <a:spcPts val="0"/>
                        </a:spcBef>
                        <a:spcAft>
                          <a:spcPts val="0"/>
                        </a:spcAft>
                        <a:buNone/>
                      </a:pPr>
                      <a:r>
                        <a:rPr lang="vi"/>
                        <a:t>-</a:t>
                      </a:r>
                      <a:endParaRPr/>
                    </a:p>
                  </a:txBody>
                  <a:tcPr marT="91425" marB="91425" marR="91425" marL="91425"/>
                </a:tc>
                <a:tc>
                  <a:txBody>
                    <a:bodyPr/>
                    <a:lstStyle/>
                    <a:p>
                      <a:pPr indent="0" lvl="0" marL="0" rtl="0" algn="ctr">
                        <a:spcBef>
                          <a:spcPts val="0"/>
                        </a:spcBef>
                        <a:spcAft>
                          <a:spcPts val="0"/>
                        </a:spcAft>
                        <a:buNone/>
                      </a:pPr>
                      <a:r>
                        <a:rPr lang="vi"/>
                        <a:t>…</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bl>
          </a:graphicData>
        </a:graphic>
      </p:graphicFrame>
      <p:sp>
        <p:nvSpPr>
          <p:cNvPr id="333" name="Google Shape;333;p53"/>
          <p:cNvSpPr/>
          <p:nvPr/>
        </p:nvSpPr>
        <p:spPr>
          <a:xfrm>
            <a:off x="674975" y="3212575"/>
            <a:ext cx="786000" cy="581100"/>
          </a:xfrm>
          <a:prstGeom prst="wedgeRectCallout">
            <a:avLst>
              <a:gd fmla="val 168492" name="adj1"/>
              <a:gd fmla="val 57331"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solidFill>
                  <a:schemeClr val="dk1"/>
                </a:solidFill>
                <a:latin typeface="Source Code Pro"/>
                <a:ea typeface="Source Code Pro"/>
                <a:cs typeface="Source Code Pro"/>
                <a:sym typeface="Source Code Pro"/>
              </a:rPr>
              <a:t>Trạng thái</a:t>
            </a:r>
            <a:endParaRPr>
              <a:solidFill>
                <a:schemeClr val="dk1"/>
              </a:solidFill>
              <a:latin typeface="Source Code Pro"/>
              <a:ea typeface="Source Code Pro"/>
              <a:cs typeface="Source Code Pro"/>
              <a:sym typeface="Source Code Pro"/>
            </a:endParaRPr>
          </a:p>
        </p:txBody>
      </p:sp>
      <p:sp>
        <p:nvSpPr>
          <p:cNvPr id="334" name="Google Shape;334;p53"/>
          <p:cNvSpPr/>
          <p:nvPr/>
        </p:nvSpPr>
        <p:spPr>
          <a:xfrm>
            <a:off x="3135675" y="1733075"/>
            <a:ext cx="2341200" cy="581100"/>
          </a:xfrm>
          <a:prstGeom prst="wedgeRectCallout">
            <a:avLst>
              <a:gd fmla="val 53278" name="adj1"/>
              <a:gd fmla="val 156079"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solidFill>
                  <a:schemeClr val="dk1"/>
                </a:solidFill>
                <a:latin typeface="Source Code Pro"/>
                <a:ea typeface="Source Code Pro"/>
                <a:cs typeface="Source Code Pro"/>
                <a:sym typeface="Source Code Pro"/>
              </a:rPr>
              <a:t>Sự kiện/Điều kiện</a:t>
            </a:r>
            <a:endParaRPr>
              <a:solidFill>
                <a:schemeClr val="dk1"/>
              </a:solidFill>
              <a:latin typeface="Source Code Pro"/>
              <a:ea typeface="Source Code Pro"/>
              <a:cs typeface="Source Code Pro"/>
              <a:sym typeface="Source Code Pro"/>
            </a:endParaRPr>
          </a:p>
        </p:txBody>
      </p:sp>
      <p:sp>
        <p:nvSpPr>
          <p:cNvPr id="335" name="Google Shape;335;p53"/>
          <p:cNvSpPr/>
          <p:nvPr/>
        </p:nvSpPr>
        <p:spPr>
          <a:xfrm>
            <a:off x="7041675" y="2504275"/>
            <a:ext cx="1892100" cy="1289400"/>
          </a:xfrm>
          <a:prstGeom prst="wedgeRectCallout">
            <a:avLst>
              <a:gd fmla="val -89812" name="adj1"/>
              <a:gd fmla="val 4734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solidFill>
                  <a:schemeClr val="dk1"/>
                </a:solidFill>
                <a:latin typeface="Source Code Pro"/>
                <a:ea typeface="Source Code Pro"/>
                <a:cs typeface="Source Code Pro"/>
                <a:sym typeface="Source Code Pro"/>
              </a:rPr>
              <a:t>Trạng thái có thể đạt được </a:t>
            </a:r>
            <a:endParaRPr sz="1200">
              <a:solidFill>
                <a:schemeClr val="dk1"/>
              </a:solidFill>
              <a:latin typeface="Source Code Pro"/>
              <a:ea typeface="Source Code Pro"/>
              <a:cs typeface="Source Code Pro"/>
              <a:sym typeface="Source Code Pro"/>
            </a:endParaRPr>
          </a:p>
          <a:p>
            <a:pPr indent="0" lvl="0" marL="0" rtl="0" algn="ctr">
              <a:spcBef>
                <a:spcPts val="0"/>
              </a:spcBef>
              <a:spcAft>
                <a:spcPts val="0"/>
              </a:spcAft>
              <a:buNone/>
            </a:pPr>
            <a:r>
              <a:rPr lang="vi" sz="1200">
                <a:solidFill>
                  <a:schemeClr val="dk1"/>
                </a:solidFill>
                <a:latin typeface="Source Code Pro"/>
                <a:ea typeface="Source Code Pro"/>
                <a:cs typeface="Source Code Pro"/>
                <a:sym typeface="Source Code Pro"/>
              </a:rPr>
              <a:t>(nếu không thể đạt được thì để -)</a:t>
            </a:r>
            <a:br>
              <a:rPr lang="vi" sz="1200">
                <a:solidFill>
                  <a:schemeClr val="dk1"/>
                </a:solidFill>
                <a:latin typeface="Source Code Pro"/>
                <a:ea typeface="Source Code Pro"/>
                <a:cs typeface="Source Code Pro"/>
                <a:sym typeface="Source Code Pro"/>
              </a:rPr>
            </a:br>
            <a:endParaRPr sz="1200">
              <a:solidFill>
                <a:schemeClr val="dk1"/>
              </a:solidFill>
              <a:latin typeface="Source Code Pro"/>
              <a:ea typeface="Source Code Pro"/>
              <a:cs typeface="Source Code Pro"/>
              <a:sym typeface="Source Code Pr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4.2.4 Chuyển trạng thái </a:t>
            </a:r>
            <a:r>
              <a:rPr lang="vi" sz="2400"/>
              <a:t>(State Transition Testing)</a:t>
            </a:r>
            <a:endParaRPr sz="2400"/>
          </a:p>
        </p:txBody>
      </p:sp>
      <p:sp>
        <p:nvSpPr>
          <p:cNvPr id="341" name="Google Shape;341;p54"/>
          <p:cNvSpPr txBox="1"/>
          <p:nvPr>
            <p:ph idx="1" type="body"/>
          </p:nvPr>
        </p:nvSpPr>
        <p:spPr>
          <a:xfrm>
            <a:off x="311700" y="1240225"/>
            <a:ext cx="8411700" cy="372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000">
                <a:solidFill>
                  <a:srgbClr val="000000"/>
                </a:solidFill>
              </a:rPr>
              <a:t>Ví dụ: Bảng chuyển trạng thái của chức năng login trong hệ thống ATM</a:t>
            </a:r>
            <a:endParaRPr sz="2000">
              <a:solidFill>
                <a:srgbClr val="000000"/>
              </a:solidFill>
            </a:endParaRPr>
          </a:p>
          <a:p>
            <a:pPr indent="0" lvl="0" marL="0" rtl="0" algn="l">
              <a:spcBef>
                <a:spcPts val="1200"/>
              </a:spcBef>
              <a:spcAft>
                <a:spcPts val="1200"/>
              </a:spcAft>
              <a:buNone/>
            </a:pPr>
            <a:r>
              <a:t/>
            </a:r>
            <a:endParaRPr sz="2000">
              <a:solidFill>
                <a:srgbClr val="000000"/>
              </a:solidFill>
            </a:endParaRPr>
          </a:p>
        </p:txBody>
      </p:sp>
      <p:graphicFrame>
        <p:nvGraphicFramePr>
          <p:cNvPr id="342" name="Google Shape;342;p54"/>
          <p:cNvGraphicFramePr/>
          <p:nvPr/>
        </p:nvGraphicFramePr>
        <p:xfrm>
          <a:off x="898050" y="2126825"/>
          <a:ext cx="3000000" cy="3000000"/>
        </p:xfrm>
        <a:graphic>
          <a:graphicData uri="http://schemas.openxmlformats.org/drawingml/2006/table">
            <a:tbl>
              <a:tblPr>
                <a:noFill/>
                <a:tableStyleId>{4EFAB822-684B-4BAA-86CD-2B8111D4902F}</a:tableStyleId>
              </a:tblPr>
              <a:tblGrid>
                <a:gridCol w="2074625"/>
                <a:gridCol w="1544875"/>
                <a:gridCol w="1809750"/>
                <a:gridCol w="1809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a:t>Insert Card</a:t>
                      </a:r>
                      <a:endParaRPr/>
                    </a:p>
                  </a:txBody>
                  <a:tcPr marT="91425" marB="91425" marR="91425" marL="91425"/>
                </a:tc>
                <a:tc>
                  <a:txBody>
                    <a:bodyPr/>
                    <a:lstStyle/>
                    <a:p>
                      <a:pPr indent="0" lvl="0" marL="0" rtl="0" algn="l">
                        <a:spcBef>
                          <a:spcPts val="0"/>
                        </a:spcBef>
                        <a:spcAft>
                          <a:spcPts val="0"/>
                        </a:spcAft>
                        <a:buNone/>
                      </a:pPr>
                      <a:r>
                        <a:rPr lang="vi"/>
                        <a:t>Valid PIN</a:t>
                      </a:r>
                      <a:endParaRPr/>
                    </a:p>
                  </a:txBody>
                  <a:tcPr marT="91425" marB="91425" marR="91425" marL="91425"/>
                </a:tc>
                <a:tc>
                  <a:txBody>
                    <a:bodyPr/>
                    <a:lstStyle/>
                    <a:p>
                      <a:pPr indent="0" lvl="0" marL="0" rtl="0" algn="l">
                        <a:spcBef>
                          <a:spcPts val="0"/>
                        </a:spcBef>
                        <a:spcAft>
                          <a:spcPts val="0"/>
                        </a:spcAft>
                        <a:buNone/>
                      </a:pPr>
                      <a:r>
                        <a:rPr lang="vi"/>
                        <a:t>Invalid PIN</a:t>
                      </a:r>
                      <a:endParaRPr/>
                    </a:p>
                  </a:txBody>
                  <a:tcPr marT="91425" marB="91425" marR="91425" marL="91425"/>
                </a:tc>
              </a:tr>
              <a:tr h="381000">
                <a:tc>
                  <a:txBody>
                    <a:bodyPr/>
                    <a:lstStyle/>
                    <a:p>
                      <a:pPr indent="0" lvl="0" marL="0" rtl="0" algn="l">
                        <a:spcBef>
                          <a:spcPts val="0"/>
                        </a:spcBef>
                        <a:spcAft>
                          <a:spcPts val="0"/>
                        </a:spcAft>
                        <a:buNone/>
                      </a:pPr>
                      <a:r>
                        <a:rPr lang="vi"/>
                        <a:t>S1 (Start)</a:t>
                      </a:r>
                      <a:endParaRPr/>
                    </a:p>
                  </a:txBody>
                  <a:tcPr marT="91425" marB="91425" marR="91425" marL="91425"/>
                </a:tc>
                <a:tc>
                  <a:txBody>
                    <a:bodyPr/>
                    <a:lstStyle/>
                    <a:p>
                      <a:pPr indent="0" lvl="0" marL="0" rtl="0" algn="l">
                        <a:spcBef>
                          <a:spcPts val="0"/>
                        </a:spcBef>
                        <a:spcAft>
                          <a:spcPts val="0"/>
                        </a:spcAft>
                        <a:buNone/>
                      </a:pPr>
                      <a:r>
                        <a:rPr lang="vi"/>
                        <a:t>S2</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r>
              <a:tr h="381000">
                <a:tc>
                  <a:txBody>
                    <a:bodyPr/>
                    <a:lstStyle/>
                    <a:p>
                      <a:pPr indent="0" lvl="0" marL="0" rtl="0" algn="l">
                        <a:spcBef>
                          <a:spcPts val="0"/>
                        </a:spcBef>
                        <a:spcAft>
                          <a:spcPts val="0"/>
                        </a:spcAft>
                        <a:buNone/>
                      </a:pPr>
                      <a:r>
                        <a:rPr lang="vi"/>
                        <a:t>S2 (1st try)</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S6</a:t>
                      </a:r>
                      <a:endParaRPr/>
                    </a:p>
                  </a:txBody>
                  <a:tcPr marT="91425" marB="91425" marR="91425" marL="91425"/>
                </a:tc>
                <a:tc>
                  <a:txBody>
                    <a:bodyPr/>
                    <a:lstStyle/>
                    <a:p>
                      <a:pPr indent="0" lvl="0" marL="0" rtl="0" algn="l">
                        <a:spcBef>
                          <a:spcPts val="0"/>
                        </a:spcBef>
                        <a:spcAft>
                          <a:spcPts val="0"/>
                        </a:spcAft>
                        <a:buNone/>
                      </a:pPr>
                      <a:r>
                        <a:rPr lang="vi"/>
                        <a:t>S3</a:t>
                      </a:r>
                      <a:endParaRPr/>
                    </a:p>
                  </a:txBody>
                  <a:tcPr marT="91425" marB="91425" marR="91425" marL="91425"/>
                </a:tc>
              </a:tr>
              <a:tr h="381000">
                <a:tc>
                  <a:txBody>
                    <a:bodyPr/>
                    <a:lstStyle/>
                    <a:p>
                      <a:pPr indent="0" lvl="0" marL="0" rtl="0" algn="l">
                        <a:spcBef>
                          <a:spcPts val="0"/>
                        </a:spcBef>
                        <a:spcAft>
                          <a:spcPts val="0"/>
                        </a:spcAft>
                        <a:buNone/>
                      </a:pPr>
                      <a:r>
                        <a:rPr lang="vi"/>
                        <a:t>S3 (2nd try)</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S6</a:t>
                      </a:r>
                      <a:endParaRPr/>
                    </a:p>
                  </a:txBody>
                  <a:tcPr marT="91425" marB="91425" marR="91425" marL="91425"/>
                </a:tc>
                <a:tc>
                  <a:txBody>
                    <a:bodyPr/>
                    <a:lstStyle/>
                    <a:p>
                      <a:pPr indent="0" lvl="0" marL="0" rtl="0" algn="l">
                        <a:spcBef>
                          <a:spcPts val="0"/>
                        </a:spcBef>
                        <a:spcAft>
                          <a:spcPts val="0"/>
                        </a:spcAft>
                        <a:buNone/>
                      </a:pPr>
                      <a:r>
                        <a:rPr lang="vi"/>
                        <a:t>S4</a:t>
                      </a:r>
                      <a:endParaRPr/>
                    </a:p>
                  </a:txBody>
                  <a:tcPr marT="91425" marB="91425" marR="91425" marL="91425"/>
                </a:tc>
              </a:tr>
              <a:tr h="381000">
                <a:tc>
                  <a:txBody>
                    <a:bodyPr/>
                    <a:lstStyle/>
                    <a:p>
                      <a:pPr indent="0" lvl="0" marL="0" rtl="0" algn="l">
                        <a:spcBef>
                          <a:spcPts val="0"/>
                        </a:spcBef>
                        <a:spcAft>
                          <a:spcPts val="0"/>
                        </a:spcAft>
                        <a:buNone/>
                      </a:pPr>
                      <a:r>
                        <a:rPr lang="vi"/>
                        <a:t>S4 (3rd try)</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S6</a:t>
                      </a:r>
                      <a:endParaRPr/>
                    </a:p>
                  </a:txBody>
                  <a:tcPr marT="91425" marB="91425" marR="91425" marL="91425"/>
                </a:tc>
                <a:tc>
                  <a:txBody>
                    <a:bodyPr/>
                    <a:lstStyle/>
                    <a:p>
                      <a:pPr indent="0" lvl="0" marL="0" rtl="0" algn="l">
                        <a:spcBef>
                          <a:spcPts val="0"/>
                        </a:spcBef>
                        <a:spcAft>
                          <a:spcPts val="0"/>
                        </a:spcAft>
                        <a:buNone/>
                      </a:pPr>
                      <a:r>
                        <a:rPr lang="vi"/>
                        <a:t>S5</a:t>
                      </a:r>
                      <a:endParaRPr/>
                    </a:p>
                  </a:txBody>
                  <a:tcPr marT="91425" marB="91425" marR="91425" marL="91425"/>
                </a:tc>
              </a:tr>
              <a:tr h="372450">
                <a:tc>
                  <a:txBody>
                    <a:bodyPr/>
                    <a:lstStyle/>
                    <a:p>
                      <a:pPr indent="0" lvl="0" marL="0" rtl="0" algn="l">
                        <a:spcBef>
                          <a:spcPts val="0"/>
                        </a:spcBef>
                        <a:spcAft>
                          <a:spcPts val="0"/>
                        </a:spcAft>
                        <a:buNone/>
                      </a:pPr>
                      <a:r>
                        <a:rPr lang="vi"/>
                        <a:t>S5 (Eat Card)</a:t>
                      </a:r>
                      <a:endParaRPr/>
                    </a:p>
                  </a:txBody>
                  <a:tcPr marT="91425" marB="91425" marR="91425" marL="91425"/>
                </a:tc>
                <a:tc>
                  <a:txBody>
                    <a:bodyPr/>
                    <a:lstStyle/>
                    <a:p>
                      <a:pPr indent="0" lvl="0" marL="0" rtl="0" algn="l">
                        <a:spcBef>
                          <a:spcPts val="0"/>
                        </a:spcBef>
                        <a:spcAft>
                          <a:spcPts val="0"/>
                        </a:spcAft>
                        <a:buNone/>
                      </a:pPr>
                      <a:r>
                        <a:rPr lang="vi"/>
                        <a:t>S1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vi"/>
                        <a:t>S6 (Access to Account)</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4.2.4 Chuyển trạng thái </a:t>
            </a:r>
            <a:r>
              <a:rPr lang="vi" sz="2400"/>
              <a:t>(State Transition Testing)</a:t>
            </a:r>
            <a:endParaRPr sz="2400"/>
          </a:p>
        </p:txBody>
      </p:sp>
      <p:sp>
        <p:nvSpPr>
          <p:cNvPr id="348" name="Google Shape;348;p55"/>
          <p:cNvSpPr txBox="1"/>
          <p:nvPr>
            <p:ph idx="1" type="body"/>
          </p:nvPr>
        </p:nvSpPr>
        <p:spPr>
          <a:xfrm>
            <a:off x="311700" y="1240225"/>
            <a:ext cx="8411700" cy="37239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vi" sz="2000">
                <a:solidFill>
                  <a:srgbClr val="000000"/>
                </a:solidFill>
              </a:rPr>
              <a:t>Một test case dựa trên sơ đồ chuyển trạng thái hoặc bảng trạng thái thường được biểu diễn dưới dạng một chuỗi các sự kiện dẫn đến một chuỗi các thay đổi trạng thái (và các hành động, nếu cần). </a:t>
            </a:r>
            <a:endParaRPr sz="2000">
              <a:solidFill>
                <a:srgbClr val="000000"/>
              </a:solidFill>
            </a:endParaRPr>
          </a:p>
          <a:p>
            <a:pPr indent="0" lvl="0" marL="0" rtl="0" algn="l">
              <a:spcBef>
                <a:spcPts val="1200"/>
              </a:spcBef>
              <a:spcAft>
                <a:spcPts val="0"/>
              </a:spcAft>
              <a:buNone/>
            </a:pPr>
            <a:r>
              <a:rPr lang="vi" sz="2000">
                <a:solidFill>
                  <a:srgbClr val="000000"/>
                </a:solidFill>
              </a:rPr>
              <a:t>Một test case thường sẽ bao gồm một số chuyển đổi giữa các trạng thái.</a:t>
            </a:r>
            <a:endParaRPr sz="2000">
              <a:solidFill>
                <a:srgbClr val="000000"/>
              </a:solidFill>
            </a:endParaRPr>
          </a:p>
          <a:p>
            <a:pPr indent="0" lvl="0" marL="0" rtl="0" algn="l">
              <a:spcBef>
                <a:spcPts val="1200"/>
              </a:spcBef>
              <a:spcAft>
                <a:spcPts val="0"/>
              </a:spcAft>
              <a:buNone/>
            </a:pPr>
            <a:r>
              <a:rPr lang="vi" sz="2000">
                <a:solidFill>
                  <a:srgbClr val="000000"/>
                </a:solidFill>
              </a:rPr>
              <a:t>Độ bao phủ: </a:t>
            </a:r>
            <a:endParaRPr sz="2000">
              <a:solidFill>
                <a:srgbClr val="000000"/>
              </a:solidFill>
            </a:endParaRPr>
          </a:p>
          <a:p>
            <a:pPr indent="-317500" lvl="0" marL="457200" rtl="0" algn="l">
              <a:spcBef>
                <a:spcPts val="1200"/>
              </a:spcBef>
              <a:spcAft>
                <a:spcPts val="0"/>
              </a:spcAft>
              <a:buClr>
                <a:srgbClr val="000000"/>
              </a:buClr>
              <a:buSzPct val="100000"/>
              <a:buChar char="-"/>
            </a:pPr>
            <a:r>
              <a:rPr lang="vi" sz="2000">
                <a:solidFill>
                  <a:srgbClr val="000000"/>
                </a:solidFill>
              </a:rPr>
              <a:t>Độ bao phủ các states (Tổng số test case để bao phủ 100% các states)</a:t>
            </a:r>
            <a:endParaRPr sz="2000">
              <a:solidFill>
                <a:srgbClr val="000000"/>
              </a:solidFill>
            </a:endParaRPr>
          </a:p>
          <a:p>
            <a:pPr indent="-317500" lvl="0" marL="457200" rtl="0" algn="l">
              <a:spcBef>
                <a:spcPts val="0"/>
              </a:spcBef>
              <a:spcAft>
                <a:spcPts val="0"/>
              </a:spcAft>
              <a:buClr>
                <a:srgbClr val="000000"/>
              </a:buClr>
              <a:buSzPct val="100000"/>
              <a:buChar char="-"/>
            </a:pPr>
            <a:r>
              <a:rPr lang="vi" sz="2000">
                <a:solidFill>
                  <a:srgbClr val="000000"/>
                </a:solidFill>
              </a:rPr>
              <a:t>Độ bao phủ các transitions (Tổng số test case để bao phủ 100% các transactions)</a:t>
            </a:r>
            <a:endParaRPr sz="2000">
              <a:solidFill>
                <a:srgbClr val="000000"/>
              </a:solidFill>
            </a:endParaRPr>
          </a:p>
          <a:p>
            <a:pPr indent="-317500" lvl="0" marL="457200" rtl="0" algn="l">
              <a:spcBef>
                <a:spcPts val="0"/>
              </a:spcBef>
              <a:spcAft>
                <a:spcPts val="0"/>
              </a:spcAft>
              <a:buClr>
                <a:srgbClr val="000000"/>
              </a:buClr>
              <a:buSzPct val="100000"/>
              <a:buChar char="-"/>
            </a:pPr>
            <a:r>
              <a:rPr lang="vi" sz="2000">
                <a:solidFill>
                  <a:srgbClr val="000000"/>
                </a:solidFill>
              </a:rPr>
              <a:t>Độ bao phủ n-switch (đi qua n-1 trạng thái)</a:t>
            </a:r>
            <a:endParaRPr sz="2000">
              <a:solidFill>
                <a:srgbClr val="000000"/>
              </a:solidFill>
            </a:endParaRPr>
          </a:p>
          <a:p>
            <a:pPr indent="0" lvl="0" marL="0" rtl="0" algn="l">
              <a:spcBef>
                <a:spcPts val="1200"/>
              </a:spcBef>
              <a:spcAft>
                <a:spcPts val="0"/>
              </a:spcAft>
              <a:buNone/>
            </a:pPr>
            <a:r>
              <a:rPr lang="vi" sz="2000">
                <a:solidFill>
                  <a:srgbClr val="000000"/>
                </a:solidFill>
              </a:rPr>
              <a:t>=&gt; Với chức năng Login trong hệ thống ATM cần</a:t>
            </a:r>
            <a:endParaRPr sz="2000">
              <a:solidFill>
                <a:srgbClr val="000000"/>
              </a:solidFill>
            </a:endParaRPr>
          </a:p>
          <a:p>
            <a:pPr indent="-317500" lvl="0" marL="457200" rtl="0" algn="l">
              <a:spcBef>
                <a:spcPts val="1200"/>
              </a:spcBef>
              <a:spcAft>
                <a:spcPts val="0"/>
              </a:spcAft>
              <a:buClr>
                <a:srgbClr val="000000"/>
              </a:buClr>
              <a:buSzPct val="100000"/>
              <a:buChar char="-"/>
            </a:pPr>
            <a:r>
              <a:rPr lang="vi" sz="2000">
                <a:solidFill>
                  <a:srgbClr val="000000"/>
                </a:solidFill>
              </a:rPr>
              <a:t>4 test case để cover 100% transactions</a:t>
            </a:r>
            <a:endParaRPr sz="2000">
              <a:solidFill>
                <a:srgbClr val="000000"/>
              </a:solidFill>
            </a:endParaRPr>
          </a:p>
          <a:p>
            <a:pPr indent="-317500" lvl="0" marL="457200" rtl="0" algn="l">
              <a:spcBef>
                <a:spcPts val="0"/>
              </a:spcBef>
              <a:spcAft>
                <a:spcPts val="0"/>
              </a:spcAft>
              <a:buClr>
                <a:srgbClr val="000000"/>
              </a:buClr>
              <a:buSzPct val="100000"/>
              <a:buChar char="-"/>
            </a:pPr>
            <a:r>
              <a:rPr lang="vi" sz="2000">
                <a:solidFill>
                  <a:srgbClr val="000000"/>
                </a:solidFill>
              </a:rPr>
              <a:t>2 test case để cover 100% states</a:t>
            </a:r>
            <a:endParaRPr sz="2000">
              <a:solidFill>
                <a:srgbClr val="00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4.2.4 Chuyển trạng thái </a:t>
            </a:r>
            <a:r>
              <a:rPr lang="vi" sz="2400"/>
              <a:t>(State Transition Testing)</a:t>
            </a:r>
            <a:endParaRPr sz="2400"/>
          </a:p>
        </p:txBody>
      </p:sp>
      <p:sp>
        <p:nvSpPr>
          <p:cNvPr id="354" name="Google Shape;354;p56"/>
          <p:cNvSpPr txBox="1"/>
          <p:nvPr>
            <p:ph idx="1" type="body"/>
          </p:nvPr>
        </p:nvSpPr>
        <p:spPr>
          <a:xfrm>
            <a:off x="311700" y="1240225"/>
            <a:ext cx="8411700" cy="38265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vi">
                <a:solidFill>
                  <a:schemeClr val="dk1"/>
                </a:solidFill>
              </a:rPr>
              <a:t>Bài tập:</a:t>
            </a:r>
            <a:r>
              <a:rPr lang="vi" sz="2000">
                <a:solidFill>
                  <a:srgbClr val="000000"/>
                </a:solidFill>
              </a:rPr>
              <a:t> </a:t>
            </a:r>
            <a:endParaRPr sz="2000">
              <a:solidFill>
                <a:srgbClr val="000000"/>
              </a:solidFill>
            </a:endParaRPr>
          </a:p>
          <a:p>
            <a:pPr indent="0" lvl="0" marL="0" rtl="0" algn="l">
              <a:spcBef>
                <a:spcPts val="1200"/>
              </a:spcBef>
              <a:spcAft>
                <a:spcPts val="0"/>
              </a:spcAft>
              <a:buNone/>
            </a:pPr>
            <a:r>
              <a:rPr lang="vi" sz="2000">
                <a:solidFill>
                  <a:srgbClr val="000000"/>
                </a:solidFill>
              </a:rPr>
              <a:t>Giỏ hàng trên một trang mua bán trực tuyến được bắt đầu với trạng thái là rỗng (không có món hàng nào). </a:t>
            </a:r>
            <a:endParaRPr sz="2000">
              <a:solidFill>
                <a:srgbClr val="000000"/>
              </a:solidFill>
            </a:endParaRPr>
          </a:p>
          <a:p>
            <a:pPr indent="0" lvl="0" marL="0" rtl="0" algn="l">
              <a:spcBef>
                <a:spcPts val="1200"/>
              </a:spcBef>
              <a:spcAft>
                <a:spcPts val="0"/>
              </a:spcAft>
              <a:buNone/>
            </a:pPr>
            <a:r>
              <a:rPr lang="vi" sz="2000">
                <a:solidFill>
                  <a:srgbClr val="000000"/>
                </a:solidFill>
              </a:rPr>
              <a:t>Khi bạn chọn một sản phẩm thì nó sẽ được đưa vào giỏ hàng. Bạn cũng có thể bỏ chọn các món hàng trong giỏ hàng. </a:t>
            </a:r>
            <a:endParaRPr sz="2000">
              <a:solidFill>
                <a:srgbClr val="000000"/>
              </a:solidFill>
            </a:endParaRPr>
          </a:p>
          <a:p>
            <a:pPr indent="0" lvl="0" marL="0" rtl="0" algn="l">
              <a:spcBef>
                <a:spcPts val="1200"/>
              </a:spcBef>
              <a:spcAft>
                <a:spcPts val="0"/>
              </a:spcAft>
              <a:buNone/>
            </a:pPr>
            <a:r>
              <a:rPr lang="vi" sz="2000">
                <a:solidFill>
                  <a:srgbClr val="000000"/>
                </a:solidFill>
              </a:rPr>
              <a:t>Khi bạn quyết định mua hàng, thì sẽ xuất hiện màn hình tổng hợp các món hàng đang có trong giỏ cùng với thông tin về giá tiền, số lượng và tổng tiền của giỏ hàng, để cho bạn xác nhận xem đúng hay chưa. </a:t>
            </a:r>
            <a:endParaRPr sz="2000">
              <a:solidFill>
                <a:srgbClr val="000000"/>
              </a:solidFill>
            </a:endParaRPr>
          </a:p>
          <a:p>
            <a:pPr indent="0" lvl="0" marL="0" rtl="0" algn="l">
              <a:spcBef>
                <a:spcPts val="1200"/>
              </a:spcBef>
              <a:spcAft>
                <a:spcPts val="0"/>
              </a:spcAft>
              <a:buNone/>
            </a:pPr>
            <a:r>
              <a:rPr lang="vi" sz="2000">
                <a:solidFill>
                  <a:srgbClr val="000000"/>
                </a:solidFill>
              </a:rPr>
              <a:t>Nếu bạn thấy số lượng hàng và giá tiền OK thì bạn sẽ được chuyển sang trang thanh toán. Ngược lại bạn sẽ quay lại trang mua hàng (lúc này bạn có thể bỏ chọn các món hàng bạn muốn bỏ bớt).</a:t>
            </a:r>
            <a:endParaRPr sz="2000">
              <a:solidFill>
                <a:srgbClr val="000000"/>
              </a:solidFill>
            </a:endParaRPr>
          </a:p>
          <a:p>
            <a:pPr indent="0" lvl="0" marL="0" rtl="0" algn="l">
              <a:spcBef>
                <a:spcPts val="1200"/>
              </a:spcBef>
              <a:spcAft>
                <a:spcPts val="0"/>
              </a:spcAft>
              <a:buNone/>
            </a:pPr>
            <a:r>
              <a:rPr lang="vi" sz="2000">
                <a:solidFill>
                  <a:srgbClr val="000000"/>
                </a:solidFill>
              </a:rPr>
              <a:t>Yêu cầu: </a:t>
            </a:r>
            <a:endParaRPr sz="2000">
              <a:solidFill>
                <a:srgbClr val="000000"/>
              </a:solidFill>
            </a:endParaRPr>
          </a:p>
          <a:p>
            <a:pPr indent="-298450" lvl="0" marL="457200" rtl="0" algn="l">
              <a:spcBef>
                <a:spcPts val="1200"/>
              </a:spcBef>
              <a:spcAft>
                <a:spcPts val="0"/>
              </a:spcAft>
              <a:buClr>
                <a:srgbClr val="000000"/>
              </a:buClr>
              <a:buSzPct val="100000"/>
              <a:buAutoNum type="arabicPeriod"/>
            </a:pPr>
            <a:r>
              <a:rPr lang="vi" sz="2000">
                <a:solidFill>
                  <a:srgbClr val="000000"/>
                </a:solidFill>
              </a:rPr>
              <a:t>Đưa ra sơ đồ trạng thái - state diagram – cho thấy các trạng thái/states và sự chuyển tiếp/transition khác.</a:t>
            </a:r>
            <a:endParaRPr sz="2000">
              <a:solidFill>
                <a:srgbClr val="000000"/>
              </a:solidFill>
            </a:endParaRPr>
          </a:p>
          <a:p>
            <a:pPr indent="-298450" lvl="0" marL="457200" rtl="0" algn="l">
              <a:spcBef>
                <a:spcPts val="0"/>
              </a:spcBef>
              <a:spcAft>
                <a:spcPts val="0"/>
              </a:spcAft>
              <a:buClr>
                <a:srgbClr val="000000"/>
              </a:buClr>
              <a:buSzPct val="100000"/>
              <a:buAutoNum type="arabicPeriod"/>
            </a:pPr>
            <a:r>
              <a:rPr lang="vi" sz="2000">
                <a:solidFill>
                  <a:srgbClr val="000000"/>
                </a:solidFill>
              </a:rPr>
              <a:t>Xác định test case bao phủ toàn bộ các trạng thái. </a:t>
            </a:r>
            <a:endParaRPr sz="2000">
              <a:solidFill>
                <a:srgbClr val="000000"/>
              </a:solidFill>
            </a:endParaRPr>
          </a:p>
          <a:p>
            <a:pPr indent="-298450" lvl="0" marL="457200" rtl="0" algn="l">
              <a:spcBef>
                <a:spcPts val="0"/>
              </a:spcBef>
              <a:spcAft>
                <a:spcPts val="0"/>
              </a:spcAft>
              <a:buClr>
                <a:srgbClr val="000000"/>
              </a:buClr>
              <a:buSzPct val="100000"/>
              <a:buAutoNum type="arabicPeriod"/>
            </a:pPr>
            <a:r>
              <a:rPr lang="vi" sz="2000">
                <a:solidFill>
                  <a:srgbClr val="000000"/>
                </a:solidFill>
              </a:rPr>
              <a:t>Xác định test case bao phủ toàn bộ các chuyển tiếp.</a:t>
            </a:r>
            <a:endParaRPr sz="2000">
              <a:solidFill>
                <a:srgbClr val="00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Nội dung</a:t>
            </a:r>
            <a:endParaRPr/>
          </a:p>
        </p:txBody>
      </p:sp>
      <p:sp>
        <p:nvSpPr>
          <p:cNvPr id="360" name="Google Shape;360;p57"/>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solidFill>
                  <a:srgbClr val="000000"/>
                </a:solidFill>
                <a:highlight>
                  <a:schemeClr val="lt1"/>
                </a:highlight>
              </a:rPr>
              <a:t>4.1 Tổng quan về kỹ thuật thiết kế test</a:t>
            </a:r>
            <a:endParaRPr>
              <a:highlight>
                <a:schemeClr val="lt1"/>
              </a:highlight>
            </a:endParaRPr>
          </a:p>
          <a:p>
            <a:pPr indent="0" lvl="0" marL="0" rtl="0" algn="l">
              <a:spcBef>
                <a:spcPts val="1200"/>
              </a:spcBef>
              <a:spcAft>
                <a:spcPts val="0"/>
              </a:spcAft>
              <a:buNone/>
            </a:pPr>
            <a:r>
              <a:rPr lang="vi">
                <a:solidFill>
                  <a:srgbClr val="000000"/>
                </a:solidFill>
                <a:highlight>
                  <a:schemeClr val="lt1"/>
                </a:highlight>
              </a:rPr>
              <a:t>4.2 Kỹ thuật kiểm thử hộp đen</a:t>
            </a:r>
            <a:endParaRPr>
              <a:highlight>
                <a:schemeClr val="lt1"/>
              </a:highlight>
            </a:endParaRPr>
          </a:p>
          <a:p>
            <a:pPr indent="0" lvl="0" marL="0" rtl="0" algn="l">
              <a:spcBef>
                <a:spcPts val="1200"/>
              </a:spcBef>
              <a:spcAft>
                <a:spcPts val="0"/>
              </a:spcAft>
              <a:buNone/>
            </a:pPr>
            <a:r>
              <a:rPr lang="vi">
                <a:solidFill>
                  <a:srgbClr val="000000"/>
                </a:solidFill>
                <a:highlight>
                  <a:srgbClr val="FF706B"/>
                </a:highlight>
              </a:rPr>
              <a:t>4.3 Kỹ thuật kiểm thử hộp trắng</a:t>
            </a:r>
            <a:endParaRPr/>
          </a:p>
          <a:p>
            <a:pPr indent="0" lvl="0" marL="0" rtl="0" algn="l">
              <a:spcBef>
                <a:spcPts val="1200"/>
              </a:spcBef>
              <a:spcAft>
                <a:spcPts val="1200"/>
              </a:spcAft>
              <a:buNone/>
            </a:pPr>
            <a:r>
              <a:rPr lang="vi"/>
              <a:t>4.4 Kỹ thuật kiểm thử dựa trên kinh nghiệm</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4.3 </a:t>
            </a:r>
            <a:r>
              <a:rPr lang="vi"/>
              <a:t>Kỹ thuật kiểm thử hộp trắng</a:t>
            </a:r>
            <a:r>
              <a:rPr lang="vi"/>
              <a:t> </a:t>
            </a:r>
            <a:r>
              <a:rPr lang="vi" sz="2400"/>
              <a:t>(</a:t>
            </a:r>
            <a:r>
              <a:rPr lang="vi" sz="2400"/>
              <a:t>White-Box</a:t>
            </a:r>
            <a:r>
              <a:rPr lang="vi" sz="2400"/>
              <a:t> Test </a:t>
            </a:r>
            <a:r>
              <a:rPr lang="vi" sz="2400"/>
              <a:t>Techniques</a:t>
            </a:r>
            <a:r>
              <a:rPr lang="vi" sz="2400"/>
              <a:t>)</a:t>
            </a:r>
            <a:endParaRPr sz="2400"/>
          </a:p>
        </p:txBody>
      </p:sp>
      <p:sp>
        <p:nvSpPr>
          <p:cNvPr id="366" name="Google Shape;366;p58"/>
          <p:cNvSpPr txBox="1"/>
          <p:nvPr>
            <p:ph idx="1" type="body"/>
          </p:nvPr>
        </p:nvSpPr>
        <p:spPr>
          <a:xfrm>
            <a:off x="311700" y="1240225"/>
            <a:ext cx="8520600" cy="372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Các kỹ thuật liên quan đến kiểm thử hộp trắng:</a:t>
            </a:r>
            <a:endParaRPr/>
          </a:p>
          <a:p>
            <a:pPr indent="-304800" lvl="0" marL="457200" rtl="0" algn="l">
              <a:spcBef>
                <a:spcPts val="1200"/>
              </a:spcBef>
              <a:spcAft>
                <a:spcPts val="0"/>
              </a:spcAft>
              <a:buSzPts val="1200"/>
              <a:buChar char="●"/>
            </a:pPr>
            <a:r>
              <a:rPr lang="vi"/>
              <a:t>Kiểm thử dòng lệnh (</a:t>
            </a:r>
            <a:r>
              <a:rPr lang="vi"/>
              <a:t>Statement testing) </a:t>
            </a:r>
            <a:endParaRPr/>
          </a:p>
          <a:p>
            <a:pPr indent="-304800" lvl="0" marL="457200" rtl="0" algn="l">
              <a:spcBef>
                <a:spcPts val="0"/>
              </a:spcBef>
              <a:spcAft>
                <a:spcPts val="0"/>
              </a:spcAft>
              <a:buSzPts val="1200"/>
              <a:buChar char="●"/>
            </a:pPr>
            <a:r>
              <a:rPr lang="vi"/>
              <a:t>Kiểm thử nhánh (</a:t>
            </a:r>
            <a:r>
              <a:rPr lang="vi"/>
              <a:t>Branch testing)</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4.3.1 </a:t>
            </a:r>
            <a:r>
              <a:rPr lang="vi"/>
              <a:t>Kiểm thử dòng lệnh và độ bao phủ dòng lệnh</a:t>
            </a:r>
            <a:endParaRPr sz="2400"/>
          </a:p>
        </p:txBody>
      </p:sp>
      <p:sp>
        <p:nvSpPr>
          <p:cNvPr id="372" name="Google Shape;372;p59"/>
          <p:cNvSpPr txBox="1"/>
          <p:nvPr>
            <p:ph idx="1" type="body"/>
          </p:nvPr>
        </p:nvSpPr>
        <p:spPr>
          <a:xfrm>
            <a:off x="311700" y="1240225"/>
            <a:ext cx="8520600" cy="3723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vi">
                <a:solidFill>
                  <a:srgbClr val="000000"/>
                </a:solidFill>
              </a:rPr>
              <a:t>Mục đích là thiết kế các ca kiểm thử thực hiện các câu lệnh trong mã cho đến khi đạt được mức độ bao phủ có thể chấp nhận được. </a:t>
            </a:r>
            <a:endParaRPr>
              <a:solidFill>
                <a:srgbClr val="000000"/>
              </a:solidFill>
            </a:endParaRPr>
          </a:p>
          <a:p>
            <a:pPr indent="-311150" lvl="0" marL="457200" rtl="0" algn="l">
              <a:spcBef>
                <a:spcPts val="1200"/>
              </a:spcBef>
              <a:spcAft>
                <a:spcPts val="0"/>
              </a:spcAft>
              <a:buClr>
                <a:srgbClr val="000000"/>
              </a:buClr>
              <a:buSzPts val="1300"/>
              <a:buChar char="●"/>
            </a:pPr>
            <a:r>
              <a:rPr lang="vi">
                <a:solidFill>
                  <a:srgbClr val="000000"/>
                </a:solidFill>
              </a:rPr>
              <a:t>Mức độ bao phủ được đo bằng: (</a:t>
            </a:r>
            <a:r>
              <a:rPr lang="vi">
                <a:solidFill>
                  <a:srgbClr val="000000"/>
                </a:solidFill>
              </a:rPr>
              <a:t>số lượng câu lệnh được thực hiện bởi testcase / tổng số các câu lệnh có thể thực thi được trong mã) * 100%</a:t>
            </a:r>
            <a:endParaRPr>
              <a:solidFill>
                <a:srgbClr val="202124"/>
              </a:solidFill>
              <a:highlight>
                <a:srgbClr val="F8F9FA"/>
              </a:highlight>
            </a:endParaRPr>
          </a:p>
          <a:p>
            <a:pPr indent="0" lvl="0" marL="0" rtl="0" algn="l">
              <a:spcBef>
                <a:spcPts val="1200"/>
              </a:spcBef>
              <a:spcAft>
                <a:spcPts val="1200"/>
              </a:spcAft>
              <a:buNone/>
            </a:pPr>
            <a:r>
              <a:t/>
            </a:r>
            <a:endParaRPr sz="2000">
              <a:solidFill>
                <a:srgbClr val="00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4.3.1 Kiểm thử dòng lệnh và độ bao phủ dòng lệnh</a:t>
            </a:r>
            <a:endParaRPr sz="2400"/>
          </a:p>
        </p:txBody>
      </p:sp>
      <p:sp>
        <p:nvSpPr>
          <p:cNvPr id="378" name="Google Shape;378;p60"/>
          <p:cNvSpPr txBox="1"/>
          <p:nvPr>
            <p:ph idx="1" type="body"/>
          </p:nvPr>
        </p:nvSpPr>
        <p:spPr>
          <a:xfrm>
            <a:off x="311700" y="1240225"/>
            <a:ext cx="8520600" cy="372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000">
                <a:solidFill>
                  <a:schemeClr val="dk1"/>
                </a:solidFill>
              </a:rPr>
              <a:t>Ví dụ: </a:t>
            </a:r>
            <a:r>
              <a:rPr lang="vi" sz="2000"/>
              <a:t>Xác định testcase tối thiểu để đạt được độ bao phủ 100% các dòng lệnh </a:t>
            </a:r>
            <a:endParaRPr sz="2000"/>
          </a:p>
          <a:p>
            <a:pPr indent="0" lvl="0" marL="0" rtl="0" algn="l">
              <a:spcBef>
                <a:spcPts val="1200"/>
              </a:spcBef>
              <a:spcAft>
                <a:spcPts val="0"/>
              </a:spcAft>
              <a:buNone/>
            </a:pPr>
            <a:r>
              <a:t/>
            </a:r>
            <a:endParaRPr sz="2000">
              <a:solidFill>
                <a:srgbClr val="000000"/>
              </a:solidFill>
            </a:endParaRPr>
          </a:p>
          <a:p>
            <a:pPr indent="0" lvl="0" marL="0" rtl="0" algn="l">
              <a:spcBef>
                <a:spcPts val="1200"/>
              </a:spcBef>
              <a:spcAft>
                <a:spcPts val="0"/>
              </a:spcAft>
              <a:buNone/>
            </a:pPr>
            <a:r>
              <a:t/>
            </a:r>
            <a:endParaRPr sz="2000">
              <a:solidFill>
                <a:srgbClr val="000000"/>
              </a:solidFill>
            </a:endParaRPr>
          </a:p>
          <a:p>
            <a:pPr indent="0" lvl="0" marL="0" rtl="0" algn="l">
              <a:spcBef>
                <a:spcPts val="1200"/>
              </a:spcBef>
              <a:spcAft>
                <a:spcPts val="0"/>
              </a:spcAft>
              <a:buNone/>
            </a:pPr>
            <a:r>
              <a:t/>
            </a:r>
            <a:endParaRPr sz="2000">
              <a:solidFill>
                <a:srgbClr val="000000"/>
              </a:solidFill>
            </a:endParaRPr>
          </a:p>
          <a:p>
            <a:pPr indent="0" lvl="0" marL="0" rtl="0" algn="l">
              <a:spcBef>
                <a:spcPts val="1200"/>
              </a:spcBef>
              <a:spcAft>
                <a:spcPts val="0"/>
              </a:spcAft>
              <a:buNone/>
            </a:pPr>
            <a:r>
              <a:t/>
            </a:r>
            <a:endParaRPr sz="2000">
              <a:solidFill>
                <a:srgbClr val="000000"/>
              </a:solidFill>
            </a:endParaRPr>
          </a:p>
          <a:p>
            <a:pPr indent="0" lvl="0" marL="0" rtl="0" algn="l">
              <a:spcBef>
                <a:spcPts val="1200"/>
              </a:spcBef>
              <a:spcAft>
                <a:spcPts val="0"/>
              </a:spcAft>
              <a:buNone/>
            </a:pPr>
            <a:r>
              <a:t/>
            </a:r>
            <a:endParaRPr sz="2000">
              <a:solidFill>
                <a:srgbClr val="000000"/>
              </a:solidFill>
            </a:endParaRPr>
          </a:p>
          <a:p>
            <a:pPr indent="0" lvl="0" marL="0" rtl="0" algn="l">
              <a:spcBef>
                <a:spcPts val="1200"/>
              </a:spcBef>
              <a:spcAft>
                <a:spcPts val="1200"/>
              </a:spcAft>
              <a:buNone/>
            </a:pPr>
            <a:r>
              <a:t/>
            </a:r>
            <a:endParaRPr sz="2000">
              <a:solidFill>
                <a:srgbClr val="000000"/>
              </a:solidFill>
            </a:endParaRPr>
          </a:p>
        </p:txBody>
      </p:sp>
      <p:graphicFrame>
        <p:nvGraphicFramePr>
          <p:cNvPr id="379" name="Google Shape;379;p60"/>
          <p:cNvGraphicFramePr/>
          <p:nvPr/>
        </p:nvGraphicFramePr>
        <p:xfrm>
          <a:off x="499675" y="2252400"/>
          <a:ext cx="3000000" cy="3000000"/>
        </p:xfrm>
        <a:graphic>
          <a:graphicData uri="http://schemas.openxmlformats.org/drawingml/2006/table">
            <a:tbl>
              <a:tblPr>
                <a:noFill/>
                <a:tableStyleId>{4EFAB822-684B-4BAA-86CD-2B8111D4902F}</a:tableStyleId>
              </a:tblPr>
              <a:tblGrid>
                <a:gridCol w="383750"/>
                <a:gridCol w="2566725"/>
              </a:tblGrid>
              <a:tr h="406625">
                <a:tc>
                  <a:txBody>
                    <a:bodyPr/>
                    <a:lstStyle/>
                    <a:p>
                      <a:pPr indent="0" lvl="0" marL="0" rtl="0" algn="l">
                        <a:spcBef>
                          <a:spcPts val="0"/>
                        </a:spcBef>
                        <a:spcAft>
                          <a:spcPts val="0"/>
                        </a:spcAft>
                        <a:buNone/>
                      </a:pPr>
                      <a:r>
                        <a:rPr lang="vi">
                          <a:solidFill>
                            <a:schemeClr val="dk2"/>
                          </a:solidFill>
                          <a:latin typeface="Source Code Pro"/>
                          <a:ea typeface="Source Code Pro"/>
                          <a:cs typeface="Source Code Pro"/>
                          <a:sym typeface="Source Code Pro"/>
                        </a:rPr>
                        <a:t>1</a:t>
                      </a:r>
                      <a:endParaRPr>
                        <a:solidFill>
                          <a:schemeClr val="dk2"/>
                        </a:solidFill>
                        <a:latin typeface="Source Code Pro"/>
                        <a:ea typeface="Source Code Pro"/>
                        <a:cs typeface="Source Code Pro"/>
                        <a:sym typeface="Source Code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vi">
                          <a:solidFill>
                            <a:srgbClr val="004ED0"/>
                          </a:solidFill>
                          <a:latin typeface="Source Code Pro"/>
                          <a:ea typeface="Source Code Pro"/>
                          <a:cs typeface="Source Code Pro"/>
                          <a:sym typeface="Source Code Pro"/>
                        </a:rPr>
                        <a:t>READ</a:t>
                      </a:r>
                      <a:r>
                        <a:rPr lang="vi">
                          <a:solidFill>
                            <a:schemeClr val="dk2"/>
                          </a:solidFill>
                          <a:latin typeface="Source Code Pro"/>
                          <a:ea typeface="Source Code Pro"/>
                          <a:cs typeface="Source Code Pro"/>
                          <a:sym typeface="Source Code Pro"/>
                        </a:rPr>
                        <a:t> p;</a:t>
                      </a:r>
                      <a:endParaRPr>
                        <a:solidFill>
                          <a:schemeClr val="dk2"/>
                        </a:solidFill>
                        <a:latin typeface="Source Code Pro"/>
                        <a:ea typeface="Source Code Pro"/>
                        <a:cs typeface="Source Code Pro"/>
                        <a:sym typeface="Source Code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vi">
                          <a:solidFill>
                            <a:schemeClr val="dk2"/>
                          </a:solidFill>
                          <a:latin typeface="Source Code Pro"/>
                          <a:ea typeface="Source Code Pro"/>
                          <a:cs typeface="Source Code Pro"/>
                          <a:sym typeface="Source Code Pro"/>
                        </a:rPr>
                        <a:t>2</a:t>
                      </a:r>
                      <a:endParaRPr>
                        <a:solidFill>
                          <a:schemeClr val="dk2"/>
                        </a:solidFill>
                        <a:latin typeface="Source Code Pro"/>
                        <a:ea typeface="Source Code Pro"/>
                        <a:cs typeface="Source Code Pro"/>
                        <a:sym typeface="Source Code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vi">
                          <a:solidFill>
                            <a:srgbClr val="004ED0"/>
                          </a:solidFill>
                          <a:latin typeface="Source Code Pro"/>
                          <a:ea typeface="Source Code Pro"/>
                          <a:cs typeface="Source Code Pro"/>
                          <a:sym typeface="Source Code Pro"/>
                        </a:rPr>
                        <a:t>READ</a:t>
                      </a:r>
                      <a:r>
                        <a:rPr lang="vi">
                          <a:solidFill>
                            <a:schemeClr val="dk2"/>
                          </a:solidFill>
                          <a:latin typeface="Source Code Pro"/>
                          <a:ea typeface="Source Code Pro"/>
                          <a:cs typeface="Source Code Pro"/>
                          <a:sym typeface="Source Code Pro"/>
                        </a:rPr>
                        <a:t> q; </a:t>
                      </a:r>
                      <a:endParaRPr>
                        <a:solidFill>
                          <a:schemeClr val="dk2"/>
                        </a:solidFill>
                        <a:latin typeface="Source Code Pro"/>
                        <a:ea typeface="Source Code Pro"/>
                        <a:cs typeface="Source Code Pro"/>
                        <a:sym typeface="Source Code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vi">
                          <a:solidFill>
                            <a:schemeClr val="dk2"/>
                          </a:solidFill>
                          <a:latin typeface="Source Code Pro"/>
                          <a:ea typeface="Source Code Pro"/>
                          <a:cs typeface="Source Code Pro"/>
                          <a:sym typeface="Source Code Pro"/>
                        </a:rPr>
                        <a:t>3</a:t>
                      </a:r>
                      <a:endParaRPr>
                        <a:solidFill>
                          <a:schemeClr val="dk2"/>
                        </a:solidFill>
                        <a:latin typeface="Source Code Pro"/>
                        <a:ea typeface="Source Code Pro"/>
                        <a:cs typeface="Source Code Pro"/>
                        <a:sym typeface="Source Code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vi">
                          <a:solidFill>
                            <a:srgbClr val="004ED0"/>
                          </a:solidFill>
                          <a:latin typeface="Source Code Pro"/>
                          <a:ea typeface="Source Code Pro"/>
                          <a:cs typeface="Source Code Pro"/>
                          <a:sym typeface="Source Code Pro"/>
                        </a:rPr>
                        <a:t>IF</a:t>
                      </a:r>
                      <a:r>
                        <a:rPr lang="vi">
                          <a:solidFill>
                            <a:schemeClr val="dk2"/>
                          </a:solidFill>
                          <a:latin typeface="Source Code Pro"/>
                          <a:ea typeface="Source Code Pro"/>
                          <a:cs typeface="Source Code Pro"/>
                          <a:sym typeface="Source Code Pro"/>
                        </a:rPr>
                        <a:t> p+q &gt; 100 </a:t>
                      </a:r>
                      <a:r>
                        <a:rPr lang="vi">
                          <a:solidFill>
                            <a:srgbClr val="004ED0"/>
                          </a:solidFill>
                          <a:latin typeface="Source Code Pro"/>
                          <a:ea typeface="Source Code Pro"/>
                          <a:cs typeface="Source Code Pro"/>
                          <a:sym typeface="Source Code Pro"/>
                        </a:rPr>
                        <a:t>THEN</a:t>
                      </a:r>
                      <a:r>
                        <a:rPr lang="vi">
                          <a:solidFill>
                            <a:schemeClr val="dk2"/>
                          </a:solidFill>
                          <a:latin typeface="Source Code Pro"/>
                          <a:ea typeface="Source Code Pro"/>
                          <a:cs typeface="Source Code Pro"/>
                          <a:sym typeface="Source Code Pro"/>
                        </a:rPr>
                        <a:t> </a:t>
                      </a:r>
                      <a:endParaRPr>
                        <a:solidFill>
                          <a:schemeClr val="dk2"/>
                        </a:solidFill>
                        <a:latin typeface="Source Code Pro"/>
                        <a:ea typeface="Source Code Pro"/>
                        <a:cs typeface="Source Code Pro"/>
                        <a:sym typeface="Source Code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vi">
                          <a:solidFill>
                            <a:schemeClr val="dk2"/>
                          </a:solidFill>
                          <a:latin typeface="Source Code Pro"/>
                          <a:ea typeface="Source Code Pro"/>
                          <a:cs typeface="Source Code Pro"/>
                          <a:sym typeface="Source Code Pro"/>
                        </a:rPr>
                        <a:t>4</a:t>
                      </a:r>
                      <a:endParaRPr>
                        <a:solidFill>
                          <a:schemeClr val="dk2"/>
                        </a:solidFill>
                        <a:latin typeface="Source Code Pro"/>
                        <a:ea typeface="Source Code Pro"/>
                        <a:cs typeface="Source Code Pro"/>
                        <a:sym typeface="Source Code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vi">
                          <a:solidFill>
                            <a:schemeClr val="dk2"/>
                          </a:solidFill>
                          <a:latin typeface="Source Code Pro"/>
                          <a:ea typeface="Source Code Pro"/>
                          <a:cs typeface="Source Code Pro"/>
                          <a:sym typeface="Source Code Pro"/>
                        </a:rPr>
                        <a:t>    </a:t>
                      </a:r>
                      <a:r>
                        <a:rPr lang="vi">
                          <a:solidFill>
                            <a:srgbClr val="004ED0"/>
                          </a:solidFill>
                          <a:latin typeface="Source Code Pro"/>
                          <a:ea typeface="Source Code Pro"/>
                          <a:cs typeface="Source Code Pro"/>
                          <a:sym typeface="Source Code Pro"/>
                        </a:rPr>
                        <a:t>PRINT</a:t>
                      </a:r>
                      <a:r>
                        <a:rPr lang="vi">
                          <a:solidFill>
                            <a:schemeClr val="dk2"/>
                          </a:solidFill>
                          <a:latin typeface="Source Code Pro"/>
                          <a:ea typeface="Source Code Pro"/>
                          <a:cs typeface="Source Code Pro"/>
                          <a:sym typeface="Source Code Pro"/>
                        </a:rPr>
                        <a:t> “Large”	;</a:t>
                      </a:r>
                      <a:endParaRPr>
                        <a:solidFill>
                          <a:schemeClr val="dk2"/>
                        </a:solidFill>
                        <a:latin typeface="Source Code Pro"/>
                        <a:ea typeface="Source Code Pro"/>
                        <a:cs typeface="Source Code Pro"/>
                        <a:sym typeface="Source Code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vi">
                          <a:solidFill>
                            <a:schemeClr val="dk2"/>
                          </a:solidFill>
                          <a:latin typeface="Source Code Pro"/>
                          <a:ea typeface="Source Code Pro"/>
                          <a:cs typeface="Source Code Pro"/>
                          <a:sym typeface="Source Code Pro"/>
                        </a:rPr>
                        <a:t>5</a:t>
                      </a:r>
                      <a:endParaRPr>
                        <a:solidFill>
                          <a:schemeClr val="dk2"/>
                        </a:solidFill>
                        <a:latin typeface="Source Code Pro"/>
                        <a:ea typeface="Source Code Pro"/>
                        <a:cs typeface="Source Code Pro"/>
                        <a:sym typeface="Source Code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vi">
                          <a:solidFill>
                            <a:srgbClr val="004ED0"/>
                          </a:solidFill>
                          <a:latin typeface="Source Code Pro"/>
                          <a:ea typeface="Source Code Pro"/>
                          <a:cs typeface="Source Code Pro"/>
                          <a:sym typeface="Source Code Pro"/>
                        </a:rPr>
                        <a:t>ENDIF</a:t>
                      </a:r>
                      <a:r>
                        <a:rPr lang="vi">
                          <a:solidFill>
                            <a:schemeClr val="dk2"/>
                          </a:solidFill>
                          <a:latin typeface="Source Code Pro"/>
                          <a:ea typeface="Source Code Pro"/>
                          <a:cs typeface="Source Code Pro"/>
                          <a:sym typeface="Source Code Pro"/>
                        </a:rPr>
                        <a:t> </a:t>
                      </a:r>
                      <a:endParaRPr>
                        <a:solidFill>
                          <a:schemeClr val="dk2"/>
                        </a:solidFill>
                        <a:latin typeface="Source Code Pro"/>
                        <a:ea typeface="Source Code Pro"/>
                        <a:cs typeface="Source Code Pro"/>
                        <a:sym typeface="Source Code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380" name="Google Shape;380;p60"/>
          <p:cNvGraphicFramePr/>
          <p:nvPr/>
        </p:nvGraphicFramePr>
        <p:xfrm>
          <a:off x="4530300" y="2252400"/>
          <a:ext cx="3000000" cy="3000000"/>
        </p:xfrm>
        <a:graphic>
          <a:graphicData uri="http://schemas.openxmlformats.org/drawingml/2006/table">
            <a:tbl>
              <a:tblPr>
                <a:noFill/>
                <a:tableStyleId>{4EFAB822-684B-4BAA-86CD-2B8111D4902F}</a:tableStyleId>
              </a:tblPr>
              <a:tblGrid>
                <a:gridCol w="1235375"/>
                <a:gridCol w="896375"/>
                <a:gridCol w="1975800"/>
              </a:tblGrid>
              <a:tr h="406625">
                <a:tc>
                  <a:txBody>
                    <a:bodyPr/>
                    <a:lstStyle/>
                    <a:p>
                      <a:pPr indent="0" lvl="0" marL="0" rtl="0" algn="l">
                        <a:spcBef>
                          <a:spcPts val="0"/>
                        </a:spcBef>
                        <a:spcAft>
                          <a:spcPts val="0"/>
                        </a:spcAft>
                        <a:buNone/>
                      </a:pPr>
                      <a:r>
                        <a:rPr b="1" lang="vi"/>
                        <a:t>Số Testcase</a:t>
                      </a:r>
                      <a:endParaRPr b="1"/>
                    </a:p>
                  </a:txBody>
                  <a:tcPr marT="91425" marB="91425" marR="91425" marL="91425"/>
                </a:tc>
                <a:tc>
                  <a:txBody>
                    <a:bodyPr/>
                    <a:lstStyle/>
                    <a:p>
                      <a:pPr indent="0" lvl="0" marL="0" rtl="0" algn="l">
                        <a:spcBef>
                          <a:spcPts val="0"/>
                        </a:spcBef>
                        <a:spcAft>
                          <a:spcPts val="0"/>
                        </a:spcAft>
                        <a:buNone/>
                      </a:pPr>
                      <a:r>
                        <a:rPr b="1" lang="vi"/>
                        <a:t> </a:t>
                      </a:r>
                      <a:r>
                        <a:rPr b="1" lang="vi"/>
                        <a:t>Input</a:t>
                      </a:r>
                      <a:endParaRPr b="1"/>
                    </a:p>
                  </a:txBody>
                  <a:tcPr marT="91425" marB="91425" marR="91425" marL="91425"/>
                </a:tc>
                <a:tc>
                  <a:txBody>
                    <a:bodyPr/>
                    <a:lstStyle/>
                    <a:p>
                      <a:pPr indent="0" lvl="0" marL="0" rtl="0" algn="l">
                        <a:spcBef>
                          <a:spcPts val="0"/>
                        </a:spcBef>
                        <a:spcAft>
                          <a:spcPts val="0"/>
                        </a:spcAft>
                        <a:buNone/>
                      </a:pPr>
                      <a:r>
                        <a:rPr b="1" lang="vi"/>
                        <a:t>Expected Output</a:t>
                      </a:r>
                      <a:endParaRPr b="1"/>
                    </a:p>
                  </a:txBody>
                  <a:tcPr marT="91425" marB="91425" marR="91425" marL="91425"/>
                </a:tc>
              </a:tr>
              <a:tr h="578775">
                <a:tc>
                  <a:txBody>
                    <a:bodyPr/>
                    <a:lstStyle/>
                    <a:p>
                      <a:pPr indent="0" lvl="0" marL="0" rtl="0" algn="l">
                        <a:spcBef>
                          <a:spcPts val="0"/>
                        </a:spcBef>
                        <a:spcAft>
                          <a:spcPts val="0"/>
                        </a:spcAft>
                        <a:buNone/>
                      </a:pPr>
                      <a:r>
                        <a:rPr lang="vi"/>
                        <a:t>   1</a:t>
                      </a:r>
                      <a:endParaRPr/>
                    </a:p>
                  </a:txBody>
                  <a:tcPr marT="91425" marB="91425" marR="91425" marL="91425"/>
                </a:tc>
                <a:tc>
                  <a:txBody>
                    <a:bodyPr/>
                    <a:lstStyle/>
                    <a:p>
                      <a:pPr indent="0" lvl="0" marL="0" rtl="0" algn="l">
                        <a:spcBef>
                          <a:spcPts val="0"/>
                        </a:spcBef>
                        <a:spcAft>
                          <a:spcPts val="0"/>
                        </a:spcAft>
                        <a:buNone/>
                      </a:pPr>
                      <a:r>
                        <a:rPr lang="vi"/>
                        <a:t>p = 60</a:t>
                      </a:r>
                      <a:endParaRPr/>
                    </a:p>
                    <a:p>
                      <a:pPr indent="0" lvl="0" marL="0" rtl="0" algn="l">
                        <a:spcBef>
                          <a:spcPts val="0"/>
                        </a:spcBef>
                        <a:spcAft>
                          <a:spcPts val="0"/>
                        </a:spcAft>
                        <a:buNone/>
                      </a:pPr>
                      <a:r>
                        <a:rPr lang="vi"/>
                        <a:t>q = 50</a:t>
                      </a:r>
                      <a:endParaRPr/>
                    </a:p>
                  </a:txBody>
                  <a:tcPr marT="91425" marB="91425" marR="91425" marL="91425"/>
                </a:tc>
                <a:tc>
                  <a:txBody>
                    <a:bodyPr/>
                    <a:lstStyle/>
                    <a:p>
                      <a:pPr indent="0" lvl="0" marL="0" rtl="0" algn="l">
                        <a:lnSpc>
                          <a:spcPct val="150000"/>
                        </a:lnSpc>
                        <a:spcBef>
                          <a:spcPts val="0"/>
                        </a:spcBef>
                        <a:spcAft>
                          <a:spcPts val="0"/>
                        </a:spcAft>
                        <a:buNone/>
                      </a:pPr>
                      <a:r>
                        <a:rPr lang="vi">
                          <a:solidFill>
                            <a:schemeClr val="dk2"/>
                          </a:solidFill>
                          <a:latin typeface="Source Code Pro"/>
                          <a:ea typeface="Source Code Pro"/>
                          <a:cs typeface="Source Code Pro"/>
                          <a:sym typeface="Source Code Pro"/>
                        </a:rPr>
                        <a:t>Print “</a:t>
                      </a:r>
                      <a:r>
                        <a:rPr lang="vi">
                          <a:solidFill>
                            <a:schemeClr val="dk2"/>
                          </a:solidFill>
                          <a:latin typeface="Source Code Pro"/>
                          <a:ea typeface="Source Code Pro"/>
                          <a:cs typeface="Source Code Pro"/>
                          <a:sym typeface="Source Code Pro"/>
                        </a:rPr>
                        <a:t>Large”</a:t>
                      </a:r>
                      <a:endParaRPr/>
                    </a:p>
                  </a:txBody>
                  <a:tcPr marT="91425" marB="91425" marR="91425" marL="91425"/>
                </a:tc>
              </a:tr>
            </a:tbl>
          </a:graphicData>
        </a:graphic>
      </p:graphicFrame>
      <p:sp>
        <p:nvSpPr>
          <p:cNvPr id="381" name="Google Shape;381;p60"/>
          <p:cNvSpPr/>
          <p:nvPr/>
        </p:nvSpPr>
        <p:spPr>
          <a:xfrm>
            <a:off x="4530300" y="3577150"/>
            <a:ext cx="4107600" cy="1033800"/>
          </a:xfrm>
          <a:prstGeom prst="snip1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a:latin typeface="Source Code Pro"/>
                <a:ea typeface="Source Code Pro"/>
                <a:cs typeface="Source Code Pro"/>
                <a:sym typeface="Source Code Pro"/>
              </a:rPr>
              <a:t>Số dòng lệnh là 5</a:t>
            </a:r>
            <a:endParaRPr>
              <a:latin typeface="Source Code Pro"/>
              <a:ea typeface="Source Code Pro"/>
              <a:cs typeface="Source Code Pro"/>
              <a:sym typeface="Source Code Pro"/>
            </a:endParaRPr>
          </a:p>
          <a:p>
            <a:pPr indent="0" lvl="0" marL="0" rtl="0" algn="l">
              <a:spcBef>
                <a:spcPts val="0"/>
              </a:spcBef>
              <a:spcAft>
                <a:spcPts val="0"/>
              </a:spcAft>
              <a:buNone/>
            </a:pPr>
            <a:r>
              <a:rPr lang="vi">
                <a:latin typeface="Source Code Pro"/>
                <a:ea typeface="Source Code Pro"/>
                <a:cs typeface="Source Code Pro"/>
                <a:sym typeface="Source Code Pro"/>
              </a:rPr>
              <a:t>Với 1 bộ test case trên có thể đạt được </a:t>
            </a:r>
            <a:r>
              <a:rPr lang="vi">
                <a:latin typeface="Source Code Pro"/>
                <a:ea typeface="Source Code Pro"/>
                <a:cs typeface="Source Code Pro"/>
                <a:sym typeface="Source Code Pro"/>
              </a:rPr>
              <a:t>100%  </a:t>
            </a:r>
            <a:r>
              <a:rPr lang="vi">
                <a:latin typeface="Source Code Pro"/>
                <a:ea typeface="Source Code Pro"/>
                <a:cs typeface="Source Code Pro"/>
                <a:sym typeface="Source Code Pro"/>
              </a:rPr>
              <a:t>độ bao phủ dòng lệnh </a:t>
            </a:r>
            <a:endParaRPr>
              <a:latin typeface="Source Code Pro"/>
              <a:ea typeface="Source Code Pro"/>
              <a:cs typeface="Source Code Pro"/>
              <a:sym typeface="Source Code Pr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4.3.1 Kiểm thử dòng lệnh và độ bao phủ dòng lệnh</a:t>
            </a:r>
            <a:endParaRPr sz="2400"/>
          </a:p>
        </p:txBody>
      </p:sp>
      <p:sp>
        <p:nvSpPr>
          <p:cNvPr id="387" name="Google Shape;387;p61"/>
          <p:cNvSpPr txBox="1"/>
          <p:nvPr>
            <p:ph idx="1" type="body"/>
          </p:nvPr>
        </p:nvSpPr>
        <p:spPr>
          <a:xfrm>
            <a:off x="311700" y="1240225"/>
            <a:ext cx="8520600" cy="372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000">
                <a:solidFill>
                  <a:schemeClr val="dk1"/>
                </a:solidFill>
              </a:rPr>
              <a:t>Bài tập</a:t>
            </a:r>
            <a:r>
              <a:rPr lang="vi" sz="2000">
                <a:solidFill>
                  <a:schemeClr val="dk1"/>
                </a:solidFill>
              </a:rPr>
              <a:t>: </a:t>
            </a:r>
            <a:r>
              <a:rPr lang="vi" sz="2000"/>
              <a:t>Xác định testcase tối thiểu để đạt được độ bao phủ 100% các dòng lệnh </a:t>
            </a:r>
            <a:endParaRPr sz="2000"/>
          </a:p>
          <a:p>
            <a:pPr indent="0" lvl="0" marL="0" rtl="0" algn="l">
              <a:spcBef>
                <a:spcPts val="1200"/>
              </a:spcBef>
              <a:spcAft>
                <a:spcPts val="0"/>
              </a:spcAft>
              <a:buNone/>
            </a:pPr>
            <a:r>
              <a:t/>
            </a:r>
            <a:endParaRPr sz="2000">
              <a:solidFill>
                <a:srgbClr val="000000"/>
              </a:solidFill>
            </a:endParaRPr>
          </a:p>
          <a:p>
            <a:pPr indent="0" lvl="0" marL="0" rtl="0" algn="l">
              <a:spcBef>
                <a:spcPts val="1200"/>
              </a:spcBef>
              <a:spcAft>
                <a:spcPts val="0"/>
              </a:spcAft>
              <a:buNone/>
            </a:pPr>
            <a:r>
              <a:t/>
            </a:r>
            <a:endParaRPr sz="2000">
              <a:solidFill>
                <a:srgbClr val="000000"/>
              </a:solidFill>
            </a:endParaRPr>
          </a:p>
          <a:p>
            <a:pPr indent="0" lvl="0" marL="0" rtl="0" algn="l">
              <a:spcBef>
                <a:spcPts val="1200"/>
              </a:spcBef>
              <a:spcAft>
                <a:spcPts val="0"/>
              </a:spcAft>
              <a:buNone/>
            </a:pPr>
            <a:r>
              <a:t/>
            </a:r>
            <a:endParaRPr sz="2000">
              <a:solidFill>
                <a:srgbClr val="000000"/>
              </a:solidFill>
            </a:endParaRPr>
          </a:p>
          <a:p>
            <a:pPr indent="0" lvl="0" marL="0" rtl="0" algn="l">
              <a:spcBef>
                <a:spcPts val="1200"/>
              </a:spcBef>
              <a:spcAft>
                <a:spcPts val="0"/>
              </a:spcAft>
              <a:buNone/>
            </a:pPr>
            <a:r>
              <a:t/>
            </a:r>
            <a:endParaRPr sz="2000">
              <a:solidFill>
                <a:srgbClr val="000000"/>
              </a:solidFill>
            </a:endParaRPr>
          </a:p>
          <a:p>
            <a:pPr indent="0" lvl="0" marL="0" rtl="0" algn="l">
              <a:spcBef>
                <a:spcPts val="1200"/>
              </a:spcBef>
              <a:spcAft>
                <a:spcPts val="0"/>
              </a:spcAft>
              <a:buNone/>
            </a:pPr>
            <a:r>
              <a:t/>
            </a:r>
            <a:endParaRPr sz="2000">
              <a:solidFill>
                <a:srgbClr val="000000"/>
              </a:solidFill>
            </a:endParaRPr>
          </a:p>
          <a:p>
            <a:pPr indent="0" lvl="0" marL="0" rtl="0" algn="l">
              <a:spcBef>
                <a:spcPts val="1200"/>
              </a:spcBef>
              <a:spcAft>
                <a:spcPts val="1200"/>
              </a:spcAft>
              <a:buNone/>
            </a:pPr>
            <a:r>
              <a:t/>
            </a:r>
            <a:endParaRPr sz="2000">
              <a:solidFill>
                <a:srgbClr val="000000"/>
              </a:solidFill>
            </a:endParaRPr>
          </a:p>
        </p:txBody>
      </p:sp>
      <p:sp>
        <p:nvSpPr>
          <p:cNvPr id="388" name="Google Shape;388;p61"/>
          <p:cNvSpPr/>
          <p:nvPr/>
        </p:nvSpPr>
        <p:spPr>
          <a:xfrm>
            <a:off x="589525" y="2238550"/>
            <a:ext cx="2862300" cy="2375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sz="1200">
                <a:solidFill>
                  <a:srgbClr val="004ED0"/>
                </a:solidFill>
                <a:latin typeface="Source Code Pro"/>
                <a:ea typeface="Source Code Pro"/>
                <a:cs typeface="Source Code Pro"/>
                <a:sym typeface="Source Code Pro"/>
              </a:rPr>
              <a:t>READ</a:t>
            </a:r>
            <a:r>
              <a:rPr lang="vi" sz="1200">
                <a:latin typeface="Source Code Pro"/>
                <a:ea typeface="Source Code Pro"/>
                <a:cs typeface="Source Code Pro"/>
                <a:sym typeface="Source Code Pro"/>
              </a:rPr>
              <a:t> A</a:t>
            </a:r>
            <a:endParaRPr sz="1200">
              <a:latin typeface="Source Code Pro"/>
              <a:ea typeface="Source Code Pro"/>
              <a:cs typeface="Source Code Pro"/>
              <a:sym typeface="Source Code Pro"/>
            </a:endParaRPr>
          </a:p>
          <a:p>
            <a:pPr indent="0" lvl="0" marL="0" rtl="0" algn="l">
              <a:spcBef>
                <a:spcPts val="0"/>
              </a:spcBef>
              <a:spcAft>
                <a:spcPts val="0"/>
              </a:spcAft>
              <a:buNone/>
            </a:pPr>
            <a:r>
              <a:rPr lang="vi" sz="1200">
                <a:solidFill>
                  <a:srgbClr val="004ED0"/>
                </a:solidFill>
                <a:latin typeface="Source Code Pro"/>
                <a:ea typeface="Source Code Pro"/>
                <a:cs typeface="Source Code Pro"/>
                <a:sym typeface="Source Code Pro"/>
              </a:rPr>
              <a:t>READ</a:t>
            </a:r>
            <a:r>
              <a:rPr lang="vi" sz="1200">
                <a:latin typeface="Source Code Pro"/>
                <a:ea typeface="Source Code Pro"/>
                <a:cs typeface="Source Code Pro"/>
                <a:sym typeface="Source Code Pro"/>
              </a:rPr>
              <a:t> B</a:t>
            </a:r>
            <a:endParaRPr sz="1200">
              <a:latin typeface="Source Code Pro"/>
              <a:ea typeface="Source Code Pro"/>
              <a:cs typeface="Source Code Pro"/>
              <a:sym typeface="Source Code Pro"/>
            </a:endParaRPr>
          </a:p>
          <a:p>
            <a:pPr indent="0" lvl="0" marL="0" rtl="0" algn="l">
              <a:spcBef>
                <a:spcPts val="0"/>
              </a:spcBef>
              <a:spcAft>
                <a:spcPts val="0"/>
              </a:spcAft>
              <a:buNone/>
            </a:pPr>
            <a:r>
              <a:rPr lang="vi" sz="1200">
                <a:solidFill>
                  <a:srgbClr val="004ED0"/>
                </a:solidFill>
                <a:latin typeface="Source Code Pro"/>
                <a:ea typeface="Source Code Pro"/>
                <a:cs typeface="Source Code Pro"/>
                <a:sym typeface="Source Code Pro"/>
              </a:rPr>
              <a:t>IF</a:t>
            </a:r>
            <a:r>
              <a:rPr lang="vi" sz="1200">
                <a:latin typeface="Source Code Pro"/>
                <a:ea typeface="Source Code Pro"/>
                <a:cs typeface="Source Code Pro"/>
                <a:sym typeface="Source Code Pro"/>
              </a:rPr>
              <a:t> A &lt; 0 </a:t>
            </a:r>
            <a:r>
              <a:rPr lang="vi" sz="1200">
                <a:solidFill>
                  <a:srgbClr val="004ED0"/>
                </a:solidFill>
                <a:latin typeface="Source Code Pro"/>
                <a:ea typeface="Source Code Pro"/>
                <a:cs typeface="Source Code Pro"/>
                <a:sym typeface="Source Code Pro"/>
              </a:rPr>
              <a:t>THEN</a:t>
            </a:r>
            <a:endParaRPr sz="1200">
              <a:solidFill>
                <a:srgbClr val="004ED0"/>
              </a:solidFill>
              <a:latin typeface="Source Code Pro"/>
              <a:ea typeface="Source Code Pro"/>
              <a:cs typeface="Source Code Pro"/>
              <a:sym typeface="Source Code Pro"/>
            </a:endParaRPr>
          </a:p>
          <a:p>
            <a:pPr indent="0" lvl="0" marL="0" rtl="0" algn="l">
              <a:spcBef>
                <a:spcPts val="0"/>
              </a:spcBef>
              <a:spcAft>
                <a:spcPts val="0"/>
              </a:spcAft>
              <a:buNone/>
            </a:pPr>
            <a:r>
              <a:rPr lang="vi" sz="1200">
                <a:latin typeface="Source Code Pro"/>
                <a:ea typeface="Source Code Pro"/>
                <a:cs typeface="Source Code Pro"/>
                <a:sym typeface="Source Code Pro"/>
              </a:rPr>
              <a:t>     </a:t>
            </a:r>
            <a:r>
              <a:rPr lang="vi" sz="1200">
                <a:solidFill>
                  <a:srgbClr val="004ED0"/>
                </a:solidFill>
                <a:latin typeface="Source Code Pro"/>
                <a:ea typeface="Source Code Pro"/>
                <a:cs typeface="Source Code Pro"/>
                <a:sym typeface="Source Code Pro"/>
              </a:rPr>
              <a:t>PRINT</a:t>
            </a:r>
            <a:r>
              <a:rPr lang="vi" sz="1200">
                <a:latin typeface="Source Code Pro"/>
                <a:ea typeface="Source Code Pro"/>
                <a:cs typeface="Source Code Pro"/>
                <a:sym typeface="Source Code Pro"/>
              </a:rPr>
              <a:t>  “A negative”</a:t>
            </a:r>
            <a:endParaRPr sz="1200">
              <a:latin typeface="Source Code Pro"/>
              <a:ea typeface="Source Code Pro"/>
              <a:cs typeface="Source Code Pro"/>
              <a:sym typeface="Source Code Pro"/>
            </a:endParaRPr>
          </a:p>
          <a:p>
            <a:pPr indent="0" lvl="0" marL="0" rtl="0" algn="l">
              <a:spcBef>
                <a:spcPts val="0"/>
              </a:spcBef>
              <a:spcAft>
                <a:spcPts val="0"/>
              </a:spcAft>
              <a:buNone/>
            </a:pPr>
            <a:r>
              <a:rPr lang="vi" sz="1200">
                <a:solidFill>
                  <a:srgbClr val="004ED0"/>
                </a:solidFill>
                <a:latin typeface="Source Code Pro"/>
                <a:ea typeface="Source Code Pro"/>
                <a:cs typeface="Source Code Pro"/>
                <a:sym typeface="Source Code Pro"/>
              </a:rPr>
              <a:t>ELSE</a:t>
            </a:r>
            <a:endParaRPr sz="1200">
              <a:solidFill>
                <a:srgbClr val="004ED0"/>
              </a:solidFill>
              <a:latin typeface="Source Code Pro"/>
              <a:ea typeface="Source Code Pro"/>
              <a:cs typeface="Source Code Pro"/>
              <a:sym typeface="Source Code Pro"/>
            </a:endParaRPr>
          </a:p>
          <a:p>
            <a:pPr indent="0" lvl="0" marL="0" rtl="0" algn="l">
              <a:spcBef>
                <a:spcPts val="0"/>
              </a:spcBef>
              <a:spcAft>
                <a:spcPts val="0"/>
              </a:spcAft>
              <a:buNone/>
            </a:pPr>
            <a:r>
              <a:rPr lang="vi" sz="1200">
                <a:latin typeface="Source Code Pro"/>
                <a:ea typeface="Source Code Pro"/>
                <a:cs typeface="Source Code Pro"/>
                <a:sym typeface="Source Code Pro"/>
              </a:rPr>
              <a:t>     </a:t>
            </a:r>
            <a:r>
              <a:rPr lang="vi" sz="1200">
                <a:solidFill>
                  <a:srgbClr val="004ED0"/>
                </a:solidFill>
                <a:latin typeface="Source Code Pro"/>
                <a:ea typeface="Source Code Pro"/>
                <a:cs typeface="Source Code Pro"/>
                <a:sym typeface="Source Code Pro"/>
              </a:rPr>
              <a:t>PRINT</a:t>
            </a:r>
            <a:r>
              <a:rPr lang="vi" sz="1200">
                <a:latin typeface="Source Code Pro"/>
                <a:ea typeface="Source Code Pro"/>
                <a:cs typeface="Source Code Pro"/>
                <a:sym typeface="Source Code Pro"/>
              </a:rPr>
              <a:t>  “A positive”</a:t>
            </a:r>
            <a:endParaRPr sz="1200">
              <a:latin typeface="Source Code Pro"/>
              <a:ea typeface="Source Code Pro"/>
              <a:cs typeface="Source Code Pro"/>
              <a:sym typeface="Source Code Pro"/>
            </a:endParaRPr>
          </a:p>
          <a:p>
            <a:pPr indent="0" lvl="0" marL="0" rtl="0" algn="l">
              <a:spcBef>
                <a:spcPts val="0"/>
              </a:spcBef>
              <a:spcAft>
                <a:spcPts val="0"/>
              </a:spcAft>
              <a:buNone/>
            </a:pPr>
            <a:r>
              <a:rPr lang="vi" sz="1200">
                <a:solidFill>
                  <a:srgbClr val="004ED0"/>
                </a:solidFill>
                <a:latin typeface="Source Code Pro"/>
                <a:ea typeface="Source Code Pro"/>
                <a:cs typeface="Source Code Pro"/>
                <a:sym typeface="Source Code Pro"/>
              </a:rPr>
              <a:t>ENDIF</a:t>
            </a:r>
            <a:endParaRPr sz="1200">
              <a:solidFill>
                <a:srgbClr val="004ED0"/>
              </a:solidFill>
              <a:latin typeface="Source Code Pro"/>
              <a:ea typeface="Source Code Pro"/>
              <a:cs typeface="Source Code Pro"/>
              <a:sym typeface="Source Code Pro"/>
            </a:endParaRPr>
          </a:p>
          <a:p>
            <a:pPr indent="0" lvl="0" marL="0" rtl="0" algn="l">
              <a:spcBef>
                <a:spcPts val="0"/>
              </a:spcBef>
              <a:spcAft>
                <a:spcPts val="0"/>
              </a:spcAft>
              <a:buNone/>
            </a:pPr>
            <a:r>
              <a:rPr lang="vi" sz="1200">
                <a:solidFill>
                  <a:srgbClr val="004ED0"/>
                </a:solidFill>
                <a:latin typeface="Source Code Pro"/>
                <a:ea typeface="Source Code Pro"/>
                <a:cs typeface="Source Code Pro"/>
                <a:sym typeface="Source Code Pro"/>
              </a:rPr>
              <a:t>IF</a:t>
            </a:r>
            <a:r>
              <a:rPr lang="vi" sz="1200">
                <a:latin typeface="Source Code Pro"/>
                <a:ea typeface="Source Code Pro"/>
                <a:cs typeface="Source Code Pro"/>
                <a:sym typeface="Source Code Pro"/>
              </a:rPr>
              <a:t> B &lt; 0 </a:t>
            </a:r>
            <a:r>
              <a:rPr lang="vi" sz="1200">
                <a:solidFill>
                  <a:srgbClr val="004ED0"/>
                </a:solidFill>
                <a:latin typeface="Source Code Pro"/>
                <a:ea typeface="Source Code Pro"/>
                <a:cs typeface="Source Code Pro"/>
                <a:sym typeface="Source Code Pro"/>
              </a:rPr>
              <a:t>THEN</a:t>
            </a:r>
            <a:endParaRPr sz="1200">
              <a:solidFill>
                <a:srgbClr val="004ED0"/>
              </a:solidFill>
              <a:latin typeface="Source Code Pro"/>
              <a:ea typeface="Source Code Pro"/>
              <a:cs typeface="Source Code Pro"/>
              <a:sym typeface="Source Code Pro"/>
            </a:endParaRPr>
          </a:p>
          <a:p>
            <a:pPr indent="0" lvl="0" marL="0" rtl="0" algn="l">
              <a:spcBef>
                <a:spcPts val="0"/>
              </a:spcBef>
              <a:spcAft>
                <a:spcPts val="0"/>
              </a:spcAft>
              <a:buNone/>
            </a:pPr>
            <a:r>
              <a:rPr lang="vi" sz="1200">
                <a:latin typeface="Source Code Pro"/>
                <a:ea typeface="Source Code Pro"/>
                <a:cs typeface="Source Code Pro"/>
                <a:sym typeface="Source Code Pro"/>
              </a:rPr>
              <a:t>     </a:t>
            </a:r>
            <a:r>
              <a:rPr lang="vi" sz="1200">
                <a:solidFill>
                  <a:srgbClr val="004ED0"/>
                </a:solidFill>
                <a:latin typeface="Source Code Pro"/>
                <a:ea typeface="Source Code Pro"/>
                <a:cs typeface="Source Code Pro"/>
                <a:sym typeface="Source Code Pro"/>
              </a:rPr>
              <a:t>PRINT</a:t>
            </a:r>
            <a:r>
              <a:rPr lang="vi" sz="1200">
                <a:latin typeface="Source Code Pro"/>
                <a:ea typeface="Source Code Pro"/>
                <a:cs typeface="Source Code Pro"/>
                <a:sym typeface="Source Code Pro"/>
              </a:rPr>
              <a:t>  “B negative”</a:t>
            </a:r>
            <a:endParaRPr sz="1200">
              <a:latin typeface="Source Code Pro"/>
              <a:ea typeface="Source Code Pro"/>
              <a:cs typeface="Source Code Pro"/>
              <a:sym typeface="Source Code Pro"/>
            </a:endParaRPr>
          </a:p>
          <a:p>
            <a:pPr indent="0" lvl="0" marL="0" rtl="0" algn="l">
              <a:spcBef>
                <a:spcPts val="0"/>
              </a:spcBef>
              <a:spcAft>
                <a:spcPts val="0"/>
              </a:spcAft>
              <a:buNone/>
            </a:pPr>
            <a:r>
              <a:rPr lang="vi" sz="1200">
                <a:solidFill>
                  <a:srgbClr val="004ED0"/>
                </a:solidFill>
                <a:latin typeface="Source Code Pro"/>
                <a:ea typeface="Source Code Pro"/>
                <a:cs typeface="Source Code Pro"/>
                <a:sym typeface="Source Code Pro"/>
              </a:rPr>
              <a:t>ELSE</a:t>
            </a:r>
            <a:endParaRPr sz="1200">
              <a:solidFill>
                <a:srgbClr val="004ED0"/>
              </a:solidFill>
              <a:latin typeface="Source Code Pro"/>
              <a:ea typeface="Source Code Pro"/>
              <a:cs typeface="Source Code Pro"/>
              <a:sym typeface="Source Code Pro"/>
            </a:endParaRPr>
          </a:p>
          <a:p>
            <a:pPr indent="0" lvl="0" marL="0" rtl="0" algn="l">
              <a:spcBef>
                <a:spcPts val="0"/>
              </a:spcBef>
              <a:spcAft>
                <a:spcPts val="0"/>
              </a:spcAft>
              <a:buNone/>
            </a:pPr>
            <a:r>
              <a:rPr lang="vi" sz="1200">
                <a:latin typeface="Source Code Pro"/>
                <a:ea typeface="Source Code Pro"/>
                <a:cs typeface="Source Code Pro"/>
                <a:sym typeface="Source Code Pro"/>
              </a:rPr>
              <a:t>     </a:t>
            </a:r>
            <a:r>
              <a:rPr lang="vi" sz="1200">
                <a:solidFill>
                  <a:srgbClr val="004ED0"/>
                </a:solidFill>
                <a:latin typeface="Source Code Pro"/>
                <a:ea typeface="Source Code Pro"/>
                <a:cs typeface="Source Code Pro"/>
                <a:sym typeface="Source Code Pro"/>
              </a:rPr>
              <a:t>PRINT</a:t>
            </a:r>
            <a:r>
              <a:rPr lang="vi" sz="1200">
                <a:latin typeface="Source Code Pro"/>
                <a:ea typeface="Source Code Pro"/>
                <a:cs typeface="Source Code Pro"/>
                <a:sym typeface="Source Code Pro"/>
              </a:rPr>
              <a:t>  “B positive”</a:t>
            </a:r>
            <a:endParaRPr sz="1200">
              <a:latin typeface="Source Code Pro"/>
              <a:ea typeface="Source Code Pro"/>
              <a:cs typeface="Source Code Pro"/>
              <a:sym typeface="Source Code Pro"/>
            </a:endParaRPr>
          </a:p>
          <a:p>
            <a:pPr indent="0" lvl="0" marL="0" rtl="0" algn="l">
              <a:spcBef>
                <a:spcPts val="0"/>
              </a:spcBef>
              <a:spcAft>
                <a:spcPts val="0"/>
              </a:spcAft>
              <a:buNone/>
            </a:pPr>
            <a:r>
              <a:rPr lang="vi" sz="1200">
                <a:solidFill>
                  <a:srgbClr val="004ED0"/>
                </a:solidFill>
                <a:latin typeface="Source Code Pro"/>
                <a:ea typeface="Source Code Pro"/>
                <a:cs typeface="Source Code Pro"/>
                <a:sym typeface="Source Code Pro"/>
              </a:rPr>
              <a:t>ENDIF</a:t>
            </a:r>
            <a:endParaRPr sz="1200">
              <a:solidFill>
                <a:srgbClr val="004ED0"/>
              </a:solidFill>
              <a:latin typeface="Source Code Pro"/>
              <a:ea typeface="Source Code Pro"/>
              <a:cs typeface="Source Code Pro"/>
              <a:sym typeface="Source Code Pro"/>
            </a:endParaRPr>
          </a:p>
          <a:p>
            <a:pPr indent="0" lvl="0" marL="0" rtl="0" algn="ctr">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4.1 Tổng quan về kỹ thuật thiết kế test</a:t>
            </a:r>
            <a:endParaRPr/>
          </a:p>
        </p:txBody>
      </p:sp>
      <p:sp>
        <p:nvSpPr>
          <p:cNvPr id="87" name="Google Shape;87;p17"/>
          <p:cNvSpPr txBox="1"/>
          <p:nvPr>
            <p:ph idx="1" type="body"/>
          </p:nvPr>
        </p:nvSpPr>
        <p:spPr>
          <a:xfrm>
            <a:off x="311700" y="1240225"/>
            <a:ext cx="8520600" cy="372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sz="2000">
                <a:solidFill>
                  <a:srgbClr val="FF00FF"/>
                </a:solidFill>
              </a:rPr>
              <a:t>Mục đích</a:t>
            </a:r>
            <a:r>
              <a:rPr lang="vi">
                <a:solidFill>
                  <a:schemeClr val="dk1"/>
                </a:solidFill>
              </a:rPr>
              <a:t> </a:t>
            </a:r>
            <a:r>
              <a:rPr lang="vi"/>
              <a:t>Kỹ thuật </a:t>
            </a:r>
            <a:r>
              <a:rPr lang="vi"/>
              <a:t>thiết kế </a:t>
            </a:r>
            <a:r>
              <a:rPr lang="vi"/>
              <a:t>test giúp tester </a:t>
            </a:r>
            <a:endParaRPr/>
          </a:p>
          <a:p>
            <a:pPr indent="-311150" lvl="0" marL="457200" rtl="0" algn="l">
              <a:spcBef>
                <a:spcPts val="1200"/>
              </a:spcBef>
              <a:spcAft>
                <a:spcPts val="0"/>
              </a:spcAft>
              <a:buSzPts val="1300"/>
              <a:buChar char="●"/>
            </a:pPr>
            <a:r>
              <a:rPr lang="vi"/>
              <a:t>Phân tích (what to test) và thiết kế test (how to test)</a:t>
            </a:r>
            <a:endParaRPr/>
          </a:p>
          <a:p>
            <a:pPr indent="-311150" lvl="0" marL="457200" rtl="0" algn="l">
              <a:spcBef>
                <a:spcPts val="1200"/>
              </a:spcBef>
              <a:spcAft>
                <a:spcPts val="0"/>
              </a:spcAft>
              <a:buSzPts val="1300"/>
              <a:buChar char="●"/>
            </a:pPr>
            <a:r>
              <a:rPr lang="vi"/>
              <a:t>Phát triển một tập các test-case đầy đủ, có hệ thống </a:t>
            </a:r>
            <a:endParaRPr/>
          </a:p>
          <a:p>
            <a:pPr indent="-311150" lvl="0" marL="457200" rtl="0" algn="l">
              <a:spcBef>
                <a:spcPts val="1000"/>
              </a:spcBef>
              <a:spcAft>
                <a:spcPts val="1200"/>
              </a:spcAft>
              <a:buSzPts val="1300"/>
              <a:buChar char="●"/>
            </a:pPr>
            <a:r>
              <a:rPr lang="vi"/>
              <a:t>Xác định các điều kiện kiểm thử, độ bao phủ và dữ liệu kiểm thử</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4.3.1 Kiểm thử dòng lệnh và độ bao phủ dòng lệnh</a:t>
            </a:r>
            <a:endParaRPr sz="2400"/>
          </a:p>
        </p:txBody>
      </p:sp>
      <p:sp>
        <p:nvSpPr>
          <p:cNvPr id="394" name="Google Shape;394;p62"/>
          <p:cNvSpPr txBox="1"/>
          <p:nvPr>
            <p:ph idx="1" type="body"/>
          </p:nvPr>
        </p:nvSpPr>
        <p:spPr>
          <a:xfrm>
            <a:off x="311700" y="1240225"/>
            <a:ext cx="8520600" cy="372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000">
                <a:solidFill>
                  <a:srgbClr val="000000"/>
                </a:solidFill>
              </a:rPr>
              <a:t>=&gt; </a:t>
            </a:r>
            <a:r>
              <a:rPr lang="vi" sz="2000">
                <a:solidFill>
                  <a:srgbClr val="000000"/>
                </a:solidFill>
              </a:rPr>
              <a:t>Khi đạt được mức độ bao phủ câu lệnh 100%, nó đảm bảo rằng tất cả các câu lệnh thực thi trong mã đã được thực hiện ít nhất một lần.</a:t>
            </a:r>
            <a:endParaRPr sz="2000">
              <a:solidFill>
                <a:srgbClr val="000000"/>
              </a:solidFill>
            </a:endParaRPr>
          </a:p>
          <a:p>
            <a:pPr indent="0" lvl="0" marL="0" rtl="0" algn="l">
              <a:spcBef>
                <a:spcPts val="1200"/>
              </a:spcBef>
              <a:spcAft>
                <a:spcPts val="1200"/>
              </a:spcAft>
              <a:buNone/>
            </a:pPr>
            <a:r>
              <a:rPr lang="vi" sz="2000">
                <a:solidFill>
                  <a:srgbClr val="000000"/>
                </a:solidFill>
              </a:rPr>
              <a:t>=&gt; </a:t>
            </a:r>
            <a:r>
              <a:rPr lang="vi" sz="2000">
                <a:solidFill>
                  <a:srgbClr val="000000"/>
                </a:solidFill>
              </a:rPr>
              <a:t>Tuy nhiên kiểm thử dòng lệnh sẽ không phát hiện được lỗi trong mọi trường hợp đặc biệt liên quan đến quyết định logic  </a:t>
            </a:r>
            <a:endParaRPr sz="2000">
              <a:solidFill>
                <a:srgbClr val="00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4.3.2 Kiểm thử </a:t>
            </a:r>
            <a:r>
              <a:rPr lang="vi"/>
              <a:t>nhánh</a:t>
            </a:r>
            <a:r>
              <a:rPr lang="vi"/>
              <a:t> và độ bao phủ </a:t>
            </a:r>
            <a:r>
              <a:rPr lang="vi"/>
              <a:t>nhánh</a:t>
            </a:r>
            <a:endParaRPr sz="2400"/>
          </a:p>
        </p:txBody>
      </p:sp>
      <p:sp>
        <p:nvSpPr>
          <p:cNvPr id="400" name="Google Shape;400;p63"/>
          <p:cNvSpPr txBox="1"/>
          <p:nvPr>
            <p:ph idx="1" type="body"/>
          </p:nvPr>
        </p:nvSpPr>
        <p:spPr>
          <a:xfrm>
            <a:off x="311700" y="1240225"/>
            <a:ext cx="8520600" cy="372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000">
                <a:solidFill>
                  <a:schemeClr val="dk1"/>
                </a:solidFill>
              </a:rPr>
              <a:t>Nhánh</a:t>
            </a:r>
            <a:r>
              <a:rPr lang="vi" sz="2000">
                <a:solidFill>
                  <a:srgbClr val="000000"/>
                </a:solidFill>
              </a:rPr>
              <a:t> </a:t>
            </a:r>
            <a:r>
              <a:rPr lang="vi">
                <a:solidFill>
                  <a:srgbClr val="000000"/>
                </a:solidFill>
              </a:rPr>
              <a:t>là sự chuyển giao quyền điều khiển giữa hai nút trong biểu đồ luồng điều khiển, cho thấy khả năng trình tự các câu lệnh mã nguồn được thực thi trong đối tượng kiểm thử. </a:t>
            </a:r>
            <a:endParaRPr>
              <a:solidFill>
                <a:srgbClr val="000000"/>
              </a:solidFill>
            </a:endParaRPr>
          </a:p>
          <a:p>
            <a:pPr indent="0" lvl="0" marL="0" rtl="0" algn="l">
              <a:spcBef>
                <a:spcPts val="1200"/>
              </a:spcBef>
              <a:spcAft>
                <a:spcPts val="0"/>
              </a:spcAft>
              <a:buNone/>
            </a:pPr>
            <a:r>
              <a:rPr lang="vi">
                <a:solidFill>
                  <a:srgbClr val="000000"/>
                </a:solidFill>
              </a:rPr>
              <a:t>Mỗi lần chuyển giao quyền kiểm soát có thể là vô điều kiện (tức là mã đường thẳng) hoặc có điều kiện (tức là kết quả quyết định).</a:t>
            </a:r>
            <a:endParaRPr>
              <a:solidFill>
                <a:srgbClr val="000000"/>
              </a:solidFill>
            </a:endParaRPr>
          </a:p>
          <a:p>
            <a:pPr indent="0" lvl="0" marL="0" marR="0" rtl="0" algn="l">
              <a:lnSpc>
                <a:spcPct val="115000"/>
              </a:lnSpc>
              <a:spcBef>
                <a:spcPts val="1200"/>
              </a:spcBef>
              <a:spcAft>
                <a:spcPts val="0"/>
              </a:spcAft>
              <a:buNone/>
            </a:pPr>
            <a:r>
              <a:rPr lang="vi">
                <a:solidFill>
                  <a:srgbClr val="000000"/>
                </a:solidFill>
              </a:rPr>
              <a:t>Các nhánh có điều kiện thường tương ứng với kết quả đúng hoặc sai từ một quyết định “if...then”, kết quả từ câu lệnh “switch/case” hoặc quyết định thoát hoặc tiếp tục vòng lặp “loop" </a:t>
            </a:r>
            <a:endParaRPr>
              <a:solidFill>
                <a:srgbClr val="000000"/>
              </a:solidFill>
            </a:endParaRPr>
          </a:p>
          <a:p>
            <a:pPr indent="0" lvl="0" marL="0" rtl="0" algn="l">
              <a:spcBef>
                <a:spcPts val="1200"/>
              </a:spcBef>
              <a:spcAft>
                <a:spcPts val="0"/>
              </a:spcAft>
              <a:buNone/>
            </a:pPr>
            <a:r>
              <a:t/>
            </a:r>
            <a:endParaRPr sz="2000">
              <a:solidFill>
                <a:srgbClr val="000000"/>
              </a:solidFill>
            </a:endParaRPr>
          </a:p>
          <a:p>
            <a:pPr indent="0" lvl="0" marL="0" rtl="0" algn="l">
              <a:spcBef>
                <a:spcPts val="1200"/>
              </a:spcBef>
              <a:spcAft>
                <a:spcPts val="1200"/>
              </a:spcAft>
              <a:buNone/>
            </a:pPr>
            <a:r>
              <a:t/>
            </a:r>
            <a:endParaRPr sz="2000">
              <a:solidFill>
                <a:srgbClr val="00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4.3.2 Kiểm thử nhánh và độ bao phủ nhánh</a:t>
            </a:r>
            <a:endParaRPr sz="2400"/>
          </a:p>
        </p:txBody>
      </p:sp>
      <p:sp>
        <p:nvSpPr>
          <p:cNvPr id="406" name="Google Shape;406;p64"/>
          <p:cNvSpPr txBox="1"/>
          <p:nvPr>
            <p:ph idx="1" type="body"/>
          </p:nvPr>
        </p:nvSpPr>
        <p:spPr>
          <a:xfrm>
            <a:off x="311700" y="1240225"/>
            <a:ext cx="8520600" cy="372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000">
                <a:solidFill>
                  <a:schemeClr val="dk1"/>
                </a:solidFill>
              </a:rPr>
              <a:t>Nhánh</a:t>
            </a:r>
            <a:endParaRPr sz="2000">
              <a:solidFill>
                <a:srgbClr val="000000"/>
              </a:solidFill>
            </a:endParaRPr>
          </a:p>
          <a:p>
            <a:pPr indent="0" lvl="0" marL="0" rtl="0" algn="l">
              <a:spcBef>
                <a:spcPts val="1200"/>
              </a:spcBef>
              <a:spcAft>
                <a:spcPts val="1200"/>
              </a:spcAft>
              <a:buNone/>
            </a:pPr>
            <a:r>
              <a:t/>
            </a:r>
            <a:endParaRPr sz="2000">
              <a:solidFill>
                <a:srgbClr val="000000"/>
              </a:solidFill>
            </a:endParaRPr>
          </a:p>
        </p:txBody>
      </p:sp>
      <p:grpSp>
        <p:nvGrpSpPr>
          <p:cNvPr id="407" name="Google Shape;407;p64"/>
          <p:cNvGrpSpPr/>
          <p:nvPr/>
        </p:nvGrpSpPr>
        <p:grpSpPr>
          <a:xfrm>
            <a:off x="5522051" y="1304276"/>
            <a:ext cx="968149" cy="2941050"/>
            <a:chOff x="4827" y="929"/>
            <a:chExt cx="960" cy="2228"/>
          </a:xfrm>
        </p:grpSpPr>
        <p:cxnSp>
          <p:nvCxnSpPr>
            <p:cNvPr id="408" name="Google Shape;408;p64"/>
            <p:cNvCxnSpPr/>
            <p:nvPr/>
          </p:nvCxnSpPr>
          <p:spPr>
            <a:xfrm>
              <a:off x="5186" y="1782"/>
              <a:ext cx="600" cy="0"/>
            </a:xfrm>
            <a:prstGeom prst="straightConnector1">
              <a:avLst/>
            </a:prstGeom>
            <a:noFill/>
            <a:ln cap="flat" cmpd="sng" w="50800">
              <a:solidFill>
                <a:srgbClr val="000000"/>
              </a:solidFill>
              <a:prstDash val="solid"/>
              <a:round/>
              <a:headEnd len="sm" w="sm" type="none"/>
              <a:tailEnd len="sm" w="sm" type="none"/>
            </a:ln>
          </p:spPr>
        </p:cxnSp>
        <p:cxnSp>
          <p:nvCxnSpPr>
            <p:cNvPr id="409" name="Google Shape;409;p64"/>
            <p:cNvCxnSpPr/>
            <p:nvPr/>
          </p:nvCxnSpPr>
          <p:spPr>
            <a:xfrm>
              <a:off x="5150" y="1087"/>
              <a:ext cx="0" cy="1800"/>
            </a:xfrm>
            <a:prstGeom prst="straightConnector1">
              <a:avLst/>
            </a:prstGeom>
            <a:noFill/>
            <a:ln cap="flat" cmpd="sng" w="50800">
              <a:solidFill>
                <a:srgbClr val="000000"/>
              </a:solidFill>
              <a:prstDash val="solid"/>
              <a:round/>
              <a:headEnd len="sm" w="sm" type="none"/>
              <a:tailEnd len="sm" w="sm" type="none"/>
            </a:ln>
          </p:spPr>
        </p:cxnSp>
        <p:sp>
          <p:nvSpPr>
            <p:cNvPr id="410" name="Google Shape;410;p64"/>
            <p:cNvSpPr/>
            <p:nvPr/>
          </p:nvSpPr>
          <p:spPr>
            <a:xfrm>
              <a:off x="4835" y="1480"/>
              <a:ext cx="600" cy="600"/>
            </a:xfrm>
            <a:prstGeom prst="diamond">
              <a:avLst/>
            </a:prstGeom>
            <a:solidFill>
              <a:srgbClr val="4A86E8"/>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411" name="Google Shape;411;p64"/>
            <p:cNvSpPr/>
            <p:nvPr/>
          </p:nvSpPr>
          <p:spPr>
            <a:xfrm>
              <a:off x="4827" y="929"/>
              <a:ext cx="600" cy="300"/>
            </a:xfrm>
            <a:prstGeom prst="rect">
              <a:avLst/>
            </a:prstGeom>
            <a:solidFill>
              <a:srgbClr val="4A86E8"/>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412" name="Google Shape;412;p64"/>
            <p:cNvSpPr/>
            <p:nvPr/>
          </p:nvSpPr>
          <p:spPr>
            <a:xfrm>
              <a:off x="4903" y="2177"/>
              <a:ext cx="600" cy="300"/>
            </a:xfrm>
            <a:prstGeom prst="rect">
              <a:avLst/>
            </a:prstGeom>
            <a:solidFill>
              <a:srgbClr val="4A86E8"/>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413" name="Google Shape;413;p64"/>
            <p:cNvSpPr/>
            <p:nvPr/>
          </p:nvSpPr>
          <p:spPr>
            <a:xfrm>
              <a:off x="4903" y="2857"/>
              <a:ext cx="600" cy="300"/>
            </a:xfrm>
            <a:prstGeom prst="rect">
              <a:avLst/>
            </a:prstGeom>
            <a:solidFill>
              <a:srgbClr val="4A86E8"/>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cxnSp>
          <p:nvCxnSpPr>
            <p:cNvPr id="414" name="Google Shape;414;p64"/>
            <p:cNvCxnSpPr/>
            <p:nvPr/>
          </p:nvCxnSpPr>
          <p:spPr>
            <a:xfrm>
              <a:off x="5774" y="1782"/>
              <a:ext cx="0" cy="900"/>
            </a:xfrm>
            <a:prstGeom prst="straightConnector1">
              <a:avLst/>
            </a:prstGeom>
            <a:noFill/>
            <a:ln cap="flat" cmpd="sng" w="50800">
              <a:solidFill>
                <a:srgbClr val="000000"/>
              </a:solidFill>
              <a:prstDash val="solid"/>
              <a:round/>
              <a:headEnd len="sm" w="sm" type="none"/>
              <a:tailEnd len="sm" w="sm" type="none"/>
            </a:ln>
          </p:spPr>
        </p:cxnSp>
        <p:cxnSp>
          <p:nvCxnSpPr>
            <p:cNvPr id="415" name="Google Shape;415;p64"/>
            <p:cNvCxnSpPr/>
            <p:nvPr/>
          </p:nvCxnSpPr>
          <p:spPr>
            <a:xfrm>
              <a:off x="5187" y="2699"/>
              <a:ext cx="600" cy="0"/>
            </a:xfrm>
            <a:prstGeom prst="straightConnector1">
              <a:avLst/>
            </a:prstGeom>
            <a:noFill/>
            <a:ln cap="flat" cmpd="sng" w="50800">
              <a:solidFill>
                <a:srgbClr val="000000"/>
              </a:solidFill>
              <a:prstDash val="solid"/>
              <a:round/>
              <a:headEnd len="med" w="med" type="stealth"/>
              <a:tailEnd len="sm" w="sm" type="none"/>
            </a:ln>
          </p:spPr>
        </p:cxnSp>
      </p:grpSp>
      <p:grpSp>
        <p:nvGrpSpPr>
          <p:cNvPr id="416" name="Google Shape;416;p64"/>
          <p:cNvGrpSpPr/>
          <p:nvPr/>
        </p:nvGrpSpPr>
        <p:grpSpPr>
          <a:xfrm>
            <a:off x="2474050" y="1304276"/>
            <a:ext cx="605400" cy="2941050"/>
            <a:chOff x="2474050" y="1532876"/>
            <a:chExt cx="605400" cy="2941050"/>
          </a:xfrm>
        </p:grpSpPr>
        <p:grpSp>
          <p:nvGrpSpPr>
            <p:cNvPr id="417" name="Google Shape;417;p64"/>
            <p:cNvGrpSpPr/>
            <p:nvPr/>
          </p:nvGrpSpPr>
          <p:grpSpPr>
            <a:xfrm>
              <a:off x="2474051" y="1532876"/>
              <a:ext cx="605396" cy="2941050"/>
              <a:chOff x="4827" y="929"/>
              <a:chExt cx="600" cy="2228"/>
            </a:xfrm>
          </p:grpSpPr>
          <p:cxnSp>
            <p:nvCxnSpPr>
              <p:cNvPr id="418" name="Google Shape;418;p64"/>
              <p:cNvCxnSpPr/>
              <p:nvPr/>
            </p:nvCxnSpPr>
            <p:spPr>
              <a:xfrm>
                <a:off x="5150" y="1087"/>
                <a:ext cx="0" cy="1800"/>
              </a:xfrm>
              <a:prstGeom prst="straightConnector1">
                <a:avLst/>
              </a:prstGeom>
              <a:noFill/>
              <a:ln cap="flat" cmpd="sng" w="50800">
                <a:solidFill>
                  <a:srgbClr val="000000"/>
                </a:solidFill>
                <a:prstDash val="solid"/>
                <a:round/>
                <a:headEnd len="sm" w="sm" type="none"/>
                <a:tailEnd len="sm" w="sm" type="none"/>
              </a:ln>
            </p:spPr>
          </p:cxnSp>
          <p:sp>
            <p:nvSpPr>
              <p:cNvPr id="419" name="Google Shape;419;p64"/>
              <p:cNvSpPr/>
              <p:nvPr/>
            </p:nvSpPr>
            <p:spPr>
              <a:xfrm>
                <a:off x="4827" y="929"/>
                <a:ext cx="600" cy="300"/>
              </a:xfrm>
              <a:prstGeom prst="rect">
                <a:avLst/>
              </a:prstGeom>
              <a:solidFill>
                <a:srgbClr val="006FE0"/>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420" name="Google Shape;420;p64"/>
              <p:cNvSpPr/>
              <p:nvPr/>
            </p:nvSpPr>
            <p:spPr>
              <a:xfrm>
                <a:off x="4827" y="2857"/>
                <a:ext cx="600" cy="300"/>
              </a:xfrm>
              <a:prstGeom prst="rect">
                <a:avLst/>
              </a:prstGeom>
              <a:solidFill>
                <a:srgbClr val="4A86E8"/>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grpSp>
        <p:sp>
          <p:nvSpPr>
            <p:cNvPr id="421" name="Google Shape;421;p64"/>
            <p:cNvSpPr/>
            <p:nvPr/>
          </p:nvSpPr>
          <p:spPr>
            <a:xfrm>
              <a:off x="2474050" y="2867136"/>
              <a:ext cx="605400" cy="396000"/>
            </a:xfrm>
            <a:prstGeom prst="rect">
              <a:avLst/>
            </a:prstGeom>
            <a:solidFill>
              <a:srgbClr val="4A86E8"/>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grpSp>
      <p:sp>
        <p:nvSpPr>
          <p:cNvPr id="422" name="Google Shape;422;p64"/>
          <p:cNvSpPr/>
          <p:nvPr/>
        </p:nvSpPr>
        <p:spPr>
          <a:xfrm>
            <a:off x="1760075" y="4469925"/>
            <a:ext cx="2084700" cy="290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latin typeface="Source Code Pro"/>
                <a:ea typeface="Source Code Pro"/>
                <a:cs typeface="Source Code Pro"/>
                <a:sym typeface="Source Code Pro"/>
              </a:rPr>
              <a:t>Chuyển giao vô điều kiện</a:t>
            </a:r>
            <a:endParaRPr>
              <a:latin typeface="Source Code Pro"/>
              <a:ea typeface="Source Code Pro"/>
              <a:cs typeface="Source Code Pro"/>
              <a:sym typeface="Source Code Pro"/>
            </a:endParaRPr>
          </a:p>
        </p:txBody>
      </p:sp>
      <p:sp>
        <p:nvSpPr>
          <p:cNvPr id="423" name="Google Shape;423;p64"/>
          <p:cNvSpPr/>
          <p:nvPr/>
        </p:nvSpPr>
        <p:spPr>
          <a:xfrm>
            <a:off x="4982550" y="4519800"/>
            <a:ext cx="2084700" cy="290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latin typeface="Source Code Pro"/>
                <a:ea typeface="Source Code Pro"/>
                <a:cs typeface="Source Code Pro"/>
                <a:sym typeface="Source Code Pro"/>
              </a:rPr>
              <a:t>Chuyển giao </a:t>
            </a:r>
            <a:r>
              <a:rPr lang="vi">
                <a:latin typeface="Source Code Pro"/>
                <a:ea typeface="Source Code Pro"/>
                <a:cs typeface="Source Code Pro"/>
                <a:sym typeface="Source Code Pro"/>
              </a:rPr>
              <a:t>có</a:t>
            </a:r>
            <a:r>
              <a:rPr lang="vi">
                <a:latin typeface="Source Code Pro"/>
                <a:ea typeface="Source Code Pro"/>
                <a:cs typeface="Source Code Pro"/>
                <a:sym typeface="Source Code Pro"/>
              </a:rPr>
              <a:t> điều kiện</a:t>
            </a:r>
            <a:endParaRPr>
              <a:latin typeface="Source Code Pro"/>
              <a:ea typeface="Source Code Pro"/>
              <a:cs typeface="Source Code Pro"/>
              <a:sym typeface="Source Code Pro"/>
            </a:endParaRPr>
          </a:p>
        </p:txBody>
      </p:sp>
      <p:sp>
        <p:nvSpPr>
          <p:cNvPr id="424" name="Google Shape;424;p64"/>
          <p:cNvSpPr/>
          <p:nvPr/>
        </p:nvSpPr>
        <p:spPr>
          <a:xfrm>
            <a:off x="996825" y="2118900"/>
            <a:ext cx="968100" cy="615300"/>
          </a:xfrm>
          <a:prstGeom prst="wedgeRoundRectCallout">
            <a:avLst>
              <a:gd fmla="val 117984" name="adj1"/>
              <a:gd fmla="val -38888" name="adj2"/>
              <a:gd fmla="val 0" name="adj3"/>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latin typeface="Source Code Pro"/>
                <a:ea typeface="Source Code Pro"/>
                <a:cs typeface="Source Code Pro"/>
                <a:sym typeface="Source Code Pro"/>
              </a:rPr>
              <a:t>1 nhánh</a:t>
            </a:r>
            <a:endParaRPr>
              <a:latin typeface="Source Code Pro"/>
              <a:ea typeface="Source Code Pro"/>
              <a:cs typeface="Source Code Pro"/>
              <a:sym typeface="Source Code Pro"/>
            </a:endParaRPr>
          </a:p>
        </p:txBody>
      </p:sp>
      <p:sp>
        <p:nvSpPr>
          <p:cNvPr id="425" name="Google Shape;425;p64"/>
          <p:cNvSpPr/>
          <p:nvPr/>
        </p:nvSpPr>
        <p:spPr>
          <a:xfrm>
            <a:off x="6870750" y="2264100"/>
            <a:ext cx="968100" cy="615300"/>
          </a:xfrm>
          <a:prstGeom prst="wedgeRoundRectCallout">
            <a:avLst>
              <a:gd fmla="val -80147" name="adj1"/>
              <a:gd fmla="val 125191" name="adj2"/>
              <a:gd fmla="val 0" name="adj3"/>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latin typeface="Source Code Pro"/>
                <a:ea typeface="Source Code Pro"/>
                <a:cs typeface="Source Code Pro"/>
                <a:sym typeface="Source Code Pro"/>
              </a:rPr>
              <a:t>2 </a:t>
            </a:r>
            <a:r>
              <a:rPr lang="vi">
                <a:latin typeface="Source Code Pro"/>
                <a:ea typeface="Source Code Pro"/>
                <a:cs typeface="Source Code Pro"/>
                <a:sym typeface="Source Code Pro"/>
              </a:rPr>
              <a:t>nhánh</a:t>
            </a:r>
            <a:endParaRPr>
              <a:latin typeface="Source Code Pro"/>
              <a:ea typeface="Source Code Pro"/>
              <a:cs typeface="Source Code Pro"/>
              <a:sym typeface="Source Code Pro"/>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4.3.2 Kiểm thử nhánh và độ bao phủ nhánh</a:t>
            </a:r>
            <a:endParaRPr sz="2400"/>
          </a:p>
        </p:txBody>
      </p:sp>
      <p:sp>
        <p:nvSpPr>
          <p:cNvPr id="431" name="Google Shape;431;p65"/>
          <p:cNvSpPr txBox="1"/>
          <p:nvPr>
            <p:ph idx="1" type="body"/>
          </p:nvPr>
        </p:nvSpPr>
        <p:spPr>
          <a:xfrm>
            <a:off x="311700" y="1240225"/>
            <a:ext cx="8520600" cy="3723900"/>
          </a:xfrm>
          <a:prstGeom prst="rect">
            <a:avLst/>
          </a:prstGeom>
        </p:spPr>
        <p:txBody>
          <a:bodyPr anchorCtr="0" anchor="t" bIns="91425" lIns="91425" spcFirstLastPara="1" rIns="91425" wrap="square" tIns="91425">
            <a:noAutofit/>
          </a:bodyPr>
          <a:lstStyle/>
          <a:p>
            <a:pPr indent="-311150" lvl="0" marL="457200" rtl="0" algn="l">
              <a:spcBef>
                <a:spcPts val="1000"/>
              </a:spcBef>
              <a:spcAft>
                <a:spcPts val="0"/>
              </a:spcAft>
              <a:buClr>
                <a:srgbClr val="000000"/>
              </a:buClr>
              <a:buSzPts val="1300"/>
              <a:buChar char="●"/>
            </a:pPr>
            <a:r>
              <a:rPr lang="vi">
                <a:solidFill>
                  <a:srgbClr val="000000"/>
                </a:solidFill>
              </a:rPr>
              <a:t>Mục đích là thiết kế các </a:t>
            </a:r>
            <a:r>
              <a:rPr lang="vi">
                <a:solidFill>
                  <a:srgbClr val="000000"/>
                </a:solidFill>
              </a:rPr>
              <a:t>Test Case</a:t>
            </a:r>
            <a:r>
              <a:rPr lang="vi">
                <a:solidFill>
                  <a:srgbClr val="000000"/>
                </a:solidFill>
              </a:rPr>
              <a:t> để thực hiện các nhánh trong mã cho đến khi đạt được mức độ bao phủ có thể chấp nhận được. </a:t>
            </a:r>
            <a:endParaRPr>
              <a:solidFill>
                <a:srgbClr val="000000"/>
              </a:solidFill>
            </a:endParaRPr>
          </a:p>
          <a:p>
            <a:pPr indent="-311150" lvl="0" marL="457200" rtl="0" algn="l">
              <a:spcBef>
                <a:spcPts val="0"/>
              </a:spcBef>
              <a:spcAft>
                <a:spcPts val="0"/>
              </a:spcAft>
              <a:buClr>
                <a:srgbClr val="000000"/>
              </a:buClr>
              <a:buSzPts val="1300"/>
              <a:buChar char="●"/>
            </a:pPr>
            <a:r>
              <a:rPr lang="vi">
                <a:solidFill>
                  <a:srgbClr val="000000"/>
                </a:solidFill>
              </a:rPr>
              <a:t>Mức độ bao phủ được đo bằng: </a:t>
            </a:r>
            <a:endParaRPr>
              <a:solidFill>
                <a:srgbClr val="000000"/>
              </a:solidFill>
            </a:endParaRPr>
          </a:p>
          <a:p>
            <a:pPr indent="0" lvl="0" marL="457200" rtl="0" algn="l">
              <a:spcBef>
                <a:spcPts val="1200"/>
              </a:spcBef>
              <a:spcAft>
                <a:spcPts val="0"/>
              </a:spcAft>
              <a:buNone/>
            </a:pPr>
            <a:r>
              <a:rPr lang="vi">
                <a:solidFill>
                  <a:srgbClr val="000000"/>
                </a:solidFill>
              </a:rPr>
              <a:t>(số nhánh được thực hiện bởi các testcase /tổng số nhánh)/100% </a:t>
            </a:r>
            <a:endParaRPr>
              <a:solidFill>
                <a:schemeClr val="dk1"/>
              </a:solidFill>
            </a:endParaRPr>
          </a:p>
          <a:p>
            <a:pPr indent="0" lvl="0" marL="0" rtl="0" algn="l">
              <a:spcBef>
                <a:spcPts val="1200"/>
              </a:spcBef>
              <a:spcAft>
                <a:spcPts val="1200"/>
              </a:spcAft>
              <a:buNone/>
            </a:pPr>
            <a:r>
              <a:t/>
            </a:r>
            <a:endParaRPr sz="2000">
              <a:solidFill>
                <a:srgbClr val="00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4.3.2 Kiểm thử nhánh và độ bao phủ nhánh</a:t>
            </a:r>
            <a:endParaRPr sz="2400"/>
          </a:p>
        </p:txBody>
      </p:sp>
      <p:sp>
        <p:nvSpPr>
          <p:cNvPr id="437" name="Google Shape;437;p66"/>
          <p:cNvSpPr txBox="1"/>
          <p:nvPr>
            <p:ph idx="1" type="body"/>
          </p:nvPr>
        </p:nvSpPr>
        <p:spPr>
          <a:xfrm>
            <a:off x="311700" y="1240225"/>
            <a:ext cx="8779200" cy="3723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vi" sz="2000">
                <a:solidFill>
                  <a:schemeClr val="dk1"/>
                </a:solidFill>
              </a:rPr>
              <a:t>Ví dụ:</a:t>
            </a:r>
            <a:r>
              <a:rPr lang="vi" sz="2000">
                <a:solidFill>
                  <a:srgbClr val="000000"/>
                </a:solidFill>
              </a:rPr>
              <a:t> </a:t>
            </a:r>
            <a:r>
              <a:rPr lang="vi" sz="2000"/>
              <a:t>Xác định testcase tối thiểu để đạt được độ bao phủ 100% nhánh </a:t>
            </a:r>
            <a:endParaRPr sz="2000">
              <a:solidFill>
                <a:srgbClr val="000000"/>
              </a:solidFill>
            </a:endParaRPr>
          </a:p>
        </p:txBody>
      </p:sp>
      <p:graphicFrame>
        <p:nvGraphicFramePr>
          <p:cNvPr id="438" name="Google Shape;438;p66"/>
          <p:cNvGraphicFramePr/>
          <p:nvPr/>
        </p:nvGraphicFramePr>
        <p:xfrm>
          <a:off x="499675" y="2252400"/>
          <a:ext cx="3000000" cy="3000000"/>
        </p:xfrm>
        <a:graphic>
          <a:graphicData uri="http://schemas.openxmlformats.org/drawingml/2006/table">
            <a:tbl>
              <a:tblPr>
                <a:noFill/>
                <a:tableStyleId>{4EFAB822-684B-4BAA-86CD-2B8111D4902F}</a:tableStyleId>
              </a:tblPr>
              <a:tblGrid>
                <a:gridCol w="383750"/>
                <a:gridCol w="2566725"/>
              </a:tblGrid>
              <a:tr h="406625">
                <a:tc>
                  <a:txBody>
                    <a:bodyPr/>
                    <a:lstStyle/>
                    <a:p>
                      <a:pPr indent="0" lvl="0" marL="0" rtl="0" algn="l">
                        <a:spcBef>
                          <a:spcPts val="0"/>
                        </a:spcBef>
                        <a:spcAft>
                          <a:spcPts val="0"/>
                        </a:spcAft>
                        <a:buNone/>
                      </a:pPr>
                      <a:r>
                        <a:rPr lang="vi">
                          <a:solidFill>
                            <a:schemeClr val="dk2"/>
                          </a:solidFill>
                          <a:latin typeface="Source Code Pro"/>
                          <a:ea typeface="Source Code Pro"/>
                          <a:cs typeface="Source Code Pro"/>
                          <a:sym typeface="Source Code Pro"/>
                        </a:rPr>
                        <a:t>1</a:t>
                      </a:r>
                      <a:endParaRPr>
                        <a:solidFill>
                          <a:schemeClr val="dk2"/>
                        </a:solidFill>
                        <a:latin typeface="Source Code Pro"/>
                        <a:ea typeface="Source Code Pro"/>
                        <a:cs typeface="Source Code Pro"/>
                        <a:sym typeface="Source Code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vi">
                          <a:solidFill>
                            <a:srgbClr val="004ED0"/>
                          </a:solidFill>
                          <a:latin typeface="Source Code Pro"/>
                          <a:ea typeface="Source Code Pro"/>
                          <a:cs typeface="Source Code Pro"/>
                          <a:sym typeface="Source Code Pro"/>
                        </a:rPr>
                        <a:t>READ</a:t>
                      </a:r>
                      <a:r>
                        <a:rPr lang="vi">
                          <a:solidFill>
                            <a:schemeClr val="dk2"/>
                          </a:solidFill>
                          <a:latin typeface="Source Code Pro"/>
                          <a:ea typeface="Source Code Pro"/>
                          <a:cs typeface="Source Code Pro"/>
                          <a:sym typeface="Source Code Pro"/>
                        </a:rPr>
                        <a:t> p;</a:t>
                      </a:r>
                      <a:endParaRPr>
                        <a:solidFill>
                          <a:schemeClr val="dk2"/>
                        </a:solidFill>
                        <a:latin typeface="Source Code Pro"/>
                        <a:ea typeface="Source Code Pro"/>
                        <a:cs typeface="Source Code Pro"/>
                        <a:sym typeface="Source Code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vi">
                          <a:solidFill>
                            <a:schemeClr val="dk2"/>
                          </a:solidFill>
                          <a:latin typeface="Source Code Pro"/>
                          <a:ea typeface="Source Code Pro"/>
                          <a:cs typeface="Source Code Pro"/>
                          <a:sym typeface="Source Code Pro"/>
                        </a:rPr>
                        <a:t>2</a:t>
                      </a:r>
                      <a:endParaRPr>
                        <a:solidFill>
                          <a:schemeClr val="dk2"/>
                        </a:solidFill>
                        <a:latin typeface="Source Code Pro"/>
                        <a:ea typeface="Source Code Pro"/>
                        <a:cs typeface="Source Code Pro"/>
                        <a:sym typeface="Source Code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vi">
                          <a:solidFill>
                            <a:srgbClr val="004ED0"/>
                          </a:solidFill>
                          <a:latin typeface="Source Code Pro"/>
                          <a:ea typeface="Source Code Pro"/>
                          <a:cs typeface="Source Code Pro"/>
                          <a:sym typeface="Source Code Pro"/>
                        </a:rPr>
                        <a:t>READ</a:t>
                      </a:r>
                      <a:r>
                        <a:rPr lang="vi">
                          <a:solidFill>
                            <a:schemeClr val="dk2"/>
                          </a:solidFill>
                          <a:latin typeface="Source Code Pro"/>
                          <a:ea typeface="Source Code Pro"/>
                          <a:cs typeface="Source Code Pro"/>
                          <a:sym typeface="Source Code Pro"/>
                        </a:rPr>
                        <a:t> q; </a:t>
                      </a:r>
                      <a:endParaRPr>
                        <a:solidFill>
                          <a:schemeClr val="dk2"/>
                        </a:solidFill>
                        <a:latin typeface="Source Code Pro"/>
                        <a:ea typeface="Source Code Pro"/>
                        <a:cs typeface="Source Code Pro"/>
                        <a:sym typeface="Source Code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vi">
                          <a:solidFill>
                            <a:schemeClr val="dk2"/>
                          </a:solidFill>
                          <a:latin typeface="Source Code Pro"/>
                          <a:ea typeface="Source Code Pro"/>
                          <a:cs typeface="Source Code Pro"/>
                          <a:sym typeface="Source Code Pro"/>
                        </a:rPr>
                        <a:t>3</a:t>
                      </a:r>
                      <a:endParaRPr>
                        <a:solidFill>
                          <a:schemeClr val="dk2"/>
                        </a:solidFill>
                        <a:latin typeface="Source Code Pro"/>
                        <a:ea typeface="Source Code Pro"/>
                        <a:cs typeface="Source Code Pro"/>
                        <a:sym typeface="Source Code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vi">
                          <a:solidFill>
                            <a:srgbClr val="004ED0"/>
                          </a:solidFill>
                          <a:latin typeface="Source Code Pro"/>
                          <a:ea typeface="Source Code Pro"/>
                          <a:cs typeface="Source Code Pro"/>
                          <a:sym typeface="Source Code Pro"/>
                        </a:rPr>
                        <a:t>IF</a:t>
                      </a:r>
                      <a:r>
                        <a:rPr lang="vi">
                          <a:solidFill>
                            <a:schemeClr val="dk2"/>
                          </a:solidFill>
                          <a:latin typeface="Source Code Pro"/>
                          <a:ea typeface="Source Code Pro"/>
                          <a:cs typeface="Source Code Pro"/>
                          <a:sym typeface="Source Code Pro"/>
                        </a:rPr>
                        <a:t> p+q &gt; 100 </a:t>
                      </a:r>
                      <a:r>
                        <a:rPr lang="vi">
                          <a:solidFill>
                            <a:srgbClr val="004ED0"/>
                          </a:solidFill>
                          <a:latin typeface="Source Code Pro"/>
                          <a:ea typeface="Source Code Pro"/>
                          <a:cs typeface="Source Code Pro"/>
                          <a:sym typeface="Source Code Pro"/>
                        </a:rPr>
                        <a:t>THEN</a:t>
                      </a:r>
                      <a:r>
                        <a:rPr lang="vi">
                          <a:solidFill>
                            <a:schemeClr val="dk2"/>
                          </a:solidFill>
                          <a:latin typeface="Source Code Pro"/>
                          <a:ea typeface="Source Code Pro"/>
                          <a:cs typeface="Source Code Pro"/>
                          <a:sym typeface="Source Code Pro"/>
                        </a:rPr>
                        <a:t> </a:t>
                      </a:r>
                      <a:endParaRPr>
                        <a:solidFill>
                          <a:schemeClr val="dk2"/>
                        </a:solidFill>
                        <a:latin typeface="Source Code Pro"/>
                        <a:ea typeface="Source Code Pro"/>
                        <a:cs typeface="Source Code Pro"/>
                        <a:sym typeface="Source Code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vi">
                          <a:solidFill>
                            <a:schemeClr val="dk2"/>
                          </a:solidFill>
                          <a:latin typeface="Source Code Pro"/>
                          <a:ea typeface="Source Code Pro"/>
                          <a:cs typeface="Source Code Pro"/>
                          <a:sym typeface="Source Code Pro"/>
                        </a:rPr>
                        <a:t>4</a:t>
                      </a:r>
                      <a:endParaRPr>
                        <a:solidFill>
                          <a:schemeClr val="dk2"/>
                        </a:solidFill>
                        <a:latin typeface="Source Code Pro"/>
                        <a:ea typeface="Source Code Pro"/>
                        <a:cs typeface="Source Code Pro"/>
                        <a:sym typeface="Source Code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vi">
                          <a:solidFill>
                            <a:schemeClr val="dk2"/>
                          </a:solidFill>
                          <a:latin typeface="Source Code Pro"/>
                          <a:ea typeface="Source Code Pro"/>
                          <a:cs typeface="Source Code Pro"/>
                          <a:sym typeface="Source Code Pro"/>
                        </a:rPr>
                        <a:t>    </a:t>
                      </a:r>
                      <a:r>
                        <a:rPr lang="vi">
                          <a:solidFill>
                            <a:srgbClr val="004ED0"/>
                          </a:solidFill>
                          <a:latin typeface="Source Code Pro"/>
                          <a:ea typeface="Source Code Pro"/>
                          <a:cs typeface="Source Code Pro"/>
                          <a:sym typeface="Source Code Pro"/>
                        </a:rPr>
                        <a:t>PRINT</a:t>
                      </a:r>
                      <a:r>
                        <a:rPr lang="vi">
                          <a:solidFill>
                            <a:schemeClr val="dk2"/>
                          </a:solidFill>
                          <a:latin typeface="Source Code Pro"/>
                          <a:ea typeface="Source Code Pro"/>
                          <a:cs typeface="Source Code Pro"/>
                          <a:sym typeface="Source Code Pro"/>
                        </a:rPr>
                        <a:t> “Large”	;</a:t>
                      </a:r>
                      <a:endParaRPr>
                        <a:solidFill>
                          <a:schemeClr val="dk2"/>
                        </a:solidFill>
                        <a:latin typeface="Source Code Pro"/>
                        <a:ea typeface="Source Code Pro"/>
                        <a:cs typeface="Source Code Pro"/>
                        <a:sym typeface="Source Code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vi">
                          <a:solidFill>
                            <a:schemeClr val="dk2"/>
                          </a:solidFill>
                          <a:latin typeface="Source Code Pro"/>
                          <a:ea typeface="Source Code Pro"/>
                          <a:cs typeface="Source Code Pro"/>
                          <a:sym typeface="Source Code Pro"/>
                        </a:rPr>
                        <a:t>5</a:t>
                      </a:r>
                      <a:endParaRPr>
                        <a:solidFill>
                          <a:schemeClr val="dk2"/>
                        </a:solidFill>
                        <a:latin typeface="Source Code Pro"/>
                        <a:ea typeface="Source Code Pro"/>
                        <a:cs typeface="Source Code Pro"/>
                        <a:sym typeface="Source Code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vi">
                          <a:solidFill>
                            <a:srgbClr val="004ED0"/>
                          </a:solidFill>
                          <a:latin typeface="Source Code Pro"/>
                          <a:ea typeface="Source Code Pro"/>
                          <a:cs typeface="Source Code Pro"/>
                          <a:sym typeface="Source Code Pro"/>
                        </a:rPr>
                        <a:t>ENDIF</a:t>
                      </a:r>
                      <a:r>
                        <a:rPr lang="vi">
                          <a:solidFill>
                            <a:schemeClr val="dk2"/>
                          </a:solidFill>
                          <a:latin typeface="Source Code Pro"/>
                          <a:ea typeface="Source Code Pro"/>
                          <a:cs typeface="Source Code Pro"/>
                          <a:sym typeface="Source Code Pro"/>
                        </a:rPr>
                        <a:t> </a:t>
                      </a:r>
                      <a:endParaRPr>
                        <a:solidFill>
                          <a:schemeClr val="dk2"/>
                        </a:solidFill>
                        <a:latin typeface="Source Code Pro"/>
                        <a:ea typeface="Source Code Pro"/>
                        <a:cs typeface="Source Code Pro"/>
                        <a:sym typeface="Source Code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pSp>
        <p:nvGrpSpPr>
          <p:cNvPr id="439" name="Google Shape;439;p66"/>
          <p:cNvGrpSpPr/>
          <p:nvPr/>
        </p:nvGrpSpPr>
        <p:grpSpPr>
          <a:xfrm>
            <a:off x="3709850" y="1821231"/>
            <a:ext cx="1528140" cy="3134730"/>
            <a:chOff x="3775531" y="948375"/>
            <a:chExt cx="1693042" cy="4160225"/>
          </a:xfrm>
        </p:grpSpPr>
        <p:grpSp>
          <p:nvGrpSpPr>
            <p:cNvPr id="440" name="Google Shape;440;p66"/>
            <p:cNvGrpSpPr/>
            <p:nvPr/>
          </p:nvGrpSpPr>
          <p:grpSpPr>
            <a:xfrm>
              <a:off x="3775531" y="1443949"/>
              <a:ext cx="1693042" cy="3664651"/>
              <a:chOff x="3775531" y="1443949"/>
              <a:chExt cx="1693042" cy="3664651"/>
            </a:xfrm>
          </p:grpSpPr>
          <p:grpSp>
            <p:nvGrpSpPr>
              <p:cNvPr id="441" name="Google Shape;441;p66"/>
              <p:cNvGrpSpPr/>
              <p:nvPr/>
            </p:nvGrpSpPr>
            <p:grpSpPr>
              <a:xfrm>
                <a:off x="3775531" y="1443949"/>
                <a:ext cx="1693042" cy="3564109"/>
                <a:chOff x="4409" y="409"/>
                <a:chExt cx="1678" cy="2700"/>
              </a:xfrm>
            </p:grpSpPr>
            <p:cxnSp>
              <p:nvCxnSpPr>
                <p:cNvPr id="442" name="Google Shape;442;p66"/>
                <p:cNvCxnSpPr/>
                <p:nvPr/>
              </p:nvCxnSpPr>
              <p:spPr>
                <a:xfrm>
                  <a:off x="5186" y="1782"/>
                  <a:ext cx="900" cy="0"/>
                </a:xfrm>
                <a:prstGeom prst="straightConnector1">
                  <a:avLst/>
                </a:prstGeom>
                <a:noFill/>
                <a:ln cap="flat" cmpd="sng" w="50800">
                  <a:solidFill>
                    <a:srgbClr val="000000"/>
                  </a:solidFill>
                  <a:prstDash val="solid"/>
                  <a:round/>
                  <a:headEnd len="sm" w="sm" type="none"/>
                  <a:tailEnd len="sm" w="sm" type="none"/>
                </a:ln>
              </p:spPr>
            </p:cxnSp>
            <p:cxnSp>
              <p:nvCxnSpPr>
                <p:cNvPr id="443" name="Google Shape;443;p66"/>
                <p:cNvCxnSpPr/>
                <p:nvPr/>
              </p:nvCxnSpPr>
              <p:spPr>
                <a:xfrm>
                  <a:off x="5130" y="409"/>
                  <a:ext cx="0" cy="2700"/>
                </a:xfrm>
                <a:prstGeom prst="straightConnector1">
                  <a:avLst/>
                </a:prstGeom>
                <a:noFill/>
                <a:ln cap="flat" cmpd="sng" w="50800">
                  <a:solidFill>
                    <a:srgbClr val="000000"/>
                  </a:solidFill>
                  <a:prstDash val="solid"/>
                  <a:round/>
                  <a:headEnd len="sm" w="sm" type="none"/>
                  <a:tailEnd len="sm" w="sm" type="none"/>
                </a:ln>
              </p:spPr>
            </p:cxnSp>
            <p:sp>
              <p:nvSpPr>
                <p:cNvPr id="444" name="Google Shape;444;p66"/>
                <p:cNvSpPr/>
                <p:nvPr/>
              </p:nvSpPr>
              <p:spPr>
                <a:xfrm>
                  <a:off x="4409" y="1490"/>
                  <a:ext cx="1500" cy="600"/>
                </a:xfrm>
                <a:prstGeom prst="diamond">
                  <a:avLst/>
                </a:prstGeom>
                <a:solidFill>
                  <a:schemeClr val="lt1"/>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lang="vi" sz="1100"/>
                    <a:t>p + q &gt; 100  ?</a:t>
                  </a:r>
                  <a:endParaRPr b="0" i="0" sz="1100" u="none" cap="none" strike="noStrike">
                    <a:solidFill>
                      <a:srgbClr val="000000"/>
                    </a:solidFill>
                    <a:latin typeface="Arial"/>
                    <a:ea typeface="Arial"/>
                    <a:cs typeface="Arial"/>
                    <a:sym typeface="Arial"/>
                  </a:endParaRPr>
                </a:p>
              </p:txBody>
            </p:sp>
            <p:sp>
              <p:nvSpPr>
                <p:cNvPr id="445" name="Google Shape;445;p66"/>
                <p:cNvSpPr/>
                <p:nvPr/>
              </p:nvSpPr>
              <p:spPr>
                <a:xfrm>
                  <a:off x="4697" y="1044"/>
                  <a:ext cx="900" cy="300"/>
                </a:xfrm>
                <a:prstGeom prst="rect">
                  <a:avLst/>
                </a:prstGeom>
                <a:solidFill>
                  <a:schemeClr val="lt1"/>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lang="vi" sz="1100"/>
                    <a:t>READ   q</a:t>
                  </a:r>
                  <a:endParaRPr b="0" i="0" sz="1100" u="none" cap="none" strike="noStrike">
                    <a:solidFill>
                      <a:srgbClr val="000000"/>
                    </a:solidFill>
                    <a:latin typeface="Arial"/>
                    <a:ea typeface="Arial"/>
                    <a:cs typeface="Arial"/>
                    <a:sym typeface="Arial"/>
                  </a:endParaRPr>
                </a:p>
              </p:txBody>
            </p:sp>
            <p:sp>
              <p:nvSpPr>
                <p:cNvPr id="446" name="Google Shape;446;p66"/>
                <p:cNvSpPr/>
                <p:nvPr/>
              </p:nvSpPr>
              <p:spPr>
                <a:xfrm>
                  <a:off x="4622" y="2249"/>
                  <a:ext cx="1200" cy="300"/>
                </a:xfrm>
                <a:prstGeom prst="rect">
                  <a:avLst/>
                </a:prstGeom>
                <a:solidFill>
                  <a:schemeClr val="lt1"/>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lnSpc>
                      <a:spcPct val="150000"/>
                    </a:lnSpc>
                    <a:spcBef>
                      <a:spcPts val="0"/>
                    </a:spcBef>
                    <a:spcAft>
                      <a:spcPts val="0"/>
                    </a:spcAft>
                    <a:buNone/>
                  </a:pPr>
                  <a:r>
                    <a:rPr lang="vi" sz="1100">
                      <a:solidFill>
                        <a:schemeClr val="dk2"/>
                      </a:solidFill>
                    </a:rPr>
                    <a:t>PRINT “Large</a:t>
                  </a:r>
                  <a:endParaRPr i="0" sz="1100" u="none" cap="none" strike="noStrike">
                    <a:solidFill>
                      <a:srgbClr val="000000"/>
                    </a:solidFill>
                  </a:endParaRPr>
                </a:p>
              </p:txBody>
            </p:sp>
            <p:cxnSp>
              <p:nvCxnSpPr>
                <p:cNvPr id="447" name="Google Shape;447;p66"/>
                <p:cNvCxnSpPr/>
                <p:nvPr/>
              </p:nvCxnSpPr>
              <p:spPr>
                <a:xfrm>
                  <a:off x="6076" y="1782"/>
                  <a:ext cx="0" cy="900"/>
                </a:xfrm>
                <a:prstGeom prst="straightConnector1">
                  <a:avLst/>
                </a:prstGeom>
                <a:noFill/>
                <a:ln cap="flat" cmpd="sng" w="50800">
                  <a:solidFill>
                    <a:srgbClr val="000000"/>
                  </a:solidFill>
                  <a:prstDash val="solid"/>
                  <a:round/>
                  <a:headEnd len="sm" w="sm" type="none"/>
                  <a:tailEnd len="sm" w="sm" type="none"/>
                </a:ln>
              </p:spPr>
            </p:cxnSp>
            <p:cxnSp>
              <p:nvCxnSpPr>
                <p:cNvPr id="448" name="Google Shape;448;p66"/>
                <p:cNvCxnSpPr/>
                <p:nvPr/>
              </p:nvCxnSpPr>
              <p:spPr>
                <a:xfrm>
                  <a:off x="5187" y="2699"/>
                  <a:ext cx="900" cy="0"/>
                </a:xfrm>
                <a:prstGeom prst="straightConnector1">
                  <a:avLst/>
                </a:prstGeom>
                <a:noFill/>
                <a:ln cap="flat" cmpd="sng" w="50800">
                  <a:solidFill>
                    <a:srgbClr val="000000"/>
                  </a:solidFill>
                  <a:prstDash val="solid"/>
                  <a:round/>
                  <a:headEnd len="med" w="med" type="stealth"/>
                  <a:tailEnd len="sm" w="sm" type="none"/>
                </a:ln>
              </p:spPr>
            </p:cxnSp>
          </p:grpSp>
          <p:sp>
            <p:nvSpPr>
              <p:cNvPr id="449" name="Google Shape;449;p66"/>
              <p:cNvSpPr/>
              <p:nvPr/>
            </p:nvSpPr>
            <p:spPr>
              <a:xfrm>
                <a:off x="4059225" y="4639400"/>
                <a:ext cx="948300" cy="4692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900">
                    <a:latin typeface="Source Code Pro"/>
                    <a:ea typeface="Source Code Pro"/>
                    <a:cs typeface="Source Code Pro"/>
                    <a:sym typeface="Source Code Pro"/>
                  </a:rPr>
                  <a:t>END</a:t>
                </a:r>
                <a:endParaRPr sz="900">
                  <a:latin typeface="Source Code Pro"/>
                  <a:ea typeface="Source Code Pro"/>
                  <a:cs typeface="Source Code Pro"/>
                  <a:sym typeface="Source Code Pro"/>
                </a:endParaRPr>
              </a:p>
            </p:txBody>
          </p:sp>
        </p:grpSp>
        <p:grpSp>
          <p:nvGrpSpPr>
            <p:cNvPr id="450" name="Google Shape;450;p66"/>
            <p:cNvGrpSpPr/>
            <p:nvPr/>
          </p:nvGrpSpPr>
          <p:grpSpPr>
            <a:xfrm>
              <a:off x="4007150" y="948375"/>
              <a:ext cx="948400" cy="1113525"/>
              <a:chOff x="4007150" y="948375"/>
              <a:chExt cx="948400" cy="1113525"/>
            </a:xfrm>
          </p:grpSpPr>
          <p:sp>
            <p:nvSpPr>
              <p:cNvPr id="451" name="Google Shape;451;p66"/>
              <p:cNvSpPr/>
              <p:nvPr/>
            </p:nvSpPr>
            <p:spPr>
              <a:xfrm>
                <a:off x="4066950" y="1665900"/>
                <a:ext cx="888600" cy="396000"/>
              </a:xfrm>
              <a:prstGeom prst="rect">
                <a:avLst/>
              </a:prstGeom>
              <a:solidFill>
                <a:schemeClr val="lt1"/>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lang="vi" sz="1100"/>
                  <a:t>READ p</a:t>
                </a:r>
                <a:endParaRPr b="0" i="0" sz="1100" u="none" cap="none" strike="noStrike">
                  <a:solidFill>
                    <a:srgbClr val="000000"/>
                  </a:solidFill>
                  <a:latin typeface="Arial"/>
                  <a:ea typeface="Arial"/>
                  <a:cs typeface="Arial"/>
                  <a:sym typeface="Arial"/>
                </a:endParaRPr>
              </a:p>
            </p:txBody>
          </p:sp>
          <p:sp>
            <p:nvSpPr>
              <p:cNvPr id="452" name="Google Shape;452;p66"/>
              <p:cNvSpPr/>
              <p:nvPr/>
            </p:nvSpPr>
            <p:spPr>
              <a:xfrm>
                <a:off x="4007150" y="948375"/>
                <a:ext cx="948300" cy="5376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900"/>
                  <a:t>START</a:t>
                </a:r>
                <a:endParaRPr sz="900"/>
              </a:p>
            </p:txBody>
          </p:sp>
        </p:grpSp>
      </p:grpSp>
      <p:graphicFrame>
        <p:nvGraphicFramePr>
          <p:cNvPr id="453" name="Google Shape;453;p66"/>
          <p:cNvGraphicFramePr/>
          <p:nvPr/>
        </p:nvGraphicFramePr>
        <p:xfrm>
          <a:off x="5427425" y="1953350"/>
          <a:ext cx="3000000" cy="3000000"/>
        </p:xfrm>
        <a:graphic>
          <a:graphicData uri="http://schemas.openxmlformats.org/drawingml/2006/table">
            <a:tbl>
              <a:tblPr>
                <a:noFill/>
                <a:tableStyleId>{4EFAB822-684B-4BAA-86CD-2B8111D4902F}</a:tableStyleId>
              </a:tblPr>
              <a:tblGrid>
                <a:gridCol w="965825"/>
                <a:gridCol w="857875"/>
                <a:gridCol w="1752025"/>
              </a:tblGrid>
              <a:tr h="406625">
                <a:tc>
                  <a:txBody>
                    <a:bodyPr/>
                    <a:lstStyle/>
                    <a:p>
                      <a:pPr indent="0" lvl="0" marL="0" rtl="0" algn="l">
                        <a:spcBef>
                          <a:spcPts val="0"/>
                        </a:spcBef>
                        <a:spcAft>
                          <a:spcPts val="0"/>
                        </a:spcAft>
                        <a:buNone/>
                      </a:pPr>
                      <a:r>
                        <a:rPr b="1" lang="vi"/>
                        <a:t>Số Testcase</a:t>
                      </a:r>
                      <a:endParaRPr b="1"/>
                    </a:p>
                  </a:txBody>
                  <a:tcPr marT="91425" marB="91425" marR="91425" marL="91425"/>
                </a:tc>
                <a:tc>
                  <a:txBody>
                    <a:bodyPr/>
                    <a:lstStyle/>
                    <a:p>
                      <a:pPr indent="0" lvl="0" marL="0" rtl="0" algn="l">
                        <a:spcBef>
                          <a:spcPts val="0"/>
                        </a:spcBef>
                        <a:spcAft>
                          <a:spcPts val="0"/>
                        </a:spcAft>
                        <a:buNone/>
                      </a:pPr>
                      <a:r>
                        <a:rPr b="1" lang="vi"/>
                        <a:t> Input</a:t>
                      </a:r>
                      <a:endParaRPr b="1"/>
                    </a:p>
                  </a:txBody>
                  <a:tcPr marT="91425" marB="91425" marR="91425" marL="91425"/>
                </a:tc>
                <a:tc>
                  <a:txBody>
                    <a:bodyPr/>
                    <a:lstStyle/>
                    <a:p>
                      <a:pPr indent="0" lvl="0" marL="0" rtl="0" algn="l">
                        <a:spcBef>
                          <a:spcPts val="0"/>
                        </a:spcBef>
                        <a:spcAft>
                          <a:spcPts val="0"/>
                        </a:spcAft>
                        <a:buNone/>
                      </a:pPr>
                      <a:r>
                        <a:rPr b="1" lang="vi"/>
                        <a:t>Expected Output</a:t>
                      </a:r>
                      <a:endParaRPr b="1"/>
                    </a:p>
                  </a:txBody>
                  <a:tcPr marT="91425" marB="91425" marR="91425" marL="91425"/>
                </a:tc>
              </a:tr>
              <a:tr h="578775">
                <a:tc rowSpan="2">
                  <a:txBody>
                    <a:bodyPr/>
                    <a:lstStyle/>
                    <a:p>
                      <a:pPr indent="0" lvl="0" marL="0" rtl="0" algn="l">
                        <a:spcBef>
                          <a:spcPts val="0"/>
                        </a:spcBef>
                        <a:spcAft>
                          <a:spcPts val="0"/>
                        </a:spcAft>
                        <a:buNone/>
                      </a:pPr>
                      <a:r>
                        <a:rPr lang="vi"/>
                        <a:t>   2</a:t>
                      </a:r>
                      <a:endParaRPr/>
                    </a:p>
                  </a:txBody>
                  <a:tcPr marT="91425" marB="91425" marR="91425" marL="91425"/>
                </a:tc>
                <a:tc>
                  <a:txBody>
                    <a:bodyPr/>
                    <a:lstStyle/>
                    <a:p>
                      <a:pPr indent="0" lvl="0" marL="0" rtl="0" algn="l">
                        <a:spcBef>
                          <a:spcPts val="0"/>
                        </a:spcBef>
                        <a:spcAft>
                          <a:spcPts val="0"/>
                        </a:spcAft>
                        <a:buNone/>
                      </a:pPr>
                      <a:r>
                        <a:rPr lang="vi"/>
                        <a:t>p = 60</a:t>
                      </a:r>
                      <a:endParaRPr/>
                    </a:p>
                    <a:p>
                      <a:pPr indent="0" lvl="0" marL="0" rtl="0" algn="l">
                        <a:spcBef>
                          <a:spcPts val="0"/>
                        </a:spcBef>
                        <a:spcAft>
                          <a:spcPts val="0"/>
                        </a:spcAft>
                        <a:buNone/>
                      </a:pPr>
                      <a:r>
                        <a:rPr lang="vi"/>
                        <a:t>q = 50</a:t>
                      </a:r>
                      <a:endParaRPr/>
                    </a:p>
                  </a:txBody>
                  <a:tcPr marT="91425" marB="91425" marR="91425" marL="91425"/>
                </a:tc>
                <a:tc>
                  <a:txBody>
                    <a:bodyPr/>
                    <a:lstStyle/>
                    <a:p>
                      <a:pPr indent="0" lvl="0" marL="0" rtl="0" algn="l">
                        <a:lnSpc>
                          <a:spcPct val="150000"/>
                        </a:lnSpc>
                        <a:spcBef>
                          <a:spcPts val="0"/>
                        </a:spcBef>
                        <a:spcAft>
                          <a:spcPts val="0"/>
                        </a:spcAft>
                        <a:buNone/>
                      </a:pPr>
                      <a:r>
                        <a:rPr lang="vi">
                          <a:solidFill>
                            <a:schemeClr val="dk2"/>
                          </a:solidFill>
                          <a:latin typeface="Source Code Pro"/>
                          <a:ea typeface="Source Code Pro"/>
                          <a:cs typeface="Source Code Pro"/>
                          <a:sym typeface="Source Code Pro"/>
                        </a:rPr>
                        <a:t>Print “</a:t>
                      </a:r>
                      <a:r>
                        <a:rPr lang="vi">
                          <a:solidFill>
                            <a:schemeClr val="dk2"/>
                          </a:solidFill>
                          <a:latin typeface="Source Code Pro"/>
                          <a:ea typeface="Source Code Pro"/>
                          <a:cs typeface="Source Code Pro"/>
                          <a:sym typeface="Source Code Pro"/>
                        </a:rPr>
                        <a:t>Large”</a:t>
                      </a:r>
                      <a:endParaRPr/>
                    </a:p>
                  </a:txBody>
                  <a:tcPr marT="91425" marB="91425" marR="91425" marL="91425"/>
                </a:tc>
              </a:tr>
              <a:tr h="578775">
                <a:tc vMerge="1"/>
                <a:tc>
                  <a:txBody>
                    <a:bodyPr/>
                    <a:lstStyle/>
                    <a:p>
                      <a:pPr indent="0" lvl="0" marL="0" rtl="0" algn="l">
                        <a:spcBef>
                          <a:spcPts val="0"/>
                        </a:spcBef>
                        <a:spcAft>
                          <a:spcPts val="0"/>
                        </a:spcAft>
                        <a:buNone/>
                      </a:pPr>
                      <a:r>
                        <a:rPr lang="vi"/>
                        <a:t>p = 60</a:t>
                      </a:r>
                      <a:endParaRPr/>
                    </a:p>
                    <a:p>
                      <a:pPr indent="0" lvl="0" marL="0" rtl="0" algn="l">
                        <a:spcBef>
                          <a:spcPts val="0"/>
                        </a:spcBef>
                        <a:spcAft>
                          <a:spcPts val="0"/>
                        </a:spcAft>
                        <a:buNone/>
                      </a:pPr>
                      <a:r>
                        <a:rPr lang="vi"/>
                        <a:t>q = 5</a:t>
                      </a:r>
                      <a:endParaRPr/>
                    </a:p>
                  </a:txBody>
                  <a:tcPr marT="91425" marB="91425" marR="91425" marL="91425"/>
                </a:tc>
                <a:tc>
                  <a:txBody>
                    <a:bodyPr/>
                    <a:lstStyle/>
                    <a:p>
                      <a:pPr indent="0" lvl="0" marL="0" rtl="0" algn="l">
                        <a:lnSpc>
                          <a:spcPct val="150000"/>
                        </a:lnSpc>
                        <a:spcBef>
                          <a:spcPts val="0"/>
                        </a:spcBef>
                        <a:spcAft>
                          <a:spcPts val="0"/>
                        </a:spcAft>
                        <a:buNone/>
                      </a:pPr>
                      <a:r>
                        <a:rPr lang="vi">
                          <a:solidFill>
                            <a:schemeClr val="dk2"/>
                          </a:solidFill>
                          <a:latin typeface="Source Code Pro"/>
                          <a:ea typeface="Source Code Pro"/>
                          <a:cs typeface="Source Code Pro"/>
                          <a:sym typeface="Source Code Pro"/>
                        </a:rPr>
                        <a:t>Do nothing</a:t>
                      </a:r>
                      <a:endParaRPr>
                        <a:solidFill>
                          <a:schemeClr val="dk2"/>
                        </a:solidFill>
                        <a:latin typeface="Source Code Pro"/>
                        <a:ea typeface="Source Code Pro"/>
                        <a:cs typeface="Source Code Pro"/>
                        <a:sym typeface="Source Code Pro"/>
                      </a:endParaRPr>
                    </a:p>
                  </a:txBody>
                  <a:tcPr marT="91425" marB="91425" marR="91425" marL="91425"/>
                </a:tc>
              </a:tr>
            </a:tbl>
          </a:graphicData>
        </a:graphic>
      </p:graphicFrame>
      <p:sp>
        <p:nvSpPr>
          <p:cNvPr id="454" name="Google Shape;454;p66"/>
          <p:cNvSpPr/>
          <p:nvPr/>
        </p:nvSpPr>
        <p:spPr>
          <a:xfrm>
            <a:off x="5421500" y="4000025"/>
            <a:ext cx="3575700" cy="1033800"/>
          </a:xfrm>
          <a:prstGeom prst="snip1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a:latin typeface="Source Code Pro"/>
                <a:ea typeface="Source Code Pro"/>
                <a:cs typeface="Source Code Pro"/>
                <a:sym typeface="Source Code Pro"/>
              </a:rPr>
              <a:t>Số </a:t>
            </a:r>
            <a:r>
              <a:rPr lang="vi">
                <a:latin typeface="Source Code Pro"/>
                <a:ea typeface="Source Code Pro"/>
                <a:cs typeface="Source Code Pro"/>
                <a:sym typeface="Source Code Pro"/>
              </a:rPr>
              <a:t>nhánh</a:t>
            </a:r>
            <a:r>
              <a:rPr lang="vi">
                <a:latin typeface="Source Code Pro"/>
                <a:ea typeface="Source Code Pro"/>
                <a:cs typeface="Source Code Pro"/>
                <a:sym typeface="Source Code Pro"/>
              </a:rPr>
              <a:t> là 2</a:t>
            </a:r>
            <a:endParaRPr>
              <a:latin typeface="Source Code Pro"/>
              <a:ea typeface="Source Code Pro"/>
              <a:cs typeface="Source Code Pro"/>
              <a:sym typeface="Source Code Pro"/>
            </a:endParaRPr>
          </a:p>
          <a:p>
            <a:pPr indent="0" lvl="0" marL="0" rtl="0" algn="l">
              <a:spcBef>
                <a:spcPts val="0"/>
              </a:spcBef>
              <a:spcAft>
                <a:spcPts val="0"/>
              </a:spcAft>
              <a:buNone/>
            </a:pPr>
            <a:r>
              <a:rPr lang="vi">
                <a:latin typeface="Source Code Pro"/>
                <a:ea typeface="Source Code Pro"/>
                <a:cs typeface="Source Code Pro"/>
                <a:sym typeface="Source Code Pro"/>
              </a:rPr>
              <a:t>Với 2 bộ test case trên có thể đạt được 100%  độ bao phủ </a:t>
            </a:r>
            <a:r>
              <a:rPr lang="vi">
                <a:latin typeface="Source Code Pro"/>
                <a:ea typeface="Source Code Pro"/>
                <a:cs typeface="Source Code Pro"/>
                <a:sym typeface="Source Code Pro"/>
              </a:rPr>
              <a:t>nhánh</a:t>
            </a:r>
            <a:endParaRPr>
              <a:latin typeface="Source Code Pro"/>
              <a:ea typeface="Source Code Pro"/>
              <a:cs typeface="Source Code Pro"/>
              <a:sym typeface="Source Code Pr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6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4.3.2 Kiểm thử nhánh và độ bao phủ nhánh</a:t>
            </a:r>
            <a:endParaRPr sz="2400"/>
          </a:p>
        </p:txBody>
      </p:sp>
      <p:sp>
        <p:nvSpPr>
          <p:cNvPr id="460" name="Google Shape;460;p67"/>
          <p:cNvSpPr txBox="1"/>
          <p:nvPr>
            <p:ph idx="1" type="body"/>
          </p:nvPr>
        </p:nvSpPr>
        <p:spPr>
          <a:xfrm>
            <a:off x="311700" y="1240225"/>
            <a:ext cx="8520600" cy="3723900"/>
          </a:xfrm>
          <a:prstGeom prst="rect">
            <a:avLst/>
          </a:prstGeom>
        </p:spPr>
        <p:txBody>
          <a:bodyPr anchorCtr="0" anchor="t" bIns="91425" lIns="91425" spcFirstLastPara="1" rIns="91425" wrap="square" tIns="91425">
            <a:noAutofit/>
          </a:bodyPr>
          <a:lstStyle/>
          <a:p>
            <a:pPr indent="0" lvl="0" marL="0" marR="38100" rtl="0" algn="l">
              <a:lnSpc>
                <a:spcPct val="128571"/>
              </a:lnSpc>
              <a:spcBef>
                <a:spcPts val="1000"/>
              </a:spcBef>
              <a:spcAft>
                <a:spcPts val="0"/>
              </a:spcAft>
              <a:buNone/>
            </a:pPr>
            <a:r>
              <a:rPr lang="vi">
                <a:solidFill>
                  <a:srgbClr val="000000"/>
                </a:solidFill>
              </a:rPr>
              <a:t>Khi đạt được phạm vi bao phủ 100% nhánh, tất cả các nhánh trong mã, vô điều kiện và có điều kiện, đều được thực hiện bằng các </a:t>
            </a:r>
            <a:r>
              <a:rPr lang="vi">
                <a:solidFill>
                  <a:srgbClr val="000000"/>
                </a:solidFill>
              </a:rPr>
              <a:t>Test Case</a:t>
            </a:r>
            <a:r>
              <a:rPr lang="vi">
                <a:solidFill>
                  <a:srgbClr val="000000"/>
                </a:solidFill>
              </a:rPr>
              <a:t>.</a:t>
            </a:r>
            <a:endParaRPr>
              <a:solidFill>
                <a:srgbClr val="000000"/>
              </a:solidFill>
            </a:endParaRPr>
          </a:p>
          <a:p>
            <a:pPr indent="0" lvl="0" marL="0" marR="38100" rtl="0" algn="l">
              <a:lnSpc>
                <a:spcPct val="128571"/>
              </a:lnSpc>
              <a:spcBef>
                <a:spcPts val="1000"/>
              </a:spcBef>
              <a:spcAft>
                <a:spcPts val="0"/>
              </a:spcAft>
              <a:buNone/>
            </a:pPr>
            <a:r>
              <a:rPr lang="vi">
                <a:solidFill>
                  <a:srgbClr val="000000"/>
                </a:solidFill>
              </a:rPr>
              <a:t>=&gt; Bao phủ nhánh cover bao phủ dòng lệnh. Điều này có nghĩa là bất kỳ bộ test nào đạt được 100% bao phủ nhánh cũng đạt được 100% bao phủ dòng lệnh (nhưng không ngược lại).</a:t>
            </a:r>
            <a:endParaRPr>
              <a:solidFill>
                <a:srgbClr val="000000"/>
              </a:solidFill>
            </a:endParaRPr>
          </a:p>
          <a:p>
            <a:pPr indent="0" lvl="0" marL="0" marR="38100" rtl="0" algn="l">
              <a:lnSpc>
                <a:spcPct val="128571"/>
              </a:lnSpc>
              <a:spcBef>
                <a:spcPts val="0"/>
              </a:spcBef>
              <a:spcAft>
                <a:spcPts val="0"/>
              </a:spcAft>
              <a:buNone/>
            </a:pPr>
            <a:r>
              <a:t/>
            </a:r>
            <a:endParaRPr sz="2000">
              <a:solidFill>
                <a:srgbClr val="000000"/>
              </a:solidFill>
            </a:endParaRPr>
          </a:p>
          <a:p>
            <a:pPr indent="0" lvl="0" marL="0" rtl="0" algn="l">
              <a:spcBef>
                <a:spcPts val="0"/>
              </a:spcBef>
              <a:spcAft>
                <a:spcPts val="1200"/>
              </a:spcAft>
              <a:buNone/>
            </a:pPr>
            <a:r>
              <a:t/>
            </a:r>
            <a:endParaRPr sz="2000">
              <a:solidFill>
                <a:srgbClr val="0000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Nội dung</a:t>
            </a:r>
            <a:endParaRPr/>
          </a:p>
        </p:txBody>
      </p:sp>
      <p:sp>
        <p:nvSpPr>
          <p:cNvPr id="466" name="Google Shape;466;p68"/>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solidFill>
                  <a:srgbClr val="000000"/>
                </a:solidFill>
                <a:highlight>
                  <a:schemeClr val="lt1"/>
                </a:highlight>
              </a:rPr>
              <a:t>4.1 Tổng quan về kỹ thuật thiết kế test</a:t>
            </a:r>
            <a:endParaRPr>
              <a:highlight>
                <a:schemeClr val="lt1"/>
              </a:highlight>
            </a:endParaRPr>
          </a:p>
          <a:p>
            <a:pPr indent="0" lvl="0" marL="0" rtl="0" algn="l">
              <a:spcBef>
                <a:spcPts val="1200"/>
              </a:spcBef>
              <a:spcAft>
                <a:spcPts val="0"/>
              </a:spcAft>
              <a:buNone/>
            </a:pPr>
            <a:r>
              <a:rPr lang="vi">
                <a:solidFill>
                  <a:srgbClr val="000000"/>
                </a:solidFill>
                <a:highlight>
                  <a:schemeClr val="lt1"/>
                </a:highlight>
              </a:rPr>
              <a:t>4.2 Kỹ thuật kiểm thử hộp đen</a:t>
            </a:r>
            <a:endParaRPr>
              <a:highlight>
                <a:schemeClr val="lt1"/>
              </a:highlight>
            </a:endParaRPr>
          </a:p>
          <a:p>
            <a:pPr indent="0" lvl="0" marL="0" rtl="0" algn="l">
              <a:spcBef>
                <a:spcPts val="1200"/>
              </a:spcBef>
              <a:spcAft>
                <a:spcPts val="0"/>
              </a:spcAft>
              <a:buNone/>
            </a:pPr>
            <a:r>
              <a:rPr lang="vi">
                <a:solidFill>
                  <a:srgbClr val="000000"/>
                </a:solidFill>
                <a:highlight>
                  <a:schemeClr val="lt1"/>
                </a:highlight>
              </a:rPr>
              <a:t>4.3 Kỹ thuật kiểm thử hộp trắng</a:t>
            </a:r>
            <a:endParaRPr>
              <a:highlight>
                <a:schemeClr val="lt1"/>
              </a:highlight>
            </a:endParaRPr>
          </a:p>
          <a:p>
            <a:pPr indent="0" lvl="0" marL="0" rtl="0" algn="l">
              <a:spcBef>
                <a:spcPts val="1200"/>
              </a:spcBef>
              <a:spcAft>
                <a:spcPts val="1200"/>
              </a:spcAft>
              <a:buNone/>
            </a:pPr>
            <a:r>
              <a:rPr lang="vi">
                <a:solidFill>
                  <a:srgbClr val="000000"/>
                </a:solidFill>
                <a:highlight>
                  <a:srgbClr val="FF706B"/>
                </a:highlight>
              </a:rPr>
              <a:t>4.4 Kỹ thuật kiểm thử dựa trên kinh nghiệm</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4.4 </a:t>
            </a:r>
            <a:r>
              <a:rPr lang="vi"/>
              <a:t>Kỹ thuật kiểm thử dựa trên kinh nghiệm</a:t>
            </a:r>
            <a:r>
              <a:rPr lang="vi"/>
              <a:t> </a:t>
            </a:r>
            <a:endParaRPr sz="2400"/>
          </a:p>
        </p:txBody>
      </p:sp>
      <p:sp>
        <p:nvSpPr>
          <p:cNvPr id="472" name="Google Shape;472;p69"/>
          <p:cNvSpPr txBox="1"/>
          <p:nvPr>
            <p:ph idx="1" type="body"/>
          </p:nvPr>
        </p:nvSpPr>
        <p:spPr>
          <a:xfrm>
            <a:off x="311700" y="1240225"/>
            <a:ext cx="8520600" cy="372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Các kỹ thuật liên quan đến kiểm thử dựa trên kinh nghiệm:</a:t>
            </a:r>
            <a:endParaRPr/>
          </a:p>
          <a:p>
            <a:pPr indent="-304800" lvl="0" marL="457200" rtl="0" algn="l">
              <a:spcBef>
                <a:spcPts val="1200"/>
              </a:spcBef>
              <a:spcAft>
                <a:spcPts val="0"/>
              </a:spcAft>
              <a:buSzPts val="1200"/>
              <a:buChar char="●"/>
            </a:pPr>
            <a:r>
              <a:rPr lang="vi"/>
              <a:t>Dự đoán lỗi (Error guessing) </a:t>
            </a:r>
            <a:endParaRPr/>
          </a:p>
          <a:p>
            <a:pPr indent="-304800" lvl="0" marL="457200" rtl="0" algn="l">
              <a:spcBef>
                <a:spcPts val="0"/>
              </a:spcBef>
              <a:spcAft>
                <a:spcPts val="0"/>
              </a:spcAft>
              <a:buSzPts val="1200"/>
              <a:buChar char="●"/>
            </a:pPr>
            <a:r>
              <a:rPr lang="vi"/>
              <a:t>Kiểm thử khám phá (Exploratory testing) </a:t>
            </a:r>
            <a:endParaRPr/>
          </a:p>
          <a:p>
            <a:pPr indent="-304800" lvl="0" marL="457200" rtl="0" algn="l">
              <a:spcBef>
                <a:spcPts val="0"/>
              </a:spcBef>
              <a:spcAft>
                <a:spcPts val="0"/>
              </a:spcAft>
              <a:buSzPts val="1200"/>
              <a:buChar char="●"/>
            </a:pPr>
            <a:r>
              <a:rPr lang="vi"/>
              <a:t>Kiểm thử dựa trên checklist (Checklist-based testing)</a:t>
            </a:r>
            <a:endParaRPr sz="2000">
              <a:solidFill>
                <a:srgbClr val="000000"/>
              </a:solidFill>
            </a:endParaRPr>
          </a:p>
          <a:p>
            <a:pPr indent="0" lvl="0" marL="0" marR="38100" rtl="0" algn="l">
              <a:lnSpc>
                <a:spcPct val="128571"/>
              </a:lnSpc>
              <a:spcBef>
                <a:spcPts val="1200"/>
              </a:spcBef>
              <a:spcAft>
                <a:spcPts val="0"/>
              </a:spcAft>
              <a:buNone/>
            </a:pPr>
            <a:r>
              <a:t/>
            </a:r>
            <a:endParaRPr sz="2000">
              <a:solidFill>
                <a:srgbClr val="000000"/>
              </a:solidFill>
            </a:endParaRPr>
          </a:p>
          <a:p>
            <a:pPr indent="0" lvl="0" marL="0" rtl="0" algn="l">
              <a:spcBef>
                <a:spcPts val="0"/>
              </a:spcBef>
              <a:spcAft>
                <a:spcPts val="1200"/>
              </a:spcAft>
              <a:buNone/>
            </a:pPr>
            <a:r>
              <a:t/>
            </a:r>
            <a:endParaRPr sz="2000">
              <a:solidFill>
                <a:srgbClr val="00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7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4.4.1 </a:t>
            </a:r>
            <a:r>
              <a:rPr lang="vi"/>
              <a:t>Dự đoán lỗi</a:t>
            </a:r>
            <a:endParaRPr sz="2400"/>
          </a:p>
        </p:txBody>
      </p:sp>
      <p:sp>
        <p:nvSpPr>
          <p:cNvPr id="478" name="Google Shape;478;p70"/>
          <p:cNvSpPr txBox="1"/>
          <p:nvPr>
            <p:ph idx="1" type="body"/>
          </p:nvPr>
        </p:nvSpPr>
        <p:spPr>
          <a:xfrm>
            <a:off x="311700" y="1240225"/>
            <a:ext cx="8520600" cy="3723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vi" sz="2000">
                <a:solidFill>
                  <a:srgbClr val="000000"/>
                </a:solidFill>
              </a:rPr>
              <a:t>"Error guessing" là một kỹ thuật được sử dụng để dự đoán sự xuất hiện của errors, defects và failure dựa trên kiến thức của người kiểm thử, bao gồm:</a:t>
            </a:r>
            <a:endParaRPr sz="2000">
              <a:solidFill>
                <a:srgbClr val="000000"/>
              </a:solidFill>
            </a:endParaRPr>
          </a:p>
          <a:p>
            <a:pPr indent="-330200" lvl="0" marL="914400" rtl="0" algn="l">
              <a:spcBef>
                <a:spcPts val="1000"/>
              </a:spcBef>
              <a:spcAft>
                <a:spcPts val="0"/>
              </a:spcAft>
              <a:buClr>
                <a:srgbClr val="000000"/>
              </a:buClr>
              <a:buSzPts val="1600"/>
              <a:buChar char="-"/>
            </a:pPr>
            <a:r>
              <a:rPr lang="vi" sz="1600">
                <a:solidFill>
                  <a:srgbClr val="000000"/>
                </a:solidFill>
              </a:rPr>
              <a:t>Cách ứng dụng đã hoạt động trong quá khứ</a:t>
            </a:r>
            <a:endParaRPr sz="1600">
              <a:solidFill>
                <a:srgbClr val="000000"/>
              </a:solidFill>
            </a:endParaRPr>
          </a:p>
          <a:p>
            <a:pPr indent="-330200" lvl="0" marL="914400" rtl="0" algn="l">
              <a:spcBef>
                <a:spcPts val="1200"/>
              </a:spcBef>
              <a:spcAft>
                <a:spcPts val="0"/>
              </a:spcAft>
              <a:buClr>
                <a:srgbClr val="000000"/>
              </a:buClr>
              <a:buSzPts val="1600"/>
              <a:buChar char="-"/>
            </a:pPr>
            <a:r>
              <a:rPr lang="vi" sz="1600">
                <a:solidFill>
                  <a:srgbClr val="000000"/>
                </a:solidFill>
              </a:rPr>
              <a:t>Các loại lỗi mà dev thường mắc phải và các loại lỗi phát sinh từ những lỗi này</a:t>
            </a:r>
            <a:endParaRPr sz="1600">
              <a:solidFill>
                <a:srgbClr val="000000"/>
              </a:solidFill>
            </a:endParaRPr>
          </a:p>
          <a:p>
            <a:pPr indent="-330200" lvl="0" marL="914400" rtl="0" algn="l">
              <a:spcBef>
                <a:spcPts val="1000"/>
              </a:spcBef>
              <a:spcAft>
                <a:spcPts val="1200"/>
              </a:spcAft>
              <a:buClr>
                <a:srgbClr val="000000"/>
              </a:buClr>
              <a:buSzPts val="1600"/>
              <a:buChar char="-"/>
            </a:pPr>
            <a:r>
              <a:rPr lang="vi" sz="1600">
                <a:solidFill>
                  <a:srgbClr val="000000"/>
                </a:solidFill>
              </a:rPr>
              <a:t>Các loại failures đã xảy ra trong các ứng dụng tương tự khác</a:t>
            </a:r>
            <a:endParaRPr sz="1600">
              <a:solidFill>
                <a:srgbClr val="00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7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4.4.1 </a:t>
            </a:r>
            <a:r>
              <a:rPr lang="vi"/>
              <a:t>Dự đ</a:t>
            </a:r>
            <a:r>
              <a:rPr lang="vi"/>
              <a:t>oán lỗi</a:t>
            </a:r>
            <a:endParaRPr sz="2400"/>
          </a:p>
        </p:txBody>
      </p:sp>
      <p:sp>
        <p:nvSpPr>
          <p:cNvPr id="484" name="Google Shape;484;p71"/>
          <p:cNvSpPr txBox="1"/>
          <p:nvPr>
            <p:ph idx="1" type="body"/>
          </p:nvPr>
        </p:nvSpPr>
        <p:spPr>
          <a:xfrm>
            <a:off x="311700" y="1240225"/>
            <a:ext cx="8520600" cy="3723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vi">
                <a:solidFill>
                  <a:srgbClr val="000000"/>
                </a:solidFill>
              </a:rPr>
              <a:t>Kỹ thuật này đòi hỏi người kiểm thử tạo ra hoặc thu thập danh sách các errors, defects và failures có thể xảy ra, đồng thời thiết kế các test case có khả năng phát hiện ra các defects. </a:t>
            </a:r>
            <a:endParaRPr>
              <a:solidFill>
                <a:srgbClr val="000000"/>
              </a:solidFill>
            </a:endParaRPr>
          </a:p>
          <a:p>
            <a:pPr indent="-311150" lvl="0" marL="457200" rtl="0" algn="l">
              <a:spcBef>
                <a:spcPts val="1200"/>
              </a:spcBef>
              <a:spcAft>
                <a:spcPts val="0"/>
              </a:spcAft>
              <a:buClr>
                <a:srgbClr val="000000"/>
              </a:buClr>
              <a:buSzPts val="1300"/>
              <a:buChar char="●"/>
            </a:pPr>
            <a:r>
              <a:rPr lang="vi">
                <a:solidFill>
                  <a:srgbClr val="000000"/>
                </a:solidFill>
              </a:rPr>
              <a:t>Những danh sách lỗi này có thể được xây dựng dựa trên kinh nghiệm, dữ liệu lỗi và lỗi hoặc từ kiến ​​thức chung về lý do tại sao phần mềm bị lỗi.</a:t>
            </a:r>
            <a:endParaRPr>
              <a:solidFill>
                <a:srgbClr val="000000"/>
              </a:solidFill>
            </a:endParaRPr>
          </a:p>
          <a:p>
            <a:pPr indent="0" lvl="0" marL="0" rtl="0" algn="l">
              <a:spcBef>
                <a:spcPts val="1200"/>
              </a:spcBef>
              <a:spcAft>
                <a:spcPts val="1200"/>
              </a:spcAft>
              <a:buNone/>
            </a:pPr>
            <a:r>
              <a:t/>
            </a:r>
            <a:endParaRPr sz="20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4.1 </a:t>
            </a:r>
            <a:r>
              <a:rPr lang="vi"/>
              <a:t>Tổng quan về kỹ thuật thiết kế test</a:t>
            </a:r>
            <a:endParaRPr/>
          </a:p>
        </p:txBody>
      </p:sp>
      <p:sp>
        <p:nvSpPr>
          <p:cNvPr id="93" name="Google Shape;93;p18"/>
          <p:cNvSpPr txBox="1"/>
          <p:nvPr>
            <p:ph idx="1" type="body"/>
          </p:nvPr>
        </p:nvSpPr>
        <p:spPr>
          <a:xfrm>
            <a:off x="311700" y="1240225"/>
            <a:ext cx="8520600" cy="372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sz="2000">
                <a:solidFill>
                  <a:srgbClr val="FF00FF"/>
                </a:solidFill>
              </a:rPr>
              <a:t>Phân loại</a:t>
            </a:r>
            <a:endParaRPr>
              <a:solidFill>
                <a:schemeClr val="dk1"/>
              </a:solidFill>
            </a:endParaRPr>
          </a:p>
          <a:p>
            <a:pPr indent="-311150" lvl="0" marL="457200" rtl="0" algn="l">
              <a:spcBef>
                <a:spcPts val="1200"/>
              </a:spcBef>
              <a:spcAft>
                <a:spcPts val="0"/>
              </a:spcAft>
              <a:buSzPts val="1300"/>
              <a:buChar char="●"/>
            </a:pPr>
            <a:r>
              <a:rPr lang="vi"/>
              <a:t>Kỹ thuật test hộp đen (Black-box test techniques)</a:t>
            </a:r>
            <a:endParaRPr/>
          </a:p>
          <a:p>
            <a:pPr indent="-311150" lvl="0" marL="457200" rtl="0" algn="l">
              <a:spcBef>
                <a:spcPts val="1200"/>
              </a:spcBef>
              <a:spcAft>
                <a:spcPts val="0"/>
              </a:spcAft>
              <a:buSzPts val="1300"/>
              <a:buChar char="●"/>
            </a:pPr>
            <a:r>
              <a:rPr lang="vi"/>
              <a:t>Kỹ thuật test hộp trắng (White-box test techniques)</a:t>
            </a:r>
            <a:endParaRPr/>
          </a:p>
          <a:p>
            <a:pPr indent="-311150" lvl="0" marL="457200" rtl="0" algn="l">
              <a:spcBef>
                <a:spcPts val="1000"/>
              </a:spcBef>
              <a:spcAft>
                <a:spcPts val="1200"/>
              </a:spcAft>
              <a:buSzPts val="1300"/>
              <a:buChar char="●"/>
            </a:pPr>
            <a:r>
              <a:rPr lang="vi"/>
              <a:t>Kỹ thuật test dựa trên kinh nghiệm (Experience-based test techniques)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7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4.4.1 Dự đoán lỗi</a:t>
            </a:r>
            <a:endParaRPr sz="2400"/>
          </a:p>
        </p:txBody>
      </p:sp>
      <p:sp>
        <p:nvSpPr>
          <p:cNvPr id="490" name="Google Shape;490;p72"/>
          <p:cNvSpPr txBox="1"/>
          <p:nvPr>
            <p:ph idx="1" type="body"/>
          </p:nvPr>
        </p:nvSpPr>
        <p:spPr>
          <a:xfrm>
            <a:off x="311700" y="1240225"/>
            <a:ext cx="8520600" cy="372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000">
                <a:solidFill>
                  <a:schemeClr val="dk1"/>
                </a:solidFill>
              </a:rPr>
              <a:t>Một số lỗi</a:t>
            </a:r>
            <a:r>
              <a:rPr lang="vi" sz="2000">
                <a:solidFill>
                  <a:srgbClr val="000000"/>
                </a:solidFill>
              </a:rPr>
              <a:t> </a:t>
            </a:r>
            <a:endParaRPr sz="2000">
              <a:solidFill>
                <a:srgbClr val="000000"/>
              </a:solidFill>
            </a:endParaRPr>
          </a:p>
          <a:p>
            <a:pPr indent="-342900" lvl="0" marL="457200" rtl="0" algn="l">
              <a:spcBef>
                <a:spcPts val="1200"/>
              </a:spcBef>
              <a:spcAft>
                <a:spcPts val="0"/>
              </a:spcAft>
              <a:buClr>
                <a:srgbClr val="000000"/>
              </a:buClr>
              <a:buSzPts val="1800"/>
              <a:buChar char="-"/>
            </a:pPr>
            <a:r>
              <a:rPr lang="vi">
                <a:solidFill>
                  <a:srgbClr val="000000"/>
                </a:solidFill>
              </a:rPr>
              <a:t>input (đúng input không được chấp nhận, sai hoặc thiếu các </a:t>
            </a:r>
            <a:r>
              <a:rPr lang="vi">
                <a:solidFill>
                  <a:srgbClr val="000000"/>
                </a:solidFill>
              </a:rPr>
              <a:t>parameters)</a:t>
            </a:r>
            <a:endParaRPr>
              <a:solidFill>
                <a:srgbClr val="000000"/>
              </a:solidFill>
            </a:endParaRPr>
          </a:p>
          <a:p>
            <a:pPr indent="-342900" lvl="0" marL="457200" rtl="0" algn="l">
              <a:spcBef>
                <a:spcPts val="1200"/>
              </a:spcBef>
              <a:spcAft>
                <a:spcPts val="0"/>
              </a:spcAft>
              <a:buClr>
                <a:srgbClr val="000000"/>
              </a:buClr>
              <a:buSzPts val="1800"/>
              <a:buChar char="-"/>
            </a:pPr>
            <a:r>
              <a:rPr lang="vi">
                <a:solidFill>
                  <a:srgbClr val="000000"/>
                </a:solidFill>
              </a:rPr>
              <a:t>output (sai format, sai result)</a:t>
            </a:r>
            <a:endParaRPr>
              <a:solidFill>
                <a:srgbClr val="000000"/>
              </a:solidFill>
            </a:endParaRPr>
          </a:p>
          <a:p>
            <a:pPr indent="-342900" lvl="0" marL="457200" rtl="0" algn="l">
              <a:spcBef>
                <a:spcPts val="1000"/>
              </a:spcBef>
              <a:spcAft>
                <a:spcPts val="0"/>
              </a:spcAft>
              <a:buClr>
                <a:srgbClr val="000000"/>
              </a:buClr>
              <a:buSzPts val="1800"/>
              <a:buChar char="-"/>
            </a:pPr>
            <a:r>
              <a:rPr lang="vi">
                <a:solidFill>
                  <a:srgbClr val="000000"/>
                </a:solidFill>
              </a:rPr>
              <a:t>logic (thiếu case, vận hành sai)</a:t>
            </a:r>
            <a:endParaRPr>
              <a:solidFill>
                <a:srgbClr val="000000"/>
              </a:solidFill>
            </a:endParaRPr>
          </a:p>
          <a:p>
            <a:pPr indent="-342900" lvl="0" marL="457200" rtl="0" algn="l">
              <a:spcBef>
                <a:spcPts val="1000"/>
              </a:spcBef>
              <a:spcAft>
                <a:spcPts val="0"/>
              </a:spcAft>
              <a:buClr>
                <a:srgbClr val="000000"/>
              </a:buClr>
              <a:buSzPts val="1800"/>
              <a:buChar char="-"/>
            </a:pPr>
            <a:r>
              <a:rPr lang="vi">
                <a:solidFill>
                  <a:srgbClr val="000000"/>
                </a:solidFill>
              </a:rPr>
              <a:t>computation (sai toán hạng, tính toán sai)</a:t>
            </a:r>
            <a:endParaRPr>
              <a:solidFill>
                <a:srgbClr val="000000"/>
              </a:solidFill>
            </a:endParaRPr>
          </a:p>
          <a:p>
            <a:pPr indent="-342900" lvl="0" marL="457200" rtl="0" algn="l">
              <a:spcBef>
                <a:spcPts val="1000"/>
              </a:spcBef>
              <a:spcAft>
                <a:spcPts val="0"/>
              </a:spcAft>
              <a:buClr>
                <a:srgbClr val="000000"/>
              </a:buClr>
              <a:buSzPts val="1800"/>
              <a:buChar char="-"/>
            </a:pPr>
            <a:r>
              <a:rPr lang="vi">
                <a:solidFill>
                  <a:srgbClr val="000000"/>
                </a:solidFill>
              </a:rPr>
              <a:t>interfaces (parameter không khớp hoặc không tương thích)</a:t>
            </a:r>
            <a:endParaRPr>
              <a:solidFill>
                <a:srgbClr val="000000"/>
              </a:solidFill>
            </a:endParaRPr>
          </a:p>
          <a:p>
            <a:pPr indent="-342900" lvl="0" marL="457200" rtl="0" algn="l">
              <a:spcBef>
                <a:spcPts val="1000"/>
              </a:spcBef>
              <a:spcAft>
                <a:spcPts val="1200"/>
              </a:spcAft>
              <a:buClr>
                <a:srgbClr val="000000"/>
              </a:buClr>
              <a:buSzPts val="1800"/>
              <a:buChar char="-"/>
            </a:pPr>
            <a:r>
              <a:rPr lang="vi">
                <a:solidFill>
                  <a:srgbClr val="000000"/>
                </a:solidFill>
              </a:rPr>
              <a:t>data (sai khởi tạo, sai kiểu)</a:t>
            </a:r>
            <a:endParaRPr>
              <a:solidFill>
                <a:srgbClr val="00000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7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4.4.2 </a:t>
            </a:r>
            <a:r>
              <a:rPr lang="vi"/>
              <a:t>Kiểm thử khám phá</a:t>
            </a:r>
            <a:endParaRPr sz="2400"/>
          </a:p>
        </p:txBody>
      </p:sp>
      <p:sp>
        <p:nvSpPr>
          <p:cNvPr id="496" name="Google Shape;496;p73"/>
          <p:cNvSpPr txBox="1"/>
          <p:nvPr>
            <p:ph idx="1" type="body"/>
          </p:nvPr>
        </p:nvSpPr>
        <p:spPr>
          <a:xfrm>
            <a:off x="311700" y="1240225"/>
            <a:ext cx="8520600" cy="37239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rgbClr val="000000"/>
              </a:buClr>
              <a:buSzPts val="1300"/>
              <a:buChar char="●"/>
            </a:pPr>
            <a:r>
              <a:rPr lang="vi" sz="1600">
                <a:solidFill>
                  <a:srgbClr val="000000"/>
                </a:solidFill>
              </a:rPr>
              <a:t>Các test case được thiết kế, thực thi và đánh giá đồng thời trong quá trình tester tìm hiểu về đối tượng kiểm thử</a:t>
            </a:r>
            <a:endParaRPr sz="1600">
              <a:solidFill>
                <a:srgbClr val="000000"/>
              </a:solidFill>
            </a:endParaRPr>
          </a:p>
          <a:p>
            <a:pPr indent="0" lvl="0" marL="0" rtl="0" algn="l">
              <a:spcBef>
                <a:spcPts val="1200"/>
              </a:spcBef>
              <a:spcAft>
                <a:spcPts val="1200"/>
              </a:spcAft>
              <a:buNone/>
            </a:pPr>
            <a:r>
              <a:t/>
            </a:r>
            <a:endParaRPr sz="1200">
              <a:solidFill>
                <a:srgbClr val="374151"/>
              </a:solidFill>
              <a:latin typeface="Roboto"/>
              <a:ea typeface="Roboto"/>
              <a:cs typeface="Roboto"/>
              <a:sym typeface="Roboto"/>
            </a:endParaRPr>
          </a:p>
        </p:txBody>
      </p:sp>
      <p:pic>
        <p:nvPicPr>
          <p:cNvPr id="497" name="Google Shape;497;p73"/>
          <p:cNvPicPr preferRelativeResize="0"/>
          <p:nvPr/>
        </p:nvPicPr>
        <p:blipFill>
          <a:blip r:embed="rId3">
            <a:alphaModFix/>
          </a:blip>
          <a:stretch>
            <a:fillRect/>
          </a:stretch>
        </p:blipFill>
        <p:spPr>
          <a:xfrm>
            <a:off x="1939500" y="2050575"/>
            <a:ext cx="4744901" cy="260032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7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4.4.2 Kiểm thử khám phá</a:t>
            </a:r>
            <a:endParaRPr sz="2400"/>
          </a:p>
        </p:txBody>
      </p:sp>
      <p:sp>
        <p:nvSpPr>
          <p:cNvPr id="503" name="Google Shape;503;p74"/>
          <p:cNvSpPr txBox="1"/>
          <p:nvPr>
            <p:ph idx="1" type="body"/>
          </p:nvPr>
        </p:nvSpPr>
        <p:spPr>
          <a:xfrm>
            <a:off x="311700" y="1240225"/>
            <a:ext cx="8520600" cy="37239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1000"/>
              </a:spcBef>
              <a:spcAft>
                <a:spcPts val="0"/>
              </a:spcAft>
              <a:buClr>
                <a:srgbClr val="000000"/>
              </a:buClr>
              <a:buSzPts val="1300"/>
              <a:buChar char="●"/>
            </a:pPr>
            <a:r>
              <a:rPr lang="vi" sz="1600">
                <a:solidFill>
                  <a:srgbClr val="000000"/>
                </a:solidFill>
              </a:rPr>
              <a:t>Được thực hiện trong một khoảng thời gian xác định </a:t>
            </a:r>
            <a:r>
              <a:rPr lang="vi" sz="1600">
                <a:solidFill>
                  <a:srgbClr val="000000"/>
                </a:solidFill>
              </a:rPr>
              <a:t>(session-based testing)</a:t>
            </a:r>
            <a:r>
              <a:rPr lang="vi" sz="1600">
                <a:solidFill>
                  <a:srgbClr val="000000"/>
                </a:solidFill>
              </a:rPr>
              <a:t>. </a:t>
            </a:r>
            <a:endParaRPr sz="1600">
              <a:solidFill>
                <a:srgbClr val="000000"/>
              </a:solidFill>
            </a:endParaRPr>
          </a:p>
          <a:p>
            <a:pPr indent="-311150" lvl="0" marL="457200" marR="0" rtl="0" algn="l">
              <a:lnSpc>
                <a:spcPct val="115000"/>
              </a:lnSpc>
              <a:spcBef>
                <a:spcPts val="1200"/>
              </a:spcBef>
              <a:spcAft>
                <a:spcPts val="0"/>
              </a:spcAft>
              <a:buClr>
                <a:srgbClr val="000000"/>
              </a:buClr>
              <a:buSzPts val="1300"/>
              <a:buChar char="●"/>
            </a:pPr>
            <a:r>
              <a:rPr lang="vi" sz="1600">
                <a:solidFill>
                  <a:srgbClr val="000000"/>
                </a:solidFill>
              </a:rPr>
              <a:t>Tester sử dụng một bảng kiểm thử (test charter) chứa các mục tiêu kiểm thử để hướng dẫn quá trình kiểm thử (họ có thể sử dụng các bảng ghi chú phiên làm việc để ghi lại các bước thực hiện và các khám phá đã được thực hiện).</a:t>
            </a:r>
            <a:endParaRPr sz="1600">
              <a:solidFill>
                <a:srgbClr val="000000"/>
              </a:solidFill>
            </a:endParaRPr>
          </a:p>
          <a:p>
            <a:pPr indent="-311150" lvl="0" marL="457200" marR="0" rtl="0" algn="l">
              <a:lnSpc>
                <a:spcPct val="115000"/>
              </a:lnSpc>
              <a:spcBef>
                <a:spcPts val="1000"/>
              </a:spcBef>
              <a:spcAft>
                <a:spcPts val="0"/>
              </a:spcAft>
              <a:buClr>
                <a:srgbClr val="000000"/>
              </a:buClr>
              <a:buSzPts val="1300"/>
              <a:buChar char="●"/>
            </a:pPr>
            <a:r>
              <a:rPr lang="vi" sz="1600">
                <a:solidFill>
                  <a:srgbClr val="000000"/>
                </a:solidFill>
              </a:rPr>
              <a:t>Sau phiên kiểm thử tester và các bên liên quan sẽ trao đổi về kết quả kiểm thử.</a:t>
            </a:r>
            <a:endParaRPr sz="1600">
              <a:solidFill>
                <a:srgbClr val="374151"/>
              </a:solidFill>
            </a:endParaRPr>
          </a:p>
          <a:p>
            <a:pPr indent="0" lvl="0" marL="0" rtl="0" algn="l">
              <a:spcBef>
                <a:spcPts val="1200"/>
              </a:spcBef>
              <a:spcAft>
                <a:spcPts val="1200"/>
              </a:spcAft>
              <a:buNone/>
            </a:pPr>
            <a:r>
              <a:t/>
            </a:r>
            <a:endParaRPr sz="1200">
              <a:solidFill>
                <a:srgbClr val="374151"/>
              </a:solidFill>
              <a:latin typeface="Roboto"/>
              <a:ea typeface="Roboto"/>
              <a:cs typeface="Roboto"/>
              <a:sym typeface="Roboto"/>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7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4.4.2 Kiểm thử khám phá</a:t>
            </a:r>
            <a:endParaRPr sz="2400"/>
          </a:p>
        </p:txBody>
      </p:sp>
      <p:sp>
        <p:nvSpPr>
          <p:cNvPr id="509" name="Google Shape;509;p75"/>
          <p:cNvSpPr txBox="1"/>
          <p:nvPr>
            <p:ph idx="1" type="body"/>
          </p:nvPr>
        </p:nvSpPr>
        <p:spPr>
          <a:xfrm>
            <a:off x="311700" y="1240225"/>
            <a:ext cx="8520600" cy="372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000">
                <a:solidFill>
                  <a:schemeClr val="dk1"/>
                </a:solidFill>
              </a:rPr>
              <a:t>Ví dụ test charter:</a:t>
            </a:r>
            <a:endParaRPr sz="1600">
              <a:solidFill>
                <a:srgbClr val="000000"/>
              </a:solidFill>
            </a:endParaRPr>
          </a:p>
          <a:p>
            <a:pPr indent="0" lvl="0" marL="0" rtl="0" algn="l">
              <a:spcBef>
                <a:spcPts val="1200"/>
              </a:spcBef>
              <a:spcAft>
                <a:spcPts val="1200"/>
              </a:spcAft>
              <a:buNone/>
            </a:pPr>
            <a:r>
              <a:t/>
            </a:r>
            <a:endParaRPr sz="1600">
              <a:solidFill>
                <a:srgbClr val="000000"/>
              </a:solidFill>
            </a:endParaRPr>
          </a:p>
        </p:txBody>
      </p:sp>
      <p:pic>
        <p:nvPicPr>
          <p:cNvPr id="510" name="Google Shape;510;p75"/>
          <p:cNvPicPr preferRelativeResize="0"/>
          <p:nvPr/>
        </p:nvPicPr>
        <p:blipFill>
          <a:blip r:embed="rId3">
            <a:alphaModFix/>
          </a:blip>
          <a:stretch>
            <a:fillRect/>
          </a:stretch>
        </p:blipFill>
        <p:spPr>
          <a:xfrm>
            <a:off x="3332175" y="1699050"/>
            <a:ext cx="5500125" cy="316392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7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4.4.2 Kiểm thử khám phá</a:t>
            </a:r>
            <a:endParaRPr sz="2400"/>
          </a:p>
        </p:txBody>
      </p:sp>
      <p:sp>
        <p:nvSpPr>
          <p:cNvPr id="516" name="Google Shape;516;p76"/>
          <p:cNvSpPr txBox="1"/>
          <p:nvPr>
            <p:ph idx="1" type="body"/>
          </p:nvPr>
        </p:nvSpPr>
        <p:spPr>
          <a:xfrm>
            <a:off x="311700" y="1240225"/>
            <a:ext cx="8520600" cy="37239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rgbClr val="000000"/>
              </a:buClr>
              <a:buSzPts val="1300"/>
              <a:buChar char="●"/>
            </a:pPr>
            <a:r>
              <a:rPr lang="vi">
                <a:solidFill>
                  <a:srgbClr val="000000"/>
                </a:solidFill>
              </a:rPr>
              <a:t>Kiểm thử khám phá rất hữu ích khi có ít hoặc không đầy đủ tài liệu đặc tả hoặc áp lực về thời gian thực hiện</a:t>
            </a:r>
            <a:endParaRPr>
              <a:solidFill>
                <a:srgbClr val="000000"/>
              </a:solidFill>
            </a:endParaRPr>
          </a:p>
          <a:p>
            <a:pPr indent="-311150" lvl="0" marL="457200" marR="0" rtl="0" algn="l">
              <a:lnSpc>
                <a:spcPct val="115000"/>
              </a:lnSpc>
              <a:spcBef>
                <a:spcPts val="1200"/>
              </a:spcBef>
              <a:spcAft>
                <a:spcPts val="0"/>
              </a:spcAft>
              <a:buClr>
                <a:srgbClr val="000000"/>
              </a:buClr>
              <a:buSzPts val="1300"/>
              <a:buChar char="●"/>
            </a:pPr>
            <a:r>
              <a:rPr lang="vi">
                <a:solidFill>
                  <a:srgbClr val="000000"/>
                </a:solidFill>
              </a:rPr>
              <a:t>Kiểm thử khám phá sẽ hiệu quả hơn nếu người kiểm thử có kinh nghiệm, có kiến ​​thức nghiệp vụ và có trình độ cao về các kỹ năng thiết yếu, như kỹ năng phân tích, tính tò mò và tính sáng tạo</a:t>
            </a:r>
            <a:endParaRPr>
              <a:solidFill>
                <a:srgbClr val="202124"/>
              </a:solidFill>
              <a:highlight>
                <a:srgbClr val="F8F9FA"/>
              </a:highlight>
            </a:endParaRPr>
          </a:p>
          <a:p>
            <a:pPr indent="0" lvl="0" marL="0" rtl="0" algn="l">
              <a:spcBef>
                <a:spcPts val="1200"/>
              </a:spcBef>
              <a:spcAft>
                <a:spcPts val="0"/>
              </a:spcAft>
              <a:buNone/>
            </a:pPr>
            <a:r>
              <a:t/>
            </a:r>
            <a:endParaRPr sz="1200">
              <a:solidFill>
                <a:srgbClr val="374151"/>
              </a:solidFill>
              <a:latin typeface="Roboto"/>
              <a:ea typeface="Roboto"/>
              <a:cs typeface="Roboto"/>
              <a:sym typeface="Roboto"/>
            </a:endParaRPr>
          </a:p>
          <a:p>
            <a:pPr indent="0" lvl="0" marL="0" rtl="0" algn="l">
              <a:spcBef>
                <a:spcPts val="1200"/>
              </a:spcBef>
              <a:spcAft>
                <a:spcPts val="1200"/>
              </a:spcAft>
              <a:buNone/>
            </a:pPr>
            <a:r>
              <a:t/>
            </a:r>
            <a:endParaRPr sz="1200">
              <a:solidFill>
                <a:srgbClr val="374151"/>
              </a:solidFill>
              <a:latin typeface="Roboto"/>
              <a:ea typeface="Roboto"/>
              <a:cs typeface="Roboto"/>
              <a:sym typeface="Roboto"/>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7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4.4.3 Kiểm thử </a:t>
            </a:r>
            <a:r>
              <a:rPr lang="vi"/>
              <a:t>dựa trên checklist</a:t>
            </a:r>
            <a:endParaRPr sz="2400"/>
          </a:p>
        </p:txBody>
      </p:sp>
      <p:sp>
        <p:nvSpPr>
          <p:cNvPr id="522" name="Google Shape;522;p77"/>
          <p:cNvSpPr txBox="1"/>
          <p:nvPr>
            <p:ph idx="1" type="body"/>
          </p:nvPr>
        </p:nvSpPr>
        <p:spPr>
          <a:xfrm>
            <a:off x="311700" y="1240225"/>
            <a:ext cx="8520600" cy="3723900"/>
          </a:xfrm>
          <a:prstGeom prst="rect">
            <a:avLst/>
          </a:prstGeom>
        </p:spPr>
        <p:txBody>
          <a:bodyPr anchorCtr="0" anchor="t" bIns="91425" lIns="91425" spcFirstLastPara="1" rIns="91425" wrap="square" tIns="91425">
            <a:noAutofit/>
          </a:bodyPr>
          <a:lstStyle/>
          <a:p>
            <a:pPr indent="-311150" lvl="0" marL="457200" rtl="0" algn="l">
              <a:spcBef>
                <a:spcPts val="1000"/>
              </a:spcBef>
              <a:spcAft>
                <a:spcPts val="0"/>
              </a:spcAft>
              <a:buClr>
                <a:srgbClr val="000000"/>
              </a:buClr>
              <a:buSzPts val="1300"/>
              <a:buChar char="●"/>
            </a:pPr>
            <a:r>
              <a:rPr lang="vi" sz="1600">
                <a:solidFill>
                  <a:srgbClr val="000000"/>
                </a:solidFill>
              </a:rPr>
              <a:t>Trong checklist-based testing, tester thiết kế, xây dựng, và thực hiện test để bao phủ các test conditions từ checklist</a:t>
            </a:r>
            <a:endParaRPr sz="1600">
              <a:solidFill>
                <a:srgbClr val="000000"/>
              </a:solidFill>
            </a:endParaRPr>
          </a:p>
          <a:p>
            <a:pPr indent="-311150" lvl="0" marL="457200" rtl="0" algn="l">
              <a:spcBef>
                <a:spcPts val="1200"/>
              </a:spcBef>
              <a:spcAft>
                <a:spcPts val="0"/>
              </a:spcAft>
              <a:buClr>
                <a:srgbClr val="000000"/>
              </a:buClr>
              <a:buSzPts val="1300"/>
              <a:buChar char="●"/>
            </a:pPr>
            <a:r>
              <a:rPr lang="vi" sz="1600">
                <a:solidFill>
                  <a:srgbClr val="000000"/>
                </a:solidFill>
              </a:rPr>
              <a:t>Các mục của checklist thường là những question đề cập đến các yêu cầu, giao diện, chất lượng phần mềm</a:t>
            </a:r>
            <a:endParaRPr sz="1600">
              <a:solidFill>
                <a:srgbClr val="000000"/>
              </a:solidFill>
            </a:endParaRPr>
          </a:p>
          <a:p>
            <a:pPr indent="-311150" lvl="0" marL="457200" rtl="0" algn="l">
              <a:spcBef>
                <a:spcPts val="1000"/>
              </a:spcBef>
              <a:spcAft>
                <a:spcPts val="0"/>
              </a:spcAft>
              <a:buClr>
                <a:srgbClr val="000000"/>
              </a:buClr>
              <a:buSzPts val="1300"/>
              <a:buChar char="●"/>
            </a:pPr>
            <a:r>
              <a:rPr lang="vi" sz="1600">
                <a:solidFill>
                  <a:srgbClr val="000000"/>
                </a:solidFill>
              </a:rPr>
              <a:t>Checklist được xây dựng dựa trên kinh nghiệm, kiến ​​thức về những gì là quan trọng đối với người dùng, hoặc hiểu biết tại sao và như thế nào phần mềm bị lỗi</a:t>
            </a:r>
            <a:endParaRPr sz="2100">
              <a:solidFill>
                <a:srgbClr val="202124"/>
              </a:solidFill>
              <a:highlight>
                <a:srgbClr val="F8F9FA"/>
              </a:highlight>
            </a:endParaRPr>
          </a:p>
          <a:p>
            <a:pPr indent="0" lvl="0" marL="0" rtl="0" algn="l">
              <a:spcBef>
                <a:spcPts val="1200"/>
              </a:spcBef>
              <a:spcAft>
                <a:spcPts val="0"/>
              </a:spcAft>
              <a:buNone/>
            </a:pPr>
            <a:r>
              <a:t/>
            </a:r>
            <a:endParaRPr sz="1600">
              <a:solidFill>
                <a:srgbClr val="000000"/>
              </a:solidFill>
            </a:endParaRPr>
          </a:p>
          <a:p>
            <a:pPr indent="0" lvl="0" marL="0" rtl="0" algn="l">
              <a:spcBef>
                <a:spcPts val="1200"/>
              </a:spcBef>
              <a:spcAft>
                <a:spcPts val="0"/>
              </a:spcAft>
              <a:buNone/>
            </a:pPr>
            <a:r>
              <a:t/>
            </a:r>
            <a:endParaRPr sz="1600">
              <a:solidFill>
                <a:srgbClr val="000000"/>
              </a:solidFill>
            </a:endParaRPr>
          </a:p>
          <a:p>
            <a:pPr indent="0" lvl="0" marL="0" rtl="0" algn="l">
              <a:spcBef>
                <a:spcPts val="1200"/>
              </a:spcBef>
              <a:spcAft>
                <a:spcPts val="1200"/>
              </a:spcAft>
              <a:buNone/>
            </a:pPr>
            <a:r>
              <a:t/>
            </a:r>
            <a:endParaRPr sz="1200">
              <a:solidFill>
                <a:srgbClr val="374151"/>
              </a:solidFill>
              <a:latin typeface="Roboto"/>
              <a:ea typeface="Roboto"/>
              <a:cs typeface="Roboto"/>
              <a:sym typeface="Roboto"/>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7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4.4.3 Kiểm thử dựa trên checklist</a:t>
            </a:r>
            <a:endParaRPr sz="2400"/>
          </a:p>
        </p:txBody>
      </p:sp>
      <p:sp>
        <p:nvSpPr>
          <p:cNvPr id="528" name="Google Shape;528;p78"/>
          <p:cNvSpPr txBox="1"/>
          <p:nvPr>
            <p:ph idx="1" type="body"/>
          </p:nvPr>
        </p:nvSpPr>
        <p:spPr>
          <a:xfrm>
            <a:off x="311700" y="1240225"/>
            <a:ext cx="8520600" cy="372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000">
                <a:solidFill>
                  <a:schemeClr val="dk1"/>
                </a:solidFill>
              </a:rPr>
              <a:t>Ví dụ checklist:</a:t>
            </a:r>
            <a:endParaRPr sz="2100">
              <a:solidFill>
                <a:srgbClr val="202124"/>
              </a:solidFill>
              <a:highlight>
                <a:srgbClr val="F8F9FA"/>
              </a:highlight>
              <a:latin typeface="Arial"/>
              <a:ea typeface="Arial"/>
              <a:cs typeface="Arial"/>
              <a:sym typeface="Arial"/>
            </a:endParaRPr>
          </a:p>
          <a:p>
            <a:pPr indent="0" lvl="0" marL="0" rtl="0" algn="l">
              <a:spcBef>
                <a:spcPts val="1200"/>
              </a:spcBef>
              <a:spcAft>
                <a:spcPts val="0"/>
              </a:spcAft>
              <a:buNone/>
            </a:pPr>
            <a:r>
              <a:t/>
            </a:r>
            <a:endParaRPr sz="1600">
              <a:solidFill>
                <a:srgbClr val="000000"/>
              </a:solidFill>
            </a:endParaRPr>
          </a:p>
          <a:p>
            <a:pPr indent="0" lvl="0" marL="0" rtl="0" algn="l">
              <a:spcBef>
                <a:spcPts val="1200"/>
              </a:spcBef>
              <a:spcAft>
                <a:spcPts val="0"/>
              </a:spcAft>
              <a:buNone/>
            </a:pPr>
            <a:r>
              <a:t/>
            </a:r>
            <a:endParaRPr sz="1600">
              <a:solidFill>
                <a:srgbClr val="000000"/>
              </a:solidFill>
            </a:endParaRPr>
          </a:p>
          <a:p>
            <a:pPr indent="0" lvl="0" marL="0" rtl="0" algn="l">
              <a:spcBef>
                <a:spcPts val="1200"/>
              </a:spcBef>
              <a:spcAft>
                <a:spcPts val="1200"/>
              </a:spcAft>
              <a:buNone/>
            </a:pPr>
            <a:r>
              <a:t/>
            </a:r>
            <a:endParaRPr sz="1200">
              <a:solidFill>
                <a:srgbClr val="374151"/>
              </a:solidFill>
              <a:latin typeface="Roboto"/>
              <a:ea typeface="Roboto"/>
              <a:cs typeface="Roboto"/>
              <a:sym typeface="Roboto"/>
            </a:endParaRPr>
          </a:p>
        </p:txBody>
      </p:sp>
      <p:pic>
        <p:nvPicPr>
          <p:cNvPr id="529" name="Google Shape;529;p78"/>
          <p:cNvPicPr preferRelativeResize="0"/>
          <p:nvPr/>
        </p:nvPicPr>
        <p:blipFill>
          <a:blip r:embed="rId3">
            <a:alphaModFix/>
          </a:blip>
          <a:stretch>
            <a:fillRect/>
          </a:stretch>
        </p:blipFill>
        <p:spPr>
          <a:xfrm>
            <a:off x="3477425" y="1349650"/>
            <a:ext cx="4647576" cy="35777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7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4.5 </a:t>
            </a:r>
            <a:r>
              <a:rPr lang="vi"/>
              <a:t>Quiz</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4.1 </a:t>
            </a:r>
            <a:r>
              <a:rPr lang="vi"/>
              <a:t>Tổng quan về kỹ thuật thiết kế test</a:t>
            </a:r>
            <a:endParaRPr/>
          </a:p>
        </p:txBody>
      </p:sp>
      <p:sp>
        <p:nvSpPr>
          <p:cNvPr id="99" name="Google Shape;99;p19"/>
          <p:cNvSpPr txBox="1"/>
          <p:nvPr>
            <p:ph idx="1" type="body"/>
          </p:nvPr>
        </p:nvSpPr>
        <p:spPr>
          <a:xfrm>
            <a:off x="311700" y="1240225"/>
            <a:ext cx="8403300" cy="7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b="1" lang="vi" sz="2000">
                <a:solidFill>
                  <a:srgbClr val="FF00FF"/>
                </a:solidFill>
              </a:rPr>
              <a:t>Kỹ thuật kiểm thử hộp đen</a:t>
            </a:r>
            <a:r>
              <a:rPr lang="vi" sz="2200"/>
              <a:t> </a:t>
            </a:r>
            <a:r>
              <a:rPr lang="vi"/>
              <a:t>(hay còn được gọi là kỹ thuật kiểm thử dựa vào đặc tả - specification-based testing)</a:t>
            </a:r>
            <a:endParaRPr/>
          </a:p>
        </p:txBody>
      </p:sp>
      <p:pic>
        <p:nvPicPr>
          <p:cNvPr id="100" name="Google Shape;100;p19"/>
          <p:cNvPicPr preferRelativeResize="0"/>
          <p:nvPr/>
        </p:nvPicPr>
        <p:blipFill rotWithShape="1">
          <a:blip r:embed="rId3">
            <a:alphaModFix/>
          </a:blip>
          <a:srcRect b="0" l="0" r="0" t="0"/>
          <a:stretch/>
        </p:blipFill>
        <p:spPr>
          <a:xfrm>
            <a:off x="5204000" y="2165800"/>
            <a:ext cx="3787600" cy="1827224"/>
          </a:xfrm>
          <a:prstGeom prst="rect">
            <a:avLst/>
          </a:prstGeom>
          <a:noFill/>
          <a:ln>
            <a:noFill/>
          </a:ln>
        </p:spPr>
      </p:pic>
      <p:sp>
        <p:nvSpPr>
          <p:cNvPr id="101" name="Google Shape;101;p19"/>
          <p:cNvSpPr txBox="1"/>
          <p:nvPr>
            <p:ph idx="1" type="body"/>
          </p:nvPr>
        </p:nvSpPr>
        <p:spPr>
          <a:xfrm>
            <a:off x="429925" y="2044575"/>
            <a:ext cx="4473000" cy="283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600"/>
              <a:t>Phương pháp: </a:t>
            </a:r>
            <a:endParaRPr sz="1600"/>
          </a:p>
          <a:p>
            <a:pPr indent="-311150" lvl="0" marL="457200" rtl="0" algn="l">
              <a:spcBef>
                <a:spcPts val="1200"/>
              </a:spcBef>
              <a:spcAft>
                <a:spcPts val="0"/>
              </a:spcAft>
              <a:buSzPts val="1300"/>
              <a:buChar char="●"/>
            </a:pPr>
            <a:r>
              <a:rPr lang="vi" sz="1400"/>
              <a:t>Dựa trên phân tích hành vi cụ thể của đối tượng test mà không tham chiếu đến cấu trúc bên trong của nó</a:t>
            </a:r>
            <a:endParaRPr sz="1400"/>
          </a:p>
          <a:p>
            <a:pPr indent="-311150" lvl="0" marL="457200" rtl="0" algn="l">
              <a:spcBef>
                <a:spcPts val="1200"/>
              </a:spcBef>
              <a:spcAft>
                <a:spcPts val="0"/>
              </a:spcAft>
              <a:buSzPts val="1300"/>
              <a:buChar char="●"/>
            </a:pPr>
            <a:r>
              <a:rPr lang="vi" sz="1400"/>
              <a:t>Các </a:t>
            </a:r>
            <a:r>
              <a:rPr lang="vi" sz="1400"/>
              <a:t>testcase</a:t>
            </a:r>
            <a:r>
              <a:rPr lang="vi" sz="1400"/>
              <a:t> độc lập với cách triển khai phần mềm </a:t>
            </a:r>
            <a:endParaRPr sz="1400"/>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4.1 Tổng quan về kỹ thuật thiết kế test</a:t>
            </a:r>
            <a:endParaRPr/>
          </a:p>
        </p:txBody>
      </p:sp>
      <p:sp>
        <p:nvSpPr>
          <p:cNvPr id="107" name="Google Shape;107;p20"/>
          <p:cNvSpPr txBox="1"/>
          <p:nvPr>
            <p:ph idx="1" type="body"/>
          </p:nvPr>
        </p:nvSpPr>
        <p:spPr>
          <a:xfrm>
            <a:off x="311700" y="1240225"/>
            <a:ext cx="8403300" cy="7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b="1" lang="vi" sz="2000">
                <a:solidFill>
                  <a:srgbClr val="FF00FF"/>
                </a:solidFill>
              </a:rPr>
              <a:t>Kỹ thuật kiểm thử hộp trắng</a:t>
            </a:r>
            <a:r>
              <a:rPr lang="vi" sz="2200"/>
              <a:t> </a:t>
            </a:r>
            <a:r>
              <a:rPr lang="vi"/>
              <a:t>(hay còn được gọi là kỹ thuật kiểm thử dựa </a:t>
            </a:r>
            <a:r>
              <a:rPr lang="vi"/>
              <a:t>vào cấu trúc code - structure-based testing</a:t>
            </a:r>
            <a:r>
              <a:rPr lang="vi"/>
              <a:t>)</a:t>
            </a:r>
            <a:endParaRPr/>
          </a:p>
        </p:txBody>
      </p:sp>
      <p:sp>
        <p:nvSpPr>
          <p:cNvPr id="108" name="Google Shape;108;p20"/>
          <p:cNvSpPr txBox="1"/>
          <p:nvPr>
            <p:ph idx="1" type="body"/>
          </p:nvPr>
        </p:nvSpPr>
        <p:spPr>
          <a:xfrm>
            <a:off x="429925" y="2120775"/>
            <a:ext cx="4473000" cy="283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Phương pháp: </a:t>
            </a:r>
            <a:endParaRPr/>
          </a:p>
          <a:p>
            <a:pPr indent="-311150" lvl="0" marL="457200" rtl="0" algn="l">
              <a:spcBef>
                <a:spcPts val="1200"/>
              </a:spcBef>
              <a:spcAft>
                <a:spcPts val="0"/>
              </a:spcAft>
              <a:buSzPts val="1300"/>
              <a:buChar char="●"/>
            </a:pPr>
            <a:r>
              <a:rPr lang="vi" sz="1400"/>
              <a:t>Dựa vào phân tích cấu trúc và xử lý bên trong của đối tượng test.</a:t>
            </a:r>
            <a:endParaRPr sz="1400"/>
          </a:p>
          <a:p>
            <a:pPr indent="-311150" lvl="0" marL="457200" rtl="0" algn="l">
              <a:spcBef>
                <a:spcPts val="1200"/>
              </a:spcBef>
              <a:spcAft>
                <a:spcPts val="1200"/>
              </a:spcAft>
              <a:buSzPts val="1300"/>
              <a:buChar char="●"/>
            </a:pPr>
            <a:r>
              <a:rPr lang="vi" sz="1400"/>
              <a:t>Test cases phụ thuộc vào thiết kế của phần mềm và chỉ được tạo sau khi đối tượng cần test được thiết kế hoặc cài đặt.</a:t>
            </a:r>
            <a:endParaRPr sz="1400"/>
          </a:p>
        </p:txBody>
      </p:sp>
      <p:pic>
        <p:nvPicPr>
          <p:cNvPr id="109" name="Google Shape;109;p20"/>
          <p:cNvPicPr preferRelativeResize="0"/>
          <p:nvPr/>
        </p:nvPicPr>
        <p:blipFill>
          <a:blip r:embed="rId3">
            <a:alphaModFix/>
          </a:blip>
          <a:stretch>
            <a:fillRect/>
          </a:stretch>
        </p:blipFill>
        <p:spPr>
          <a:xfrm>
            <a:off x="5055325" y="2382325"/>
            <a:ext cx="3936275" cy="216558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4.1 Tổng quan về kỹ thuật thiết kế test</a:t>
            </a:r>
            <a:endParaRPr/>
          </a:p>
        </p:txBody>
      </p:sp>
      <p:sp>
        <p:nvSpPr>
          <p:cNvPr id="115" name="Google Shape;115;p21"/>
          <p:cNvSpPr txBox="1"/>
          <p:nvPr>
            <p:ph idx="1" type="body"/>
          </p:nvPr>
        </p:nvSpPr>
        <p:spPr>
          <a:xfrm>
            <a:off x="311700" y="1240225"/>
            <a:ext cx="8783700" cy="372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solidFill>
                  <a:srgbClr val="FF00FF"/>
                </a:solidFill>
              </a:rPr>
              <a:t>Kiểm thử dựa trên kinh nghiệm </a:t>
            </a:r>
            <a:r>
              <a:rPr lang="vi" sz="1600"/>
              <a:t>(</a:t>
            </a:r>
            <a:r>
              <a:rPr lang="vi" sz="1600"/>
              <a:t>Experience-based test techniques)</a:t>
            </a:r>
            <a:endParaRPr b="1" sz="1600">
              <a:solidFill>
                <a:srgbClr val="FF00FF"/>
              </a:solidFill>
            </a:endParaRPr>
          </a:p>
          <a:p>
            <a:pPr indent="0" lvl="0" marL="0" rtl="0" algn="l">
              <a:spcBef>
                <a:spcPts val="1200"/>
              </a:spcBef>
              <a:spcAft>
                <a:spcPts val="0"/>
              </a:spcAft>
              <a:buNone/>
            </a:pPr>
            <a:r>
              <a:rPr lang="vi"/>
              <a:t>Phương pháp: </a:t>
            </a:r>
            <a:endParaRPr/>
          </a:p>
          <a:p>
            <a:pPr indent="0" lvl="0" marL="0" rtl="0" algn="l">
              <a:spcBef>
                <a:spcPts val="1200"/>
              </a:spcBef>
              <a:spcAft>
                <a:spcPts val="0"/>
              </a:spcAft>
              <a:buNone/>
            </a:pPr>
            <a:r>
              <a:rPr lang="vi" sz="1600"/>
              <a:t>Sử dụng kiến thức, kỹ năng và kinh nghiệm của tester để thiết kế và triển khai testcase</a:t>
            </a:r>
            <a:endParaRPr sz="1400"/>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