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Source Code Pro"/>
      <p:regular r:id="rId33"/>
      <p:bold r:id="rId34"/>
      <p:italic r:id="rId35"/>
      <p:boldItalic r:id="rId36"/>
    </p:embeddedFont>
    <p:embeddedFont>
      <p:font typeface="Oswal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SourceCodePr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SourceCodePro-italic.fntdata"/><Relationship Id="rId12" Type="http://schemas.openxmlformats.org/officeDocument/2006/relationships/slide" Target="slides/slide7.xml"/><Relationship Id="rId34" Type="http://schemas.openxmlformats.org/officeDocument/2006/relationships/font" Target="fonts/SourceCodePro-bold.fntdata"/><Relationship Id="rId15" Type="http://schemas.openxmlformats.org/officeDocument/2006/relationships/slide" Target="slides/slide10.xml"/><Relationship Id="rId37" Type="http://schemas.openxmlformats.org/officeDocument/2006/relationships/font" Target="fonts/Oswald-regular.fntdata"/><Relationship Id="rId14" Type="http://schemas.openxmlformats.org/officeDocument/2006/relationships/slide" Target="slides/slide9.xml"/><Relationship Id="rId36" Type="http://schemas.openxmlformats.org/officeDocument/2006/relationships/font" Target="fonts/SourceCodePro-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swa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6ee6af0a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6ee6af0a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6ee6af0a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6ee6af0a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6ee6af0a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6ee6af0a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1ef7530a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1ef7530a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1ef7530a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1ef7530a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1ef7530a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1ef7530a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1ef7530a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1ef7530a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1ef7530a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1ef7530a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1ef7530a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1ef7530a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4f273ff8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4f273ff8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0fdb7eb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0fdb7eb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6ee6af0a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6ee6af0a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6ee6af0a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6ee6af0a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f6df69e5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f6df69e5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6ee6af0a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6ee6af0a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6ee6af0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6ee6af0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6ee6af0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6ee6af0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4f273ff8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4f273ff8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0fdb7eb8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0fdb7eb8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0fdb7eb8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0fdb7eb8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6ee6af0a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6ee6af0a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1ef7530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1ef7530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30800" y="939325"/>
            <a:ext cx="8282400" cy="1086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a:t>Quản lý các hoạt động kiểm thử </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5.2 Quản lý rủi ro </a:t>
            </a:r>
            <a:r>
              <a:rPr lang="vi" sz="2600"/>
              <a:t>(Risk Management)</a:t>
            </a:r>
            <a:endParaRPr/>
          </a:p>
        </p:txBody>
      </p:sp>
      <p:sp>
        <p:nvSpPr>
          <p:cNvPr id="117" name="Google Shape;117;p22"/>
          <p:cNvSpPr txBox="1"/>
          <p:nvPr>
            <p:ph idx="1" type="body"/>
          </p:nvPr>
        </p:nvSpPr>
        <p:spPr>
          <a:xfrm>
            <a:off x="311700" y="1240225"/>
            <a:ext cx="8730000" cy="372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vi">
                <a:solidFill>
                  <a:schemeClr val="dk1"/>
                </a:solidFill>
              </a:rPr>
              <a:t>Kiểm soát rủi ro sản phẩm (</a:t>
            </a:r>
            <a:r>
              <a:rPr lang="vi">
                <a:solidFill>
                  <a:schemeClr val="dk1"/>
                </a:solidFill>
              </a:rPr>
              <a:t>Product Risk Control): </a:t>
            </a:r>
            <a:endParaRPr/>
          </a:p>
          <a:p>
            <a:pPr indent="0" lvl="0" marL="0" marR="0" rtl="0" algn="l">
              <a:lnSpc>
                <a:spcPct val="115000"/>
              </a:lnSpc>
              <a:spcBef>
                <a:spcPts val="1200"/>
              </a:spcBef>
              <a:spcAft>
                <a:spcPts val="0"/>
              </a:spcAft>
              <a:buNone/>
            </a:pPr>
            <a:r>
              <a:rPr lang="vi" sz="1600"/>
              <a:t>Các hành động có thể được thực hiện để giảm thiểu rủi ro sản phẩm bằng cách kiểm thử như sau:</a:t>
            </a:r>
            <a:endParaRPr sz="1600"/>
          </a:p>
          <a:p>
            <a:pPr indent="-317500" lvl="0" marL="457200" marR="0" rtl="0" algn="l">
              <a:lnSpc>
                <a:spcPct val="115000"/>
              </a:lnSpc>
              <a:spcBef>
                <a:spcPts val="1200"/>
              </a:spcBef>
              <a:spcAft>
                <a:spcPts val="0"/>
              </a:spcAft>
              <a:buSzPts val="1400"/>
              <a:buChar char="●"/>
            </a:pPr>
            <a:r>
              <a:rPr lang="vi" sz="1400"/>
              <a:t>Lựa chọn người kiểm thử có trình độ kinh nghiệm và kỹ năng phù hợp với từng loại rủi ro nhất định</a:t>
            </a:r>
            <a:endParaRPr sz="1400"/>
          </a:p>
          <a:p>
            <a:pPr indent="-317500" lvl="0" marL="457200" rtl="0" algn="l">
              <a:spcBef>
                <a:spcPts val="1200"/>
              </a:spcBef>
              <a:spcAft>
                <a:spcPts val="0"/>
              </a:spcAft>
              <a:buSzPts val="1400"/>
              <a:buChar char="●"/>
            </a:pPr>
            <a:r>
              <a:rPr lang="vi" sz="1400"/>
              <a:t>Thực hiện reviews and thực hiện static analysis </a:t>
            </a:r>
            <a:endParaRPr sz="1400"/>
          </a:p>
          <a:p>
            <a:pPr indent="-317500" lvl="0" marL="457200" marR="0" rtl="0" algn="l">
              <a:lnSpc>
                <a:spcPct val="115000"/>
              </a:lnSpc>
              <a:spcBef>
                <a:spcPts val="1000"/>
              </a:spcBef>
              <a:spcAft>
                <a:spcPts val="0"/>
              </a:spcAft>
              <a:buSzPts val="1400"/>
              <a:buChar char="●"/>
            </a:pPr>
            <a:r>
              <a:rPr lang="vi" sz="1400"/>
              <a:t>Áp dụng mức độ kiểm thử phù hợp</a:t>
            </a:r>
            <a:endParaRPr sz="1400"/>
          </a:p>
          <a:p>
            <a:pPr indent="-317500" lvl="0" marL="457200" marR="0" rtl="0" algn="l">
              <a:lnSpc>
                <a:spcPct val="115000"/>
              </a:lnSpc>
              <a:spcBef>
                <a:spcPts val="1000"/>
              </a:spcBef>
              <a:spcAft>
                <a:spcPts val="0"/>
              </a:spcAft>
              <a:buSzPts val="1400"/>
              <a:buChar char="●"/>
            </a:pPr>
            <a:r>
              <a:rPr lang="vi" sz="1400"/>
              <a:t>Áp dụng các kỹ thuật kiểm thử và mức độ bao phủ thích hợp</a:t>
            </a:r>
            <a:endParaRPr sz="1400"/>
          </a:p>
          <a:p>
            <a:pPr indent="-317500" lvl="0" marL="457200" marR="0" rtl="0" algn="l">
              <a:lnSpc>
                <a:spcPct val="115000"/>
              </a:lnSpc>
              <a:spcBef>
                <a:spcPts val="1000"/>
              </a:spcBef>
              <a:spcAft>
                <a:spcPts val="0"/>
              </a:spcAft>
              <a:buSzPts val="1400"/>
              <a:buChar char="●"/>
            </a:pPr>
            <a:r>
              <a:rPr lang="vi" sz="1400"/>
              <a:t>Áp dụng các loại kiểm thử thích hợp nhằm giải quyết các đặc tính chất lượng bị ảnh hưởng</a:t>
            </a:r>
            <a:endParaRPr sz="1400"/>
          </a:p>
          <a:p>
            <a:pPr indent="-317500" lvl="0" marL="457200" marR="0" rtl="0" algn="l">
              <a:lnSpc>
                <a:spcPct val="115000"/>
              </a:lnSpc>
              <a:spcBef>
                <a:spcPts val="1000"/>
              </a:spcBef>
              <a:spcAft>
                <a:spcPts val="1200"/>
              </a:spcAft>
              <a:buSzPts val="1400"/>
              <a:buChar char="●"/>
            </a:pPr>
            <a:r>
              <a:rPr lang="vi" sz="1400"/>
              <a:t>Thực hiện kiểm thử động, bao gồm kiểm thử hồi quy</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5.3 Theo dõi, Kiểm soát và Hoàn thành kiểm thử </a:t>
            </a:r>
            <a:endParaRPr/>
          </a:p>
        </p:txBody>
      </p:sp>
      <p:sp>
        <p:nvSpPr>
          <p:cNvPr id="123" name="Google Shape;123;p23"/>
          <p:cNvSpPr txBox="1"/>
          <p:nvPr>
            <p:ph idx="1" type="body"/>
          </p:nvPr>
        </p:nvSpPr>
        <p:spPr>
          <a:xfrm>
            <a:off x="311700" y="12402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Theo dõi kiểm thử </a:t>
            </a:r>
            <a:r>
              <a:rPr lang="vi" sz="1600">
                <a:solidFill>
                  <a:srgbClr val="FF00FF"/>
                </a:solidFill>
              </a:rPr>
              <a:t>(Test monitoring)</a:t>
            </a:r>
            <a:endParaRPr sz="1600">
              <a:solidFill>
                <a:schemeClr val="dk1"/>
              </a:solidFill>
            </a:endParaRPr>
          </a:p>
          <a:p>
            <a:pPr indent="0" lvl="0" marL="0" marR="38100" rtl="0" algn="l">
              <a:lnSpc>
                <a:spcPct val="128571"/>
              </a:lnSpc>
              <a:spcBef>
                <a:spcPts val="1200"/>
              </a:spcBef>
              <a:spcAft>
                <a:spcPts val="0"/>
              </a:spcAft>
              <a:buNone/>
            </a:pPr>
            <a:r>
              <a:rPr lang="vi" sz="1600"/>
              <a:t>Là quá trình thu thập thông tin về kiểm thử để đánh giá tiến trình kiểm thử và đo lường xem tiêu chí kết thúc kiểm thử có thỏa mãn hay không.</a:t>
            </a:r>
            <a:endParaRPr sz="1600"/>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5.3 Theo dõi, Kiểm soát và Hoàn thành kiểm thử </a:t>
            </a:r>
            <a:endParaRPr/>
          </a:p>
        </p:txBody>
      </p:sp>
      <p:sp>
        <p:nvSpPr>
          <p:cNvPr id="129" name="Google Shape;129;p24"/>
          <p:cNvSpPr txBox="1"/>
          <p:nvPr>
            <p:ph idx="1" type="body"/>
          </p:nvPr>
        </p:nvSpPr>
        <p:spPr>
          <a:xfrm>
            <a:off x="311700" y="1240225"/>
            <a:ext cx="8520600" cy="309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vi">
                <a:solidFill>
                  <a:srgbClr val="FF00FF"/>
                </a:solidFill>
              </a:rPr>
              <a:t>Kiểm soát kiểm thử </a:t>
            </a:r>
            <a:r>
              <a:rPr lang="vi" sz="1600">
                <a:solidFill>
                  <a:srgbClr val="FF00FF"/>
                </a:solidFill>
              </a:rPr>
              <a:t>(Test control)</a:t>
            </a:r>
            <a:r>
              <a:rPr lang="vi" sz="1600">
                <a:solidFill>
                  <a:schemeClr val="dk1"/>
                </a:solidFill>
              </a:rPr>
              <a:t> </a:t>
            </a:r>
            <a:r>
              <a:rPr lang="vi" sz="1600"/>
              <a:t>Sử dụng thông tin từ việc giám sát kiểm thử để hướng dẫn và đưa ra các hành động khắc phục cần thiết để kiểm thử đạt hiệu quả nhất</a:t>
            </a:r>
            <a:endParaRPr sz="1600"/>
          </a:p>
          <a:p>
            <a:pPr indent="0" lvl="0" marL="457200" rtl="0" algn="l">
              <a:spcBef>
                <a:spcPts val="1200"/>
              </a:spcBef>
              <a:spcAft>
                <a:spcPts val="0"/>
              </a:spcAft>
              <a:buNone/>
            </a:pPr>
            <a:r>
              <a:rPr lang="vi" sz="1600"/>
              <a:t>• Sắp xếp lại các tests khi rủi ro trở thành vấn đề thực sự</a:t>
            </a:r>
            <a:endParaRPr sz="1600"/>
          </a:p>
          <a:p>
            <a:pPr indent="0" lvl="0" marL="457200" rtl="0" algn="l">
              <a:spcBef>
                <a:spcPts val="1200"/>
              </a:spcBef>
              <a:spcAft>
                <a:spcPts val="0"/>
              </a:spcAft>
              <a:buNone/>
            </a:pPr>
            <a:r>
              <a:rPr lang="vi" sz="1600"/>
              <a:t>• Đánh giá lại xem một hạng mục kiểm thử có đáp ứng tiêu chí đầu vào hay tiêu chí đầu ra do phải thực hiện lại hay không</a:t>
            </a:r>
            <a:endParaRPr sz="1600"/>
          </a:p>
          <a:p>
            <a:pPr indent="0" lvl="0" marL="457200" rtl="0" algn="l">
              <a:spcBef>
                <a:spcPts val="1200"/>
              </a:spcBef>
              <a:spcAft>
                <a:spcPts val="0"/>
              </a:spcAft>
              <a:buNone/>
            </a:pPr>
            <a:r>
              <a:rPr lang="vi" sz="1600"/>
              <a:t>• Điều chỉnh lịch kiểm thử để giải quyết sự chậm trễ trong việc cung cấp môi trường kiểm thử</a:t>
            </a:r>
            <a:endParaRPr sz="1600"/>
          </a:p>
          <a:p>
            <a:pPr indent="0" lvl="0" marL="457200" marR="38100" rtl="0" algn="l">
              <a:lnSpc>
                <a:spcPct val="128571"/>
              </a:lnSpc>
              <a:spcBef>
                <a:spcPts val="1200"/>
              </a:spcBef>
              <a:spcAft>
                <a:spcPts val="0"/>
              </a:spcAft>
              <a:buNone/>
            </a:pPr>
            <a:r>
              <a:rPr lang="vi" sz="1600"/>
              <a:t>• Thêm tài nguyên mới nếu cần thiết</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5.3 Theo dõi, Kiểm soát và Hoàn thành kiểm thử </a:t>
            </a:r>
            <a:endParaRPr/>
          </a:p>
        </p:txBody>
      </p:sp>
      <p:sp>
        <p:nvSpPr>
          <p:cNvPr id="135" name="Google Shape;135;p25"/>
          <p:cNvSpPr txBox="1"/>
          <p:nvPr>
            <p:ph idx="1" type="body"/>
          </p:nvPr>
        </p:nvSpPr>
        <p:spPr>
          <a:xfrm>
            <a:off x="311700" y="1240225"/>
            <a:ext cx="8520600" cy="384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Hoàn thành kiểm thử</a:t>
            </a:r>
            <a:r>
              <a:rPr lang="vi" sz="1600">
                <a:solidFill>
                  <a:srgbClr val="FF00FF"/>
                </a:solidFill>
              </a:rPr>
              <a:t> (</a:t>
            </a:r>
            <a:r>
              <a:rPr lang="vi" sz="1600">
                <a:solidFill>
                  <a:srgbClr val="FF00FF"/>
                </a:solidFill>
              </a:rPr>
              <a:t>Test completion)</a:t>
            </a:r>
            <a:endParaRPr/>
          </a:p>
          <a:p>
            <a:pPr indent="-317500" lvl="0" marL="457200" rtl="0" algn="l">
              <a:spcBef>
                <a:spcPts val="1200"/>
              </a:spcBef>
              <a:spcAft>
                <a:spcPts val="0"/>
              </a:spcAft>
              <a:buClr>
                <a:srgbClr val="374151"/>
              </a:buClr>
              <a:buSzPts val="1400"/>
              <a:buChar char="●"/>
            </a:pPr>
            <a:r>
              <a:rPr lang="vi" sz="1400">
                <a:solidFill>
                  <a:srgbClr val="374151"/>
                </a:solidFill>
              </a:rPr>
              <a:t>Là việc thu thập dữ liệu từ các hoạt động kiểm thử đã hoàn thành để tổng hợp kinh nghiệm, sản phẩm từ kiểm thử (testware) và bất kỳ thông tin liên quan nào khác. </a:t>
            </a:r>
            <a:endParaRPr sz="1400">
              <a:solidFill>
                <a:srgbClr val="374151"/>
              </a:solidFill>
            </a:endParaRPr>
          </a:p>
          <a:p>
            <a:pPr indent="-317500" lvl="0" marL="457200" rtl="0" algn="l">
              <a:spcBef>
                <a:spcPts val="1000"/>
              </a:spcBef>
              <a:spcAft>
                <a:spcPts val="0"/>
              </a:spcAft>
              <a:buClr>
                <a:srgbClr val="374151"/>
              </a:buClr>
              <a:buSzPts val="1400"/>
              <a:buChar char="●"/>
            </a:pPr>
            <a:r>
              <a:rPr lang="vi" sz="1400">
                <a:solidFill>
                  <a:srgbClr val="374151"/>
                </a:solidFill>
              </a:rPr>
              <a:t>Các hoạt động hoàn thành kiểm thử xảy ra tại các điểm mốc dự án như:</a:t>
            </a:r>
            <a:endParaRPr sz="1400">
              <a:solidFill>
                <a:srgbClr val="374151"/>
              </a:solidFill>
            </a:endParaRPr>
          </a:p>
          <a:p>
            <a:pPr indent="-317500" lvl="0" marL="914400" rtl="0" algn="l">
              <a:spcBef>
                <a:spcPts val="1200"/>
              </a:spcBef>
              <a:spcAft>
                <a:spcPts val="0"/>
              </a:spcAft>
              <a:buClr>
                <a:srgbClr val="374151"/>
              </a:buClr>
              <a:buSzPts val="1400"/>
              <a:buChar char="-"/>
            </a:pPr>
            <a:r>
              <a:rPr lang="vi" sz="1400">
                <a:solidFill>
                  <a:srgbClr val="374151"/>
                </a:solidFill>
              </a:rPr>
              <a:t>Khi một cấp độ kiểm thử được hoàn thành</a:t>
            </a:r>
            <a:endParaRPr sz="1400">
              <a:solidFill>
                <a:srgbClr val="374151"/>
              </a:solidFill>
            </a:endParaRPr>
          </a:p>
          <a:p>
            <a:pPr indent="-317500" lvl="0" marL="914400" rtl="0" algn="l">
              <a:spcBef>
                <a:spcPts val="1000"/>
              </a:spcBef>
              <a:spcAft>
                <a:spcPts val="0"/>
              </a:spcAft>
              <a:buClr>
                <a:srgbClr val="374151"/>
              </a:buClr>
              <a:buSzPts val="1400"/>
              <a:buChar char="-"/>
            </a:pPr>
            <a:r>
              <a:rPr lang="vi" sz="1400">
                <a:solidFill>
                  <a:srgbClr val="374151"/>
                </a:solidFill>
              </a:rPr>
              <a:t>Kết thúc một sprint</a:t>
            </a:r>
            <a:endParaRPr sz="1400">
              <a:solidFill>
                <a:srgbClr val="374151"/>
              </a:solidFill>
            </a:endParaRPr>
          </a:p>
          <a:p>
            <a:pPr indent="-317500" lvl="0" marL="914400" rtl="0" algn="l">
              <a:spcBef>
                <a:spcPts val="1000"/>
              </a:spcBef>
              <a:spcAft>
                <a:spcPts val="0"/>
              </a:spcAft>
              <a:buClr>
                <a:srgbClr val="374151"/>
              </a:buClr>
              <a:buSzPts val="1400"/>
              <a:buChar char="-"/>
            </a:pPr>
            <a:r>
              <a:rPr lang="vi" sz="1400">
                <a:solidFill>
                  <a:srgbClr val="374151"/>
                </a:solidFill>
              </a:rPr>
              <a:t>Một dự án kiểm thử được hoàn thành (hoặc bị hủy), </a:t>
            </a:r>
            <a:endParaRPr sz="1400">
              <a:solidFill>
                <a:srgbClr val="374151"/>
              </a:solidFill>
            </a:endParaRPr>
          </a:p>
          <a:p>
            <a:pPr indent="-317500" lvl="0" marL="914400" rtl="0" algn="l">
              <a:spcBef>
                <a:spcPts val="1000"/>
              </a:spcBef>
              <a:spcAft>
                <a:spcPts val="0"/>
              </a:spcAft>
              <a:buClr>
                <a:srgbClr val="374151"/>
              </a:buClr>
              <a:buSzPts val="1400"/>
              <a:buChar char="-"/>
            </a:pPr>
            <a:r>
              <a:rPr lang="vi" sz="1400">
                <a:solidFill>
                  <a:srgbClr val="374151"/>
                </a:solidFill>
              </a:rPr>
              <a:t>Hệ thống phần mềm được phát hành (release)</a:t>
            </a:r>
            <a:endParaRPr sz="1400">
              <a:solidFill>
                <a:srgbClr val="374151"/>
              </a:solidFill>
            </a:endParaRPr>
          </a:p>
          <a:p>
            <a:pPr indent="-317500" lvl="0" marL="914400" rtl="0" algn="l">
              <a:spcBef>
                <a:spcPts val="1000"/>
              </a:spcBef>
              <a:spcAft>
                <a:spcPts val="1200"/>
              </a:spcAft>
              <a:buClr>
                <a:srgbClr val="374151"/>
              </a:buClr>
              <a:buSzPts val="1400"/>
              <a:buChar char="-"/>
            </a:pPr>
            <a:r>
              <a:rPr lang="vi" sz="1400">
                <a:solidFill>
                  <a:srgbClr val="374151"/>
                </a:solidFill>
              </a:rPr>
              <a:t>Hoặc một bản phát hành bảo trì được hoàn thành</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5.3 </a:t>
            </a:r>
            <a:r>
              <a:rPr lang="vi"/>
              <a:t>Theo dõi, Kiểm soát và Hoàn thành kiểm thử </a:t>
            </a:r>
            <a:endParaRPr/>
          </a:p>
        </p:txBody>
      </p:sp>
      <p:sp>
        <p:nvSpPr>
          <p:cNvPr id="141" name="Google Shape;141;p26"/>
          <p:cNvSpPr txBox="1"/>
          <p:nvPr>
            <p:ph idx="1" type="body"/>
          </p:nvPr>
        </p:nvSpPr>
        <p:spPr>
          <a:xfrm>
            <a:off x="311700" y="12402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Các chỉ số (</a:t>
            </a:r>
            <a:r>
              <a:rPr b="1" lang="vi">
                <a:solidFill>
                  <a:srgbClr val="FF00FF"/>
                </a:solidFill>
              </a:rPr>
              <a:t>Metrics) </a:t>
            </a:r>
            <a:r>
              <a:rPr b="1" lang="vi">
                <a:solidFill>
                  <a:srgbClr val="FF00FF"/>
                </a:solidFill>
              </a:rPr>
              <a:t>được sử dụng trong kiểm thử</a:t>
            </a:r>
            <a:endParaRPr b="1">
              <a:solidFill>
                <a:srgbClr val="FF00FF"/>
              </a:solidFill>
            </a:endParaRPr>
          </a:p>
          <a:p>
            <a:pPr indent="-311150" lvl="0" marL="457200" rtl="0" algn="l">
              <a:spcBef>
                <a:spcPts val="1200"/>
              </a:spcBef>
              <a:spcAft>
                <a:spcPts val="0"/>
              </a:spcAft>
              <a:buSzPts val="1300"/>
              <a:buChar char="●"/>
            </a:pPr>
            <a:r>
              <a:rPr lang="vi" sz="1600"/>
              <a:t>Các chỉ số kiểm thử được thu thập để thể hiện:</a:t>
            </a:r>
            <a:endParaRPr sz="1600"/>
          </a:p>
          <a:p>
            <a:pPr indent="-317500" lvl="0" marL="914400" rtl="0" algn="l">
              <a:spcBef>
                <a:spcPts val="1000"/>
              </a:spcBef>
              <a:spcAft>
                <a:spcPts val="0"/>
              </a:spcAft>
              <a:buSzPts val="1400"/>
              <a:buChar char="-"/>
            </a:pPr>
            <a:r>
              <a:rPr lang="vi" sz="1400"/>
              <a:t>Tiến độ so với kế hoạch và ngân sách đã đề ra</a:t>
            </a:r>
            <a:endParaRPr sz="1400"/>
          </a:p>
          <a:p>
            <a:pPr indent="-317500" lvl="0" marL="914400" rtl="0" algn="l">
              <a:spcBef>
                <a:spcPts val="1200"/>
              </a:spcBef>
              <a:spcAft>
                <a:spcPts val="0"/>
              </a:spcAft>
              <a:buSzPts val="1400"/>
              <a:buChar char="-"/>
            </a:pPr>
            <a:r>
              <a:rPr lang="vi" sz="1400"/>
              <a:t>Chất lượng hiện tại của đối tượng kiểm thử</a:t>
            </a:r>
            <a:endParaRPr sz="1400"/>
          </a:p>
          <a:p>
            <a:pPr indent="-317500" lvl="0" marL="914400" rtl="0" algn="l">
              <a:spcBef>
                <a:spcPts val="1000"/>
              </a:spcBef>
              <a:spcAft>
                <a:spcPts val="0"/>
              </a:spcAft>
              <a:buSzPts val="1400"/>
              <a:buChar char="-"/>
            </a:pPr>
            <a:r>
              <a:rPr lang="vi" sz="1400"/>
              <a:t>Hiệu suất của các hoạt động kiểm thử</a:t>
            </a:r>
            <a:endParaRPr sz="1400"/>
          </a:p>
          <a:p>
            <a:pPr indent="-311150" lvl="0" marL="457200" rtl="0" algn="l">
              <a:spcBef>
                <a:spcPts val="1200"/>
              </a:spcBef>
              <a:spcAft>
                <a:spcPts val="0"/>
              </a:spcAft>
              <a:buSzPts val="1300"/>
              <a:buChar char="●"/>
            </a:pPr>
            <a:r>
              <a:rPr lang="vi" sz="1600"/>
              <a:t>Test monitoring thu thập các chỉ số để hỗ trợ test control và test completion</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5.3 </a:t>
            </a:r>
            <a:r>
              <a:rPr lang="vi"/>
              <a:t>Theo dõi, Kiểm soát và Hoàn thành kiểm thử </a:t>
            </a:r>
            <a:endParaRPr/>
          </a:p>
        </p:txBody>
      </p:sp>
      <p:sp>
        <p:nvSpPr>
          <p:cNvPr id="147" name="Google Shape;147;p27"/>
          <p:cNvSpPr txBox="1"/>
          <p:nvPr>
            <p:ph idx="1" type="body"/>
          </p:nvPr>
        </p:nvSpPr>
        <p:spPr>
          <a:xfrm>
            <a:off x="311700" y="1240225"/>
            <a:ext cx="8520600" cy="3837000"/>
          </a:xfrm>
          <a:prstGeom prst="rect">
            <a:avLst/>
          </a:prstGeom>
        </p:spPr>
        <p:txBody>
          <a:bodyPr anchorCtr="0" anchor="t" bIns="91425" lIns="91425" spcFirstLastPara="1" rIns="91425" wrap="square" tIns="91425">
            <a:normAutofit fontScale="77500" lnSpcReduction="10000"/>
          </a:bodyPr>
          <a:lstStyle/>
          <a:p>
            <a:pPr indent="0" lvl="0" marL="0" marR="0" rtl="0" algn="l">
              <a:lnSpc>
                <a:spcPct val="115000"/>
              </a:lnSpc>
              <a:spcBef>
                <a:spcPts val="0"/>
              </a:spcBef>
              <a:spcAft>
                <a:spcPts val="0"/>
              </a:spcAft>
              <a:buNone/>
            </a:pPr>
            <a:r>
              <a:rPr b="1" lang="vi">
                <a:solidFill>
                  <a:srgbClr val="FF00FF"/>
                </a:solidFill>
              </a:rPr>
              <a:t>Các chỉ số (Metrics) được sử dụng trong kiểm thử</a:t>
            </a:r>
            <a:endParaRPr b="1">
              <a:solidFill>
                <a:srgbClr val="FF00FF"/>
              </a:solidFill>
            </a:endParaRPr>
          </a:p>
          <a:p>
            <a:pPr indent="0" lvl="0" marL="457200" rtl="0" algn="l">
              <a:spcBef>
                <a:spcPts val="1200"/>
              </a:spcBef>
              <a:spcAft>
                <a:spcPts val="0"/>
              </a:spcAft>
              <a:buNone/>
            </a:pPr>
            <a:r>
              <a:rPr lang="vi"/>
              <a:t>• Chỉ số tiến độ dự án (Project progress metrics): task completion, resource usage, test effort</a:t>
            </a:r>
            <a:endParaRPr/>
          </a:p>
          <a:p>
            <a:pPr indent="0" lvl="0" marL="457200" rtl="0" algn="l">
              <a:spcBef>
                <a:spcPts val="1200"/>
              </a:spcBef>
              <a:spcAft>
                <a:spcPts val="0"/>
              </a:spcAft>
              <a:buNone/>
            </a:pPr>
            <a:r>
              <a:rPr lang="vi"/>
              <a:t>• Chỉ số tiến độ kiểm thử (Test progress metrics): test case implementation progress, test environment preparation progress, number of test cases run/not run, passed/failed, test execution time </a:t>
            </a:r>
            <a:endParaRPr/>
          </a:p>
          <a:p>
            <a:pPr indent="0" lvl="0" marL="457200" rtl="0" algn="l">
              <a:spcBef>
                <a:spcPts val="1200"/>
              </a:spcBef>
              <a:spcAft>
                <a:spcPts val="0"/>
              </a:spcAft>
              <a:buNone/>
            </a:pPr>
            <a:r>
              <a:rPr lang="vi"/>
              <a:t>• Chỉ số chất lượng sản phẩm (Product quality metrics): availability, response time, mean time to failure) </a:t>
            </a:r>
            <a:endParaRPr/>
          </a:p>
          <a:p>
            <a:pPr indent="0" lvl="0" marL="457200" rtl="0" algn="l">
              <a:spcBef>
                <a:spcPts val="1200"/>
              </a:spcBef>
              <a:spcAft>
                <a:spcPts val="0"/>
              </a:spcAft>
              <a:buNone/>
            </a:pPr>
            <a:r>
              <a:rPr lang="vi"/>
              <a:t>• Chỉ số lỗi (Defect metrics): number and priorities of defects found/fixed, defect density, defect detection percentage </a:t>
            </a:r>
            <a:endParaRPr/>
          </a:p>
          <a:p>
            <a:pPr indent="0" lvl="0" marL="457200" rtl="0" algn="l">
              <a:spcBef>
                <a:spcPts val="1200"/>
              </a:spcBef>
              <a:spcAft>
                <a:spcPts val="0"/>
              </a:spcAft>
              <a:buNone/>
            </a:pPr>
            <a:r>
              <a:rPr lang="vi"/>
              <a:t>• Coverage metrics: requirements coverage, code coverage </a:t>
            </a:r>
            <a:endParaRPr/>
          </a:p>
          <a:p>
            <a:pPr indent="0" lvl="0" marL="457200" rtl="0" algn="l">
              <a:spcBef>
                <a:spcPts val="1200"/>
              </a:spcBef>
              <a:spcAft>
                <a:spcPts val="1200"/>
              </a:spcAft>
              <a:buNone/>
            </a:pPr>
            <a:r>
              <a:rPr lang="vi"/>
              <a:t>• Cost metrics: cost of testing, organizational cost of quality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5.3 </a:t>
            </a:r>
            <a:r>
              <a:rPr lang="vi"/>
              <a:t>Theo dõi, Kiểm soát và Hoàn thành kiểm thử </a:t>
            </a:r>
            <a:endParaRPr/>
          </a:p>
        </p:txBody>
      </p:sp>
      <p:sp>
        <p:nvSpPr>
          <p:cNvPr id="153" name="Google Shape;153;p28"/>
          <p:cNvSpPr txBox="1"/>
          <p:nvPr>
            <p:ph idx="1" type="body"/>
          </p:nvPr>
        </p:nvSpPr>
        <p:spPr>
          <a:xfrm>
            <a:off x="311700" y="1240225"/>
            <a:ext cx="8520600" cy="37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Báo cáo kiểm thử (Test Reports)</a:t>
            </a:r>
            <a:endParaRPr/>
          </a:p>
          <a:p>
            <a:pPr indent="-311150" lvl="0" marL="457200" marR="0" rtl="0" algn="l">
              <a:lnSpc>
                <a:spcPct val="115000"/>
              </a:lnSpc>
              <a:spcBef>
                <a:spcPts val="1200"/>
              </a:spcBef>
              <a:spcAft>
                <a:spcPts val="0"/>
              </a:spcAft>
              <a:buSzPts val="1300"/>
              <a:buChar char="●"/>
            </a:pPr>
            <a:r>
              <a:rPr lang="vi" sz="1600"/>
              <a:t>Báo cáo kiểm thử tóm tắt và truyền tải thông tin kiểm thử trong suốt và sau quá trình kiểm thử:</a:t>
            </a:r>
            <a:r>
              <a:rPr lang="vi"/>
              <a:t> </a:t>
            </a:r>
            <a:endParaRPr/>
          </a:p>
          <a:p>
            <a:pPr indent="-317500" lvl="0" marL="914400" marR="0" rtl="0" algn="l">
              <a:lnSpc>
                <a:spcPct val="115000"/>
              </a:lnSpc>
              <a:spcBef>
                <a:spcPts val="1200"/>
              </a:spcBef>
              <a:spcAft>
                <a:spcPts val="0"/>
              </a:spcAft>
              <a:buSzPts val="1400"/>
              <a:buChar char="-"/>
            </a:pPr>
            <a:r>
              <a:rPr lang="vi" sz="1400">
                <a:solidFill>
                  <a:srgbClr val="FF0000"/>
                </a:solidFill>
              </a:rPr>
              <a:t>Báo cáo tiến độ kiểm thử (Test progress reports)</a:t>
            </a:r>
            <a:r>
              <a:rPr lang="vi"/>
              <a:t> </a:t>
            </a:r>
            <a:r>
              <a:rPr lang="vi" sz="1400"/>
              <a:t>hỗ trợ kiểm soát liên tục của quá trình kiểm thử và phải cung cấp đủ thông tin để điều chỉnh lịch trình kiểm thử, nguồn lực, hoặc kế hoạch kiểm thử khi có sự thay đổi.</a:t>
            </a:r>
            <a:endParaRPr sz="1400"/>
          </a:p>
          <a:p>
            <a:pPr indent="-317500" lvl="0" marL="914400" marR="0" rtl="0" algn="l">
              <a:lnSpc>
                <a:spcPct val="115000"/>
              </a:lnSpc>
              <a:spcBef>
                <a:spcPts val="1000"/>
              </a:spcBef>
              <a:spcAft>
                <a:spcPts val="0"/>
              </a:spcAft>
              <a:buSzPts val="1400"/>
              <a:buChar char="-"/>
            </a:pPr>
            <a:r>
              <a:rPr lang="vi" sz="1400">
                <a:solidFill>
                  <a:srgbClr val="FF0000"/>
                </a:solidFill>
              </a:rPr>
              <a:t>Báo cáo hoàn thành kiểm thử (test completion reports)</a:t>
            </a:r>
            <a:r>
              <a:rPr lang="vi" sz="1400"/>
              <a:t>được chuẩn bị khi: quá trình kiểm thử hoàn thành, khi một dự án, cấp độ kiểm thử, hoặc loại kiểm thử đã hoàn thành, các tiêu chí hoàn thành được thoả mãn.</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5.3 </a:t>
            </a:r>
            <a:r>
              <a:rPr lang="vi"/>
              <a:t>Theo dõi, Kiểm soát và Hoàn thành kiểm thử </a:t>
            </a:r>
            <a:endParaRPr/>
          </a:p>
        </p:txBody>
      </p:sp>
      <p:sp>
        <p:nvSpPr>
          <p:cNvPr id="159" name="Google Shape;159;p29"/>
          <p:cNvSpPr txBox="1"/>
          <p:nvPr>
            <p:ph idx="1" type="body"/>
          </p:nvPr>
        </p:nvSpPr>
        <p:spPr>
          <a:xfrm>
            <a:off x="311700" y="1240225"/>
            <a:ext cx="8520600" cy="37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600">
                <a:solidFill>
                  <a:srgbClr val="FF0000"/>
                </a:solidFill>
              </a:rPr>
              <a:t>Test progress reports</a:t>
            </a:r>
            <a:r>
              <a:rPr lang="vi" sz="1600"/>
              <a:t> bao gồm các thông tin: </a:t>
            </a:r>
            <a:endParaRPr sz="1600"/>
          </a:p>
          <a:p>
            <a:pPr indent="-317500" lvl="0" marL="457200" rtl="0" algn="l">
              <a:spcBef>
                <a:spcPts val="1200"/>
              </a:spcBef>
              <a:spcAft>
                <a:spcPts val="0"/>
              </a:spcAft>
              <a:buSzPts val="1400"/>
              <a:buChar char="-"/>
            </a:pPr>
            <a:r>
              <a:rPr lang="vi" sz="1400"/>
              <a:t>Giai đoạn kiểm thử</a:t>
            </a:r>
            <a:endParaRPr sz="1400"/>
          </a:p>
          <a:p>
            <a:pPr indent="-317500" lvl="0" marL="457200" rtl="0" algn="l">
              <a:spcBef>
                <a:spcPts val="1200"/>
              </a:spcBef>
              <a:spcAft>
                <a:spcPts val="0"/>
              </a:spcAft>
              <a:buSzPts val="1400"/>
              <a:buChar char="-"/>
            </a:pPr>
            <a:r>
              <a:rPr lang="vi" sz="1400"/>
              <a:t>Tiến độ kiểm thử (vượt hoặc trễ kế hoạch), bao gồm bất kỳ thông tin chênh lệch đáng chú ý </a:t>
            </a:r>
            <a:endParaRPr sz="1400"/>
          </a:p>
          <a:p>
            <a:pPr indent="-317500" lvl="0" marL="457200" rtl="0" algn="l">
              <a:spcBef>
                <a:spcPts val="1000"/>
              </a:spcBef>
              <a:spcAft>
                <a:spcPts val="0"/>
              </a:spcAft>
              <a:buSzPts val="1400"/>
              <a:buChar char="-"/>
            </a:pPr>
            <a:r>
              <a:rPr lang="vi" sz="1400"/>
              <a:t>Các khó khăn, trở ngại và biện pháp khắc phục</a:t>
            </a:r>
            <a:endParaRPr sz="1400"/>
          </a:p>
          <a:p>
            <a:pPr indent="-317500" lvl="0" marL="457200" rtl="0" algn="l">
              <a:spcBef>
                <a:spcPts val="1000"/>
              </a:spcBef>
              <a:spcAft>
                <a:spcPts val="0"/>
              </a:spcAft>
              <a:buSzPts val="1400"/>
              <a:buChar char="-"/>
            </a:pPr>
            <a:r>
              <a:rPr lang="vi" sz="1400"/>
              <a:t>Test metrics </a:t>
            </a:r>
            <a:endParaRPr sz="1400"/>
          </a:p>
          <a:p>
            <a:pPr indent="-317500" lvl="0" marL="457200" rtl="0" algn="l">
              <a:spcBef>
                <a:spcPts val="1000"/>
              </a:spcBef>
              <a:spcAft>
                <a:spcPts val="0"/>
              </a:spcAft>
              <a:buSzPts val="1400"/>
              <a:buChar char="-"/>
            </a:pPr>
            <a:r>
              <a:rPr lang="vi" sz="1400"/>
              <a:t>Rủi ro mới và thay đổi trong giai đoạn kiểm thử</a:t>
            </a:r>
            <a:endParaRPr sz="1400"/>
          </a:p>
          <a:p>
            <a:pPr indent="-317500" lvl="0" marL="457200" rtl="0" algn="l">
              <a:spcBef>
                <a:spcPts val="1000"/>
              </a:spcBef>
              <a:spcAft>
                <a:spcPts val="1200"/>
              </a:spcAft>
              <a:buSzPts val="1400"/>
              <a:buChar char="-"/>
            </a:pPr>
            <a:r>
              <a:rPr lang="vi" sz="1400"/>
              <a:t>Kế hoạch kiểm thử cho giai đoạn tiếp theo</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5.3 </a:t>
            </a:r>
            <a:r>
              <a:rPr lang="vi"/>
              <a:t>Theo dõi, Kiểm soát và Hoàn thành kiểm thử </a:t>
            </a:r>
            <a:endParaRPr/>
          </a:p>
        </p:txBody>
      </p:sp>
      <p:sp>
        <p:nvSpPr>
          <p:cNvPr id="165" name="Google Shape;165;p30"/>
          <p:cNvSpPr txBox="1"/>
          <p:nvPr>
            <p:ph idx="1" type="body"/>
          </p:nvPr>
        </p:nvSpPr>
        <p:spPr>
          <a:xfrm>
            <a:off x="311700" y="1240225"/>
            <a:ext cx="8520600" cy="37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600">
                <a:solidFill>
                  <a:srgbClr val="FF0000"/>
                </a:solidFill>
              </a:rPr>
              <a:t>T</a:t>
            </a:r>
            <a:r>
              <a:rPr lang="vi" sz="1600">
                <a:solidFill>
                  <a:srgbClr val="FF0000"/>
                </a:solidFill>
              </a:rPr>
              <a:t>est completion reports </a:t>
            </a:r>
            <a:r>
              <a:rPr lang="vi" sz="1600"/>
              <a:t>bao gồm các thông tin:</a:t>
            </a:r>
            <a:r>
              <a:rPr lang="vi" sz="1600"/>
              <a:t> </a:t>
            </a:r>
            <a:endParaRPr sz="1600"/>
          </a:p>
          <a:p>
            <a:pPr indent="-317500" lvl="0" marL="457200" marR="0" rtl="0" algn="l">
              <a:lnSpc>
                <a:spcPct val="115000"/>
              </a:lnSpc>
              <a:spcBef>
                <a:spcPts val="1200"/>
              </a:spcBef>
              <a:spcAft>
                <a:spcPts val="0"/>
              </a:spcAft>
              <a:buSzPts val="1400"/>
              <a:buChar char="-"/>
            </a:pPr>
            <a:r>
              <a:rPr lang="vi" sz="1400">
                <a:solidFill>
                  <a:srgbClr val="374151"/>
                </a:solidFill>
              </a:rPr>
              <a:t>Tóm tắt kiểm thử</a:t>
            </a:r>
            <a:endParaRPr sz="1400">
              <a:solidFill>
                <a:srgbClr val="374151"/>
              </a:solidFill>
            </a:endParaRPr>
          </a:p>
          <a:p>
            <a:pPr indent="-317500" lvl="0" marL="457200" marR="0" rtl="0" algn="l">
              <a:lnSpc>
                <a:spcPct val="115000"/>
              </a:lnSpc>
              <a:spcBef>
                <a:spcPts val="1200"/>
              </a:spcBef>
              <a:spcAft>
                <a:spcPts val="0"/>
              </a:spcAft>
              <a:buSzPts val="1400"/>
              <a:buChar char="-"/>
            </a:pPr>
            <a:r>
              <a:rPr lang="vi" sz="1400">
                <a:solidFill>
                  <a:srgbClr val="374151"/>
                </a:solidFill>
              </a:rPr>
              <a:t>Kiểm thử và đánh giá chất lượng sản phẩm dựa trên kế hoạch kiểm thử gốc (mục tiêu kiểm thử và tiêu chí hoàn thành)</a:t>
            </a:r>
            <a:endParaRPr sz="1400">
              <a:solidFill>
                <a:srgbClr val="374151"/>
              </a:solidFill>
            </a:endParaRPr>
          </a:p>
          <a:p>
            <a:pPr indent="-317500" lvl="0" marL="457200" marR="0" rtl="0" algn="l">
              <a:lnSpc>
                <a:spcPct val="115000"/>
              </a:lnSpc>
              <a:spcBef>
                <a:spcPts val="1200"/>
              </a:spcBef>
              <a:spcAft>
                <a:spcPts val="0"/>
              </a:spcAft>
              <a:buSzPts val="1400"/>
              <a:buChar char="-"/>
            </a:pPr>
            <a:r>
              <a:rPr lang="vi" sz="1400">
                <a:solidFill>
                  <a:srgbClr val="374151"/>
                </a:solidFill>
              </a:rPr>
              <a:t>Chênh lệch so với kế hoạch kiểm thử (ví dụ: sự khác biệt về lịch trình, thời gian, nguồn lực).</a:t>
            </a:r>
            <a:endParaRPr sz="1400">
              <a:solidFill>
                <a:srgbClr val="374151"/>
              </a:solidFill>
            </a:endParaRPr>
          </a:p>
          <a:p>
            <a:pPr indent="-317500" lvl="0" marL="457200" marR="0" rtl="0" algn="l">
              <a:lnSpc>
                <a:spcPct val="115000"/>
              </a:lnSpc>
              <a:spcBef>
                <a:spcPts val="1200"/>
              </a:spcBef>
              <a:spcAft>
                <a:spcPts val="0"/>
              </a:spcAft>
              <a:buSzPts val="1400"/>
              <a:buChar char="-"/>
            </a:pPr>
            <a:r>
              <a:rPr lang="vi" sz="1400">
                <a:solidFill>
                  <a:srgbClr val="374151"/>
                </a:solidFill>
              </a:rPr>
              <a:t>Khó khăn, trở ngại trong quá trình kiểm thử và biện pháp khắc phục</a:t>
            </a:r>
            <a:endParaRPr sz="1400">
              <a:solidFill>
                <a:srgbClr val="374151"/>
              </a:solidFill>
            </a:endParaRPr>
          </a:p>
          <a:p>
            <a:pPr indent="-317500" lvl="0" marL="457200" marR="0" rtl="0" algn="l">
              <a:lnSpc>
                <a:spcPct val="115000"/>
              </a:lnSpc>
              <a:spcBef>
                <a:spcPts val="1200"/>
              </a:spcBef>
              <a:spcAft>
                <a:spcPts val="0"/>
              </a:spcAft>
              <a:buSzPts val="1400"/>
              <a:buChar char="-"/>
            </a:pPr>
            <a:r>
              <a:rPr lang="vi" sz="1400">
                <a:solidFill>
                  <a:srgbClr val="374151"/>
                </a:solidFill>
              </a:rPr>
              <a:t>Chỉ số kiểm thử dựa trên báo cáo tiến độ kiểm thử</a:t>
            </a:r>
            <a:endParaRPr sz="1400">
              <a:solidFill>
                <a:srgbClr val="374151"/>
              </a:solidFill>
            </a:endParaRPr>
          </a:p>
          <a:p>
            <a:pPr indent="-317500" lvl="0" marL="457200" marR="0" rtl="0" algn="l">
              <a:lnSpc>
                <a:spcPct val="115000"/>
              </a:lnSpc>
              <a:spcBef>
                <a:spcPts val="1200"/>
              </a:spcBef>
              <a:spcAft>
                <a:spcPts val="0"/>
              </a:spcAft>
              <a:buSzPts val="1400"/>
              <a:buChar char="-"/>
            </a:pPr>
            <a:r>
              <a:rPr lang="vi" sz="1400">
                <a:solidFill>
                  <a:srgbClr val="374151"/>
                </a:solidFill>
              </a:rPr>
              <a:t>Rủi ro chưa được giảm nhẹ, lỗi chưa được sửa</a:t>
            </a:r>
            <a:endParaRPr sz="1400">
              <a:solidFill>
                <a:srgbClr val="374151"/>
              </a:solidFill>
            </a:endParaRPr>
          </a:p>
          <a:p>
            <a:pPr indent="-317500" lvl="0" marL="457200" marR="0" rtl="0" algn="l">
              <a:lnSpc>
                <a:spcPct val="115000"/>
              </a:lnSpc>
              <a:spcBef>
                <a:spcPts val="1200"/>
              </a:spcBef>
              <a:spcAft>
                <a:spcPts val="1200"/>
              </a:spcAft>
              <a:buSzPts val="1400"/>
              <a:buChar char="-"/>
            </a:pPr>
            <a:r>
              <a:rPr lang="vi" sz="1400">
                <a:solidFill>
                  <a:srgbClr val="374151"/>
                </a:solidFill>
              </a:rPr>
              <a:t>Những bài học rút ra trong quá trình kiểm thử</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5.4 </a:t>
            </a:r>
            <a:r>
              <a:rPr lang="vi"/>
              <a:t>Quản lý lỗi </a:t>
            </a:r>
            <a:r>
              <a:rPr lang="vi" sz="2600"/>
              <a:t>(Defect Management)</a:t>
            </a:r>
            <a:endParaRPr/>
          </a:p>
        </p:txBody>
      </p:sp>
      <p:sp>
        <p:nvSpPr>
          <p:cNvPr id="171" name="Google Shape;171;p31"/>
          <p:cNvSpPr txBox="1"/>
          <p:nvPr>
            <p:ph idx="1" type="body"/>
          </p:nvPr>
        </p:nvSpPr>
        <p:spPr>
          <a:xfrm>
            <a:off x="311700" y="12402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Quy trình quản lý lỗi (Defect management process)</a:t>
            </a:r>
            <a:r>
              <a:rPr lang="vi"/>
              <a:t> </a:t>
            </a:r>
            <a:endParaRPr/>
          </a:p>
          <a:p>
            <a:pPr indent="0" lvl="0" marL="0" rtl="0" algn="l">
              <a:spcBef>
                <a:spcPts val="1200"/>
              </a:spcBef>
              <a:spcAft>
                <a:spcPts val="0"/>
              </a:spcAft>
              <a:buNone/>
            </a:pPr>
            <a:r>
              <a:rPr lang="vi" sz="1600">
                <a:solidFill>
                  <a:srgbClr val="374151"/>
                </a:solidFill>
              </a:rPr>
              <a:t>Là một quy trình làm việc để xử lý các sự bất thường từ khi phát hiện đến khi đóng và các quy tắc để phân loại chúng.</a:t>
            </a:r>
            <a:endParaRPr sz="1600"/>
          </a:p>
          <a:p>
            <a:pPr indent="0" lvl="0" marL="0" rtl="0" algn="l">
              <a:spcBef>
                <a:spcPts val="1200"/>
              </a:spcBef>
              <a:spcAft>
                <a:spcPts val="0"/>
              </a:spcAft>
              <a:buNone/>
            </a:pPr>
            <a:r>
              <a:rPr lang="vi" sz="1600">
                <a:solidFill>
                  <a:srgbClr val="374151"/>
                </a:solidFill>
              </a:rPr>
              <a:t>Quy trình làm việc thường bao gồm: </a:t>
            </a:r>
            <a:endParaRPr sz="1600">
              <a:solidFill>
                <a:srgbClr val="374151"/>
              </a:solidFill>
            </a:endParaRPr>
          </a:p>
          <a:p>
            <a:pPr indent="-317500" lvl="0" marL="457200" rtl="0" algn="l">
              <a:spcBef>
                <a:spcPts val="1200"/>
              </a:spcBef>
              <a:spcAft>
                <a:spcPts val="0"/>
              </a:spcAft>
              <a:buClr>
                <a:srgbClr val="374151"/>
              </a:buClr>
              <a:buSzPts val="1400"/>
              <a:buChar char="-"/>
            </a:pPr>
            <a:r>
              <a:rPr lang="vi" sz="1400">
                <a:solidFill>
                  <a:srgbClr val="374151"/>
                </a:solidFill>
              </a:rPr>
              <a:t>Ghi lại các sự bất thường (</a:t>
            </a:r>
            <a:r>
              <a:rPr lang="vi" sz="1400">
                <a:solidFill>
                  <a:srgbClr val="374151"/>
                </a:solidFill>
              </a:rPr>
              <a:t>báo cáo lỗi)</a:t>
            </a:r>
            <a:endParaRPr sz="1400">
              <a:solidFill>
                <a:srgbClr val="374151"/>
              </a:solidFill>
            </a:endParaRPr>
          </a:p>
          <a:p>
            <a:pPr indent="-317500" lvl="0" marL="457200" rtl="0" algn="l">
              <a:spcBef>
                <a:spcPts val="1200"/>
              </a:spcBef>
              <a:spcAft>
                <a:spcPts val="0"/>
              </a:spcAft>
              <a:buClr>
                <a:srgbClr val="374151"/>
              </a:buClr>
              <a:buSzPts val="1400"/>
              <a:buChar char="-"/>
            </a:pPr>
            <a:r>
              <a:rPr lang="vi" sz="1400">
                <a:solidFill>
                  <a:srgbClr val="374151"/>
                </a:solidFill>
              </a:rPr>
              <a:t>Phân tích và phân loại sự bất thường</a:t>
            </a:r>
            <a:endParaRPr sz="1400">
              <a:solidFill>
                <a:srgbClr val="374151"/>
              </a:solidFill>
            </a:endParaRPr>
          </a:p>
          <a:p>
            <a:pPr indent="-317500" lvl="0" marL="457200" rtl="0" algn="l">
              <a:spcBef>
                <a:spcPts val="1000"/>
              </a:spcBef>
              <a:spcAft>
                <a:spcPts val="1200"/>
              </a:spcAft>
              <a:buClr>
                <a:srgbClr val="374151"/>
              </a:buClr>
              <a:buSzPts val="1400"/>
              <a:buChar char="-"/>
            </a:pPr>
            <a:r>
              <a:rPr lang="vi" sz="1400">
                <a:solidFill>
                  <a:srgbClr val="374151"/>
                </a:solidFill>
              </a:rPr>
              <a:t>Ứng phó: sửa chữa hoặc giữ nguyên, và cuối cùng là đóng báo cáo lỗi</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Nội dung</a:t>
            </a:r>
            <a:endParaRPr/>
          </a:p>
        </p:txBody>
      </p:sp>
      <p:sp>
        <p:nvSpPr>
          <p:cNvPr id="69" name="Google Shape;69;p14"/>
          <p:cNvSpPr txBox="1"/>
          <p:nvPr>
            <p:ph idx="1" type="body"/>
          </p:nvPr>
        </p:nvSpPr>
        <p:spPr>
          <a:xfrm>
            <a:off x="311700" y="1468825"/>
            <a:ext cx="8520600" cy="24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5.1</a:t>
            </a:r>
            <a:r>
              <a:rPr lang="vi"/>
              <a:t> </a:t>
            </a:r>
            <a:r>
              <a:rPr lang="vi"/>
              <a:t>Kế hoạch kiểm thử </a:t>
            </a:r>
            <a:endParaRPr/>
          </a:p>
          <a:p>
            <a:pPr indent="0" lvl="0" marL="0" rtl="0" algn="l">
              <a:spcBef>
                <a:spcPts val="1200"/>
              </a:spcBef>
              <a:spcAft>
                <a:spcPts val="0"/>
              </a:spcAft>
              <a:buNone/>
            </a:pPr>
            <a:r>
              <a:rPr lang="vi"/>
              <a:t>5.2 </a:t>
            </a:r>
            <a:r>
              <a:rPr lang="vi"/>
              <a:t>Quản lý rủi ro </a:t>
            </a:r>
            <a:endParaRPr/>
          </a:p>
          <a:p>
            <a:pPr indent="0" lvl="0" marL="0" rtl="0" algn="l">
              <a:spcBef>
                <a:spcPts val="1200"/>
              </a:spcBef>
              <a:spcAft>
                <a:spcPts val="0"/>
              </a:spcAft>
              <a:buNone/>
            </a:pPr>
            <a:r>
              <a:rPr lang="vi"/>
              <a:t>5.3 Theo dõi, Kiểm soát và Hoàn thành kiểm thử </a:t>
            </a:r>
            <a:endParaRPr/>
          </a:p>
          <a:p>
            <a:pPr indent="0" lvl="0" marL="0" rtl="0" algn="l">
              <a:spcBef>
                <a:spcPts val="1200"/>
              </a:spcBef>
              <a:spcAft>
                <a:spcPts val="1200"/>
              </a:spcAft>
              <a:buNone/>
            </a:pPr>
            <a:r>
              <a:rPr lang="vi"/>
              <a:t>5.4 Quản lý lỗi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5.4 Quản lý lỗi </a:t>
            </a:r>
            <a:r>
              <a:rPr lang="vi" sz="2600"/>
              <a:t>(Defect Management)</a:t>
            </a:r>
            <a:endParaRPr/>
          </a:p>
        </p:txBody>
      </p:sp>
      <p:sp>
        <p:nvSpPr>
          <p:cNvPr id="177" name="Google Shape;177;p32"/>
          <p:cNvSpPr txBox="1"/>
          <p:nvPr>
            <p:ph idx="1" type="body"/>
          </p:nvPr>
        </p:nvSpPr>
        <p:spPr>
          <a:xfrm>
            <a:off x="311700" y="12402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Mục đích của báo cáo lỗi (defect report)</a:t>
            </a:r>
            <a:endParaRPr>
              <a:solidFill>
                <a:srgbClr val="000000"/>
              </a:solidFill>
              <a:latin typeface="Arial"/>
              <a:ea typeface="Arial"/>
              <a:cs typeface="Arial"/>
              <a:sym typeface="Arial"/>
            </a:endParaRPr>
          </a:p>
          <a:p>
            <a:pPr indent="-311150" lvl="0" marL="457200" marR="0" rtl="0" algn="l">
              <a:lnSpc>
                <a:spcPct val="115000"/>
              </a:lnSpc>
              <a:spcBef>
                <a:spcPts val="1200"/>
              </a:spcBef>
              <a:spcAft>
                <a:spcPts val="0"/>
              </a:spcAft>
              <a:buSzPts val="1300"/>
              <a:buChar char="●"/>
            </a:pPr>
            <a:r>
              <a:rPr lang="vi" sz="1600"/>
              <a:t>Cung cấp đủ thông tin cho những người chịu trách nhiệm xử lý và giải quyết các lỗi được báo cáo để giải quyết vấn đề</a:t>
            </a:r>
            <a:endParaRPr sz="1600"/>
          </a:p>
          <a:p>
            <a:pPr indent="-311150" lvl="0" marL="457200" marR="0" rtl="0" algn="l">
              <a:lnSpc>
                <a:spcPct val="115000"/>
              </a:lnSpc>
              <a:spcBef>
                <a:spcPts val="1200"/>
              </a:spcBef>
              <a:spcAft>
                <a:spcPts val="0"/>
              </a:spcAft>
              <a:buSzPts val="1300"/>
              <a:buChar char="●"/>
            </a:pPr>
            <a:r>
              <a:rPr lang="vi" sz="1600"/>
              <a:t>Cung cấp một phương tiện để theo dõi chất lượng của sản phẩm</a:t>
            </a:r>
            <a:endParaRPr sz="1600"/>
          </a:p>
          <a:p>
            <a:pPr indent="-311150" lvl="0" marL="457200" marR="0" rtl="0" algn="l">
              <a:lnSpc>
                <a:spcPct val="115000"/>
              </a:lnSpc>
              <a:spcBef>
                <a:spcPts val="1000"/>
              </a:spcBef>
              <a:spcAft>
                <a:spcPts val="1200"/>
              </a:spcAft>
              <a:buSzPts val="1300"/>
              <a:buChar char="●"/>
            </a:pPr>
            <a:r>
              <a:rPr lang="vi" sz="1600"/>
              <a:t>Cung cấp ý kiến để cải thiện quy trình phát triển và kiểm thử</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5.4 Quản lý lỗi </a:t>
            </a:r>
            <a:r>
              <a:rPr lang="vi" sz="2600"/>
              <a:t>(Defect Management)</a:t>
            </a:r>
            <a:endParaRPr sz="2600"/>
          </a:p>
        </p:txBody>
      </p:sp>
      <p:sp>
        <p:nvSpPr>
          <p:cNvPr id="183" name="Google Shape;183;p33"/>
          <p:cNvSpPr txBox="1"/>
          <p:nvPr>
            <p:ph idx="1" type="body"/>
          </p:nvPr>
        </p:nvSpPr>
        <p:spPr>
          <a:xfrm>
            <a:off x="311700" y="1240225"/>
            <a:ext cx="8758800" cy="3837000"/>
          </a:xfrm>
          <a:prstGeom prst="rect">
            <a:avLst/>
          </a:prstGeom>
        </p:spPr>
        <p:txBody>
          <a:bodyPr anchorCtr="0" anchor="t" bIns="91425" lIns="91425" spcFirstLastPara="1" rIns="91425" wrap="square" tIns="91425">
            <a:normAutofit fontScale="70000" lnSpcReduction="10000"/>
          </a:bodyPr>
          <a:lstStyle/>
          <a:p>
            <a:pPr indent="0" lvl="0" marL="0" marR="0" rtl="0" algn="l">
              <a:lnSpc>
                <a:spcPct val="115000"/>
              </a:lnSpc>
              <a:spcBef>
                <a:spcPts val="0"/>
              </a:spcBef>
              <a:spcAft>
                <a:spcPts val="0"/>
              </a:spcAft>
              <a:buNone/>
            </a:pPr>
            <a:r>
              <a:rPr b="1" lang="vi" sz="2000">
                <a:solidFill>
                  <a:srgbClr val="FF00FF"/>
                </a:solidFill>
              </a:rPr>
              <a:t>Thông tin của một </a:t>
            </a:r>
            <a:r>
              <a:rPr b="1" lang="vi" sz="2000">
                <a:solidFill>
                  <a:srgbClr val="FF00FF"/>
                </a:solidFill>
              </a:rPr>
              <a:t>báo cáo </a:t>
            </a:r>
            <a:r>
              <a:rPr b="1" lang="vi" sz="2000">
                <a:solidFill>
                  <a:srgbClr val="FF00FF"/>
                </a:solidFill>
              </a:rPr>
              <a:t>lỗi bao gồm</a:t>
            </a:r>
            <a:endParaRPr b="1" sz="2000">
              <a:solidFill>
                <a:srgbClr val="FF00FF"/>
              </a:solidFill>
            </a:endParaRPr>
          </a:p>
          <a:p>
            <a:pPr indent="-301942" lvl="0" marL="457200" rtl="0" algn="l">
              <a:spcBef>
                <a:spcPts val="1200"/>
              </a:spcBef>
              <a:spcAft>
                <a:spcPts val="0"/>
              </a:spcAft>
              <a:buClr>
                <a:srgbClr val="000000"/>
              </a:buClr>
              <a:buSzPct val="100000"/>
              <a:buChar char="●"/>
            </a:pPr>
            <a:r>
              <a:rPr lang="vi" sz="1650"/>
              <a:t>Định danh </a:t>
            </a:r>
            <a:endParaRPr sz="1650"/>
          </a:p>
          <a:p>
            <a:pPr indent="-301942" lvl="0" marL="457200" rtl="0" algn="l">
              <a:spcBef>
                <a:spcPts val="1200"/>
              </a:spcBef>
              <a:spcAft>
                <a:spcPts val="0"/>
              </a:spcAft>
              <a:buClr>
                <a:srgbClr val="000000"/>
              </a:buClr>
              <a:buSzPct val="100000"/>
              <a:buChar char="●"/>
            </a:pPr>
            <a:r>
              <a:rPr lang="vi" sz="1650"/>
              <a:t>Tiêu đề: mô tả ngắn gọn lỗi</a:t>
            </a:r>
            <a:endParaRPr sz="1650"/>
          </a:p>
          <a:p>
            <a:pPr indent="-301942" lvl="0" marL="457200" rtl="0" algn="l">
              <a:spcBef>
                <a:spcPts val="1000"/>
              </a:spcBef>
              <a:spcAft>
                <a:spcPts val="0"/>
              </a:spcAft>
              <a:buClr>
                <a:srgbClr val="000000"/>
              </a:buClr>
              <a:buSzPct val="100000"/>
              <a:buChar char="●"/>
            </a:pPr>
            <a:r>
              <a:rPr lang="vi" sz="1650"/>
              <a:t>Ngày tạo, người tạo </a:t>
            </a:r>
            <a:endParaRPr sz="1650"/>
          </a:p>
          <a:p>
            <a:pPr indent="-301942" lvl="0" marL="457200" rtl="0" algn="l">
              <a:spcBef>
                <a:spcPts val="1000"/>
              </a:spcBef>
              <a:spcAft>
                <a:spcPts val="0"/>
              </a:spcAft>
              <a:buClr>
                <a:srgbClr val="000000"/>
              </a:buClr>
              <a:buSzPct val="100000"/>
              <a:buChar char="●"/>
            </a:pPr>
            <a:r>
              <a:rPr lang="vi" sz="1650"/>
              <a:t>Đối tượng và môi trường kiểm thử</a:t>
            </a:r>
            <a:endParaRPr sz="1650"/>
          </a:p>
          <a:p>
            <a:pPr indent="-301942" lvl="0" marL="457200" rtl="0" algn="l">
              <a:spcBef>
                <a:spcPts val="1000"/>
              </a:spcBef>
              <a:spcAft>
                <a:spcPts val="0"/>
              </a:spcAft>
              <a:buClr>
                <a:srgbClr val="000000"/>
              </a:buClr>
              <a:buSzPct val="100000"/>
              <a:buChar char="●"/>
            </a:pPr>
            <a:r>
              <a:rPr lang="vi" sz="1650"/>
              <a:t>Mô tả chi tiết lỗi: các bước tái hiện lỗi, thông tin dữ liệu, screenshots hoặc recordings </a:t>
            </a:r>
            <a:endParaRPr sz="1650"/>
          </a:p>
          <a:p>
            <a:pPr indent="-301942" lvl="0" marL="457200" rtl="0" algn="l">
              <a:spcBef>
                <a:spcPts val="1000"/>
              </a:spcBef>
              <a:spcAft>
                <a:spcPts val="0"/>
              </a:spcAft>
              <a:buClr>
                <a:srgbClr val="000000"/>
              </a:buClr>
              <a:buSzPct val="100000"/>
              <a:buChar char="●"/>
            </a:pPr>
            <a:r>
              <a:rPr lang="vi" sz="1650"/>
              <a:t>Kết quả mong đợi (</a:t>
            </a:r>
            <a:r>
              <a:rPr lang="vi" sz="1650"/>
              <a:t>Expected results) </a:t>
            </a:r>
            <a:r>
              <a:rPr lang="vi" sz="1650"/>
              <a:t>và</a:t>
            </a:r>
            <a:r>
              <a:rPr lang="vi" sz="1650"/>
              <a:t> </a:t>
            </a:r>
            <a:r>
              <a:rPr lang="vi" sz="1650"/>
              <a:t>Kết quả thực tế (</a:t>
            </a:r>
            <a:r>
              <a:rPr lang="vi" sz="1650"/>
              <a:t>actual results)</a:t>
            </a:r>
            <a:endParaRPr sz="1650"/>
          </a:p>
          <a:p>
            <a:pPr indent="-301942" lvl="0" marL="457200" rtl="0" algn="l">
              <a:spcBef>
                <a:spcPts val="1000"/>
              </a:spcBef>
              <a:spcAft>
                <a:spcPts val="0"/>
              </a:spcAft>
              <a:buClr>
                <a:srgbClr val="000000"/>
              </a:buClr>
              <a:buSzPct val="100000"/>
              <a:buChar char="●"/>
            </a:pPr>
            <a:r>
              <a:rPr lang="vi" sz="1650">
                <a:solidFill>
                  <a:srgbClr val="374151"/>
                </a:solidFill>
              </a:rPr>
              <a:t>Mức độ nghiêm trọng của lỗi (</a:t>
            </a:r>
            <a:r>
              <a:rPr lang="vi" sz="1650"/>
              <a:t>Severity) </a:t>
            </a:r>
            <a:endParaRPr sz="1650"/>
          </a:p>
          <a:p>
            <a:pPr indent="-301942" lvl="0" marL="457200" rtl="0" algn="l">
              <a:spcBef>
                <a:spcPts val="1000"/>
              </a:spcBef>
              <a:spcAft>
                <a:spcPts val="0"/>
              </a:spcAft>
              <a:buClr>
                <a:srgbClr val="000000"/>
              </a:buClr>
              <a:buSzPct val="100000"/>
              <a:buChar char="●"/>
            </a:pPr>
            <a:r>
              <a:rPr lang="vi" sz="1650"/>
              <a:t>Độ ưu tiên để fix bug (</a:t>
            </a:r>
            <a:r>
              <a:rPr lang="vi" sz="1650"/>
              <a:t>Priority)</a:t>
            </a:r>
            <a:endParaRPr sz="1650"/>
          </a:p>
          <a:p>
            <a:pPr indent="-301942" lvl="0" marL="457200" rtl="0" algn="l">
              <a:spcBef>
                <a:spcPts val="1000"/>
              </a:spcBef>
              <a:spcAft>
                <a:spcPts val="0"/>
              </a:spcAft>
              <a:buClr>
                <a:srgbClr val="000000"/>
              </a:buClr>
              <a:buSzPct val="100000"/>
              <a:buChar char="●"/>
            </a:pPr>
            <a:r>
              <a:rPr lang="vi" sz="1650"/>
              <a:t>Trạng thái của lỗi</a:t>
            </a:r>
            <a:r>
              <a:rPr lang="vi" sz="1650"/>
              <a:t> (open, deferred, duplicate, waiting to be fixed, awaiting confirmation testing, re-opened, closed, rejected)</a:t>
            </a:r>
            <a:endParaRPr sz="1650"/>
          </a:p>
          <a:p>
            <a:pPr indent="-301942" lvl="0" marL="457200" rtl="0" algn="l">
              <a:spcBef>
                <a:spcPts val="1000"/>
              </a:spcBef>
              <a:spcAft>
                <a:spcPts val="1200"/>
              </a:spcAft>
              <a:buClr>
                <a:srgbClr val="000000"/>
              </a:buClr>
              <a:buSzPct val="100000"/>
              <a:buChar char="●"/>
            </a:pPr>
            <a:r>
              <a:rPr lang="vi" sz="1650"/>
              <a:t>References (e.g., to the test case)</a:t>
            </a:r>
            <a:endParaRPr sz="165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5.4 </a:t>
            </a:r>
            <a:r>
              <a:rPr lang="vi"/>
              <a:t>Quản lý lỗi </a:t>
            </a:r>
            <a:r>
              <a:rPr lang="vi" sz="2600"/>
              <a:t>(Defect Management)</a:t>
            </a:r>
            <a:endParaRPr sz="2600"/>
          </a:p>
        </p:txBody>
      </p:sp>
      <p:pic>
        <p:nvPicPr>
          <p:cNvPr id="189" name="Google Shape;189;p34"/>
          <p:cNvPicPr preferRelativeResize="0"/>
          <p:nvPr/>
        </p:nvPicPr>
        <p:blipFill>
          <a:blip r:embed="rId3">
            <a:alphaModFix/>
          </a:blip>
          <a:stretch>
            <a:fillRect/>
          </a:stretch>
        </p:blipFill>
        <p:spPr>
          <a:xfrm>
            <a:off x="2114925" y="1619225"/>
            <a:ext cx="6322576" cy="3367800"/>
          </a:xfrm>
          <a:prstGeom prst="rect">
            <a:avLst/>
          </a:prstGeom>
          <a:noFill/>
          <a:ln>
            <a:noFill/>
          </a:ln>
        </p:spPr>
      </p:pic>
      <p:sp>
        <p:nvSpPr>
          <p:cNvPr id="190" name="Google Shape;190;p34"/>
          <p:cNvSpPr txBox="1"/>
          <p:nvPr/>
        </p:nvSpPr>
        <p:spPr>
          <a:xfrm>
            <a:off x="351000" y="1256650"/>
            <a:ext cx="4418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vi" sz="1800">
                <a:solidFill>
                  <a:srgbClr val="FF00FF"/>
                </a:solidFill>
                <a:latin typeface="Source Code Pro"/>
                <a:ea typeface="Source Code Pro"/>
                <a:cs typeface="Source Code Pro"/>
                <a:sym typeface="Source Code Pro"/>
              </a:rPr>
              <a:t>Vòng đời của lỗi</a:t>
            </a:r>
            <a:endParaRPr b="1">
              <a:solidFill>
                <a:srgbClr val="FF00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5.5 Q</a:t>
            </a:r>
            <a:r>
              <a:rPr lang="vi"/>
              <a:t>uiz</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5.1 Kế hoạch kiểm thử </a:t>
            </a:r>
            <a:r>
              <a:rPr lang="vi" sz="2600"/>
              <a:t>(Test Planning)</a:t>
            </a:r>
            <a:endParaRPr sz="2600"/>
          </a:p>
        </p:txBody>
      </p:sp>
      <p:sp>
        <p:nvSpPr>
          <p:cNvPr id="75" name="Google Shape;75;p15"/>
          <p:cNvSpPr txBox="1"/>
          <p:nvPr>
            <p:ph idx="1" type="body"/>
          </p:nvPr>
        </p:nvSpPr>
        <p:spPr>
          <a:xfrm>
            <a:off x="311700" y="1316425"/>
            <a:ext cx="8520600" cy="3475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vi">
                <a:solidFill>
                  <a:srgbClr val="FF00FF"/>
                </a:solidFill>
              </a:rPr>
              <a:t>Mục đích:</a:t>
            </a:r>
            <a:r>
              <a:rPr lang="vi"/>
              <a:t> </a:t>
            </a:r>
            <a:endParaRPr/>
          </a:p>
          <a:p>
            <a:pPr indent="-322580" lvl="0" marL="457200" marR="0" rtl="0" algn="l">
              <a:lnSpc>
                <a:spcPct val="115000"/>
              </a:lnSpc>
              <a:spcBef>
                <a:spcPts val="1200"/>
              </a:spcBef>
              <a:spcAft>
                <a:spcPts val="0"/>
              </a:spcAft>
              <a:buSzPct val="100000"/>
              <a:buChar char="●"/>
            </a:pPr>
            <a:r>
              <a:rPr lang="vi" sz="1600"/>
              <a:t>Kế hoạch kiểm thử mô tả các mục tiêu, nguồn lực và quy trình cho kiểm thử dự án</a:t>
            </a:r>
            <a:endParaRPr sz="1600"/>
          </a:p>
          <a:p>
            <a:pPr indent="-322580" lvl="0" marL="457200" marR="0" rtl="0" algn="l">
              <a:lnSpc>
                <a:spcPct val="115000"/>
              </a:lnSpc>
              <a:spcBef>
                <a:spcPts val="1200"/>
              </a:spcBef>
              <a:spcAft>
                <a:spcPts val="0"/>
              </a:spcAft>
              <a:buSzPct val="100000"/>
              <a:buChar char="●"/>
            </a:pPr>
            <a:r>
              <a:rPr lang="vi" sz="1600"/>
              <a:t>Ghi lại các phương tiện và lịch trình để đạt được mục tiêu kiểm thử</a:t>
            </a:r>
            <a:endParaRPr sz="1600"/>
          </a:p>
          <a:p>
            <a:pPr indent="-322580" lvl="0" marL="457200" marR="0" rtl="0" algn="l">
              <a:lnSpc>
                <a:spcPct val="115000"/>
              </a:lnSpc>
              <a:spcBef>
                <a:spcPts val="1000"/>
              </a:spcBef>
              <a:spcAft>
                <a:spcPts val="0"/>
              </a:spcAft>
              <a:buSzPct val="100000"/>
              <a:buChar char="●"/>
            </a:pPr>
            <a:r>
              <a:rPr lang="vi" sz="1600"/>
              <a:t>Giúp đảm bảo rằng các hoạt động kiểm thử được thực hiện sẽ đáp ứng các tiêu chí đã thiết lập</a:t>
            </a:r>
            <a:endParaRPr sz="1600"/>
          </a:p>
          <a:p>
            <a:pPr indent="-322580" lvl="0" marL="457200" marR="0" rtl="0" algn="l">
              <a:lnSpc>
                <a:spcPct val="115000"/>
              </a:lnSpc>
              <a:spcBef>
                <a:spcPts val="1000"/>
              </a:spcBef>
              <a:spcAft>
                <a:spcPts val="0"/>
              </a:spcAft>
              <a:buSzPct val="100000"/>
              <a:buChar char="●"/>
            </a:pPr>
            <a:r>
              <a:rPr lang="vi" sz="1600"/>
              <a:t>Đóng vai trò là phương tiện giao tiếp với các thành viên trong nhóm và các bên liên quan khác</a:t>
            </a:r>
            <a:endParaRPr sz="1600"/>
          </a:p>
          <a:p>
            <a:pPr indent="-322580" lvl="0" marL="457200" marR="0" rtl="0" algn="l">
              <a:lnSpc>
                <a:spcPct val="115000"/>
              </a:lnSpc>
              <a:spcBef>
                <a:spcPts val="1000"/>
              </a:spcBef>
              <a:spcAft>
                <a:spcPts val="1200"/>
              </a:spcAft>
              <a:buSzPct val="100000"/>
              <a:buChar char="●"/>
            </a:pPr>
            <a:r>
              <a:rPr lang="vi" sz="1600"/>
              <a:t>Chứng minh rằng việc kiểm thử sẽ tuân thủ chính sách và chiến lược kiểm thử hiện tại (hoặc giải thích lý do tại sao việc kiểm tra sẽ đi chệch)</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5.1 </a:t>
            </a:r>
            <a:r>
              <a:rPr lang="vi"/>
              <a:t>Kế hoạch kiểm thử </a:t>
            </a:r>
            <a:r>
              <a:rPr lang="vi" sz="2600"/>
              <a:t>(Test Planning)</a:t>
            </a:r>
            <a:endParaRPr sz="2600"/>
          </a:p>
        </p:txBody>
      </p:sp>
      <p:sp>
        <p:nvSpPr>
          <p:cNvPr id="81" name="Google Shape;81;p16"/>
          <p:cNvSpPr txBox="1"/>
          <p:nvPr>
            <p:ph idx="1" type="body"/>
          </p:nvPr>
        </p:nvSpPr>
        <p:spPr>
          <a:xfrm>
            <a:off x="311700" y="1240225"/>
            <a:ext cx="8776500" cy="3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600">
                <a:solidFill>
                  <a:schemeClr val="dk1"/>
                </a:solidFill>
              </a:rPr>
              <a:t>Nội dung:</a:t>
            </a:r>
            <a:r>
              <a:rPr lang="vi" sz="1600"/>
              <a:t> </a:t>
            </a:r>
            <a:endParaRPr sz="1600"/>
          </a:p>
          <a:p>
            <a:pPr indent="-311150" lvl="0" marL="457200" rtl="0" algn="l">
              <a:spcBef>
                <a:spcPts val="1200"/>
              </a:spcBef>
              <a:spcAft>
                <a:spcPts val="0"/>
              </a:spcAft>
              <a:buSzPts val="1300"/>
              <a:buChar char="●"/>
            </a:pPr>
            <a:r>
              <a:rPr lang="vi" sz="1300">
                <a:solidFill>
                  <a:srgbClr val="374151"/>
                </a:solidFill>
              </a:rPr>
              <a:t>Bối cảnh của kiểm thử (phạm vi, mục tiêu kiểm thử, ràng buộc, cơ sở kiểm thử)</a:t>
            </a:r>
            <a:endParaRPr sz="1300">
              <a:solidFill>
                <a:srgbClr val="374151"/>
              </a:solidFill>
            </a:endParaRPr>
          </a:p>
          <a:p>
            <a:pPr indent="-311150" lvl="0" marL="457200" rtl="0" algn="l">
              <a:spcBef>
                <a:spcPts val="1200"/>
              </a:spcBef>
              <a:spcAft>
                <a:spcPts val="0"/>
              </a:spcAft>
              <a:buSzPts val="1300"/>
              <a:buChar char="●"/>
            </a:pPr>
            <a:r>
              <a:rPr lang="vi" sz="1300">
                <a:solidFill>
                  <a:srgbClr val="374151"/>
                </a:solidFill>
              </a:rPr>
              <a:t>Giả định và ràng buộc của dự án kiểm thử</a:t>
            </a:r>
            <a:endParaRPr sz="1300">
              <a:solidFill>
                <a:srgbClr val="374151"/>
              </a:solidFill>
            </a:endParaRPr>
          </a:p>
          <a:p>
            <a:pPr indent="-311150" lvl="0" marL="457200" rtl="0" algn="l">
              <a:spcBef>
                <a:spcPts val="1000"/>
              </a:spcBef>
              <a:spcAft>
                <a:spcPts val="0"/>
              </a:spcAft>
              <a:buSzPts val="1300"/>
              <a:buChar char="●"/>
            </a:pPr>
            <a:r>
              <a:rPr lang="vi" sz="1300">
                <a:solidFill>
                  <a:srgbClr val="374151"/>
                </a:solidFill>
              </a:rPr>
              <a:t>Các bên liên quan (vai trò, trách nhiệm, nhu cầu tuyển dụng và đào tạo)</a:t>
            </a:r>
            <a:endParaRPr sz="1300">
              <a:solidFill>
                <a:srgbClr val="374151"/>
              </a:solidFill>
            </a:endParaRPr>
          </a:p>
          <a:p>
            <a:pPr indent="-311150" lvl="0" marL="457200" rtl="0" algn="l">
              <a:spcBef>
                <a:spcPts val="1000"/>
              </a:spcBef>
              <a:spcAft>
                <a:spcPts val="0"/>
              </a:spcAft>
              <a:buSzPts val="1300"/>
              <a:buChar char="●"/>
            </a:pPr>
            <a:r>
              <a:rPr lang="vi" sz="1300">
                <a:solidFill>
                  <a:srgbClr val="374151"/>
                </a:solidFill>
              </a:rPr>
              <a:t>Giao tiếp (ví dụ: hình thức và tần suất giao tiếp, mẫu tài liệu)</a:t>
            </a:r>
            <a:endParaRPr sz="1300">
              <a:solidFill>
                <a:srgbClr val="374151"/>
              </a:solidFill>
            </a:endParaRPr>
          </a:p>
          <a:p>
            <a:pPr indent="-311150" lvl="0" marL="457200" rtl="0" algn="l">
              <a:spcBef>
                <a:spcPts val="1000"/>
              </a:spcBef>
              <a:spcAft>
                <a:spcPts val="0"/>
              </a:spcAft>
              <a:buSzPts val="1300"/>
              <a:buChar char="●"/>
            </a:pPr>
            <a:r>
              <a:rPr lang="vi" sz="1300">
                <a:solidFill>
                  <a:srgbClr val="374151"/>
                </a:solidFill>
              </a:rPr>
              <a:t>Rủi ro (rủi ro về sản phẩm, rủi ro dự án)</a:t>
            </a:r>
            <a:endParaRPr sz="1300">
              <a:solidFill>
                <a:srgbClr val="374151"/>
              </a:solidFill>
            </a:endParaRPr>
          </a:p>
          <a:p>
            <a:pPr indent="-311150" lvl="0" marL="457200" rtl="0" algn="l">
              <a:spcBef>
                <a:spcPts val="1000"/>
              </a:spcBef>
              <a:spcAft>
                <a:spcPts val="0"/>
              </a:spcAft>
              <a:buSzPts val="1300"/>
              <a:buChar char="●"/>
            </a:pPr>
            <a:r>
              <a:rPr lang="vi" sz="1300">
                <a:solidFill>
                  <a:srgbClr val="374151"/>
                </a:solidFill>
              </a:rPr>
              <a:t>Phương pháp kiểm thử (cấp độ kiểm thử, loại kiểm thử, kỹ thuật kiểm thử, sản phẩm kiểm thử, tiêu chí đầu vào và tiêu chí đầu ra, sự độc lập của kiểm thử, các số liệu sẽ được thu thập, yêu cầu dữ liệu kiểm thử, yêu cầu môi trường kiểm thử, các độ chệch so với chính sách và chiến lược kiểm thử của tổ chức)</a:t>
            </a:r>
            <a:endParaRPr sz="1300">
              <a:solidFill>
                <a:srgbClr val="374151"/>
              </a:solidFill>
            </a:endParaRPr>
          </a:p>
          <a:p>
            <a:pPr indent="-311150" lvl="0" marL="457200" rtl="0" algn="l">
              <a:spcBef>
                <a:spcPts val="1000"/>
              </a:spcBef>
              <a:spcAft>
                <a:spcPts val="1200"/>
              </a:spcAft>
              <a:buSzPts val="1300"/>
              <a:buChar char="●"/>
            </a:pPr>
            <a:r>
              <a:rPr lang="vi" sz="1300">
                <a:solidFill>
                  <a:srgbClr val="374151"/>
                </a:solidFill>
              </a:rPr>
              <a:t>Ngân sách và lịch trình</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5.2 </a:t>
            </a:r>
            <a:r>
              <a:rPr lang="vi"/>
              <a:t>Quản lý rủi ro </a:t>
            </a:r>
            <a:r>
              <a:rPr lang="vi" sz="2600"/>
              <a:t>(</a:t>
            </a:r>
            <a:r>
              <a:rPr lang="vi" sz="2600"/>
              <a:t>Risk Management)</a:t>
            </a:r>
            <a:endParaRPr sz="2600"/>
          </a:p>
        </p:txBody>
      </p:sp>
      <p:sp>
        <p:nvSpPr>
          <p:cNvPr id="87" name="Google Shape;87;p17"/>
          <p:cNvSpPr txBox="1"/>
          <p:nvPr>
            <p:ph idx="1" type="body"/>
          </p:nvPr>
        </p:nvSpPr>
        <p:spPr>
          <a:xfrm>
            <a:off x="311700" y="1240225"/>
            <a:ext cx="8520600" cy="375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Rủi ro:</a:t>
            </a:r>
            <a:r>
              <a:rPr lang="vi" sz="1600">
                <a:solidFill>
                  <a:schemeClr val="dk1"/>
                </a:solidFill>
              </a:rPr>
              <a:t> </a:t>
            </a:r>
            <a:r>
              <a:rPr lang="vi" sz="1400">
                <a:solidFill>
                  <a:srgbClr val="374151"/>
                </a:solidFill>
              </a:rPr>
              <a:t>là một sự kiện, mối đe dọa, mối nguy hiểm hoặc tình huống tiềm ẩn có thể gây ra tác động tiêu cực khi xảy ra</a:t>
            </a:r>
            <a:endParaRPr sz="1400"/>
          </a:p>
          <a:p>
            <a:pPr indent="0" lvl="0" marL="0" rtl="0" algn="l">
              <a:spcBef>
                <a:spcPts val="1200"/>
              </a:spcBef>
              <a:spcAft>
                <a:spcPts val="0"/>
              </a:spcAft>
              <a:buNone/>
            </a:pPr>
            <a:r>
              <a:rPr lang="vi" sz="1600">
                <a:solidFill>
                  <a:schemeClr val="dk1"/>
                </a:solidFill>
              </a:rPr>
              <a:t>Mục đích</a:t>
            </a:r>
            <a:r>
              <a:rPr lang="vi" sz="1600">
                <a:solidFill>
                  <a:schemeClr val="dk1"/>
                </a:solidFill>
              </a:rPr>
              <a:t>:</a:t>
            </a:r>
            <a:r>
              <a:rPr lang="vi" sz="1600"/>
              <a:t> </a:t>
            </a:r>
            <a:endParaRPr sz="1600"/>
          </a:p>
          <a:p>
            <a:pPr indent="-317500" lvl="0" marL="457200" rtl="0" algn="l">
              <a:spcBef>
                <a:spcPts val="1200"/>
              </a:spcBef>
              <a:spcAft>
                <a:spcPts val="0"/>
              </a:spcAft>
              <a:buClr>
                <a:srgbClr val="374151"/>
              </a:buClr>
              <a:buSzPts val="1400"/>
              <a:buChar char="●"/>
            </a:pPr>
            <a:r>
              <a:rPr lang="vi" sz="1400">
                <a:solidFill>
                  <a:srgbClr val="374151"/>
                </a:solidFill>
              </a:rPr>
              <a:t>Cho phép các tổ chức tăng cơ hội đạt được mục tiêu, cải thiện chất lượng sản phẩm và tăng sự tin tưởng và hài lòng của các bên liên quan.</a:t>
            </a:r>
            <a:endParaRPr sz="1400">
              <a:solidFill>
                <a:srgbClr val="374151"/>
              </a:solidFill>
            </a:endParaRPr>
          </a:p>
          <a:p>
            <a:pPr indent="0" lvl="0" marL="0" rtl="0" algn="l">
              <a:spcBef>
                <a:spcPts val="1200"/>
              </a:spcBef>
              <a:spcAft>
                <a:spcPts val="0"/>
              </a:spcAft>
              <a:buNone/>
            </a:pPr>
            <a:r>
              <a:rPr lang="vi" sz="1600">
                <a:solidFill>
                  <a:schemeClr val="dk1"/>
                </a:solidFill>
              </a:rPr>
              <a:t>Thuộc tính của Rủi ro:</a:t>
            </a:r>
            <a:r>
              <a:rPr lang="vi" sz="1600">
                <a:solidFill>
                  <a:srgbClr val="374151"/>
                </a:solidFill>
              </a:rPr>
              <a:t> </a:t>
            </a:r>
            <a:endParaRPr sz="1600">
              <a:solidFill>
                <a:srgbClr val="374151"/>
              </a:solidFill>
            </a:endParaRPr>
          </a:p>
          <a:p>
            <a:pPr indent="-317500" lvl="0" marL="457200" rtl="0" algn="l">
              <a:spcBef>
                <a:spcPts val="1200"/>
              </a:spcBef>
              <a:spcAft>
                <a:spcPts val="0"/>
              </a:spcAft>
              <a:buSzPts val="1400"/>
              <a:buChar char="●"/>
            </a:pPr>
            <a:r>
              <a:rPr lang="vi" sz="1400">
                <a:solidFill>
                  <a:srgbClr val="374151"/>
                </a:solidFill>
              </a:rPr>
              <a:t>Xác suất xảy ra rủi ro  (</a:t>
            </a:r>
            <a:r>
              <a:rPr lang="vi" sz="1400"/>
              <a:t>Risk likelihood) </a:t>
            </a:r>
            <a:r>
              <a:rPr lang="vi" sz="1400">
                <a:solidFill>
                  <a:srgbClr val="374151"/>
                </a:solidFill>
              </a:rPr>
              <a:t>-  khả năng xảy ra của rủi ro (lớn hơn không và nhỏ hơn một)</a:t>
            </a:r>
            <a:endParaRPr sz="1400">
              <a:solidFill>
                <a:srgbClr val="374151"/>
              </a:solidFill>
            </a:endParaRPr>
          </a:p>
          <a:p>
            <a:pPr indent="-317500" lvl="0" marL="457200" rtl="0" algn="l">
              <a:spcBef>
                <a:spcPts val="1000"/>
              </a:spcBef>
              <a:spcAft>
                <a:spcPts val="1200"/>
              </a:spcAft>
              <a:buSzPts val="1400"/>
              <a:buChar char="●"/>
            </a:pPr>
            <a:r>
              <a:rPr lang="vi" sz="1400">
                <a:solidFill>
                  <a:srgbClr val="374151"/>
                </a:solidFill>
              </a:rPr>
              <a:t>Tác động của rủi ro (</a:t>
            </a:r>
            <a:r>
              <a:rPr lang="vi" sz="1400">
                <a:solidFill>
                  <a:srgbClr val="0F0F0F"/>
                </a:solidFill>
              </a:rPr>
              <a:t>Risk impact)</a:t>
            </a:r>
            <a:r>
              <a:rPr lang="vi" sz="1400">
                <a:solidFill>
                  <a:srgbClr val="374151"/>
                </a:solidFill>
              </a:rPr>
              <a:t> - hậu quả của sự kiện này</a:t>
            </a:r>
            <a:endParaRPr sz="1400">
              <a:solidFill>
                <a:srgbClr val="37415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5.2 </a:t>
            </a:r>
            <a:r>
              <a:rPr lang="vi"/>
              <a:t>Quản lý rủi ro </a:t>
            </a:r>
            <a:r>
              <a:rPr lang="vi" sz="2600"/>
              <a:t>(Risk Management)</a:t>
            </a:r>
            <a:endParaRPr/>
          </a:p>
        </p:txBody>
      </p:sp>
      <p:sp>
        <p:nvSpPr>
          <p:cNvPr id="93" name="Google Shape;93;p18"/>
          <p:cNvSpPr txBox="1"/>
          <p:nvPr>
            <p:ph idx="1" type="body"/>
          </p:nvPr>
        </p:nvSpPr>
        <p:spPr>
          <a:xfrm>
            <a:off x="311700" y="1240225"/>
            <a:ext cx="8520600" cy="36546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vi">
                <a:solidFill>
                  <a:schemeClr val="dk1"/>
                </a:solidFill>
              </a:rPr>
              <a:t>Rủi ro về dự án (Project Risks)</a:t>
            </a:r>
            <a:r>
              <a:rPr lang="vi">
                <a:solidFill>
                  <a:schemeClr val="dk1"/>
                </a:solidFill>
              </a:rPr>
              <a:t>: </a:t>
            </a:r>
            <a:r>
              <a:rPr lang="vi"/>
              <a:t>liên quan đến quản lý và kiểm soát dự án</a:t>
            </a:r>
            <a:endParaRPr/>
          </a:p>
          <a:p>
            <a:pPr indent="-307340" lvl="0" marL="457200" rtl="0" algn="l">
              <a:spcBef>
                <a:spcPts val="1200"/>
              </a:spcBef>
              <a:spcAft>
                <a:spcPts val="0"/>
              </a:spcAft>
              <a:buSzPct val="100000"/>
              <a:buChar char="●"/>
            </a:pPr>
            <a:r>
              <a:rPr lang="vi" sz="1600"/>
              <a:t>Vấn đề về tổ chức (chậm trễ trong bàn giao sản phẩm, ước lượng không chính xác, cắt giảm chi phí)</a:t>
            </a:r>
            <a:endParaRPr sz="1600"/>
          </a:p>
          <a:p>
            <a:pPr indent="-307340" lvl="0" marL="457200" rtl="0" algn="l">
              <a:spcBef>
                <a:spcPts val="1200"/>
              </a:spcBef>
              <a:spcAft>
                <a:spcPts val="0"/>
              </a:spcAft>
              <a:buSzPct val="100000"/>
              <a:buChar char="●"/>
            </a:pPr>
            <a:r>
              <a:rPr lang="vi" sz="1600"/>
              <a:t>Vấn đề về con người (thiếu kỹ năng, xung đột, vấn đề giao tiếp, thiếu nhân lực)</a:t>
            </a:r>
            <a:endParaRPr sz="1600"/>
          </a:p>
          <a:p>
            <a:pPr indent="-307340" lvl="0" marL="457200" rtl="0" algn="l">
              <a:spcBef>
                <a:spcPts val="1000"/>
              </a:spcBef>
              <a:spcAft>
                <a:spcPts val="0"/>
              </a:spcAft>
              <a:buSzPct val="100000"/>
              <a:buChar char="●"/>
            </a:pPr>
            <a:r>
              <a:rPr lang="vi" sz="1600"/>
              <a:t>Vấn đề về kỹ thuật (phạm vi công việc bị mở rộng, các công cụ hỗ trợ kém)</a:t>
            </a:r>
            <a:endParaRPr sz="1600"/>
          </a:p>
          <a:p>
            <a:pPr indent="-307340" lvl="0" marL="457200" rtl="0" algn="l">
              <a:spcBef>
                <a:spcPts val="1000"/>
              </a:spcBef>
              <a:spcAft>
                <a:spcPts val="0"/>
              </a:spcAft>
              <a:buSzPct val="100000"/>
              <a:buChar char="●"/>
            </a:pPr>
            <a:r>
              <a:rPr lang="vi" sz="1600">
                <a:solidFill>
                  <a:srgbClr val="374151"/>
                </a:solidFill>
              </a:rPr>
              <a:t>Vấn đề từ nhà cung cấp (bên thứ 3 bàn giao không đúng hạn, không đúng chất lượng;  công ty hỗ trợ bị phá sản)</a:t>
            </a:r>
            <a:endParaRPr sz="1600"/>
          </a:p>
          <a:p>
            <a:pPr indent="0" lvl="0" marL="0" rtl="0" algn="l">
              <a:lnSpc>
                <a:spcPct val="175000"/>
              </a:lnSpc>
              <a:spcBef>
                <a:spcPts val="1200"/>
              </a:spcBef>
              <a:spcAft>
                <a:spcPts val="0"/>
              </a:spcAft>
              <a:buNone/>
            </a:pPr>
            <a:r>
              <a:rPr lang="vi"/>
              <a:t>=&gt; Khi xảy ra, có thể ảnh hưởng đến lịch trình, ngân sách hoặc phạm vi của dự án, ảnh hưởng đến khả năng đạt được mục tiêu của dự án.</a:t>
            </a:r>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5.2 </a:t>
            </a:r>
            <a:r>
              <a:rPr lang="vi"/>
              <a:t>Quản lý rủi ro </a:t>
            </a:r>
            <a:r>
              <a:rPr lang="vi" sz="2600"/>
              <a:t>(Risk Management)</a:t>
            </a:r>
            <a:endParaRPr/>
          </a:p>
        </p:txBody>
      </p:sp>
      <p:sp>
        <p:nvSpPr>
          <p:cNvPr id="99" name="Google Shape;99;p19"/>
          <p:cNvSpPr txBox="1"/>
          <p:nvPr>
            <p:ph idx="1" type="body"/>
          </p:nvPr>
        </p:nvSpPr>
        <p:spPr>
          <a:xfrm>
            <a:off x="311700" y="1240225"/>
            <a:ext cx="8730000" cy="372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Rủi ro về sản phẩm (</a:t>
            </a:r>
            <a:r>
              <a:rPr lang="vi">
                <a:solidFill>
                  <a:schemeClr val="dk1"/>
                </a:solidFill>
              </a:rPr>
              <a:t>Pro</a:t>
            </a:r>
            <a:r>
              <a:rPr lang="vi">
                <a:solidFill>
                  <a:schemeClr val="dk1"/>
                </a:solidFill>
              </a:rPr>
              <a:t>duct</a:t>
            </a:r>
            <a:r>
              <a:rPr lang="vi">
                <a:solidFill>
                  <a:schemeClr val="dk1"/>
                </a:solidFill>
              </a:rPr>
              <a:t> Risks): </a:t>
            </a:r>
            <a:r>
              <a:rPr lang="vi" sz="1600">
                <a:solidFill>
                  <a:srgbClr val="374151"/>
                </a:solidFill>
              </a:rPr>
              <a:t>liên quan đến các đặc tính chất lượng của sản phẩm như:</a:t>
            </a:r>
            <a:endParaRPr sz="1600">
              <a:solidFill>
                <a:srgbClr val="374151"/>
              </a:solidFill>
            </a:endParaRPr>
          </a:p>
          <a:p>
            <a:pPr indent="-317500" lvl="0" marL="914400" rtl="0" algn="l">
              <a:spcBef>
                <a:spcPts val="1200"/>
              </a:spcBef>
              <a:spcAft>
                <a:spcPts val="0"/>
              </a:spcAft>
              <a:buClr>
                <a:srgbClr val="374151"/>
              </a:buClr>
              <a:buSzPts val="1400"/>
              <a:buChar char="●"/>
            </a:pPr>
            <a:r>
              <a:rPr lang="vi" sz="1400">
                <a:solidFill>
                  <a:srgbClr val="374151"/>
                </a:solidFill>
              </a:rPr>
              <a:t>Chức năng thiếu sót hoặc không đúng </a:t>
            </a:r>
            <a:endParaRPr sz="1400">
              <a:solidFill>
                <a:srgbClr val="374151"/>
              </a:solidFill>
            </a:endParaRPr>
          </a:p>
          <a:p>
            <a:pPr indent="-317500" lvl="0" marL="914400" rtl="0" algn="l">
              <a:spcBef>
                <a:spcPts val="1200"/>
              </a:spcBef>
              <a:spcAft>
                <a:spcPts val="0"/>
              </a:spcAft>
              <a:buClr>
                <a:srgbClr val="374151"/>
              </a:buClr>
              <a:buSzPts val="1400"/>
              <a:buChar char="●"/>
            </a:pPr>
            <a:r>
              <a:rPr lang="vi" sz="1400">
                <a:solidFill>
                  <a:srgbClr val="374151"/>
                </a:solidFill>
              </a:rPr>
              <a:t>Tính toán không chính xác, lỗi thời gian chạy</a:t>
            </a:r>
            <a:endParaRPr sz="1400">
              <a:solidFill>
                <a:srgbClr val="374151"/>
              </a:solidFill>
            </a:endParaRPr>
          </a:p>
          <a:p>
            <a:pPr indent="-317500" lvl="0" marL="914400" rtl="0" algn="l">
              <a:spcBef>
                <a:spcPts val="1000"/>
              </a:spcBef>
              <a:spcAft>
                <a:spcPts val="0"/>
              </a:spcAft>
              <a:buClr>
                <a:srgbClr val="374151"/>
              </a:buClr>
              <a:buSzPts val="1400"/>
              <a:buChar char="●"/>
            </a:pPr>
            <a:r>
              <a:rPr lang="vi" sz="1400">
                <a:solidFill>
                  <a:srgbClr val="374151"/>
                </a:solidFill>
              </a:rPr>
              <a:t>Kiến trúc kém, thuật toán không hiệu quả</a:t>
            </a:r>
            <a:endParaRPr sz="1400">
              <a:solidFill>
                <a:srgbClr val="374151"/>
              </a:solidFill>
            </a:endParaRPr>
          </a:p>
          <a:p>
            <a:pPr indent="-317500" lvl="0" marL="914400" rtl="0" algn="l">
              <a:spcBef>
                <a:spcPts val="1000"/>
              </a:spcBef>
              <a:spcAft>
                <a:spcPts val="0"/>
              </a:spcAft>
              <a:buClr>
                <a:srgbClr val="374151"/>
              </a:buClr>
              <a:buSzPts val="1400"/>
              <a:buChar char="●"/>
            </a:pPr>
            <a:r>
              <a:rPr lang="vi" sz="1400">
                <a:solidFill>
                  <a:srgbClr val="374151"/>
                </a:solidFill>
              </a:rPr>
              <a:t>Thời gian phản hồi không đủ</a:t>
            </a:r>
            <a:endParaRPr sz="1400">
              <a:solidFill>
                <a:srgbClr val="374151"/>
              </a:solidFill>
            </a:endParaRPr>
          </a:p>
          <a:p>
            <a:pPr indent="-317500" lvl="0" marL="914400" rtl="0" algn="l">
              <a:spcBef>
                <a:spcPts val="1000"/>
              </a:spcBef>
              <a:spcAft>
                <a:spcPts val="0"/>
              </a:spcAft>
              <a:buClr>
                <a:srgbClr val="374151"/>
              </a:buClr>
              <a:buSzPts val="1400"/>
              <a:buChar char="●"/>
            </a:pPr>
            <a:r>
              <a:rPr lang="vi" sz="1400">
                <a:solidFill>
                  <a:srgbClr val="374151"/>
                </a:solidFill>
              </a:rPr>
              <a:t>Trải nghiệm người dùng kém</a:t>
            </a:r>
            <a:endParaRPr sz="1400">
              <a:solidFill>
                <a:srgbClr val="374151"/>
              </a:solidFill>
            </a:endParaRPr>
          </a:p>
          <a:p>
            <a:pPr indent="-317500" lvl="0" marL="914400" rtl="0" algn="l">
              <a:spcBef>
                <a:spcPts val="1000"/>
              </a:spcBef>
              <a:spcAft>
                <a:spcPts val="1200"/>
              </a:spcAft>
              <a:buClr>
                <a:srgbClr val="374151"/>
              </a:buClr>
              <a:buSzPts val="1400"/>
              <a:buChar char="●"/>
            </a:pPr>
            <a:r>
              <a:rPr lang="vi" sz="1400">
                <a:solidFill>
                  <a:srgbClr val="374151"/>
                </a:solidFill>
              </a:rPr>
              <a:t>Lỗ hổng bảo mật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5.2 </a:t>
            </a:r>
            <a:r>
              <a:rPr lang="vi"/>
              <a:t>Quản lý rủi ro </a:t>
            </a:r>
            <a:r>
              <a:rPr lang="vi" sz="2600"/>
              <a:t>(Risk Management)</a:t>
            </a:r>
            <a:endParaRPr/>
          </a:p>
        </p:txBody>
      </p:sp>
      <p:sp>
        <p:nvSpPr>
          <p:cNvPr id="105" name="Google Shape;105;p20"/>
          <p:cNvSpPr txBox="1"/>
          <p:nvPr>
            <p:ph idx="1" type="body"/>
          </p:nvPr>
        </p:nvSpPr>
        <p:spPr>
          <a:xfrm>
            <a:off x="311700" y="1240225"/>
            <a:ext cx="8730000" cy="372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vi">
                <a:solidFill>
                  <a:schemeClr val="dk1"/>
                </a:solidFill>
              </a:rPr>
              <a:t>Rủi ro về sản phẩm (Product Risks): </a:t>
            </a:r>
            <a:endParaRPr sz="1400">
              <a:solidFill>
                <a:srgbClr val="374151"/>
              </a:solidFill>
            </a:endParaRPr>
          </a:p>
          <a:p>
            <a:pPr indent="0" lvl="0" marL="0" rtl="0" algn="l">
              <a:spcBef>
                <a:spcPts val="1200"/>
              </a:spcBef>
              <a:spcAft>
                <a:spcPts val="0"/>
              </a:spcAft>
              <a:buNone/>
            </a:pPr>
            <a:r>
              <a:rPr lang="vi" sz="1600">
                <a:solidFill>
                  <a:srgbClr val="374151"/>
                </a:solidFill>
              </a:rPr>
              <a:t>=&gt; Khi các rủi ro về sản phẩm xảy ra, có thể dẫn đến hậu quả tiêu cực, bao gồm:</a:t>
            </a:r>
            <a:r>
              <a:rPr lang="vi" sz="2350">
                <a:solidFill>
                  <a:srgbClr val="374151"/>
                </a:solidFill>
              </a:rPr>
              <a:t>  </a:t>
            </a:r>
            <a:endParaRPr sz="2350">
              <a:solidFill>
                <a:srgbClr val="374151"/>
              </a:solidFill>
            </a:endParaRPr>
          </a:p>
          <a:p>
            <a:pPr indent="-317500" lvl="0" marL="914400" rtl="0" algn="l">
              <a:spcBef>
                <a:spcPts val="1200"/>
              </a:spcBef>
              <a:spcAft>
                <a:spcPts val="0"/>
              </a:spcAft>
              <a:buClr>
                <a:srgbClr val="374151"/>
              </a:buClr>
              <a:buSzPts val="1400"/>
              <a:buChar char="●"/>
            </a:pPr>
            <a:r>
              <a:rPr lang="vi" sz="1400">
                <a:solidFill>
                  <a:srgbClr val="374151"/>
                </a:solidFill>
              </a:rPr>
              <a:t>Sự không hài lòng của người dùng</a:t>
            </a:r>
            <a:endParaRPr sz="1400">
              <a:solidFill>
                <a:srgbClr val="374151"/>
              </a:solidFill>
            </a:endParaRPr>
          </a:p>
          <a:p>
            <a:pPr indent="-317500" lvl="0" marL="914400" marR="0" rtl="0" algn="l">
              <a:lnSpc>
                <a:spcPct val="115000"/>
              </a:lnSpc>
              <a:spcBef>
                <a:spcPts val="1000"/>
              </a:spcBef>
              <a:spcAft>
                <a:spcPts val="0"/>
              </a:spcAft>
              <a:buClr>
                <a:srgbClr val="374151"/>
              </a:buClr>
              <a:buSzPts val="1400"/>
              <a:buChar char="●"/>
            </a:pPr>
            <a:r>
              <a:rPr lang="vi" sz="1400">
                <a:solidFill>
                  <a:srgbClr val="374151"/>
                </a:solidFill>
              </a:rPr>
              <a:t>Mất doanh thu, lòng tin, uy tín</a:t>
            </a:r>
            <a:endParaRPr sz="1400">
              <a:solidFill>
                <a:srgbClr val="374151"/>
              </a:solidFill>
            </a:endParaRPr>
          </a:p>
          <a:p>
            <a:pPr indent="-317500" lvl="0" marL="914400" marR="0" rtl="0" algn="l">
              <a:lnSpc>
                <a:spcPct val="115000"/>
              </a:lnSpc>
              <a:spcBef>
                <a:spcPts val="1000"/>
              </a:spcBef>
              <a:spcAft>
                <a:spcPts val="0"/>
              </a:spcAft>
              <a:buClr>
                <a:srgbClr val="374151"/>
              </a:buClr>
              <a:buSzPts val="1400"/>
              <a:buChar char="●"/>
            </a:pPr>
            <a:r>
              <a:rPr lang="vi" sz="1400">
                <a:solidFill>
                  <a:srgbClr val="374151"/>
                </a:solidFill>
              </a:rPr>
              <a:t>Thiệt hại cho bên thứ ba</a:t>
            </a:r>
            <a:endParaRPr sz="1400">
              <a:solidFill>
                <a:srgbClr val="374151"/>
              </a:solidFill>
            </a:endParaRPr>
          </a:p>
          <a:p>
            <a:pPr indent="-317500" lvl="0" marL="914400" marR="0" rtl="0" algn="l">
              <a:lnSpc>
                <a:spcPct val="115000"/>
              </a:lnSpc>
              <a:spcBef>
                <a:spcPts val="1000"/>
              </a:spcBef>
              <a:spcAft>
                <a:spcPts val="0"/>
              </a:spcAft>
              <a:buClr>
                <a:srgbClr val="374151"/>
              </a:buClr>
              <a:buSzPts val="1400"/>
              <a:buChar char="●"/>
            </a:pPr>
            <a:r>
              <a:rPr lang="vi" sz="1400">
                <a:solidFill>
                  <a:srgbClr val="374151"/>
                </a:solidFill>
              </a:rPr>
              <a:t>Chi phí bảo trì cao, quá tải cho bộ phận hỗ trợ</a:t>
            </a:r>
            <a:endParaRPr sz="1400">
              <a:solidFill>
                <a:srgbClr val="374151"/>
              </a:solidFill>
            </a:endParaRPr>
          </a:p>
          <a:p>
            <a:pPr indent="-317500" lvl="0" marL="914400" marR="0" rtl="0" algn="l">
              <a:lnSpc>
                <a:spcPct val="115000"/>
              </a:lnSpc>
              <a:spcBef>
                <a:spcPts val="1000"/>
              </a:spcBef>
              <a:spcAft>
                <a:spcPts val="0"/>
              </a:spcAft>
              <a:buClr>
                <a:srgbClr val="374151"/>
              </a:buClr>
              <a:buSzPts val="1400"/>
              <a:buChar char="●"/>
            </a:pPr>
            <a:r>
              <a:rPr lang="vi" sz="1400">
                <a:solidFill>
                  <a:srgbClr val="374151"/>
                </a:solidFill>
              </a:rPr>
              <a:t>Hình phạt hình sự</a:t>
            </a:r>
            <a:endParaRPr sz="1400">
              <a:solidFill>
                <a:srgbClr val="374151"/>
              </a:solidFill>
            </a:endParaRPr>
          </a:p>
          <a:p>
            <a:pPr indent="-317500" lvl="0" marL="914400" marR="0" rtl="0" algn="l">
              <a:lnSpc>
                <a:spcPct val="115000"/>
              </a:lnSpc>
              <a:spcBef>
                <a:spcPts val="1000"/>
              </a:spcBef>
              <a:spcAft>
                <a:spcPts val="0"/>
              </a:spcAft>
              <a:buClr>
                <a:srgbClr val="374151"/>
              </a:buClr>
              <a:buSzPts val="1400"/>
              <a:buChar char="●"/>
            </a:pPr>
            <a:r>
              <a:rPr lang="vi" sz="1400">
                <a:solidFill>
                  <a:srgbClr val="374151"/>
                </a:solidFill>
              </a:rPr>
              <a:t>Trong những trường hợp cực kỳ nghiêm trọng, thiệt hại về mặt vật chất, thương tích hoặc thậm chí là tử vong</a:t>
            </a:r>
            <a:r>
              <a:rPr lang="vi" sz="1200">
                <a:solidFill>
                  <a:srgbClr val="374151"/>
                </a:solidFill>
                <a:latin typeface="Roboto"/>
                <a:ea typeface="Roboto"/>
                <a:cs typeface="Roboto"/>
                <a:sym typeface="Roboto"/>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5.2 </a:t>
            </a:r>
            <a:r>
              <a:rPr lang="vi"/>
              <a:t>Quản lý rủi ro </a:t>
            </a:r>
            <a:r>
              <a:rPr lang="vi" sz="2600"/>
              <a:t>(Risk Management)</a:t>
            </a:r>
            <a:endParaRPr/>
          </a:p>
        </p:txBody>
      </p:sp>
      <p:sp>
        <p:nvSpPr>
          <p:cNvPr id="111" name="Google Shape;111;p21"/>
          <p:cNvSpPr txBox="1"/>
          <p:nvPr>
            <p:ph idx="1" type="body"/>
          </p:nvPr>
        </p:nvSpPr>
        <p:spPr>
          <a:xfrm>
            <a:off x="311700" y="1240225"/>
            <a:ext cx="8730000" cy="372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Kiểm soát rủi ro (Risk control)</a:t>
            </a:r>
            <a:r>
              <a:rPr lang="vi">
                <a:solidFill>
                  <a:schemeClr val="dk1"/>
                </a:solidFill>
              </a:rPr>
              <a:t>: </a:t>
            </a:r>
            <a:r>
              <a:rPr lang="vi"/>
              <a:t>bao gồm giảm nhẹ rủi ro (Risk mitigation) và giám sát rủi ro (Risk monitoring)</a:t>
            </a:r>
            <a:endParaRPr/>
          </a:p>
          <a:p>
            <a:pPr indent="-342900" lvl="0" marL="457200" rtl="0" algn="l">
              <a:spcBef>
                <a:spcPts val="1200"/>
              </a:spcBef>
              <a:spcAft>
                <a:spcPts val="0"/>
              </a:spcAft>
              <a:buSzPts val="1800"/>
              <a:buChar char="-"/>
            </a:pPr>
            <a:r>
              <a:rPr lang="vi"/>
              <a:t>Risk mitigation: bao gồm việc triển khai các hành động được đề xuất trong việc đánh giá rủi ro để giảm mức độ rủi ro. </a:t>
            </a:r>
            <a:endParaRPr/>
          </a:p>
          <a:p>
            <a:pPr indent="-342900" lvl="0" marL="457200" rtl="0" algn="l">
              <a:spcBef>
                <a:spcPts val="0"/>
              </a:spcBef>
              <a:spcAft>
                <a:spcPts val="0"/>
              </a:spcAft>
              <a:buSzPts val="1800"/>
              <a:buChar char="-"/>
            </a:pPr>
            <a:r>
              <a:rPr lang="vi"/>
              <a:t>Risk monitoring: đảm bảo rằng các biện pháp giảm nhẹ rủi ro là hiệu quả, thu thập thêm thông tin để cải thiện đánh giá rủi ro và xác định các rủi ro mới xuất hiện.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