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Source Code Pro"/>
      <p:regular r:id="rId11"/>
      <p:bold r:id="rId12"/>
      <p:italic r:id="rId13"/>
      <p:boldItalic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urceCodePro-regular.fntdata"/><Relationship Id="rId10" Type="http://schemas.openxmlformats.org/officeDocument/2006/relationships/slide" Target="slides/slide5.xml"/><Relationship Id="rId13" Type="http://schemas.openxmlformats.org/officeDocument/2006/relationships/font" Target="fonts/SourceCodePro-italic.fntdata"/><Relationship Id="rId12"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SourceCodePro-boldItalic.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e4f225066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e4f225066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84e236e0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84e236e0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84e236e08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84e236e0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9f7137b5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9f7137b5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elenium.dev/downloads/" TargetMode="External"/><Relationship Id="rId4" Type="http://schemas.openxmlformats.org/officeDocument/2006/relationships/hyperlink" Target="https://testng.org/doc/" TargetMode="External"/><Relationship Id="rId5" Type="http://schemas.openxmlformats.org/officeDocument/2006/relationships/hyperlink" Target="https://junit.org/junit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140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Công cụ kiểm thử</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6.1 </a:t>
            </a:r>
            <a:r>
              <a:rPr lang="vi"/>
              <a:t>Công cụ hỗ trợ kiểm thử</a:t>
            </a:r>
            <a:endParaRPr/>
          </a:p>
        </p:txBody>
      </p:sp>
      <p:sp>
        <p:nvSpPr>
          <p:cNvPr id="69" name="Google Shape;69;p14"/>
          <p:cNvSpPr txBox="1"/>
          <p:nvPr>
            <p:ph idx="1" type="body"/>
          </p:nvPr>
        </p:nvSpPr>
        <p:spPr>
          <a:xfrm>
            <a:off x="311700" y="1240225"/>
            <a:ext cx="8520600" cy="3723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vi"/>
              <a:t>• Tool quản lý (Management tools) – tăng hiệu quả quá trình kiểm thử bằng cách hỗ trợ quản lý trong SDLC:  </a:t>
            </a:r>
            <a:r>
              <a:rPr lang="vi"/>
              <a:t>requirements, tests, defects, configuration</a:t>
            </a:r>
            <a:endParaRPr/>
          </a:p>
          <a:p>
            <a:pPr indent="0" lvl="0" marL="0" rtl="0" algn="l">
              <a:spcBef>
                <a:spcPts val="1200"/>
              </a:spcBef>
              <a:spcAft>
                <a:spcPts val="0"/>
              </a:spcAft>
              <a:buNone/>
            </a:pPr>
            <a:r>
              <a:rPr lang="vi"/>
              <a:t>• Tool kiểm thử tĩnh (Static testing tools) – hỗ trợ tester trong việc reviews và static analysis </a:t>
            </a:r>
            <a:endParaRPr/>
          </a:p>
          <a:p>
            <a:pPr indent="0" lvl="0" marL="0" rtl="0" algn="l">
              <a:spcBef>
                <a:spcPts val="1200"/>
              </a:spcBef>
              <a:spcAft>
                <a:spcPts val="0"/>
              </a:spcAft>
              <a:buNone/>
            </a:pPr>
            <a:r>
              <a:rPr lang="vi"/>
              <a:t>• Tool thiết kế và phát triển tests (Test design and implementation tools) – hỗ trợ tạo test case,, test data và test procedures </a:t>
            </a:r>
            <a:endParaRPr/>
          </a:p>
          <a:p>
            <a:pPr indent="0" lvl="0" marL="0" rtl="0" algn="l">
              <a:spcBef>
                <a:spcPts val="1200"/>
              </a:spcBef>
              <a:spcAft>
                <a:spcPts val="0"/>
              </a:spcAft>
              <a:buNone/>
            </a:pPr>
            <a:r>
              <a:rPr lang="vi"/>
              <a:t>• Tool thực thi và bao phủ test (Test execution and coverage tools) – hỗ trợ thực thi test động và đo độ bao phủ </a:t>
            </a:r>
            <a:endParaRPr/>
          </a:p>
          <a:p>
            <a:pPr indent="0" lvl="0" marL="0" rtl="0" algn="l">
              <a:spcBef>
                <a:spcPts val="1200"/>
              </a:spcBef>
              <a:spcAft>
                <a:spcPts val="0"/>
              </a:spcAft>
              <a:buNone/>
            </a:pPr>
            <a:r>
              <a:rPr lang="vi"/>
              <a:t>• Tool kiểm thử phi chức năng (Non-functional testing tools) – cho phép tester thực hiện kiểm thử phi chức năng những case  khó hoặc không thể thực hiện thủ công</a:t>
            </a:r>
            <a:endParaRPr/>
          </a:p>
          <a:p>
            <a:pPr indent="0" lvl="0" marL="0" rtl="0" algn="l">
              <a:spcBef>
                <a:spcPts val="1200"/>
              </a:spcBef>
              <a:spcAft>
                <a:spcPts val="1200"/>
              </a:spcAft>
              <a:buNone/>
            </a:pPr>
            <a:r>
              <a:rPr lang="vi"/>
              <a:t>• Tool DevOps – Hỗ trợ DevOps về quy trình phát hành sản phẩm, theo dõi quy trình làm việc, (các) quy trình build tự động, CI/CD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6.2 Lợi ích và rủi ro khi tự động hóa kiểm thử</a:t>
            </a:r>
            <a:endParaRPr/>
          </a:p>
        </p:txBody>
      </p:sp>
      <p:sp>
        <p:nvSpPr>
          <p:cNvPr id="75" name="Google Shape;75;p15"/>
          <p:cNvSpPr txBox="1"/>
          <p:nvPr>
            <p:ph idx="1" type="body"/>
          </p:nvPr>
        </p:nvSpPr>
        <p:spPr>
          <a:xfrm>
            <a:off x="311700" y="1240225"/>
            <a:ext cx="8520600" cy="3843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vi" sz="2000">
                <a:solidFill>
                  <a:srgbClr val="FF00FF"/>
                </a:solidFill>
              </a:rPr>
              <a:t>Lợi ích</a:t>
            </a:r>
            <a:endParaRPr sz="2000">
              <a:solidFill>
                <a:schemeClr val="dk1"/>
              </a:solidFill>
            </a:endParaRPr>
          </a:p>
          <a:p>
            <a:pPr indent="-301942" lvl="0" marL="457200" marR="0" rtl="0" algn="l">
              <a:lnSpc>
                <a:spcPct val="115000"/>
              </a:lnSpc>
              <a:spcBef>
                <a:spcPts val="1200"/>
              </a:spcBef>
              <a:spcAft>
                <a:spcPts val="0"/>
              </a:spcAft>
              <a:buSzPct val="91666"/>
              <a:buChar char="●"/>
            </a:pPr>
            <a:r>
              <a:rPr lang="vi"/>
              <a:t>Tiết kiệm thời gian bằng cách giảm công việc thủ công lặp đi lặp lại (thực hiện kiểm tra hồi quy, nhập lại cùng một dữ liệu, so sánh kết quả mong đợi với kết quả thực tế và kiểm tra các tiêu chuẩn mã hóa)</a:t>
            </a:r>
            <a:endParaRPr/>
          </a:p>
          <a:p>
            <a:pPr indent="-301942" lvl="0" marL="457200" marR="0" rtl="0" algn="l">
              <a:lnSpc>
                <a:spcPct val="115000"/>
              </a:lnSpc>
              <a:spcBef>
                <a:spcPts val="1200"/>
              </a:spcBef>
              <a:spcAft>
                <a:spcPts val="0"/>
              </a:spcAft>
              <a:buSzPct val="91666"/>
              <a:buChar char="●"/>
            </a:pPr>
            <a:r>
              <a:rPr lang="vi"/>
              <a:t>Ngăn ngừa các lỗi đơn giản của con người thông qua tính nhất quán và khả năng lặp lại cao hơn</a:t>
            </a:r>
            <a:endParaRPr/>
          </a:p>
          <a:p>
            <a:pPr indent="-301942" lvl="0" marL="457200" marR="0" rtl="0" algn="l">
              <a:lnSpc>
                <a:spcPct val="115000"/>
              </a:lnSpc>
              <a:spcBef>
                <a:spcPts val="1000"/>
              </a:spcBef>
              <a:spcAft>
                <a:spcPts val="0"/>
              </a:spcAft>
              <a:buSzPct val="91666"/>
              <a:buChar char="●"/>
            </a:pPr>
            <a:r>
              <a:rPr lang="vi"/>
              <a:t>Đánh giá khách quan hơn (ví dụ: mức độ bao phủ) </a:t>
            </a:r>
            <a:endParaRPr/>
          </a:p>
          <a:p>
            <a:pPr indent="-301942" lvl="0" marL="457200" marR="0" rtl="0" algn="l">
              <a:lnSpc>
                <a:spcPct val="115000"/>
              </a:lnSpc>
              <a:spcBef>
                <a:spcPts val="1000"/>
              </a:spcBef>
              <a:spcAft>
                <a:spcPts val="0"/>
              </a:spcAft>
              <a:buSzPct val="91666"/>
              <a:buChar char="●"/>
            </a:pPr>
            <a:r>
              <a:rPr lang="vi"/>
              <a:t>Truy cập thông tin về kiểm thử một cách dễ dàng để hỗ trợ quản lý kiểm thử và báo cáo kiểm thử (ví dụ: số liệu thống kê, biểu đồ và dữ liệu tổng hợp về tiến độ kiểm thử, tỷ lệ lỗi và thời gian thực hiện kiểm thử)</a:t>
            </a:r>
            <a:endParaRPr/>
          </a:p>
          <a:p>
            <a:pPr indent="-301942" lvl="0" marL="457200" marR="0" rtl="0" algn="l">
              <a:lnSpc>
                <a:spcPct val="115000"/>
              </a:lnSpc>
              <a:spcBef>
                <a:spcPts val="1000"/>
              </a:spcBef>
              <a:spcAft>
                <a:spcPts val="0"/>
              </a:spcAft>
              <a:buSzPct val="91666"/>
              <a:buChar char="●"/>
            </a:pPr>
            <a:r>
              <a:rPr lang="vi"/>
              <a:t>Giảm thời gian thực hiện kiểm thử để phát hiện lỗi sớm hơn, phản hồi nhanh hơn và thời gian đưa ra thị trường nhanh hơn</a:t>
            </a:r>
            <a:endParaRPr/>
          </a:p>
          <a:p>
            <a:pPr indent="-301942" lvl="0" marL="457200" marR="0" rtl="0" algn="l">
              <a:lnSpc>
                <a:spcPct val="115000"/>
              </a:lnSpc>
              <a:spcBef>
                <a:spcPts val="1000"/>
              </a:spcBef>
              <a:spcAft>
                <a:spcPts val="1200"/>
              </a:spcAft>
              <a:buSzPct val="91666"/>
              <a:buChar char="●"/>
            </a:pPr>
            <a:r>
              <a:rPr lang="vi"/>
              <a:t>Người kiểm thử có nhiều thời gian để thiết kế các test mới, sâu hơn và hiệu quả hơn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6.2 </a:t>
            </a:r>
            <a:r>
              <a:rPr lang="vi"/>
              <a:t>Lợi ích và rủi ro khi tự động hóa kiểm thử</a:t>
            </a:r>
            <a:endParaRPr/>
          </a:p>
        </p:txBody>
      </p:sp>
      <p:sp>
        <p:nvSpPr>
          <p:cNvPr id="81" name="Google Shape;81;p16"/>
          <p:cNvSpPr txBox="1"/>
          <p:nvPr>
            <p:ph idx="1" type="body"/>
          </p:nvPr>
        </p:nvSpPr>
        <p:spPr>
          <a:xfrm>
            <a:off x="311700" y="1240225"/>
            <a:ext cx="8520600" cy="3604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vi" sz="2200">
                <a:solidFill>
                  <a:srgbClr val="FF00FF"/>
                </a:solidFill>
              </a:rPr>
              <a:t>Rủi ro</a:t>
            </a:r>
            <a:endParaRPr sz="2200">
              <a:solidFill>
                <a:schemeClr val="dk1"/>
              </a:solidFill>
            </a:endParaRPr>
          </a:p>
          <a:p>
            <a:pPr indent="-301942" lvl="0" marL="457200" marR="0" rtl="0" algn="l">
              <a:lnSpc>
                <a:spcPct val="115000"/>
              </a:lnSpc>
              <a:spcBef>
                <a:spcPts val="1200"/>
              </a:spcBef>
              <a:spcAft>
                <a:spcPts val="0"/>
              </a:spcAft>
              <a:buSzPct val="91666"/>
              <a:buChar char="●"/>
            </a:pPr>
            <a:r>
              <a:rPr lang="vi"/>
              <a:t>Ước tính không chính xác về thời gian, chi phí, công sức cần thiết để giới thiệu một công cụ, duy trì các kịch bản kiểm thử và thay đổi quy trình kiểm thử thủ công hiện có. </a:t>
            </a:r>
            <a:endParaRPr/>
          </a:p>
          <a:p>
            <a:pPr indent="-301942" lvl="0" marL="457200" marR="0" rtl="0" algn="l">
              <a:lnSpc>
                <a:spcPct val="115000"/>
              </a:lnSpc>
              <a:spcBef>
                <a:spcPts val="1200"/>
              </a:spcBef>
              <a:spcAft>
                <a:spcPts val="0"/>
              </a:spcAft>
              <a:buSzPct val="91666"/>
              <a:buChar char="●"/>
            </a:pPr>
            <a:r>
              <a:rPr lang="vi"/>
              <a:t>Sử dụng công cụ kiểm thử trong khi kiểm thử thủ công phù hợp hơn.</a:t>
            </a:r>
            <a:endParaRPr/>
          </a:p>
          <a:p>
            <a:pPr indent="-301942" lvl="0" marL="457200" marR="0" rtl="0" algn="l">
              <a:lnSpc>
                <a:spcPct val="115000"/>
              </a:lnSpc>
              <a:spcBef>
                <a:spcPts val="1200"/>
              </a:spcBef>
              <a:spcAft>
                <a:spcPts val="0"/>
              </a:spcAft>
              <a:buSzPct val="91666"/>
              <a:buChar char="●"/>
            </a:pPr>
            <a:r>
              <a:rPr lang="vi"/>
              <a:t>Sự phụ thuộc vào nhà cung cấp công cụ có thể ngừng kinh doanh, ngừng hoạt động, bán công cụ cho nhà cung cấp khác hoặc cung cấp hỗ trợ kém </a:t>
            </a:r>
            <a:endParaRPr/>
          </a:p>
          <a:p>
            <a:pPr indent="-301942" lvl="0" marL="457200" marR="0" rtl="0" algn="l">
              <a:lnSpc>
                <a:spcPct val="115000"/>
              </a:lnSpc>
              <a:spcBef>
                <a:spcPts val="1200"/>
              </a:spcBef>
              <a:spcAft>
                <a:spcPts val="0"/>
              </a:spcAft>
              <a:buSzPct val="91666"/>
              <a:buChar char="●"/>
            </a:pPr>
            <a:r>
              <a:rPr lang="vi"/>
              <a:t>Sử dụng một phần mềm nguồn mở có thể bị bỏ đi, nghĩa là không có bản cập nhật nào nữa hoặc các thành phần bên trong của nó có thể yêu cầu cập nhật khá thường xuyên khi phát triển thêm.</a:t>
            </a:r>
            <a:endParaRPr/>
          </a:p>
          <a:p>
            <a:pPr indent="-301942" lvl="0" marL="457200" marR="0" rtl="0" algn="l">
              <a:lnSpc>
                <a:spcPct val="115000"/>
              </a:lnSpc>
              <a:spcBef>
                <a:spcPts val="1200"/>
              </a:spcBef>
              <a:spcAft>
                <a:spcPts val="0"/>
              </a:spcAft>
              <a:buSzPct val="91666"/>
              <a:buChar char="●"/>
            </a:pPr>
            <a:r>
              <a:rPr lang="vi"/>
              <a:t>Công cụ tự động hóa không tương thích với nền tảng phát triển.</a:t>
            </a:r>
            <a:endParaRPr/>
          </a:p>
          <a:p>
            <a:pPr indent="-301942" lvl="0" marL="457200" marR="0" rtl="0" algn="l">
              <a:lnSpc>
                <a:spcPct val="115000"/>
              </a:lnSpc>
              <a:spcBef>
                <a:spcPts val="1200"/>
              </a:spcBef>
              <a:spcAft>
                <a:spcPts val="1200"/>
              </a:spcAft>
              <a:buSzPct val="91666"/>
              <a:buChar char="●"/>
            </a:pPr>
            <a:r>
              <a:rPr lang="vi"/>
              <a:t>Chọn một công cụ không phù hợp, không tuân thủ các yêu cầu quy định và/hoặc tiêu chuẩn an toàn.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a:t>6.3 </a:t>
            </a:r>
            <a:r>
              <a:rPr lang="vi"/>
              <a:t>Hướng dẫn cài đặt và sử dụng một số tools</a:t>
            </a:r>
            <a:endParaRPr/>
          </a:p>
        </p:txBody>
      </p:sp>
      <p:sp>
        <p:nvSpPr>
          <p:cNvPr id="87" name="Google Shape;87;p17"/>
          <p:cNvSpPr txBox="1"/>
          <p:nvPr>
            <p:ph idx="1" type="body"/>
          </p:nvPr>
        </p:nvSpPr>
        <p:spPr>
          <a:xfrm>
            <a:off x="311700" y="1240225"/>
            <a:ext cx="8520600" cy="360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Tool quản lý lỗi Jira</a:t>
            </a:r>
            <a:endParaRPr/>
          </a:p>
          <a:p>
            <a:pPr indent="0" lvl="0" marL="457200" rtl="0" algn="l">
              <a:spcBef>
                <a:spcPts val="1200"/>
              </a:spcBef>
              <a:spcAft>
                <a:spcPts val="0"/>
              </a:spcAft>
              <a:buNone/>
            </a:pPr>
            <a:r>
              <a:rPr lang="vi"/>
              <a:t>https://www.atlassian.com/</a:t>
            </a:r>
            <a:endParaRPr/>
          </a:p>
          <a:p>
            <a:pPr indent="-342900" lvl="0" marL="457200" rtl="0" algn="l">
              <a:spcBef>
                <a:spcPts val="1200"/>
              </a:spcBef>
              <a:spcAft>
                <a:spcPts val="0"/>
              </a:spcAft>
              <a:buSzPts val="1800"/>
              <a:buAutoNum type="arabicPeriod"/>
            </a:pPr>
            <a:r>
              <a:rPr lang="vi"/>
              <a:t>Tool thực thi kiểm thử tự động Selenium + TestNG/Junit</a:t>
            </a:r>
            <a:endParaRPr/>
          </a:p>
          <a:p>
            <a:pPr indent="-342900" lvl="0" marL="914400" rtl="0" algn="l">
              <a:spcBef>
                <a:spcPts val="1000"/>
              </a:spcBef>
              <a:spcAft>
                <a:spcPts val="0"/>
              </a:spcAft>
              <a:buSzPts val="1800"/>
              <a:buChar char="-"/>
            </a:pPr>
            <a:r>
              <a:rPr lang="vi"/>
              <a:t>Selenium: </a:t>
            </a:r>
            <a:r>
              <a:rPr lang="vi" u="sng">
                <a:solidFill>
                  <a:schemeClr val="hlink"/>
                </a:solidFill>
                <a:hlinkClick r:id="rId3"/>
              </a:rPr>
              <a:t>https://www.selenium.dev/downloads/</a:t>
            </a:r>
            <a:endParaRPr/>
          </a:p>
          <a:p>
            <a:pPr indent="-342900" lvl="0" marL="914400" rtl="0" algn="l">
              <a:spcBef>
                <a:spcPts val="1000"/>
              </a:spcBef>
              <a:spcAft>
                <a:spcPts val="0"/>
              </a:spcAft>
              <a:buSzPts val="1800"/>
              <a:buChar char="-"/>
            </a:pPr>
            <a:r>
              <a:rPr lang="vi"/>
              <a:t>TestNG: </a:t>
            </a:r>
            <a:r>
              <a:rPr lang="vi" u="sng">
                <a:solidFill>
                  <a:schemeClr val="hlink"/>
                </a:solidFill>
                <a:hlinkClick r:id="rId4"/>
              </a:rPr>
              <a:t>https://testng.org/doc/</a:t>
            </a:r>
            <a:endParaRPr/>
          </a:p>
          <a:p>
            <a:pPr indent="-342900" lvl="0" marL="914400" rtl="0" algn="l">
              <a:spcBef>
                <a:spcPts val="1000"/>
              </a:spcBef>
              <a:spcAft>
                <a:spcPts val="0"/>
              </a:spcAft>
              <a:buSzPts val="1800"/>
              <a:buChar char="-"/>
            </a:pPr>
            <a:r>
              <a:rPr lang="vi"/>
              <a:t>Hoặc Junit: </a:t>
            </a:r>
            <a:r>
              <a:rPr lang="vi" u="sng">
                <a:solidFill>
                  <a:schemeClr val="hlink"/>
                </a:solidFill>
                <a:hlinkClick r:id="rId5"/>
              </a:rPr>
              <a:t>https://junit.org/junit5/</a:t>
            </a:r>
            <a:endParaRPr/>
          </a:p>
          <a:p>
            <a:pPr indent="0" lvl="0" marL="9144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