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40" r:id="rId3"/>
    <p:sldId id="579" r:id="rId4"/>
    <p:sldId id="478" r:id="rId5"/>
    <p:sldId id="666" r:id="rId6"/>
    <p:sldId id="676" r:id="rId7"/>
    <p:sldId id="677" r:id="rId8"/>
    <p:sldId id="678" r:id="rId9"/>
    <p:sldId id="680" r:id="rId10"/>
    <p:sldId id="679" r:id="rId11"/>
    <p:sldId id="681" r:id="rId12"/>
    <p:sldId id="637" r:id="rId13"/>
    <p:sldId id="668" r:id="rId14"/>
    <p:sldId id="670" r:id="rId15"/>
    <p:sldId id="580" r:id="rId16"/>
    <p:sldId id="609" r:id="rId17"/>
    <p:sldId id="673" r:id="rId18"/>
    <p:sldId id="672" r:id="rId19"/>
    <p:sldId id="674" r:id="rId20"/>
    <p:sldId id="675" r:id="rId21"/>
    <p:sldId id="547" r:id="rId22"/>
    <p:sldId id="660" r:id="rId23"/>
    <p:sldId id="682" r:id="rId24"/>
    <p:sldId id="683" r:id="rId25"/>
    <p:sldId id="684" r:id="rId26"/>
    <p:sldId id="685" r:id="rId27"/>
    <p:sldId id="686" r:id="rId28"/>
    <p:sldId id="687" r:id="rId29"/>
    <p:sldId id="624"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ội dung chính" id="{3AAE43C8-39AC-478F-B5A0-7501E605B677}">
          <p14:sldIdLst>
            <p14:sldId id="256"/>
            <p14:sldId id="340"/>
            <p14:sldId id="579"/>
            <p14:sldId id="478"/>
            <p14:sldId id="666"/>
            <p14:sldId id="676"/>
            <p14:sldId id="677"/>
            <p14:sldId id="678"/>
            <p14:sldId id="680"/>
            <p14:sldId id="679"/>
            <p14:sldId id="681"/>
            <p14:sldId id="637"/>
            <p14:sldId id="668"/>
            <p14:sldId id="670"/>
            <p14:sldId id="580"/>
            <p14:sldId id="609"/>
            <p14:sldId id="673"/>
            <p14:sldId id="672"/>
            <p14:sldId id="674"/>
            <p14:sldId id="675"/>
            <p14:sldId id="547"/>
            <p14:sldId id="660"/>
            <p14:sldId id="682"/>
            <p14:sldId id="683"/>
            <p14:sldId id="684"/>
            <p14:sldId id="685"/>
            <p14:sldId id="686"/>
            <p14:sldId id="687"/>
            <p14:sldId id="62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FF00FF"/>
    <a:srgbClr val="0A01C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0470" autoAdjust="0"/>
  </p:normalViewPr>
  <p:slideViewPr>
    <p:cSldViewPr>
      <p:cViewPr varScale="1">
        <p:scale>
          <a:sx n="59" d="100"/>
          <a:sy n="59" d="100"/>
        </p:scale>
        <p:origin x="12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dgm:t>
        <a:bodyPr/>
        <a:lstStyle/>
        <a:p>
          <a:r>
            <a:rPr lang="en-US" sz="3200" b="0" noProof="0" dirty="0">
              <a:latin typeface="Times New Roman" panose="02020603050405020304" pitchFamily="18" charset="0"/>
              <a:cs typeface="Times New Roman" panose="02020603050405020304" pitchFamily="18" charset="0"/>
            </a:rPr>
            <a:t>TỔNG QUAN VỀ BA TIÊU CHUẨN</a:t>
          </a:r>
          <a:endParaRPr lang="vi-VN" sz="3200" b="0" noProof="0" dirty="0">
            <a:latin typeface="Times New Roman" panose="02020603050405020304" pitchFamily="18" charset="0"/>
            <a:cs typeface="Times New Roman" panose="02020603050405020304" pitchFamily="18" charset="0"/>
          </a:endParaRP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custT="1"/>
      <dgm:spPr/>
      <dgm:t>
        <a:bodyPr/>
        <a:lstStyle/>
        <a:p>
          <a:r>
            <a:rPr lang="en-US" sz="3200" b="0" noProof="0" dirty="0">
              <a:latin typeface="Times New Roman" panose="02020603050405020304" pitchFamily="18" charset="0"/>
              <a:cs typeface="Times New Roman" panose="02020603050405020304" pitchFamily="18" charset="0"/>
            </a:rPr>
            <a:t>ĐÁNH GIÁ BA TIÊU CHUẨN CHO BITCOIN</a:t>
          </a:r>
          <a:endParaRPr lang="vi-VN" sz="3200" b="0" noProof="0" dirty="0">
            <a:latin typeface="Times New Roman" panose="02020603050405020304" pitchFamily="18" charset="0"/>
            <a:cs typeface="Times New Roman" panose="02020603050405020304" pitchFamily="18" charset="0"/>
          </a:endParaRPr>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custT="1"/>
      <dgm:spPr/>
      <dgm:t>
        <a:bodyPr/>
        <a:lstStyle/>
        <a:p>
          <a:r>
            <a:rPr lang="en-US" sz="3200" b="0" noProof="0" dirty="0">
              <a:latin typeface="Times New Roman" panose="02020603050405020304" pitchFamily="18" charset="0"/>
              <a:cs typeface="Times New Roman" panose="02020603050405020304" pitchFamily="18" charset="0"/>
            </a:rPr>
            <a:t>ĐỀ XUẤT CÁC TIÊU CHUẨN</a:t>
          </a:r>
          <a:endParaRPr lang="vi-VN" sz="3200" b="0" noProof="0" dirty="0">
            <a:latin typeface="Times New Roman" panose="02020603050405020304" pitchFamily="18" charset="0"/>
            <a:cs typeface="Times New Roman" panose="02020603050405020304" pitchFamily="18" charset="0"/>
          </a:endParaRPr>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custLinFactNeighborX="608" custLinFactNeighborY="-2855">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3">
        <dgm:presLayoutVars>
          <dgm:bulletEnabled val="1"/>
        </dgm:presLayoutVars>
      </dgm:prSet>
      <dgm:spPr/>
    </dgm:pt>
    <dgm:pt modelId="{A6B8EA77-B4EA-49A8-AA9D-041381B2E5E1}" type="pres">
      <dgm:prSet presAssocID="{A154402D-F9B2-4C48-9125-8292378E7AB7}" presName="labelTx" presStyleLbl="node1" presStyleIdx="1" presStyleCnt="3">
        <dgm:presLayoutVars>
          <dgm:chMax val="0"/>
          <dgm:chPref val="0"/>
          <dgm:bulletEnabled val="1"/>
        </dgm:presLayoutVars>
      </dgm:prSet>
      <dgm:spPr/>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3">
        <dgm:presLayoutVars>
          <dgm:bulletEnabled val="1"/>
        </dgm:presLayoutVars>
      </dgm:prSet>
      <dgm:spPr/>
    </dgm:pt>
    <dgm:pt modelId="{0949E7F9-9DEA-43F3-911F-AE44735B852B}" type="pres">
      <dgm:prSet presAssocID="{B5193D4B-1ED6-445C-B6A6-AE3818FC2766}"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B500EC30-3000-4C07-8372-A31CEDC1C144}" type="presOf" srcId="{1954A1FA-4B42-4C08-BF93-5C9BA7C2665F}" destId="{98C5D315-4B3E-4F1B-A1A8-052C309A7363}"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A023DC4F-E43F-4874-804E-FDF2F8013AFD}" srcId="{A154402D-F9B2-4C48-9125-8292378E7AB7}" destId="{1954A1FA-4B42-4C08-BF93-5C9BA7C2665F}" srcOrd="0" destOrd="0" parTransId="{F927A74F-D2A2-4AB0-8893-CF51DDF10731}" sibTransId="{34C381B8-D96B-43F6-9242-C0293A270C49}"/>
    <dgm:cxn modelId="{314C4E73-477B-4DFC-A12A-BEB22C372D5A}" type="presOf" srcId="{8C66E9B3-B12D-4C23-A273-982D7F969BBC}" destId="{BDFB8683-95A4-4BBF-9344-3A0D69314DBB}" srcOrd="0" destOrd="0" presId="urn:diagrams.loki3.com/NumberedList"/>
    <dgm:cxn modelId="{2C8B1358-A534-4D27-98CB-A34F0C3D3472}" srcId="{B5193D4B-1ED6-445C-B6A6-AE3818FC2766}" destId="{152EAF71-BF84-447B-84C5-2232E28C4FCA}" srcOrd="0" destOrd="0" parTransId="{D569EE23-819D-4E34-9A4A-9D37DBB67D06}" sibTransId="{340DE1BF-D80E-4AC8-85EB-5D4314B0F9DF}"/>
    <dgm:cxn modelId="{404685B1-6113-4993-AF1C-944545FCA9CD}" type="presOf" srcId="{B5193D4B-1ED6-445C-B6A6-AE3818FC2766}" destId="{0949E7F9-9DEA-43F3-911F-AE44735B852B}" srcOrd="0" destOrd="0" presId="urn:diagrams.loki3.com/NumberedList"/>
    <dgm:cxn modelId="{89F6AEB2-4790-487C-AC1B-D20A20054F51}"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CED0B9D0-E2DC-4CB1-A2C1-36298657AC7B}" type="presOf" srcId="{6C03E07F-ECFB-4D2F-BA96-D23DA7C5AC73}" destId="{7D701CF5-2CC3-48B9-A656-E2968A10AA3B}" srcOrd="0" destOrd="0" presId="urn:diagrams.loki3.com/NumberedList"/>
    <dgm:cxn modelId="{FD182DD2-C9C6-4CDB-A188-7CA06050DE8B}" srcId="{8C66E9B3-B12D-4C23-A273-982D7F969BBC}" destId="{A154402D-F9B2-4C48-9125-8292378E7AB7}" srcOrd="1" destOrd="0" parTransId="{061D1218-E6C7-4340-A6BA-47512C688623}" sibTransId="{CE468408-CA00-40E3-A114-D281F2A09213}"/>
    <dgm:cxn modelId="{4FD553E5-B1C4-42E0-9DD0-91ED553DA4F7}" type="presOf" srcId="{152EAF71-BF84-447B-84C5-2232E28C4FCA}" destId="{25D1B6CB-F924-43BD-8F41-4FD6C4B056B8}" srcOrd="0" destOrd="0" presId="urn:diagrams.loki3.com/NumberedList"/>
    <dgm:cxn modelId="{8C091CE9-5083-46D4-B796-DEE19EA10A67}" type="presOf" srcId="{A154402D-F9B2-4C48-9125-8292378E7AB7}" destId="{A6B8EA77-B4EA-49A8-AA9D-041381B2E5E1}" srcOrd="0" destOrd="0" presId="urn:diagrams.loki3.com/NumberedList"/>
    <dgm:cxn modelId="{331AB42C-1046-4141-8285-FFBCEA886FBE}" type="presParOf" srcId="{BDFB8683-95A4-4BBF-9344-3A0D69314DBB}" destId="{F885113E-BE17-4045-B96D-BDD8D07DA3AD}" srcOrd="0" destOrd="0" presId="urn:diagrams.loki3.com/NumberedList"/>
    <dgm:cxn modelId="{68B8FBB4-ED59-4AB5-B564-80256CBFF78C}" type="presParOf" srcId="{F885113E-BE17-4045-B96D-BDD8D07DA3AD}" destId="{A08A9154-0BEB-4230-91C9-16FAC1EF6E1C}" srcOrd="0" destOrd="0" presId="urn:diagrams.loki3.com/NumberedList"/>
    <dgm:cxn modelId="{96F20BA2-CC2C-4F59-99ED-6A1D57DA5790}" type="presParOf" srcId="{F885113E-BE17-4045-B96D-BDD8D07DA3AD}" destId="{7D701CF5-2CC3-48B9-A656-E2968A10AA3B}" srcOrd="1" destOrd="0" presId="urn:diagrams.loki3.com/NumberedList"/>
    <dgm:cxn modelId="{25161863-846C-4616-8205-6F3A31D3D21F}" type="presParOf" srcId="{BDFB8683-95A4-4BBF-9344-3A0D69314DBB}" destId="{85038EDB-25C5-4D4E-ABE9-E631391CFDC0}" srcOrd="1" destOrd="0" presId="urn:diagrams.loki3.com/NumberedList"/>
    <dgm:cxn modelId="{943C510F-273F-4619-B6AC-B6F558AFCAE5}" type="presParOf" srcId="{BDFB8683-95A4-4BBF-9344-3A0D69314DBB}" destId="{AFAA0CB2-BCE9-45E8-AB1D-9BC34D542D01}" srcOrd="2" destOrd="0" presId="urn:diagrams.loki3.com/NumberedList"/>
    <dgm:cxn modelId="{20515D6B-8275-4810-A31B-EB5FD862901C}" type="presParOf" srcId="{AFAA0CB2-BCE9-45E8-AB1D-9BC34D542D01}" destId="{98C5D315-4B3E-4F1B-A1A8-052C309A7363}" srcOrd="0" destOrd="0" presId="urn:diagrams.loki3.com/NumberedList"/>
    <dgm:cxn modelId="{E9D8E427-C149-4927-9BA4-E47C540339D1}" type="presParOf" srcId="{AFAA0CB2-BCE9-45E8-AB1D-9BC34D542D01}" destId="{A6B8EA77-B4EA-49A8-AA9D-041381B2E5E1}" srcOrd="1" destOrd="0" presId="urn:diagrams.loki3.com/NumberedList"/>
    <dgm:cxn modelId="{33A5A86B-F731-470F-B884-1321FADB5E03}" type="presParOf" srcId="{BDFB8683-95A4-4BBF-9344-3A0D69314DBB}" destId="{15C31D05-F4D7-4DB6-967A-5D7A83C52D02}" srcOrd="3" destOrd="0" presId="urn:diagrams.loki3.com/NumberedList"/>
    <dgm:cxn modelId="{391BC795-A043-4FC3-8070-A569F697C6C2}" type="presParOf" srcId="{BDFB8683-95A4-4BBF-9344-3A0D69314DBB}" destId="{F1AE417E-86BE-4449-A2A3-9F26FDE9098A}" srcOrd="4" destOrd="0" presId="urn:diagrams.loki3.com/NumberedList"/>
    <dgm:cxn modelId="{B99FCF32-6987-4EC2-9A3E-722AEEF0AD1F}" type="presParOf" srcId="{F1AE417E-86BE-4449-A2A3-9F26FDE9098A}" destId="{25D1B6CB-F924-43BD-8F41-4FD6C4B056B8}" srcOrd="0" destOrd="0" presId="urn:diagrams.loki3.com/NumberedList"/>
    <dgm:cxn modelId="{ED51EDA5-3E87-40D5-946F-290C311C51DA}" type="presParOf" srcId="{F1AE417E-86BE-4449-A2A3-9F26FDE9098A}" destId="{0949E7F9-9DEA-43F3-911F-AE44735B852B}" srcOrd="1" destOrd="0" presId="urn:diagrams.loki3.com/Number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a:solidFill>
          <a:srgbClr val="00FF00"/>
        </a:solidFill>
      </dgm:spPr>
      <dgm:t>
        <a:bodyPr/>
        <a:lstStyle/>
        <a:p>
          <a:r>
            <a:rPr lang="en-US" sz="3200" b="0" noProof="0" dirty="0">
              <a:latin typeface="Times New Roman" panose="02020603050405020304" pitchFamily="18" charset="0"/>
              <a:cs typeface="Times New Roman" panose="02020603050405020304" pitchFamily="18" charset="0"/>
            </a:rPr>
            <a:t>TỔNG QUAN VỀ BA TIÊU CHUẨN</a:t>
          </a:r>
          <a:endParaRPr lang="vi-VN" sz="3200" b="0" noProof="0" dirty="0">
            <a:latin typeface="Times New Roman" panose="02020603050405020304" pitchFamily="18" charset="0"/>
            <a:cs typeface="Times New Roman" panose="02020603050405020304" pitchFamily="18" charset="0"/>
          </a:endParaRP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custT="1"/>
      <dgm:spPr/>
      <dgm:t>
        <a:bodyPr/>
        <a:lstStyle/>
        <a:p>
          <a:r>
            <a:rPr lang="en-US" sz="3200" b="0" noProof="0" dirty="0">
              <a:latin typeface="Times New Roman" panose="02020603050405020304" pitchFamily="18" charset="0"/>
              <a:cs typeface="Times New Roman" panose="02020603050405020304" pitchFamily="18" charset="0"/>
            </a:rPr>
            <a:t>ĐÁNH GIÁ BA TIÊU CHUẨN CHO BITCOIN</a:t>
          </a:r>
          <a:endParaRPr lang="vi-VN" sz="3200" b="0" noProof="0" dirty="0">
            <a:latin typeface="Times New Roman" panose="02020603050405020304" pitchFamily="18" charset="0"/>
            <a:cs typeface="Times New Roman" panose="02020603050405020304" pitchFamily="18" charset="0"/>
          </a:endParaRPr>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custT="1"/>
      <dgm:spPr/>
      <dgm:t>
        <a:bodyPr/>
        <a:lstStyle/>
        <a:p>
          <a:r>
            <a:rPr lang="en-US" sz="3200" b="0" noProof="0" dirty="0">
              <a:latin typeface="Times New Roman" panose="02020603050405020304" pitchFamily="18" charset="0"/>
              <a:cs typeface="Times New Roman" panose="02020603050405020304" pitchFamily="18" charset="0"/>
            </a:rPr>
            <a:t>ĐỀ XUẤT CÁC TIÊU CHUẨN</a:t>
          </a:r>
          <a:endParaRPr lang="vi-VN" sz="3200" b="0" noProof="0" dirty="0">
            <a:latin typeface="Times New Roman" panose="02020603050405020304" pitchFamily="18" charset="0"/>
            <a:cs typeface="Times New Roman" panose="02020603050405020304" pitchFamily="18" charset="0"/>
          </a:endParaRPr>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3">
        <dgm:presLayoutVars>
          <dgm:bulletEnabled val="1"/>
        </dgm:presLayoutVars>
      </dgm:prSet>
      <dgm:spPr/>
    </dgm:pt>
    <dgm:pt modelId="{A6B8EA77-B4EA-49A8-AA9D-041381B2E5E1}" type="pres">
      <dgm:prSet presAssocID="{A154402D-F9B2-4C48-9125-8292378E7AB7}" presName="labelTx" presStyleLbl="node1" presStyleIdx="1" presStyleCnt="3">
        <dgm:presLayoutVars>
          <dgm:chMax val="0"/>
          <dgm:chPref val="0"/>
          <dgm:bulletEnabled val="1"/>
        </dgm:presLayoutVars>
      </dgm:prSet>
      <dgm:spPr/>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3">
        <dgm:presLayoutVars>
          <dgm:bulletEnabled val="1"/>
        </dgm:presLayoutVars>
      </dgm:prSet>
      <dgm:spPr/>
    </dgm:pt>
    <dgm:pt modelId="{0949E7F9-9DEA-43F3-911F-AE44735B852B}" type="pres">
      <dgm:prSet presAssocID="{B5193D4B-1ED6-445C-B6A6-AE3818FC2766}"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B9E6BE0A-297A-42F7-9ECD-9AC95CE87D02}" type="presOf" srcId="{152EAF71-BF84-447B-84C5-2232E28C4FCA}" destId="{25D1B6CB-F924-43BD-8F41-4FD6C4B056B8}" srcOrd="0" destOrd="0" presId="urn:diagrams.loki3.com/NumberedList"/>
    <dgm:cxn modelId="{AB273135-E78C-4A41-9B4F-92FB23E7D5D3}" type="presOf" srcId="{8C66E9B3-B12D-4C23-A273-982D7F969BBC}" destId="{BDFB8683-95A4-4BBF-9344-3A0D69314DBB}" srcOrd="0" destOrd="0" presId="urn:diagrams.loki3.com/NumberedList"/>
    <dgm:cxn modelId="{F295F335-DFEB-4057-84D1-41476A9AC203}" type="presOf" srcId="{1954A1FA-4B42-4C08-BF93-5C9BA7C2665F}" destId="{98C5D315-4B3E-4F1B-A1A8-052C309A7363}" srcOrd="0" destOrd="0" presId="urn:diagrams.loki3.com/NumberedList"/>
    <dgm:cxn modelId="{A7DA4A3A-C465-406E-A908-ED7A6C984A4C}" type="presOf" srcId="{9EA58EC5-7D69-4397-8093-5A4FCBD369E8}" destId="{A08A9154-0BEB-4230-91C9-16FAC1EF6E1C}"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BC949547-6DF5-46E8-945F-B5C3C57257CB}" type="presOf" srcId="{6C03E07F-ECFB-4D2F-BA96-D23DA7C5AC73}" destId="{7D701CF5-2CC3-48B9-A656-E2968A10AA3B}" srcOrd="0" destOrd="0" presId="urn:diagrams.loki3.com/NumberedList"/>
    <dgm:cxn modelId="{A023DC4F-E43F-4874-804E-FDF2F8013AFD}" srcId="{A154402D-F9B2-4C48-9125-8292378E7AB7}" destId="{1954A1FA-4B42-4C08-BF93-5C9BA7C2665F}" srcOrd="0" destOrd="0" parTransId="{F927A74F-D2A2-4AB0-8893-CF51DDF10731}" sibTransId="{34C381B8-D96B-43F6-9242-C0293A270C49}"/>
    <dgm:cxn modelId="{53FC5670-4EE8-48D9-A752-640441AC3178}" type="presOf" srcId="{B5193D4B-1ED6-445C-B6A6-AE3818FC2766}" destId="{0949E7F9-9DEA-43F3-911F-AE44735B852B}" srcOrd="0" destOrd="0" presId="urn:diagrams.loki3.com/NumberedList"/>
    <dgm:cxn modelId="{2C8B1358-A534-4D27-98CB-A34F0C3D3472}" srcId="{B5193D4B-1ED6-445C-B6A6-AE3818FC2766}" destId="{152EAF71-BF84-447B-84C5-2232E28C4FCA}" srcOrd="0" destOrd="0" parTransId="{D569EE23-819D-4E34-9A4A-9D37DBB67D06}" sibTransId="{340DE1BF-D80E-4AC8-85EB-5D4314B0F9DF}"/>
    <dgm:cxn modelId="{EC0D50B7-49FF-411F-A929-2ED9E17BA8B4}" type="presOf" srcId="{A154402D-F9B2-4C48-9125-8292378E7AB7}" destId="{A6B8EA77-B4EA-49A8-AA9D-041381B2E5E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3AD26819-3D80-425A-9670-55D8FB4336C8}" type="presParOf" srcId="{BDFB8683-95A4-4BBF-9344-3A0D69314DBB}" destId="{F885113E-BE17-4045-B96D-BDD8D07DA3AD}" srcOrd="0" destOrd="0" presId="urn:diagrams.loki3.com/NumberedList"/>
    <dgm:cxn modelId="{8FF147CA-57EA-4090-8692-5431AB21CF20}" type="presParOf" srcId="{F885113E-BE17-4045-B96D-BDD8D07DA3AD}" destId="{A08A9154-0BEB-4230-91C9-16FAC1EF6E1C}" srcOrd="0" destOrd="0" presId="urn:diagrams.loki3.com/NumberedList"/>
    <dgm:cxn modelId="{195EBBEE-17FC-4C10-9BE6-F82AF80E6692}" type="presParOf" srcId="{F885113E-BE17-4045-B96D-BDD8D07DA3AD}" destId="{7D701CF5-2CC3-48B9-A656-E2968A10AA3B}" srcOrd="1" destOrd="0" presId="urn:diagrams.loki3.com/NumberedList"/>
    <dgm:cxn modelId="{8E81D49E-AB4A-441E-A300-22E5B4FC7D33}" type="presParOf" srcId="{BDFB8683-95A4-4BBF-9344-3A0D69314DBB}" destId="{85038EDB-25C5-4D4E-ABE9-E631391CFDC0}" srcOrd="1" destOrd="0" presId="urn:diagrams.loki3.com/NumberedList"/>
    <dgm:cxn modelId="{DA9F0586-0CE5-4D49-A467-092C4B17953A}" type="presParOf" srcId="{BDFB8683-95A4-4BBF-9344-3A0D69314DBB}" destId="{AFAA0CB2-BCE9-45E8-AB1D-9BC34D542D01}" srcOrd="2" destOrd="0" presId="urn:diagrams.loki3.com/NumberedList"/>
    <dgm:cxn modelId="{4F5F7208-85EE-49F4-892B-2CE69EEA3917}" type="presParOf" srcId="{AFAA0CB2-BCE9-45E8-AB1D-9BC34D542D01}" destId="{98C5D315-4B3E-4F1B-A1A8-052C309A7363}" srcOrd="0" destOrd="0" presId="urn:diagrams.loki3.com/NumberedList"/>
    <dgm:cxn modelId="{3D5889BD-9D76-43F6-BEE2-0AA45AA85526}" type="presParOf" srcId="{AFAA0CB2-BCE9-45E8-AB1D-9BC34D542D01}" destId="{A6B8EA77-B4EA-49A8-AA9D-041381B2E5E1}" srcOrd="1" destOrd="0" presId="urn:diagrams.loki3.com/NumberedList"/>
    <dgm:cxn modelId="{E48E3089-CA59-4EA2-8656-245348B3A729}" type="presParOf" srcId="{BDFB8683-95A4-4BBF-9344-3A0D69314DBB}" destId="{15C31D05-F4D7-4DB6-967A-5D7A83C52D02}" srcOrd="3" destOrd="0" presId="urn:diagrams.loki3.com/NumberedList"/>
    <dgm:cxn modelId="{B6A33F9B-225D-4E2C-B58B-35284131A959}" type="presParOf" srcId="{BDFB8683-95A4-4BBF-9344-3A0D69314DBB}" destId="{F1AE417E-86BE-4449-A2A3-9F26FDE9098A}" srcOrd="4" destOrd="0" presId="urn:diagrams.loki3.com/NumberedList"/>
    <dgm:cxn modelId="{FD44C47A-18E3-4D14-98CA-6F0C385F8F38}" type="presParOf" srcId="{F1AE417E-86BE-4449-A2A3-9F26FDE9098A}" destId="{25D1B6CB-F924-43BD-8F41-4FD6C4B056B8}" srcOrd="0" destOrd="0" presId="urn:diagrams.loki3.com/NumberedList"/>
    <dgm:cxn modelId="{C16CA5A9-80BF-4E29-A8A7-AE3B2335C1B6}" type="presParOf" srcId="{F1AE417E-86BE-4449-A2A3-9F26FDE9098A}" destId="{0949E7F9-9DEA-43F3-911F-AE44735B852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dgm:t>
        <a:bodyPr/>
        <a:lstStyle/>
        <a:p>
          <a:r>
            <a:rPr lang="en-US" sz="3200" b="0" noProof="0" dirty="0">
              <a:latin typeface="Times New Roman" panose="02020603050405020304" pitchFamily="18" charset="0"/>
              <a:cs typeface="Times New Roman" panose="02020603050405020304" pitchFamily="18" charset="0"/>
            </a:rPr>
            <a:t>TỔNG QUAN VỀ BA TIÊU CHUẨN</a:t>
          </a:r>
          <a:endParaRPr lang="vi-VN" sz="3600" b="0" noProof="0" dirty="0">
            <a:latin typeface="Times New Roman" panose="02020603050405020304" pitchFamily="18" charset="0"/>
            <a:cs typeface="Times New Roman" panose="02020603050405020304" pitchFamily="18" charset="0"/>
          </a:endParaRP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a:solidFill>
          <a:srgbClr val="00FF00"/>
        </a:solidFill>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custT="1"/>
      <dgm:spPr>
        <a:solidFill>
          <a:srgbClr val="00FF00"/>
        </a:solidFill>
      </dgm:spPr>
      <dgm:t>
        <a:bodyPr/>
        <a:lstStyle/>
        <a:p>
          <a:r>
            <a:rPr lang="en-US" sz="3200" b="0" noProof="0" dirty="0">
              <a:latin typeface="Times New Roman" panose="02020603050405020304" pitchFamily="18" charset="0"/>
              <a:cs typeface="Times New Roman" panose="02020603050405020304" pitchFamily="18" charset="0"/>
            </a:rPr>
            <a:t>ĐÁNH GIÁ BA TIÊU CHUẨN CHO BITCOIN</a:t>
          </a:r>
          <a:endParaRPr lang="vi-VN" sz="3200" b="0" noProof="0" dirty="0">
            <a:latin typeface="Times New Roman" panose="02020603050405020304" pitchFamily="18" charset="0"/>
            <a:cs typeface="Times New Roman" panose="02020603050405020304" pitchFamily="18" charset="0"/>
          </a:endParaRPr>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custT="1"/>
      <dgm:spPr/>
      <dgm:t>
        <a:bodyPr/>
        <a:lstStyle/>
        <a:p>
          <a:r>
            <a:rPr lang="en-US" sz="3200" b="0" noProof="0" dirty="0">
              <a:latin typeface="Times New Roman" panose="02020603050405020304" pitchFamily="18" charset="0"/>
              <a:cs typeface="Times New Roman" panose="02020603050405020304" pitchFamily="18" charset="0"/>
            </a:rPr>
            <a:t>ĐỀ XUẤT CÁC TIÊU CHUẨN</a:t>
          </a:r>
          <a:endParaRPr lang="vi-VN" sz="3200" b="0" noProof="0" dirty="0">
            <a:latin typeface="Times New Roman" panose="02020603050405020304" pitchFamily="18" charset="0"/>
            <a:cs typeface="Times New Roman" panose="02020603050405020304" pitchFamily="18" charset="0"/>
          </a:endParaRPr>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3">
        <dgm:presLayoutVars>
          <dgm:bulletEnabled val="1"/>
        </dgm:presLayoutVars>
      </dgm:prSet>
      <dgm:spPr/>
    </dgm:pt>
    <dgm:pt modelId="{A6B8EA77-B4EA-49A8-AA9D-041381B2E5E1}" type="pres">
      <dgm:prSet presAssocID="{A154402D-F9B2-4C48-9125-8292378E7AB7}" presName="labelTx" presStyleLbl="node1" presStyleIdx="1" presStyleCnt="3">
        <dgm:presLayoutVars>
          <dgm:chMax val="0"/>
          <dgm:chPref val="0"/>
          <dgm:bulletEnabled val="1"/>
        </dgm:presLayoutVars>
      </dgm:prSet>
      <dgm:spPr/>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3">
        <dgm:presLayoutVars>
          <dgm:bulletEnabled val="1"/>
        </dgm:presLayoutVars>
      </dgm:prSet>
      <dgm:spPr/>
    </dgm:pt>
    <dgm:pt modelId="{0949E7F9-9DEA-43F3-911F-AE44735B852B}" type="pres">
      <dgm:prSet presAssocID="{B5193D4B-1ED6-445C-B6A6-AE3818FC2766}" presName="labelTx" presStyleLbl="node1" presStyleIdx="2" presStyleCnt="3">
        <dgm:presLayoutVars>
          <dgm:chMax val="0"/>
          <dgm:chPref val="0"/>
          <dgm:bulletEnabled val="1"/>
        </dgm:presLayoutVars>
      </dgm:prSet>
      <dgm:spPr/>
    </dgm:pt>
  </dgm:ptLst>
  <dgm:cxnLst>
    <dgm:cxn modelId="{94240403-D6CB-4400-96E8-744C39FF051B}"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BDCA0B1D-6F70-4592-A393-64F506A5529E}" type="presOf" srcId="{152EAF71-BF84-447B-84C5-2232E28C4FCA}" destId="{25D1B6CB-F924-43BD-8F41-4FD6C4B056B8}"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534C3964-6D08-4862-8C54-E43D7638A6E5}" type="presOf" srcId="{B5193D4B-1ED6-445C-B6A6-AE3818FC2766}" destId="{0949E7F9-9DEA-43F3-911F-AE44735B852B}" srcOrd="0" destOrd="0" presId="urn:diagrams.loki3.com/NumberedList"/>
    <dgm:cxn modelId="{AC850A6B-51D1-47F9-A707-CEA525508888}" type="presOf" srcId="{A154402D-F9B2-4C48-9125-8292378E7AB7}" destId="{A6B8EA77-B4EA-49A8-AA9D-041381B2E5E1}" srcOrd="0" destOrd="0" presId="urn:diagrams.loki3.com/NumberedList"/>
    <dgm:cxn modelId="{AFE95A4B-D65B-448F-8282-D022B992A16A}" type="presOf" srcId="{1954A1FA-4B42-4C08-BF93-5C9BA7C2665F}" destId="{98C5D315-4B3E-4F1B-A1A8-052C309A7363}" srcOrd="0" destOrd="0" presId="urn:diagrams.loki3.com/NumberedList"/>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BD25B5DE-9C8D-44E8-A39D-9C246ECA9D39}" type="presOf" srcId="{6C03E07F-ECFB-4D2F-BA96-D23DA7C5AC73}" destId="{7D701CF5-2CC3-48B9-A656-E2968A10AA3B}" srcOrd="0" destOrd="0" presId="urn:diagrams.loki3.com/NumberedList"/>
    <dgm:cxn modelId="{8B595EE3-EAD1-4248-8F84-2855B4290EFB}" type="presOf" srcId="{9EA58EC5-7D69-4397-8093-5A4FCBD369E8}" destId="{A08A9154-0BEB-4230-91C9-16FAC1EF6E1C}" srcOrd="0" destOrd="0" presId="urn:diagrams.loki3.com/NumberedList"/>
    <dgm:cxn modelId="{F50F266E-481C-43D9-A5DA-D6A11A557C3F}" type="presParOf" srcId="{BDFB8683-95A4-4BBF-9344-3A0D69314DBB}" destId="{F885113E-BE17-4045-B96D-BDD8D07DA3AD}" srcOrd="0" destOrd="0" presId="urn:diagrams.loki3.com/NumberedList"/>
    <dgm:cxn modelId="{702F1BFD-2476-4B95-9C72-4A0254E3F4CB}" type="presParOf" srcId="{F885113E-BE17-4045-B96D-BDD8D07DA3AD}" destId="{A08A9154-0BEB-4230-91C9-16FAC1EF6E1C}" srcOrd="0" destOrd="0" presId="urn:diagrams.loki3.com/NumberedList"/>
    <dgm:cxn modelId="{3B2F086F-59C6-4C04-9335-5CE1C33CD64F}" type="presParOf" srcId="{F885113E-BE17-4045-B96D-BDD8D07DA3AD}" destId="{7D701CF5-2CC3-48B9-A656-E2968A10AA3B}" srcOrd="1" destOrd="0" presId="urn:diagrams.loki3.com/NumberedList"/>
    <dgm:cxn modelId="{8C85CBF1-E2F3-4105-8D44-DB7D55384370}" type="presParOf" srcId="{BDFB8683-95A4-4BBF-9344-3A0D69314DBB}" destId="{85038EDB-25C5-4D4E-ABE9-E631391CFDC0}" srcOrd="1" destOrd="0" presId="urn:diagrams.loki3.com/NumberedList"/>
    <dgm:cxn modelId="{93A11D9D-FB24-4630-9E75-2C91D7BCEE54}" type="presParOf" srcId="{BDFB8683-95A4-4BBF-9344-3A0D69314DBB}" destId="{AFAA0CB2-BCE9-45E8-AB1D-9BC34D542D01}" srcOrd="2" destOrd="0" presId="urn:diagrams.loki3.com/NumberedList"/>
    <dgm:cxn modelId="{427125CF-7A3F-4A39-BE5A-A0F54F82BCEE}" type="presParOf" srcId="{AFAA0CB2-BCE9-45E8-AB1D-9BC34D542D01}" destId="{98C5D315-4B3E-4F1B-A1A8-052C309A7363}" srcOrd="0" destOrd="0" presId="urn:diagrams.loki3.com/NumberedList"/>
    <dgm:cxn modelId="{F996FB89-55A6-457D-B823-02D7CA76FAE7}" type="presParOf" srcId="{AFAA0CB2-BCE9-45E8-AB1D-9BC34D542D01}" destId="{A6B8EA77-B4EA-49A8-AA9D-041381B2E5E1}" srcOrd="1" destOrd="0" presId="urn:diagrams.loki3.com/NumberedList"/>
    <dgm:cxn modelId="{319C0253-C4FD-473A-B885-B0599CC9BB97}" type="presParOf" srcId="{BDFB8683-95A4-4BBF-9344-3A0D69314DBB}" destId="{15C31D05-F4D7-4DB6-967A-5D7A83C52D02}" srcOrd="3" destOrd="0" presId="urn:diagrams.loki3.com/NumberedList"/>
    <dgm:cxn modelId="{156E469D-7B05-45FF-85C7-C18A3722DCC7}" type="presParOf" srcId="{BDFB8683-95A4-4BBF-9344-3A0D69314DBB}" destId="{F1AE417E-86BE-4449-A2A3-9F26FDE9098A}" srcOrd="4" destOrd="0" presId="urn:diagrams.loki3.com/NumberedList"/>
    <dgm:cxn modelId="{67E451EE-E246-4234-8932-D24701BC57DE}" type="presParOf" srcId="{F1AE417E-86BE-4449-A2A3-9F26FDE9098A}" destId="{25D1B6CB-F924-43BD-8F41-4FD6C4B056B8}" srcOrd="0" destOrd="0" presId="urn:diagrams.loki3.com/NumberedList"/>
    <dgm:cxn modelId="{AD7B649F-1CAC-4898-A398-AB7ED19D5B18}" type="presParOf" srcId="{F1AE417E-86BE-4449-A2A3-9F26FDE9098A}" destId="{0949E7F9-9DEA-43F3-911F-AE44735B852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a:t>1</a:t>
          </a:r>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custT="1"/>
      <dgm:spPr/>
      <dgm:t>
        <a:bodyPr/>
        <a:lstStyle/>
        <a:p>
          <a:r>
            <a:rPr lang="en-US" sz="3200" b="0" noProof="0" dirty="0">
              <a:latin typeface="Times New Roman" panose="02020603050405020304" pitchFamily="18" charset="0"/>
              <a:cs typeface="Times New Roman" panose="02020603050405020304" pitchFamily="18" charset="0"/>
            </a:rPr>
            <a:t>TỔNG QUAN VỀ BA TIÊU CHUẨN</a:t>
          </a:r>
          <a:endParaRPr lang="vi-VN" sz="3200" b="0" noProof="0" dirty="0">
            <a:latin typeface="Times New Roman" panose="02020603050405020304" pitchFamily="18" charset="0"/>
            <a:cs typeface="Times New Roman" panose="02020603050405020304" pitchFamily="18" charset="0"/>
          </a:endParaRPr>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A154402D-F9B2-4C48-9125-8292378E7AB7}">
      <dgm:prSet/>
      <dgm:spPr/>
      <dgm:t>
        <a:bodyPr/>
        <a:lstStyle/>
        <a:p>
          <a:r>
            <a:rPr lang="en-US" b="0" noProof="0" dirty="0"/>
            <a:t>2</a:t>
          </a:r>
          <a:endParaRPr lang="vi-VN" b="0" noProof="0" dirty="0"/>
        </a:p>
      </dgm:t>
    </dgm:pt>
    <dgm:pt modelId="{061D1218-E6C7-4340-A6BA-47512C688623}" type="parTrans" cxnId="{FD182DD2-C9C6-4CDB-A188-7CA06050DE8B}">
      <dgm:prSet/>
      <dgm:spPr/>
      <dgm:t>
        <a:bodyPr/>
        <a:lstStyle/>
        <a:p>
          <a:endParaRPr lang="en-US"/>
        </a:p>
      </dgm:t>
    </dgm:pt>
    <dgm:pt modelId="{CE468408-CA00-40E3-A114-D281F2A09213}" type="sibTrans" cxnId="{FD182DD2-C9C6-4CDB-A188-7CA06050DE8B}">
      <dgm:prSet/>
      <dgm:spPr/>
      <dgm:t>
        <a:bodyPr/>
        <a:lstStyle/>
        <a:p>
          <a:endParaRPr lang="en-US"/>
        </a:p>
      </dgm:t>
    </dgm:pt>
    <dgm:pt modelId="{1954A1FA-4B42-4C08-BF93-5C9BA7C2665F}">
      <dgm:prSet custT="1"/>
      <dgm:spPr/>
      <dgm:t>
        <a:bodyPr/>
        <a:lstStyle/>
        <a:p>
          <a:r>
            <a:rPr lang="en-US" sz="3200" b="0" noProof="0" dirty="0">
              <a:latin typeface="Times New Roman" panose="02020603050405020304" pitchFamily="18" charset="0"/>
              <a:cs typeface="Times New Roman" panose="02020603050405020304" pitchFamily="18" charset="0"/>
            </a:rPr>
            <a:t>ĐÁNH GIÁ BA TIÊU CHUẨN CHO BITCOIN</a:t>
          </a:r>
          <a:endParaRPr lang="vi-VN" sz="3200" b="0" noProof="0" dirty="0">
            <a:latin typeface="Times New Roman" panose="02020603050405020304" pitchFamily="18" charset="0"/>
            <a:cs typeface="Times New Roman" panose="02020603050405020304" pitchFamily="18" charset="0"/>
          </a:endParaRPr>
        </a:p>
      </dgm:t>
    </dgm:pt>
    <dgm:pt modelId="{F927A74F-D2A2-4AB0-8893-CF51DDF10731}" type="parTrans" cxnId="{A023DC4F-E43F-4874-804E-FDF2F8013AFD}">
      <dgm:prSet/>
      <dgm:spPr/>
      <dgm:t>
        <a:bodyPr/>
        <a:lstStyle/>
        <a:p>
          <a:endParaRPr lang="en-US"/>
        </a:p>
      </dgm:t>
    </dgm:pt>
    <dgm:pt modelId="{34C381B8-D96B-43F6-9242-C0293A270C49}" type="sibTrans" cxnId="{A023DC4F-E43F-4874-804E-FDF2F8013AFD}">
      <dgm:prSet/>
      <dgm:spPr/>
      <dgm:t>
        <a:bodyPr/>
        <a:lstStyle/>
        <a:p>
          <a:endParaRPr lang="en-US"/>
        </a:p>
      </dgm:t>
    </dgm:pt>
    <dgm:pt modelId="{B5193D4B-1ED6-445C-B6A6-AE3818FC2766}">
      <dgm:prSet/>
      <dgm:spPr>
        <a:solidFill>
          <a:srgbClr val="00FF00"/>
        </a:solidFill>
      </dgm:spPr>
      <dgm:t>
        <a:bodyPr/>
        <a:lstStyle/>
        <a:p>
          <a:r>
            <a:rPr lang="en-US" b="0" noProof="0" dirty="0"/>
            <a:t>3</a:t>
          </a:r>
          <a:endParaRPr lang="vi-VN" b="0" noProof="0" dirty="0"/>
        </a:p>
      </dgm:t>
    </dgm:pt>
    <dgm:pt modelId="{7275C458-B07B-42E1-9CA3-3FE41B761752}" type="parTrans" cxnId="{AF33B25B-71C3-417B-AD64-5CB30C9A9DE0}">
      <dgm:prSet/>
      <dgm:spPr/>
      <dgm:t>
        <a:bodyPr/>
        <a:lstStyle/>
        <a:p>
          <a:endParaRPr lang="en-US"/>
        </a:p>
      </dgm:t>
    </dgm:pt>
    <dgm:pt modelId="{6DB35095-1411-43C3-931A-BCEEBF6C1836}" type="sibTrans" cxnId="{AF33B25B-71C3-417B-AD64-5CB30C9A9DE0}">
      <dgm:prSet/>
      <dgm:spPr/>
      <dgm:t>
        <a:bodyPr/>
        <a:lstStyle/>
        <a:p>
          <a:endParaRPr lang="en-US"/>
        </a:p>
      </dgm:t>
    </dgm:pt>
    <dgm:pt modelId="{152EAF71-BF84-447B-84C5-2232E28C4FCA}">
      <dgm:prSet custT="1"/>
      <dgm:spPr>
        <a:solidFill>
          <a:srgbClr val="00FF00">
            <a:alpha val="90000"/>
          </a:srgbClr>
        </a:solidFill>
      </dgm:spPr>
      <dgm:t>
        <a:bodyPr/>
        <a:lstStyle/>
        <a:p>
          <a:r>
            <a:rPr lang="en-US" sz="3200" b="0" noProof="0" dirty="0">
              <a:latin typeface="Times New Roman" panose="02020603050405020304" pitchFamily="18" charset="0"/>
              <a:cs typeface="Times New Roman" panose="02020603050405020304" pitchFamily="18" charset="0"/>
            </a:rPr>
            <a:t>ĐỀ XUẤT CÁC </a:t>
          </a:r>
          <a:r>
            <a:rPr lang="en-US" sz="3200" b="0" noProof="0">
              <a:latin typeface="Times New Roman" panose="02020603050405020304" pitchFamily="18" charset="0"/>
              <a:cs typeface="Times New Roman" panose="02020603050405020304" pitchFamily="18" charset="0"/>
            </a:rPr>
            <a:t>TIÊU </a:t>
          </a:r>
          <a:r>
            <a:rPr lang="vi-VN" sz="3200" b="0" noProof="0">
              <a:latin typeface="Times New Roman" panose="02020603050405020304" pitchFamily="18" charset="0"/>
              <a:cs typeface="Times New Roman" panose="02020603050405020304" pitchFamily="18" charset="0"/>
            </a:rPr>
            <a:t>CHÍ</a:t>
          </a:r>
          <a:endParaRPr lang="vi-VN" sz="3200" b="0" noProof="0" dirty="0">
            <a:latin typeface="Times New Roman" panose="02020603050405020304" pitchFamily="18" charset="0"/>
            <a:cs typeface="Times New Roman" panose="02020603050405020304" pitchFamily="18" charset="0"/>
          </a:endParaRPr>
        </a:p>
      </dgm:t>
    </dgm:pt>
    <dgm:pt modelId="{D569EE23-819D-4E34-9A4A-9D37DBB67D06}" type="parTrans" cxnId="{2C8B1358-A534-4D27-98CB-A34F0C3D3472}">
      <dgm:prSet/>
      <dgm:spPr/>
      <dgm:t>
        <a:bodyPr/>
        <a:lstStyle/>
        <a:p>
          <a:endParaRPr lang="en-US"/>
        </a:p>
      </dgm:t>
    </dgm:pt>
    <dgm:pt modelId="{340DE1BF-D80E-4AC8-85EB-5D4314B0F9DF}" type="sibTrans" cxnId="{2C8B1358-A534-4D27-98CB-A34F0C3D3472}">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pt>
    <dgm:pt modelId="{F885113E-BE17-4045-B96D-BDD8D07DA3AD}" type="pres">
      <dgm:prSet presAssocID="{6C03E07F-ECFB-4D2F-BA96-D23DA7C5AC73}" presName="composite" presStyleCnt="0"/>
      <dgm:spPr/>
    </dgm:pt>
    <dgm:pt modelId="{A08A9154-0BEB-4230-91C9-16FAC1EF6E1C}" type="pres">
      <dgm:prSet presAssocID="{6C03E07F-ECFB-4D2F-BA96-D23DA7C5AC73}" presName="desTx" presStyleLbl="fgAccFollowNode1" presStyleIdx="0" presStyleCnt="3" custLinFactNeighborX="-450" custLinFactNeighborY="2618">
        <dgm:presLayoutVars>
          <dgm:bulletEnabled val="1"/>
        </dgm:presLayoutVars>
      </dgm:prSet>
      <dgm:spPr/>
    </dgm:pt>
    <dgm:pt modelId="{7D701CF5-2CC3-48B9-A656-E2968A10AA3B}" type="pres">
      <dgm:prSet presAssocID="{6C03E07F-ECFB-4D2F-BA96-D23DA7C5AC73}" presName="labelTx" presStyleLbl="node1" presStyleIdx="0" presStyleCnt="3">
        <dgm:presLayoutVars>
          <dgm:chMax val="0"/>
          <dgm:chPref val="0"/>
          <dgm:bulletEnabled val="1"/>
        </dgm:presLayoutVars>
      </dgm:prSet>
      <dgm:spPr/>
    </dgm:pt>
    <dgm:pt modelId="{85038EDB-25C5-4D4E-ABE9-E631391CFDC0}" type="pres">
      <dgm:prSet presAssocID="{E35E76B6-7078-4B09-B349-C02F66AA5978}" presName="sp" presStyleCnt="0"/>
      <dgm:spPr/>
    </dgm:pt>
    <dgm:pt modelId="{AFAA0CB2-BCE9-45E8-AB1D-9BC34D542D01}" type="pres">
      <dgm:prSet presAssocID="{A154402D-F9B2-4C48-9125-8292378E7AB7}" presName="composite" presStyleCnt="0"/>
      <dgm:spPr/>
    </dgm:pt>
    <dgm:pt modelId="{98C5D315-4B3E-4F1B-A1A8-052C309A7363}" type="pres">
      <dgm:prSet presAssocID="{A154402D-F9B2-4C48-9125-8292378E7AB7}" presName="desTx" presStyleLbl="fgAccFollowNode1" presStyleIdx="1" presStyleCnt="3">
        <dgm:presLayoutVars>
          <dgm:bulletEnabled val="1"/>
        </dgm:presLayoutVars>
      </dgm:prSet>
      <dgm:spPr/>
    </dgm:pt>
    <dgm:pt modelId="{A6B8EA77-B4EA-49A8-AA9D-041381B2E5E1}" type="pres">
      <dgm:prSet presAssocID="{A154402D-F9B2-4C48-9125-8292378E7AB7}" presName="labelTx" presStyleLbl="node1" presStyleIdx="1" presStyleCnt="3">
        <dgm:presLayoutVars>
          <dgm:chMax val="0"/>
          <dgm:chPref val="0"/>
          <dgm:bulletEnabled val="1"/>
        </dgm:presLayoutVars>
      </dgm:prSet>
      <dgm:spPr/>
    </dgm:pt>
    <dgm:pt modelId="{15C31D05-F4D7-4DB6-967A-5D7A83C52D02}" type="pres">
      <dgm:prSet presAssocID="{CE468408-CA00-40E3-A114-D281F2A09213}" presName="sp" presStyleCnt="0"/>
      <dgm:spPr/>
    </dgm:pt>
    <dgm:pt modelId="{F1AE417E-86BE-4449-A2A3-9F26FDE9098A}" type="pres">
      <dgm:prSet presAssocID="{B5193D4B-1ED6-445C-B6A6-AE3818FC2766}" presName="composite" presStyleCnt="0"/>
      <dgm:spPr/>
    </dgm:pt>
    <dgm:pt modelId="{25D1B6CB-F924-43BD-8F41-4FD6C4B056B8}" type="pres">
      <dgm:prSet presAssocID="{B5193D4B-1ED6-445C-B6A6-AE3818FC2766}" presName="desTx" presStyleLbl="fgAccFollowNode1" presStyleIdx="2" presStyleCnt="3" custLinFactNeighborX="608" custLinFactNeighborY="-1131">
        <dgm:presLayoutVars>
          <dgm:bulletEnabled val="1"/>
        </dgm:presLayoutVars>
      </dgm:prSet>
      <dgm:spPr/>
    </dgm:pt>
    <dgm:pt modelId="{0949E7F9-9DEA-43F3-911F-AE44735B852B}" type="pres">
      <dgm:prSet presAssocID="{B5193D4B-1ED6-445C-B6A6-AE3818FC2766}" presName="labelTx" presStyleLbl="node1" presStyleIdx="2" presStyleCnt="3">
        <dgm:presLayoutVars>
          <dgm:chMax val="0"/>
          <dgm:chPref val="0"/>
          <dgm:bulletEnabled val="1"/>
        </dgm:presLayoutVars>
      </dgm:prSet>
      <dgm:spPr/>
    </dgm:pt>
  </dgm:ptLst>
  <dgm:cxnLst>
    <dgm:cxn modelId="{740F8903-5739-4710-9802-9B1B3A04DE18}" srcId="{8C66E9B3-B12D-4C23-A273-982D7F969BBC}" destId="{6C03E07F-ECFB-4D2F-BA96-D23DA7C5AC73}" srcOrd="0" destOrd="0" parTransId="{D1FC4842-2686-45D4-A56A-3F897EF3B16F}" sibTransId="{E35E76B6-7078-4B09-B349-C02F66AA5978}"/>
    <dgm:cxn modelId="{EBB30928-9E98-4757-8CF2-27858E6C659C}" type="presOf" srcId="{B5193D4B-1ED6-445C-B6A6-AE3818FC2766}" destId="{0949E7F9-9DEA-43F3-911F-AE44735B852B}" srcOrd="0" destOrd="0" presId="urn:diagrams.loki3.com/NumberedList"/>
    <dgm:cxn modelId="{AF33B25B-71C3-417B-AD64-5CB30C9A9DE0}" srcId="{8C66E9B3-B12D-4C23-A273-982D7F969BBC}" destId="{B5193D4B-1ED6-445C-B6A6-AE3818FC2766}" srcOrd="2" destOrd="0" parTransId="{7275C458-B07B-42E1-9CA3-3FE41B761752}" sibTransId="{6DB35095-1411-43C3-931A-BCEEBF6C1836}"/>
    <dgm:cxn modelId="{E2B70645-CCD4-4406-9DFA-E290C908BDD3}" type="presOf" srcId="{1954A1FA-4B42-4C08-BF93-5C9BA7C2665F}" destId="{98C5D315-4B3E-4F1B-A1A8-052C309A7363}" srcOrd="0" destOrd="0" presId="urn:diagrams.loki3.com/NumberedList"/>
    <dgm:cxn modelId="{BB949E46-81EF-4173-A42D-953BAC202857}" type="presOf" srcId="{A154402D-F9B2-4C48-9125-8292378E7AB7}" destId="{A6B8EA77-B4EA-49A8-AA9D-041381B2E5E1}" srcOrd="0" destOrd="0" presId="urn:diagrams.loki3.com/NumberedList"/>
    <dgm:cxn modelId="{4F549F49-8FDD-43AD-A717-9CDA29FF5732}" type="presOf" srcId="{6C03E07F-ECFB-4D2F-BA96-D23DA7C5AC73}" destId="{7D701CF5-2CC3-48B9-A656-E2968A10AA3B}" srcOrd="0" destOrd="0" presId="urn:diagrams.loki3.com/NumberedList"/>
    <dgm:cxn modelId="{A023DC4F-E43F-4874-804E-FDF2F8013AFD}" srcId="{A154402D-F9B2-4C48-9125-8292378E7AB7}" destId="{1954A1FA-4B42-4C08-BF93-5C9BA7C2665F}" srcOrd="0" destOrd="0" parTransId="{F927A74F-D2A2-4AB0-8893-CF51DDF10731}" sibTransId="{34C381B8-D96B-43F6-9242-C0293A270C49}"/>
    <dgm:cxn modelId="{2C8B1358-A534-4D27-98CB-A34F0C3D3472}" srcId="{B5193D4B-1ED6-445C-B6A6-AE3818FC2766}" destId="{152EAF71-BF84-447B-84C5-2232E28C4FCA}" srcOrd="0" destOrd="0" parTransId="{D569EE23-819D-4E34-9A4A-9D37DBB67D06}" sibTransId="{340DE1BF-D80E-4AC8-85EB-5D4314B0F9DF}"/>
    <dgm:cxn modelId="{60611999-EE40-4D9E-9767-90DDC02C8AC4}" type="presOf" srcId="{8C66E9B3-B12D-4C23-A273-982D7F969BBC}" destId="{BDFB8683-95A4-4BBF-9344-3A0D69314DBB}" srcOrd="0" destOrd="0" presId="urn:diagrams.loki3.com/NumberedList"/>
    <dgm:cxn modelId="{6BAF2B9A-75AF-4BF0-BAFD-654BA365FA4B}" type="presOf" srcId="{9EA58EC5-7D69-4397-8093-5A4FCBD369E8}" destId="{A08A9154-0BEB-4230-91C9-16FAC1EF6E1C}" srcOrd="0" destOrd="0" presId="urn:diagrams.loki3.com/NumberedList"/>
    <dgm:cxn modelId="{FA6CD0AD-E57A-44E8-93C7-55E623ABF897}" type="presOf" srcId="{152EAF71-BF84-447B-84C5-2232E28C4FCA}" destId="{25D1B6CB-F924-43BD-8F41-4FD6C4B056B8}"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D182DD2-C9C6-4CDB-A188-7CA06050DE8B}" srcId="{8C66E9B3-B12D-4C23-A273-982D7F969BBC}" destId="{A154402D-F9B2-4C48-9125-8292378E7AB7}" srcOrd="1" destOrd="0" parTransId="{061D1218-E6C7-4340-A6BA-47512C688623}" sibTransId="{CE468408-CA00-40E3-A114-D281F2A09213}"/>
    <dgm:cxn modelId="{6F119415-5B9D-4A1C-90DA-B6AF5CBF1CC8}" type="presParOf" srcId="{BDFB8683-95A4-4BBF-9344-3A0D69314DBB}" destId="{F885113E-BE17-4045-B96D-BDD8D07DA3AD}" srcOrd="0" destOrd="0" presId="urn:diagrams.loki3.com/NumberedList"/>
    <dgm:cxn modelId="{40CFE46C-6C3F-4DD2-9AB4-2A6AD3108E5F}" type="presParOf" srcId="{F885113E-BE17-4045-B96D-BDD8D07DA3AD}" destId="{A08A9154-0BEB-4230-91C9-16FAC1EF6E1C}" srcOrd="0" destOrd="0" presId="urn:diagrams.loki3.com/NumberedList"/>
    <dgm:cxn modelId="{3B2CE16A-B19A-46F7-B3BA-AA87954F6D57}" type="presParOf" srcId="{F885113E-BE17-4045-B96D-BDD8D07DA3AD}" destId="{7D701CF5-2CC3-48B9-A656-E2968A10AA3B}" srcOrd="1" destOrd="0" presId="urn:diagrams.loki3.com/NumberedList"/>
    <dgm:cxn modelId="{F3E08B13-FE77-4635-9194-E2A76D8361BE}" type="presParOf" srcId="{BDFB8683-95A4-4BBF-9344-3A0D69314DBB}" destId="{85038EDB-25C5-4D4E-ABE9-E631391CFDC0}" srcOrd="1" destOrd="0" presId="urn:diagrams.loki3.com/NumberedList"/>
    <dgm:cxn modelId="{10666D39-3BA5-4458-83CA-CBB8EB06C2E4}" type="presParOf" srcId="{BDFB8683-95A4-4BBF-9344-3A0D69314DBB}" destId="{AFAA0CB2-BCE9-45E8-AB1D-9BC34D542D01}" srcOrd="2" destOrd="0" presId="urn:diagrams.loki3.com/NumberedList"/>
    <dgm:cxn modelId="{609DD5AE-D356-4BA2-AF79-F818B4BD5172}" type="presParOf" srcId="{AFAA0CB2-BCE9-45E8-AB1D-9BC34D542D01}" destId="{98C5D315-4B3E-4F1B-A1A8-052C309A7363}" srcOrd="0" destOrd="0" presId="urn:diagrams.loki3.com/NumberedList"/>
    <dgm:cxn modelId="{2F3C79AB-2326-4C15-81E3-657834C0F689}" type="presParOf" srcId="{AFAA0CB2-BCE9-45E8-AB1D-9BC34D542D01}" destId="{A6B8EA77-B4EA-49A8-AA9D-041381B2E5E1}" srcOrd="1" destOrd="0" presId="urn:diagrams.loki3.com/NumberedList"/>
    <dgm:cxn modelId="{926CEAD0-9686-4990-AF0B-61C721E0B6F8}" type="presParOf" srcId="{BDFB8683-95A4-4BBF-9344-3A0D69314DBB}" destId="{15C31D05-F4D7-4DB6-967A-5D7A83C52D02}" srcOrd="3" destOrd="0" presId="urn:diagrams.loki3.com/NumberedList"/>
    <dgm:cxn modelId="{51EC73D1-410A-4F5C-96D3-E372AD67FCE4}" type="presParOf" srcId="{BDFB8683-95A4-4BBF-9344-3A0D69314DBB}" destId="{F1AE417E-86BE-4449-A2A3-9F26FDE9098A}" srcOrd="4" destOrd="0" presId="urn:diagrams.loki3.com/NumberedList"/>
    <dgm:cxn modelId="{627B277C-50A7-4A45-8F6B-61BCBA044B05}" type="presParOf" srcId="{F1AE417E-86BE-4449-A2A3-9F26FDE9098A}" destId="{25D1B6CB-F924-43BD-8F41-4FD6C4B056B8}" srcOrd="0" destOrd="0" presId="urn:diagrams.loki3.com/NumberedList"/>
    <dgm:cxn modelId="{19547D71-DA77-4566-A2A9-FCDA92360AF2}" type="presParOf" srcId="{F1AE417E-86BE-4449-A2A3-9F26FDE9098A}" destId="{0949E7F9-9DEA-43F3-911F-AE44735B852B}"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6895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TỔNG QUAN VỀ BA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906166"/>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b="1" kern="1200" noProof="0"/>
            <a:t>1</a:t>
          </a:r>
        </a:p>
      </dsp:txBody>
      <dsp:txXfrm>
        <a:off x="171343" y="1160443"/>
        <a:ext cx="827314" cy="827314"/>
      </dsp:txXfrm>
    </dsp:sp>
    <dsp:sp modelId="{98C5D315-4B3E-4F1B-A1A8-052C309A7363}">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ĐÁNH GIÁ BA TIÊU CHUẨN CHO BITCOIN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2572217"/>
        <a:ext cx="7138634" cy="1256368"/>
      </dsp:txXfrm>
    </dsp:sp>
    <dsp:sp modelId="{A6B8EA77-B4EA-49A8-AA9D-041381B2E5E1}">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2</a:t>
          </a:r>
          <a:endParaRPr lang="vi-VN" sz="5900" b="0" kern="1200" noProof="0" dirty="0"/>
        </a:p>
      </dsp:txBody>
      <dsp:txXfrm>
        <a:off x="171343" y="2786743"/>
        <a:ext cx="827314" cy="827314"/>
      </dsp:txXfrm>
    </dsp:sp>
    <dsp:sp modelId="{25D1B6CB-F924-43BD-8F41-4FD6C4B056B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ĐỀ XUẤT CÁC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4198516"/>
        <a:ext cx="7138634" cy="1256368"/>
      </dsp:txXfrm>
    </dsp:sp>
    <dsp:sp modelId="{0949E7F9-9DEA-43F3-911F-AE44735B852B}">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3</a:t>
          </a:r>
          <a:endParaRPr lang="vi-VN" sz="5900" b="0" kern="1200" noProof="0" dirty="0"/>
        </a:p>
      </dsp:txBody>
      <dsp:txXfrm>
        <a:off x="171343" y="4413043"/>
        <a:ext cx="827314" cy="827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TỔNG QUAN VỀ BA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b="1" kern="1200" noProof="0"/>
            <a:t>1</a:t>
          </a:r>
        </a:p>
      </dsp:txBody>
      <dsp:txXfrm>
        <a:off x="171343" y="1160443"/>
        <a:ext cx="827314" cy="827314"/>
      </dsp:txXfrm>
    </dsp:sp>
    <dsp:sp modelId="{98C5D315-4B3E-4F1B-A1A8-052C309A7363}">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ĐÁNH GIÁ BA TIÊU CHUẨN CHO BITCOIN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2572217"/>
        <a:ext cx="7138634" cy="1256368"/>
      </dsp:txXfrm>
    </dsp:sp>
    <dsp:sp modelId="{A6B8EA77-B4EA-49A8-AA9D-041381B2E5E1}">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2</a:t>
          </a:r>
          <a:endParaRPr lang="vi-VN" sz="5900" b="0" kern="1200" noProof="0" dirty="0"/>
        </a:p>
      </dsp:txBody>
      <dsp:txXfrm>
        <a:off x="171343" y="2786743"/>
        <a:ext cx="827314" cy="827314"/>
      </dsp:txXfrm>
    </dsp:sp>
    <dsp:sp modelId="{25D1B6CB-F924-43BD-8F41-4FD6C4B056B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ĐỀ XUẤT CÁC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4198516"/>
        <a:ext cx="7138634" cy="1256368"/>
      </dsp:txXfrm>
    </dsp:sp>
    <dsp:sp modelId="{0949E7F9-9DEA-43F3-911F-AE44735B852B}">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3</a:t>
          </a:r>
          <a:endParaRPr lang="vi-VN" sz="5900" b="0" kern="1200" noProof="0" dirty="0"/>
        </a:p>
      </dsp:txBody>
      <dsp:txXfrm>
        <a:off x="171343" y="4413043"/>
        <a:ext cx="827314" cy="8273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311150" y="-20291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TỔNG QUAN VỀ BA TIÊU CHUẨN</a:t>
          </a:r>
          <a:endParaRPr lang="vi-VN" sz="3600" b="0" kern="1200" noProof="0" dirty="0">
            <a:latin typeface="Times New Roman" panose="02020603050405020304" pitchFamily="18" charset="0"/>
            <a:cs typeface="Times New Roman" panose="02020603050405020304" pitchFamily="18" charset="0"/>
          </a:endParaRPr>
        </a:p>
      </dsp:txBody>
      <dsp:txXfrm rot="-5400000">
        <a:off x="1404000" y="94591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b="1" kern="1200" noProof="0"/>
            <a:t>1</a:t>
          </a:r>
        </a:p>
      </dsp:txBody>
      <dsp:txXfrm>
        <a:off x="171343" y="1160443"/>
        <a:ext cx="827314" cy="827314"/>
      </dsp:txXfrm>
    </dsp:sp>
    <dsp:sp modelId="{98C5D315-4B3E-4F1B-A1A8-052C309A7363}">
      <dsp:nvSpPr>
        <dsp:cNvPr id="0" name=""/>
        <dsp:cNvSpPr/>
      </dsp:nvSpPr>
      <dsp:spPr>
        <a:xfrm rot="5400000">
          <a:off x="4311150" y="-402899"/>
          <a:ext cx="1392300" cy="7206600"/>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ĐÁNH GIÁ BA TIÊU CHUẨN CHO BITCOIN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2572217"/>
        <a:ext cx="7138634" cy="1256368"/>
      </dsp:txXfrm>
    </dsp:sp>
    <dsp:sp modelId="{A6B8EA77-B4EA-49A8-AA9D-041381B2E5E1}">
      <dsp:nvSpPr>
        <dsp:cNvPr id="0" name=""/>
        <dsp:cNvSpPr/>
      </dsp:nvSpPr>
      <dsp:spPr>
        <a:xfrm>
          <a:off x="0" y="26154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2</a:t>
          </a:r>
          <a:endParaRPr lang="vi-VN" sz="5900" b="0" kern="1200" noProof="0" dirty="0"/>
        </a:p>
      </dsp:txBody>
      <dsp:txXfrm>
        <a:off x="171343" y="2786743"/>
        <a:ext cx="827314" cy="827314"/>
      </dsp:txXfrm>
    </dsp:sp>
    <dsp:sp modelId="{25D1B6CB-F924-43BD-8F41-4FD6C4B056B8}">
      <dsp:nvSpPr>
        <dsp:cNvPr id="0" name=""/>
        <dsp:cNvSpPr/>
      </dsp:nvSpPr>
      <dsp:spPr>
        <a:xfrm rot="5400000">
          <a:off x="4311150" y="1223400"/>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ĐỀ XUẤT CÁC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4198516"/>
        <a:ext cx="7138634" cy="1256368"/>
      </dsp:txXfrm>
    </dsp:sp>
    <dsp:sp modelId="{0949E7F9-9DEA-43F3-911F-AE44735B852B}">
      <dsp:nvSpPr>
        <dsp:cNvPr id="0" name=""/>
        <dsp:cNvSpPr/>
      </dsp:nvSpPr>
      <dsp:spPr>
        <a:xfrm>
          <a:off x="0" y="42417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3</a:t>
          </a:r>
          <a:endParaRPr lang="vi-VN" sz="5900" b="0" kern="1200" noProof="0" dirty="0"/>
        </a:p>
      </dsp:txBody>
      <dsp:txXfrm>
        <a:off x="171343" y="4413043"/>
        <a:ext cx="827314" cy="8273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4278720" y="-199274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TỔNG QUAN VỀ BA TIÊU CHUẨN</a:t>
          </a:r>
          <a:endParaRPr lang="vi-VN" sz="3200" b="0" kern="1200" noProof="0" dirty="0">
            <a:latin typeface="Times New Roman" panose="02020603050405020304" pitchFamily="18" charset="0"/>
            <a:cs typeface="Times New Roman" panose="02020603050405020304" pitchFamily="18" charset="0"/>
          </a:endParaRPr>
        </a:p>
      </dsp:txBody>
      <dsp:txXfrm rot="-5400000">
        <a:off x="1371570" y="982367"/>
        <a:ext cx="7138634" cy="1256368"/>
      </dsp:txXfrm>
    </dsp:sp>
    <dsp:sp modelId="{7D701CF5-2CC3-48B9-A656-E2968A10AA3B}">
      <dsp:nvSpPr>
        <dsp:cNvPr id="0" name=""/>
        <dsp:cNvSpPr/>
      </dsp:nvSpPr>
      <dsp:spPr>
        <a:xfrm>
          <a:off x="0" y="9891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vi-VN" sz="5900" b="1" kern="1200" noProof="0"/>
            <a:t>1</a:t>
          </a:r>
        </a:p>
      </dsp:txBody>
      <dsp:txXfrm>
        <a:off x="171343" y="1160443"/>
        <a:ext cx="827314" cy="827314"/>
      </dsp:txXfrm>
    </dsp:sp>
    <dsp:sp modelId="{98C5D315-4B3E-4F1B-A1A8-052C309A7363}">
      <dsp:nvSpPr>
        <dsp:cNvPr id="0" name=""/>
        <dsp:cNvSpPr/>
      </dsp:nvSpPr>
      <dsp:spPr>
        <a:xfrm rot="5400000">
          <a:off x="4311150" y="-402899"/>
          <a:ext cx="1392300" cy="7206600"/>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ĐÁNH GIÁ BA TIÊU CHUẨN CHO BITCOIN</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2572217"/>
        <a:ext cx="7138634" cy="1256368"/>
      </dsp:txXfrm>
    </dsp:sp>
    <dsp:sp modelId="{A6B8EA77-B4EA-49A8-AA9D-041381B2E5E1}">
      <dsp:nvSpPr>
        <dsp:cNvPr id="0" name=""/>
        <dsp:cNvSpPr/>
      </dsp:nvSpPr>
      <dsp:spPr>
        <a:xfrm>
          <a:off x="0" y="2615400"/>
          <a:ext cx="1170000" cy="1170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2</a:t>
          </a:r>
          <a:endParaRPr lang="vi-VN" sz="5900" b="0" kern="1200" noProof="0" dirty="0"/>
        </a:p>
      </dsp:txBody>
      <dsp:txXfrm>
        <a:off x="171343" y="2786743"/>
        <a:ext cx="827314" cy="827314"/>
      </dsp:txXfrm>
    </dsp:sp>
    <dsp:sp modelId="{25D1B6CB-F924-43BD-8F41-4FD6C4B056B8}">
      <dsp:nvSpPr>
        <dsp:cNvPr id="0" name=""/>
        <dsp:cNvSpPr/>
      </dsp:nvSpPr>
      <dsp:spPr>
        <a:xfrm rot="5400000">
          <a:off x="4311150" y="1207653"/>
          <a:ext cx="1392300" cy="7206600"/>
        </a:xfrm>
        <a:prstGeom prst="round2SameRect">
          <a:avLst/>
        </a:prstGeom>
        <a:solidFill>
          <a:srgbClr val="00FF00">
            <a:alpha val="90000"/>
          </a:srgb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21920" tIns="81280" rIns="121920" bIns="81280" numCol="1" spcCol="1270" anchor="ctr" anchorCtr="0">
          <a:noAutofit/>
        </a:bodyPr>
        <a:lstStyle/>
        <a:p>
          <a:pPr marL="0" lvl="0" indent="0" algn="l" defTabSz="1422400">
            <a:lnSpc>
              <a:spcPct val="90000"/>
            </a:lnSpc>
            <a:spcBef>
              <a:spcPct val="0"/>
            </a:spcBef>
            <a:spcAft>
              <a:spcPct val="35000"/>
            </a:spcAft>
            <a:buNone/>
          </a:pPr>
          <a:r>
            <a:rPr lang="en-US" sz="3200" b="0" kern="1200" noProof="0" dirty="0">
              <a:latin typeface="Times New Roman" panose="02020603050405020304" pitchFamily="18" charset="0"/>
              <a:cs typeface="Times New Roman" panose="02020603050405020304" pitchFamily="18" charset="0"/>
            </a:rPr>
            <a:t>ĐỀ XUẤT CÁC </a:t>
          </a:r>
          <a:r>
            <a:rPr lang="en-US" sz="3200" b="0" kern="1200" noProof="0">
              <a:latin typeface="Times New Roman" panose="02020603050405020304" pitchFamily="18" charset="0"/>
              <a:cs typeface="Times New Roman" panose="02020603050405020304" pitchFamily="18" charset="0"/>
            </a:rPr>
            <a:t>TIÊU </a:t>
          </a:r>
          <a:r>
            <a:rPr lang="vi-VN" sz="3200" b="0" kern="1200" noProof="0">
              <a:latin typeface="Times New Roman" panose="02020603050405020304" pitchFamily="18" charset="0"/>
              <a:cs typeface="Times New Roman" panose="02020603050405020304" pitchFamily="18" charset="0"/>
            </a:rPr>
            <a:t>CHÍ</a:t>
          </a:r>
          <a:endParaRPr lang="vi-VN" sz="3200" b="0" kern="1200" noProof="0" dirty="0">
            <a:latin typeface="Times New Roman" panose="02020603050405020304" pitchFamily="18" charset="0"/>
            <a:cs typeface="Times New Roman" panose="02020603050405020304" pitchFamily="18" charset="0"/>
          </a:endParaRPr>
        </a:p>
      </dsp:txBody>
      <dsp:txXfrm rot="-5400000">
        <a:off x="1404000" y="4182769"/>
        <a:ext cx="7138634" cy="1256368"/>
      </dsp:txXfrm>
    </dsp:sp>
    <dsp:sp modelId="{0949E7F9-9DEA-43F3-911F-AE44735B852B}">
      <dsp:nvSpPr>
        <dsp:cNvPr id="0" name=""/>
        <dsp:cNvSpPr/>
      </dsp:nvSpPr>
      <dsp:spPr>
        <a:xfrm>
          <a:off x="0" y="4241700"/>
          <a:ext cx="1170000" cy="1170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622550">
            <a:lnSpc>
              <a:spcPct val="90000"/>
            </a:lnSpc>
            <a:spcBef>
              <a:spcPct val="0"/>
            </a:spcBef>
            <a:spcAft>
              <a:spcPct val="35000"/>
            </a:spcAft>
            <a:buNone/>
          </a:pPr>
          <a:r>
            <a:rPr lang="en-US" sz="5900" b="0" kern="1200" noProof="0" dirty="0"/>
            <a:t>3</a:t>
          </a:r>
          <a:endParaRPr lang="vi-VN" sz="5900" b="0" kern="1200" noProof="0" dirty="0"/>
        </a:p>
      </dsp:txBody>
      <dsp:txXfrm>
        <a:off x="171343" y="4413043"/>
        <a:ext cx="827314" cy="827314"/>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05.06.2023</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05.06.2023</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vi-VN"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3724680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vi-VN"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4049907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1228250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13</a:t>
            </a:fld>
            <a:endParaRPr lang="ru-RU"/>
          </a:p>
        </p:txBody>
      </p:sp>
    </p:spTree>
    <p:extLst>
      <p:ext uri="{BB962C8B-B14F-4D97-AF65-F5344CB8AC3E}">
        <p14:creationId xmlns:p14="http://schemas.microsoft.com/office/powerpoint/2010/main" val="1455411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14</a:t>
            </a:fld>
            <a:endParaRPr lang="ru-RU"/>
          </a:p>
        </p:txBody>
      </p:sp>
    </p:spTree>
    <p:extLst>
      <p:ext uri="{BB962C8B-B14F-4D97-AF65-F5344CB8AC3E}">
        <p14:creationId xmlns:p14="http://schemas.microsoft.com/office/powerpoint/2010/main" val="23054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15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21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22</a:t>
            </a:fld>
            <a:endParaRPr lang="ru-RU"/>
          </a:p>
        </p:txBody>
      </p:sp>
    </p:spTree>
    <p:extLst>
      <p:ext uri="{BB962C8B-B14F-4D97-AF65-F5344CB8AC3E}">
        <p14:creationId xmlns:p14="http://schemas.microsoft.com/office/powerpoint/2010/main" val="1809491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1. </a:t>
            </a:r>
            <a:r>
              <a:rPr lang="en-GB" sz="1800" kern="100">
                <a:effectLst/>
                <a:latin typeface="Times New Roman" panose="02020603050405020304" pitchFamily="18" charset="0"/>
                <a:ea typeface="Calibri" panose="020F0502020204030204" pitchFamily="34" charset="0"/>
                <a:cs typeface="Times New Roman" panose="02020603050405020304" pitchFamily="18" charset="0"/>
              </a:rPr>
              <a:t>Đưa ra các cơ chế để đánh giá và đảm bảo sự tuân thủ và gắn kết của các ứng dụng Blockchain với các yêu cầu chính sách, pháp lý và quy định có liên quan, bao gồm cả những yêu cầu hoạt động xuyên biên giới.</a:t>
            </a:r>
          </a:p>
          <a:p>
            <a:pPr algn="l">
              <a:buFont typeface="Arial" panose="020B0604020202020204" pitchFamily="34" charset="0"/>
              <a:buNone/>
            </a:pPr>
            <a:r>
              <a:rPr lang="vi-VN"/>
              <a:t>2. </a:t>
            </a:r>
            <a:r>
              <a:rPr lang="en-GB" b="0" i="0">
                <a:solidFill>
                  <a:srgbClr val="374151"/>
                </a:solidFill>
                <a:effectLst/>
                <a:latin typeface="Söhne"/>
              </a:rPr>
              <a:t>Đảm bảo khung quản trị Blockchain minh bạch và tuân thủ quy định pháp lý.</a:t>
            </a:r>
          </a:p>
          <a:p>
            <a:pPr algn="l">
              <a:buFont typeface="Arial" panose="020B0604020202020204" pitchFamily="34" charset="0"/>
              <a:buChar char="•"/>
            </a:pPr>
            <a:r>
              <a:rPr lang="en-GB" b="0" i="0">
                <a:solidFill>
                  <a:srgbClr val="374151"/>
                </a:solidFill>
                <a:effectLst/>
                <a:latin typeface="Söhne"/>
              </a:rPr>
              <a:t>Sử dụng cách tiếp cận toàn diện và nhiều bên liên quan để quản trị Blockchain.</a:t>
            </a:r>
          </a:p>
          <a:p>
            <a:pPr algn="l">
              <a:buFont typeface="Arial" panose="020B0604020202020204" pitchFamily="34" charset="0"/>
              <a:buChar char="•"/>
            </a:pPr>
            <a:r>
              <a:rPr lang="en-GB" b="0" i="0">
                <a:solidFill>
                  <a:srgbClr val="374151"/>
                </a:solidFill>
                <a:effectLst/>
                <a:latin typeface="Söhne"/>
              </a:rPr>
              <a:t>Cung cấp minh bạch về việc sử dụng và vận hành Blockchain.</a:t>
            </a:r>
          </a:p>
          <a:p>
            <a:pPr algn="l">
              <a:buFont typeface="Arial" panose="020B0604020202020204" pitchFamily="34" charset="0"/>
              <a:buChar char="•"/>
            </a:pPr>
            <a:r>
              <a:rPr lang="en-GB" b="0" i="0">
                <a:solidFill>
                  <a:srgbClr val="374151"/>
                </a:solidFill>
                <a:effectLst/>
                <a:latin typeface="Söhne"/>
              </a:rPr>
              <a:t>Đánh giá định kỳ và tuân thủ Khuyến nghị.</a:t>
            </a:r>
          </a:p>
          <a:p>
            <a:pPr algn="l">
              <a:buFont typeface="Arial" panose="020B0604020202020204" pitchFamily="34" charset="0"/>
              <a:buChar char="•"/>
            </a:pPr>
            <a:r>
              <a:rPr lang="en-GB" b="0" i="0">
                <a:solidFill>
                  <a:srgbClr val="374151"/>
                </a:solidFill>
                <a:effectLst/>
                <a:latin typeface="Söhne"/>
              </a:rPr>
              <a:t>Tiết lộ thay đổi khung quản trị và mã Blockchain có trách nhiệm và kịp thời.</a:t>
            </a:r>
          </a:p>
          <a:p>
            <a:r>
              <a:rPr lang="vi-VN"/>
              <a:t>3. Tạo điều kiện cho khả năng tương tác của Blockchain, bao gồm thông qua các tiêu chuẩn mở và với các hệ thống không phải Blockchain và với các hệ thống công nghệ thông tin (CNTT) hiện có, để hỗ trợ luồng dữ liệu và cải thiện bảo vệ và kiểm soát cá nhân dữ liệu cá nhân.</a:t>
            </a: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4494664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356502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t>1. </a:t>
            </a:r>
            <a:r>
              <a:rPr lang="en-GB" sz="1800" kern="100">
                <a:effectLst/>
                <a:latin typeface="Times New Roman" panose="02020603050405020304" pitchFamily="18" charset="0"/>
                <a:ea typeface="Calibri" panose="020F0502020204030204" pitchFamily="34" charset="0"/>
                <a:cs typeface="Times New Roman" panose="02020603050405020304" pitchFamily="18" charset="0"/>
              </a:rPr>
              <a:t>Đưa ra các cơ chế để đánh giá và đảm bảo sự tuân thủ và gắn kết của các ứng dụng Blockchain với các yêu cầu chính sách, pháp lý và quy định có liên quan, bao gồm cả những yêu cầu hoạt động xuyên biên giới.</a:t>
            </a:r>
          </a:p>
          <a:p>
            <a:pPr algn="l">
              <a:buFont typeface="Arial" panose="020B0604020202020204" pitchFamily="34" charset="0"/>
              <a:buNone/>
            </a:pPr>
            <a:r>
              <a:rPr lang="vi-VN"/>
              <a:t>2. </a:t>
            </a:r>
            <a:r>
              <a:rPr lang="en-GB" b="0" i="0">
                <a:solidFill>
                  <a:srgbClr val="374151"/>
                </a:solidFill>
                <a:effectLst/>
                <a:latin typeface="Söhne"/>
              </a:rPr>
              <a:t>Đảm bảo khung quản trị Blockchain minh bạch và tuân thủ quy định pháp lý.</a:t>
            </a:r>
          </a:p>
          <a:p>
            <a:pPr algn="l">
              <a:buFont typeface="Arial" panose="020B0604020202020204" pitchFamily="34" charset="0"/>
              <a:buChar char="•"/>
            </a:pPr>
            <a:r>
              <a:rPr lang="en-GB" b="0" i="0">
                <a:solidFill>
                  <a:srgbClr val="374151"/>
                </a:solidFill>
                <a:effectLst/>
                <a:latin typeface="Söhne"/>
              </a:rPr>
              <a:t>Sử dụng cách tiếp cận toàn diện và nhiều bên liên quan để quản trị Blockchain.</a:t>
            </a:r>
          </a:p>
          <a:p>
            <a:pPr algn="l">
              <a:buFont typeface="Arial" panose="020B0604020202020204" pitchFamily="34" charset="0"/>
              <a:buChar char="•"/>
            </a:pPr>
            <a:r>
              <a:rPr lang="en-GB" b="0" i="0">
                <a:solidFill>
                  <a:srgbClr val="374151"/>
                </a:solidFill>
                <a:effectLst/>
                <a:latin typeface="Söhne"/>
              </a:rPr>
              <a:t>Cung cấp minh bạch về việc sử dụng và vận hành Blockchain.</a:t>
            </a:r>
          </a:p>
          <a:p>
            <a:pPr algn="l">
              <a:buFont typeface="Arial" panose="020B0604020202020204" pitchFamily="34" charset="0"/>
              <a:buChar char="•"/>
            </a:pPr>
            <a:r>
              <a:rPr lang="en-GB" b="0" i="0">
                <a:solidFill>
                  <a:srgbClr val="374151"/>
                </a:solidFill>
                <a:effectLst/>
                <a:latin typeface="Söhne"/>
              </a:rPr>
              <a:t>Đánh giá định kỳ và tuân thủ Khuyến nghị.</a:t>
            </a:r>
          </a:p>
          <a:p>
            <a:pPr algn="l">
              <a:buFont typeface="Arial" panose="020B0604020202020204" pitchFamily="34" charset="0"/>
              <a:buChar char="•"/>
            </a:pPr>
            <a:r>
              <a:rPr lang="en-GB" b="0" i="0">
                <a:solidFill>
                  <a:srgbClr val="374151"/>
                </a:solidFill>
                <a:effectLst/>
                <a:latin typeface="Söhne"/>
              </a:rPr>
              <a:t>Tiết lộ thay đổi khung quản trị và mã Blockchain có trách nhiệm và kịp thời.</a:t>
            </a:r>
          </a:p>
          <a:p>
            <a:r>
              <a:rPr lang="vi-VN"/>
              <a:t>3. Tạo điều kiện cho khả năng tương tác của Blockchain, bao gồm thông qua các tiêu chuẩn mở và với các hệ thống không phải Blockchain và với các hệ thống công nghệ thông tin (CNTT) hiện có, để hỗ trợ luồng dữ liệu và cải thiện bảo vệ và kiểm soát cá nhân dữ liệu cá nhân.</a:t>
            </a: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25</a:t>
            </a:fld>
            <a:endParaRPr lang="ru-RU"/>
          </a:p>
        </p:txBody>
      </p:sp>
    </p:spTree>
    <p:extLst>
      <p:ext uri="{BB962C8B-B14F-4D97-AF65-F5344CB8AC3E}">
        <p14:creationId xmlns:p14="http://schemas.microsoft.com/office/powerpoint/2010/main" val="4213124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284608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27</a:t>
            </a:fld>
            <a:endParaRPr lang="ru-RU"/>
          </a:p>
        </p:txBody>
      </p:sp>
    </p:spTree>
    <p:extLst>
      <p:ext uri="{BB962C8B-B14F-4D97-AF65-F5344CB8AC3E}">
        <p14:creationId xmlns:p14="http://schemas.microsoft.com/office/powerpoint/2010/main" val="3631347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28</a:t>
            </a:fld>
            <a:endParaRPr lang="ru-RU"/>
          </a:p>
        </p:txBody>
      </p:sp>
    </p:spTree>
    <p:extLst>
      <p:ext uri="{BB962C8B-B14F-4D97-AF65-F5344CB8AC3E}">
        <p14:creationId xmlns:p14="http://schemas.microsoft.com/office/powerpoint/2010/main" val="2373706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itchFamily="34" charset="0"/>
              <a:buChar char="•"/>
            </a:pPr>
            <a:endParaRPr lang="ru-RU"/>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483FAF-A420-4C7C-82DB-E5971B1D6D3D}" type="slidenum">
              <a:rPr lang="en-US" smtClean="0"/>
              <a:pPr/>
              <a:t>4</a:t>
            </a:fld>
            <a:endParaRPr lang="en-US"/>
          </a:p>
        </p:txBody>
      </p:sp>
    </p:spTree>
    <p:extLst>
      <p:ext uri="{BB962C8B-B14F-4D97-AF65-F5344CB8AC3E}">
        <p14:creationId xmlns:p14="http://schemas.microsoft.com/office/powerpoint/2010/main" val="2430029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1861433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0" i="0">
                <a:solidFill>
                  <a:srgbClr val="374151"/>
                </a:solidFill>
                <a:effectLst/>
                <a:latin typeface="Söhne"/>
              </a:rPr>
              <a:t>Tiêu chuẩn hóa đóng vai trò quan trọng trong các cuộc Cách mạng Công nghiệp lần thứ nhất, thứ hai và thứ ba, giúp thiết lập cơ sở hạ tầng thông tin và phát triển sản phẩm và thị trường mới.</a:t>
            </a:r>
          </a:p>
          <a:p>
            <a:pPr algn="l">
              <a:buFont typeface="Arial" panose="020B0604020202020204" pitchFamily="34" charset="0"/>
              <a:buChar char="•"/>
            </a:pPr>
            <a:r>
              <a:rPr lang="vi-VN" b="0" i="0">
                <a:solidFill>
                  <a:srgbClr val="374151"/>
                </a:solidFill>
                <a:effectLst/>
                <a:latin typeface="Söhne"/>
              </a:rPr>
              <a:t>Trải qua cuộc Cách mạng Công nghiệp lần thứ tư, tiêu chuẩn tiếp tục đóng vai trò quan trọng, nhưng đối diện với những thách thức mới, đặc biệt là trong các lĩnh vực hội tụ công nghệ như chăm sóc sức khỏe và blockchain.</a:t>
            </a:r>
          </a:p>
          <a:p>
            <a:pPr algn="l">
              <a:buFont typeface="Arial" panose="020B0604020202020204" pitchFamily="34" charset="0"/>
              <a:buChar char="•"/>
            </a:pPr>
            <a:r>
              <a:rPr lang="vi-VN" b="0" i="0">
                <a:solidFill>
                  <a:srgbClr val="374151"/>
                </a:solidFill>
                <a:effectLst/>
                <a:latin typeface="Söhne"/>
              </a:rPr>
              <a:t>Các tiêu chuẩn thông tin quan trọng như trong việc gửi và nhận email đã tạo ra trải nghiệm thống nhất cho người dùng và xây dựng thị trường dịch vụ kỹ thuật.</a:t>
            </a:r>
          </a:p>
          <a:p>
            <a:pPr algn="l">
              <a:buFont typeface="Arial" panose="020B0604020202020204" pitchFamily="34" charset="0"/>
              <a:buChar char="•"/>
            </a:pPr>
            <a:r>
              <a:rPr lang="vi-VN" b="0" i="0">
                <a:solidFill>
                  <a:srgbClr val="374151"/>
                </a:solidFill>
                <a:effectLst/>
                <a:latin typeface="Söhne"/>
              </a:rPr>
              <a:t>Tiêu chuẩn có thể được tạo ra và áp dụng thông qua quy ước, quy định của chính phủ hoặc doanh nghiệp, hoặc thông qua đàm phán giữa các bên liên quan.</a:t>
            </a:r>
          </a:p>
          <a:p>
            <a:pPr algn="l">
              <a:buFont typeface="Arial" panose="020B0604020202020204" pitchFamily="34" charset="0"/>
              <a:buChar char="•"/>
            </a:pPr>
            <a:r>
              <a:rPr lang="vi-VN" b="0" i="0">
                <a:solidFill>
                  <a:srgbClr val="374151"/>
                </a:solidFill>
                <a:effectLst/>
                <a:latin typeface="Söhne"/>
              </a:rPr>
              <a:t>Có nhiều tổ chức và nhóm làm việc chuyên dụng để phát triển các tiêu chuẩn, nhưng các lĩnh vực trọng tâm và đầu ra của họ đang ở giai đoạn đầu trong lĩnh vực blockchain và công nghệ sổ cái phân tán.</a:t>
            </a:r>
          </a:p>
          <a:p>
            <a:pPr algn="l">
              <a:buFont typeface="Arial" panose="020B0604020202020204" pitchFamily="34" charset="0"/>
              <a:buChar char="•"/>
            </a:pPr>
            <a:r>
              <a:rPr lang="vi-VN" b="0" i="0">
                <a:solidFill>
                  <a:srgbClr val="374151"/>
                </a:solidFill>
                <a:effectLst/>
                <a:latin typeface="Söhne"/>
              </a:rPr>
              <a:t>Các tổ chức quản lý và phát triển phần mềm như Tổ chức Phần mềm Tự do và Quỹ Phần mềm Apache cũng có vai trò quan trọng trong việc chia sẻ và phát triển phần mềm theo tiêu chuẩn.</a:t>
            </a:r>
          </a:p>
          <a:p>
            <a:pPr algn="l">
              <a:buFont typeface="Arial" panose="020B0604020202020204" pitchFamily="34" charset="0"/>
              <a:buChar char="•"/>
            </a:pPr>
            <a:r>
              <a:rPr lang="vi-VN" b="0" i="0">
                <a:solidFill>
                  <a:srgbClr val="374151"/>
                </a:solidFill>
                <a:effectLst/>
                <a:latin typeface="Söhne"/>
              </a:rPr>
              <a:t>Các tiêu chuẩn là tùy chọn và cần có các cơ quan để giải quyết tranh chấp và đảm bảo tính toàn diện và giá trị của mạng lưới.</a:t>
            </a:r>
          </a:p>
          <a:p>
            <a:pPr algn="l">
              <a:buFont typeface="Arial" panose="020B0604020202020204" pitchFamily="34" charset="0"/>
              <a:buChar char="•"/>
            </a:pPr>
            <a:r>
              <a:rPr lang="vi-VN" b="0" i="0">
                <a:solidFill>
                  <a:srgbClr val="374151"/>
                </a:solidFill>
                <a:effectLst/>
                <a:latin typeface="Söhne"/>
              </a:rPr>
              <a:t>Trong mạng blockchain, quản trị giao thức đặt ra những yêu cầu và khả năng mới, và hiện tại chưa có cấu trúc quản trị liên giao thức để đáp ứng những nhu cầu này.</a:t>
            </a:r>
          </a:p>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195191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1098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vi-VN"/>
              <a:t>Phạm vi của các tiêu chuẩn Blockchain vẫn chưa rõ ràng: </a:t>
            </a:r>
            <a:r>
              <a:rPr lang="vi-VN" b="0" i="0">
                <a:solidFill>
                  <a:srgbClr val="374151"/>
                </a:solidFill>
                <a:effectLst/>
                <a:latin typeface="Söhne"/>
              </a:rPr>
              <a:t>Các tổ chức có cách tiếp cận khác nhau trong phân chia lớp ngăn xếp kỹ thuật và tiêu chuẩn hóa. Quản lý danh tính kỹ thuật số là ví dụ điển hình. Tiêu chuẩn blockchain tương tác với nhiều ngành dọc. Cơ quan thiết lập tiêu chuẩn có kết nối chính thức hoặc hoạt động độc lập. Blockchain trùng lặp với các lĩnh vực và tiêu chuẩn kỹ thuật khác.</a:t>
            </a:r>
          </a:p>
        </p:txBody>
      </p:sp>
      <p:sp>
        <p:nvSpPr>
          <p:cNvPr id="4" name="Slide Number Placeholder 3"/>
          <p:cNvSpPr>
            <a:spLocks noGrp="1"/>
          </p:cNvSpPr>
          <p:nvPr>
            <p:ph type="sldNum" sz="quarter" idx="5"/>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224553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vi-VN" b="0" i="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1F8C0C-5812-497D-B352-B5908CC200C0}" type="slidenum">
              <a:rPr lang="ru-RU" smtClean="0"/>
              <a:t>9</a:t>
            </a:fld>
            <a:endParaRPr lang="ru-RU"/>
          </a:p>
        </p:txBody>
      </p:sp>
    </p:spTree>
    <p:extLst>
      <p:ext uri="{BB962C8B-B14F-4D97-AF65-F5344CB8AC3E}">
        <p14:creationId xmlns:p14="http://schemas.microsoft.com/office/powerpoint/2010/main" val="133903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196753"/>
            <a:ext cx="10363200" cy="2376264"/>
          </a:xfrm>
        </p:spPr>
        <p:txBody>
          <a:bodyPr anchor="b">
            <a:normAutofit/>
          </a:bodyPr>
          <a:lstStyle>
            <a:lvl1pPr>
              <a:defRPr sz="4000" b="1" baseline="0">
                <a:latin typeface="Arial" pitchFamily="34" charset="0"/>
                <a:cs typeface="Arial" pitchFamily="34" charset="0"/>
              </a:defRPr>
            </a:lvl1pPr>
          </a:lstStyle>
          <a:p>
            <a:r>
              <a:rPr lang="en-US" dirty="0"/>
              <a:t>Click to edit Master title style</a:t>
            </a:r>
            <a:r>
              <a:rPr lang="vi-VN" dirty="0"/>
              <a:t>. What should be If the title is too long?</a:t>
            </a:r>
            <a:endParaRPr lang="ru-RU" dirty="0"/>
          </a:p>
        </p:txBody>
      </p:sp>
      <p:sp>
        <p:nvSpPr>
          <p:cNvPr id="3" name="Subtitle 2"/>
          <p:cNvSpPr>
            <a:spLocks noGrp="1"/>
          </p:cNvSpPr>
          <p:nvPr>
            <p:ph type="subTitle" idx="1"/>
          </p:nvPr>
        </p:nvSpPr>
        <p:spPr>
          <a:xfrm>
            <a:off x="911424" y="3717032"/>
            <a:ext cx="10369152"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4" name="TextBox 3"/>
          <p:cNvSpPr txBox="1"/>
          <p:nvPr userDrawn="1"/>
        </p:nvSpPr>
        <p:spPr>
          <a:xfrm>
            <a:off x="7163411" y="6553200"/>
            <a:ext cx="3695242" cy="215444"/>
          </a:xfrm>
          <a:prstGeom prst="rect">
            <a:avLst/>
          </a:prstGeom>
          <a:noFill/>
        </p:spPr>
        <p:txBody>
          <a:bodyPr wrap="none" rtlCol="0">
            <a:spAutoFit/>
          </a:bodyPr>
          <a:lstStyle/>
          <a:p>
            <a:r>
              <a:rPr lang="vi-VN" sz="800"/>
              <a:t>http://www.corydoiron.com/wp-content/uploads/2012/11/Thank-You-Kids-.jpg</a:t>
            </a:r>
          </a:p>
        </p:txBody>
      </p:sp>
      <p:pic>
        <p:nvPicPr>
          <p:cNvPr id="3074" name="Picture 2" descr="http://www.corydoiron.com/wp-content/uploads/2012/11/Thank-You-Kids-.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2800" y="762000"/>
            <a:ext cx="10363200" cy="5218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65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4">
    <p:spTree>
      <p:nvGrpSpPr>
        <p:cNvPr id="1" name=""/>
        <p:cNvGrpSpPr/>
        <p:nvPr/>
      </p:nvGrpSpPr>
      <p:grpSpPr>
        <a:xfrm>
          <a:off x="0" y="0"/>
          <a:ext cx="0" cy="0"/>
          <a:chOff x="0" y="0"/>
          <a:chExt cx="0" cy="0"/>
        </a:xfrm>
      </p:grpSpPr>
      <p:sp>
        <p:nvSpPr>
          <p:cNvPr id="4" name="TextBox 3"/>
          <p:cNvSpPr txBox="1"/>
          <p:nvPr userDrawn="1"/>
        </p:nvSpPr>
        <p:spPr>
          <a:xfrm>
            <a:off x="6807200" y="6553200"/>
            <a:ext cx="3972562" cy="215444"/>
          </a:xfrm>
          <a:prstGeom prst="rect">
            <a:avLst/>
          </a:prstGeom>
          <a:noFill/>
        </p:spPr>
        <p:txBody>
          <a:bodyPr wrap="none" rtlCol="0">
            <a:spAutoFit/>
          </a:bodyPr>
          <a:lstStyle/>
          <a:p>
            <a:r>
              <a:rPr lang="vi-VN" sz="800"/>
              <a:t>http://www.marketingyourpurpose.com/wp-content/uploads/2014/04/Thank-You.jpg</a:t>
            </a:r>
          </a:p>
        </p:txBody>
      </p:sp>
      <p:pic>
        <p:nvPicPr>
          <p:cNvPr id="1028" name="Picture 4" descr="http://www.marketingyourpurpose.com/wp-content/uploads/2014/04/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16000" y="609600"/>
            <a:ext cx="10178757" cy="572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08098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5">
    <p:spTree>
      <p:nvGrpSpPr>
        <p:cNvPr id="1" name=""/>
        <p:cNvGrpSpPr/>
        <p:nvPr/>
      </p:nvGrpSpPr>
      <p:grpSpPr>
        <a:xfrm>
          <a:off x="0" y="0"/>
          <a:ext cx="0" cy="0"/>
          <a:chOff x="0" y="0"/>
          <a:chExt cx="0" cy="0"/>
        </a:xfrm>
      </p:grpSpPr>
      <p:sp>
        <p:nvSpPr>
          <p:cNvPr id="4" name="TextBox 3"/>
          <p:cNvSpPr txBox="1"/>
          <p:nvPr userDrawn="1"/>
        </p:nvSpPr>
        <p:spPr>
          <a:xfrm>
            <a:off x="8616800" y="6553200"/>
            <a:ext cx="2605200" cy="215444"/>
          </a:xfrm>
          <a:prstGeom prst="rect">
            <a:avLst/>
          </a:prstGeom>
          <a:noFill/>
        </p:spPr>
        <p:txBody>
          <a:bodyPr wrap="none" rtlCol="0">
            <a:spAutoFit/>
          </a:bodyPr>
          <a:lstStyle/>
          <a:p>
            <a:r>
              <a:rPr lang="vi-VN" sz="800"/>
              <a:t>http://f.tqn.com/y/jobsearch/1/W/J/7/1/185275200.jpg</a:t>
            </a:r>
          </a:p>
        </p:txBody>
      </p:sp>
      <p:pic>
        <p:nvPicPr>
          <p:cNvPr id="2050" name="Picture 2" descr="http://f.tqn.com/y/jobsearch/1/W/J/7/1/18527520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14400"/>
            <a:ext cx="10501957"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2047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400" y="228600"/>
            <a:ext cx="11480800" cy="640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ục lục phụ 1">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1143000"/>
            <a:ext cx="11480800"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hasCustomPrompt="1"/>
          </p:nvPr>
        </p:nvSpPr>
        <p:spPr>
          <a:xfrm>
            <a:off x="304800" y="274638"/>
            <a:ext cx="11480800" cy="792162"/>
          </a:xfrm>
        </p:spPr>
        <p:txBody>
          <a:bodyPr/>
          <a:lstStyle>
            <a:lvl1pPr>
              <a:defRPr b="1" baseline="0">
                <a:solidFill>
                  <a:srgbClr val="FF0000"/>
                </a:solidFill>
                <a:latin typeface="Calibri" pitchFamily="34" charset="0"/>
              </a:defRPr>
            </a:lvl1pPr>
          </a:lstStyle>
          <a:p>
            <a:r>
              <a:rPr lang="vi-VN" dirty="0"/>
              <a:t>Tiêu đề của mục lục phụ</a:t>
            </a:r>
            <a:endParaRPr lang="en-US" dirty="0"/>
          </a:p>
        </p:txBody>
      </p:sp>
    </p:spTree>
    <p:extLst>
      <p:ext uri="{BB962C8B-B14F-4D97-AF65-F5344CB8AC3E}">
        <p14:creationId xmlns:p14="http://schemas.microsoft.com/office/powerpoint/2010/main" val="22363001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ục lục phụ 2">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1676400"/>
            <a:ext cx="11176000" cy="685800"/>
          </a:xfrm>
        </p:spPr>
        <p:txBody>
          <a:bodyPr>
            <a:noAutofit/>
          </a:bodyPr>
          <a:lstStyle>
            <a:lvl1pPr marL="0" indent="0">
              <a:buNone/>
              <a:defRPr sz="4000" b="1"/>
            </a:lvl1pPr>
            <a:lvl2pPr marL="457200" indent="0">
              <a:buNone/>
              <a:defRPr/>
            </a:lvl2pPr>
          </a:lstStyle>
          <a:p>
            <a:pPr lvl="0"/>
            <a:r>
              <a:rPr lang="en-US"/>
              <a:t>Click to edit Master text styles</a:t>
            </a:r>
          </a:p>
        </p:txBody>
      </p:sp>
      <p:sp>
        <p:nvSpPr>
          <p:cNvPr id="6" name="Text Placeholder 5"/>
          <p:cNvSpPr>
            <a:spLocks noGrp="1"/>
          </p:cNvSpPr>
          <p:nvPr>
            <p:ph type="body" sz="quarter" idx="11"/>
          </p:nvPr>
        </p:nvSpPr>
        <p:spPr>
          <a:xfrm>
            <a:off x="609600" y="2438400"/>
            <a:ext cx="11176000" cy="3124200"/>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4202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12192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1634872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12192000" cy="6172200"/>
          </a:xfrm>
        </p:spPr>
        <p:txBody>
          <a:bodyPr>
            <a:normAutofit/>
          </a:bodyPr>
          <a:lstStyle>
            <a:lvl1pPr>
              <a:lnSpc>
                <a:spcPct val="114000"/>
              </a:lnSpc>
              <a:spcBef>
                <a:spcPts val="600"/>
              </a:spcBef>
              <a:spcAft>
                <a:spcPts val="600"/>
              </a:spcAft>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dirty="0"/>
          </a:p>
        </p:txBody>
      </p:sp>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12192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ỉ có tiêu đề">
    <p:spTree>
      <p:nvGrpSpPr>
        <p:cNvPr id="1" name=""/>
        <p:cNvGrpSpPr/>
        <p:nvPr/>
      </p:nvGrpSpPr>
      <p:grpSpPr>
        <a:xfrm>
          <a:off x="0" y="0"/>
          <a:ext cx="0" cy="0"/>
          <a:chOff x="0" y="0"/>
          <a:chExt cx="0" cy="0"/>
        </a:xfrm>
      </p:grpSpPr>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713184"/>
          </a:xfrm>
          <a:noFill/>
        </p:spPr>
        <p:txBody>
          <a:bodyPr>
            <a:noAutofit/>
          </a:bodyPr>
          <a:lstStyle>
            <a:lvl1pPr>
              <a:defRPr sz="4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cxnSp>
        <p:nvCxnSpPr>
          <p:cNvPr id="6" name="Straight Arrow Connector 5"/>
          <p:cNvCxnSpPr/>
          <p:nvPr userDrawn="1"/>
        </p:nvCxnSpPr>
        <p:spPr>
          <a:xfrm>
            <a:off x="0" y="685800"/>
            <a:ext cx="12192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364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ấn mạnh">
    <p:spTree>
      <p:nvGrpSpPr>
        <p:cNvPr id="1" name=""/>
        <p:cNvGrpSpPr/>
        <p:nvPr/>
      </p:nvGrpSpPr>
      <p:grpSpPr>
        <a:xfrm>
          <a:off x="0" y="0"/>
          <a:ext cx="0" cy="0"/>
          <a:chOff x="0" y="0"/>
          <a:chExt cx="0" cy="0"/>
        </a:xfrm>
      </p:grpSpPr>
      <p:sp>
        <p:nvSpPr>
          <p:cNvPr id="3" name="Flowchart: Connector 2"/>
          <p:cNvSpPr/>
          <p:nvPr userDrawn="1"/>
        </p:nvSpPr>
        <p:spPr>
          <a:xfrm>
            <a:off x="11368683" y="6237312"/>
            <a:ext cx="823317"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0" y="-27384"/>
            <a:ext cx="12192000" cy="6882184"/>
          </a:xfrm>
          <a:noFill/>
        </p:spPr>
        <p:txBody>
          <a:bodyPr>
            <a:noAutofit/>
          </a:bodyPr>
          <a:lstStyle>
            <a:lvl1pPr>
              <a:defRPr sz="6000" b="1" baseline="0">
                <a:solidFill>
                  <a:srgbClr val="FF0000"/>
                </a:solidFill>
                <a:latin typeface="Arial Narrow" pitchFamily="34" charset="0"/>
              </a:defRPr>
            </a:lvl1pPr>
          </a:lstStyle>
          <a:p>
            <a:r>
              <a:rPr lang="vi-VN" dirty="0"/>
              <a:t>Nhấn chuột vào đây để thay đổi tiêu đề</a:t>
            </a:r>
            <a:endParaRPr lang="ru-RU" dirty="0"/>
          </a:p>
        </p:txBody>
      </p:sp>
      <p:sp>
        <p:nvSpPr>
          <p:cNvPr id="10" name="Slide Number Placeholder 5"/>
          <p:cNvSpPr>
            <a:spLocks noGrp="1"/>
          </p:cNvSpPr>
          <p:nvPr>
            <p:ph type="sldNum" sz="quarter" idx="12"/>
          </p:nvPr>
        </p:nvSpPr>
        <p:spPr>
          <a:xfrm>
            <a:off x="11376587" y="6237312"/>
            <a:ext cx="815413"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a:p>
        </p:txBody>
      </p:sp>
    </p:spTree>
    <p:extLst>
      <p:ext uri="{BB962C8B-B14F-4D97-AF65-F5344CB8AC3E}">
        <p14:creationId xmlns:p14="http://schemas.microsoft.com/office/powerpoint/2010/main" val="380575072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and Answer 1">
    <p:spTree>
      <p:nvGrpSpPr>
        <p:cNvPr id="1" name=""/>
        <p:cNvGrpSpPr/>
        <p:nvPr/>
      </p:nvGrpSpPr>
      <p:grpSpPr>
        <a:xfrm>
          <a:off x="0" y="0"/>
          <a:ext cx="0" cy="0"/>
          <a:chOff x="0" y="0"/>
          <a:chExt cx="0" cy="0"/>
        </a:xfrm>
      </p:grpSpPr>
      <p:pic>
        <p:nvPicPr>
          <p:cNvPr id="1026" name="Picture 2" descr="http://www.princetonacademy.in/wp-content/uploads/2012/03/QNA.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78000" y="533400"/>
            <a:ext cx="8077200" cy="605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0856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 and Answer 2">
    <p:spTree>
      <p:nvGrpSpPr>
        <p:cNvPr id="1" name=""/>
        <p:cNvGrpSpPr/>
        <p:nvPr/>
      </p:nvGrpSpPr>
      <p:grpSpPr>
        <a:xfrm>
          <a:off x="0" y="0"/>
          <a:ext cx="0" cy="0"/>
          <a:chOff x="0" y="0"/>
          <a:chExt cx="0" cy="0"/>
        </a:xfrm>
      </p:grpSpPr>
      <p:pic>
        <p:nvPicPr>
          <p:cNvPr id="2050" name="Picture 2" descr="http://previews.123rf.com/images/donskarpo/donskarpo1211/donskarpo121100051/16217385-questions-and-answers-red-white-black-dice-isolated-on-white-background-Stock-Photo.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22400" y="1676400"/>
            <a:ext cx="9321800"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6736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and Answer 3">
    <p:spTree>
      <p:nvGrpSpPr>
        <p:cNvPr id="1" name=""/>
        <p:cNvGrpSpPr/>
        <p:nvPr/>
      </p:nvGrpSpPr>
      <p:grpSpPr>
        <a:xfrm>
          <a:off x="0" y="0"/>
          <a:ext cx="0" cy="0"/>
          <a:chOff x="0" y="0"/>
          <a:chExt cx="0" cy="0"/>
        </a:xfrm>
      </p:grpSpPr>
      <p:pic>
        <p:nvPicPr>
          <p:cNvPr id="3074" name="Picture 2" descr="http://3.bp.blogspot.com/_vtyKKLw61_o/TTf-XH2pTWI/AAAAAAAAAPE/u54vJMaZa-s/s1600/question.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962400" y="76200"/>
            <a:ext cx="3996267" cy="6295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654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pic>
        <p:nvPicPr>
          <p:cNvPr id="1026" name="Picture 2" descr="http://www.caridad.com/wp-content/uploads/2015/11/thankyou.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400" y="914400"/>
            <a:ext cx="10414000"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userDrawn="1"/>
        </p:nvSpPr>
        <p:spPr>
          <a:xfrm>
            <a:off x="7721601" y="6553200"/>
            <a:ext cx="3199915" cy="215444"/>
          </a:xfrm>
          <a:prstGeom prst="rect">
            <a:avLst/>
          </a:prstGeom>
          <a:noFill/>
        </p:spPr>
        <p:txBody>
          <a:bodyPr wrap="none" rtlCol="0">
            <a:spAutoFit/>
          </a:bodyPr>
          <a:lstStyle/>
          <a:p>
            <a:r>
              <a:rPr lang="vi-VN" sz="800"/>
              <a:t>http://www.caridad.com/wp-content/uploads/2015/11/thankyou.jpg</a:t>
            </a:r>
          </a:p>
        </p:txBody>
      </p:sp>
    </p:spTree>
    <p:extLst>
      <p:ext uri="{BB962C8B-B14F-4D97-AF65-F5344CB8AC3E}">
        <p14:creationId xmlns:p14="http://schemas.microsoft.com/office/powerpoint/2010/main" val="7161896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pic>
        <p:nvPicPr>
          <p:cNvPr id="2050" name="Picture 2" descr="http://www.emoticonswallpapers.com/images/thank-you/thank-you-glitter-pictures-010.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19200" y="990600"/>
            <a:ext cx="9652000" cy="48501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userDrawn="1"/>
        </p:nvSpPr>
        <p:spPr>
          <a:xfrm>
            <a:off x="6413205" y="6553200"/>
            <a:ext cx="4257897" cy="215444"/>
          </a:xfrm>
          <a:prstGeom prst="rect">
            <a:avLst/>
          </a:prstGeom>
          <a:noFill/>
        </p:spPr>
        <p:txBody>
          <a:bodyPr wrap="none" rtlCol="0">
            <a:spAutoFit/>
          </a:bodyPr>
          <a:lstStyle/>
          <a:p>
            <a:r>
              <a:rPr lang="vi-VN" sz="800"/>
              <a:t>http://www.emoticonswallpapers.com/images/thank-you/thank-you-glitter-pictures-010.jpg</a:t>
            </a:r>
          </a:p>
        </p:txBody>
      </p:sp>
    </p:spTree>
    <p:extLst>
      <p:ext uri="{BB962C8B-B14F-4D97-AF65-F5344CB8AC3E}">
        <p14:creationId xmlns:p14="http://schemas.microsoft.com/office/powerpoint/2010/main" val="41550011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Luật pháp An toàn thông tin - Bài 3: Quyền sở hữu trí tuệ</a:t>
            </a:r>
            <a:endParaRPr lang="ru-R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4" r:id="rId3"/>
    <p:sldLayoutId id="2147483655" r:id="rId4"/>
    <p:sldLayoutId id="2147483656" r:id="rId5"/>
    <p:sldLayoutId id="2147483657" r:id="rId6"/>
    <p:sldLayoutId id="2147483658" r:id="rId7"/>
    <p:sldLayoutId id="2147483661" r:id="rId8"/>
    <p:sldLayoutId id="2147483662" r:id="rId9"/>
    <p:sldLayoutId id="2147483663" r:id="rId10"/>
    <p:sldLayoutId id="2147483664" r:id="rId11"/>
    <p:sldLayoutId id="2147483665" r:id="rId12"/>
    <p:sldLayoutId id="2147483650" r:id="rId13"/>
    <p:sldLayoutId id="2147483659" r:id="rId14"/>
    <p:sldLayoutId id="2147483653" r:id="rId15"/>
    <p:sldLayoutId id="2147483666" r:id="rId16"/>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066800"/>
            <a:ext cx="7696200" cy="533400"/>
          </a:xfrm>
        </p:spPr>
        <p:txBody>
          <a:bodyPr>
            <a:noAutofit/>
          </a:bodyPr>
          <a:lstStyle/>
          <a:p>
            <a:pPr>
              <a:lnSpc>
                <a:spcPct val="114000"/>
              </a:lnSpc>
            </a:pPr>
            <a:r>
              <a:rPr lang="en-US" sz="3600" dirty="0">
                <a:latin typeface="Times New Roman" panose="02020603050405020304" pitchFamily="18" charset="0"/>
                <a:cs typeface="Times New Roman" panose="02020603050405020304" pitchFamily="18" charset="0"/>
              </a:rPr>
              <a:t>CÔNG NGHỆ BLOCKCHAIN</a:t>
            </a:r>
            <a:endParaRPr lang="vi-V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1981200"/>
            <a:ext cx="9144000" cy="1524000"/>
          </a:xfrm>
        </p:spPr>
        <p:txBody>
          <a:bodyPr>
            <a:noAutofit/>
          </a:bodyPr>
          <a:lstStyle/>
          <a:p>
            <a:pPr>
              <a:tabLst>
                <a:tab pos="1881188" algn="l"/>
              </a:tabLst>
            </a:pPr>
            <a:r>
              <a:rPr lang="en-US" dirty="0">
                <a:solidFill>
                  <a:schemeClr val="tx1"/>
                </a:solidFill>
                <a:latin typeface="Times New Roman" panose="02020603050405020304" pitchFamily="18" charset="0"/>
              </a:rPr>
              <a:t>NGHIÊN CỨU MỘT SỐ TIÊU CHUẨN QUỐC TẾ </a:t>
            </a:r>
          </a:p>
          <a:p>
            <a:pPr>
              <a:tabLst>
                <a:tab pos="1881188" algn="l"/>
              </a:tabLst>
            </a:pPr>
            <a:r>
              <a:rPr lang="en-US" dirty="0">
                <a:solidFill>
                  <a:schemeClr val="tx1"/>
                </a:solidFill>
                <a:latin typeface="Times New Roman" panose="02020603050405020304" pitchFamily="18" charset="0"/>
              </a:rPr>
              <a:t>TRONG TRIỂN KHAI ỨNG DỤNG BLOCKCHAIN</a:t>
            </a:r>
            <a:r>
              <a:rPr lang="vi-VN" dirty="0">
                <a:solidFill>
                  <a:schemeClr val="tx1"/>
                </a:solidFill>
                <a:latin typeface="Times New Roman" panose="02020603050405020304" pitchFamily="18" charset="0"/>
              </a:rPr>
              <a:t> </a:t>
            </a:r>
            <a:endParaRPr lang="vi-VN" dirty="0">
              <a:latin typeface="Times New Roman" panose="02020603050405020304" pitchFamily="18" charset="0"/>
              <a:ea typeface="Tahoma"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59507F6-1D6B-6C52-7A87-6F011EA19EB1}"/>
              </a:ext>
            </a:extLst>
          </p:cNvPr>
          <p:cNvSpPr txBox="1"/>
          <p:nvPr/>
        </p:nvSpPr>
        <p:spPr>
          <a:xfrm>
            <a:off x="1752600" y="3989479"/>
            <a:ext cx="8915400" cy="1908215"/>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GIẢNG VIÊN HƯỚNG DẪN:                               </a:t>
            </a:r>
            <a:r>
              <a:rPr lang="en-US" sz="2000" dirty="0" err="1">
                <a:latin typeface="Times New Roman" panose="02020603050405020304" pitchFamily="18" charset="0"/>
                <a:cs typeface="Times New Roman" panose="02020603050405020304" pitchFamily="18" charset="0"/>
              </a:rPr>
              <a:t>ThS</a:t>
            </a:r>
            <a:r>
              <a:rPr lang="en-US" sz="2000" dirty="0">
                <a:latin typeface="Times New Roman" panose="02020603050405020304" pitchFamily="18" charset="0"/>
                <a:cs typeface="Times New Roman" panose="02020603050405020304" pitchFamily="18" charset="0"/>
              </a:rPr>
              <a:t>. TRƯƠNG PHI HỒ</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SINH VIÊN THỰC HIỆN:                                      PHẠM CÔNG HƯỞNG</a:t>
            </a:r>
          </a:p>
          <a:p>
            <a:pPr algn="ctr"/>
            <a:r>
              <a:rPr lang="en-US" sz="2000" dirty="0">
                <a:latin typeface="Times New Roman" panose="02020603050405020304" pitchFamily="18" charset="0"/>
                <a:cs typeface="Times New Roman" panose="02020603050405020304" pitchFamily="18" charset="0"/>
              </a:rPr>
              <a:t>                                                                          PHẠM ANH MINH  </a:t>
            </a:r>
          </a:p>
          <a:p>
            <a:pPr algn="ctr"/>
            <a:r>
              <a:rPr lang="en-US" sz="2000" dirty="0">
                <a:latin typeface="Times New Roman" panose="02020603050405020304" pitchFamily="18" charset="0"/>
                <a:cs typeface="Times New Roman" panose="02020603050405020304" pitchFamily="18" charset="0"/>
              </a:rPr>
              <a:t>                                                                          TRẦN NHẬT NAM</a:t>
            </a:r>
          </a:p>
          <a:p>
            <a:pPr algn="ct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10</a:t>
            </a:fld>
            <a:endParaRPr lang="ru-RU"/>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130968"/>
            <a:ext cx="9144000" cy="1502568"/>
          </a:xfrm>
        </p:spPr>
        <p:txBody>
          <a:bodyPr/>
          <a:lstStyle/>
          <a:p>
            <a:pPr lvl="0">
              <a:lnSpc>
                <a:spcPct val="150000"/>
              </a:lnSpc>
            </a:pPr>
            <a:r>
              <a:rPr lang="vi-VN" sz="3200">
                <a:latin typeface="Times New Roman" panose="02020603050405020304" pitchFamily="18" charset="0"/>
                <a:cs typeface="Times New Roman" panose="02020603050405020304" pitchFamily="18" charset="0"/>
              </a:rPr>
              <a:t>CÁC TIÊU CHUẨN BLOCKCHAIN  </a:t>
            </a:r>
            <a:br>
              <a:rPr lang="vi-VN" sz="3200">
                <a:latin typeface="Times New Roman" panose="02020603050405020304" pitchFamily="18" charset="0"/>
                <a:cs typeface="Times New Roman" panose="02020603050405020304" pitchFamily="18" charset="0"/>
              </a:rPr>
            </a:br>
            <a:r>
              <a:rPr lang="vi-VN" sz="3200">
                <a:latin typeface="Times New Roman" panose="02020603050405020304" pitchFamily="18" charset="0"/>
                <a:cs typeface="Times New Roman" panose="02020603050405020304" pitchFamily="18" charset="0"/>
              </a:rPr>
              <a:t>CÁC TỔ CHỨC CHÍNH THỨC</a:t>
            </a:r>
            <a:endParaRPr lang="vi-VN" sz="3200" dirty="0">
              <a:latin typeface="Times New Roman" panose="02020603050405020304" pitchFamily="18" charset="0"/>
              <a:cs typeface="Times New Roman" panose="02020603050405020304" pitchFamily="18" charset="0"/>
            </a:endParaRPr>
          </a:p>
        </p:txBody>
      </p:sp>
      <p:graphicFrame>
        <p:nvGraphicFramePr>
          <p:cNvPr id="5" name="Table 7">
            <a:extLst>
              <a:ext uri="{FF2B5EF4-FFF2-40B4-BE49-F238E27FC236}">
                <a16:creationId xmlns:a16="http://schemas.microsoft.com/office/drawing/2014/main" id="{602F4458-E866-3BF7-855D-6C5810AA19BB}"/>
              </a:ext>
            </a:extLst>
          </p:cNvPr>
          <p:cNvGraphicFramePr>
            <a:graphicFrameLocks noGrp="1"/>
          </p:cNvGraphicFramePr>
          <p:nvPr>
            <p:extLst>
              <p:ext uri="{D42A27DB-BD31-4B8C-83A1-F6EECF244321}">
                <p14:modId xmlns:p14="http://schemas.microsoft.com/office/powerpoint/2010/main" val="1256174615"/>
              </p:ext>
            </p:extLst>
          </p:nvPr>
        </p:nvGraphicFramePr>
        <p:xfrm>
          <a:off x="1438927" y="1371600"/>
          <a:ext cx="9314145" cy="4519536"/>
        </p:xfrm>
        <a:graphic>
          <a:graphicData uri="http://schemas.openxmlformats.org/drawingml/2006/table">
            <a:tbl>
              <a:tblPr firstRow="1" bandRow="1">
                <a:tableStyleId>{5C22544A-7EE6-4342-B048-85BDC9FD1C3A}</a:tableStyleId>
              </a:tblPr>
              <a:tblGrid>
                <a:gridCol w="2294873">
                  <a:extLst>
                    <a:ext uri="{9D8B030D-6E8A-4147-A177-3AD203B41FA5}">
                      <a16:colId xmlns:a16="http://schemas.microsoft.com/office/drawing/2014/main" val="789992818"/>
                    </a:ext>
                  </a:extLst>
                </a:gridCol>
                <a:gridCol w="2286000">
                  <a:extLst>
                    <a:ext uri="{9D8B030D-6E8A-4147-A177-3AD203B41FA5}">
                      <a16:colId xmlns:a16="http://schemas.microsoft.com/office/drawing/2014/main" val="2515329340"/>
                    </a:ext>
                  </a:extLst>
                </a:gridCol>
                <a:gridCol w="4733272">
                  <a:extLst>
                    <a:ext uri="{9D8B030D-6E8A-4147-A177-3AD203B41FA5}">
                      <a16:colId xmlns:a16="http://schemas.microsoft.com/office/drawing/2014/main" val="495319478"/>
                    </a:ext>
                  </a:extLst>
                </a:gridCol>
              </a:tblGrid>
              <a:tr h="619439">
                <a:tc>
                  <a:txBody>
                    <a:bodyPr/>
                    <a:lstStyle/>
                    <a:p>
                      <a:pPr algn="ctr"/>
                      <a:r>
                        <a:rPr lang="vi-VN" sz="2400">
                          <a:latin typeface="Times New Roman" panose="02020603050405020304" pitchFamily="18" charset="0"/>
                          <a:cs typeface="Times New Roman" panose="02020603050405020304" pitchFamily="18" charset="0"/>
                        </a:rPr>
                        <a:t>TIÊU CHUẨN</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QUỐC GIA</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LĨNH VỰC</a:t>
                      </a:r>
                      <a:endParaRPr lang="en-GB" sz="2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9401677"/>
                  </a:ext>
                </a:extLst>
              </a:tr>
              <a:tr h="1218820">
                <a:tc>
                  <a:txBody>
                    <a:bodyPr/>
                    <a:lstStyle/>
                    <a:p>
                      <a:pPr algn="ctr"/>
                      <a:r>
                        <a:rPr lang="vi-VN" sz="2400" b="1">
                          <a:latin typeface="Times New Roman" panose="02020603050405020304" pitchFamily="18" charset="0"/>
                          <a:cs typeface="Times New Roman" panose="02020603050405020304" pitchFamily="18" charset="0"/>
                        </a:rPr>
                        <a:t>IEEE</a:t>
                      </a:r>
                      <a:endParaRPr lang="en-GB" sz="2400" b="1">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Hoa Kỳ</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Internet vạn vật (IoT); Trao đổi và thanh toán tiền điện tử; Thẻ; Năng lượng; Tài sản kỹ thuật số</a:t>
                      </a:r>
                      <a:endParaRPr lang="en-GB" sz="2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17079553"/>
                  </a:ext>
                </a:extLst>
              </a:tr>
              <a:tr h="619439">
                <a:tc>
                  <a:txBody>
                    <a:bodyPr/>
                    <a:lstStyle/>
                    <a:p>
                      <a:pPr algn="ctr"/>
                      <a:r>
                        <a:rPr lang="vi-VN" sz="2400" b="1">
                          <a:latin typeface="Times New Roman" panose="02020603050405020304" pitchFamily="18" charset="0"/>
                          <a:cs typeface="Times New Roman" panose="02020603050405020304" pitchFamily="18" charset="0"/>
                        </a:rPr>
                        <a:t>ISO</a:t>
                      </a:r>
                      <a:endParaRPr lang="en-GB" sz="2400" b="1">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Thụy Sỹ</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Bảo mật;</a:t>
                      </a:r>
                      <a:r>
                        <a:rPr lang="vi-VN" sz="240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Định danh</a:t>
                      </a:r>
                    </a:p>
                  </a:txBody>
                  <a:tcPr anchor="ctr"/>
                </a:tc>
                <a:extLst>
                  <a:ext uri="{0D108BD9-81ED-4DB2-BD59-A6C34878D82A}">
                    <a16:rowId xmlns:a16="http://schemas.microsoft.com/office/drawing/2014/main" val="2397738399"/>
                  </a:ext>
                </a:extLst>
              </a:tr>
              <a:tr h="619439">
                <a:tc>
                  <a:txBody>
                    <a:bodyPr/>
                    <a:lstStyle/>
                    <a:p>
                      <a:pPr algn="ctr"/>
                      <a:r>
                        <a:rPr lang="vi-VN" sz="2400" b="1">
                          <a:latin typeface="Times New Roman" panose="02020603050405020304" pitchFamily="18" charset="0"/>
                          <a:cs typeface="Times New Roman" panose="02020603050405020304" pitchFamily="18" charset="0"/>
                        </a:rPr>
                        <a:t>BSI</a:t>
                      </a:r>
                      <a:endParaRPr lang="en-GB" sz="2400" b="1">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Anh</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Các yêu cầu DTL</a:t>
                      </a:r>
                    </a:p>
                  </a:txBody>
                  <a:tcPr anchor="ctr"/>
                </a:tc>
                <a:extLst>
                  <a:ext uri="{0D108BD9-81ED-4DB2-BD59-A6C34878D82A}">
                    <a16:rowId xmlns:a16="http://schemas.microsoft.com/office/drawing/2014/main" val="3641356415"/>
                  </a:ext>
                </a:extLst>
              </a:tr>
              <a:tr h="619439">
                <a:tc>
                  <a:txBody>
                    <a:bodyPr/>
                    <a:lstStyle/>
                    <a:p>
                      <a:pPr algn="ctr"/>
                      <a:r>
                        <a:rPr lang="en-GB" sz="2400" b="1">
                          <a:latin typeface="Times New Roman" panose="02020603050405020304" pitchFamily="18" charset="0"/>
                          <a:cs typeface="Times New Roman" panose="02020603050405020304" pitchFamily="18" charset="0"/>
                        </a:rPr>
                        <a:t>Standards</a:t>
                      </a:r>
                    </a:p>
                    <a:p>
                      <a:pPr algn="ctr"/>
                      <a:r>
                        <a:rPr lang="en-GB" sz="2400" b="1">
                          <a:latin typeface="Times New Roman" panose="02020603050405020304" pitchFamily="18" charset="0"/>
                          <a:cs typeface="Times New Roman" panose="02020603050405020304" pitchFamily="18" charset="0"/>
                        </a:rPr>
                        <a:t>Australia</a:t>
                      </a:r>
                    </a:p>
                  </a:txBody>
                  <a:tcPr anchor="ctr"/>
                </a:tc>
                <a:tc>
                  <a:txBody>
                    <a:bodyPr/>
                    <a:lstStyle/>
                    <a:p>
                      <a:pPr algn="ctr"/>
                      <a:r>
                        <a:rPr lang="vi-VN" sz="2400">
                          <a:latin typeface="Times New Roman" panose="02020603050405020304" pitchFamily="18" charset="0"/>
                          <a:cs typeface="Times New Roman" panose="02020603050405020304" pitchFamily="18" charset="0"/>
                        </a:rPr>
                        <a:t>Úc</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Bảo mật;</a:t>
                      </a:r>
                      <a:r>
                        <a:rPr lang="vi-VN" sz="240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DTL taxonomy</a:t>
                      </a:r>
                    </a:p>
                  </a:txBody>
                  <a:tcPr anchor="ctr"/>
                </a:tc>
                <a:extLst>
                  <a:ext uri="{0D108BD9-81ED-4DB2-BD59-A6C34878D82A}">
                    <a16:rowId xmlns:a16="http://schemas.microsoft.com/office/drawing/2014/main" val="2137937317"/>
                  </a:ext>
                </a:extLst>
              </a:tr>
              <a:tr h="619439">
                <a:tc>
                  <a:txBody>
                    <a:bodyPr/>
                    <a:lstStyle/>
                    <a:p>
                      <a:pPr algn="ctr"/>
                      <a:r>
                        <a:rPr lang="en-GB" sz="2400" b="1">
                          <a:latin typeface="Times New Roman" panose="02020603050405020304" pitchFamily="18" charset="0"/>
                          <a:cs typeface="Times New Roman" panose="02020603050405020304" pitchFamily="18" charset="0"/>
                        </a:rPr>
                        <a:t>CESI</a:t>
                      </a:r>
                    </a:p>
                  </a:txBody>
                  <a:tcPr anchor="ctr"/>
                </a:tc>
                <a:tc>
                  <a:txBody>
                    <a:bodyPr/>
                    <a:lstStyle/>
                    <a:p>
                      <a:pPr algn="ctr"/>
                      <a:r>
                        <a:rPr lang="vi-VN" sz="2400">
                          <a:latin typeface="Times New Roman" panose="02020603050405020304" pitchFamily="18" charset="0"/>
                          <a:cs typeface="Times New Roman" panose="02020603050405020304" pitchFamily="18" charset="0"/>
                        </a:rPr>
                        <a:t>Trung Quốc</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Tokens;</a:t>
                      </a:r>
                      <a:r>
                        <a:rPr lang="vi-VN" sz="240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Bảo mật</a:t>
                      </a:r>
                    </a:p>
                  </a:txBody>
                  <a:tcPr anchor="ctr"/>
                </a:tc>
                <a:extLst>
                  <a:ext uri="{0D108BD9-81ED-4DB2-BD59-A6C34878D82A}">
                    <a16:rowId xmlns:a16="http://schemas.microsoft.com/office/drawing/2014/main" val="226660264"/>
                  </a:ext>
                </a:extLst>
              </a:tr>
            </a:tbl>
          </a:graphicData>
        </a:graphic>
      </p:graphicFrame>
    </p:spTree>
    <p:extLst>
      <p:ext uri="{BB962C8B-B14F-4D97-AF65-F5344CB8AC3E}">
        <p14:creationId xmlns:p14="http://schemas.microsoft.com/office/powerpoint/2010/main" val="22934562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11</a:t>
            </a:fld>
            <a:endParaRPr lang="ru-RU"/>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152400"/>
            <a:ext cx="9144000" cy="1502568"/>
          </a:xfrm>
        </p:spPr>
        <p:txBody>
          <a:bodyPr/>
          <a:lstStyle/>
          <a:p>
            <a:pPr lvl="0">
              <a:lnSpc>
                <a:spcPct val="150000"/>
              </a:lnSpc>
            </a:pPr>
            <a:r>
              <a:rPr lang="vi-VN" sz="3200">
                <a:latin typeface="Times New Roman" panose="02020603050405020304" pitchFamily="18" charset="0"/>
                <a:cs typeface="Times New Roman" panose="02020603050405020304" pitchFamily="18" charset="0"/>
              </a:rPr>
              <a:t>CÁC TIÊU CHUẨN BLOCKCHAIN  </a:t>
            </a:r>
            <a:br>
              <a:rPr lang="vi-VN" sz="3200">
                <a:latin typeface="Times New Roman" panose="02020603050405020304" pitchFamily="18" charset="0"/>
                <a:cs typeface="Times New Roman" panose="02020603050405020304" pitchFamily="18" charset="0"/>
              </a:rPr>
            </a:br>
            <a:r>
              <a:rPr lang="vi-VN" sz="3200">
                <a:latin typeface="Times New Roman" panose="02020603050405020304" pitchFamily="18" charset="0"/>
                <a:cs typeface="Times New Roman" panose="02020603050405020304" pitchFamily="18" charset="0"/>
              </a:rPr>
              <a:t>CÁC NHÓM NGÀNH</a:t>
            </a:r>
            <a:endParaRPr lang="vi-VN" sz="3200" dirty="0">
              <a:latin typeface="Times New Roman" panose="02020603050405020304" pitchFamily="18" charset="0"/>
              <a:cs typeface="Times New Roman" panose="02020603050405020304" pitchFamily="18" charset="0"/>
            </a:endParaRPr>
          </a:p>
        </p:txBody>
      </p:sp>
      <p:graphicFrame>
        <p:nvGraphicFramePr>
          <p:cNvPr id="5" name="Table 7">
            <a:extLst>
              <a:ext uri="{FF2B5EF4-FFF2-40B4-BE49-F238E27FC236}">
                <a16:creationId xmlns:a16="http://schemas.microsoft.com/office/drawing/2014/main" id="{602F4458-E866-3BF7-855D-6C5810AA19BB}"/>
              </a:ext>
            </a:extLst>
          </p:cNvPr>
          <p:cNvGraphicFramePr>
            <a:graphicFrameLocks noGrp="1"/>
          </p:cNvGraphicFramePr>
          <p:nvPr>
            <p:extLst>
              <p:ext uri="{D42A27DB-BD31-4B8C-83A1-F6EECF244321}">
                <p14:modId xmlns:p14="http://schemas.microsoft.com/office/powerpoint/2010/main" val="2707815694"/>
              </p:ext>
            </p:extLst>
          </p:nvPr>
        </p:nvGraphicFramePr>
        <p:xfrm>
          <a:off x="1438927" y="1371600"/>
          <a:ext cx="9314145" cy="4997757"/>
        </p:xfrm>
        <a:graphic>
          <a:graphicData uri="http://schemas.openxmlformats.org/drawingml/2006/table">
            <a:tbl>
              <a:tblPr firstRow="1" bandRow="1">
                <a:tableStyleId>{5C22544A-7EE6-4342-B048-85BDC9FD1C3A}</a:tableStyleId>
              </a:tblPr>
              <a:tblGrid>
                <a:gridCol w="3590273">
                  <a:extLst>
                    <a:ext uri="{9D8B030D-6E8A-4147-A177-3AD203B41FA5}">
                      <a16:colId xmlns:a16="http://schemas.microsoft.com/office/drawing/2014/main" val="789992818"/>
                    </a:ext>
                  </a:extLst>
                </a:gridCol>
                <a:gridCol w="2209800">
                  <a:extLst>
                    <a:ext uri="{9D8B030D-6E8A-4147-A177-3AD203B41FA5}">
                      <a16:colId xmlns:a16="http://schemas.microsoft.com/office/drawing/2014/main" val="2515329340"/>
                    </a:ext>
                  </a:extLst>
                </a:gridCol>
                <a:gridCol w="3514072">
                  <a:extLst>
                    <a:ext uri="{9D8B030D-6E8A-4147-A177-3AD203B41FA5}">
                      <a16:colId xmlns:a16="http://schemas.microsoft.com/office/drawing/2014/main" val="495319478"/>
                    </a:ext>
                  </a:extLst>
                </a:gridCol>
              </a:tblGrid>
              <a:tr h="619439">
                <a:tc>
                  <a:txBody>
                    <a:bodyPr/>
                    <a:lstStyle/>
                    <a:p>
                      <a:pPr algn="ctr"/>
                      <a:r>
                        <a:rPr lang="vi-VN" sz="2400">
                          <a:latin typeface="Times New Roman" panose="02020603050405020304" pitchFamily="18" charset="0"/>
                          <a:cs typeface="Times New Roman" panose="02020603050405020304" pitchFamily="18" charset="0"/>
                        </a:rPr>
                        <a:t>TIÊU CHUẨN</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QUỐC GIA</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LĨNH VỰC</a:t>
                      </a:r>
                      <a:endParaRPr lang="en-GB" sz="2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9401677"/>
                  </a:ext>
                </a:extLst>
              </a:tr>
              <a:tr h="599761">
                <a:tc>
                  <a:txBody>
                    <a:bodyPr/>
                    <a:lstStyle/>
                    <a:p>
                      <a:pPr algn="ctr"/>
                      <a:r>
                        <a:rPr lang="en-GB" sz="2400" b="1">
                          <a:latin typeface="Times New Roman" panose="02020603050405020304" pitchFamily="18" charset="0"/>
                          <a:cs typeface="Times New Roman" panose="02020603050405020304" pitchFamily="18" charset="0"/>
                        </a:rPr>
                        <a:t>Hyperledger</a:t>
                      </a:r>
                    </a:p>
                  </a:txBody>
                  <a:tcPr anchor="ctr"/>
                </a:tc>
                <a:tc>
                  <a:txBody>
                    <a:bodyPr/>
                    <a:lstStyle/>
                    <a:p>
                      <a:pPr algn="ctr"/>
                      <a:r>
                        <a:rPr lang="vi-VN" sz="2400">
                          <a:latin typeface="Times New Roman" panose="02020603050405020304" pitchFamily="18" charset="0"/>
                          <a:cs typeface="Times New Roman" panose="02020603050405020304" pitchFamily="18" charset="0"/>
                        </a:rPr>
                        <a:t>Hoa Kỳ</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vi-VN" sz="2400">
                          <a:latin typeface="Times New Roman" panose="02020603050405020304" pitchFamily="18" charset="0"/>
                          <a:cs typeface="Times New Roman" panose="02020603050405020304" pitchFamily="18" charset="0"/>
                        </a:rPr>
                        <a:t>Khả năng tương tác; Token</a:t>
                      </a:r>
                    </a:p>
                  </a:txBody>
                  <a:tcPr anchor="ctr"/>
                </a:tc>
                <a:extLst>
                  <a:ext uri="{0D108BD9-81ED-4DB2-BD59-A6C34878D82A}">
                    <a16:rowId xmlns:a16="http://schemas.microsoft.com/office/drawing/2014/main" val="3817079553"/>
                  </a:ext>
                </a:extLst>
              </a:tr>
              <a:tr h="619439">
                <a:tc>
                  <a:txBody>
                    <a:bodyPr/>
                    <a:lstStyle/>
                    <a:p>
                      <a:pPr algn="ctr"/>
                      <a:r>
                        <a:rPr lang="en-GB" sz="2400" b="1">
                          <a:latin typeface="Times New Roman" panose="02020603050405020304" pitchFamily="18" charset="0"/>
                          <a:cs typeface="Times New Roman" panose="02020603050405020304" pitchFamily="18" charset="0"/>
                        </a:rPr>
                        <a:t>GDC</a:t>
                      </a:r>
                    </a:p>
                  </a:txBody>
                  <a:tcPr anchor="ctr"/>
                </a:tc>
                <a:tc>
                  <a:txBody>
                    <a:bodyPr/>
                    <a:lstStyle/>
                    <a:p>
                      <a:pPr algn="ctr"/>
                      <a:r>
                        <a:rPr lang="vi-VN" sz="2400">
                          <a:latin typeface="Times New Roman" panose="02020603050405020304" pitchFamily="18" charset="0"/>
                          <a:cs typeface="Times New Roman" panose="02020603050405020304" pitchFamily="18" charset="0"/>
                        </a:rPr>
                        <a:t>Hoa Kỳ</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Tài sản kỹ thuật số</a:t>
                      </a:r>
                    </a:p>
                  </a:txBody>
                  <a:tcPr anchor="ctr"/>
                </a:tc>
                <a:extLst>
                  <a:ext uri="{0D108BD9-81ED-4DB2-BD59-A6C34878D82A}">
                    <a16:rowId xmlns:a16="http://schemas.microsoft.com/office/drawing/2014/main" val="2397738399"/>
                  </a:ext>
                </a:extLst>
              </a:tr>
              <a:tr h="619439">
                <a:tc>
                  <a:txBody>
                    <a:bodyPr/>
                    <a:lstStyle/>
                    <a:p>
                      <a:pPr algn="ctr"/>
                      <a:r>
                        <a:rPr lang="en-GB" sz="2400" b="1">
                          <a:latin typeface="Times New Roman" panose="02020603050405020304" pitchFamily="18" charset="0"/>
                          <a:cs typeface="Times New Roman" panose="02020603050405020304" pitchFamily="18" charset="0"/>
                        </a:rPr>
                        <a:t>GDF</a:t>
                      </a:r>
                    </a:p>
                  </a:txBody>
                  <a:tcPr anchor="ctr"/>
                </a:tc>
                <a:tc>
                  <a:txBody>
                    <a:bodyPr/>
                    <a:lstStyle/>
                    <a:p>
                      <a:pPr algn="ctr"/>
                      <a:r>
                        <a:rPr lang="vi-VN" sz="2400">
                          <a:latin typeface="Times New Roman" panose="02020603050405020304" pitchFamily="18" charset="0"/>
                          <a:cs typeface="Times New Roman" panose="02020603050405020304" pitchFamily="18" charset="0"/>
                        </a:rPr>
                        <a:t>Anh</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Các yêu cầu DTL</a:t>
                      </a:r>
                    </a:p>
                  </a:txBody>
                  <a:tcPr anchor="ctr"/>
                </a:tc>
                <a:extLst>
                  <a:ext uri="{0D108BD9-81ED-4DB2-BD59-A6C34878D82A}">
                    <a16:rowId xmlns:a16="http://schemas.microsoft.com/office/drawing/2014/main" val="3641356415"/>
                  </a:ext>
                </a:extLst>
              </a:tr>
              <a:tr h="619439">
                <a:tc>
                  <a:txBody>
                    <a:bodyPr/>
                    <a:lstStyle/>
                    <a:p>
                      <a:pPr algn="ctr"/>
                      <a:r>
                        <a:rPr lang="en-GB" sz="2400" b="1">
                          <a:latin typeface="Times New Roman" panose="02020603050405020304" pitchFamily="18" charset="0"/>
                          <a:cs typeface="Times New Roman" panose="02020603050405020304" pitchFamily="18" charset="0"/>
                        </a:rPr>
                        <a:t>BIA</a:t>
                      </a:r>
                    </a:p>
                  </a:txBody>
                  <a:tcPr anchor="ctr"/>
                </a:tc>
                <a:tc>
                  <a:txBody>
                    <a:bodyPr/>
                    <a:lstStyle/>
                    <a:p>
                      <a:pPr algn="ctr"/>
                      <a:r>
                        <a:rPr lang="en-GB" sz="2400">
                          <a:latin typeface="Times New Roman" panose="02020603050405020304" pitchFamily="18" charset="0"/>
                          <a:cs typeface="Times New Roman" panose="02020603050405020304" pitchFamily="18" charset="0"/>
                        </a:rPr>
                        <a:t>Estonia</a:t>
                      </a:r>
                    </a:p>
                  </a:txBody>
                  <a:tcPr anchor="ctr"/>
                </a:tc>
                <a:tc>
                  <a:txBody>
                    <a:bodyPr/>
                    <a:lstStyle/>
                    <a:p>
                      <a:pPr algn="ctr"/>
                      <a:r>
                        <a:rPr lang="vi-VN" sz="2400">
                          <a:latin typeface="Times New Roman" panose="02020603050405020304" pitchFamily="18" charset="0"/>
                          <a:cs typeface="Times New Roman" panose="02020603050405020304" pitchFamily="18" charset="0"/>
                        </a:rPr>
                        <a:t>Khả năng tương tác</a:t>
                      </a:r>
                      <a:endParaRPr lang="en-GB" sz="2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37937317"/>
                  </a:ext>
                </a:extLst>
              </a:tr>
              <a:tr h="619439">
                <a:tc>
                  <a:txBody>
                    <a:bodyPr/>
                    <a:lstStyle/>
                    <a:p>
                      <a:pPr algn="ctr"/>
                      <a:r>
                        <a:rPr lang="en-GB" sz="2400" b="1">
                          <a:latin typeface="Times New Roman" panose="02020603050405020304" pitchFamily="18" charset="0"/>
                          <a:cs typeface="Times New Roman" panose="02020603050405020304" pitchFamily="18" charset="0"/>
                        </a:rPr>
                        <a:t>National Blockchain and Distributed Accounting Technology Standardization Technical Committee</a:t>
                      </a:r>
                    </a:p>
                  </a:txBody>
                  <a:tcPr anchor="ctr"/>
                </a:tc>
                <a:tc>
                  <a:txBody>
                    <a:bodyPr/>
                    <a:lstStyle/>
                    <a:p>
                      <a:pPr algn="ctr"/>
                      <a:r>
                        <a:rPr lang="vi-VN" sz="2400">
                          <a:latin typeface="Times New Roman" panose="02020603050405020304" pitchFamily="18" charset="0"/>
                          <a:cs typeface="Times New Roman" panose="02020603050405020304" pitchFamily="18" charset="0"/>
                        </a:rPr>
                        <a:t>Trung Quốc</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a:latin typeface="Times New Roman" panose="02020603050405020304" pitchFamily="18" charset="0"/>
                          <a:cs typeface="Times New Roman" panose="02020603050405020304" pitchFamily="18" charset="0"/>
                        </a:rPr>
                        <a:t>Yêu cầu DLT;</a:t>
                      </a:r>
                    </a:p>
                    <a:p>
                      <a:pPr algn="ctr"/>
                      <a:r>
                        <a:rPr lang="en-GB" sz="2400">
                          <a:latin typeface="Times New Roman" panose="02020603050405020304" pitchFamily="18" charset="0"/>
                          <a:cs typeface="Times New Roman" panose="02020603050405020304" pitchFamily="18" charset="0"/>
                        </a:rPr>
                        <a:t>Thuật ngữ DLT</a:t>
                      </a:r>
                    </a:p>
                  </a:txBody>
                  <a:tcPr anchor="ctr"/>
                </a:tc>
                <a:extLst>
                  <a:ext uri="{0D108BD9-81ED-4DB2-BD59-A6C34878D82A}">
                    <a16:rowId xmlns:a16="http://schemas.microsoft.com/office/drawing/2014/main" val="226660264"/>
                  </a:ext>
                </a:extLst>
              </a:tr>
            </a:tbl>
          </a:graphicData>
        </a:graphic>
      </p:graphicFrame>
    </p:spTree>
    <p:extLst>
      <p:ext uri="{BB962C8B-B14F-4D97-AF65-F5344CB8AC3E}">
        <p14:creationId xmlns:p14="http://schemas.microsoft.com/office/powerpoint/2010/main" val="1926991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97D166-8510-AEB7-6A49-B62DBED5D475}"/>
              </a:ext>
            </a:extLst>
          </p:cNvPr>
          <p:cNvSpPr>
            <a:spLocks noGrp="1"/>
          </p:cNvSpPr>
          <p:nvPr>
            <p:ph type="title"/>
          </p:nvPr>
        </p:nvSpPr>
        <p:spPr>
          <a:xfrm>
            <a:off x="723900" y="45616"/>
            <a:ext cx="10744200" cy="636984"/>
          </a:xfrm>
        </p:spPr>
        <p:txBody>
          <a:bodyPr/>
          <a:lstStyle/>
          <a:p>
            <a:r>
              <a:rPr lang="en-US" sz="2800">
                <a:latin typeface="Times New Roman" panose="02020603050405020304" pitchFamily="18" charset="0"/>
                <a:cs typeface="Times New Roman" panose="02020603050405020304" pitchFamily="18" charset="0"/>
              </a:rPr>
              <a:t>TỔNG QUAN VỀ</a:t>
            </a:r>
            <a:r>
              <a:rPr lang="vi-VN" sz="2800">
                <a:latin typeface="Times New Roman" panose="02020603050405020304" pitchFamily="18" charset="0"/>
                <a:cs typeface="Times New Roman" panose="02020603050405020304" pitchFamily="18" charset="0"/>
              </a:rPr>
              <a:t> WEF_GSMI TECHNICAL STANDARDS 2020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279DFD-C8D1-908F-8930-4495C3564162}"/>
              </a:ext>
            </a:extLst>
          </p:cNvPr>
          <p:cNvSpPr>
            <a:spLocks noGrp="1"/>
          </p:cNvSpPr>
          <p:nvPr>
            <p:ph type="sldNum" sz="quarter" idx="12"/>
          </p:nvPr>
        </p:nvSpPr>
        <p:spPr/>
        <p:txBody>
          <a:bodyPr/>
          <a:lstStyle/>
          <a:p>
            <a:fld id="{3E15BD7C-E074-4D4A-84C3-500EE5B9C190}" type="slidenum">
              <a:rPr lang="ru-RU" smtClean="0"/>
              <a:pPr/>
              <a:t>12</a:t>
            </a:fld>
            <a:endParaRPr lang="ru-RU"/>
          </a:p>
        </p:txBody>
      </p:sp>
      <p:sp>
        <p:nvSpPr>
          <p:cNvPr id="5" name="Content Placeholder 4">
            <a:extLst>
              <a:ext uri="{FF2B5EF4-FFF2-40B4-BE49-F238E27FC236}">
                <a16:creationId xmlns:a16="http://schemas.microsoft.com/office/drawing/2014/main" id="{F194F4AD-5F33-EAF0-9957-204E2816B2A7}"/>
              </a:ext>
            </a:extLst>
          </p:cNvPr>
          <p:cNvSpPr>
            <a:spLocks noGrp="1"/>
          </p:cNvSpPr>
          <p:nvPr>
            <p:ph sz="quarter" idx="13"/>
          </p:nvPr>
        </p:nvSpPr>
        <p:spPr>
          <a:xfrm>
            <a:off x="838200" y="685800"/>
            <a:ext cx="10439400" cy="6172200"/>
          </a:xfrm>
        </p:spPr>
        <p:txBody>
          <a:bodyPr>
            <a:noAutofit/>
          </a:bodyPr>
          <a:lstStyle/>
          <a:p>
            <a:pPr marL="0" indent="0" algn="just">
              <a:buNone/>
            </a:pPr>
            <a:r>
              <a:rPr lang="vi-VN" sz="2000" dirty="0">
                <a:latin typeface="Times New Roman" panose="02020603050405020304" pitchFamily="18" charset="0"/>
                <a:cs typeface="Times New Roman" panose="02020603050405020304" pitchFamily="18" charset="0"/>
              </a:rPr>
              <a:t>WEF_GSMI Technical Standards 2020 là một bước quan trọng trong việc phát triển </a:t>
            </a:r>
            <a:r>
              <a:rPr lang="en-US" sz="2000" dirty="0">
                <a:latin typeface="Times New Roman" panose="02020603050405020304" pitchFamily="18" charset="0"/>
                <a:cs typeface="Times New Roman" panose="02020603050405020304" pitchFamily="18" charset="0"/>
              </a:rPr>
              <a:t>metaverse</a:t>
            </a:r>
            <a:r>
              <a:rPr lang="vi-VN" sz="2000" dirty="0">
                <a:latin typeface="Times New Roman" panose="02020603050405020304" pitchFamily="18" charset="0"/>
                <a:cs typeface="Times New Roman" panose="02020603050405020304" pitchFamily="18" charset="0"/>
              </a:rPr>
              <a:t>. Bằng cách định nghĩa các thông số kỹ thuật cho các ứng dụng và hệ thống dựa trên blockchain trong metaverse, tiêu chuẩn này sẽ giúp đảm bảo rằng metaverse là một nền tảng an toàn, tương tác và bền vững cho người dùng tương tác và hợp tác.</a:t>
            </a:r>
            <a:endParaRPr lang="en-US" sz="2000" dirty="0">
              <a:latin typeface="Times New Roman" panose="02020603050405020304" pitchFamily="18" charset="0"/>
              <a:cs typeface="Times New Roman" panose="02020603050405020304" pitchFamily="18" charset="0"/>
            </a:endParaRPr>
          </a:p>
          <a:p>
            <a:pPr marL="0" indent="0" algn="just">
              <a:buNone/>
            </a:pPr>
            <a:r>
              <a:rPr lang="vi-VN" sz="2000" dirty="0">
                <a:latin typeface="Times New Roman" panose="02020603050405020304" pitchFamily="18" charset="0"/>
                <a:cs typeface="Times New Roman" panose="02020603050405020304" pitchFamily="18" charset="0"/>
              </a:rPr>
              <a:t>Định danh: Tiêu chuẩn định nghĩa một khung DID phi tập trung cho thế giới ảo. Khung này cho phép người dùng tạo và kiểm soát danh tính số của họ, được sử dụng để truy cập và tương tác với các ứng dụng và dịch vụ trong </a:t>
            </a:r>
            <a:r>
              <a:rPr lang="en-US" sz="2000" dirty="0">
                <a:latin typeface="Times New Roman" panose="02020603050405020304" pitchFamily="18" charset="0"/>
                <a:cs typeface="Times New Roman" panose="02020603050405020304" pitchFamily="18" charset="0"/>
              </a:rPr>
              <a:t>metaverse</a:t>
            </a:r>
            <a:r>
              <a:rPr lang="vi-VN" sz="2000" dirty="0">
                <a:latin typeface="Times New Roman" panose="02020603050405020304" pitchFamily="18" charset="0"/>
                <a:cs typeface="Times New Roman" panose="02020603050405020304" pitchFamily="18" charset="0"/>
              </a:rPr>
              <a:t>.</a:t>
            </a:r>
          </a:p>
          <a:p>
            <a:pPr marL="0" indent="0" algn="just">
              <a:buNone/>
            </a:pPr>
            <a:r>
              <a:rPr lang="vi-VN" sz="2000" dirty="0">
                <a:latin typeface="Times New Roman" panose="02020603050405020304" pitchFamily="18" charset="0"/>
                <a:cs typeface="Times New Roman" panose="02020603050405020304" pitchFamily="18" charset="0"/>
              </a:rPr>
              <a:t>Bảo mật: Tiêu chuẩn định nghĩa một số tính năng bảo mật cho các ứng dụng và hệ thống dựa trên blockchain trong </a:t>
            </a:r>
            <a:r>
              <a:rPr lang="en-US" sz="2000" dirty="0">
                <a:latin typeface="Times New Roman" panose="02020603050405020304" pitchFamily="18" charset="0"/>
                <a:cs typeface="Times New Roman" panose="02020603050405020304" pitchFamily="18" charset="0"/>
              </a:rPr>
              <a:t>metaverse</a:t>
            </a:r>
            <a:r>
              <a:rPr lang="vi-VN" sz="2000" dirty="0">
                <a:latin typeface="Times New Roman" panose="02020603050405020304" pitchFamily="18" charset="0"/>
                <a:cs typeface="Times New Roman" panose="02020603050405020304" pitchFamily="18" charset="0"/>
              </a:rPr>
              <a:t>. Các tính năng này bao gồm mã hóa dữ liệu, kiểm soát truy cập và phòng chống gian lận.</a:t>
            </a:r>
          </a:p>
          <a:p>
            <a:pPr marL="0" indent="0" algn="just">
              <a:buNone/>
            </a:pPr>
            <a:r>
              <a:rPr lang="vi-VN" sz="2000" dirty="0">
                <a:latin typeface="Times New Roman" panose="02020603050405020304" pitchFamily="18" charset="0"/>
                <a:cs typeface="Times New Roman" panose="02020603050405020304" pitchFamily="18" charset="0"/>
              </a:rPr>
              <a:t>Khả năng tương tác: Tiêu chuẩn định nghĩa một bộ các thông số kỹ thuật để đảm bảo tính tương tác giữa các ứng dụng và hệ thống dựa trên blockchain khác nhau trong thế giới ảo. Điều này cho phép người dùng di chuyển tài sản số và dữ liệu của họ giữa các ứng dụng và dịch vụ khác nhau một cách dễ dàng.</a:t>
            </a:r>
          </a:p>
          <a:p>
            <a:pPr marL="0" indent="0" algn="just">
              <a:buNone/>
            </a:pPr>
            <a:r>
              <a:rPr lang="vi-VN" sz="2000" dirty="0">
                <a:latin typeface="Times New Roman" panose="02020603050405020304" pitchFamily="18" charset="0"/>
                <a:cs typeface="Times New Roman" panose="02020603050405020304" pitchFamily="18" charset="0"/>
              </a:rPr>
              <a:t>Quản trị: Tiêu chuẩn định nghĩa một khung quản trị cho </a:t>
            </a:r>
            <a:r>
              <a:rPr lang="en-US" sz="2000" dirty="0">
                <a:latin typeface="Times New Roman" panose="02020603050405020304" pitchFamily="18" charset="0"/>
                <a:cs typeface="Times New Roman" panose="02020603050405020304" pitchFamily="18" charset="0"/>
              </a:rPr>
              <a:t>metaverse</a:t>
            </a:r>
            <a:r>
              <a:rPr lang="vi-VN" sz="2000" dirty="0">
                <a:latin typeface="Times New Roman" panose="02020603050405020304" pitchFamily="18" charset="0"/>
                <a:cs typeface="Times New Roman" panose="02020603050405020304" pitchFamily="18" charset="0"/>
              </a:rPr>
              <a:t>. Khung này sẽ giúp đảm bảo rằng </a:t>
            </a:r>
            <a:r>
              <a:rPr lang="en-US" sz="2000" dirty="0">
                <a:latin typeface="Times New Roman" panose="02020603050405020304" pitchFamily="18" charset="0"/>
                <a:cs typeface="Times New Roman" panose="02020603050405020304" pitchFamily="18" charset="0"/>
              </a:rPr>
              <a:t>metaverse</a:t>
            </a:r>
            <a:r>
              <a:rPr lang="vi-VN" sz="2000" dirty="0">
                <a:latin typeface="Times New Roman" panose="02020603050405020304" pitchFamily="18" charset="0"/>
                <a:cs typeface="Times New Roman" panose="02020603050405020304" pitchFamily="18" charset="0"/>
              </a:rPr>
              <a:t> được phát triển và quản lý một cách có trách nhiệm và bền vững.</a:t>
            </a:r>
          </a:p>
        </p:txBody>
      </p:sp>
    </p:spTree>
    <p:extLst>
      <p:ext uri="{BB962C8B-B14F-4D97-AF65-F5344CB8AC3E}">
        <p14:creationId xmlns:p14="http://schemas.microsoft.com/office/powerpoint/2010/main" val="23297767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97D166-8510-AEB7-6A49-B62DBED5D475}"/>
              </a:ext>
            </a:extLst>
          </p:cNvPr>
          <p:cNvSpPr>
            <a:spLocks noGrp="1"/>
          </p:cNvSpPr>
          <p:nvPr>
            <p:ph type="title"/>
          </p:nvPr>
        </p:nvSpPr>
        <p:spPr>
          <a:xfrm>
            <a:off x="723900" y="45616"/>
            <a:ext cx="10744200" cy="636984"/>
          </a:xfrm>
        </p:spPr>
        <p:txBody>
          <a:bodyPr/>
          <a:lstStyle/>
          <a:p>
            <a:r>
              <a:rPr lang="en-US" sz="3600" dirty="0">
                <a:latin typeface="Times New Roman" panose="02020603050405020304" pitchFamily="18" charset="0"/>
                <a:cs typeface="Times New Roman" panose="02020603050405020304" pitchFamily="18" charset="0"/>
              </a:rPr>
              <a:t>TỔNG </a:t>
            </a:r>
            <a:r>
              <a:rPr lang="en-US" sz="3600">
                <a:latin typeface="Times New Roman" panose="02020603050405020304" pitchFamily="18" charset="0"/>
                <a:cs typeface="Times New Roman" panose="02020603050405020304" pitchFamily="18" charset="0"/>
              </a:rPr>
              <a:t>QUAN VỀ</a:t>
            </a:r>
            <a:r>
              <a:rPr lang="vi-VN" sz="3600">
                <a:latin typeface="Times New Roman" panose="02020603050405020304" pitchFamily="18" charset="0"/>
                <a:cs typeface="Times New Roman" panose="02020603050405020304" pitchFamily="18" charset="0"/>
              </a:rPr>
              <a:t> TIÊU CHUẨN ISO/TC 307 </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279DFD-C8D1-908F-8930-4495C3564162}"/>
              </a:ext>
            </a:extLst>
          </p:cNvPr>
          <p:cNvSpPr>
            <a:spLocks noGrp="1"/>
          </p:cNvSpPr>
          <p:nvPr>
            <p:ph type="sldNum" sz="quarter" idx="12"/>
          </p:nvPr>
        </p:nvSpPr>
        <p:spPr/>
        <p:txBody>
          <a:bodyPr/>
          <a:lstStyle/>
          <a:p>
            <a:fld id="{3E15BD7C-E074-4D4A-84C3-500EE5B9C190}" type="slidenum">
              <a:rPr lang="ru-RU" smtClean="0"/>
              <a:pPr/>
              <a:t>13</a:t>
            </a:fld>
            <a:endParaRPr lang="ru-RU"/>
          </a:p>
        </p:txBody>
      </p:sp>
      <p:sp>
        <p:nvSpPr>
          <p:cNvPr id="5" name="Content Placeholder 4">
            <a:extLst>
              <a:ext uri="{FF2B5EF4-FFF2-40B4-BE49-F238E27FC236}">
                <a16:creationId xmlns:a16="http://schemas.microsoft.com/office/drawing/2014/main" id="{F194F4AD-5F33-EAF0-9957-204E2816B2A7}"/>
              </a:ext>
            </a:extLst>
          </p:cNvPr>
          <p:cNvSpPr>
            <a:spLocks noGrp="1"/>
          </p:cNvSpPr>
          <p:nvPr>
            <p:ph sz="quarter" idx="13"/>
          </p:nvPr>
        </p:nvSpPr>
        <p:spPr>
          <a:xfrm>
            <a:off x="838200" y="914400"/>
            <a:ext cx="10439400" cy="5181600"/>
          </a:xfrm>
        </p:spPr>
        <p:txBody>
          <a:bodyPr>
            <a:normAutofit fontScale="62500" lnSpcReduction="20000"/>
          </a:bodyPr>
          <a:lstStyle/>
          <a:p>
            <a:pPr marL="0" indent="0">
              <a:buNone/>
            </a:pPr>
            <a:r>
              <a:rPr lang="vi-VN" sz="3800" dirty="0">
                <a:latin typeface="Times New Roman" panose="02020603050405020304" pitchFamily="18" charset="0"/>
                <a:cs typeface="Times New Roman" panose="02020603050405020304" pitchFamily="18" charset="0"/>
              </a:rPr>
              <a:t>Tiêu chuẩn ISO/TC 307 là một bộ tiêu chuẩn quốc tế cho công nghệ blockchain và sổ cái phân tán (DLTs). Nó được xuất bản lần đầu vào năm 2020 và hiện đang trong quá trình phát triển. Tiêu chuẩn này nhằm cung cấp một khung chung cho việc phát triển và sử dụng DLTs, cũng như để thúc đẩy tính tương tác và bảo mật.</a:t>
            </a:r>
          </a:p>
          <a:p>
            <a:pPr marL="0" indent="0">
              <a:buNone/>
            </a:pPr>
            <a:r>
              <a:rPr lang="vi-VN" sz="3800" dirty="0">
                <a:latin typeface="Times New Roman" panose="02020603050405020304" pitchFamily="18" charset="0"/>
                <a:cs typeface="Times New Roman" panose="02020603050405020304" pitchFamily="18" charset="0"/>
              </a:rPr>
              <a:t>Cấu trúc: Tiêu chuẩn ISO/TC 307 được chia thành các phần sau:</a:t>
            </a:r>
          </a:p>
          <a:p>
            <a:r>
              <a:rPr lang="vi-VN" sz="3800" dirty="0">
                <a:latin typeface="Times New Roman" panose="02020603050405020304" pitchFamily="18" charset="0"/>
                <a:cs typeface="Times New Roman" panose="02020603050405020304" pitchFamily="18" charset="0"/>
              </a:rPr>
              <a:t>Phần 1: Tổng quan</a:t>
            </a:r>
            <a:endParaRPr lang="en-US" sz="3800" dirty="0">
              <a:latin typeface="Times New Roman" panose="02020603050405020304" pitchFamily="18" charset="0"/>
              <a:cs typeface="Times New Roman" panose="02020603050405020304" pitchFamily="18" charset="0"/>
            </a:endParaRPr>
          </a:p>
          <a:p>
            <a:r>
              <a:rPr lang="vi-VN" sz="3800" dirty="0">
                <a:latin typeface="Times New Roman" panose="02020603050405020304" pitchFamily="18" charset="0"/>
                <a:cs typeface="Times New Roman" panose="02020603050405020304" pitchFamily="18" charset="0"/>
              </a:rPr>
              <a:t>Phần 2: Thuật ngữ</a:t>
            </a:r>
            <a:endParaRPr lang="en-US" sz="3800" dirty="0">
              <a:latin typeface="Times New Roman" panose="02020603050405020304" pitchFamily="18" charset="0"/>
              <a:cs typeface="Times New Roman" panose="02020603050405020304" pitchFamily="18" charset="0"/>
            </a:endParaRPr>
          </a:p>
          <a:p>
            <a:r>
              <a:rPr lang="vi-VN" sz="3800" dirty="0">
                <a:latin typeface="Times New Roman" panose="02020603050405020304" pitchFamily="18" charset="0"/>
                <a:cs typeface="Times New Roman" panose="02020603050405020304" pitchFamily="18" charset="0"/>
              </a:rPr>
              <a:t>Phần 3: Kiến trúc</a:t>
            </a:r>
            <a:endParaRPr lang="en-US" sz="3800" dirty="0">
              <a:latin typeface="Times New Roman" panose="02020603050405020304" pitchFamily="18" charset="0"/>
              <a:cs typeface="Times New Roman" panose="02020603050405020304" pitchFamily="18" charset="0"/>
            </a:endParaRPr>
          </a:p>
          <a:p>
            <a:r>
              <a:rPr lang="vi-VN" sz="3800" dirty="0">
                <a:latin typeface="Times New Roman" panose="02020603050405020304" pitchFamily="18" charset="0"/>
                <a:cs typeface="Times New Roman" panose="02020603050405020304" pitchFamily="18" charset="0"/>
              </a:rPr>
              <a:t>Phần 4: Triển khai</a:t>
            </a:r>
            <a:endParaRPr lang="en-US" sz="3800" dirty="0">
              <a:latin typeface="Times New Roman" panose="02020603050405020304" pitchFamily="18" charset="0"/>
              <a:cs typeface="Times New Roman" panose="02020603050405020304" pitchFamily="18" charset="0"/>
            </a:endParaRPr>
          </a:p>
          <a:p>
            <a:r>
              <a:rPr lang="vi-VN" sz="3800" dirty="0">
                <a:latin typeface="Times New Roman" panose="02020603050405020304" pitchFamily="18" charset="0"/>
                <a:cs typeface="Times New Roman" panose="02020603050405020304" pitchFamily="18" charset="0"/>
              </a:rPr>
              <a:t>Phần 5: Quản trị</a:t>
            </a:r>
            <a:endParaRPr lang="en-US" sz="3800" dirty="0">
              <a:latin typeface="Times New Roman" panose="02020603050405020304" pitchFamily="18" charset="0"/>
              <a:cs typeface="Times New Roman" panose="02020603050405020304" pitchFamily="18" charset="0"/>
            </a:endParaRPr>
          </a:p>
          <a:p>
            <a:r>
              <a:rPr lang="vi-VN" sz="3800" dirty="0">
                <a:latin typeface="Times New Roman" panose="02020603050405020304" pitchFamily="18" charset="0"/>
                <a:cs typeface="Times New Roman" panose="02020603050405020304" pitchFamily="18" charset="0"/>
              </a:rPr>
              <a:t>Phần 6: Bảo mật</a:t>
            </a:r>
          </a:p>
          <a:p>
            <a:pPr marL="0" indent="0">
              <a:buNone/>
            </a:pPr>
            <a:endParaRPr lang="vi-V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8139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97D166-8510-AEB7-6A49-B62DBED5D475}"/>
              </a:ext>
            </a:extLst>
          </p:cNvPr>
          <p:cNvSpPr>
            <a:spLocks noGrp="1"/>
          </p:cNvSpPr>
          <p:nvPr>
            <p:ph type="title"/>
          </p:nvPr>
        </p:nvSpPr>
        <p:spPr>
          <a:xfrm>
            <a:off x="723900" y="45616"/>
            <a:ext cx="10744200" cy="636984"/>
          </a:xfrm>
        </p:spPr>
        <p:txBody>
          <a:bodyPr/>
          <a:lstStyle/>
          <a:p>
            <a:r>
              <a:rPr lang="en-US" sz="3600" dirty="0">
                <a:latin typeface="Times New Roman" panose="02020603050405020304" pitchFamily="18" charset="0"/>
                <a:cs typeface="Times New Roman" panose="02020603050405020304" pitchFamily="18" charset="0"/>
              </a:rPr>
              <a:t>TỔNG </a:t>
            </a:r>
            <a:r>
              <a:rPr lang="en-US" sz="3600">
                <a:latin typeface="Times New Roman" panose="02020603050405020304" pitchFamily="18" charset="0"/>
                <a:cs typeface="Times New Roman" panose="02020603050405020304" pitchFamily="18" charset="0"/>
              </a:rPr>
              <a:t>QUAN VỀ</a:t>
            </a:r>
            <a:r>
              <a:rPr lang="vi-VN" sz="3600">
                <a:latin typeface="Times New Roman" panose="02020603050405020304" pitchFamily="18" charset="0"/>
                <a:cs typeface="Times New Roman" panose="02020603050405020304" pitchFamily="18" charset="0"/>
              </a:rPr>
              <a:t> DIN SPEC 3104 </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279DFD-C8D1-908F-8930-4495C3564162}"/>
              </a:ext>
            </a:extLst>
          </p:cNvPr>
          <p:cNvSpPr>
            <a:spLocks noGrp="1"/>
          </p:cNvSpPr>
          <p:nvPr>
            <p:ph type="sldNum" sz="quarter" idx="12"/>
          </p:nvPr>
        </p:nvSpPr>
        <p:spPr/>
        <p:txBody>
          <a:bodyPr/>
          <a:lstStyle/>
          <a:p>
            <a:fld id="{3E15BD7C-E074-4D4A-84C3-500EE5B9C190}" type="slidenum">
              <a:rPr lang="ru-RU" smtClean="0"/>
              <a:pPr/>
              <a:t>14</a:t>
            </a:fld>
            <a:endParaRPr lang="ru-RU"/>
          </a:p>
        </p:txBody>
      </p:sp>
      <p:sp>
        <p:nvSpPr>
          <p:cNvPr id="5" name="Content Placeholder 4">
            <a:extLst>
              <a:ext uri="{FF2B5EF4-FFF2-40B4-BE49-F238E27FC236}">
                <a16:creationId xmlns:a16="http://schemas.microsoft.com/office/drawing/2014/main" id="{F194F4AD-5F33-EAF0-9957-204E2816B2A7}"/>
              </a:ext>
            </a:extLst>
          </p:cNvPr>
          <p:cNvSpPr>
            <a:spLocks noGrp="1"/>
          </p:cNvSpPr>
          <p:nvPr>
            <p:ph sz="quarter" idx="13"/>
          </p:nvPr>
        </p:nvSpPr>
        <p:spPr>
          <a:xfrm>
            <a:off x="838200" y="1143000"/>
            <a:ext cx="10439400" cy="4953000"/>
          </a:xfrm>
        </p:spPr>
        <p:txBody>
          <a:bodyPr>
            <a:normAutofit lnSpcReduction="10000"/>
          </a:bodyPr>
          <a:lstStyle/>
          <a:p>
            <a:pPr marL="0" indent="0" algn="just">
              <a:buNone/>
            </a:pPr>
            <a:r>
              <a:rPr lang="vi-VN" sz="2800" dirty="0">
                <a:latin typeface="Times New Roman" panose="02020603050405020304" pitchFamily="18" charset="0"/>
                <a:cs typeface="Times New Roman" panose="02020603050405020304" pitchFamily="18" charset="0"/>
              </a:rPr>
              <a:t>DIN SPEC 3104 là một tiêu chuẩn kỹ thuật Đức cho việc xác thực dữ liệu dựa trên blockchain. Nó được xuất bản vào năm 2019 và nhằm cung cấp một khung cho việc phát triển và sử dụng các giải pháp xác thực dữ liệu dựa trên blockchain.</a:t>
            </a:r>
            <a:endParaRPr lang="en-US" sz="2800" dirty="0">
              <a:latin typeface="Times New Roman" panose="02020603050405020304" pitchFamily="18" charset="0"/>
              <a:cs typeface="Times New Roman" panose="02020603050405020304" pitchFamily="18" charset="0"/>
            </a:endParaRPr>
          </a:p>
          <a:p>
            <a:pPr marL="0" indent="0">
              <a:buNone/>
            </a:pPr>
            <a:r>
              <a:rPr lang="vi-VN" sz="2800" dirty="0">
                <a:latin typeface="Times New Roman" panose="02020603050405020304" pitchFamily="18" charset="0"/>
                <a:cs typeface="Times New Roman" panose="02020603050405020304" pitchFamily="18" charset="0"/>
              </a:rPr>
              <a:t>Cấu trúc: DIN SPEC 3104 được chia thành các phần sau:</a:t>
            </a:r>
          </a:p>
          <a:p>
            <a:r>
              <a:rPr lang="vi-VN" sz="2800" dirty="0">
                <a:latin typeface="Times New Roman" panose="02020603050405020304" pitchFamily="18" charset="0"/>
                <a:cs typeface="Times New Roman" panose="02020603050405020304" pitchFamily="18" charset="0"/>
              </a:rPr>
              <a:t>Phần 1: Tổng quan</a:t>
            </a:r>
          </a:p>
          <a:p>
            <a:r>
              <a:rPr lang="vi-VN" sz="2800" dirty="0">
                <a:latin typeface="Times New Roman" panose="02020603050405020304" pitchFamily="18" charset="0"/>
                <a:cs typeface="Times New Roman" panose="02020603050405020304" pitchFamily="18" charset="0"/>
              </a:rPr>
              <a:t>Phần 2: Yêu cầu chức năng</a:t>
            </a:r>
          </a:p>
          <a:p>
            <a:r>
              <a:rPr lang="vi-VN" sz="2800" dirty="0">
                <a:latin typeface="Times New Roman" panose="02020603050405020304" pitchFamily="18" charset="0"/>
                <a:cs typeface="Times New Roman" panose="02020603050405020304" pitchFamily="18" charset="0"/>
              </a:rPr>
              <a:t>Phần 3: Yêu cầu kỹ thuật</a:t>
            </a:r>
          </a:p>
          <a:p>
            <a:r>
              <a:rPr lang="vi-VN" sz="2800" dirty="0">
                <a:latin typeface="Times New Roman" panose="02020603050405020304" pitchFamily="18" charset="0"/>
                <a:cs typeface="Times New Roman" panose="02020603050405020304" pitchFamily="18" charset="0"/>
              </a:rPr>
              <a:t>Phần 4: Yêu cầu bảo mật</a:t>
            </a:r>
          </a:p>
        </p:txBody>
      </p:sp>
    </p:spTree>
    <p:extLst>
      <p:ext uri="{BB962C8B-B14F-4D97-AF65-F5344CB8AC3E}">
        <p14:creationId xmlns:p14="http://schemas.microsoft.com/office/powerpoint/2010/main" val="3372918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4122292867"/>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4234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45989F-2AC2-3E62-38E1-98919C6CC848}"/>
              </a:ext>
            </a:extLst>
          </p:cNvPr>
          <p:cNvSpPr>
            <a:spLocks noGrp="1"/>
          </p:cNvSpPr>
          <p:nvPr>
            <p:ph type="title"/>
          </p:nvPr>
        </p:nvSpPr>
        <p:spPr>
          <a:xfrm>
            <a:off x="-762000" y="76200"/>
            <a:ext cx="13639800" cy="609600"/>
          </a:xfrm>
        </p:spPr>
        <p:txBody>
          <a:bodyPr/>
          <a:lstStyle/>
          <a:p>
            <a:pPr lvl="0"/>
            <a:r>
              <a:rPr lang="en-US" sz="3200" dirty="0">
                <a:latin typeface="Times New Roman" panose="02020603050405020304" pitchFamily="18" charset="0"/>
                <a:cs typeface="Times New Roman" panose="02020603050405020304" pitchFamily="18" charset="0"/>
              </a:rPr>
              <a:t>ĐÁNH GIÁ BA TIÊU CHUẨN CHO BITCOIN</a:t>
            </a:r>
            <a:endParaRPr lang="vi-V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CC9A0-C351-01DF-D8B6-EA598164670D}"/>
              </a:ext>
            </a:extLst>
          </p:cNvPr>
          <p:cNvSpPr>
            <a:spLocks noGrp="1"/>
          </p:cNvSpPr>
          <p:nvPr>
            <p:ph type="sldNum" sz="quarter" idx="12"/>
          </p:nvPr>
        </p:nvSpPr>
        <p:spPr/>
        <p:txBody>
          <a:bodyPr/>
          <a:lstStyle/>
          <a:p>
            <a:fld id="{3E15BD7C-E074-4D4A-84C3-500EE5B9C190}" type="slidenum">
              <a:rPr lang="ru-RU" smtClean="0"/>
              <a:pPr/>
              <a:t>16</a:t>
            </a:fld>
            <a:endParaRPr lang="ru-RU"/>
          </a:p>
        </p:txBody>
      </p:sp>
      <p:sp>
        <p:nvSpPr>
          <p:cNvPr id="6" name="TextBox 5">
            <a:extLst>
              <a:ext uri="{FF2B5EF4-FFF2-40B4-BE49-F238E27FC236}">
                <a16:creationId xmlns:a16="http://schemas.microsoft.com/office/drawing/2014/main" id="{9F0FDBE0-FD58-800E-839B-FCDAF8B90C93}"/>
              </a:ext>
            </a:extLst>
          </p:cNvPr>
          <p:cNvSpPr txBox="1"/>
          <p:nvPr/>
        </p:nvSpPr>
        <p:spPr>
          <a:xfrm>
            <a:off x="952500" y="762000"/>
            <a:ext cx="10248900" cy="5909310"/>
          </a:xfrm>
          <a:prstGeom prst="rect">
            <a:avLst/>
          </a:prstGeom>
          <a:noFill/>
        </p:spPr>
        <p:txBody>
          <a:bodyPr wrap="square" rtlCol="0">
            <a:spAutoFit/>
          </a:bodyPr>
          <a:lstStyle/>
          <a:p>
            <a:pPr algn="just"/>
            <a:r>
              <a:rPr lang="en-US" sz="2400" b="1" dirty="0" err="1">
                <a:latin typeface="Times New Roman" panose="02020603050405020304" pitchFamily="18" charset="0"/>
                <a:cs typeface="Times New Roman" panose="02020603050405020304" pitchFamily="18" charset="0"/>
              </a:rPr>
              <a:t>Lựa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chọn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a:t>
            </a:r>
          </a:p>
          <a:p>
            <a:pPr algn="just"/>
            <a:r>
              <a:rPr lang="vi-VN" sz="2400" dirty="0">
                <a:latin typeface="Times New Roman" panose="02020603050405020304" pitchFamily="18" charset="0"/>
                <a:cs typeface="Times New Roman" panose="02020603050405020304" pitchFamily="18" charset="0"/>
              </a:rPr>
              <a:t>Đề tài tập trung vào các công trình đã được công bố từ các tổ chức tập trung vào tiêu chuẩn hóa, ví dụ như ISO. Nó không xem xét các bản nháp ở bất kỳ giai đoạn nào, các giao thức hoặc quy trình được thiết kế cho một công ty cụ thể, hoặc thông tin không áp dụng toàn cầu. Việc lựa chọn các nỗ lực tiêu chuẩn hóa dựa trên hai phương pháp: tìm kiếm các bài viết và hoạt động của các tổ chức tiêu chuẩn hóa nổi tiếng, và mở rộng phạm vi nghiên cứu và tiêu chuẩn hóa bằng cách bao gồm thêm thông tin từ các tài liệu tham khảo liên quan.</a:t>
            </a:r>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chí</a:t>
            </a:r>
            <a:r>
              <a:rPr lang="en-US" sz="2400" b="1" dirty="0">
                <a:latin typeface="Times New Roman" panose="02020603050405020304" pitchFamily="18" charset="0"/>
                <a:cs typeface="Times New Roman" panose="02020603050405020304" pitchFamily="18" charset="0"/>
              </a:rPr>
              <a:t> so </a:t>
            </a:r>
            <a:r>
              <a:rPr lang="en-US" sz="2400" b="1" dirty="0" err="1">
                <a:latin typeface="Times New Roman" panose="02020603050405020304" pitchFamily="18" charset="0"/>
                <a:cs typeface="Times New Roman" panose="02020603050405020304" pitchFamily="18" charset="0"/>
              </a:rPr>
              <a:t>sánh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chuẩn</a:t>
            </a:r>
            <a:r>
              <a:rPr lang="en-US" sz="2400" b="1" dirty="0">
                <a:latin typeface="Times New Roman" panose="02020603050405020304" pitchFamily="18" charset="0"/>
                <a:cs typeface="Times New Roman" panose="02020603050405020304" pitchFamily="18" charset="0"/>
              </a:rPr>
              <a:t>:</a:t>
            </a:r>
          </a:p>
          <a:p>
            <a:pPr algn="just"/>
            <a:r>
              <a:rPr lang="vi-VN" sz="2400" dirty="0">
                <a:latin typeface="Times New Roman" panose="02020603050405020304" pitchFamily="18" charset="0"/>
                <a:cs typeface="Times New Roman" panose="02020603050405020304" pitchFamily="18" charset="0"/>
              </a:rPr>
              <a:t>Các tiêu chí so sánh cho các tiêu chuẩn và khuyến nghị về blockchain được phát triển để phản ánh sự đa dạng của các tài liệu được xem xét. Các tiêu chí được chia thành hai nhóm: tiêu chí tài liệu và tiêu chí nội dung. Tiêu chí tài liệu phản ánh tính áp dụng, thông tin siêu văn bản và lĩnh vực của các tài liệu. Tiêu chí nội dung phản ánh nội dung thực tế của các tài liệu. Các tiêu chuẩn và khuyến nghị đều được xuất bản dưới hình thức cuối cùng và chỉ mang tính chất thông tin.</a:t>
            </a: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556477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45989F-2AC2-3E62-38E1-98919C6CC848}"/>
              </a:ext>
            </a:extLst>
          </p:cNvPr>
          <p:cNvSpPr>
            <a:spLocks noGrp="1"/>
          </p:cNvSpPr>
          <p:nvPr>
            <p:ph type="title"/>
          </p:nvPr>
        </p:nvSpPr>
        <p:spPr>
          <a:xfrm>
            <a:off x="-762000" y="76200"/>
            <a:ext cx="13639800" cy="609600"/>
          </a:xfrm>
        </p:spPr>
        <p:txBody>
          <a:bodyPr/>
          <a:lstStyle/>
          <a:p>
            <a:pPr lvl="0"/>
            <a:r>
              <a:rPr lang="en-US" sz="3200" dirty="0">
                <a:latin typeface="Times New Roman" panose="02020603050405020304" pitchFamily="18" charset="0"/>
                <a:cs typeface="Times New Roman" panose="02020603050405020304" pitchFamily="18" charset="0"/>
              </a:rPr>
              <a:t>ĐÁNH GIÁ BA TIÊU CHUẨN CHO BITCOIN</a:t>
            </a:r>
            <a:endParaRPr lang="vi-V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CC9A0-C351-01DF-D8B6-EA598164670D}"/>
              </a:ext>
            </a:extLst>
          </p:cNvPr>
          <p:cNvSpPr>
            <a:spLocks noGrp="1"/>
          </p:cNvSpPr>
          <p:nvPr>
            <p:ph type="sldNum" sz="quarter" idx="12"/>
          </p:nvPr>
        </p:nvSpPr>
        <p:spPr/>
        <p:txBody>
          <a:bodyPr/>
          <a:lstStyle/>
          <a:p>
            <a:fld id="{3E15BD7C-E074-4D4A-84C3-500EE5B9C190}" type="slidenum">
              <a:rPr lang="ru-RU" smtClean="0"/>
              <a:pPr/>
              <a:t>17</a:t>
            </a:fld>
            <a:endParaRPr lang="ru-RU"/>
          </a:p>
        </p:txBody>
      </p:sp>
      <p:sp>
        <p:nvSpPr>
          <p:cNvPr id="2" name="TextBox 1">
            <a:extLst>
              <a:ext uri="{FF2B5EF4-FFF2-40B4-BE49-F238E27FC236}">
                <a16:creationId xmlns:a16="http://schemas.microsoft.com/office/drawing/2014/main" id="{009531FD-FBBE-ED5F-EDB9-55043E4C46C5}"/>
              </a:ext>
            </a:extLst>
          </p:cNvPr>
          <p:cNvSpPr txBox="1"/>
          <p:nvPr/>
        </p:nvSpPr>
        <p:spPr>
          <a:xfrm>
            <a:off x="914399" y="1219200"/>
            <a:ext cx="10462187" cy="4897431"/>
          </a:xfrm>
          <a:prstGeom prst="rect">
            <a:avLst/>
          </a:prstGeom>
          <a:noFill/>
        </p:spPr>
        <p:txBody>
          <a:bodyPr wrap="square" rtlCol="0">
            <a:spAutoFit/>
          </a:bodyPr>
          <a:lstStyle/>
          <a:p>
            <a:pPr>
              <a:lnSpc>
                <a:spcPct val="107000"/>
              </a:lnSpc>
              <a:spcAft>
                <a:spcPts val="800"/>
              </a:spcAft>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WEF_GSMI_Technical_Standards_2020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Bitcoin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chí</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Arial" panose="020B0604020202020204" pitchFamily="34" charset="0"/>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K</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hả</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tác</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B</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mật</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Q</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uyền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tư</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dirty="0" err="1">
                <a:latin typeface="Times New Roman" panose="02020603050405020304" pitchFamily="18" charset="0"/>
                <a:ea typeface="Calibri" panose="020F0502020204030204" pitchFamily="34" charset="0"/>
                <a:cs typeface="Times New Roman" panose="02020603050405020304" pitchFamily="18" charset="0"/>
              </a:rPr>
              <a:t>Q</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uản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trị</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liệu</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Tuân</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thủ</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39613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45989F-2AC2-3E62-38E1-98919C6CC848}"/>
              </a:ext>
            </a:extLst>
          </p:cNvPr>
          <p:cNvSpPr>
            <a:spLocks noGrp="1"/>
          </p:cNvSpPr>
          <p:nvPr>
            <p:ph type="title"/>
          </p:nvPr>
        </p:nvSpPr>
        <p:spPr>
          <a:xfrm>
            <a:off x="-762000" y="76200"/>
            <a:ext cx="13639800" cy="609600"/>
          </a:xfrm>
        </p:spPr>
        <p:txBody>
          <a:bodyPr/>
          <a:lstStyle/>
          <a:p>
            <a:pPr lvl="0"/>
            <a:r>
              <a:rPr lang="en-US" sz="3200" dirty="0">
                <a:latin typeface="Times New Roman" panose="02020603050405020304" pitchFamily="18" charset="0"/>
                <a:cs typeface="Times New Roman" panose="02020603050405020304" pitchFamily="18" charset="0"/>
              </a:rPr>
              <a:t>ĐÁNH GIÁ BA TIÊU CHUẨN CHO BITCOIN</a:t>
            </a:r>
            <a:endParaRPr lang="vi-V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CC9A0-C351-01DF-D8B6-EA598164670D}"/>
              </a:ext>
            </a:extLst>
          </p:cNvPr>
          <p:cNvSpPr>
            <a:spLocks noGrp="1"/>
          </p:cNvSpPr>
          <p:nvPr>
            <p:ph type="sldNum" sz="quarter" idx="12"/>
          </p:nvPr>
        </p:nvSpPr>
        <p:spPr/>
        <p:txBody>
          <a:bodyPr/>
          <a:lstStyle/>
          <a:p>
            <a:fld id="{3E15BD7C-E074-4D4A-84C3-500EE5B9C190}" type="slidenum">
              <a:rPr lang="ru-RU" smtClean="0"/>
              <a:pPr/>
              <a:t>18</a:t>
            </a:fld>
            <a:endParaRPr lang="ru-RU"/>
          </a:p>
        </p:txBody>
      </p:sp>
      <p:sp>
        <p:nvSpPr>
          <p:cNvPr id="2" name="TextBox 1">
            <a:extLst>
              <a:ext uri="{FF2B5EF4-FFF2-40B4-BE49-F238E27FC236}">
                <a16:creationId xmlns:a16="http://schemas.microsoft.com/office/drawing/2014/main" id="{009531FD-FBBE-ED5F-EDB9-55043E4C46C5}"/>
              </a:ext>
            </a:extLst>
          </p:cNvPr>
          <p:cNvSpPr txBox="1"/>
          <p:nvPr/>
        </p:nvSpPr>
        <p:spPr>
          <a:xfrm>
            <a:off x="914399" y="1219200"/>
            <a:ext cx="10462187" cy="5372240"/>
          </a:xfrm>
          <a:prstGeom prst="rect">
            <a:avLst/>
          </a:prstGeom>
          <a:noFill/>
        </p:spPr>
        <p:txBody>
          <a:bodyPr wrap="square" rtlCol="0">
            <a:spAutoFit/>
          </a:bodyPr>
          <a:lstStyle/>
          <a:p>
            <a:pPr>
              <a:lnSpc>
                <a:spcPct val="107000"/>
              </a:lnSpc>
              <a:spcAft>
                <a:spcPts val="800"/>
              </a:spcAft>
            </a:pP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ISO/TC 307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Bitcoin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chí</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C</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ông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blockchain</a:t>
            </a:r>
          </a:p>
          <a:p>
            <a:pPr marL="342900" indent="-342900">
              <a:lnSpc>
                <a:spcPct val="107000"/>
              </a:lnSpc>
              <a:spcAft>
                <a:spcPts val="800"/>
              </a:spcAft>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K</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hả</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mở</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rộng</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B</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ảo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C</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hính</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sách</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Q</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uản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tuân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thủ</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pP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Khả</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98056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45989F-2AC2-3E62-38E1-98919C6CC848}"/>
              </a:ext>
            </a:extLst>
          </p:cNvPr>
          <p:cNvSpPr>
            <a:spLocks noGrp="1"/>
          </p:cNvSpPr>
          <p:nvPr>
            <p:ph type="title"/>
          </p:nvPr>
        </p:nvSpPr>
        <p:spPr>
          <a:xfrm>
            <a:off x="-762000" y="76200"/>
            <a:ext cx="13639800" cy="609600"/>
          </a:xfrm>
        </p:spPr>
        <p:txBody>
          <a:bodyPr/>
          <a:lstStyle/>
          <a:p>
            <a:pPr lvl="0"/>
            <a:r>
              <a:rPr lang="en-US" sz="3200" dirty="0">
                <a:latin typeface="Times New Roman" panose="02020603050405020304" pitchFamily="18" charset="0"/>
                <a:cs typeface="Times New Roman" panose="02020603050405020304" pitchFamily="18" charset="0"/>
              </a:rPr>
              <a:t>ĐÁNH GIÁ BA TIÊU CHUẨN CHO BITCOIN</a:t>
            </a:r>
            <a:endParaRPr lang="vi-V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CC9A0-C351-01DF-D8B6-EA598164670D}"/>
              </a:ext>
            </a:extLst>
          </p:cNvPr>
          <p:cNvSpPr>
            <a:spLocks noGrp="1"/>
          </p:cNvSpPr>
          <p:nvPr>
            <p:ph type="sldNum" sz="quarter" idx="12"/>
          </p:nvPr>
        </p:nvSpPr>
        <p:spPr/>
        <p:txBody>
          <a:bodyPr/>
          <a:lstStyle/>
          <a:p>
            <a:fld id="{3E15BD7C-E074-4D4A-84C3-500EE5B9C190}" type="slidenum">
              <a:rPr lang="ru-RU" smtClean="0"/>
              <a:pPr/>
              <a:t>19</a:t>
            </a:fld>
            <a:endParaRPr lang="ru-RU"/>
          </a:p>
        </p:txBody>
      </p:sp>
      <p:sp>
        <p:nvSpPr>
          <p:cNvPr id="2" name="TextBox 1">
            <a:extLst>
              <a:ext uri="{FF2B5EF4-FFF2-40B4-BE49-F238E27FC236}">
                <a16:creationId xmlns:a16="http://schemas.microsoft.com/office/drawing/2014/main" id="{009531FD-FBBE-ED5F-EDB9-55043E4C46C5}"/>
              </a:ext>
            </a:extLst>
          </p:cNvPr>
          <p:cNvSpPr txBox="1"/>
          <p:nvPr/>
        </p:nvSpPr>
        <p:spPr>
          <a:xfrm>
            <a:off x="914399" y="1219200"/>
            <a:ext cx="10462187" cy="5174493"/>
          </a:xfrm>
          <a:prstGeom prst="rect">
            <a:avLst/>
          </a:prstGeom>
          <a:noFill/>
        </p:spPr>
        <p:txBody>
          <a:bodyPr wrap="square" rtlCol="0">
            <a:spAutoFit/>
          </a:bodyPr>
          <a:lstStyle/>
          <a:p>
            <a:pPr>
              <a:lnSpc>
                <a:spcPct val="150000"/>
              </a:lnSpc>
            </a:pP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Đánh</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giá</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chuẩn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DIN SPEC 3014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Bitcoin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dựa</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những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tiêu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chí</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nSpc>
                <a:spcPct val="150000"/>
              </a:lnSpc>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Q</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uản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trị</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tổ</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chức</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kiến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trúc</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mật</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phục</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hồi</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sau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sự</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cố</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K</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hả</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năng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tương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thích</a:t>
            </a:r>
            <a:endParaRPr lang="en-US" sz="32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3200" kern="100" dirty="0" err="1">
                <a:latin typeface="Times New Roman" panose="02020603050405020304" pitchFamily="18" charset="0"/>
                <a:ea typeface="Calibri" panose="020F0502020204030204" pitchFamily="34" charset="0"/>
                <a:cs typeface="Times New Roman" panose="02020603050405020304" pitchFamily="18" charset="0"/>
              </a:rPr>
              <a:t>Q</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uyền</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riêng</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tư</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bảo</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vệ</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dữ</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kern="100" dirty="0" err="1">
                <a:effectLst/>
                <a:latin typeface="Times New Roman" panose="02020603050405020304" pitchFamily="18" charset="0"/>
                <a:ea typeface="Calibri" panose="020F0502020204030204" pitchFamily="34" charset="0"/>
                <a:cs typeface="Times New Roman" panose="02020603050405020304" pitchFamily="18" charset="0"/>
              </a:rPr>
              <a:t>liệu</a:t>
            </a:r>
            <a:r>
              <a:rPr lang="en-US" sz="32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684266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899327897"/>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45989F-2AC2-3E62-38E1-98919C6CC848}"/>
              </a:ext>
            </a:extLst>
          </p:cNvPr>
          <p:cNvSpPr>
            <a:spLocks noGrp="1"/>
          </p:cNvSpPr>
          <p:nvPr>
            <p:ph type="title"/>
          </p:nvPr>
        </p:nvSpPr>
        <p:spPr>
          <a:xfrm>
            <a:off x="-762000" y="76200"/>
            <a:ext cx="13639800" cy="609600"/>
          </a:xfrm>
        </p:spPr>
        <p:txBody>
          <a:bodyPr/>
          <a:lstStyle/>
          <a:p>
            <a:pPr lvl="0"/>
            <a:r>
              <a:rPr lang="en-US" sz="3200" dirty="0">
                <a:latin typeface="Times New Roman" panose="02020603050405020304" pitchFamily="18" charset="0"/>
                <a:cs typeface="Times New Roman" panose="02020603050405020304" pitchFamily="18" charset="0"/>
              </a:rPr>
              <a:t>ĐÁNH GIÁ BA TIÊU CHUẨN CHO BITCOIN</a:t>
            </a:r>
            <a:endParaRPr lang="vi-V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CC9A0-C351-01DF-D8B6-EA598164670D}"/>
              </a:ext>
            </a:extLst>
          </p:cNvPr>
          <p:cNvSpPr>
            <a:spLocks noGrp="1"/>
          </p:cNvSpPr>
          <p:nvPr>
            <p:ph type="sldNum" sz="quarter" idx="12"/>
          </p:nvPr>
        </p:nvSpPr>
        <p:spPr/>
        <p:txBody>
          <a:bodyPr/>
          <a:lstStyle/>
          <a:p>
            <a:fld id="{3E15BD7C-E074-4D4A-84C3-500EE5B9C190}" type="slidenum">
              <a:rPr lang="ru-RU" smtClean="0"/>
              <a:pPr/>
              <a:t>20</a:t>
            </a:fld>
            <a:endParaRPr lang="ru-RU"/>
          </a:p>
        </p:txBody>
      </p:sp>
      <p:sp>
        <p:nvSpPr>
          <p:cNvPr id="2" name="TextBox 1">
            <a:extLst>
              <a:ext uri="{FF2B5EF4-FFF2-40B4-BE49-F238E27FC236}">
                <a16:creationId xmlns:a16="http://schemas.microsoft.com/office/drawing/2014/main" id="{009531FD-FBBE-ED5F-EDB9-55043E4C46C5}"/>
              </a:ext>
            </a:extLst>
          </p:cNvPr>
          <p:cNvSpPr txBox="1"/>
          <p:nvPr/>
        </p:nvSpPr>
        <p:spPr>
          <a:xfrm>
            <a:off x="788706" y="1127452"/>
            <a:ext cx="10614587" cy="5109860"/>
          </a:xfrm>
          <a:prstGeom prst="rect">
            <a:avLst/>
          </a:prstGeom>
          <a:noFill/>
        </p:spPr>
        <p:txBody>
          <a:bodyPr wrap="square" rtlCol="0">
            <a:spAutoFit/>
          </a:bodyPr>
          <a:lstStyle/>
          <a:p>
            <a:pPr algn="just">
              <a:lnSpc>
                <a:spcPct val="150000"/>
              </a:lnSpc>
            </a:pP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So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sánh</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ba</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tiêu</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chuẩn</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khi</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áp</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dụng</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cho</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đánh</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err="1">
                <a:latin typeface="Times New Roman" panose="02020603050405020304" pitchFamily="18" charset="0"/>
                <a:ea typeface="Calibri" panose="020F0502020204030204" pitchFamily="34" charset="0"/>
                <a:cs typeface="Times New Roman" panose="02020603050405020304" pitchFamily="18" charset="0"/>
              </a:rPr>
              <a:t>giá</a:t>
            </a:r>
            <a:r>
              <a:rPr lang="en-US" sz="2200" b="1" kern="100" dirty="0">
                <a:latin typeface="Times New Roman" panose="02020603050405020304" pitchFamily="18" charset="0"/>
                <a:ea typeface="Calibri" panose="020F0502020204030204" pitchFamily="34" charset="0"/>
                <a:cs typeface="Times New Roman" panose="02020603050405020304" pitchFamily="18" charset="0"/>
              </a:rPr>
              <a:t> Bitcoin</a:t>
            </a:r>
          </a:p>
          <a:p>
            <a:pPr algn="just">
              <a:lnSpc>
                <a:spcPct val="150000"/>
              </a:lnSpc>
            </a:pP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Ba tiêu chuẩn được so sánh khi đánh giá Bitcoin bao gồm</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ISO/TC 307, DIN SPEC 3104 </a:t>
            </a:r>
            <a:r>
              <a:rPr lang="en-US" sz="2200" kern="1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 WEF_GSMI_Technical_Standards_2020. Các tiêu chuẩn này tập trung vào các khía cạnh khác nhau như tính tương thích, bảo mật, sự riêng tư, quản trị và quản lý dữ liệu.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WEF_GSMI_Technical_Standards_2020 cung cấp khung đánh giá toàn diện và nhấn mạnh các tiêu chí và yêu cầu khác nhau.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ISO/TC 307 tập trung vào công nghệ blockchain và sự tuân thủ đối với tiêu chuẩn.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DIN SPEC 3104 bao phủ nhiều khía cạnh khác nhau bao gồm quản trị, công nghệ, bảo mật và tính tương thích. </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vi-VN" sz="2200" kern="100" dirty="0">
                <a:effectLst/>
                <a:latin typeface="Times New Roman" panose="02020603050405020304" pitchFamily="18" charset="0"/>
                <a:ea typeface="Calibri" panose="020F0502020204030204" pitchFamily="34" charset="0"/>
                <a:cs typeface="Times New Roman" panose="02020603050405020304" pitchFamily="18" charset="0"/>
              </a:rPr>
              <a:t>Mỗi tiêu chuẩn đánh giá Bitcoin từ một góc độ riêng biệt, nhấn mạnh các yếu tố khác nhau.</a:t>
            </a: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89758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3380455674"/>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31045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1066801" y="685800"/>
            <a:ext cx="10134600" cy="6172200"/>
          </a:xfrm>
        </p:spPr>
        <p:txBody>
          <a:bodyPr>
            <a:normAutofit fontScale="77500" lnSpcReduction="20000"/>
          </a:bodyPr>
          <a:lstStyle/>
          <a:p>
            <a:r>
              <a:rPr lang="vi-VN" sz="3200">
                <a:latin typeface="Times New Roman" panose="02020603050405020304" pitchFamily="18" charset="0"/>
                <a:cs typeface="Times New Roman" panose="02020603050405020304" pitchFamily="18" charset="0"/>
              </a:rPr>
              <a:t>Blockchain và DLT có thể hỗ trợ lưu giữ hồ sơ, chuyển giao giá trị và dữ liệu.</a:t>
            </a:r>
          </a:p>
          <a:p>
            <a:r>
              <a:rPr lang="vi-VN" sz="3200">
                <a:latin typeface="Times New Roman" panose="02020603050405020304" pitchFamily="18" charset="0"/>
                <a:cs typeface="Times New Roman" panose="02020603050405020304" pitchFamily="18" charset="0"/>
              </a:rPr>
              <a:t>Blockchain có tiềm năng đóng góp vào đổi mới, minh bạch, tính toàn vẹn dữ liệu và hợp tác.</a:t>
            </a:r>
          </a:p>
          <a:p>
            <a:r>
              <a:rPr lang="vi-VN" sz="3200">
                <a:latin typeface="Times New Roman" panose="02020603050405020304" pitchFamily="18" charset="0"/>
                <a:cs typeface="Times New Roman" panose="02020603050405020304" pitchFamily="18" charset="0"/>
              </a:rPr>
              <a:t>Tuy nhiên, Blockchain cũng mang theo hạn chế và rủi ro, như quyền riêng tư và bảo mật.</a:t>
            </a:r>
          </a:p>
          <a:p>
            <a:r>
              <a:rPr lang="vi-VN" sz="3200">
                <a:latin typeface="Times New Roman" panose="02020603050405020304" pitchFamily="18" charset="0"/>
                <a:cs typeface="Times New Roman" panose="02020603050405020304" pitchFamily="18" charset="0"/>
              </a:rPr>
              <a:t>Cần xem xét chính sách, pháp lý và quy định liên quan đến Blockchain và ứng dụng của nó.</a:t>
            </a:r>
          </a:p>
          <a:p>
            <a:r>
              <a:rPr lang="vi-VN" sz="3200">
                <a:latin typeface="Times New Roman" panose="02020603050405020304" pitchFamily="18" charset="0"/>
                <a:cs typeface="Times New Roman" panose="02020603050405020304" pitchFamily="18" charset="0"/>
              </a:rPr>
              <a:t>Tư vấn và thu hút các bên liên quan quan trọng.</a:t>
            </a:r>
          </a:p>
          <a:p>
            <a:r>
              <a:rPr lang="vi-VN" sz="3200">
                <a:latin typeface="Times New Roman" panose="02020603050405020304" pitchFamily="18" charset="0"/>
                <a:cs typeface="Times New Roman" panose="02020603050405020304" pitchFamily="18" charset="0"/>
              </a:rPr>
              <a:t>Cần hướng dẫn chính sách rõ ràng và giảm thiểu rủi ro trong việc áp dụng Blockchain.</a:t>
            </a:r>
          </a:p>
          <a:p>
            <a:r>
              <a:rPr lang="vi-VN" sz="3200">
                <a:latin typeface="Times New Roman" panose="02020603050405020304" pitchFamily="18" charset="0"/>
                <a:cs typeface="Times New Roman" panose="02020603050405020304" pitchFamily="18" charset="0"/>
              </a:rPr>
              <a:t>Hỗ trợ sử dụng bền vững và giảm tác động tiêu cực đến môi trường.</a:t>
            </a:r>
          </a:p>
          <a:p>
            <a:r>
              <a:rPr lang="vi-VN" sz="3200">
                <a:latin typeface="Times New Roman" panose="02020603050405020304" pitchFamily="18" charset="0"/>
                <a:cs typeface="Times New Roman" panose="02020603050405020304" pitchFamily="18" charset="0"/>
              </a:rPr>
              <a:t>Tiếp cận dựa trên giá trị có trách nhiệm khuyến khích đổi mới và bảo vệ dữ liệu.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22</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524000" y="76201"/>
            <a:ext cx="9144000" cy="584775"/>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3659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1066801" y="685800"/>
            <a:ext cx="10134600" cy="6172200"/>
          </a:xfrm>
        </p:spPr>
        <p:txBody>
          <a:bodyPr>
            <a:normAutofit/>
          </a:bodyPr>
          <a:lstStyle/>
          <a:p>
            <a:pPr marL="514350" indent="-514350">
              <a:buAutoNum type="arabicPeriod"/>
            </a:pPr>
            <a:r>
              <a:rPr lang="vi-VN" sz="3200">
                <a:latin typeface="Times New Roman" panose="02020603050405020304" pitchFamily="18" charset="0"/>
                <a:cs typeface="Times New Roman" panose="02020603050405020304" pitchFamily="18" charset="0"/>
              </a:rPr>
              <a:t>Đưa ra các cơ chế để đánh giá và đảm bảo sự tuân thủ và gắn kết của các ứng dụng Blockchain</a:t>
            </a:r>
          </a:p>
          <a:p>
            <a:pPr marL="514350" indent="-514350">
              <a:buAutoNum type="arabicPeriod"/>
            </a:pPr>
            <a:r>
              <a:rPr lang="vi-VN" sz="3200">
                <a:latin typeface="Times New Roman" panose="02020603050405020304" pitchFamily="18" charset="0"/>
                <a:cs typeface="Times New Roman" panose="02020603050405020304" pitchFamily="18" charset="0"/>
              </a:rPr>
              <a:t>Thực hiện các bước sao cho các khung quản trị của Blockchain và các ứng dụng của chúng được minh bạch và được xác định rõ ràng, phù hợp với các nghĩa vụ pháp lý và quy định.</a:t>
            </a:r>
          </a:p>
          <a:p>
            <a:pPr marL="514350" indent="-514350">
              <a:buAutoNum type="arabicPeriod"/>
            </a:pPr>
            <a:r>
              <a:rPr lang="vi-VN" sz="3200">
                <a:latin typeface="Times New Roman" panose="02020603050405020304" pitchFamily="18" charset="0"/>
                <a:cs typeface="Times New Roman" panose="02020603050405020304" pitchFamily="18" charset="0"/>
              </a:rPr>
              <a:t>Tạo điều kiện cho khả năng tương tác của Blockchain</a:t>
            </a:r>
          </a:p>
          <a:p>
            <a:pPr marL="514350" indent="-514350">
              <a:buAutoNum type="arabicPeriod"/>
            </a:pPr>
            <a:r>
              <a:rPr lang="vi-VN" sz="3200">
                <a:latin typeface="Times New Roman" panose="02020603050405020304" pitchFamily="18" charset="0"/>
                <a:cs typeface="Times New Roman" panose="02020603050405020304" pitchFamily="18" charset="0"/>
              </a:rPr>
              <a:t>Cung cấp bảo mật kỹ thuật số và bảo vệ quyền riêng tư trong ứng dụng Blockchain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23</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524000" y="76201"/>
            <a:ext cx="9144000" cy="584775"/>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6738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1066801" y="685800"/>
            <a:ext cx="10134600" cy="6172200"/>
          </a:xfrm>
        </p:spPr>
        <p:txBody>
          <a:bodyPr>
            <a:normAutofit/>
          </a:bodyPr>
          <a:lstStyle/>
          <a:p>
            <a:pPr marL="514350" indent="-514350">
              <a:buFont typeface="+mj-lt"/>
              <a:buAutoNum type="arabicPeriod" startAt="5"/>
            </a:pPr>
            <a:r>
              <a:rPr lang="vi-VN" sz="3200">
                <a:latin typeface="Times New Roman" panose="02020603050405020304" pitchFamily="18" charset="0"/>
                <a:cs typeface="Times New Roman" panose="02020603050405020304" pitchFamily="18" charset="0"/>
              </a:rPr>
              <a:t>Giáo dục và phát triển kỹ năng</a:t>
            </a:r>
          </a:p>
          <a:p>
            <a:pPr lvl="1"/>
            <a:r>
              <a:rPr lang="en-US" sz="2800">
                <a:latin typeface="Times New Roman" panose="02020603050405020304" pitchFamily="18" charset="0"/>
                <a:cs typeface="Times New Roman" panose="02020603050405020304" pitchFamily="18" charset="0"/>
              </a:rPr>
              <a:t>Thúc đẩy sự hiểu biết về Blockchain </a:t>
            </a:r>
            <a:endParaRPr lang="vi-VN" sz="2800">
              <a:latin typeface="Times New Roman" panose="02020603050405020304" pitchFamily="18" charset="0"/>
              <a:cs typeface="Times New Roman" panose="02020603050405020304" pitchFamily="18" charset="0"/>
            </a:endParaRPr>
          </a:p>
          <a:p>
            <a:pPr lvl="1"/>
            <a:r>
              <a:rPr lang="vi-VN" sz="2800">
                <a:latin typeface="Times New Roman" panose="02020603050405020304" pitchFamily="18" charset="0"/>
                <a:cs typeface="Times New Roman" panose="02020603050405020304" pitchFamily="18" charset="0"/>
              </a:rPr>
              <a:t>Hỗ trợ một môi trường làm việc công bằng và an toàn</a:t>
            </a:r>
          </a:p>
          <a:p>
            <a:pPr lvl="1"/>
            <a:r>
              <a:rPr lang="vi-VN" sz="2800">
                <a:latin typeface="Times New Roman" panose="02020603050405020304" pitchFamily="18" charset="0"/>
                <a:cs typeface="Times New Roman" panose="02020603050405020304" pitchFamily="18" charset="0"/>
              </a:rPr>
              <a:t>Nỗ lực cung cấp các cơ hội và đào tạo </a:t>
            </a:r>
            <a:endParaRPr lang="vi-VN" sz="2800" dirty="0">
              <a:latin typeface="Times New Roman" panose="02020603050405020304" pitchFamily="18" charset="0"/>
              <a:cs typeface="Times New Roman" panose="02020603050405020304" pitchFamily="18" charset="0"/>
            </a:endParaRPr>
          </a:p>
          <a:p>
            <a:pPr marL="514350" indent="-514350">
              <a:buFont typeface="+mj-lt"/>
              <a:buAutoNum type="arabicPeriod" startAt="5"/>
            </a:pPr>
            <a:r>
              <a:rPr lang="vi-VN" sz="3200">
                <a:latin typeface="Times New Roman" panose="02020603050405020304" pitchFamily="18" charset="0"/>
                <a:cs typeface="Times New Roman" panose="02020603050405020304" pitchFamily="18" charset="0"/>
              </a:rPr>
              <a:t>Hỗ trợ việc sử dụng bền vững Blockchain, đồng thời xác định và giảm thiểu mọi tác động tiêu cực đến môi trường</a:t>
            </a: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24</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524000" y="76201"/>
            <a:ext cx="9144000" cy="584775"/>
          </a:xfrm>
          <a:prstGeom prst="rect">
            <a:avLst/>
          </a:prstGeom>
          <a:noFill/>
        </p:spPr>
        <p:txBody>
          <a:bodyPr wrap="square" rtlCol="0">
            <a:sp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3611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723900" y="1439157"/>
            <a:ext cx="10744200" cy="5410200"/>
          </a:xfrm>
        </p:spPr>
        <p:txBody>
          <a:bodyPr>
            <a:normAutofit/>
          </a:bodyPr>
          <a:lstStyle/>
          <a:p>
            <a:pPr marL="514350" indent="-514350">
              <a:buFont typeface="+mj-lt"/>
              <a:buAutoNum type="arabicPeriod"/>
            </a:pPr>
            <a:r>
              <a:rPr lang="vi-VN" sz="3200">
                <a:latin typeface="Times New Roman" panose="02020603050405020304" pitchFamily="18" charset="0"/>
                <a:cs typeface="Times New Roman" panose="02020603050405020304" pitchFamily="18" charset="0"/>
              </a:rPr>
              <a:t>Phát triển các phương pháp tiếp cận chính sách phối hợp</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Thúc đẩy một môi trường hỗ trợ đổi mới công nghệ, chẳng hạn như nghiên cứu và phát triển Blockchain</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Phấn đấu xây dựng năng lực con người </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Hỗ trợ môi trường chính sách thuận lợi cho đổi mới công nghệ</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Hợp tác quốc tế</a:t>
            </a: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25</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333501" y="-33375"/>
            <a:ext cx="9601199" cy="1481175"/>
          </a:xfrm>
          <a:prstGeom prst="rect">
            <a:avLst/>
          </a:prstGeom>
          <a:noFill/>
        </p:spPr>
        <p:txBody>
          <a:bodyPr wrap="square" rtlCol="0">
            <a:spAutoFit/>
          </a:bodyPr>
          <a:lstStyle/>
          <a:p>
            <a:pPr algn="ct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p>
          <a:p>
            <a:pPr algn="ctr">
              <a:lnSpc>
                <a:spcPct val="150000"/>
              </a:lnSpc>
            </a:pPr>
            <a:r>
              <a:rPr lang="vi-VN" sz="3200" b="1">
                <a:solidFill>
                  <a:srgbClr val="FF0000"/>
                </a:solidFill>
                <a:latin typeface="Times New Roman" panose="02020603050405020304" pitchFamily="18" charset="0"/>
                <a:cs typeface="Times New Roman" panose="02020603050405020304" pitchFamily="18" charset="0"/>
              </a:rPr>
              <a:t>CHÍNH SÁCH QUỐC GIA VÀ HỢP TÁC QUỐC TẾ</a:t>
            </a:r>
            <a:endParaRPr lang="en-US"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0960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762000" y="1447800"/>
            <a:ext cx="10744200" cy="5410200"/>
          </a:xfrm>
        </p:spPr>
        <p:txBody>
          <a:bodyPr>
            <a:normAutofit/>
          </a:bodyPr>
          <a:lstStyle/>
          <a:p>
            <a:pPr marL="514350" indent="-514350">
              <a:buFont typeface="+mj-lt"/>
              <a:buAutoNum type="arabicPeriod"/>
            </a:pPr>
            <a:r>
              <a:rPr lang="vi-VN" sz="2400">
                <a:latin typeface="Times New Roman" panose="02020603050405020304" pitchFamily="18" charset="0"/>
                <a:cs typeface="Times New Roman" panose="02020603050405020304" pitchFamily="18" charset="0"/>
              </a:rPr>
              <a:t>Đảm bảo sự phối hợp và hợp tác hơn nữa giữa các tổ chức thiết lập tiêu chuẩn. </a:t>
            </a:r>
          </a:p>
          <a:p>
            <a:pPr marL="514350" indent="-514350">
              <a:buFont typeface="+mj-lt"/>
              <a:buAutoNum type="arabicPeriod"/>
            </a:pPr>
            <a:r>
              <a:rPr lang="vi-VN" sz="2400">
                <a:latin typeface="Times New Roman" panose="02020603050405020304" pitchFamily="18" charset="0"/>
                <a:cs typeface="Times New Roman" panose="02020603050405020304" pitchFamily="18" charset="0"/>
              </a:rPr>
              <a:t>Xác định và chỉ định nơi các cuộc trò chuyện về tiêu chuẩn hóa có thể là sớm - và nơi các tiêu chuẩn chính thức là không cần thiết.</a:t>
            </a:r>
          </a:p>
          <a:p>
            <a:pPr marL="514350" indent="-514350">
              <a:buFont typeface="+mj-lt"/>
              <a:buAutoNum type="arabicPeriod"/>
            </a:pPr>
            <a:r>
              <a:rPr lang="vi-VN" sz="2400">
                <a:latin typeface="Times New Roman" panose="02020603050405020304" pitchFamily="18" charset="0"/>
                <a:cs typeface="Times New Roman" panose="02020603050405020304" pitchFamily="18" charset="0"/>
              </a:rPr>
              <a:t>Đảm bảo rằng ngôn ngữ và mục đích sử dụng là chính xác.</a:t>
            </a:r>
          </a:p>
          <a:p>
            <a:pPr marL="514350" indent="-514350">
              <a:buFont typeface="+mj-lt"/>
              <a:buAutoNum type="arabicPeriod"/>
            </a:pPr>
            <a:r>
              <a:rPr lang="vi-VN" sz="2400">
                <a:latin typeface="Times New Roman" panose="02020603050405020304" pitchFamily="18" charset="0"/>
                <a:cs typeface="Times New Roman" panose="02020603050405020304" pitchFamily="18" charset="0"/>
              </a:rPr>
              <a:t>Chủ động lập kế hoạch cho vai trò của phân cấp trong việc xây dựng và thực hiện các tiêu chuẩn - và đổi mới cho phù hợp.</a:t>
            </a:r>
          </a:p>
          <a:p>
            <a:pPr marL="514350" indent="-514350">
              <a:buFont typeface="+mj-lt"/>
              <a:buAutoNum type="arabicPeriod"/>
            </a:pPr>
            <a:r>
              <a:rPr lang="vi-VN" sz="2400">
                <a:latin typeface="Times New Roman" panose="02020603050405020304" pitchFamily="18" charset="0"/>
                <a:cs typeface="Times New Roman" panose="02020603050405020304" pitchFamily="18" charset="0"/>
              </a:rPr>
              <a:t>Tiếp tục tìm kiếm đầu vào đa dạng trong việc phát triển và triển khai các tiêu chuẩn.</a:t>
            </a:r>
            <a:endParaRPr lang="vi-VN" sz="3200">
              <a:latin typeface="Times New Roman" panose="02020603050405020304" pitchFamily="18" charset="0"/>
              <a:cs typeface="Times New Roman" panose="02020603050405020304" pitchFamily="18" charset="0"/>
            </a:endParaRPr>
          </a:p>
          <a:p>
            <a:pPr marL="514350" indent="-514350">
              <a:buFont typeface="+mj-lt"/>
              <a:buAutoNum type="arabicPeriod"/>
            </a:pPr>
            <a:r>
              <a:rPr lang="vi-VN" sz="2400">
                <a:latin typeface="Times New Roman" panose="02020603050405020304" pitchFamily="18" charset="0"/>
                <a:cs typeface="Times New Roman" panose="02020603050405020304" pitchFamily="18" charset="0"/>
              </a:rPr>
              <a:t>Giáo dục ngành công nghiệp và các nhà hoạch định chính sách về các kỹ thuật tốt nhất để thực hiện các tiêu chuẩn. </a:t>
            </a: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26</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333501" y="-28270"/>
            <a:ext cx="9601199" cy="1399870"/>
          </a:xfrm>
          <a:prstGeom prst="rect">
            <a:avLst/>
          </a:prstGeom>
          <a:noFill/>
        </p:spPr>
        <p:txBody>
          <a:bodyPr wrap="square" rtlCol="0">
            <a:spAutoFit/>
          </a:bodyPr>
          <a:lstStyle/>
          <a:p>
            <a:pPr algn="ct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p>
          <a:p>
            <a:pPr algn="ctr">
              <a:lnSpc>
                <a:spcPct val="150000"/>
              </a:lnSpc>
            </a:pPr>
            <a:r>
              <a:rPr lang="vi-VN" sz="2800" b="1">
                <a:solidFill>
                  <a:srgbClr val="FF0000"/>
                </a:solidFill>
                <a:latin typeface="Times New Roman" panose="02020603050405020304" pitchFamily="18" charset="0"/>
                <a:cs typeface="Times New Roman" panose="02020603050405020304" pitchFamily="18" charset="0"/>
              </a:rPr>
              <a:t>ĐỐI VỚI CÁC THỰC THỂ THIẾT LẬP TIÊU CHUẨN</a:t>
            </a:r>
          </a:p>
        </p:txBody>
      </p:sp>
    </p:spTree>
    <p:extLst>
      <p:ext uri="{BB962C8B-B14F-4D97-AF65-F5344CB8AC3E}">
        <p14:creationId xmlns:p14="http://schemas.microsoft.com/office/powerpoint/2010/main" val="158780326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762000" y="1447800"/>
            <a:ext cx="10744200" cy="5410200"/>
          </a:xfrm>
        </p:spPr>
        <p:txBody>
          <a:bodyPr>
            <a:normAutofit/>
          </a:bodyPr>
          <a:lstStyle/>
          <a:p>
            <a:pPr marL="514350" indent="-514350">
              <a:buFont typeface="+mj-lt"/>
              <a:buAutoNum type="arabicPeriod"/>
            </a:pPr>
            <a:r>
              <a:rPr lang="vi-VN" sz="3200">
                <a:latin typeface="Times New Roman" panose="02020603050405020304" pitchFamily="18" charset="0"/>
                <a:cs typeface="Times New Roman" panose="02020603050405020304" pitchFamily="18" charset="0"/>
              </a:rPr>
              <a:t>Chủ động mở rộng mức độ tương tác mong muốn với việc thiết lập tiêu chuẩn</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Phối hợp với các tổ chức khác để thiết lập chương trình nghị sự cho việc thiết lập tiêu chuẩn</a:t>
            </a:r>
          </a:p>
          <a:p>
            <a:pPr marL="514350" indent="-514350">
              <a:buFont typeface="+mj-lt"/>
              <a:buAutoNum type="arabicPeriod"/>
            </a:pPr>
            <a:r>
              <a:rPr lang="vi-VN" sz="3200">
                <a:latin typeface="Times New Roman" panose="02020603050405020304" pitchFamily="18" charset="0"/>
                <a:cs typeface="Times New Roman" panose="02020603050405020304" pitchFamily="18" charset="0"/>
              </a:rPr>
              <a:t>Xác định quy trình ra quyết định và thông qua</a:t>
            </a:r>
          </a:p>
          <a:p>
            <a:pPr marL="0" indent="0" algn="ctr">
              <a:buNone/>
            </a:pPr>
            <a:endParaRPr lang="vi-VN" sz="2400">
              <a:latin typeface="Times New Roman" panose="02020603050405020304" pitchFamily="18" charset="0"/>
              <a:cs typeface="Times New Roman" panose="02020603050405020304" pitchFamily="18" charset="0"/>
            </a:endParaRPr>
          </a:p>
          <a:p>
            <a:pPr marL="514350" indent="-514350">
              <a:buFont typeface="+mj-lt"/>
              <a:buAutoNum type="arabicPeriod"/>
            </a:pPr>
            <a:endParaRPr lang="vi-VN"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27</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333501" y="-28270"/>
            <a:ext cx="9601199" cy="1399870"/>
          </a:xfrm>
          <a:prstGeom prst="rect">
            <a:avLst/>
          </a:prstGeom>
          <a:noFill/>
        </p:spPr>
        <p:txBody>
          <a:bodyPr wrap="square" rtlCol="0">
            <a:spAutoFit/>
          </a:bodyPr>
          <a:lstStyle/>
          <a:p>
            <a:pPr algn="ct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p>
          <a:p>
            <a:pPr algn="ctr">
              <a:lnSpc>
                <a:spcPct val="150000"/>
              </a:lnSpc>
            </a:pPr>
            <a:r>
              <a:rPr lang="vi-VN" sz="2800" b="1">
                <a:solidFill>
                  <a:srgbClr val="FF0000"/>
                </a:solidFill>
                <a:latin typeface="Times New Roman" panose="02020603050405020304" pitchFamily="18" charset="0"/>
                <a:cs typeface="Times New Roman" panose="02020603050405020304" pitchFamily="18" charset="0"/>
              </a:rPr>
              <a:t>ĐỐI VỚI ĐƠN VỊ ÁP DỤNG TIÊU CHUẨN KỸ THUẬT</a:t>
            </a:r>
          </a:p>
        </p:txBody>
      </p:sp>
    </p:spTree>
    <p:extLst>
      <p:ext uri="{BB962C8B-B14F-4D97-AF65-F5344CB8AC3E}">
        <p14:creationId xmlns:p14="http://schemas.microsoft.com/office/powerpoint/2010/main" val="12344349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B01205-784B-EF43-B980-695C765B6A45}"/>
              </a:ext>
            </a:extLst>
          </p:cNvPr>
          <p:cNvSpPr>
            <a:spLocks noGrp="1"/>
          </p:cNvSpPr>
          <p:nvPr>
            <p:ph sz="quarter" idx="13"/>
          </p:nvPr>
        </p:nvSpPr>
        <p:spPr>
          <a:xfrm>
            <a:off x="762000" y="1447800"/>
            <a:ext cx="10744200" cy="5410200"/>
          </a:xfrm>
        </p:spPr>
        <p:txBody>
          <a:bodyPr>
            <a:normAutofit fontScale="92500" lnSpcReduction="20000"/>
          </a:bodyPr>
          <a:lstStyle/>
          <a:p>
            <a:r>
              <a:rPr lang="vi-VN" sz="2800">
                <a:latin typeface="Times New Roman" panose="02020603050405020304" pitchFamily="18" charset="0"/>
                <a:cs typeface="Times New Roman" panose="02020603050405020304" pitchFamily="18" charset="0"/>
              </a:rPr>
              <a:t>Các tiêu chuẩn đóng vai trò quan trọng trong hỗ trợ tính năng của công nghệ Blockchain</a:t>
            </a:r>
          </a:p>
          <a:p>
            <a:r>
              <a:rPr lang="vi-VN" sz="2800">
                <a:latin typeface="Times New Roman" panose="02020603050405020304" pitchFamily="18" charset="0"/>
                <a:cs typeface="Times New Roman" panose="02020603050405020304" pitchFamily="18" charset="0"/>
              </a:rPr>
              <a:t>Một bộ tiêu chuẩn mạnh mẽ có thể mở ra cơ hội cho các sản phẩm và thị trường mới.</a:t>
            </a:r>
          </a:p>
          <a:p>
            <a:r>
              <a:rPr lang="vi-VN" sz="2800">
                <a:latin typeface="Times New Roman" panose="02020603050405020304" pitchFamily="18" charset="0"/>
                <a:cs typeface="Times New Roman" panose="02020603050405020304" pitchFamily="18" charset="0"/>
              </a:rPr>
              <a:t>Hiện tại, nỗ lực xây dựng tiêu chuẩn còn thiếu sự rõ ràng, đại diện và phối hợp đúng đắn.</a:t>
            </a:r>
          </a:p>
          <a:p>
            <a:r>
              <a:rPr lang="vi-VN" sz="2800">
                <a:latin typeface="Times New Roman" panose="02020603050405020304" pitchFamily="18" charset="0"/>
                <a:cs typeface="Times New Roman" panose="02020603050405020304" pitchFamily="18" charset="0"/>
              </a:rPr>
              <a:t>Cần nhận thức và hiểu biết để vượt qua các rào cản trong việc thiết lập tiêu chuẩn.</a:t>
            </a:r>
          </a:p>
          <a:p>
            <a:r>
              <a:rPr lang="vi-VN" sz="2800">
                <a:latin typeface="Times New Roman" panose="02020603050405020304" pitchFamily="18" charset="0"/>
                <a:cs typeface="Times New Roman" panose="02020603050405020304" pitchFamily="18" charset="0"/>
              </a:rPr>
              <a:t>Các thực thể thiết lập tiêu chuẩn cần đa dạng và chủ động, và tham gia vào quá trình phát triển tiêu chuẩn.</a:t>
            </a:r>
          </a:p>
          <a:p>
            <a:r>
              <a:rPr lang="vi-VN" sz="2800">
                <a:latin typeface="Times New Roman" panose="02020603050405020304" pitchFamily="18" charset="0"/>
                <a:cs typeface="Times New Roman" panose="02020603050405020304" pitchFamily="18" charset="0"/>
              </a:rPr>
              <a:t>Sự hợp tác và quỹ đạo tích cực có thể thúc đẩy tiềm năng của công nghệ Blockchain.</a:t>
            </a:r>
          </a:p>
          <a:p>
            <a:pPr marL="514350" indent="-514350">
              <a:buFont typeface="+mj-lt"/>
              <a:buAutoNum type="arabicPeriod"/>
            </a:pPr>
            <a:endParaRPr lang="vi-VN" sz="2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39EA23-A576-74E7-AA52-20FE71CC2AE7}"/>
              </a:ext>
            </a:extLst>
          </p:cNvPr>
          <p:cNvSpPr>
            <a:spLocks noGrp="1"/>
          </p:cNvSpPr>
          <p:nvPr>
            <p:ph type="sldNum" sz="quarter" idx="12"/>
          </p:nvPr>
        </p:nvSpPr>
        <p:spPr/>
        <p:txBody>
          <a:bodyPr/>
          <a:lstStyle/>
          <a:p>
            <a:fld id="{3E15BD7C-E074-4D4A-84C3-500EE5B9C190}" type="slidenum">
              <a:rPr lang="ru-RU" smtClean="0"/>
              <a:pPr/>
              <a:t>28</a:t>
            </a:fld>
            <a:endParaRPr lang="ru-RU"/>
          </a:p>
        </p:txBody>
      </p:sp>
      <p:sp>
        <p:nvSpPr>
          <p:cNvPr id="7" name="TextBox 6">
            <a:extLst>
              <a:ext uri="{FF2B5EF4-FFF2-40B4-BE49-F238E27FC236}">
                <a16:creationId xmlns:a16="http://schemas.microsoft.com/office/drawing/2014/main" id="{1615DB2C-F123-AAC0-0FEB-1DF3A750BA83}"/>
              </a:ext>
            </a:extLst>
          </p:cNvPr>
          <p:cNvSpPr txBox="1"/>
          <p:nvPr/>
        </p:nvSpPr>
        <p:spPr>
          <a:xfrm>
            <a:off x="1333501" y="-109575"/>
            <a:ext cx="9601199" cy="1481175"/>
          </a:xfrm>
          <a:prstGeom prst="rect">
            <a:avLst/>
          </a:prstGeom>
          <a:noFill/>
        </p:spPr>
        <p:txBody>
          <a:bodyPr wrap="square" rtlCol="0">
            <a:spAutoFit/>
          </a:bodyPr>
          <a:lstStyle/>
          <a:p>
            <a:pPr algn="ctr">
              <a:lnSpc>
                <a:spcPct val="150000"/>
              </a:lnSpc>
            </a:pPr>
            <a:r>
              <a:rPr lang="en-US" sz="3200" b="1" dirty="0">
                <a:solidFill>
                  <a:srgbClr val="FF0000"/>
                </a:solidFill>
                <a:latin typeface="Times New Roman" panose="02020603050405020304" pitchFamily="18" charset="0"/>
                <a:cs typeface="Times New Roman" panose="02020603050405020304" pitchFamily="18" charset="0"/>
              </a:rPr>
              <a:t>ĐỀ XUẤT CÁC </a:t>
            </a:r>
            <a:r>
              <a:rPr lang="en-US" sz="3200" b="1">
                <a:solidFill>
                  <a:srgbClr val="FF0000"/>
                </a:solidFill>
                <a:latin typeface="Times New Roman" panose="02020603050405020304" pitchFamily="18" charset="0"/>
                <a:cs typeface="Times New Roman" panose="02020603050405020304" pitchFamily="18" charset="0"/>
              </a:rPr>
              <a:t>TIÊU </a:t>
            </a:r>
            <a:r>
              <a:rPr lang="vi-VN" sz="3200" b="1">
                <a:solidFill>
                  <a:srgbClr val="FF0000"/>
                </a:solidFill>
                <a:latin typeface="Times New Roman" panose="02020603050405020304" pitchFamily="18" charset="0"/>
                <a:cs typeface="Times New Roman" panose="02020603050405020304" pitchFamily="18" charset="0"/>
              </a:rPr>
              <a:t>CHÍ</a:t>
            </a:r>
          </a:p>
          <a:p>
            <a:pPr algn="ctr">
              <a:lnSpc>
                <a:spcPct val="150000"/>
              </a:lnSpc>
            </a:pPr>
            <a:r>
              <a:rPr lang="vi-VN" sz="3200" b="1">
                <a:solidFill>
                  <a:srgbClr val="FF0000"/>
                </a:solidFill>
                <a:latin typeface="Times New Roman" panose="02020603050405020304" pitchFamily="18" charset="0"/>
                <a:cs typeface="Times New Roman" panose="02020603050405020304" pitchFamily="18" charset="0"/>
              </a:rPr>
              <a:t>KẾT LUẬN</a:t>
            </a:r>
          </a:p>
        </p:txBody>
      </p:sp>
    </p:spTree>
    <p:extLst>
      <p:ext uri="{BB962C8B-B14F-4D97-AF65-F5344CB8AC3E}">
        <p14:creationId xmlns:p14="http://schemas.microsoft.com/office/powerpoint/2010/main" val="164314262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D674B4-C409-38E9-4B9D-71A2D6795AB4}"/>
              </a:ext>
            </a:extLst>
          </p:cNvPr>
          <p:cNvSpPr>
            <a:spLocks noGrp="1"/>
          </p:cNvSpPr>
          <p:nvPr>
            <p:ph type="sldNum" sz="quarter" idx="12"/>
          </p:nvPr>
        </p:nvSpPr>
        <p:spPr/>
        <p:txBody>
          <a:bodyPr/>
          <a:lstStyle/>
          <a:p>
            <a:fld id="{3E15BD7C-E074-4D4A-84C3-500EE5B9C190}" type="slidenum">
              <a:rPr lang="ru-RU" smtClean="0"/>
              <a:pPr/>
              <a:t>29</a:t>
            </a:fld>
            <a:endParaRPr lang="ru-RU"/>
          </a:p>
        </p:txBody>
      </p:sp>
      <p:pic>
        <p:nvPicPr>
          <p:cNvPr id="1028" name="Picture 4" descr="HOT] 99+ hình ảnh cảm ơn hài hước, ngộ nghĩnh có một không hai - PGD - Sơn  Hà">
            <a:extLst>
              <a:ext uri="{FF2B5EF4-FFF2-40B4-BE49-F238E27FC236}">
                <a16:creationId xmlns:a16="http://schemas.microsoft.com/office/drawing/2014/main" id="{30018930-DBAA-124D-4B5A-B4A0EB104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76201"/>
            <a:ext cx="89154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666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0"/>
            <p:extLst>
              <p:ext uri="{D42A27DB-BD31-4B8C-83A1-F6EECF244321}">
                <p14:modId xmlns:p14="http://schemas.microsoft.com/office/powerpoint/2010/main" val="1795880213"/>
              </p:ext>
            </p:extLst>
          </p:nvPr>
        </p:nvGraphicFramePr>
        <p:xfrm>
          <a:off x="1828800" y="228600"/>
          <a:ext cx="86106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342349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838199" y="838200"/>
            <a:ext cx="10538387" cy="2941529"/>
          </a:xfrm>
        </p:spPr>
        <p:txBody>
          <a:bodyPr>
            <a:noAutofit/>
          </a:bodyPr>
          <a:lstStyle/>
          <a:p>
            <a:pPr marL="0" indent="0" algn="just">
              <a:buNone/>
            </a:pPr>
            <a:r>
              <a:rPr lang="vi-VN" sz="2400" dirty="0">
                <a:latin typeface="+mj-lt"/>
                <a:cs typeface="Times New Roman" panose="02020603050405020304" pitchFamily="18" charset="0"/>
              </a:rPr>
              <a:t>WEF_GSMI Technical Standards 2020, ISO/TC 307, và DIN SPEC 3104 là ba tiêu chuẩn blockchain đang được phát triển hiện nay. Những tiêu chuẩn này nhằm mục đích xác định các thông số kỹ thuật cho các ứng dụng và hệ thống dựa trên blockchain. Tiêu chuẩn WEF_GSMI tập trung vào meteverse, trong khi ISO/TC 307 và DIN SPEC 3104 có phạm vi rộng hơn. Những tiêu chuẩn này đang trong quá trình phát triển, tuy nhiên chúng có tiềm năng đóng vai trò quan trọng trong tương lai của công nghệ blockchain.</a:t>
            </a:r>
          </a:p>
        </p:txBody>
      </p:sp>
      <p:sp>
        <p:nvSpPr>
          <p:cNvPr id="3" name="Title 2"/>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rPr>
              <a:t>TỔNG QUAN VỀ BA TIÊU CHUẨN</a:t>
            </a:r>
            <a:endParaRPr lang="vi-VN"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B78B191-4D3F-403E-AAE5-8E88385FB05B}" type="slidenum">
              <a:rPr lang="en-US" smtClean="0"/>
              <a:pPr/>
              <a:t>4</a:t>
            </a:fld>
            <a:endParaRPr lang="en-US"/>
          </a:p>
        </p:txBody>
      </p:sp>
      <p:pic>
        <p:nvPicPr>
          <p:cNvPr id="5" name="Picture 4">
            <a:extLst>
              <a:ext uri="{FF2B5EF4-FFF2-40B4-BE49-F238E27FC236}">
                <a16:creationId xmlns:a16="http://schemas.microsoft.com/office/drawing/2014/main" id="{E9AFBC47-37DC-38DF-93F2-2FC8DE89B0C8}"/>
              </a:ext>
            </a:extLst>
          </p:cNvPr>
          <p:cNvPicPr>
            <a:picLocks noChangeAspect="1"/>
          </p:cNvPicPr>
          <p:nvPr/>
        </p:nvPicPr>
        <p:blipFill>
          <a:blip r:embed="rId3"/>
          <a:stretch>
            <a:fillRect/>
          </a:stretch>
        </p:blipFill>
        <p:spPr>
          <a:xfrm>
            <a:off x="3180322" y="3959343"/>
            <a:ext cx="5854139" cy="2743083"/>
          </a:xfrm>
          <a:prstGeom prst="rect">
            <a:avLst/>
          </a:prstGeom>
        </p:spPr>
      </p:pic>
    </p:spTree>
    <p:extLst>
      <p:ext uri="{BB962C8B-B14F-4D97-AF65-F5344CB8AC3E}">
        <p14:creationId xmlns:p14="http://schemas.microsoft.com/office/powerpoint/2010/main" val="28750876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5</a:t>
            </a:fld>
            <a:endParaRPr lang="ru-RU"/>
          </a:p>
        </p:txBody>
      </p:sp>
      <p:sp>
        <p:nvSpPr>
          <p:cNvPr id="6" name="Content Placeholder 1">
            <a:extLst>
              <a:ext uri="{FF2B5EF4-FFF2-40B4-BE49-F238E27FC236}">
                <a16:creationId xmlns:a16="http://schemas.microsoft.com/office/drawing/2014/main" id="{466D33C2-26B4-1E27-E6EC-C5C3289C0DAF}"/>
              </a:ext>
            </a:extLst>
          </p:cNvPr>
          <p:cNvSpPr>
            <a:spLocks noGrp="1"/>
          </p:cNvSpPr>
          <p:nvPr>
            <p:ph sz="quarter" idx="13"/>
          </p:nvPr>
        </p:nvSpPr>
        <p:spPr>
          <a:xfrm>
            <a:off x="864906" y="838200"/>
            <a:ext cx="10462187" cy="3886200"/>
          </a:xfrm>
        </p:spPr>
        <p:txBody>
          <a:bodyPr>
            <a:noAutofit/>
          </a:bodyPr>
          <a:lstStyle/>
          <a:p>
            <a:pPr marL="0" indent="0" algn="just">
              <a:buNone/>
            </a:pPr>
            <a:r>
              <a:rPr lang="vi-VN" sz="2600" dirty="0">
                <a:latin typeface="Times New Roman" panose="02020603050405020304" pitchFamily="18" charset="0"/>
                <a:cs typeface="Times New Roman" panose="02020603050405020304" pitchFamily="18" charset="0"/>
              </a:rPr>
              <a:t>WEF_GSMI Technical Standards 2020: Tiêu chuẩn này định nghĩa các thông số kỹ thuật cho các ứng dụng và hệ thống dựa trên blockchain trong metaverse. Nó bao gồm các chủ đề như </a:t>
            </a:r>
            <a:r>
              <a:rPr lang="en-US" sz="2600" dirty="0" err="1">
                <a:latin typeface="Times New Roman" panose="02020603050405020304" pitchFamily="18" charset="0"/>
                <a:cs typeface="Times New Roman" panose="02020603050405020304" pitchFamily="18" charset="0"/>
              </a:rPr>
              <a:t>định</a:t>
            </a:r>
            <a:r>
              <a:rPr lang="en-US" sz="2600" dirty="0">
                <a:latin typeface="Times New Roman" panose="02020603050405020304" pitchFamily="18" charset="0"/>
                <a:cs typeface="Times New Roman" panose="02020603050405020304" pitchFamily="18" charset="0"/>
              </a:rPr>
              <a:t> </a:t>
            </a:r>
            <a:r>
              <a:rPr lang="vi-VN" sz="2600" dirty="0">
                <a:latin typeface="Times New Roman" panose="02020603050405020304" pitchFamily="18" charset="0"/>
                <a:cs typeface="Times New Roman" panose="02020603050405020304" pitchFamily="18" charset="0"/>
              </a:rPr>
              <a:t>danh, bảo mật và khả năng tương tác.</a:t>
            </a:r>
          </a:p>
          <a:p>
            <a:pPr marL="0" indent="0" algn="just">
              <a:buNone/>
            </a:pPr>
            <a:r>
              <a:rPr lang="vi-VN" sz="2600" dirty="0">
                <a:latin typeface="Times New Roman" panose="02020603050405020304" pitchFamily="18" charset="0"/>
                <a:cs typeface="Times New Roman" panose="02020603050405020304" pitchFamily="18" charset="0"/>
              </a:rPr>
              <a:t>ISO/TC 307: Tiêu chuẩn này là một ủy ban kỹ thuật đang phát triển các tiêu chuẩn cho công nghệ blockchain và sổ cái phân tán. Nó đang làm việc trên nhiều tiêu chuẩn khác nhau, bao gồm các tiêu chuẩn cho hợp đồng thông minh, danh tính số và quản trị dữ liệu.</a:t>
            </a:r>
          </a:p>
          <a:p>
            <a:pPr marL="0" indent="0" algn="just">
              <a:buNone/>
            </a:pPr>
            <a:r>
              <a:rPr lang="vi-VN" sz="2600" dirty="0">
                <a:latin typeface="Times New Roman" panose="02020603050405020304" pitchFamily="18" charset="0"/>
                <a:cs typeface="Times New Roman" panose="02020603050405020304" pitchFamily="18" charset="0"/>
              </a:rPr>
              <a:t>DIN SPEC 3104: Tiêu chuẩn này là một tiêu chuẩn của Đức xác định các thông số kỹ thuật cho các ứng dụng và hệ thống dựa trên blockchain. Nó bao gồm các chủ đề như bảo mật, khả năng tương tác và quản lý dữ liệu.</a:t>
            </a:r>
          </a:p>
          <a:p>
            <a:pPr marL="0" indent="0" algn="just">
              <a:buNone/>
            </a:pPr>
            <a:endParaRPr lang="vi-VN"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27384"/>
            <a:ext cx="9144000" cy="713184"/>
          </a:xfrm>
        </p:spPr>
        <p:txBody>
          <a:bodyPr/>
          <a:lstStyle/>
          <a:p>
            <a:pPr lvl="0"/>
            <a:r>
              <a:rPr lang="en-US" sz="3600" dirty="0">
                <a:latin typeface="Times New Roman" panose="02020603050405020304" pitchFamily="18" charset="0"/>
                <a:cs typeface="Times New Roman" panose="02020603050405020304" pitchFamily="18" charset="0"/>
              </a:rPr>
              <a:t>TỔNG QUAN VỀ BA TIÊU CHUẨN</a:t>
            </a:r>
            <a:endParaRPr lang="vi-V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53068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6</a:t>
            </a:fld>
            <a:endParaRPr lang="ru-RU"/>
          </a:p>
        </p:txBody>
      </p:sp>
      <p:sp>
        <p:nvSpPr>
          <p:cNvPr id="6" name="Content Placeholder 1">
            <a:extLst>
              <a:ext uri="{FF2B5EF4-FFF2-40B4-BE49-F238E27FC236}">
                <a16:creationId xmlns:a16="http://schemas.microsoft.com/office/drawing/2014/main" id="{466D33C2-26B4-1E27-E6EC-C5C3289C0DAF}"/>
              </a:ext>
            </a:extLst>
          </p:cNvPr>
          <p:cNvSpPr>
            <a:spLocks noGrp="1"/>
          </p:cNvSpPr>
          <p:nvPr>
            <p:ph sz="quarter" idx="13"/>
          </p:nvPr>
        </p:nvSpPr>
        <p:spPr>
          <a:xfrm>
            <a:off x="914400" y="1143000"/>
            <a:ext cx="10462187" cy="4495800"/>
          </a:xfrm>
        </p:spPr>
        <p:txBody>
          <a:bodyPr>
            <a:noAutofit/>
          </a:bodyPr>
          <a:lstStyle/>
          <a:p>
            <a:pPr algn="just"/>
            <a:r>
              <a:rPr lang="vi-VN" sz="2600">
                <a:latin typeface="Times New Roman" panose="02020603050405020304" pitchFamily="18" charset="0"/>
                <a:cs typeface="Times New Roman" panose="02020603050405020304" pitchFamily="18" charset="0"/>
              </a:rPr>
              <a:t>Tiêu chuẩn hóa quan trọng trong Cách mạng Công nghiệp.</a:t>
            </a:r>
          </a:p>
          <a:p>
            <a:pPr algn="just"/>
            <a:r>
              <a:rPr lang="vi-VN" sz="2600">
                <a:latin typeface="Times New Roman" panose="02020603050405020304" pitchFamily="18" charset="0"/>
                <a:cs typeface="Times New Roman" panose="02020603050405020304" pitchFamily="18" charset="0"/>
              </a:rPr>
              <a:t>Tiếp tục đóng vai trò quan trọng trong Cách mạng Công nghiệp 4.0.</a:t>
            </a:r>
          </a:p>
          <a:p>
            <a:pPr algn="just"/>
            <a:r>
              <a:rPr lang="vi-VN" sz="2600">
                <a:latin typeface="Times New Roman" panose="02020603050405020304" pitchFamily="18" charset="0"/>
                <a:cs typeface="Times New Roman" panose="02020603050405020304" pitchFamily="18" charset="0"/>
              </a:rPr>
              <a:t>Tiêu chuẩn thông tin tạo trải nghiệm thống nhất và xây dựng thị trường.</a:t>
            </a:r>
          </a:p>
          <a:p>
            <a:pPr algn="just"/>
            <a:r>
              <a:rPr lang="vi-VN" sz="2600">
                <a:latin typeface="Times New Roman" panose="02020603050405020304" pitchFamily="18" charset="0"/>
                <a:cs typeface="Times New Roman" panose="02020603050405020304" pitchFamily="18" charset="0"/>
              </a:rPr>
              <a:t>Tiêu chuẩn được tạo và áp dụng qua quy ước, quy định hoặc đàm phán.</a:t>
            </a:r>
          </a:p>
          <a:p>
            <a:pPr algn="just"/>
            <a:r>
              <a:rPr lang="vi-VN" sz="2600">
                <a:latin typeface="Times New Roman" panose="02020603050405020304" pitchFamily="18" charset="0"/>
                <a:cs typeface="Times New Roman" panose="02020603050405020304" pitchFamily="18" charset="0"/>
              </a:rPr>
              <a:t>Có nhiều tổ chức phát triển tiêu chuẩn, đặc biệt trong lĩnh vực blockchain.</a:t>
            </a:r>
          </a:p>
          <a:p>
            <a:pPr algn="just"/>
            <a:r>
              <a:rPr lang="vi-VN" sz="2600">
                <a:latin typeface="Times New Roman" panose="02020603050405020304" pitchFamily="18" charset="0"/>
                <a:cs typeface="Times New Roman" panose="02020603050405020304" pitchFamily="18" charset="0"/>
              </a:rPr>
              <a:t>Tổ chức quản lý và phát triển phần mềm đóng vai trò quan trọng.</a:t>
            </a:r>
          </a:p>
          <a:p>
            <a:pPr algn="just"/>
            <a:r>
              <a:rPr lang="vi-VN" sz="2600">
                <a:latin typeface="Times New Roman" panose="02020603050405020304" pitchFamily="18" charset="0"/>
                <a:cs typeface="Times New Roman" panose="02020603050405020304" pitchFamily="18" charset="0"/>
              </a:rPr>
              <a:t>Cần có cơ quan giải quyết tranh chấp và đảm bảo tính toàn diện và giá trị của mạng lưới.</a:t>
            </a:r>
          </a:p>
          <a:p>
            <a:pPr algn="just"/>
            <a:r>
              <a:rPr lang="vi-VN" sz="2600">
                <a:latin typeface="Times New Roman" panose="02020603050405020304" pitchFamily="18" charset="0"/>
                <a:cs typeface="Times New Roman" panose="02020603050405020304" pitchFamily="18" charset="0"/>
              </a:rPr>
              <a:t>Mạng blockchain cần cấu trúc quản trị liên giao thức.</a:t>
            </a:r>
            <a:endParaRPr lang="vi-VN" sz="26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27384"/>
            <a:ext cx="9144000" cy="713184"/>
          </a:xfrm>
        </p:spPr>
        <p:txBody>
          <a:bodyPr/>
          <a:lstStyle/>
          <a:p>
            <a:pPr lvl="0"/>
            <a:r>
              <a:rPr lang="vi-VN" sz="3600">
                <a:latin typeface="Times New Roman" panose="02020603050405020304" pitchFamily="18" charset="0"/>
                <a:cs typeface="Times New Roman" panose="02020603050405020304" pitchFamily="18" charset="0"/>
              </a:rPr>
              <a:t>TẠI SAO CẦN TIÊU CHUẨN HÓA?</a:t>
            </a:r>
            <a:endParaRPr lang="vi-V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292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7</a:t>
            </a:fld>
            <a:endParaRPr lang="ru-RU"/>
          </a:p>
        </p:txBody>
      </p:sp>
      <p:sp>
        <p:nvSpPr>
          <p:cNvPr id="6" name="Content Placeholder 1">
            <a:extLst>
              <a:ext uri="{FF2B5EF4-FFF2-40B4-BE49-F238E27FC236}">
                <a16:creationId xmlns:a16="http://schemas.microsoft.com/office/drawing/2014/main" id="{466D33C2-26B4-1E27-E6EC-C5C3289C0DAF}"/>
              </a:ext>
            </a:extLst>
          </p:cNvPr>
          <p:cNvSpPr>
            <a:spLocks noGrp="1"/>
          </p:cNvSpPr>
          <p:nvPr>
            <p:ph sz="quarter" idx="13"/>
          </p:nvPr>
        </p:nvSpPr>
        <p:spPr>
          <a:xfrm>
            <a:off x="914400" y="1143000"/>
            <a:ext cx="10462187" cy="4495800"/>
          </a:xfrm>
        </p:spPr>
        <p:txBody>
          <a:bodyPr>
            <a:noAutofit/>
          </a:bodyPr>
          <a:lstStyle/>
          <a:p>
            <a:pPr algn="just"/>
            <a:r>
              <a:rPr lang="vi-VN" sz="2800">
                <a:latin typeface="Times New Roman" panose="02020603050405020304" pitchFamily="18" charset="0"/>
                <a:cs typeface="Times New Roman" panose="02020603050405020304" pitchFamily="18" charset="0"/>
              </a:rPr>
              <a:t>Thuật ngữ vẫn không nhất quán</a:t>
            </a:r>
          </a:p>
          <a:p>
            <a:pPr marL="0" indent="0" algn="just">
              <a:buNone/>
            </a:pPr>
            <a:endParaRPr lang="vi-VN" sz="22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27384"/>
            <a:ext cx="9144000" cy="713184"/>
          </a:xfrm>
        </p:spPr>
        <p:txBody>
          <a:bodyPr/>
          <a:lstStyle/>
          <a:p>
            <a:pPr lvl="0"/>
            <a:r>
              <a:rPr lang="vi-VN" sz="3200">
                <a:latin typeface="Times New Roman" panose="02020603050405020304" pitchFamily="18" charset="0"/>
                <a:cs typeface="Times New Roman" panose="02020603050405020304" pitchFamily="18" charset="0"/>
              </a:rPr>
              <a:t>THÁCH THỨC TRONG TIÊU CHUẨN HÓA</a:t>
            </a:r>
            <a:endParaRPr lang="vi-VN" sz="3200" dirty="0">
              <a:latin typeface="Times New Roman" panose="02020603050405020304" pitchFamily="18"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3DEF359D-6DB0-34EA-355B-B0E695BD7745}"/>
              </a:ext>
            </a:extLst>
          </p:cNvPr>
          <p:cNvGraphicFramePr>
            <a:graphicFrameLocks noGrp="1"/>
          </p:cNvGraphicFramePr>
          <p:nvPr>
            <p:extLst>
              <p:ext uri="{D42A27DB-BD31-4B8C-83A1-F6EECF244321}">
                <p14:modId xmlns:p14="http://schemas.microsoft.com/office/powerpoint/2010/main" val="108014034"/>
              </p:ext>
            </p:extLst>
          </p:nvPr>
        </p:nvGraphicFramePr>
        <p:xfrm>
          <a:off x="1067125" y="1975656"/>
          <a:ext cx="10057749" cy="3962400"/>
        </p:xfrm>
        <a:graphic>
          <a:graphicData uri="http://schemas.openxmlformats.org/drawingml/2006/table">
            <a:tbl>
              <a:tblPr firstRow="1" bandRow="1">
                <a:tableStyleId>{5C22544A-7EE6-4342-B048-85BDC9FD1C3A}</a:tableStyleId>
              </a:tblPr>
              <a:tblGrid>
                <a:gridCol w="1676075">
                  <a:extLst>
                    <a:ext uri="{9D8B030D-6E8A-4147-A177-3AD203B41FA5}">
                      <a16:colId xmlns:a16="http://schemas.microsoft.com/office/drawing/2014/main" val="1443930546"/>
                    </a:ext>
                  </a:extLst>
                </a:gridCol>
                <a:gridCol w="4495800">
                  <a:extLst>
                    <a:ext uri="{9D8B030D-6E8A-4147-A177-3AD203B41FA5}">
                      <a16:colId xmlns:a16="http://schemas.microsoft.com/office/drawing/2014/main" val="1752836278"/>
                    </a:ext>
                  </a:extLst>
                </a:gridCol>
                <a:gridCol w="3885874">
                  <a:extLst>
                    <a:ext uri="{9D8B030D-6E8A-4147-A177-3AD203B41FA5}">
                      <a16:colId xmlns:a16="http://schemas.microsoft.com/office/drawing/2014/main" val="1618606190"/>
                    </a:ext>
                  </a:extLst>
                </a:gridCol>
              </a:tblGrid>
              <a:tr h="762001">
                <a:tc>
                  <a:txBody>
                    <a:bodyPr/>
                    <a:lstStyle/>
                    <a:p>
                      <a:pPr algn="ctr"/>
                      <a:endParaRPr lang="en-GB" sz="2000">
                        <a:latin typeface="Times New Roman" panose="02020603050405020304" pitchFamily="18" charset="0"/>
                        <a:cs typeface="Times New Roman" panose="02020603050405020304" pitchFamily="18" charset="0"/>
                      </a:endParaRPr>
                    </a:p>
                  </a:txBody>
                  <a:tcPr anchor="ctr"/>
                </a:tc>
                <a:tc>
                  <a:txBody>
                    <a:bodyPr/>
                    <a:lstStyle/>
                    <a:p>
                      <a:pPr algn="ctr"/>
                      <a:r>
                        <a:rPr lang="vi-VN" sz="2800">
                          <a:latin typeface="Times New Roman" panose="02020603050405020304" pitchFamily="18" charset="0"/>
                          <a:cs typeface="Times New Roman" panose="02020603050405020304" pitchFamily="18" charset="0"/>
                        </a:rPr>
                        <a:t>ISO</a:t>
                      </a:r>
                      <a:endParaRPr lang="en-GB" sz="2800">
                        <a:latin typeface="Times New Roman" panose="02020603050405020304" pitchFamily="18" charset="0"/>
                        <a:cs typeface="Times New Roman" panose="02020603050405020304" pitchFamily="18" charset="0"/>
                      </a:endParaRPr>
                    </a:p>
                  </a:txBody>
                  <a:tcPr anchor="ctr"/>
                </a:tc>
                <a:tc>
                  <a:txBody>
                    <a:bodyPr/>
                    <a:lstStyle/>
                    <a:p>
                      <a:pPr algn="ctr"/>
                      <a:r>
                        <a:rPr lang="vi-VN" sz="2800">
                          <a:latin typeface="Times New Roman" panose="02020603050405020304" pitchFamily="18" charset="0"/>
                          <a:cs typeface="Times New Roman" panose="02020603050405020304" pitchFamily="18" charset="0"/>
                        </a:rPr>
                        <a:t>ITU-T</a:t>
                      </a:r>
                      <a:endParaRPr lang="en-GB"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32915421"/>
                  </a:ext>
                </a:extLst>
              </a:tr>
              <a:tr h="3200399">
                <a:tc>
                  <a:txBody>
                    <a:bodyPr/>
                    <a:lstStyle/>
                    <a:p>
                      <a:pPr algn="ctr"/>
                      <a:r>
                        <a:rPr lang="vi-VN" sz="2400" b="1">
                          <a:latin typeface="Times New Roman" panose="02020603050405020304" pitchFamily="18" charset="0"/>
                          <a:cs typeface="Times New Roman" panose="02020603050405020304" pitchFamily="18" charset="0"/>
                        </a:rPr>
                        <a:t>Định nghĩa Blockchain</a:t>
                      </a:r>
                      <a:endParaRPr lang="en-GB" sz="2400" b="1">
                        <a:latin typeface="Times New Roman" panose="02020603050405020304" pitchFamily="18" charset="0"/>
                        <a:cs typeface="Times New Roman" panose="02020603050405020304" pitchFamily="18" charset="0"/>
                      </a:endParaRPr>
                    </a:p>
                  </a:txBody>
                  <a:tcPr anchor="ctr"/>
                </a:tc>
                <a:tc>
                  <a:txBody>
                    <a:bodyPr/>
                    <a:lstStyle/>
                    <a:p>
                      <a:pPr algn="ctr"/>
                      <a:r>
                        <a:rPr lang="en-GB" sz="2400" kern="1200">
                          <a:solidFill>
                            <a:schemeClr val="dk1"/>
                          </a:solidFill>
                          <a:effectLst/>
                          <a:latin typeface="Times New Roman" panose="02020603050405020304" pitchFamily="18" charset="0"/>
                          <a:ea typeface="+mn-ea"/>
                          <a:cs typeface="Times New Roman" panose="02020603050405020304" pitchFamily="18" charset="0"/>
                        </a:rPr>
                        <a:t>Sổ cái phân tán với các khối được xác nhận được tổ chức trong một chuỗi tuần tự, chỉ nối thêm bằng cách sử dụng các liên kết mật mã.</a:t>
                      </a:r>
                    </a:p>
                    <a:p>
                      <a:pPr algn="ctr"/>
                      <a:r>
                        <a:rPr lang="en-GB" sz="2400" kern="1200">
                          <a:solidFill>
                            <a:schemeClr val="dk1"/>
                          </a:solidFill>
                          <a:effectLst/>
                          <a:latin typeface="Times New Roman" panose="02020603050405020304" pitchFamily="18" charset="0"/>
                          <a:ea typeface="+mn-ea"/>
                          <a:cs typeface="Times New Roman" panose="02020603050405020304" pitchFamily="18" charset="0"/>
                        </a:rPr>
                        <a:t>CHÚ THÍCH 1: Blockchain được thiết kế để chống giả mạo và tạo ra các bản ghi sổ cái cuối cùng, dứt khoát và bất biến</a:t>
                      </a:r>
                      <a:r>
                        <a:rPr lang="vi-VN" sz="2400" kern="1200">
                          <a:solidFill>
                            <a:schemeClr val="dk1"/>
                          </a:solidFill>
                          <a:effectLst/>
                          <a:latin typeface="Times New Roman" panose="02020603050405020304" pitchFamily="18" charset="0"/>
                          <a:ea typeface="+mn-ea"/>
                          <a:cs typeface="Times New Roman" panose="02020603050405020304" pitchFamily="18" charset="0"/>
                        </a:rPr>
                        <a:t>.</a:t>
                      </a:r>
                      <a:endParaRPr lang="en-GB" sz="2400">
                        <a:latin typeface="Times New Roman" panose="02020603050405020304" pitchFamily="18" charset="0"/>
                        <a:cs typeface="Times New Roman" panose="02020603050405020304" pitchFamily="18" charset="0"/>
                      </a:endParaRPr>
                    </a:p>
                  </a:txBody>
                  <a:tcPr anchor="ctr"/>
                </a:tc>
                <a:tc>
                  <a:txBody>
                    <a:bodyPr/>
                    <a:lstStyle/>
                    <a:p>
                      <a:pPr algn="ctr"/>
                      <a:r>
                        <a:rPr lang="en-GB" sz="2400" kern="1200">
                          <a:solidFill>
                            <a:schemeClr val="dk1"/>
                          </a:solidFill>
                          <a:effectLst/>
                          <a:latin typeface="Times New Roman" panose="02020603050405020304" pitchFamily="18" charset="0"/>
                          <a:ea typeface="+mn-ea"/>
                          <a:cs typeface="Times New Roman" panose="02020603050405020304" pitchFamily="18" charset="0"/>
                        </a:rPr>
                        <a:t>Một loại sổ cái phân tán bao gồm dữ liệu được ghi lại kỹ thuật số được sắp xếp như một chuỗi các khối phát triển liên tiếp với mỗi khối được liên kết mật mã và được củng cố chống giả mạo và sửa đổi</a:t>
                      </a:r>
                      <a:endParaRPr lang="en-GB" sz="24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21422337"/>
                  </a:ext>
                </a:extLst>
              </a:tr>
            </a:tbl>
          </a:graphicData>
        </a:graphic>
      </p:graphicFrame>
    </p:spTree>
    <p:extLst>
      <p:ext uri="{BB962C8B-B14F-4D97-AF65-F5344CB8AC3E}">
        <p14:creationId xmlns:p14="http://schemas.microsoft.com/office/powerpoint/2010/main" val="3665480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8</a:t>
            </a:fld>
            <a:endParaRPr lang="ru-RU"/>
          </a:p>
        </p:txBody>
      </p:sp>
      <p:sp>
        <p:nvSpPr>
          <p:cNvPr id="6" name="Content Placeholder 1">
            <a:extLst>
              <a:ext uri="{FF2B5EF4-FFF2-40B4-BE49-F238E27FC236}">
                <a16:creationId xmlns:a16="http://schemas.microsoft.com/office/drawing/2014/main" id="{466D33C2-26B4-1E27-E6EC-C5C3289C0DAF}"/>
              </a:ext>
            </a:extLst>
          </p:cNvPr>
          <p:cNvSpPr>
            <a:spLocks noGrp="1"/>
          </p:cNvSpPr>
          <p:nvPr>
            <p:ph sz="quarter" idx="13"/>
          </p:nvPr>
        </p:nvSpPr>
        <p:spPr>
          <a:xfrm>
            <a:off x="914400" y="1143000"/>
            <a:ext cx="10972800" cy="4495800"/>
          </a:xfrm>
        </p:spPr>
        <p:txBody>
          <a:bodyPr>
            <a:noAutofit/>
          </a:bodyPr>
          <a:lstStyle/>
          <a:p>
            <a:pPr algn="just"/>
            <a:r>
              <a:rPr lang="vi-VN" sz="2800">
                <a:latin typeface="Times New Roman" panose="02020603050405020304" pitchFamily="18" charset="0"/>
                <a:cs typeface="Times New Roman" panose="02020603050405020304" pitchFamily="18" charset="0"/>
              </a:rPr>
              <a:t>Phạm vi của các tiêu chuẩn Blockchain vẫn chưa rõ ràng</a:t>
            </a:r>
          </a:p>
          <a:p>
            <a:pPr algn="just"/>
            <a:r>
              <a:rPr lang="vi-VN" sz="2800">
                <a:latin typeface="Times New Roman" panose="02020603050405020304" pitchFamily="18" charset="0"/>
                <a:cs typeface="Times New Roman" panose="02020603050405020304" pitchFamily="18" charset="0"/>
              </a:rPr>
              <a:t>Sự chồng chéo trong bối cảnh thiết lập tiêu chuẩn:</a:t>
            </a:r>
          </a:p>
          <a:p>
            <a:pPr lvl="1" algn="just"/>
            <a:r>
              <a:rPr lang="vi-VN" sz="2400">
                <a:latin typeface="Times New Roman" panose="02020603050405020304" pitchFamily="18" charset="0"/>
                <a:cs typeface="Times New Roman" panose="02020603050405020304" pitchFamily="18" charset="0"/>
              </a:rPr>
              <a:t>Bảo mật</a:t>
            </a:r>
          </a:p>
          <a:p>
            <a:pPr lvl="1" algn="just"/>
            <a:r>
              <a:rPr lang="vi-VN" sz="2400">
                <a:latin typeface="Times New Roman" panose="02020603050405020304" pitchFamily="18" charset="0"/>
                <a:cs typeface="Times New Roman" panose="02020603050405020304" pitchFamily="18" charset="0"/>
              </a:rPr>
              <a:t>IoT</a:t>
            </a:r>
          </a:p>
          <a:p>
            <a:pPr lvl="1" algn="just"/>
            <a:r>
              <a:rPr lang="vi-VN" sz="2400">
                <a:latin typeface="Times New Roman" panose="02020603050405020304" pitchFamily="18" charset="0"/>
                <a:cs typeface="Times New Roman" panose="02020603050405020304" pitchFamily="18" charset="0"/>
              </a:rPr>
              <a:t>Nhận dạng</a:t>
            </a:r>
          </a:p>
          <a:p>
            <a:pPr lvl="1" algn="just"/>
            <a:r>
              <a:rPr lang="vi-VN" sz="2400">
                <a:latin typeface="Times New Roman" panose="02020603050405020304" pitchFamily="18" charset="0"/>
                <a:cs typeface="Times New Roman" panose="02020603050405020304" pitchFamily="18" charset="0"/>
              </a:rPr>
              <a:t>Yêu cầu DLT</a:t>
            </a:r>
          </a:p>
          <a:p>
            <a:pPr lvl="1" algn="just"/>
            <a:r>
              <a:rPr lang="vi-VN" sz="2400">
                <a:latin typeface="Times New Roman" panose="02020603050405020304" pitchFamily="18" charset="0"/>
                <a:cs typeface="Times New Roman" panose="02020603050405020304" pitchFamily="18" charset="0"/>
              </a:rPr>
              <a:t>Phân loại và thuật ngữ DLT</a:t>
            </a:r>
          </a:p>
          <a:p>
            <a:pPr algn="just"/>
            <a:r>
              <a:rPr lang="vi-VN" sz="2800">
                <a:latin typeface="Times New Roman" panose="02020603050405020304" pitchFamily="18" charset="0"/>
                <a:cs typeface="Times New Roman" panose="02020603050405020304" pitchFamily="18" charset="0"/>
              </a:rPr>
              <a:t>Những khoảng trống và sự phân kỳ trong bối cảnh thiết lập tiêu chuẩn: Khi nào nên áp dụng DLT? Các yếu tố kỹ thuật cốt lõi; Kiểm tra hiệu suất DLT; Các ngành dọc liên quan…</a:t>
            </a:r>
          </a:p>
          <a:p>
            <a:pPr marL="0" indent="0" algn="just">
              <a:buNone/>
            </a:pPr>
            <a:endParaRPr lang="vi-VN" sz="2200"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27384"/>
            <a:ext cx="9144000" cy="713184"/>
          </a:xfrm>
        </p:spPr>
        <p:txBody>
          <a:bodyPr/>
          <a:lstStyle/>
          <a:p>
            <a:pPr lvl="0"/>
            <a:r>
              <a:rPr lang="vi-VN" sz="3200">
                <a:latin typeface="Times New Roman" panose="02020603050405020304" pitchFamily="18" charset="0"/>
                <a:cs typeface="Times New Roman" panose="02020603050405020304" pitchFamily="18" charset="0"/>
              </a:rPr>
              <a:t>THÁCH THỨC TRONG TIÊU CHUẨN HÓA</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530809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ED17B-A807-8D83-0B0B-1C014F49EEF4}"/>
              </a:ext>
            </a:extLst>
          </p:cNvPr>
          <p:cNvSpPr>
            <a:spLocks noGrp="1"/>
          </p:cNvSpPr>
          <p:nvPr>
            <p:ph type="sldNum" sz="quarter" idx="12"/>
          </p:nvPr>
        </p:nvSpPr>
        <p:spPr/>
        <p:txBody>
          <a:bodyPr/>
          <a:lstStyle/>
          <a:p>
            <a:fld id="{3E15BD7C-E074-4D4A-84C3-500EE5B9C190}" type="slidenum">
              <a:rPr lang="ru-RU" smtClean="0"/>
              <a:pPr/>
              <a:t>9</a:t>
            </a:fld>
            <a:endParaRPr lang="ru-RU"/>
          </a:p>
        </p:txBody>
      </p:sp>
      <p:sp>
        <p:nvSpPr>
          <p:cNvPr id="6" name="Content Placeholder 1">
            <a:extLst>
              <a:ext uri="{FF2B5EF4-FFF2-40B4-BE49-F238E27FC236}">
                <a16:creationId xmlns:a16="http://schemas.microsoft.com/office/drawing/2014/main" id="{466D33C2-26B4-1E27-E6EC-C5C3289C0DAF}"/>
              </a:ext>
            </a:extLst>
          </p:cNvPr>
          <p:cNvSpPr>
            <a:spLocks noGrp="1"/>
          </p:cNvSpPr>
          <p:nvPr>
            <p:ph sz="quarter" idx="13"/>
          </p:nvPr>
        </p:nvSpPr>
        <p:spPr>
          <a:xfrm>
            <a:off x="914400" y="1475184"/>
            <a:ext cx="10972800" cy="2590800"/>
          </a:xfrm>
        </p:spPr>
        <p:txBody>
          <a:bodyPr>
            <a:noAutofit/>
          </a:bodyPr>
          <a:lstStyle/>
          <a:p>
            <a:pPr algn="just"/>
            <a:r>
              <a:rPr lang="vi-VN">
                <a:latin typeface="Times New Roman" panose="02020603050405020304" pitchFamily="18" charset="0"/>
                <a:cs typeface="Times New Roman" panose="02020603050405020304" pitchFamily="18" charset="0"/>
              </a:rPr>
              <a:t>Chưa có phương pháp tốt để phổ biến và thực hiện các tiêu chuẩn</a:t>
            </a:r>
          </a:p>
          <a:p>
            <a:pPr algn="just"/>
            <a:r>
              <a:rPr lang="vi-VN">
                <a:latin typeface="Times New Roman" panose="02020603050405020304" pitchFamily="18" charset="0"/>
                <a:cs typeface="Times New Roman" panose="02020603050405020304" pitchFamily="18" charset="0"/>
              </a:rPr>
              <a:t>Các khu vực có các sáng kiến thiết lập tiêu chuẩn khác nhau</a:t>
            </a:r>
          </a:p>
          <a:p>
            <a:pPr algn="just"/>
            <a:r>
              <a:rPr lang="vi-VN">
                <a:latin typeface="Times New Roman" panose="02020603050405020304" pitchFamily="18" charset="0"/>
                <a:cs typeface="Times New Roman" panose="02020603050405020304" pitchFamily="18" charset="0"/>
              </a:rPr>
              <a:t>Chuyên môn và đại diện người tiêu dùng khác nhau</a:t>
            </a:r>
          </a:p>
          <a:p>
            <a:pPr algn="just"/>
            <a:r>
              <a:rPr lang="vi-VN">
                <a:latin typeface="Times New Roman" panose="02020603050405020304" pitchFamily="18" charset="0"/>
                <a:cs typeface="Times New Roman" panose="02020603050405020304" pitchFamily="18" charset="0"/>
              </a:rPr>
              <a:t>Những cân nhắc về sở hữu trí tuệ vẫn chưa rõ ràng</a:t>
            </a:r>
            <a:endParaRPr lang="vi-VN" dirty="0">
              <a:latin typeface="Times New Roman" panose="02020603050405020304" pitchFamily="18" charset="0"/>
              <a:cs typeface="Times New Roman" panose="02020603050405020304" pitchFamily="18" charset="0"/>
            </a:endParaRPr>
          </a:p>
        </p:txBody>
      </p:sp>
      <p:sp>
        <p:nvSpPr>
          <p:cNvPr id="7" name="Title 2">
            <a:extLst>
              <a:ext uri="{FF2B5EF4-FFF2-40B4-BE49-F238E27FC236}">
                <a16:creationId xmlns:a16="http://schemas.microsoft.com/office/drawing/2014/main" id="{485FE18A-2A13-7D17-099D-10A698DBDF8D}"/>
              </a:ext>
            </a:extLst>
          </p:cNvPr>
          <p:cNvSpPr>
            <a:spLocks noGrp="1"/>
          </p:cNvSpPr>
          <p:nvPr>
            <p:ph type="title"/>
          </p:nvPr>
        </p:nvSpPr>
        <p:spPr>
          <a:xfrm>
            <a:off x="1524000" y="-27384"/>
            <a:ext cx="9144000" cy="713184"/>
          </a:xfrm>
        </p:spPr>
        <p:txBody>
          <a:bodyPr/>
          <a:lstStyle/>
          <a:p>
            <a:pPr lvl="0"/>
            <a:r>
              <a:rPr lang="vi-VN" sz="3200">
                <a:latin typeface="Times New Roman" panose="02020603050405020304" pitchFamily="18" charset="0"/>
                <a:cs typeface="Times New Roman" panose="02020603050405020304" pitchFamily="18" charset="0"/>
              </a:rPr>
              <a:t>THÁCH THỨC TRONG TIÊU CHUẨN HÓA</a:t>
            </a:r>
            <a:endParaRPr lang="vi-V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193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TMMT. Bài 03. Hệ thống phát hiện &amp; ngăn chănxâm nhập_Template (2)" id="{94ADC824-D054-49CA-A2D9-667260DD3F4B}" vid="{1D1D2170-9148-4D7D-8994-3C9240025F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3003</TotalTime>
  <Words>3591</Words>
  <Application>Microsoft Office PowerPoint</Application>
  <PresentationFormat>Widescreen</PresentationFormat>
  <Paragraphs>285</Paragraphs>
  <Slides>29</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Narrow</vt:lpstr>
      <vt:lpstr>Calibri</vt:lpstr>
      <vt:lpstr>Söhne</vt:lpstr>
      <vt:lpstr>Tahoma</vt:lpstr>
      <vt:lpstr>Times New Roman</vt:lpstr>
      <vt:lpstr>Slide bài giảng</vt:lpstr>
      <vt:lpstr>CÔNG NGHỆ BLOCKCHAIN</vt:lpstr>
      <vt:lpstr>PowerPoint Presentation</vt:lpstr>
      <vt:lpstr>PowerPoint Presentation</vt:lpstr>
      <vt:lpstr>TỔNG QUAN VỀ BA TIÊU CHUẨN</vt:lpstr>
      <vt:lpstr>TỔNG QUAN VỀ BA TIÊU CHUẨN</vt:lpstr>
      <vt:lpstr>TẠI SAO CẦN TIÊU CHUẨN HÓA?</vt:lpstr>
      <vt:lpstr>THÁCH THỨC TRONG TIÊU CHUẨN HÓA</vt:lpstr>
      <vt:lpstr>THÁCH THỨC TRONG TIÊU CHUẨN HÓA</vt:lpstr>
      <vt:lpstr>THÁCH THỨC TRONG TIÊU CHUẨN HÓA</vt:lpstr>
      <vt:lpstr>CÁC TIÊU CHUẨN BLOCKCHAIN   CÁC TỔ CHỨC CHÍNH THỨC</vt:lpstr>
      <vt:lpstr>CÁC TIÊU CHUẨN BLOCKCHAIN   CÁC NHÓM NGÀNH</vt:lpstr>
      <vt:lpstr>TỔNG QUAN VỀ WEF_GSMI TECHNICAL STANDARDS 2020 </vt:lpstr>
      <vt:lpstr>TỔNG QUAN VỀ TIÊU CHUẨN ISO/TC 307 </vt:lpstr>
      <vt:lpstr>TỔNG QUAN VỀ DIN SPEC 3104 </vt:lpstr>
      <vt:lpstr>PowerPoint Presentation</vt:lpstr>
      <vt:lpstr>ĐÁNH GIÁ BA TIÊU CHUẨN CHO BITCOIN</vt:lpstr>
      <vt:lpstr>ĐÁNH GIÁ BA TIÊU CHUẨN CHO BITCOIN</vt:lpstr>
      <vt:lpstr>ĐÁNH GIÁ BA TIÊU CHUẨN CHO BITCOIN</vt:lpstr>
      <vt:lpstr>ĐÁNH GIÁ BA TIÊU CHUẨN CHO BITCOIN</vt:lpstr>
      <vt:lpstr>ĐÁNH GIÁ BA TIÊU CHUẨN CHO BITCOIN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VÀ ĐÁNH GIÁ AN TOÀN HỆ THỐNG THÔNG TIN</dc:title>
  <dc:creator>Nguyễn Thanh Hải</dc:creator>
  <cp:lastModifiedBy>anhminh245</cp:lastModifiedBy>
  <cp:revision>336</cp:revision>
  <dcterms:created xsi:type="dcterms:W3CDTF">2023-02-14T01:43:14Z</dcterms:created>
  <dcterms:modified xsi:type="dcterms:W3CDTF">2023-06-05T11:51:07Z</dcterms:modified>
</cp:coreProperties>
</file>