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72" r:id="rId6"/>
    <p:sldId id="260" r:id="rId7"/>
    <p:sldId id="259" r:id="rId8"/>
    <p:sldId id="271" r:id="rId9"/>
    <p:sldId id="261" r:id="rId10"/>
    <p:sldId id="266" r:id="rId11"/>
    <p:sldId id="273" r:id="rId12"/>
    <p:sldId id="262" r:id="rId13"/>
    <p:sldId id="274" r:id="rId14"/>
    <p:sldId id="263" r:id="rId15"/>
    <p:sldId id="275" r:id="rId16"/>
    <p:sldId id="267" r:id="rId17"/>
    <p:sldId id="276" r:id="rId18"/>
    <p:sldId id="268" r:id="rId19"/>
    <p:sldId id="277" r:id="rId20"/>
    <p:sldId id="269" r:id="rId21"/>
    <p:sldId id="278" r:id="rId22"/>
    <p:sldId id="280" r:id="rId23"/>
    <p:sldId id="27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h Nguyen" initials="AN" lastIdx="1" clrIdx="0">
    <p:extLst>
      <p:ext uri="{19B8F6BF-5375-455C-9EA6-DF929625EA0E}">
        <p15:presenceInfo xmlns:p15="http://schemas.microsoft.com/office/powerpoint/2012/main" userId="5ea3661578202df8" providerId="Windows Live"/>
      </p:ext>
    </p:extLst>
  </p:cmAuthor>
  <p:cmAuthor id="2" name="Guest User" initials="G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4D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EAE0F-E822-4128-A415-383BCD9D9F7F}" v="3" dt="2021-05-05T14:30:2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3" d="100"/>
          <a:sy n="63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Nguyen" userId="5ea3661578202df8" providerId="LiveId" clId="{A33EAE0F-E822-4128-A415-383BCD9D9F7F}"/>
    <pc:docChg chg="modSld">
      <pc:chgData name="Anh Nguyen" userId="5ea3661578202df8" providerId="LiveId" clId="{A33EAE0F-E822-4128-A415-383BCD9D9F7F}" dt="2021-05-05T14:30:27.972" v="0"/>
      <pc:docMkLst>
        <pc:docMk/>
      </pc:docMkLst>
      <pc:sldChg chg="addSp modSp">
        <pc:chgData name="Anh Nguyen" userId="5ea3661578202df8" providerId="LiveId" clId="{A33EAE0F-E822-4128-A415-383BCD9D9F7F}" dt="2021-05-05T14:30:27.972" v="0"/>
        <pc:sldMkLst>
          <pc:docMk/>
          <pc:sldMk cId="4078914555" sldId="268"/>
        </pc:sldMkLst>
        <pc:picChg chg="add mod">
          <ac:chgData name="Anh Nguyen" userId="5ea3661578202df8" providerId="LiveId" clId="{A33EAE0F-E822-4128-A415-383BCD9D9F7F}" dt="2021-05-05T14:30:27.972" v="0"/>
          <ac:picMkLst>
            <pc:docMk/>
            <pc:sldMk cId="4078914555" sldId="268"/>
            <ac:picMk id="5" creationId="{94B77EF6-E848-4D8D-A95A-CED8462D9EC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412D0-B887-4E06-BC57-855563FBFA16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7C3E244-E600-4A71-B420-885453171F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TripAdvisor Hotel Rating Dataset</a:t>
          </a:r>
        </a:p>
      </dgm:t>
    </dgm:pt>
    <dgm:pt modelId="{E7D4D5BB-172B-46CA-9F7A-BC2A5E82B45B}" type="parTrans" cxnId="{4130BEB2-FD17-4F79-9C49-8FD39E1C0C31}">
      <dgm:prSet/>
      <dgm:spPr/>
      <dgm:t>
        <a:bodyPr/>
        <a:lstStyle/>
        <a:p>
          <a:endParaRPr lang="en-US"/>
        </a:p>
      </dgm:t>
    </dgm:pt>
    <dgm:pt modelId="{5C6CB72D-B69A-462F-AE37-BA1518EE1F56}" type="sibTrans" cxnId="{4130BEB2-FD17-4F79-9C49-8FD39E1C0C31}">
      <dgm:prSet/>
      <dgm:spPr/>
      <dgm:t>
        <a:bodyPr/>
        <a:lstStyle/>
        <a:p>
          <a:endParaRPr lang="en-US"/>
        </a:p>
      </dgm:t>
    </dgm:pt>
    <dgm:pt modelId="{AE755FFB-8185-4437-AB54-595EDCCD6F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Variables: </a:t>
          </a:r>
          <a:r>
            <a:rPr lang="en-US" b="1" dirty="0">
              <a:solidFill>
                <a:srgbClr val="0070C0"/>
              </a:solidFill>
              <a:latin typeface="Calibri Light" panose="020F0302020204030204"/>
            </a:rPr>
            <a:t>Aspect Rating</a:t>
          </a:r>
          <a:r>
            <a:rPr lang="en-US" dirty="0">
              <a:solidFill>
                <a:schemeClr val="bg1"/>
              </a:solidFill>
            </a:rPr>
            <a:t>, Review’s title, Review’s </a:t>
          </a:r>
          <a:r>
            <a:rPr lang="en-US" dirty="0">
              <a:solidFill>
                <a:schemeClr val="bg1"/>
              </a:solidFill>
              <a:latin typeface="Calibri Light" panose="020F0302020204030204"/>
            </a:rPr>
            <a:t>Content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b="1" dirty="0">
              <a:solidFill>
                <a:srgbClr val="0070C0"/>
              </a:solidFill>
            </a:rPr>
            <a:t>Check-in </a:t>
          </a:r>
          <a:r>
            <a:rPr lang="en-US" b="1" dirty="0">
              <a:solidFill>
                <a:srgbClr val="0070C0"/>
              </a:solidFill>
              <a:latin typeface="Calibri Light" panose="020F0302020204030204"/>
            </a:rPr>
            <a:t>Time</a:t>
          </a:r>
          <a:r>
            <a:rPr lang="en-US" b="1" dirty="0">
              <a:solidFill>
                <a:srgbClr val="0070C0"/>
              </a:solidFill>
            </a:rPr>
            <a:t>, Travel </a:t>
          </a:r>
          <a:r>
            <a:rPr lang="en-US" b="1" dirty="0">
              <a:solidFill>
                <a:srgbClr val="0070C0"/>
              </a:solidFill>
              <a:latin typeface="Calibri Light" panose="020F0302020204030204"/>
            </a:rPr>
            <a:t>Type</a:t>
          </a:r>
          <a:r>
            <a:rPr lang="en-US" b="1" dirty="0">
              <a:solidFill>
                <a:srgbClr val="0070C0"/>
              </a:solidFill>
            </a:rPr>
            <a:t>, </a:t>
          </a:r>
          <a:r>
            <a:rPr lang="en-US" b="1" dirty="0">
              <a:solidFill>
                <a:srgbClr val="0070C0"/>
              </a:solidFill>
              <a:latin typeface="Calibri Light" panose="020F0302020204030204"/>
            </a:rPr>
            <a:t>Star</a:t>
          </a:r>
          <a:r>
            <a:rPr lang="en-US" b="1" dirty="0">
              <a:solidFill>
                <a:srgbClr val="0070C0"/>
              </a:solidFill>
            </a:rPr>
            <a:t> </a:t>
          </a:r>
          <a:r>
            <a:rPr lang="en-US" b="1" dirty="0">
              <a:solidFill>
                <a:srgbClr val="0070C0"/>
              </a:solidFill>
              <a:latin typeface="Calibri Light" panose="020F0302020204030204"/>
            </a:rPr>
            <a:t>Rating</a:t>
          </a:r>
          <a:r>
            <a:rPr lang="en-US" dirty="0">
              <a:solidFill>
                <a:schemeClr val="bg1"/>
              </a:solidFill>
            </a:rPr>
            <a:t>,</a:t>
          </a:r>
          <a:r>
            <a:rPr lang="en-US" dirty="0">
              <a:solidFill>
                <a:schemeClr val="bg1"/>
              </a:solidFill>
              <a:latin typeface="Calibri Light" panose="020F0302020204030204"/>
            </a:rPr>
            <a:t> Account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  <a:latin typeface="Calibri Light" panose="020F0302020204030204"/>
            </a:rPr>
            <a:t>Name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b="1" dirty="0">
              <a:solidFill>
                <a:srgbClr val="0070C0"/>
              </a:solidFill>
              <a:latin typeface="Calibri Light" panose="020F0302020204030204"/>
            </a:rPr>
            <a:t>Travel</a:t>
          </a:r>
          <a:r>
            <a:rPr lang="en-US" b="1" dirty="0">
              <a:solidFill>
                <a:srgbClr val="0070C0"/>
              </a:solidFill>
            </a:rPr>
            <a:t> </a:t>
          </a:r>
          <a:r>
            <a:rPr lang="en-US" b="1" dirty="0">
              <a:solidFill>
                <a:srgbClr val="0070C0"/>
              </a:solidFill>
              <a:latin typeface="Calibri Light" panose="020F0302020204030204"/>
            </a:rPr>
            <a:t>Style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dirty="0">
              <a:solidFill>
                <a:schemeClr val="bg1"/>
              </a:solidFill>
              <a:latin typeface="Calibri Light" panose="020F0302020204030204"/>
            </a:rPr>
            <a:t>Total Points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b="1" dirty="0">
              <a:solidFill>
                <a:srgbClr val="0070C0"/>
              </a:solidFill>
              <a:latin typeface="Calibri Light" panose="020F0302020204030204"/>
            </a:rPr>
            <a:t>Level</a:t>
          </a:r>
          <a:r>
            <a:rPr lang="en-US" dirty="0">
              <a:solidFill>
                <a:schemeClr val="bg1"/>
              </a:solidFill>
            </a:rPr>
            <a:t>, </a:t>
          </a:r>
          <a:r>
            <a:rPr lang="en-US" dirty="0">
              <a:solidFill>
                <a:schemeClr val="bg1"/>
              </a:solidFill>
              <a:latin typeface="Calibri Light" panose="020F0302020204030204"/>
            </a:rPr>
            <a:t>Badges</a:t>
          </a:r>
          <a:r>
            <a:rPr lang="en-US" dirty="0">
              <a:solidFill>
                <a:schemeClr val="bg1"/>
              </a:solidFill>
            </a:rPr>
            <a:t>, Address.</a:t>
          </a:r>
        </a:p>
      </dgm:t>
    </dgm:pt>
    <dgm:pt modelId="{C64C9BCE-5A7A-49C8-98BC-1D5BC24431CF}" type="parTrans" cxnId="{55D3C5A1-0923-4DFD-9D6F-FB597F7A5D1D}">
      <dgm:prSet/>
      <dgm:spPr/>
      <dgm:t>
        <a:bodyPr/>
        <a:lstStyle/>
        <a:p>
          <a:endParaRPr lang="en-US"/>
        </a:p>
      </dgm:t>
    </dgm:pt>
    <dgm:pt modelId="{CDDFC6C0-13E2-44C1-8143-C15F890BB0C2}" type="sibTrans" cxnId="{55D3C5A1-0923-4DFD-9D6F-FB597F7A5D1D}">
      <dgm:prSet/>
      <dgm:spPr/>
      <dgm:t>
        <a:bodyPr/>
        <a:lstStyle/>
        <a:p>
          <a:endParaRPr lang="en-US"/>
        </a:p>
      </dgm:t>
    </dgm:pt>
    <dgm:pt modelId="{41DBE07A-F051-407D-8912-C8BE67BD6D91}" type="pres">
      <dgm:prSet presAssocID="{580412D0-B887-4E06-BC57-855563FBFA16}" presName="root" presStyleCnt="0">
        <dgm:presLayoutVars>
          <dgm:dir/>
          <dgm:resizeHandles val="exact"/>
        </dgm:presLayoutVars>
      </dgm:prSet>
      <dgm:spPr/>
    </dgm:pt>
    <dgm:pt modelId="{932889CD-3D74-4D52-9A9B-98B27C8B968A}" type="pres">
      <dgm:prSet presAssocID="{17C3E244-E600-4A71-B420-885453171F7D}" presName="compNode" presStyleCnt="0"/>
      <dgm:spPr/>
    </dgm:pt>
    <dgm:pt modelId="{358EF41F-F416-4062-81E3-4C1A2CF058B7}" type="pres">
      <dgm:prSet presAssocID="{17C3E244-E600-4A71-B420-885453171F7D}" presName="bgRect" presStyleLbl="bgShp" presStyleIdx="0" presStyleCnt="2"/>
      <dgm:spPr>
        <a:solidFill>
          <a:srgbClr val="34DFA1"/>
        </a:solidFill>
      </dgm:spPr>
    </dgm:pt>
    <dgm:pt modelId="{5EDD1459-9E10-4A9F-A301-FC90A42C3A17}" type="pres">
      <dgm:prSet presAssocID="{17C3E244-E600-4A71-B420-885453171F7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2CB5D80D-8BF4-4F41-B888-29C687AA82A7}" type="pres">
      <dgm:prSet presAssocID="{17C3E244-E600-4A71-B420-885453171F7D}" presName="spaceRect" presStyleCnt="0"/>
      <dgm:spPr/>
    </dgm:pt>
    <dgm:pt modelId="{733B537A-B828-4AC3-83E0-2DCCFF148D67}" type="pres">
      <dgm:prSet presAssocID="{17C3E244-E600-4A71-B420-885453171F7D}" presName="parTx" presStyleLbl="revTx" presStyleIdx="0" presStyleCnt="2">
        <dgm:presLayoutVars>
          <dgm:chMax val="0"/>
          <dgm:chPref val="0"/>
        </dgm:presLayoutVars>
      </dgm:prSet>
      <dgm:spPr/>
    </dgm:pt>
    <dgm:pt modelId="{B79E0581-23D9-439D-8112-9247C0E2FD1C}" type="pres">
      <dgm:prSet presAssocID="{5C6CB72D-B69A-462F-AE37-BA1518EE1F56}" presName="sibTrans" presStyleCnt="0"/>
      <dgm:spPr/>
    </dgm:pt>
    <dgm:pt modelId="{DE3346E9-C74D-4CDC-ADF1-666EDE3E1B57}" type="pres">
      <dgm:prSet presAssocID="{AE755FFB-8185-4437-AB54-595EDCCD6FD4}" presName="compNode" presStyleCnt="0"/>
      <dgm:spPr/>
    </dgm:pt>
    <dgm:pt modelId="{C18EED2D-2C4D-448F-A127-40D66A5EDF73}" type="pres">
      <dgm:prSet presAssocID="{AE755FFB-8185-4437-AB54-595EDCCD6FD4}" presName="bgRect" presStyleLbl="bgShp" presStyleIdx="1" presStyleCnt="2"/>
      <dgm:spPr>
        <a:solidFill>
          <a:srgbClr val="34DFA1"/>
        </a:solidFill>
      </dgm:spPr>
    </dgm:pt>
    <dgm:pt modelId="{F654438E-1120-4CFD-BA6A-F46E82600939}" type="pres">
      <dgm:prSet presAssocID="{AE755FFB-8185-4437-AB54-595EDCCD6F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2DDD23C-8F04-41D9-9AEF-5AA881C9DFDE}" type="pres">
      <dgm:prSet presAssocID="{AE755FFB-8185-4437-AB54-595EDCCD6FD4}" presName="spaceRect" presStyleCnt="0"/>
      <dgm:spPr/>
    </dgm:pt>
    <dgm:pt modelId="{60AAB7BD-D045-41C1-B737-EE7A98871360}" type="pres">
      <dgm:prSet presAssocID="{AE755FFB-8185-4437-AB54-595EDCCD6FD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1CE676F-9DF6-4139-A5CA-570688B01D1C}" type="presOf" srcId="{580412D0-B887-4E06-BC57-855563FBFA16}" destId="{41DBE07A-F051-407D-8912-C8BE67BD6D91}" srcOrd="0" destOrd="0" presId="urn:microsoft.com/office/officeart/2018/2/layout/IconVerticalSolidList"/>
    <dgm:cxn modelId="{F86A788C-E9B9-4D60-A2B6-6A29C3A2095A}" type="presOf" srcId="{17C3E244-E600-4A71-B420-885453171F7D}" destId="{733B537A-B828-4AC3-83E0-2DCCFF148D67}" srcOrd="0" destOrd="0" presId="urn:microsoft.com/office/officeart/2018/2/layout/IconVerticalSolidList"/>
    <dgm:cxn modelId="{55D3C5A1-0923-4DFD-9D6F-FB597F7A5D1D}" srcId="{580412D0-B887-4E06-BC57-855563FBFA16}" destId="{AE755FFB-8185-4437-AB54-595EDCCD6FD4}" srcOrd="1" destOrd="0" parTransId="{C64C9BCE-5A7A-49C8-98BC-1D5BC24431CF}" sibTransId="{CDDFC6C0-13E2-44C1-8143-C15F890BB0C2}"/>
    <dgm:cxn modelId="{4130BEB2-FD17-4F79-9C49-8FD39E1C0C31}" srcId="{580412D0-B887-4E06-BC57-855563FBFA16}" destId="{17C3E244-E600-4A71-B420-885453171F7D}" srcOrd="0" destOrd="0" parTransId="{E7D4D5BB-172B-46CA-9F7A-BC2A5E82B45B}" sibTransId="{5C6CB72D-B69A-462F-AE37-BA1518EE1F56}"/>
    <dgm:cxn modelId="{7655E3F5-E126-4740-8B7F-BA474ACCA0AD}" type="presOf" srcId="{AE755FFB-8185-4437-AB54-595EDCCD6FD4}" destId="{60AAB7BD-D045-41C1-B737-EE7A98871360}" srcOrd="0" destOrd="0" presId="urn:microsoft.com/office/officeart/2018/2/layout/IconVerticalSolidList"/>
    <dgm:cxn modelId="{DF0280B7-3BAE-4F07-9D56-FFEA8FD5A98E}" type="presParOf" srcId="{41DBE07A-F051-407D-8912-C8BE67BD6D91}" destId="{932889CD-3D74-4D52-9A9B-98B27C8B968A}" srcOrd="0" destOrd="0" presId="urn:microsoft.com/office/officeart/2018/2/layout/IconVerticalSolidList"/>
    <dgm:cxn modelId="{850DD610-3CD3-47D4-9737-2FADCAF4805C}" type="presParOf" srcId="{932889CD-3D74-4D52-9A9B-98B27C8B968A}" destId="{358EF41F-F416-4062-81E3-4C1A2CF058B7}" srcOrd="0" destOrd="0" presId="urn:microsoft.com/office/officeart/2018/2/layout/IconVerticalSolidList"/>
    <dgm:cxn modelId="{EF9B0CE0-12D7-42B7-8032-B695063C252E}" type="presParOf" srcId="{932889CD-3D74-4D52-9A9B-98B27C8B968A}" destId="{5EDD1459-9E10-4A9F-A301-FC90A42C3A17}" srcOrd="1" destOrd="0" presId="urn:microsoft.com/office/officeart/2018/2/layout/IconVerticalSolidList"/>
    <dgm:cxn modelId="{A278C841-99F5-4C5B-A63F-C604AAD74D36}" type="presParOf" srcId="{932889CD-3D74-4D52-9A9B-98B27C8B968A}" destId="{2CB5D80D-8BF4-4F41-B888-29C687AA82A7}" srcOrd="2" destOrd="0" presId="urn:microsoft.com/office/officeart/2018/2/layout/IconVerticalSolidList"/>
    <dgm:cxn modelId="{4AAC600A-AEA7-463B-A339-F8F0332B7B2E}" type="presParOf" srcId="{932889CD-3D74-4D52-9A9B-98B27C8B968A}" destId="{733B537A-B828-4AC3-83E0-2DCCFF148D67}" srcOrd="3" destOrd="0" presId="urn:microsoft.com/office/officeart/2018/2/layout/IconVerticalSolidList"/>
    <dgm:cxn modelId="{3F61AB2A-41FA-4859-A847-E56BAA65456E}" type="presParOf" srcId="{41DBE07A-F051-407D-8912-C8BE67BD6D91}" destId="{B79E0581-23D9-439D-8112-9247C0E2FD1C}" srcOrd="1" destOrd="0" presId="urn:microsoft.com/office/officeart/2018/2/layout/IconVerticalSolidList"/>
    <dgm:cxn modelId="{0E81760B-DC92-42B6-81F8-6BF617F3D4A7}" type="presParOf" srcId="{41DBE07A-F051-407D-8912-C8BE67BD6D91}" destId="{DE3346E9-C74D-4CDC-ADF1-666EDE3E1B57}" srcOrd="2" destOrd="0" presId="urn:microsoft.com/office/officeart/2018/2/layout/IconVerticalSolidList"/>
    <dgm:cxn modelId="{C2C2805F-2E72-49DD-A464-C10C08A1DA0D}" type="presParOf" srcId="{DE3346E9-C74D-4CDC-ADF1-666EDE3E1B57}" destId="{C18EED2D-2C4D-448F-A127-40D66A5EDF73}" srcOrd="0" destOrd="0" presId="urn:microsoft.com/office/officeart/2018/2/layout/IconVerticalSolidList"/>
    <dgm:cxn modelId="{5066E588-2298-450C-8535-8066D7E768C2}" type="presParOf" srcId="{DE3346E9-C74D-4CDC-ADF1-666EDE3E1B57}" destId="{F654438E-1120-4CFD-BA6A-F46E82600939}" srcOrd="1" destOrd="0" presId="urn:microsoft.com/office/officeart/2018/2/layout/IconVerticalSolidList"/>
    <dgm:cxn modelId="{697C440F-6014-400F-B8B5-DCC8BCE54F54}" type="presParOf" srcId="{DE3346E9-C74D-4CDC-ADF1-666EDE3E1B57}" destId="{E2DDD23C-8F04-41D9-9AEF-5AA881C9DFDE}" srcOrd="2" destOrd="0" presId="urn:microsoft.com/office/officeart/2018/2/layout/IconVerticalSolidList"/>
    <dgm:cxn modelId="{6D73AC0B-0D1B-4C39-949D-E7A16FEE4723}" type="presParOf" srcId="{DE3346E9-C74D-4CDC-ADF1-666EDE3E1B57}" destId="{60AAB7BD-D045-41C1-B737-EE7A98871360}" srcOrd="3" destOrd="0" presId="urn:microsoft.com/office/officeart/2018/2/layout/IconVerticalSoli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EF41F-F416-4062-81E3-4C1A2CF058B7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rgbClr val="34DFA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DD1459-9E10-4A9F-A301-FC90A42C3A17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3B537A-B828-4AC3-83E0-2DCCFF148D67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TripAdvisor Hotel Rating Dataset</a:t>
          </a:r>
        </a:p>
      </dsp:txBody>
      <dsp:txXfrm>
        <a:off x="1959895" y="919142"/>
        <a:ext cx="4288504" cy="1696878"/>
      </dsp:txXfrm>
    </dsp:sp>
    <dsp:sp modelId="{C18EED2D-2C4D-448F-A127-40D66A5EDF73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rgbClr val="34DFA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54438E-1120-4CFD-BA6A-F46E82600939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AAB7BD-D045-41C1-B737-EE7A98871360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Variables: </a:t>
          </a:r>
          <a:r>
            <a:rPr lang="en-US" sz="1800" b="1" kern="1200" dirty="0">
              <a:solidFill>
                <a:srgbClr val="0070C0"/>
              </a:solidFill>
              <a:latin typeface="Calibri Light" panose="020F0302020204030204"/>
            </a:rPr>
            <a:t>Aspect Rating</a:t>
          </a:r>
          <a:r>
            <a:rPr lang="en-US" sz="1800" kern="1200" dirty="0">
              <a:solidFill>
                <a:schemeClr val="bg1"/>
              </a:solidFill>
            </a:rPr>
            <a:t>, Review’s title, Review’s </a:t>
          </a:r>
          <a:r>
            <a:rPr lang="en-US" sz="1800" kern="1200" dirty="0">
              <a:solidFill>
                <a:schemeClr val="bg1"/>
              </a:solidFill>
              <a:latin typeface="Calibri Light" panose="020F0302020204030204"/>
            </a:rPr>
            <a:t>Content</a:t>
          </a:r>
          <a:r>
            <a:rPr lang="en-US" sz="1800" kern="1200" dirty="0">
              <a:solidFill>
                <a:schemeClr val="bg1"/>
              </a:solidFill>
            </a:rPr>
            <a:t>, </a:t>
          </a:r>
          <a:r>
            <a:rPr lang="en-US" sz="1800" b="1" kern="1200" dirty="0">
              <a:solidFill>
                <a:srgbClr val="0070C0"/>
              </a:solidFill>
            </a:rPr>
            <a:t>Check-in </a:t>
          </a:r>
          <a:r>
            <a:rPr lang="en-US" sz="1800" b="1" kern="1200" dirty="0">
              <a:solidFill>
                <a:srgbClr val="0070C0"/>
              </a:solidFill>
              <a:latin typeface="Calibri Light" panose="020F0302020204030204"/>
            </a:rPr>
            <a:t>Time</a:t>
          </a:r>
          <a:r>
            <a:rPr lang="en-US" sz="1800" b="1" kern="1200" dirty="0">
              <a:solidFill>
                <a:srgbClr val="0070C0"/>
              </a:solidFill>
            </a:rPr>
            <a:t>, Travel </a:t>
          </a:r>
          <a:r>
            <a:rPr lang="en-US" sz="1800" b="1" kern="1200" dirty="0">
              <a:solidFill>
                <a:srgbClr val="0070C0"/>
              </a:solidFill>
              <a:latin typeface="Calibri Light" panose="020F0302020204030204"/>
            </a:rPr>
            <a:t>Type</a:t>
          </a:r>
          <a:r>
            <a:rPr lang="en-US" sz="1800" b="1" kern="1200" dirty="0">
              <a:solidFill>
                <a:srgbClr val="0070C0"/>
              </a:solidFill>
            </a:rPr>
            <a:t>, </a:t>
          </a:r>
          <a:r>
            <a:rPr lang="en-US" sz="1800" b="1" kern="1200" dirty="0">
              <a:solidFill>
                <a:srgbClr val="0070C0"/>
              </a:solidFill>
              <a:latin typeface="Calibri Light" panose="020F0302020204030204"/>
            </a:rPr>
            <a:t>Star</a:t>
          </a:r>
          <a:r>
            <a:rPr lang="en-US" sz="1800" b="1" kern="1200" dirty="0">
              <a:solidFill>
                <a:srgbClr val="0070C0"/>
              </a:solidFill>
            </a:rPr>
            <a:t> </a:t>
          </a:r>
          <a:r>
            <a:rPr lang="en-US" sz="1800" b="1" kern="1200" dirty="0">
              <a:solidFill>
                <a:srgbClr val="0070C0"/>
              </a:solidFill>
              <a:latin typeface="Calibri Light" panose="020F0302020204030204"/>
            </a:rPr>
            <a:t>Rating</a:t>
          </a:r>
          <a:r>
            <a:rPr lang="en-US" sz="1800" kern="1200" dirty="0">
              <a:solidFill>
                <a:schemeClr val="bg1"/>
              </a:solidFill>
            </a:rPr>
            <a:t>,</a:t>
          </a:r>
          <a:r>
            <a:rPr lang="en-US" sz="1800" kern="1200" dirty="0">
              <a:solidFill>
                <a:schemeClr val="bg1"/>
              </a:solidFill>
              <a:latin typeface="Calibri Light" panose="020F0302020204030204"/>
            </a:rPr>
            <a:t> Account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>
              <a:solidFill>
                <a:schemeClr val="bg1"/>
              </a:solidFill>
              <a:latin typeface="Calibri Light" panose="020F0302020204030204"/>
            </a:rPr>
            <a:t>Name</a:t>
          </a:r>
          <a:r>
            <a:rPr lang="en-US" sz="1800" kern="1200" dirty="0">
              <a:solidFill>
                <a:schemeClr val="bg1"/>
              </a:solidFill>
            </a:rPr>
            <a:t>, </a:t>
          </a:r>
          <a:r>
            <a:rPr lang="en-US" sz="1800" b="1" kern="1200" dirty="0">
              <a:solidFill>
                <a:srgbClr val="0070C0"/>
              </a:solidFill>
              <a:latin typeface="Calibri Light" panose="020F0302020204030204"/>
            </a:rPr>
            <a:t>Travel</a:t>
          </a:r>
          <a:r>
            <a:rPr lang="en-US" sz="1800" b="1" kern="1200" dirty="0">
              <a:solidFill>
                <a:srgbClr val="0070C0"/>
              </a:solidFill>
            </a:rPr>
            <a:t> </a:t>
          </a:r>
          <a:r>
            <a:rPr lang="en-US" sz="1800" b="1" kern="1200" dirty="0">
              <a:solidFill>
                <a:srgbClr val="0070C0"/>
              </a:solidFill>
              <a:latin typeface="Calibri Light" panose="020F0302020204030204"/>
            </a:rPr>
            <a:t>Style</a:t>
          </a:r>
          <a:r>
            <a:rPr lang="en-US" sz="1800" kern="1200" dirty="0">
              <a:solidFill>
                <a:schemeClr val="bg1"/>
              </a:solidFill>
            </a:rPr>
            <a:t>, </a:t>
          </a:r>
          <a:r>
            <a:rPr lang="en-US" sz="1800" kern="1200" dirty="0">
              <a:solidFill>
                <a:schemeClr val="bg1"/>
              </a:solidFill>
              <a:latin typeface="Calibri Light" panose="020F0302020204030204"/>
            </a:rPr>
            <a:t>Total Points</a:t>
          </a:r>
          <a:r>
            <a:rPr lang="en-US" sz="1800" kern="1200" dirty="0">
              <a:solidFill>
                <a:schemeClr val="bg1"/>
              </a:solidFill>
            </a:rPr>
            <a:t>, </a:t>
          </a:r>
          <a:r>
            <a:rPr lang="en-US" sz="1800" b="1" kern="1200" dirty="0">
              <a:solidFill>
                <a:srgbClr val="0070C0"/>
              </a:solidFill>
              <a:latin typeface="Calibri Light" panose="020F0302020204030204"/>
            </a:rPr>
            <a:t>Level</a:t>
          </a:r>
          <a:r>
            <a:rPr lang="en-US" sz="1800" kern="1200" dirty="0">
              <a:solidFill>
                <a:schemeClr val="bg1"/>
              </a:solidFill>
            </a:rPr>
            <a:t>, </a:t>
          </a:r>
          <a:r>
            <a:rPr lang="en-US" sz="1800" kern="1200" dirty="0">
              <a:solidFill>
                <a:schemeClr val="bg1"/>
              </a:solidFill>
              <a:latin typeface="Calibri Light" panose="020F0302020204030204"/>
            </a:rPr>
            <a:t>Badges</a:t>
          </a:r>
          <a:r>
            <a:rPr lang="en-US" sz="1800" kern="1200" dirty="0">
              <a:solidFill>
                <a:schemeClr val="bg1"/>
              </a:solidFill>
            </a:rPr>
            <a:t>, Address.</a:t>
          </a:r>
        </a:p>
      </dsp:txBody>
      <dsp:txXfrm>
        <a:off x="1959895" y="3040241"/>
        <a:ext cx="4288504" cy="1696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5556-6F54-4899-8836-3A69B742B48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2A742-DCEA-44C3-BBD0-589AE8C7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4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describe what includes in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2A742-DCEA-44C3-BBD0-589AE8C76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9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0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52F4-8317-40DA-BB68-A80C8223A2B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3560-85A2-47BE-9381-811FD9746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0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0DD7698-EB19-4728-ACBD-35F4354D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0" r="9223" b="48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CF660-D060-4037-A21D-C6B93E8A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Analysis of Travel and Ratings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A389-DFCF-40FD-9E03-1514A5F85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Group 3</a:t>
            </a:r>
          </a:p>
          <a:p>
            <a:pPr algn="l"/>
            <a:r>
              <a:rPr lang="en-US" sz="2000"/>
              <a:t>Mark </a:t>
            </a:r>
            <a:r>
              <a:rPr lang="en-US" sz="2000" dirty="0" err="1"/>
              <a:t>Mondville</a:t>
            </a:r>
            <a:r>
              <a:rPr lang="en-US" sz="2000"/>
              <a:t>, Sai </a:t>
            </a:r>
            <a:r>
              <a:rPr lang="en-US" sz="2000" dirty="0" err="1"/>
              <a:t>Nalluri</a:t>
            </a:r>
            <a:r>
              <a:rPr lang="en-US" sz="2000"/>
              <a:t>, Anh Nguyen, Mary </a:t>
            </a:r>
            <a:r>
              <a:rPr lang="en-US" sz="2000" dirty="0" err="1"/>
              <a:t>Thanam</a:t>
            </a:r>
            <a:endParaRPr lang="en-US" sz="2000"/>
          </a:p>
        </p:txBody>
      </p:sp>
      <p:sp>
        <p:nvSpPr>
          <p:cNvPr id="16" name="Rectangle 12" hidden="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23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9CFD92-8E36-49C7-84EB-8FBD0754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62" y="-12533"/>
            <a:ext cx="8954076" cy="68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A815-732E-4FBF-8AC5-191F80A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C742-13A8-44D6-8806-52466535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2728"/>
            <a:ext cx="10515600" cy="12125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How do individual aspect ratings compare and</a:t>
            </a:r>
          </a:p>
          <a:p>
            <a:pPr marL="0" indent="0" algn="ctr">
              <a:buNone/>
            </a:pPr>
            <a:r>
              <a:rPr lang="en-US" sz="3600" dirty="0"/>
              <a:t>do they show trends over time?</a:t>
            </a:r>
          </a:p>
        </p:txBody>
      </p:sp>
    </p:spTree>
    <p:extLst>
      <p:ext uri="{BB962C8B-B14F-4D97-AF65-F5344CB8AC3E}">
        <p14:creationId xmlns:p14="http://schemas.microsoft.com/office/powerpoint/2010/main" val="45645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CFDE5-6AF4-433D-8DE2-E32DEDC9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49" y="0"/>
            <a:ext cx="9521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8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A815-732E-4FBF-8AC5-191F80A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C742-13A8-44D6-8806-52466535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3406"/>
            <a:ext cx="10515600" cy="61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Do the number of reviews reveal trends over time?</a:t>
            </a:r>
          </a:p>
        </p:txBody>
      </p:sp>
    </p:spTree>
    <p:extLst>
      <p:ext uri="{BB962C8B-B14F-4D97-AF65-F5344CB8AC3E}">
        <p14:creationId xmlns:p14="http://schemas.microsoft.com/office/powerpoint/2010/main" val="58219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AC86F5-3E6B-4DBC-AAEA-D21A4240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08" y="0"/>
            <a:ext cx="8546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6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A815-732E-4FBF-8AC5-191F80A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C742-13A8-44D6-8806-52466535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3406"/>
            <a:ext cx="10515600" cy="61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Does the travel type reveal trends over time?</a:t>
            </a:r>
          </a:p>
        </p:txBody>
      </p:sp>
    </p:spTree>
    <p:extLst>
      <p:ext uri="{BB962C8B-B14F-4D97-AF65-F5344CB8AC3E}">
        <p14:creationId xmlns:p14="http://schemas.microsoft.com/office/powerpoint/2010/main" val="229383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5271EC-2AF9-45FE-B95F-D1F756AE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29" y="0"/>
            <a:ext cx="9886742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B0E11-F8AD-4DAF-B48F-1ABEF23EB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29" y="4734614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7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A815-732E-4FBF-8AC5-191F80A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C742-13A8-44D6-8806-52466535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3406"/>
            <a:ext cx="10515600" cy="61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Does </a:t>
            </a:r>
            <a:r>
              <a:rPr lang="en-US" sz="3600" dirty="0" err="1"/>
              <a:t>TripCollective</a:t>
            </a:r>
            <a:r>
              <a:rPr lang="en-US" sz="3600" dirty="0"/>
              <a:t> Level impact aspect ratings?</a:t>
            </a:r>
          </a:p>
        </p:txBody>
      </p:sp>
    </p:spTree>
    <p:extLst>
      <p:ext uri="{BB962C8B-B14F-4D97-AF65-F5344CB8AC3E}">
        <p14:creationId xmlns:p14="http://schemas.microsoft.com/office/powerpoint/2010/main" val="273182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C29DEE-3713-4905-A365-21B6C9DD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30064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34BCD-E818-440C-9470-64D974B3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43" y="433234"/>
            <a:ext cx="2447925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3A2203-ABFC-4A61-B9DE-40E5AF1BB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43" y="3386291"/>
            <a:ext cx="2409825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77EF6-E848-4D8D-A95A-CED8462D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43" y="585634"/>
            <a:ext cx="2447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A815-732E-4FBF-8AC5-191F80A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C742-13A8-44D6-8806-52466535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9"/>
            <a:ext cx="10515600" cy="13255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How do states rank for total reviews</a:t>
            </a:r>
          </a:p>
          <a:p>
            <a:pPr marL="0" indent="0" algn="ctr">
              <a:buNone/>
            </a:pPr>
            <a:r>
              <a:rPr lang="en-US" sz="3600" dirty="0"/>
              <a:t>and aspect ratings?</a:t>
            </a:r>
          </a:p>
        </p:txBody>
      </p:sp>
    </p:spTree>
    <p:extLst>
      <p:ext uri="{BB962C8B-B14F-4D97-AF65-F5344CB8AC3E}">
        <p14:creationId xmlns:p14="http://schemas.microsoft.com/office/powerpoint/2010/main" val="85935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D6AFD-1017-4308-BB7D-C0A13B1E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3C9E-C95E-4BD5-A918-1DCBD6E2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cs typeface="Calibri"/>
              </a:rPr>
              <a:t>634,277 original records, filtered to 617, 281</a:t>
            </a:r>
          </a:p>
          <a:p>
            <a:r>
              <a:rPr lang="en-US" sz="2200" dirty="0">
                <a:cs typeface="Calibri"/>
              </a:rPr>
              <a:t>Ten full years of data, peaking in 2015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US Continental data for 752 hotels</a:t>
            </a:r>
          </a:p>
          <a:p>
            <a:r>
              <a:rPr lang="en-US" sz="2200" dirty="0">
                <a:cs typeface="Calibri"/>
              </a:rPr>
              <a:t>Aspect star ratings from </a:t>
            </a:r>
            <a:r>
              <a:rPr lang="en-US" sz="2200" dirty="0" err="1">
                <a:cs typeface="Calibri"/>
              </a:rPr>
              <a:t>Giata</a:t>
            </a:r>
            <a:r>
              <a:rPr lang="en-US" sz="2200" dirty="0">
                <a:cs typeface="Calibri"/>
              </a:rPr>
              <a:t>, global provider of non-bookable travel content</a:t>
            </a:r>
          </a:p>
          <a:p>
            <a:r>
              <a:rPr lang="en-US" sz="2200" dirty="0">
                <a:cs typeface="Calibri"/>
              </a:rPr>
              <a:t>Aspect star ratings change over time</a:t>
            </a:r>
          </a:p>
          <a:p>
            <a:r>
              <a:rPr lang="en-US" sz="2200" dirty="0" err="1">
                <a:cs typeface="Calibri"/>
              </a:rPr>
              <a:t>TripCollective</a:t>
            </a:r>
            <a:r>
              <a:rPr lang="en-US" sz="2200" dirty="0">
                <a:cs typeface="Calibri"/>
              </a:rPr>
              <a:t> data generated from reviewer involvement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24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1AA0B-B347-4ADF-9912-522AD1D4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37" y="0"/>
            <a:ext cx="941732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B75A4-6CFB-482B-936A-C243812E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172" y="525565"/>
            <a:ext cx="1533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4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A815-732E-4FBF-8AC5-191F80A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C742-13A8-44D6-8806-52466535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5374"/>
            <a:ext cx="10515600" cy="5472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/>
              <a:t>Are aspect ratings affected by real world events?</a:t>
            </a:r>
          </a:p>
        </p:txBody>
      </p:sp>
    </p:spTree>
    <p:extLst>
      <p:ext uri="{BB962C8B-B14F-4D97-AF65-F5344CB8AC3E}">
        <p14:creationId xmlns:p14="http://schemas.microsoft.com/office/powerpoint/2010/main" val="169561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5623C2-BEC6-4527-972E-44992491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958"/>
            <a:ext cx="12192000" cy="60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1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1C681F-071D-4618-A286-59BCC9FE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" y="0"/>
            <a:ext cx="1213821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0C8BF-03E2-4581-A4CF-3C79DB3F8F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99768" y="845574"/>
            <a:ext cx="5496232" cy="2583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B6F3A-4D35-4470-A393-237DC905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174657" y="845574"/>
            <a:ext cx="5990449" cy="2583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B54C11-8DF4-4335-B08D-77C579C50A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599768" y="3856300"/>
            <a:ext cx="5496232" cy="2731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5F8408-A455-4C64-B50B-B451C717298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6174656" y="3847380"/>
            <a:ext cx="5990449" cy="2740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BE7A08-2312-4502-9032-C8DB53BD3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235" y="6168513"/>
            <a:ext cx="4191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69129B-5288-464D-ADA6-F7DEF9D93D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54" y="2949830"/>
            <a:ext cx="447675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F5E977-1CCE-4CF8-83D3-E188F4BC59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92232" y="2949830"/>
            <a:ext cx="438150" cy="428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147468-0139-4AB0-A737-DC0D5D767C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88855" y="6178038"/>
            <a:ext cx="4762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3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0DD7698-EB19-4728-ACBD-35F4354D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0" r="9223" b="48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CF660-D060-4037-A21D-C6B93E8A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Thank you.</a:t>
            </a:r>
            <a:br>
              <a:rPr lang="en-US" sz="4800" dirty="0">
                <a:cs typeface="Calibri Light"/>
              </a:rPr>
            </a:br>
            <a:br>
              <a:rPr lang="en-US" sz="4800" dirty="0">
                <a:cs typeface="Calibri Light"/>
              </a:rPr>
            </a:br>
            <a:r>
              <a:rPr lang="en-US" sz="4800" dirty="0">
                <a:cs typeface="Calibri Light"/>
              </a:rPr>
              <a:t>Your Questions?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A389-DFCF-40FD-9E03-1514A5F85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Group 3</a:t>
            </a:r>
          </a:p>
          <a:p>
            <a:pPr algn="l"/>
            <a:r>
              <a:rPr lang="en-US" sz="2000" dirty="0"/>
              <a:t>Mark Mondville, Sai </a:t>
            </a:r>
            <a:r>
              <a:rPr lang="en-US" sz="2000" dirty="0" err="1"/>
              <a:t>Nalluri</a:t>
            </a:r>
            <a:r>
              <a:rPr lang="en-US" sz="2000" dirty="0"/>
              <a:t>, Anh Nguyen, Mary </a:t>
            </a:r>
            <a:r>
              <a:rPr lang="en-US" sz="2000" dirty="0" err="1"/>
              <a:t>Thanam</a:t>
            </a:r>
            <a:endParaRPr lang="en-US" sz="2000" dirty="0"/>
          </a:p>
        </p:txBody>
      </p:sp>
      <p:sp>
        <p:nvSpPr>
          <p:cNvPr id="16" name="Rectangle 12" hidden="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526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A04D-9C61-49CA-B640-80996EA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/>
              <a:t>Data Resource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B03459-A829-4C04-8597-F1F03DE60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76521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85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3D8B-A282-4C25-AEF1-D15B18CA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F88FB-973F-43D4-B33B-8A48BA0C6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10544"/>
            <a:ext cx="10926377" cy="97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CF59E-31D1-42F5-AE88-0DFFD17B6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7365"/>
            <a:ext cx="10926376" cy="10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E7A0-E074-496C-B3F3-462008E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3C9041-C8E8-4E0A-BF68-E475B4BE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23834"/>
            <a:ext cx="7772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8FB55DE-C5AB-4048-9331-2C398A4A5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6B1CA0-1763-4BD1-B9C6-8F3AE052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915390"/>
            <a:ext cx="118491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AA4635-E1A1-4131-9D07-65C288D3D694}"/>
              </a:ext>
            </a:extLst>
          </p:cNvPr>
          <p:cNvCxnSpPr>
            <a:cxnSpLocks/>
          </p:cNvCxnSpPr>
          <p:nvPr/>
        </p:nvCxnSpPr>
        <p:spPr>
          <a:xfrm>
            <a:off x="5899355" y="3028335"/>
            <a:ext cx="0" cy="79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14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52DA-DF7B-42E7-97DA-7CC522FA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84AB-1EB5-4234-ADB0-003D73C9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Column Stack</a:t>
            </a:r>
          </a:p>
          <a:p>
            <a:r>
              <a:rPr lang="en-US" dirty="0">
                <a:cs typeface="Calibri"/>
              </a:rPr>
              <a:t>Scikit-learn</a:t>
            </a:r>
          </a:p>
          <a:p>
            <a:pPr lvl="1"/>
            <a:r>
              <a:rPr lang="en-US" dirty="0">
                <a:cs typeface="Calibri"/>
              </a:rPr>
              <a:t>Preprocessing</a:t>
            </a:r>
          </a:p>
          <a:p>
            <a:pPr lvl="1"/>
            <a:r>
              <a:rPr lang="en-US" dirty="0">
                <a:cs typeface="Calibri"/>
              </a:rPr>
              <a:t>Label Encoder</a:t>
            </a:r>
          </a:p>
          <a:p>
            <a:pPr lvl="1"/>
            <a:r>
              <a:rPr lang="en-US" dirty="0">
                <a:cs typeface="Calibri"/>
              </a:rPr>
              <a:t>Gaussian Naïve Bayes</a:t>
            </a:r>
          </a:p>
          <a:p>
            <a:r>
              <a:rPr lang="en-US" dirty="0">
                <a:cs typeface="Calibri"/>
              </a:rPr>
              <a:t>Matplotlib</a:t>
            </a:r>
          </a:p>
          <a:p>
            <a:pPr lvl="1"/>
            <a:r>
              <a:rPr lang="en-US" dirty="0">
                <a:cs typeface="Calibri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7814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CD71-F2FC-40D0-A421-848324F9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4023-F35A-4E96-B6E4-357E0045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Does the travel type, time, or location influence reviewer rating?</a:t>
            </a:r>
          </a:p>
          <a:p>
            <a:r>
              <a:rPr lang="en-US" dirty="0">
                <a:cs typeface="Calibri"/>
              </a:rPr>
              <a:t>Do aspect star ratings impact the travel type that stays at a location?</a:t>
            </a:r>
          </a:p>
          <a:p>
            <a:r>
              <a:rPr lang="en-US" dirty="0">
                <a:cs typeface="Calibri"/>
              </a:rPr>
              <a:t>How accurate are aggregate aspect star ratings in predicting reviewer ratings?</a:t>
            </a:r>
            <a:endParaRPr lang="en-US" dirty="0"/>
          </a:p>
          <a:p>
            <a:r>
              <a:rPr lang="en-US" dirty="0">
                <a:cs typeface="Calibri"/>
              </a:rPr>
              <a:t>Which aspect star ratings conform most closely to reviewer ratings?</a:t>
            </a:r>
          </a:p>
          <a:p>
            <a:r>
              <a:rPr lang="en-US" dirty="0">
                <a:cs typeface="Calibri"/>
              </a:rPr>
              <a:t>Does key word analysis of reviews reveal correlations with aspect star ratings as compared to reviewer rating?</a:t>
            </a:r>
            <a:endParaRPr lang="en-US" dirty="0"/>
          </a:p>
          <a:p>
            <a:r>
              <a:rPr lang="en-US" dirty="0">
                <a:cs typeface="Calibri"/>
              </a:rPr>
              <a:t>Do total points or level influence correspondence of aspect star ratings and reviewer ratings?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388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E3AE-C473-4C94-91E8-A9F0E924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4E36-63EC-49D4-8CD7-981B9337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3309"/>
            <a:ext cx="10515600" cy="10913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cs typeface="Calibri"/>
              </a:rPr>
              <a:t>How accurate are aspect star ratings in predicting reviewer ratings?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A02FBE7-EE2B-4B77-ACC1-C4F5E7157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6114" cy="6857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B2F8C-0F76-4D25-9C28-7546B768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787" y="5082970"/>
            <a:ext cx="1524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3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Words>326</Words>
  <Application>Microsoft Office PowerPoint</Application>
  <PresentationFormat>Widescreen</PresentationFormat>
  <Paragraphs>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Analysis of Travel and Ratings</vt:lpstr>
      <vt:lpstr>Project Overview</vt:lpstr>
      <vt:lpstr>Data Resource</vt:lpstr>
      <vt:lpstr>Dataset</vt:lpstr>
      <vt:lpstr>Calculated Fields</vt:lpstr>
      <vt:lpstr>Python Packages</vt:lpstr>
      <vt:lpstr>Research Questions</vt:lpstr>
      <vt:lpstr>Question 1</vt:lpstr>
      <vt:lpstr>PowerPoint Presentation</vt:lpstr>
      <vt:lpstr>PowerPoint Presentation</vt:lpstr>
      <vt:lpstr>Question 2</vt:lpstr>
      <vt:lpstr>PowerPoint Presentation</vt:lpstr>
      <vt:lpstr>Question 3</vt:lpstr>
      <vt:lpstr>PowerPoint Presentation</vt:lpstr>
      <vt:lpstr>Question 4</vt:lpstr>
      <vt:lpstr>PowerPoint Presentation</vt:lpstr>
      <vt:lpstr>Question 5</vt:lpstr>
      <vt:lpstr>PowerPoint Presentation</vt:lpstr>
      <vt:lpstr>Question 6</vt:lpstr>
      <vt:lpstr>PowerPoint Presentation</vt:lpstr>
      <vt:lpstr>Question 7</vt:lpstr>
      <vt:lpstr>PowerPoint Presentation</vt:lpstr>
      <vt:lpstr>PowerPoint Presentation</vt:lpstr>
      <vt:lpstr>Thank you.  Your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Anh Nguyen</cp:lastModifiedBy>
  <cp:revision>237</cp:revision>
  <dcterms:created xsi:type="dcterms:W3CDTF">2021-02-22T16:14:13Z</dcterms:created>
  <dcterms:modified xsi:type="dcterms:W3CDTF">2021-05-05T14:30:58Z</dcterms:modified>
</cp:coreProperties>
</file>