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7" r:id="rId2"/>
    <p:sldId id="293" r:id="rId3"/>
    <p:sldId id="290" r:id="rId4"/>
    <p:sldId id="294" r:id="rId5"/>
    <p:sldId id="295" r:id="rId6"/>
    <p:sldId id="296" r:id="rId7"/>
    <p:sldId id="297" r:id="rId8"/>
    <p:sldId id="298" r:id="rId9"/>
    <p:sldId id="299" r:id="rId10"/>
    <p:sldId id="303" r:id="rId11"/>
    <p:sldId id="302" r:id="rId12"/>
    <p:sldId id="304" r:id="rId13"/>
    <p:sldId id="305" r:id="rId14"/>
    <p:sldId id="306" r:id="rId15"/>
    <p:sldId id="307" r:id="rId16"/>
    <p:sldId id="308" r:id="rId17"/>
    <p:sldId id="309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9" r:id="rId60"/>
    <p:sldId id="360" r:id="rId61"/>
    <p:sldId id="361" r:id="rId62"/>
    <p:sldId id="363" r:id="rId63"/>
    <p:sldId id="364" r:id="rId64"/>
    <p:sldId id="365" r:id="rId65"/>
    <p:sldId id="371" r:id="rId66"/>
    <p:sldId id="372" r:id="rId67"/>
    <p:sldId id="369" r:id="rId68"/>
    <p:sldId id="370" r:id="rId69"/>
    <p:sldId id="373" r:id="rId70"/>
    <p:sldId id="366" r:id="rId71"/>
    <p:sldId id="367" r:id="rId72"/>
    <p:sldId id="36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9C7C-64F4-6E4D-ACDB-FD7876D2BE1F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50DBC-2896-0A4C-AFF9-CCB22DA1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8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C97EE39D-45B9-4BC4-A0D5-310EF34CFB88}"/>
              </a:ext>
            </a:extLst>
          </p:cNvPr>
          <p:cNvSpPr/>
          <p:nvPr userDrawn="1"/>
        </p:nvSpPr>
        <p:spPr>
          <a:xfrm>
            <a:off x="12703" y="2031"/>
            <a:ext cx="12195630" cy="68471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096136 w 12222426"/>
              <a:gd name="connsiteY1" fmla="*/ 5264333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59130"/>
              <a:gd name="connsiteY0" fmla="*/ 6847114 h 6847115"/>
              <a:gd name="connsiteX1" fmla="*/ 10096136 w 12259130"/>
              <a:gd name="connsiteY1" fmla="*/ 5238933 h 6847115"/>
              <a:gd name="connsiteX2" fmla="*/ 12259130 w 12259130"/>
              <a:gd name="connsiteY2" fmla="*/ 0 h 6847115"/>
              <a:gd name="connsiteX3" fmla="*/ 12221030 w 12259130"/>
              <a:gd name="connsiteY3" fmla="*/ 6847115 h 6847115"/>
              <a:gd name="connsiteX4" fmla="*/ 0 w 12259130"/>
              <a:gd name="connsiteY4" fmla="*/ 6847114 h 6847115"/>
              <a:gd name="connsiteX0" fmla="*/ 0 w 12170230"/>
              <a:gd name="connsiteY0" fmla="*/ 6859814 h 6859814"/>
              <a:gd name="connsiteX1" fmla="*/ 10007236 w 12170230"/>
              <a:gd name="connsiteY1" fmla="*/ 5238933 h 6859814"/>
              <a:gd name="connsiteX2" fmla="*/ 12170230 w 12170230"/>
              <a:gd name="connsiteY2" fmla="*/ 0 h 6859814"/>
              <a:gd name="connsiteX3" fmla="*/ 12132130 w 12170230"/>
              <a:gd name="connsiteY3" fmla="*/ 6847115 h 6859814"/>
              <a:gd name="connsiteX4" fmla="*/ 0 w 12170230"/>
              <a:gd name="connsiteY4" fmla="*/ 6859814 h 6859814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630" h="6847115">
                <a:moveTo>
                  <a:pt x="0" y="6847114"/>
                </a:moveTo>
                <a:cubicBezTo>
                  <a:pt x="1860005" y="5494382"/>
                  <a:pt x="7994831" y="6388465"/>
                  <a:pt x="10032636" y="5238933"/>
                </a:cubicBezTo>
                <a:cubicBezTo>
                  <a:pt x="12206876" y="3558178"/>
                  <a:pt x="11083835" y="1631043"/>
                  <a:pt x="12195630" y="0"/>
                </a:cubicBezTo>
                <a:cubicBezTo>
                  <a:pt x="12190792" y="2281162"/>
                  <a:pt x="12162368" y="4565953"/>
                  <a:pt x="12157530" y="6847115"/>
                </a:cubicBezTo>
                <a:lnTo>
                  <a:pt x="0" y="68471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9">
            <a:extLst>
              <a:ext uri="{FF2B5EF4-FFF2-40B4-BE49-F238E27FC236}">
                <a16:creationId xmlns:a16="http://schemas.microsoft.com/office/drawing/2014/main" id="{66BF8A63-094C-431F-A3A0-63E41BD8DF9F}"/>
              </a:ext>
            </a:extLst>
          </p:cNvPr>
          <p:cNvSpPr/>
          <p:nvPr userDrawn="1"/>
        </p:nvSpPr>
        <p:spPr>
          <a:xfrm>
            <a:off x="-15213" y="-8794"/>
            <a:ext cx="12222426" cy="68725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26" h="6872515">
                <a:moveTo>
                  <a:pt x="0" y="6872514"/>
                </a:moveTo>
                <a:cubicBezTo>
                  <a:pt x="2037805" y="5722982"/>
                  <a:pt x="8174445" y="6559008"/>
                  <a:pt x="10212250" y="5409476"/>
                </a:cubicBezTo>
                <a:cubicBezTo>
                  <a:pt x="12386490" y="3728721"/>
                  <a:pt x="11261635" y="1719943"/>
                  <a:pt x="12221030" y="0"/>
                </a:cubicBezTo>
                <a:cubicBezTo>
                  <a:pt x="12216192" y="2281162"/>
                  <a:pt x="12225868" y="4591353"/>
                  <a:pt x="12221030" y="6872515"/>
                </a:cubicBezTo>
                <a:lnTo>
                  <a:pt x="0" y="687251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9">
            <a:extLst>
              <a:ext uri="{FF2B5EF4-FFF2-40B4-BE49-F238E27FC236}">
                <a16:creationId xmlns:a16="http://schemas.microsoft.com/office/drawing/2014/main" id="{ED72CE23-6E9E-445E-A127-A9C3AB89B488}"/>
              </a:ext>
            </a:extLst>
          </p:cNvPr>
          <p:cNvSpPr/>
          <p:nvPr userDrawn="1"/>
        </p:nvSpPr>
        <p:spPr>
          <a:xfrm rot="10800000">
            <a:off x="1" y="-12699"/>
            <a:ext cx="12204700" cy="68707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039600"/>
              <a:gd name="connsiteY0" fmla="*/ 6997700 h 6997700"/>
              <a:gd name="connsiteX1" fmla="*/ 10045336 w 12039600"/>
              <a:gd name="connsiteY1" fmla="*/ 5656217 h 6997700"/>
              <a:gd name="connsiteX2" fmla="*/ 12039600 w 12039600"/>
              <a:gd name="connsiteY2" fmla="*/ 0 h 6997700"/>
              <a:gd name="connsiteX3" fmla="*/ 12039600 w 12039600"/>
              <a:gd name="connsiteY3" fmla="*/ 6858000 h 6997700"/>
              <a:gd name="connsiteX4" fmla="*/ 0 w 12039600"/>
              <a:gd name="connsiteY4" fmla="*/ 6997700 h 6997700"/>
              <a:gd name="connsiteX0" fmla="*/ 0 w 12192000"/>
              <a:gd name="connsiteY0" fmla="*/ 6997700 h 6997700"/>
              <a:gd name="connsiteX1" fmla="*/ 10045336 w 12192000"/>
              <a:gd name="connsiteY1" fmla="*/ 5656217 h 6997700"/>
              <a:gd name="connsiteX2" fmla="*/ 12039600 w 12192000"/>
              <a:gd name="connsiteY2" fmla="*/ 0 h 6997700"/>
              <a:gd name="connsiteX3" fmla="*/ 12192000 w 12192000"/>
              <a:gd name="connsiteY3" fmla="*/ 6997700 h 6997700"/>
              <a:gd name="connsiteX4" fmla="*/ 0 w 12192000"/>
              <a:gd name="connsiteY4" fmla="*/ 6997700 h 6997700"/>
              <a:gd name="connsiteX0" fmla="*/ 0 w 12192000"/>
              <a:gd name="connsiteY0" fmla="*/ 6845300 h 6845300"/>
              <a:gd name="connsiteX1" fmla="*/ 10045336 w 12192000"/>
              <a:gd name="connsiteY1" fmla="*/ 55038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83436 w 12192000"/>
              <a:gd name="connsiteY1" fmla="*/ 55927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70700"/>
              <a:gd name="connsiteX1" fmla="*/ 10058036 w 12204700"/>
              <a:gd name="connsiteY1" fmla="*/ 5554617 h 6870700"/>
              <a:gd name="connsiteX2" fmla="*/ 12204700 w 12204700"/>
              <a:gd name="connsiteY2" fmla="*/ 0 h 6870700"/>
              <a:gd name="connsiteX3" fmla="*/ 12192000 w 12204700"/>
              <a:gd name="connsiteY3" fmla="*/ 6870700 h 6870700"/>
              <a:gd name="connsiteX4" fmla="*/ 0 w 12204700"/>
              <a:gd name="connsiteY4" fmla="*/ 68326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700" h="6870700">
                <a:moveTo>
                  <a:pt x="0" y="6832600"/>
                </a:moveTo>
                <a:cubicBezTo>
                  <a:pt x="1885405" y="5568768"/>
                  <a:pt x="8020231" y="6704149"/>
                  <a:pt x="10058036" y="5554617"/>
                </a:cubicBezTo>
                <a:cubicBezTo>
                  <a:pt x="12232276" y="3873862"/>
                  <a:pt x="11054805" y="1554843"/>
                  <a:pt x="12204700" y="0"/>
                </a:cubicBezTo>
                <a:cubicBezTo>
                  <a:pt x="12200467" y="2290233"/>
                  <a:pt x="12196233" y="4580467"/>
                  <a:pt x="12192000" y="6870700"/>
                </a:cubicBezTo>
                <a:lnTo>
                  <a:pt x="0" y="68326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F55D275-D7F0-4BC5-ACE1-08EA96FE065F}"/>
              </a:ext>
            </a:extLst>
          </p:cNvPr>
          <p:cNvSpPr/>
          <p:nvPr userDrawn="1"/>
        </p:nvSpPr>
        <p:spPr>
          <a:xfrm rot="10800000">
            <a:off x="1" y="1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cubicBezTo>
                  <a:pt x="2037805" y="5708468"/>
                  <a:pt x="8159931" y="6805749"/>
                  <a:pt x="10197736" y="5656217"/>
                </a:cubicBezTo>
                <a:cubicBezTo>
                  <a:pt x="12371976" y="3975462"/>
                  <a:pt x="11232605" y="1719943"/>
                  <a:pt x="12192000" y="0"/>
                </a:cubicBez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9358ED85-3F91-4A60-AA0D-5214CD30A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1"/>
          <a:stretch/>
        </p:blipFill>
        <p:spPr>
          <a:xfrm>
            <a:off x="354562" y="479042"/>
            <a:ext cx="1824738" cy="1432477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45027A7-4436-4BFC-B715-CB8E92192D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51" y="770574"/>
            <a:ext cx="4263315" cy="1217780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BE025E4A-4CBA-48FB-AEF6-DE10B0DC6327}"/>
              </a:ext>
            </a:extLst>
          </p:cNvPr>
          <p:cNvSpPr txBox="1">
            <a:spLocks/>
          </p:cNvSpPr>
          <p:nvPr userDrawn="1"/>
        </p:nvSpPr>
        <p:spPr>
          <a:xfrm>
            <a:off x="6958652" y="5796343"/>
            <a:ext cx="5132090" cy="9779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Development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Master’s Degree Program in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Engineering for Thailand Sustainable Smart Industry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D39AF64-02D8-4A17-BB3F-4E3014876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177" y="3445482"/>
            <a:ext cx="8950284" cy="1305161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7DADDB0-2C51-4443-AB1B-DC4AF763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177" y="2067992"/>
            <a:ext cx="8950284" cy="1121423"/>
          </a:xfrm>
          <a:noFill/>
        </p:spPr>
        <p:txBody>
          <a:bodyPr anchor="ctr">
            <a:noAutofit/>
          </a:bodyPr>
          <a:lstStyle>
            <a:lvl1pPr algn="ctr">
              <a:defRPr sz="4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31D9C-DF45-4586-BF2E-7912D4B41D80}"/>
              </a:ext>
            </a:extLst>
          </p:cNvPr>
          <p:cNvSpPr/>
          <p:nvPr userDrawn="1"/>
        </p:nvSpPr>
        <p:spPr>
          <a:xfrm>
            <a:off x="1356177" y="3184039"/>
            <a:ext cx="8950284" cy="843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344BED-7B33-41AD-A323-368EB9B434D6}"/>
              </a:ext>
            </a:extLst>
          </p:cNvPr>
          <p:cNvSpPr/>
          <p:nvPr userDrawn="1"/>
        </p:nvSpPr>
        <p:spPr>
          <a:xfrm>
            <a:off x="1615354" y="3263030"/>
            <a:ext cx="843193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023124-B431-4DF0-80A3-5D3DB66D88FD}"/>
              </a:ext>
            </a:extLst>
          </p:cNvPr>
          <p:cNvSpPr/>
          <p:nvPr userDrawn="1"/>
        </p:nvSpPr>
        <p:spPr>
          <a:xfrm>
            <a:off x="1927935" y="3310167"/>
            <a:ext cx="7806768" cy="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433334" y="1661096"/>
            <a:ext cx="10658792" cy="5077641"/>
            <a:chOff x="1433334" y="1661096"/>
            <a:chExt cx="10658792" cy="50776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0E009E9-C9B2-471A-9A7A-5D205EEDA1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309" y="4249828"/>
              <a:ext cx="1280160" cy="1280160"/>
            </a:xfrm>
            <a:prstGeom prst="rect">
              <a:avLst/>
            </a:prstGeom>
            <a:noFill/>
          </p:spPr>
        </p:pic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366" y="5267033"/>
              <a:ext cx="1243584" cy="122803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735" y="5409421"/>
              <a:ext cx="1234440" cy="12344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371" y="4984342"/>
              <a:ext cx="1554480" cy="1417874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 userDrawn="1"/>
          </p:nvGrpSpPr>
          <p:grpSpPr>
            <a:xfrm>
              <a:off x="1433334" y="5625782"/>
              <a:ext cx="1947672" cy="1112955"/>
              <a:chOff x="1462142" y="5625782"/>
              <a:chExt cx="1947672" cy="1112955"/>
            </a:xfrm>
          </p:grpSpPr>
          <p:sp>
            <p:nvSpPr>
              <p:cNvPr id="29" name="Rectangle 28"/>
              <p:cNvSpPr/>
              <p:nvPr userDrawn="1"/>
            </p:nvSpPr>
            <p:spPr>
              <a:xfrm>
                <a:off x="1709237" y="6396483"/>
                <a:ext cx="1453102" cy="1565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142" y="5625782"/>
                <a:ext cx="1947672" cy="1112955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690" y="4846630"/>
              <a:ext cx="1252728" cy="124437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422" y="1661096"/>
              <a:ext cx="1060704" cy="141667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832" y="5179620"/>
              <a:ext cx="1225296" cy="14183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9173" y="2994422"/>
              <a:ext cx="850392" cy="1490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493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9F83CD-1E72-46FA-A09B-48783A0A3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2EEB56D-10AA-4548-B3DB-C74661EAED2E}"/>
              </a:ext>
            </a:extLst>
          </p:cNvPr>
          <p:cNvSpPr/>
          <p:nvPr userDrawn="1"/>
        </p:nvSpPr>
        <p:spPr>
          <a:xfrm rot="10800000">
            <a:off x="304800" y="274321"/>
            <a:ext cx="11571545" cy="6295197"/>
          </a:xfrm>
          <a:prstGeom prst="round2Diag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3CC12D3-EFEE-4DBD-A0DE-4E6866861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4" y="486231"/>
            <a:ext cx="1091440" cy="8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1045D65-668D-4D95-B4D8-EA5B054C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>
            <a:lvl1pPr algn="ctr"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2A50B16-EDDF-4F8E-8E61-17E398D0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14" y="1693703"/>
            <a:ext cx="11229516" cy="4303509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B01A1C-51D1-41B4-9C3C-E06B1D57AF69}"/>
              </a:ext>
            </a:extLst>
          </p:cNvPr>
          <p:cNvGrpSpPr/>
          <p:nvPr userDrawn="1"/>
        </p:nvGrpSpPr>
        <p:grpSpPr>
          <a:xfrm>
            <a:off x="1792289" y="1349129"/>
            <a:ext cx="9913040" cy="154101"/>
            <a:chOff x="1610813" y="1340083"/>
            <a:chExt cx="7607984" cy="1699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AE0845-1B36-45A0-A900-346B585FB863}"/>
                </a:ext>
              </a:extLst>
            </p:cNvPr>
            <p:cNvSpPr/>
            <p:nvPr userDrawn="1"/>
          </p:nvSpPr>
          <p:spPr>
            <a:xfrm>
              <a:off x="1610813" y="1340083"/>
              <a:ext cx="7607984" cy="843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424509-D133-4E5C-8A4D-7A431372B253}"/>
                </a:ext>
              </a:extLst>
            </p:cNvPr>
            <p:cNvSpPr/>
            <p:nvPr userDrawn="1"/>
          </p:nvSpPr>
          <p:spPr>
            <a:xfrm>
              <a:off x="1831119" y="1405583"/>
              <a:ext cx="7167370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E59BE7-4247-4ABD-852F-D91F21A5AAD4}"/>
                </a:ext>
              </a:extLst>
            </p:cNvPr>
            <p:cNvSpPr/>
            <p:nvPr userDrawn="1"/>
          </p:nvSpPr>
          <p:spPr>
            <a:xfrm>
              <a:off x="2096821" y="1457576"/>
              <a:ext cx="6635965" cy="524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1314F-AD54-4372-AC14-9CC620E0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4" b="10446"/>
          <a:stretch/>
        </p:blipFill>
        <p:spPr>
          <a:xfrm>
            <a:off x="4578232" y="6117024"/>
            <a:ext cx="3329507" cy="7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1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9F83CD-1E72-46FA-A09B-48783A0A3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2EEB56D-10AA-4548-B3DB-C74661EAED2E}"/>
              </a:ext>
            </a:extLst>
          </p:cNvPr>
          <p:cNvSpPr/>
          <p:nvPr userDrawn="1"/>
        </p:nvSpPr>
        <p:spPr>
          <a:xfrm rot="10800000">
            <a:off x="304800" y="274321"/>
            <a:ext cx="11571545" cy="6295197"/>
          </a:xfrm>
          <a:prstGeom prst="round2Diag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3CC12D3-EFEE-4DBD-A0DE-4E6866861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4" y="486231"/>
            <a:ext cx="1091440" cy="8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1045D65-668D-4D95-B4D8-EA5B054C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>
            <a:lvl1pPr algn="ctr"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2A50B16-EDDF-4F8E-8E61-17E398D0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14" y="1693703"/>
            <a:ext cx="11229516" cy="4303509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1314F-AD54-4372-AC14-9CC620E0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4" b="10446"/>
          <a:stretch/>
        </p:blipFill>
        <p:spPr>
          <a:xfrm>
            <a:off x="4578232" y="6117024"/>
            <a:ext cx="3329507" cy="7466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C97EE39D-45B9-4BC4-A0D5-310EF34CFB88}"/>
              </a:ext>
            </a:extLst>
          </p:cNvPr>
          <p:cNvSpPr/>
          <p:nvPr userDrawn="1"/>
        </p:nvSpPr>
        <p:spPr>
          <a:xfrm>
            <a:off x="12703" y="2031"/>
            <a:ext cx="12195630" cy="68471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096136 w 12222426"/>
              <a:gd name="connsiteY1" fmla="*/ 5264333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59130"/>
              <a:gd name="connsiteY0" fmla="*/ 6847114 h 6847115"/>
              <a:gd name="connsiteX1" fmla="*/ 10096136 w 12259130"/>
              <a:gd name="connsiteY1" fmla="*/ 5238933 h 6847115"/>
              <a:gd name="connsiteX2" fmla="*/ 12259130 w 12259130"/>
              <a:gd name="connsiteY2" fmla="*/ 0 h 6847115"/>
              <a:gd name="connsiteX3" fmla="*/ 12221030 w 12259130"/>
              <a:gd name="connsiteY3" fmla="*/ 6847115 h 6847115"/>
              <a:gd name="connsiteX4" fmla="*/ 0 w 12259130"/>
              <a:gd name="connsiteY4" fmla="*/ 6847114 h 6847115"/>
              <a:gd name="connsiteX0" fmla="*/ 0 w 12170230"/>
              <a:gd name="connsiteY0" fmla="*/ 6859814 h 6859814"/>
              <a:gd name="connsiteX1" fmla="*/ 10007236 w 12170230"/>
              <a:gd name="connsiteY1" fmla="*/ 5238933 h 6859814"/>
              <a:gd name="connsiteX2" fmla="*/ 12170230 w 12170230"/>
              <a:gd name="connsiteY2" fmla="*/ 0 h 6859814"/>
              <a:gd name="connsiteX3" fmla="*/ 12132130 w 12170230"/>
              <a:gd name="connsiteY3" fmla="*/ 6847115 h 6859814"/>
              <a:gd name="connsiteX4" fmla="*/ 0 w 12170230"/>
              <a:gd name="connsiteY4" fmla="*/ 6859814 h 6859814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630" h="6847115">
                <a:moveTo>
                  <a:pt x="0" y="6847114"/>
                </a:moveTo>
                <a:cubicBezTo>
                  <a:pt x="1860005" y="5494382"/>
                  <a:pt x="7994831" y="6388465"/>
                  <a:pt x="10032636" y="5238933"/>
                </a:cubicBezTo>
                <a:cubicBezTo>
                  <a:pt x="12206876" y="3558178"/>
                  <a:pt x="11083835" y="1631043"/>
                  <a:pt x="12195630" y="0"/>
                </a:cubicBezTo>
                <a:cubicBezTo>
                  <a:pt x="12190792" y="2281162"/>
                  <a:pt x="12162368" y="4565953"/>
                  <a:pt x="12157530" y="6847115"/>
                </a:cubicBezTo>
                <a:lnTo>
                  <a:pt x="0" y="68471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9">
            <a:extLst>
              <a:ext uri="{FF2B5EF4-FFF2-40B4-BE49-F238E27FC236}">
                <a16:creationId xmlns:a16="http://schemas.microsoft.com/office/drawing/2014/main" id="{66BF8A63-094C-431F-A3A0-63E41BD8DF9F}"/>
              </a:ext>
            </a:extLst>
          </p:cNvPr>
          <p:cNvSpPr/>
          <p:nvPr userDrawn="1"/>
        </p:nvSpPr>
        <p:spPr>
          <a:xfrm>
            <a:off x="-15213" y="-8794"/>
            <a:ext cx="12222426" cy="68725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26" h="6872515">
                <a:moveTo>
                  <a:pt x="0" y="6872514"/>
                </a:moveTo>
                <a:cubicBezTo>
                  <a:pt x="2037805" y="5722982"/>
                  <a:pt x="8174445" y="6559008"/>
                  <a:pt x="10212250" y="5409476"/>
                </a:cubicBezTo>
                <a:cubicBezTo>
                  <a:pt x="12386490" y="3728721"/>
                  <a:pt x="11261635" y="1719943"/>
                  <a:pt x="12221030" y="0"/>
                </a:cubicBezTo>
                <a:cubicBezTo>
                  <a:pt x="12216192" y="2281162"/>
                  <a:pt x="12225868" y="4591353"/>
                  <a:pt x="12221030" y="6872515"/>
                </a:cubicBezTo>
                <a:lnTo>
                  <a:pt x="0" y="687251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9">
            <a:extLst>
              <a:ext uri="{FF2B5EF4-FFF2-40B4-BE49-F238E27FC236}">
                <a16:creationId xmlns:a16="http://schemas.microsoft.com/office/drawing/2014/main" id="{ED72CE23-6E9E-445E-A127-A9C3AB89B488}"/>
              </a:ext>
            </a:extLst>
          </p:cNvPr>
          <p:cNvSpPr/>
          <p:nvPr userDrawn="1"/>
        </p:nvSpPr>
        <p:spPr>
          <a:xfrm rot="10800000">
            <a:off x="1" y="-12699"/>
            <a:ext cx="12204700" cy="68707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039600"/>
              <a:gd name="connsiteY0" fmla="*/ 6997700 h 6997700"/>
              <a:gd name="connsiteX1" fmla="*/ 10045336 w 12039600"/>
              <a:gd name="connsiteY1" fmla="*/ 5656217 h 6997700"/>
              <a:gd name="connsiteX2" fmla="*/ 12039600 w 12039600"/>
              <a:gd name="connsiteY2" fmla="*/ 0 h 6997700"/>
              <a:gd name="connsiteX3" fmla="*/ 12039600 w 12039600"/>
              <a:gd name="connsiteY3" fmla="*/ 6858000 h 6997700"/>
              <a:gd name="connsiteX4" fmla="*/ 0 w 12039600"/>
              <a:gd name="connsiteY4" fmla="*/ 6997700 h 6997700"/>
              <a:gd name="connsiteX0" fmla="*/ 0 w 12192000"/>
              <a:gd name="connsiteY0" fmla="*/ 6997700 h 6997700"/>
              <a:gd name="connsiteX1" fmla="*/ 10045336 w 12192000"/>
              <a:gd name="connsiteY1" fmla="*/ 5656217 h 6997700"/>
              <a:gd name="connsiteX2" fmla="*/ 12039600 w 12192000"/>
              <a:gd name="connsiteY2" fmla="*/ 0 h 6997700"/>
              <a:gd name="connsiteX3" fmla="*/ 12192000 w 12192000"/>
              <a:gd name="connsiteY3" fmla="*/ 6997700 h 6997700"/>
              <a:gd name="connsiteX4" fmla="*/ 0 w 12192000"/>
              <a:gd name="connsiteY4" fmla="*/ 6997700 h 6997700"/>
              <a:gd name="connsiteX0" fmla="*/ 0 w 12192000"/>
              <a:gd name="connsiteY0" fmla="*/ 6845300 h 6845300"/>
              <a:gd name="connsiteX1" fmla="*/ 10045336 w 12192000"/>
              <a:gd name="connsiteY1" fmla="*/ 55038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83436 w 12192000"/>
              <a:gd name="connsiteY1" fmla="*/ 55927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70700"/>
              <a:gd name="connsiteX1" fmla="*/ 10058036 w 12204700"/>
              <a:gd name="connsiteY1" fmla="*/ 5554617 h 6870700"/>
              <a:gd name="connsiteX2" fmla="*/ 12204700 w 12204700"/>
              <a:gd name="connsiteY2" fmla="*/ 0 h 6870700"/>
              <a:gd name="connsiteX3" fmla="*/ 12192000 w 12204700"/>
              <a:gd name="connsiteY3" fmla="*/ 6870700 h 6870700"/>
              <a:gd name="connsiteX4" fmla="*/ 0 w 12204700"/>
              <a:gd name="connsiteY4" fmla="*/ 68326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700" h="6870700">
                <a:moveTo>
                  <a:pt x="0" y="6832600"/>
                </a:moveTo>
                <a:cubicBezTo>
                  <a:pt x="1885405" y="5568768"/>
                  <a:pt x="8020231" y="6704149"/>
                  <a:pt x="10058036" y="5554617"/>
                </a:cubicBezTo>
                <a:cubicBezTo>
                  <a:pt x="12232276" y="3873862"/>
                  <a:pt x="11054805" y="1554843"/>
                  <a:pt x="12204700" y="0"/>
                </a:cubicBezTo>
                <a:cubicBezTo>
                  <a:pt x="12200467" y="2290233"/>
                  <a:pt x="12196233" y="4580467"/>
                  <a:pt x="12192000" y="6870700"/>
                </a:cubicBezTo>
                <a:lnTo>
                  <a:pt x="0" y="68326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F55D275-D7F0-4BC5-ACE1-08EA96FE065F}"/>
              </a:ext>
            </a:extLst>
          </p:cNvPr>
          <p:cNvSpPr/>
          <p:nvPr userDrawn="1"/>
        </p:nvSpPr>
        <p:spPr>
          <a:xfrm rot="10800000">
            <a:off x="1" y="1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cubicBezTo>
                  <a:pt x="2037805" y="5708468"/>
                  <a:pt x="8159931" y="6805749"/>
                  <a:pt x="10197736" y="5656217"/>
                </a:cubicBezTo>
                <a:cubicBezTo>
                  <a:pt x="12371976" y="3975462"/>
                  <a:pt x="11232605" y="1719943"/>
                  <a:pt x="12192000" y="0"/>
                </a:cubicBez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9358ED85-3F91-4A60-AA0D-5214CD30A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1"/>
          <a:stretch/>
        </p:blipFill>
        <p:spPr>
          <a:xfrm>
            <a:off x="354562" y="479042"/>
            <a:ext cx="1824738" cy="1432477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BE025E4A-4CBA-48FB-AEF6-DE10B0DC6327}"/>
              </a:ext>
            </a:extLst>
          </p:cNvPr>
          <p:cNvSpPr txBox="1">
            <a:spLocks/>
          </p:cNvSpPr>
          <p:nvPr userDrawn="1"/>
        </p:nvSpPr>
        <p:spPr>
          <a:xfrm>
            <a:off x="6958652" y="5796343"/>
            <a:ext cx="5132090" cy="9779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Development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Master’s Degree Program in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Engineering for Thailand Sustainable Smart Industry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09061E-C19F-4F07-A1CD-123D3E1DE607}"/>
              </a:ext>
            </a:extLst>
          </p:cNvPr>
          <p:cNvSpPr/>
          <p:nvPr userDrawn="1"/>
        </p:nvSpPr>
        <p:spPr>
          <a:xfrm>
            <a:off x="4042475" y="2034173"/>
            <a:ext cx="60013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31B2A8-CB08-462F-B7BA-1D4FF2A92C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51" y="770574"/>
            <a:ext cx="4263315" cy="1217780"/>
          </a:xfrm>
          <a:prstGeom prst="rect">
            <a:avLst/>
          </a:prstGeom>
        </p:spPr>
      </p:pic>
      <p:grpSp>
        <p:nvGrpSpPr>
          <p:cNvPr id="26" name="Group 25"/>
          <p:cNvGrpSpPr/>
          <p:nvPr userDrawn="1"/>
        </p:nvGrpSpPr>
        <p:grpSpPr>
          <a:xfrm>
            <a:off x="1433334" y="1661096"/>
            <a:ext cx="10658792" cy="5077641"/>
            <a:chOff x="1433334" y="1661096"/>
            <a:chExt cx="10658792" cy="507764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0E009E9-C9B2-471A-9A7A-5D205EEDA1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309" y="4249828"/>
              <a:ext cx="1280160" cy="1280160"/>
            </a:xfrm>
            <a:prstGeom prst="rect">
              <a:avLst/>
            </a:prstGeom>
            <a:noFill/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366" y="5267033"/>
              <a:ext cx="1243584" cy="122803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735" y="5409421"/>
              <a:ext cx="1234440" cy="123444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371" y="4984342"/>
              <a:ext cx="1554480" cy="141787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1433334" y="5625782"/>
              <a:ext cx="1947672" cy="1112955"/>
              <a:chOff x="1462142" y="5625782"/>
              <a:chExt cx="1947672" cy="1112955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1709237" y="6396483"/>
                <a:ext cx="1453102" cy="1565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142" y="5625782"/>
                <a:ext cx="1947672" cy="1112955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690" y="4846630"/>
              <a:ext cx="1252728" cy="124437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422" y="1661096"/>
              <a:ext cx="1060704" cy="141667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832" y="5179620"/>
              <a:ext cx="1225296" cy="14183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9173" y="2994422"/>
              <a:ext cx="850392" cy="1490333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838C6F-2712-40E5-B33C-0F633F5A2BC1}"/>
              </a:ext>
            </a:extLst>
          </p:cNvPr>
          <p:cNvGrpSpPr/>
          <p:nvPr userDrawn="1"/>
        </p:nvGrpSpPr>
        <p:grpSpPr>
          <a:xfrm>
            <a:off x="208806" y="3605919"/>
            <a:ext cx="4259613" cy="2063948"/>
            <a:chOff x="1367874" y="3724026"/>
            <a:chExt cx="4259613" cy="2063948"/>
          </a:xfrm>
        </p:grpSpPr>
        <p:pic>
          <p:nvPicPr>
            <p:cNvPr id="38" name="Picture 8" descr="Related image">
              <a:extLst>
                <a:ext uri="{FF2B5EF4-FFF2-40B4-BE49-F238E27FC236}">
                  <a16:creationId xmlns:a16="http://schemas.microsoft.com/office/drawing/2014/main" id="{C347F2E1-32C3-42DE-A641-A761A9BC84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51" t="10377" r="11299" b="16033"/>
            <a:stretch/>
          </p:blipFill>
          <p:spPr bwMode="auto">
            <a:xfrm>
              <a:off x="1451557" y="4417174"/>
              <a:ext cx="658490" cy="63971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Image result for youtube icon png">
              <a:extLst>
                <a:ext uri="{FF2B5EF4-FFF2-40B4-BE49-F238E27FC236}">
                  <a16:creationId xmlns:a16="http://schemas.microsoft.com/office/drawing/2014/main" id="{433171C4-5851-4396-BA52-6A4F1EB08AA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874" y="5129484"/>
              <a:ext cx="658490" cy="65849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Image result for website icon png">
              <a:extLst>
                <a:ext uri="{FF2B5EF4-FFF2-40B4-BE49-F238E27FC236}">
                  <a16:creationId xmlns:a16="http://schemas.microsoft.com/office/drawing/2014/main" id="{700B0FFF-4324-4D36-ABB6-514B1D0CC3D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87"/>
            <a:stretch/>
          </p:blipFill>
          <p:spPr bwMode="auto">
            <a:xfrm>
              <a:off x="1496281" y="3724026"/>
              <a:ext cx="658490" cy="61840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E2B65C-C975-427A-8BB0-A7D46DE78454}"/>
                </a:ext>
              </a:extLst>
            </p:cNvPr>
            <p:cNvSpPr txBox="1"/>
            <p:nvPr userDrawn="1"/>
          </p:nvSpPr>
          <p:spPr>
            <a:xfrm>
              <a:off x="2137507" y="3833173"/>
              <a:ext cx="3489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2060"/>
                  </a:solidFill>
                </a:rPr>
                <a:t>https://msie4.ait.ac.th/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1A48ED-6076-4329-BBEF-FBED22F94A4E}"/>
                </a:ext>
              </a:extLst>
            </p:cNvPr>
            <p:cNvSpPr txBox="1"/>
            <p:nvPr userDrawn="1"/>
          </p:nvSpPr>
          <p:spPr>
            <a:xfrm>
              <a:off x="2060031" y="5269018"/>
              <a:ext cx="3166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2060"/>
                  </a:solidFill>
                </a:rPr>
                <a:t>MSIE 4.0 Channel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629B7C-F449-4D17-9736-3DF1838E5F47}"/>
                </a:ext>
              </a:extLst>
            </p:cNvPr>
            <p:cNvSpPr txBox="1"/>
            <p:nvPr userDrawn="1"/>
          </p:nvSpPr>
          <p:spPr>
            <a:xfrm>
              <a:off x="2109384" y="4536977"/>
              <a:ext cx="3166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2060"/>
                  </a:solidFill>
                </a:rPr>
                <a:t>@MSIE4Thailand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67F8699-7B71-4797-B9A1-850CF5BF8DCB}"/>
              </a:ext>
            </a:extLst>
          </p:cNvPr>
          <p:cNvSpPr txBox="1"/>
          <p:nvPr userDrawn="1"/>
        </p:nvSpPr>
        <p:spPr>
          <a:xfrm>
            <a:off x="4042475" y="3672689"/>
            <a:ext cx="6311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Together We Will Make Our Education Stronger</a:t>
            </a:r>
          </a:p>
        </p:txBody>
      </p:sp>
    </p:spTree>
    <p:extLst>
      <p:ext uri="{BB962C8B-B14F-4D97-AF65-F5344CB8AC3E}">
        <p14:creationId xmlns:p14="http://schemas.microsoft.com/office/powerpoint/2010/main" val="286089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A579E-4B74-4964-A53B-FB8332EF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C04A4-EEFA-4B33-8F0B-8AD3425CE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6A3A-1AE9-4421-975B-95106E57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F984-20D0-475F-95E8-BAD667F37A1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CF4F-5EC1-4EF5-ABA2-A2BF92300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27D0-FBCE-4F46-A81F-6B494FE79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2C98-E128-431B-B44D-4E0429A3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2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9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1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56177" y="2204653"/>
            <a:ext cx="9672210" cy="11214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800" dirty="0">
                <a:solidFill>
                  <a:srgbClr val="002060"/>
                </a:solidFill>
              </a:rPr>
              <a:t>Applied Data Analytics</a:t>
            </a:r>
          </a:p>
          <a:p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51033F-DC79-40D3-B922-49AF37BB8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Statistical Inference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The process of using data obtained from a small group of elements (the </a:t>
            </a:r>
            <a:r>
              <a:rPr lang="en-US" u="sng" dirty="0"/>
              <a:t>sample</a:t>
            </a:r>
            <a:r>
              <a:rPr lang="en-US" dirty="0"/>
              <a:t>) to make estimates and test hypotheses about the characteristics of a larger group of elements (the </a:t>
            </a:r>
            <a:r>
              <a:rPr lang="en-US" u="sng" dirty="0"/>
              <a:t>population</a:t>
            </a:r>
            <a:r>
              <a:rPr lang="en-US" dirty="0"/>
              <a:t>).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b="1" dirty="0"/>
          </a:p>
          <a:p>
            <a:pPr marL="0" indent="0">
              <a:buNone/>
            </a:pPr>
            <a:r>
              <a:rPr lang="en-US" b="1" u="sng" dirty="0"/>
              <a:t>Parameter vs. Statistic</a:t>
            </a:r>
            <a:endParaRPr lang="en-US" b="1" dirty="0"/>
          </a:p>
          <a:p>
            <a:endParaRPr lang="en-US" b="1" dirty="0"/>
          </a:p>
          <a:p>
            <a:pPr marL="0" lvl="0" indent="0">
              <a:buNone/>
            </a:pPr>
            <a:r>
              <a:rPr lang="en-US" b="1" dirty="0"/>
              <a:t>Parameter</a:t>
            </a:r>
            <a:r>
              <a:rPr lang="en-US" dirty="0"/>
              <a:t> — 	descriptive measure of the population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Usually represented by Greek letters</a:t>
            </a:r>
            <a:endParaRPr lang="en-US" b="1" dirty="0"/>
          </a:p>
          <a:p>
            <a:pPr marL="0" lvl="0" indent="0">
              <a:buNone/>
            </a:pPr>
            <a:r>
              <a:rPr lang="en-US" b="1" dirty="0"/>
              <a:t>Statistic</a:t>
            </a:r>
            <a:r>
              <a:rPr lang="en-US" dirty="0"/>
              <a:t> — 	descriptive measure of a sample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Usually represented by Roman letters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3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Population Parameters:</a:t>
            </a:r>
          </a:p>
          <a:p>
            <a:pPr marL="0" indent="0">
              <a:buNone/>
            </a:pPr>
            <a:r>
              <a:rPr lang="en-US" dirty="0"/>
              <a:t>	  	: denotes population mean (expected value)</a:t>
            </a:r>
          </a:p>
          <a:p>
            <a:pPr marL="0" indent="0">
              <a:buNone/>
            </a:pPr>
            <a:r>
              <a:rPr lang="en-US" dirty="0"/>
              <a:t>	  	: denotes population variance.</a:t>
            </a:r>
          </a:p>
          <a:p>
            <a:pPr marL="0" indent="0">
              <a:buNone/>
            </a:pPr>
            <a:r>
              <a:rPr lang="en-US" dirty="0"/>
              <a:t>	  	: denotes population standard deviation</a:t>
            </a:r>
          </a:p>
          <a:p>
            <a:pPr marL="0" indent="0">
              <a:buNone/>
            </a:pPr>
            <a:r>
              <a:rPr lang="en-US" dirty="0"/>
              <a:t>Sample Parameters:</a:t>
            </a:r>
          </a:p>
          <a:p>
            <a:pPr marL="0" indent="0">
              <a:buNone/>
            </a:pPr>
            <a:r>
              <a:rPr lang="en-US" dirty="0"/>
              <a:t>	  	: denotes sample mean</a:t>
            </a:r>
          </a:p>
          <a:p>
            <a:pPr marL="0" indent="0">
              <a:buNone/>
            </a:pPr>
            <a:r>
              <a:rPr lang="en-US" dirty="0"/>
              <a:t>	  	: denotes sample variance.</a:t>
            </a:r>
          </a:p>
          <a:p>
            <a:pPr marL="0" indent="0">
              <a:buNone/>
            </a:pPr>
            <a:r>
              <a:rPr lang="en-US" dirty="0"/>
              <a:t>	  	: denotes sample standard deviation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E770FCCC-0167-460B-B1B9-CB7241398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E7DC7398-CBB2-4117-B304-A34AF02C8F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299536"/>
              </p:ext>
            </p:extLst>
          </p:nvPr>
        </p:nvGraphicFramePr>
        <p:xfrm>
          <a:off x="2414658" y="2793721"/>
          <a:ext cx="368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3" imgW="368280" imgH="342720" progId="Equation.DSMT4">
                  <p:embed/>
                </p:oleObj>
              </mc:Choice>
              <mc:Fallback>
                <p:oleObj name="Equation" r:id="rId3" imgW="368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4658" y="2793721"/>
                        <a:ext cx="368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3892437-4B54-49FB-8473-E81DDA964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297834"/>
              </p:ext>
            </p:extLst>
          </p:nvPr>
        </p:nvGraphicFramePr>
        <p:xfrm>
          <a:off x="2424046" y="2365773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5" imgW="279360" imgH="291960" progId="Equation.DSMT4">
                  <p:embed/>
                </p:oleObj>
              </mc:Choice>
              <mc:Fallback>
                <p:oleObj name="Equation" r:id="rId5" imgW="279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4046" y="2365773"/>
                        <a:ext cx="279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8B4D4B7B-8281-46B4-A178-DEA7455BC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08557"/>
              </p:ext>
            </p:extLst>
          </p:nvPr>
        </p:nvGraphicFramePr>
        <p:xfrm>
          <a:off x="2452688" y="3427134"/>
          <a:ext cx="279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7" imgW="279360" imgH="228600" progId="Equation.DSMT4">
                  <p:embed/>
                </p:oleObj>
              </mc:Choice>
              <mc:Fallback>
                <p:oleObj name="Equation" r:id="rId7" imgW="279360" imgH="2286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E7DC7398-CBB2-4117-B304-A34AF02C8F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2688" y="3427134"/>
                        <a:ext cx="279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5163B455-8CDC-48E5-A7D7-A2959B394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971322"/>
              </p:ext>
            </p:extLst>
          </p:nvPr>
        </p:nvGraphicFramePr>
        <p:xfrm>
          <a:off x="2465388" y="4381500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9" imgW="241200" imgH="291960" progId="Equation.DSMT4">
                  <p:embed/>
                </p:oleObj>
              </mc:Choice>
              <mc:Fallback>
                <p:oleObj name="Equation" r:id="rId9" imgW="241200" imgH="2919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8B4D4B7B-8281-46B4-A178-DEA7455BC1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5388" y="4381500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AB4A4681-FA0E-4084-A8D6-70E17F7BC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79993"/>
              </p:ext>
            </p:extLst>
          </p:nvPr>
        </p:nvGraphicFramePr>
        <p:xfrm>
          <a:off x="2486025" y="4833938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Equation" r:id="rId11" imgW="279360" imgH="342720" progId="Equation.DSMT4">
                  <p:embed/>
                </p:oleObj>
              </mc:Choice>
              <mc:Fallback>
                <p:oleObj name="Equation" r:id="rId11" imgW="279360" imgH="34272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8B4D4B7B-8281-46B4-A178-DEA7455BC1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6025" y="4833938"/>
                        <a:ext cx="279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77CF45AF-5875-4A67-A0F3-C51BAE283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04717"/>
              </p:ext>
            </p:extLst>
          </p:nvPr>
        </p:nvGraphicFramePr>
        <p:xfrm>
          <a:off x="2536825" y="5400675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AB4A4681-FA0E-4084-A8D6-70E17F7BC7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36825" y="5400675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06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Process of Inferential Statistics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9272CFC-0E6F-4D6D-9923-8CEC38CD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06" y="2425119"/>
            <a:ext cx="8666988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8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Data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Scales/Levels of Data Measurement</a:t>
            </a:r>
            <a:endParaRPr lang="en-US" b="1" dirty="0"/>
          </a:p>
          <a:p>
            <a:endParaRPr lang="en-US" b="1" dirty="0"/>
          </a:p>
          <a:p>
            <a:pPr lvl="0"/>
            <a:r>
              <a:rPr lang="en-US" i="1" dirty="0"/>
              <a:t>Nominal </a:t>
            </a:r>
            <a:r>
              <a:rPr lang="en-US" dirty="0"/>
              <a:t>— Lowest level of measurement</a:t>
            </a:r>
            <a:endParaRPr lang="en-US" b="1" dirty="0"/>
          </a:p>
          <a:p>
            <a:pPr lvl="0"/>
            <a:r>
              <a:rPr lang="en-US" i="1" dirty="0"/>
              <a:t>Ordinal</a:t>
            </a:r>
            <a:endParaRPr lang="en-US" b="1" dirty="0"/>
          </a:p>
          <a:p>
            <a:pPr lvl="0"/>
            <a:r>
              <a:rPr lang="en-US" i="1" dirty="0"/>
              <a:t>Interval</a:t>
            </a:r>
            <a:endParaRPr lang="en-US" b="1" dirty="0"/>
          </a:p>
          <a:p>
            <a:pPr lvl="0"/>
            <a:r>
              <a:rPr lang="en-US" i="1" dirty="0"/>
              <a:t>Ratio</a:t>
            </a:r>
            <a:r>
              <a:rPr lang="en-US" dirty="0"/>
              <a:t> — Highest level of measurement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scale determines the amount of information contained in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scale indicates the data summarization and statistical analyses that are most appropriate.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Data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/>
              <a:t>Nominal Level Data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Data are </a:t>
            </a:r>
            <a:r>
              <a:rPr lang="en-US" u="sng" dirty="0"/>
              <a:t>labels or names</a:t>
            </a:r>
            <a:r>
              <a:rPr lang="en-US" dirty="0"/>
              <a:t> used to identify an attribute of the element.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A </a:t>
            </a:r>
            <a:r>
              <a:rPr lang="en-US" u="sng" dirty="0"/>
              <a:t>nonnumeric label</a:t>
            </a:r>
            <a:r>
              <a:rPr lang="en-US" dirty="0"/>
              <a:t> or a </a:t>
            </a:r>
            <a:r>
              <a:rPr lang="en-US" u="sng" dirty="0"/>
              <a:t>numeric code</a:t>
            </a:r>
            <a:r>
              <a:rPr lang="en-US" dirty="0"/>
              <a:t> may be used.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Numbers are used to classify or categorize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0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Data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 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Students of a university are classified by the school using a nonnumeric label</a:t>
            </a:r>
            <a:r>
              <a:rPr lang="en-US" i="1" dirty="0"/>
              <a:t>: Business, Humanities, Education</a:t>
            </a:r>
            <a:r>
              <a:rPr lang="en-US" dirty="0"/>
              <a:t>, and so on.</a:t>
            </a:r>
          </a:p>
          <a:p>
            <a:pPr marL="0" indent="0">
              <a:buNone/>
            </a:pPr>
            <a:r>
              <a:rPr lang="en-US" dirty="0"/>
              <a:t>Alternatively, a numeric code could be used (e.g. 1 denotes Business, 2 denotes Humanities, 3 denotes Education, …).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Employment Classification: 1 for Educator; 2 for Construction Worker; 3 for Manufacturing Worker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5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Data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u="sng" dirty="0"/>
              <a:t>Ordinal Level Data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The data have the properties of nominal data and the </a:t>
            </a:r>
            <a:r>
              <a:rPr lang="en-US" u="sng" dirty="0"/>
              <a:t>order or rank of the data is meaningful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</a:t>
            </a:r>
            <a:r>
              <a:rPr lang="en-US" u="sng" dirty="0"/>
              <a:t>nonnumeric label</a:t>
            </a:r>
            <a:r>
              <a:rPr lang="en-US" dirty="0"/>
              <a:t> or a </a:t>
            </a:r>
            <a:r>
              <a:rPr lang="en-US" u="sng" dirty="0"/>
              <a:t>numeric code</a:t>
            </a:r>
            <a:r>
              <a:rPr lang="en-US" dirty="0"/>
              <a:t> may be used.</a:t>
            </a:r>
            <a:endParaRPr lang="en-US" b="1" dirty="0"/>
          </a:p>
          <a:p>
            <a:endParaRPr lang="en-US" b="1" dirty="0"/>
          </a:p>
          <a:p>
            <a:pPr lvl="0"/>
            <a:r>
              <a:rPr lang="en-US" dirty="0"/>
              <a:t>Numbers are used to indicate rank or order</a:t>
            </a:r>
            <a:endParaRPr lang="en-US" b="1" dirty="0"/>
          </a:p>
          <a:p>
            <a:pPr marL="0" indent="0">
              <a:buNone/>
            </a:pPr>
            <a:r>
              <a:rPr lang="en-US" i="1" dirty="0"/>
              <a:t>	Relative magnitude of numbers is meaningful</a:t>
            </a:r>
            <a:endParaRPr lang="en-US" b="1" dirty="0"/>
          </a:p>
          <a:p>
            <a:pPr marL="0" indent="0">
              <a:buNone/>
            </a:pPr>
            <a:r>
              <a:rPr lang="en-US" i="1" dirty="0"/>
              <a:t>	Differences between numbers are not comparable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Data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592378"/>
            <a:ext cx="10372150" cy="3973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Examples</a:t>
            </a:r>
            <a:r>
              <a:rPr lang="en-US" dirty="0"/>
              <a:t>: </a:t>
            </a:r>
          </a:p>
          <a:p>
            <a:pPr algn="just"/>
            <a:r>
              <a:rPr lang="en-US" dirty="0"/>
              <a:t>Students are classified as </a:t>
            </a:r>
            <a:r>
              <a:rPr lang="en-US" i="1" dirty="0"/>
              <a:t>Freshman, Sophomore, Junior, or Senior</a:t>
            </a:r>
            <a:r>
              <a:rPr lang="en-US" dirty="0"/>
              <a:t>. Alternatively, a numeric code could be used (e.g. 1 denotes Freshman, 2 denotes Sophomore, and so on).</a:t>
            </a:r>
            <a:endParaRPr lang="en-US" b="1" dirty="0"/>
          </a:p>
          <a:p>
            <a:r>
              <a:rPr lang="en-US" dirty="0"/>
              <a:t>Position within an organization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1 for President		2 for Vice President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3 for Plant Manager	4 for Department Supervisor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5 for Employee</a:t>
            </a:r>
            <a:endParaRPr lang="en-US" b="1" dirty="0"/>
          </a:p>
          <a:p>
            <a:r>
              <a:rPr lang="en-US" dirty="0"/>
              <a:t> Likert scale in questionnaire: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CB28483-5E4F-4C71-9487-359585A79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76586"/>
              </p:ext>
            </p:extLst>
          </p:nvPr>
        </p:nvGraphicFramePr>
        <p:xfrm>
          <a:off x="3211513" y="5500688"/>
          <a:ext cx="55229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Visio" r:id="rId3" imgW="5522760" imgH="642960" progId="Visio.Drawing.11">
                  <p:embed/>
                </p:oleObj>
              </mc:Choice>
              <mc:Fallback>
                <p:oleObj name="Visio" r:id="rId3" imgW="5522760" imgH="6429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5500688"/>
                        <a:ext cx="552291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10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Data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u="sng" dirty="0"/>
              <a:t>Interval Level Data </a:t>
            </a:r>
          </a:p>
          <a:p>
            <a:pPr lvl="0"/>
            <a:r>
              <a:rPr lang="en-US" dirty="0"/>
              <a:t>The data have the properties of ordinal data and the interval between observations is expressed in terms of a </a:t>
            </a:r>
            <a:r>
              <a:rPr lang="en-US" u="sng" dirty="0"/>
              <a:t>fixed unit of measure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Interval data are </a:t>
            </a:r>
            <a:r>
              <a:rPr lang="en-US" u="sng" dirty="0"/>
              <a:t>always numeric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Distances between consecutive integers are equal</a:t>
            </a:r>
            <a:endParaRPr lang="en-US" b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sz="2600" i="1" dirty="0"/>
              <a:t>Relative magnitude of numbers is meaningful</a:t>
            </a:r>
            <a:endParaRPr lang="en-US" sz="2600" b="1" dirty="0"/>
          </a:p>
          <a:p>
            <a:pPr marL="0" indent="0">
              <a:buNone/>
            </a:pPr>
            <a:r>
              <a:rPr lang="en-US" sz="2600" i="1" dirty="0"/>
              <a:t>	Differences between numbers are comparable</a:t>
            </a:r>
            <a:endParaRPr lang="en-US" sz="2600" b="1" dirty="0"/>
          </a:p>
          <a:p>
            <a:pPr marL="0" indent="0">
              <a:buNone/>
            </a:pPr>
            <a:r>
              <a:rPr lang="en-US" sz="2600" i="1" dirty="0"/>
              <a:t>	Location of origin, zero, is arbitrary and not mean the absence of the 	phenomenon</a:t>
            </a:r>
            <a:endParaRPr lang="en-US" sz="2600" b="1" dirty="0"/>
          </a:p>
          <a:p>
            <a:pPr marL="0" indent="0">
              <a:buNone/>
            </a:pPr>
            <a:r>
              <a:rPr lang="en-US" sz="2600" i="1" dirty="0"/>
              <a:t>	Vertical intercept of unit of measure transform function is not zero</a:t>
            </a:r>
          </a:p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  	Fahrenheit Temperature (32+9/5*Centigrade)</a:t>
            </a:r>
            <a:endParaRPr lang="en-US" b="1" dirty="0"/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04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Data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698393"/>
            <a:ext cx="10372150" cy="4303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u="sng" dirty="0"/>
              <a:t>Ratio Level Data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The data have all the properties of interval data and the ratio of two values is meaningful.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Variables such as distance, height, weight, and time use the ratio scale.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This </a:t>
            </a:r>
            <a:r>
              <a:rPr lang="en-US" u="sng" dirty="0"/>
              <a:t>scale must contain a zero value</a:t>
            </a:r>
            <a:r>
              <a:rPr lang="en-US" dirty="0"/>
              <a:t> that indicates that nothing exists for the variable at the zero point.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7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56177" y="2204653"/>
            <a:ext cx="9672210" cy="11214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800" dirty="0">
                <a:solidFill>
                  <a:srgbClr val="002060"/>
                </a:solidFill>
              </a:rPr>
              <a:t>Session 1: Basic Concepts</a:t>
            </a:r>
          </a:p>
          <a:p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51033F-DC79-40D3-B922-49AF37BB8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Data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Highest level of measurement</a:t>
            </a:r>
            <a:endParaRPr lang="en-US" b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sz="2400" i="1" dirty="0"/>
              <a:t>Relative magnitude of numbers is meaningful</a:t>
            </a:r>
            <a:endParaRPr lang="en-US" sz="2400" b="1" dirty="0"/>
          </a:p>
          <a:p>
            <a:pPr marL="0" indent="0">
              <a:buNone/>
            </a:pPr>
            <a:r>
              <a:rPr lang="en-US" sz="2400" i="1" dirty="0"/>
              <a:t>	Differences between numbers are comparable</a:t>
            </a:r>
            <a:endParaRPr lang="en-US" sz="2400" b="1" dirty="0"/>
          </a:p>
          <a:p>
            <a:pPr marL="0" indent="0">
              <a:buNone/>
            </a:pPr>
            <a:r>
              <a:rPr lang="en-US" sz="2400" i="1" dirty="0"/>
              <a:t>	Location of origin, zero, is absolute (natural)</a:t>
            </a:r>
            <a:endParaRPr lang="en-US" sz="2400" b="1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Examples</a:t>
            </a:r>
            <a:r>
              <a:rPr lang="en-US" dirty="0"/>
              <a:t>:  </a:t>
            </a:r>
          </a:p>
          <a:p>
            <a:r>
              <a:rPr lang="en-US" dirty="0"/>
              <a:t>Height, Weight, and Volume</a:t>
            </a:r>
            <a:endParaRPr lang="en-US" b="1" dirty="0"/>
          </a:p>
          <a:p>
            <a:r>
              <a:rPr lang="en-US" dirty="0"/>
              <a:t>Example:  Monetary Variables: Profit and Loss, Revenues, Expenses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1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Measurement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FDFF25C-BF64-4A6C-BC3C-B067202D0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24947"/>
              </p:ext>
            </p:extLst>
          </p:nvPr>
        </p:nvGraphicFramePr>
        <p:xfrm>
          <a:off x="1107198" y="1825625"/>
          <a:ext cx="9977604" cy="412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103">
                  <a:extLst>
                    <a:ext uri="{9D8B030D-6E8A-4147-A177-3AD203B41FA5}">
                      <a16:colId xmlns:a16="http://schemas.microsoft.com/office/drawing/2014/main" val="166683031"/>
                    </a:ext>
                  </a:extLst>
                </a:gridCol>
                <a:gridCol w="4980842">
                  <a:extLst>
                    <a:ext uri="{9D8B030D-6E8A-4147-A177-3AD203B41FA5}">
                      <a16:colId xmlns:a16="http://schemas.microsoft.com/office/drawing/2014/main" val="359464644"/>
                    </a:ext>
                  </a:extLst>
                </a:gridCol>
                <a:gridCol w="2925659">
                  <a:extLst>
                    <a:ext uri="{9D8B030D-6E8A-4147-A177-3AD203B41FA5}">
                      <a16:colId xmlns:a16="http://schemas.microsoft.com/office/drawing/2014/main" val="3495780512"/>
                    </a:ext>
                  </a:extLst>
                </a:gridCol>
              </a:tblGrid>
              <a:tr h="3856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Data Level</a:t>
                      </a:r>
                      <a:endParaRPr lang="en-US" sz="23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97" marR="994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Meaningful Operations</a:t>
                      </a:r>
                      <a:endParaRPr lang="en-US" sz="23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97" marR="994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Statistical Method</a:t>
                      </a:r>
                      <a:endParaRPr lang="en-US" sz="23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97" marR="99497" marT="0" marB="0"/>
                </a:tc>
                <a:extLst>
                  <a:ext uri="{0D108BD9-81ED-4DB2-BD59-A6C34878D82A}">
                    <a16:rowId xmlns:a16="http://schemas.microsoft.com/office/drawing/2014/main" val="897139531"/>
                  </a:ext>
                </a:extLst>
              </a:tr>
              <a:tr h="37389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Nominal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Ordinal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Interval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Ratio</a:t>
                      </a:r>
                      <a:endParaRPr lang="en-US" sz="2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97" marR="9949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Classifying and Categorizing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All of the above plus Ranking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All of the above plus Addition, Subtraction, Multiplication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All of the above and Division </a:t>
                      </a:r>
                      <a:endParaRPr lang="en-US" sz="2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97" marR="9949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Nonparametric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Nonparametric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Parametric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(Nonparametric)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 Parametric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(Nonparametric)</a:t>
                      </a:r>
                      <a:endParaRPr lang="en-US" sz="2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97" marR="99497" marT="0" marB="0"/>
                </a:tc>
                <a:extLst>
                  <a:ext uri="{0D108BD9-81ED-4DB2-BD59-A6C34878D82A}">
                    <a16:rowId xmlns:a16="http://schemas.microsoft.com/office/drawing/2014/main" val="363371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8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Data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u="sng" dirty="0"/>
              <a:t>Nonparametric statistics</a:t>
            </a:r>
            <a:r>
              <a:rPr lang="en-US" dirty="0"/>
              <a:t>: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A class of statistical techniques that make few assumptions about the population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Used with nominal and ordinal level data</a:t>
            </a:r>
            <a:endParaRPr lang="en-US" b="1" dirty="0"/>
          </a:p>
          <a:p>
            <a:pPr marL="0" indent="0">
              <a:buNone/>
            </a:pPr>
            <a:endParaRPr lang="en-US" i="1" u="sng" dirty="0"/>
          </a:p>
          <a:p>
            <a:pPr marL="0" indent="0">
              <a:buNone/>
            </a:pPr>
            <a:r>
              <a:rPr lang="en-US" i="1" u="sng" dirty="0"/>
              <a:t>Parametric statistics</a:t>
            </a:r>
            <a:r>
              <a:rPr lang="en-US" dirty="0"/>
              <a:t>: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A class of statistical techniques that contain assumptions about the population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Used only with interval &amp; ratio level data</a:t>
            </a:r>
          </a:p>
        </p:txBody>
      </p:sp>
    </p:spTree>
    <p:extLst>
      <p:ext uri="{BB962C8B-B14F-4D97-AF65-F5344CB8AC3E}">
        <p14:creationId xmlns:p14="http://schemas.microsoft.com/office/powerpoint/2010/main" val="229177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Ungrouped vs.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Ungrouped data</a:t>
            </a:r>
          </a:p>
          <a:p>
            <a:pPr mar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dirty="0"/>
              <a:t>	have not been summarized in any way</a:t>
            </a:r>
            <a:endParaRPr lang="en-US" b="1" dirty="0"/>
          </a:p>
          <a:p>
            <a:pPr marL="0" lvl="0" indent="0">
              <a:buNone/>
            </a:pPr>
            <a:r>
              <a:rPr lang="en-US" dirty="0"/>
              <a:t>	are also called </a:t>
            </a:r>
            <a:r>
              <a:rPr lang="en-US" u="sng" dirty="0"/>
              <a:t>raw data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Grouped data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	have been organized into a frequency distribution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91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Ungrouped vs.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Example</a:t>
            </a:r>
            <a:r>
              <a:rPr lang="en-US" b="1" dirty="0"/>
              <a:t>:  </a:t>
            </a:r>
            <a:r>
              <a:rPr lang="en-US" dirty="0"/>
              <a:t>Ages of a sample of managers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60FBB5-ACC3-4CC6-9F16-87C8CB64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0601"/>
              </p:ext>
            </p:extLst>
          </p:nvPr>
        </p:nvGraphicFramePr>
        <p:xfrm>
          <a:off x="3935896" y="2398642"/>
          <a:ext cx="4452730" cy="364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687">
                  <a:extLst>
                    <a:ext uri="{9D8B030D-6E8A-4147-A177-3AD203B41FA5}">
                      <a16:colId xmlns:a16="http://schemas.microsoft.com/office/drawing/2014/main" val="2928099636"/>
                    </a:ext>
                  </a:extLst>
                </a:gridCol>
                <a:gridCol w="856687">
                  <a:extLst>
                    <a:ext uri="{9D8B030D-6E8A-4147-A177-3AD203B41FA5}">
                      <a16:colId xmlns:a16="http://schemas.microsoft.com/office/drawing/2014/main" val="1299057131"/>
                    </a:ext>
                  </a:extLst>
                </a:gridCol>
                <a:gridCol w="1004566">
                  <a:extLst>
                    <a:ext uri="{9D8B030D-6E8A-4147-A177-3AD203B41FA5}">
                      <a16:colId xmlns:a16="http://schemas.microsoft.com/office/drawing/2014/main" val="628596676"/>
                    </a:ext>
                  </a:extLst>
                </a:gridCol>
                <a:gridCol w="866885">
                  <a:extLst>
                    <a:ext uri="{9D8B030D-6E8A-4147-A177-3AD203B41FA5}">
                      <a16:colId xmlns:a16="http://schemas.microsoft.com/office/drawing/2014/main" val="1909767105"/>
                    </a:ext>
                  </a:extLst>
                </a:gridCol>
                <a:gridCol w="867905">
                  <a:extLst>
                    <a:ext uri="{9D8B030D-6E8A-4147-A177-3AD203B41FA5}">
                      <a16:colId xmlns:a16="http://schemas.microsoft.com/office/drawing/2014/main" val="1758051584"/>
                    </a:ext>
                  </a:extLst>
                </a:gridCol>
              </a:tblGrid>
              <a:tr h="364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42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7076882"/>
                  </a:ext>
                </a:extLst>
              </a:tr>
              <a:tr h="364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58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37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780747"/>
                  </a:ext>
                </a:extLst>
              </a:tr>
              <a:tr h="364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47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24024"/>
                  </a:ext>
                </a:extLst>
              </a:tr>
              <a:tr h="364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640965"/>
                  </a:ext>
                </a:extLst>
              </a:tr>
              <a:tr h="364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52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23**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577006"/>
                  </a:ext>
                </a:extLst>
              </a:tr>
              <a:tr h="364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36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934347"/>
                  </a:ext>
                </a:extLst>
              </a:tr>
              <a:tr h="364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55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58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52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760147"/>
                  </a:ext>
                </a:extLst>
              </a:tr>
              <a:tr h="364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33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43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46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583610"/>
                  </a:ext>
                </a:extLst>
              </a:tr>
              <a:tr h="364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59394"/>
                  </a:ext>
                </a:extLst>
              </a:tr>
              <a:tr h="3643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74*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37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43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54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73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11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Ungrouped vs.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Frequency Distribution of Manager’s Ages</a:t>
            </a:r>
            <a:r>
              <a:rPr lang="en-US" dirty="0"/>
              <a:t>: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	</a:t>
            </a:r>
            <a:r>
              <a:rPr lang="en-US" b="1" u="sng" dirty="0"/>
              <a:t>Class Interval</a:t>
            </a:r>
            <a:r>
              <a:rPr lang="en-US" dirty="0"/>
              <a:t>	  </a:t>
            </a:r>
            <a:r>
              <a:rPr lang="en-US" b="1" u="sng" dirty="0"/>
              <a:t>Frequency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20-under 30		6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30-under 40		18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40-under 50		11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50-under 60		11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60-under 70		3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70-under 80		1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2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Ungrouped vs.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Range and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Data Range:</a:t>
            </a:r>
            <a:r>
              <a:rPr lang="en-US" i="1" dirty="0"/>
              <a:t>	</a:t>
            </a:r>
            <a:r>
              <a:rPr lang="en-US" dirty="0"/>
              <a:t>Range = Largest – Smallest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Ex: 	Range = 74 – 23 = 51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Number of Classes and Class Width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number of classes should be between 5 and 20.</a:t>
            </a:r>
          </a:p>
          <a:p>
            <a:pPr marL="0" indent="0">
              <a:buNone/>
            </a:pPr>
            <a:r>
              <a:rPr lang="en-US" dirty="0"/>
              <a:t>	Fewer than 5 classes cause excessive summarization.</a:t>
            </a:r>
          </a:p>
          <a:p>
            <a:pPr marL="0" indent="0">
              <a:buNone/>
            </a:pPr>
            <a:r>
              <a:rPr lang="en-US" dirty="0"/>
              <a:t>	More than 20 classes leave too much detail.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35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Ungrouped vs.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Class Width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Divide the range by the number of classes for an 	 	approximate class width</a:t>
            </a:r>
          </a:p>
          <a:p>
            <a:pPr marL="0" indent="0">
              <a:buNone/>
            </a:pPr>
            <a:r>
              <a:rPr lang="en-US" dirty="0"/>
              <a:t>	Round up to a convenient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</a:t>
            </a:r>
            <a:r>
              <a:rPr lang="en-US" dirty="0"/>
              <a:t>:	Approximate Class Width =  51/6 = 8.5</a:t>
            </a:r>
          </a:p>
          <a:p>
            <a:pPr marL="0" indent="0">
              <a:buNone/>
            </a:pPr>
            <a:r>
              <a:rPr lang="en-US" dirty="0"/>
              <a:t>			    Class Width = 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64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Ungrouped vs.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Relative Frequency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Class Interval</a:t>
            </a:r>
            <a:r>
              <a:rPr lang="en-US" dirty="0"/>
              <a:t>	  </a:t>
            </a:r>
            <a:r>
              <a:rPr lang="en-US" u="sng" dirty="0"/>
              <a:t>Frequency</a:t>
            </a:r>
            <a:r>
              <a:rPr lang="en-US" dirty="0"/>
              <a:t>		</a:t>
            </a:r>
            <a:r>
              <a:rPr lang="en-US" u="sng" dirty="0"/>
              <a:t>Relative Frequency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20-under 30			6			.12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30-under 40			18			.36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40-under 50			11			.22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50-under 60			11			.22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60-under 70			3			.06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70-under 80			1			.02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		</a:t>
            </a:r>
            <a:r>
              <a:rPr lang="en-US" b="1" u="sng" dirty="0"/>
              <a:t>Total</a:t>
            </a:r>
            <a:r>
              <a:rPr lang="en-US" dirty="0"/>
              <a:t>			50			1.00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02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Ungrouped vs.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Cumulative Frequency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Class Interval</a:t>
            </a:r>
            <a:r>
              <a:rPr lang="en-US" dirty="0"/>
              <a:t>	</a:t>
            </a:r>
            <a:r>
              <a:rPr lang="en-US" u="sng" dirty="0"/>
              <a:t>Frequency</a:t>
            </a:r>
            <a:r>
              <a:rPr lang="en-US" dirty="0"/>
              <a:t>		</a:t>
            </a:r>
            <a:r>
              <a:rPr lang="en-US" u="sng" dirty="0"/>
              <a:t>Cumulative Frequency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20-under 30			6			6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30-under 40			18			24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40-under 50			11			35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50-under 60			11			46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60-under 70			3			49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70-under 80		 	1			50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		</a:t>
            </a:r>
            <a:r>
              <a:rPr lang="en-US" b="1" u="sng" dirty="0"/>
              <a:t>Total</a:t>
            </a:r>
            <a:r>
              <a:rPr lang="en-US" b="1" dirty="0"/>
              <a:t>	</a:t>
            </a:r>
            <a:r>
              <a:rPr lang="en-US" dirty="0"/>
              <a:t>		50		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1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What is Statistics?</a:t>
            </a:r>
            <a:endParaRPr lang="en-US" dirty="0"/>
          </a:p>
          <a:p>
            <a:r>
              <a:rPr lang="en-US" dirty="0"/>
              <a:t>Science of gathering, analyzing, interpreting, and presenting data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Population Versus Sample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b="1" dirty="0"/>
              <a:t>Population</a:t>
            </a:r>
            <a:r>
              <a:rPr lang="en-US" dirty="0"/>
              <a:t> — the whole: a collection of persons, objects, or items under study</a:t>
            </a:r>
            <a:endParaRPr lang="en-US" b="1" dirty="0"/>
          </a:p>
          <a:p>
            <a:r>
              <a:rPr lang="en-US" b="1" dirty="0"/>
              <a:t>Sample</a:t>
            </a:r>
            <a:r>
              <a:rPr lang="en-US" dirty="0"/>
              <a:t> — a portion of the whole: a subset of the population</a:t>
            </a:r>
            <a:endParaRPr lang="en-US" b="1" dirty="0"/>
          </a:p>
          <a:p>
            <a:pPr lvl="0"/>
            <a:r>
              <a:rPr lang="en-US" b="1" dirty="0"/>
              <a:t>Census </a:t>
            </a:r>
            <a:r>
              <a:rPr lang="en-US" dirty="0"/>
              <a:t>— process of gathering data from the entire population for a measurement of interest.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75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/>
          <a:p>
            <a:r>
              <a:rPr lang="en-US" dirty="0"/>
              <a:t>Ungrouped vs.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Cumulative Relative Frequencies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Class Interval</a:t>
            </a:r>
            <a:r>
              <a:rPr lang="en-US" dirty="0"/>
              <a:t>	  </a:t>
            </a:r>
            <a:r>
              <a:rPr lang="en-US" u="sng" dirty="0"/>
              <a:t>Frequency</a:t>
            </a:r>
            <a:r>
              <a:rPr lang="en-US" dirty="0"/>
              <a:t>	  </a:t>
            </a:r>
            <a:r>
              <a:rPr lang="en-US" u="sng" dirty="0"/>
              <a:t>RF</a:t>
            </a:r>
            <a:r>
              <a:rPr lang="en-US" dirty="0"/>
              <a:t>	</a:t>
            </a:r>
            <a:r>
              <a:rPr lang="en-US" u="sng" dirty="0"/>
              <a:t>Cu. Frequency</a:t>
            </a:r>
            <a:r>
              <a:rPr lang="en-US" dirty="0"/>
              <a:t>	</a:t>
            </a:r>
            <a:r>
              <a:rPr lang="en-US" u="sng" dirty="0"/>
              <a:t>CRF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20-under 30			6	  .12		6		.12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30-under 40			18	  .36		24		.48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40-under 50			11	  .22		35		.70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50-under 60			11	  .22		46		.92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60-under 70			3	  .06		49		.98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70-under 80		 	1	  .02		50		1.00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u="sng" dirty="0"/>
              <a:t>Total</a:t>
            </a:r>
            <a:r>
              <a:rPr lang="en-US" dirty="0"/>
              <a:t>			50	 1.00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67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Measures of central tendency yield information about “particular places or locations in a group of numbers.”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Common Measures of Location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Mode, Median, Mean, Percentiles, Quartiles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4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/>
              <a:t>Mode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The most frequently occurring value in a data set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Applicable to all levels of data measurement (nominal, ordinal, interval, and ratio)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Bimodal</a:t>
            </a:r>
            <a:r>
              <a:rPr lang="en-US" dirty="0"/>
              <a:t> -- Data sets that have two modes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Multimodal</a:t>
            </a:r>
            <a:r>
              <a:rPr lang="en-US" dirty="0"/>
              <a:t> -- Data sets that contain more than two modes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0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35	37	37	39	40	40	</a:t>
            </a:r>
          </a:p>
          <a:p>
            <a:pPr marL="0" indent="0">
              <a:buNone/>
            </a:pPr>
            <a:r>
              <a:rPr lang="en-US" dirty="0"/>
              <a:t>41	41	43	43	43	43	Value 44 occurs 5 times</a:t>
            </a:r>
          </a:p>
          <a:p>
            <a:pPr marL="0" indent="0">
              <a:buNone/>
            </a:pPr>
            <a:r>
              <a:rPr lang="en-US" dirty="0"/>
              <a:t>44	44	44	44	44	45	</a:t>
            </a:r>
            <a:r>
              <a:rPr lang="en-US" b="1" dirty="0"/>
              <a:t>The mode is 44</a:t>
            </a:r>
          </a:p>
          <a:p>
            <a:pPr marL="0" indent="0">
              <a:buNone/>
            </a:pPr>
            <a:r>
              <a:rPr lang="en-US" dirty="0"/>
              <a:t>45	46	46	46	46	48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Mode is often used in determining sizes (garment industry): S, M, L, XL, XXL (modal sizes)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74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Median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Middle value in an ordered array of numbers.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Applicable for ordinal, interval, and ratio data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Not applicable for nominal data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i="1" dirty="0"/>
              <a:t>Unaffected </a:t>
            </a:r>
            <a:r>
              <a:rPr lang="en-US" dirty="0"/>
              <a:t>by extremely large and extremely small values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Median is determined without using all information from the data set.</a:t>
            </a:r>
            <a:endParaRPr lang="en-US" b="1" dirty="0"/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4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u="sng" dirty="0"/>
              <a:t>Computational Procedure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Arrange the observations in an ordered array.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If there is an odd number of terms, the median is the middle term of  the ordered array.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If there is an even number of terms, the median is the average of the middle two terms.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38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u="sng" dirty="0"/>
              <a:t>Example: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Ordered Array: 3 4 5 7 8 9 11 14 15 16 16 17 19 19 20 21 22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- There are 17 terms in the ordered array.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- Position of median = (n+1)/2 = (17+1)/2 = 9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- The median is the 9th term, 15.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Ordered Array: 3 4 5 7 8 9 11 14 15 16 16 17 19 19 20 21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- There are 16 terms in the ordered array.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- Position of median = (n+1)/2 = (16+1)/2 = 8.5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- The median is between the 8th and 9th terms: 14.5.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8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Arithmetic Mean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Commonly called ‘the mean’: the average of a group of numbers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Applicable only for interval and ratio data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b="1" dirty="0"/>
          </a:p>
          <a:p>
            <a:pPr lvl="0"/>
            <a:r>
              <a:rPr lang="en-US" dirty="0"/>
              <a:t>Affected by each value in the data set, including extreme values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Computed by summing all values in the data set and dividing the sum by the number of values in the data set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89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/>
              <a:t>Population Mean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Sample Mean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81EBA-9186-4739-BAE8-CF8F7A3F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586" y="2300130"/>
            <a:ext cx="4088828" cy="1291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A408EE-DFCA-42B5-AA65-738D98A7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19" y="4320419"/>
            <a:ext cx="3734237" cy="11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92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Percentiles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Measures of central tendency that divide a group of data into 100 parts. </a:t>
            </a:r>
            <a:endParaRPr lang="en-US" b="1" dirty="0"/>
          </a:p>
          <a:p>
            <a:pPr lvl="0"/>
            <a:r>
              <a:rPr lang="en-US" dirty="0"/>
              <a:t>Applicable for ordinal, interval, and ratio data</a:t>
            </a:r>
            <a:endParaRPr lang="en-US" b="1" dirty="0"/>
          </a:p>
          <a:p>
            <a:pPr lvl="0"/>
            <a:r>
              <a:rPr lang="en-US" dirty="0"/>
              <a:t>At least </a:t>
            </a:r>
            <a:r>
              <a:rPr lang="en-US" i="1" dirty="0"/>
              <a:t>n</a:t>
            </a:r>
            <a:r>
              <a:rPr lang="en-US" dirty="0"/>
              <a:t>% of the data lie below the n</a:t>
            </a:r>
            <a:r>
              <a:rPr lang="en-US" i="1" dirty="0"/>
              <a:t>th</a:t>
            </a:r>
            <a:r>
              <a:rPr lang="en-US" dirty="0"/>
              <a:t> percentile, and at most (100 - n)% of the data lie above the n</a:t>
            </a:r>
            <a:r>
              <a:rPr lang="en-US" i="1" dirty="0"/>
              <a:t>th</a:t>
            </a:r>
            <a:r>
              <a:rPr lang="en-US" dirty="0"/>
              <a:t> percentile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i="1" u="sng" dirty="0"/>
              <a:t>Example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90th percentile indicates that at least 90% of the data lie below it, and at most 10% of the data lie above it</a:t>
            </a:r>
            <a:endParaRPr lang="en-US" b="1" dirty="0"/>
          </a:p>
          <a:p>
            <a:r>
              <a:rPr lang="en-US" b="1" dirty="0"/>
              <a:t>The median is the 50th percentile.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2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Descriptive vs. Inferential Statistics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b="1" dirty="0"/>
              <a:t>Descriptive Statistics</a:t>
            </a:r>
            <a:r>
              <a:rPr lang="en-US" dirty="0"/>
              <a:t> — statistics gathered on a group to describe or reach conclusions about that same group only.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b="1" dirty="0"/>
              <a:t>Inferential Statistics</a:t>
            </a:r>
            <a:r>
              <a:rPr lang="en-US" dirty="0"/>
              <a:t> — statistics gathered on sample data to reach conclusions about the population from which the sample was taken.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91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Computational Procedure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	Organize the data into an ascending ordered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	Calculate the percentile location: 	  									</a:t>
            </a:r>
          </a:p>
          <a:p>
            <a:pPr marL="0" indent="0">
              <a:buNone/>
            </a:pPr>
            <a:r>
              <a:rPr lang="en-US" dirty="0"/>
              <a:t>3.	Determine the percentile’s location and its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dirty="0"/>
              <a:t> is a whole number, the percentile is the average of the values at the </a:t>
            </a:r>
            <a:r>
              <a:rPr lang="en-US" i="1" dirty="0" err="1"/>
              <a:t>i</a:t>
            </a:r>
            <a:r>
              <a:rPr lang="en-US" dirty="0"/>
              <a:t> and (</a:t>
            </a:r>
            <a:r>
              <a:rPr lang="en-US" i="1" dirty="0"/>
              <a:t>i</a:t>
            </a:r>
            <a:r>
              <a:rPr lang="en-US" dirty="0"/>
              <a:t>+1) positions.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dirty="0"/>
              <a:t> is not a whole number, the percentile is at the ([</a:t>
            </a:r>
            <a:r>
              <a:rPr lang="en-US" i="1" dirty="0" err="1"/>
              <a:t>i</a:t>
            </a:r>
            <a:r>
              <a:rPr lang="en-US" dirty="0"/>
              <a:t>]+1) position in the ordered array.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D1F041-BC44-4C4C-9823-3EFE8070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E0185B2-56AA-4973-8B9A-8A8944A70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668613"/>
              </p:ext>
            </p:extLst>
          </p:nvPr>
        </p:nvGraphicFramePr>
        <p:xfrm>
          <a:off x="6400800" y="2971800"/>
          <a:ext cx="11684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3" imgW="1168200" imgH="672840" progId="Equation.DSMT4">
                  <p:embed/>
                </p:oleObj>
              </mc:Choice>
              <mc:Fallback>
                <p:oleObj name="Equation" r:id="rId3" imgW="1168200" imgH="672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1800"/>
                        <a:ext cx="1168400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261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Raw Data:  	14, 12, 19, 23, 5, 13, 28, 17</a:t>
            </a:r>
          </a:p>
          <a:p>
            <a:pPr marL="0" indent="0">
              <a:buNone/>
            </a:pPr>
            <a:r>
              <a:rPr lang="en-US" dirty="0"/>
              <a:t>Ordered Array:  5, 12, 13, 14, 17, 19, 23, 28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Location of 30th percentile:   												</a:t>
            </a:r>
          </a:p>
          <a:p>
            <a:pPr marL="0" indent="0">
              <a:buNone/>
            </a:pPr>
            <a:r>
              <a:rPr lang="en-US" dirty="0"/>
              <a:t>The location index, </a:t>
            </a:r>
            <a:r>
              <a:rPr lang="en-US" i="1" dirty="0" err="1"/>
              <a:t>i</a:t>
            </a:r>
            <a:r>
              <a:rPr lang="en-US" dirty="0"/>
              <a:t>, is not a whole number; [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]+1 = 2+1=3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30th percentile is at the 3rd location of the array: the 30th percentile is 13.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437736-D5FE-4A82-AABC-A579BAA1D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DB69D73-8DAB-429E-98C7-5005EB4EE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7510"/>
              </p:ext>
            </p:extLst>
          </p:nvPr>
        </p:nvGraphicFramePr>
        <p:xfrm>
          <a:off x="5597042" y="3505132"/>
          <a:ext cx="21082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3" imgW="2108160" imgH="787320" progId="Equation.DSMT4">
                  <p:embed/>
                </p:oleObj>
              </mc:Choice>
              <mc:Fallback>
                <p:oleObj name="Equation" r:id="rId3" imgW="2108160" imgH="787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042" y="3505132"/>
                        <a:ext cx="210820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7201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Quartiles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dirty="0"/>
              <a:t>Measures of central tendency that divide a group of data into four subgroups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	Q</a:t>
            </a:r>
            <a:r>
              <a:rPr lang="en-US" baseline="-25000" dirty="0"/>
              <a:t>1</a:t>
            </a:r>
            <a:r>
              <a:rPr lang="en-US" dirty="0"/>
              <a:t> is equal to the 25th percentile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Q</a:t>
            </a:r>
            <a:r>
              <a:rPr lang="en-US" baseline="-25000" dirty="0"/>
              <a:t>2  </a:t>
            </a:r>
            <a:r>
              <a:rPr lang="en-US" dirty="0"/>
              <a:t>is located at</a:t>
            </a:r>
            <a:r>
              <a:rPr lang="en-US" baseline="-25000" dirty="0"/>
              <a:t> </a:t>
            </a:r>
            <a:r>
              <a:rPr lang="en-US" dirty="0"/>
              <a:t> 50th percentile and equals the median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Q</a:t>
            </a:r>
            <a:r>
              <a:rPr lang="en-US" baseline="-25000" dirty="0"/>
              <a:t>3</a:t>
            </a:r>
            <a:r>
              <a:rPr lang="en-US" dirty="0"/>
              <a:t> is equal to the 75th percentile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57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/>
              <a:t>Example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Ordered array:  106, 109, 114, 116, 121, 122, 125, 129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D357F2-61E8-4E71-AB9C-DB575128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3817336-2AB4-48A3-A7D7-A292B09B1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020075"/>
              </p:ext>
            </p:extLst>
          </p:nvPr>
        </p:nvGraphicFramePr>
        <p:xfrm>
          <a:off x="2531925" y="2991678"/>
          <a:ext cx="684053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3" imgW="6845040" imgH="2755800" progId="Equation.DSMT4">
                  <p:embed/>
                </p:oleObj>
              </mc:Choice>
              <mc:Fallback>
                <p:oleObj name="Equation" r:id="rId3" imgW="6845040" imgH="275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925" y="2991678"/>
                        <a:ext cx="6840537" cy="275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870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Mean of Grouped Data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•	Weighted average of class midpoints</a:t>
            </a:r>
          </a:p>
          <a:p>
            <a:pPr marL="0" indent="0">
              <a:buNone/>
            </a:pPr>
            <a:r>
              <a:rPr lang="en-US" dirty="0"/>
              <a:t>•	Class frequencies are the weights</a:t>
            </a:r>
          </a:p>
          <a:p>
            <a:pPr marL="0" indent="0">
              <a:buNone/>
            </a:pPr>
            <a:r>
              <a:rPr lang="en-US" dirty="0"/>
              <a:t> 		 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 algn="just">
              <a:buNone/>
            </a:pPr>
            <a:r>
              <a:rPr lang="en-US" dirty="0"/>
              <a:t>				or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E917C7-6F19-4C7A-B4F4-C64A1506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23736C9-DFC4-4500-9F98-39FB09F32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744513"/>
              </p:ext>
            </p:extLst>
          </p:nvPr>
        </p:nvGraphicFramePr>
        <p:xfrm>
          <a:off x="2867576" y="4483105"/>
          <a:ext cx="15494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3" imgW="1549080" imgH="1117440" progId="Equation.DSMT4">
                  <p:embed/>
                </p:oleObj>
              </mc:Choice>
              <mc:Fallback>
                <p:oleObj name="Equation" r:id="rId3" imgW="1549080" imgH="11174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576" y="4483105"/>
                        <a:ext cx="1549400" cy="1120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D2C4DB25-4DAC-4E97-8F1C-20849644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F1C3BD2-A91C-41B8-B0F4-9EC8B4C068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525508"/>
              </p:ext>
            </p:extLst>
          </p:nvPr>
        </p:nvGraphicFramePr>
        <p:xfrm>
          <a:off x="5545425" y="4483105"/>
          <a:ext cx="15494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5" imgW="1549080" imgH="965160" progId="Equation.DSMT4">
                  <p:embed/>
                </p:oleObj>
              </mc:Choice>
              <mc:Fallback>
                <p:oleObj name="Equation" r:id="rId5" imgW="1549080" imgH="965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425" y="4483105"/>
                        <a:ext cx="1549400" cy="9699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503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Class Interval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Frequency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Class Midpoint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 </a:t>
            </a:r>
            <a:r>
              <a:rPr lang="en-US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fM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20-under 30			6			25			150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30-under 40			18			35			630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40-under 50			11			45			495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50-under 60			11			55			605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60-under 70			3			65			195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70-under 80	    		1			75		    	75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				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2150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9989D1-613E-4FAB-9026-F4180F77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3767503-2C8A-4623-8323-4D245A311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012721"/>
              </p:ext>
            </p:extLst>
          </p:nvPr>
        </p:nvGraphicFramePr>
        <p:xfrm>
          <a:off x="4289425" y="5221293"/>
          <a:ext cx="36147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3" imgW="3619440" imgH="965160" progId="Equation.DSMT4">
                  <p:embed/>
                </p:oleObj>
              </mc:Choice>
              <mc:Fallback>
                <p:oleObj name="Equation" r:id="rId3" imgW="3619440" imgH="965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5221293"/>
                        <a:ext cx="3614738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436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Median of Grouped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where: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dirty="0"/>
              <a:t> 	: the lower limit of the median class</a:t>
            </a:r>
          </a:p>
          <a:p>
            <a:pPr marL="0" indent="0">
              <a:buNone/>
            </a:pPr>
            <a:r>
              <a:rPr lang="en-US" i="1" dirty="0" err="1"/>
              <a:t>cf</a:t>
            </a:r>
            <a:r>
              <a:rPr lang="en-US" i="1" baseline="-25000" dirty="0" err="1"/>
              <a:t>p</a:t>
            </a:r>
            <a:r>
              <a:rPr lang="en-US" dirty="0"/>
              <a:t> 	: cumulative frequency of class preceding the median class</a:t>
            </a:r>
          </a:p>
          <a:p>
            <a:pPr marL="0" indent="0">
              <a:buNone/>
            </a:pPr>
            <a:r>
              <a:rPr lang="en-US" i="1" dirty="0" err="1"/>
              <a:t>f</a:t>
            </a:r>
            <a:r>
              <a:rPr lang="en-US" i="1" baseline="-25000" dirty="0" err="1"/>
              <a:t>med</a:t>
            </a:r>
            <a:r>
              <a:rPr lang="en-US" dirty="0"/>
              <a:t> 	: frequency of the median class</a:t>
            </a:r>
          </a:p>
          <a:p>
            <a:pPr marL="0" indent="0">
              <a:buNone/>
            </a:pPr>
            <a:r>
              <a:rPr lang="en-US" i="1" dirty="0"/>
              <a:t>W</a:t>
            </a:r>
            <a:r>
              <a:rPr lang="en-US" dirty="0"/>
              <a:t>	: width of the median class</a:t>
            </a:r>
          </a:p>
          <a:p>
            <a:pPr marL="0" indent="0">
              <a:buNone/>
            </a:pPr>
            <a:r>
              <a:rPr lang="en-US" i="1" dirty="0"/>
              <a:t>N</a:t>
            </a:r>
            <a:r>
              <a:rPr lang="en-US" dirty="0"/>
              <a:t>	: total of frequency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6A0EAF-803E-48B2-927F-C5ACBD802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AF5F374-C019-489B-ACAF-DE776655C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79114"/>
              </p:ext>
            </p:extLst>
          </p:nvPr>
        </p:nvGraphicFramePr>
        <p:xfrm>
          <a:off x="4235456" y="2111381"/>
          <a:ext cx="37020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3695400" imgH="1320480" progId="Equation.DSMT4">
                  <p:embed/>
                </p:oleObj>
              </mc:Choice>
              <mc:Fallback>
                <p:oleObj name="Equation" r:id="rId3" imgW="3695400" imgH="1320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6" y="2111381"/>
                        <a:ext cx="3702050" cy="13271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485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Class Interval   Frequency	 Cu. Frequency</a:t>
            </a:r>
          </a:p>
          <a:p>
            <a:pPr marL="0" indent="0">
              <a:buNone/>
            </a:pPr>
            <a:r>
              <a:rPr lang="en-US" dirty="0"/>
              <a:t>	20-under 30		6		6</a:t>
            </a:r>
          </a:p>
          <a:p>
            <a:pPr marL="0" indent="0">
              <a:buNone/>
            </a:pPr>
            <a:r>
              <a:rPr lang="en-US" dirty="0"/>
              <a:t>	30-under 40		18		24</a:t>
            </a:r>
          </a:p>
          <a:p>
            <a:pPr marL="0" indent="0">
              <a:buNone/>
            </a:pPr>
            <a:r>
              <a:rPr lang="en-US" dirty="0"/>
              <a:t>	40-under 50		11		35	</a:t>
            </a:r>
          </a:p>
          <a:p>
            <a:pPr marL="0" indent="0">
              <a:buNone/>
            </a:pPr>
            <a:r>
              <a:rPr lang="en-US" dirty="0"/>
              <a:t>	50-under 60		11		46</a:t>
            </a:r>
          </a:p>
          <a:p>
            <a:pPr marL="0" indent="0">
              <a:buNone/>
            </a:pPr>
            <a:r>
              <a:rPr lang="en-US" dirty="0"/>
              <a:t>	60-under 70		3		49</a:t>
            </a:r>
          </a:p>
          <a:p>
            <a:pPr marL="0" indent="0">
              <a:buNone/>
            </a:pPr>
            <a:r>
              <a:rPr lang="en-US" dirty="0"/>
              <a:t>	70-under 80		1		50</a:t>
            </a:r>
          </a:p>
          <a:p>
            <a:pPr marL="0" indent="0">
              <a:buNone/>
            </a:pPr>
            <a:r>
              <a:rPr lang="en-US" dirty="0"/>
              <a:t> 			     N = 50	</a:t>
            </a:r>
          </a:p>
          <a:p>
            <a:pPr marL="0" indent="0">
              <a:buNone/>
            </a:pPr>
            <a:r>
              <a:rPr lang="en-US" dirty="0"/>
              <a:t>Note that  </a:t>
            </a:r>
            <a:r>
              <a:rPr lang="en-US" i="1" dirty="0"/>
              <a:t>N/2 = </a:t>
            </a:r>
            <a:r>
              <a:rPr lang="en-US" dirty="0"/>
              <a:t>25, therefore the median is the average of the 25th and 26th values.  So, the median class: 40-under 50.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2F6EF3-E645-42B4-A4F8-306A58B68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30CB251-A0BA-4C51-9190-3E3A25748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681602"/>
              </p:ext>
            </p:extLst>
          </p:nvPr>
        </p:nvGraphicFramePr>
        <p:xfrm>
          <a:off x="7348538" y="2995336"/>
          <a:ext cx="415766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3" imgW="4152600" imgH="1066680" progId="Equation.DSMT4">
                  <p:embed/>
                </p:oleObj>
              </mc:Choice>
              <mc:Fallback>
                <p:oleObj name="Equation" r:id="rId3" imgW="4152600" imgH="1066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8" y="2995336"/>
                        <a:ext cx="4157662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638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Central Tendency</a:t>
            </a:r>
            <a:br>
              <a:rPr lang="en-US" dirty="0"/>
            </a:br>
            <a:r>
              <a:rPr lang="en-US" dirty="0"/>
              <a:t>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Mode of Grouped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	Midpoint of the modal class</a:t>
            </a:r>
          </a:p>
          <a:p>
            <a:pPr marL="0" indent="0">
              <a:buNone/>
            </a:pPr>
            <a:r>
              <a:rPr lang="en-US" dirty="0"/>
              <a:t>•	Modal class has the greatest frequency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 (see the former slide)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The modal class is 30-under 40. So, Mode = 35.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68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Variability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1DF9D99-B213-43B0-AFB4-77E245C47C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5916" y="1952893"/>
            <a:ext cx="1106905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Measures of variability describe the spread or the dispersion of a set of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228600" algn="l"/>
              </a:tabLs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Common Measures of Variability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457200" algn="just">
              <a:lnSpc>
                <a:spcPct val="100000"/>
              </a:lnSpc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Range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457200" algn="just">
              <a:lnSpc>
                <a:spcPct val="100000"/>
              </a:lnSpc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Interquartile Range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457200" algn="just">
              <a:lnSpc>
                <a:spcPct val="100000"/>
              </a:lnSpc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Mean Absolute Deviation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457200" algn="just">
              <a:lnSpc>
                <a:spcPct val="100000"/>
              </a:lnSpc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Variance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457200" algn="just">
              <a:lnSpc>
                <a:spcPct val="100000"/>
              </a:lnSpc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Standard Deviation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457200" algn="just">
              <a:lnSpc>
                <a:spcPct val="100000"/>
              </a:lnSpc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Z scores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457200" algn="just">
              <a:lnSpc>
                <a:spcPct val="100000"/>
              </a:lnSpc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Coefficient of Variation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0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u="sng" dirty="0"/>
              <a:t>Descriptive Statistics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 algn="just"/>
            <a:r>
              <a:rPr lang="en-US" u="sng" dirty="0"/>
              <a:t>Descriptive statistics</a:t>
            </a:r>
            <a:r>
              <a:rPr lang="en-US" dirty="0"/>
              <a:t> are the tabular, graphical, and numerical methods used to </a:t>
            </a:r>
            <a:r>
              <a:rPr lang="en-US" u="sng" dirty="0"/>
              <a:t>summarize</a:t>
            </a:r>
            <a:r>
              <a:rPr lang="en-US" dirty="0"/>
              <a:t> data.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The manager of Hudson Auto would like to have a better understanding of the cost of parts used in the engine tune-ups performed in the shop.  She examines 50 customer invoices for tune-ups.  The costs of parts, rounded to the nearest dollar, are listed below: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918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Variability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Range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The difference between the largest and the smallest values in a set of data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Simple to compute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Ignores all data points except the two extremes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19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Variability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/>
              <a:t>Interquartile Range</a:t>
            </a:r>
          </a:p>
          <a:p>
            <a:pPr marL="0" indent="0">
              <a:buNone/>
            </a:pPr>
            <a:r>
              <a:rPr lang="en-US" sz="2400" dirty="0"/>
              <a:t>•	Range of values between the first and third quartiles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•	Range of the “middle half”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•	Less influenced by extremes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692A3-3BCF-4489-B986-8C4B239E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3EE9742-8549-45CF-B095-39D38767A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967772"/>
              </p:ext>
            </p:extLst>
          </p:nvPr>
        </p:nvGraphicFramePr>
        <p:xfrm>
          <a:off x="3702324" y="4813300"/>
          <a:ext cx="39814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3" imgW="3974760" imgH="431640" progId="Equation.DSMT4">
                  <p:embed/>
                </p:oleObj>
              </mc:Choice>
              <mc:Fallback>
                <p:oleObj name="Equation" r:id="rId3" imgW="397476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324" y="4813300"/>
                        <a:ext cx="3981450" cy="4270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5567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Variability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Mean Absolute Deviation (MAD)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	Average of the absolute deviations from the mean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Example</a:t>
            </a:r>
            <a:r>
              <a:rPr lang="en-US" dirty="0"/>
              <a:t>:	Data set:  	5, 9, 16, 17, 18</a:t>
            </a:r>
          </a:p>
          <a:p>
            <a:pPr marL="0" indent="0">
              <a:buNone/>
            </a:pPr>
            <a:r>
              <a:rPr lang="en-US" dirty="0"/>
              <a:t>	Mean = 13:  	 Deviations from the mean: -8,-4,3,4,5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34E035-D33B-45BC-8131-EF787FEB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3110B1-99DE-4617-A0B9-E917F0977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16795"/>
              </p:ext>
            </p:extLst>
          </p:nvPr>
        </p:nvGraphicFramePr>
        <p:xfrm>
          <a:off x="2547938" y="4794250"/>
          <a:ext cx="65405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3" imgW="6540480" imgH="965160" progId="Equation.DSMT4">
                  <p:embed/>
                </p:oleObj>
              </mc:Choice>
              <mc:Fallback>
                <p:oleObj name="Equation" r:id="rId3" imgW="6540480" imgH="965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4794250"/>
                        <a:ext cx="654050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584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Variability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Variance and Standard Deviation</a:t>
            </a:r>
          </a:p>
          <a:p>
            <a:pPr marL="0" indent="0">
              <a:buNone/>
            </a:pPr>
            <a:endParaRPr lang="en-US" i="1" u="sng" dirty="0"/>
          </a:p>
          <a:p>
            <a:pPr marL="0" indent="0">
              <a:buNone/>
            </a:pPr>
            <a:r>
              <a:rPr lang="en-US" i="1" u="sng" dirty="0"/>
              <a:t>Population</a:t>
            </a:r>
          </a:p>
          <a:p>
            <a:r>
              <a:rPr lang="en-US" dirty="0"/>
              <a:t>Population Variance: Average of the squared deviations from the arithmetic mean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• Population Standard Deviation: Square root of the variance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E154C-29DC-4A6F-B69D-FCEA6424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6B0892-364E-4F67-80B8-1BBF49626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840080"/>
              </p:ext>
            </p:extLst>
          </p:nvPr>
        </p:nvGraphicFramePr>
        <p:xfrm>
          <a:off x="4311650" y="3538880"/>
          <a:ext cx="23288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3" imgW="2323800" imgH="965160" progId="Equation.DSMT4">
                  <p:embed/>
                </p:oleObj>
              </mc:Choice>
              <mc:Fallback>
                <p:oleObj name="Equation" r:id="rId3" imgW="2323800" imgH="965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3538880"/>
                        <a:ext cx="2328863" cy="9683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FA89D85D-1072-4DE4-AC1F-A3EC5BB1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176A1C0-FBF2-49F2-A0F4-1387E7388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569754"/>
              </p:ext>
            </p:extLst>
          </p:nvPr>
        </p:nvGraphicFramePr>
        <p:xfrm>
          <a:off x="4217988" y="5116303"/>
          <a:ext cx="245903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5" imgW="2463480" imgH="1054080" progId="Equation.DSMT4">
                  <p:embed/>
                </p:oleObj>
              </mc:Choice>
              <mc:Fallback>
                <p:oleObj name="Equation" r:id="rId5" imgW="2463480" imgH="1054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5116303"/>
                        <a:ext cx="2459037" cy="10509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073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Variability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/>
              <a:t>Sample</a:t>
            </a:r>
          </a:p>
          <a:p>
            <a:pPr marL="0" indent="0">
              <a:buNone/>
            </a:pPr>
            <a:r>
              <a:rPr lang="en-US" dirty="0"/>
              <a:t>• Sample Variance: Average of the squared deviations from the arithmetic mean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Sample Standard Deviation: Square root of the	sample variance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7F047-207C-483F-AA66-0721AC8F2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65A8639-BD51-4680-BEFA-6C9FE6D8F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619648"/>
              </p:ext>
            </p:extLst>
          </p:nvPr>
        </p:nvGraphicFramePr>
        <p:xfrm>
          <a:off x="4197350" y="2840038"/>
          <a:ext cx="22939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3" imgW="2298600" imgH="977760" progId="Equation.DSMT4">
                  <p:embed/>
                </p:oleObj>
              </mc:Choice>
              <mc:Fallback>
                <p:oleObj name="Equation" r:id="rId3" imgW="2298600" imgH="977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840038"/>
                        <a:ext cx="2293938" cy="9826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E1A43AA3-BEF2-49C2-A21B-C75E87A8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7E9C405-506C-43C7-BD80-443B36C4C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995830"/>
              </p:ext>
            </p:extLst>
          </p:nvPr>
        </p:nvGraphicFramePr>
        <p:xfrm>
          <a:off x="4124325" y="4854575"/>
          <a:ext cx="24384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5" imgW="2438280" imgH="1066680" progId="Equation.DSMT4">
                  <p:embed/>
                </p:oleObj>
              </mc:Choice>
              <mc:Fallback>
                <p:oleObj name="Equation" r:id="rId5" imgW="2438280" imgH="1066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4854575"/>
                        <a:ext cx="2438400" cy="10636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313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Variability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z-Score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The </a:t>
            </a:r>
            <a:r>
              <a:rPr lang="en-US" u="sng" dirty="0"/>
              <a:t>z-score</a:t>
            </a:r>
            <a:r>
              <a:rPr lang="en-US" dirty="0"/>
              <a:t> is often called the standardized value.</a:t>
            </a:r>
            <a:endParaRPr lang="en-US" b="1" dirty="0"/>
          </a:p>
          <a:p>
            <a:pPr lvl="0"/>
            <a:r>
              <a:rPr lang="en-US" dirty="0"/>
              <a:t>It denotes the number of standard deviations a data value 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 is from the mean, and hence, give a clearer information about the difference between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and the mean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254444-8540-4595-9C7C-BBE27C0B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64C2827-CD82-4133-A0DF-4CC13A83E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402524"/>
              </p:ext>
            </p:extLst>
          </p:nvPr>
        </p:nvGraphicFramePr>
        <p:xfrm>
          <a:off x="3602038" y="4869554"/>
          <a:ext cx="15192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3" imgW="1523880" imgH="838080" progId="Equation.DSMT4">
                  <p:embed/>
                </p:oleObj>
              </mc:Choice>
              <mc:Fallback>
                <p:oleObj name="Equation" r:id="rId3" imgW="1523880" imgH="838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4869554"/>
                        <a:ext cx="1519237" cy="8334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A5E9A512-2D3A-4C8D-8C27-171FC8DF0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1" y="3429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9E8CA7D-4F6C-415E-AFFD-E542B856A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913610"/>
              </p:ext>
            </p:extLst>
          </p:nvPr>
        </p:nvGraphicFramePr>
        <p:xfrm>
          <a:off x="6445250" y="4869554"/>
          <a:ext cx="149383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5" imgW="1498320" imgH="838080" progId="Equation.DSMT4">
                  <p:embed/>
                </p:oleObj>
              </mc:Choice>
              <mc:Fallback>
                <p:oleObj name="Equation" r:id="rId5" imgW="1498320" imgH="838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4869554"/>
                        <a:ext cx="1493838" cy="8334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2111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Variability</a:t>
            </a:r>
            <a:br>
              <a:rPr lang="en-US" dirty="0"/>
            </a:br>
            <a:r>
              <a:rPr lang="en-US" dirty="0"/>
              <a:t>Ungrouped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Coefficient of Variation (CV)</a:t>
            </a:r>
            <a:endParaRPr lang="en-US" b="1" dirty="0"/>
          </a:p>
          <a:p>
            <a:pPr lvl="0" algn="just"/>
            <a:r>
              <a:rPr lang="en-US" dirty="0"/>
              <a:t>Ratio of the standard deviation to the mean, expressed as a percentage.</a:t>
            </a:r>
            <a:endParaRPr lang="en-US" b="1" dirty="0"/>
          </a:p>
          <a:p>
            <a:pPr lvl="0" algn="just"/>
            <a:r>
              <a:rPr lang="en-US" dirty="0"/>
              <a:t>Measurement of </a:t>
            </a:r>
            <a:r>
              <a:rPr lang="en-US" u="sng" dirty="0"/>
              <a:t>relative</a:t>
            </a:r>
            <a:r>
              <a:rPr lang="en-US" dirty="0"/>
              <a:t> dispersion, and hence, provide clearer information about variability of the data set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34401-E6B2-41A4-A6DC-FB60AC2E5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C9B640-2287-48D1-8E76-665EF692B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220202"/>
              </p:ext>
            </p:extLst>
          </p:nvPr>
        </p:nvGraphicFramePr>
        <p:xfrm>
          <a:off x="4773958" y="4376738"/>
          <a:ext cx="19748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3" imgW="1968480" imgH="901440" progId="Equation.DSMT4">
                  <p:embed/>
                </p:oleObj>
              </mc:Choice>
              <mc:Fallback>
                <p:oleObj name="Equation" r:id="rId3" imgW="1968480" imgH="9014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958" y="4376738"/>
                        <a:ext cx="1974850" cy="9080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141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Variability</a:t>
            </a:r>
            <a:br>
              <a:rPr lang="en-US" dirty="0"/>
            </a:br>
            <a:r>
              <a:rPr lang="en-US" dirty="0"/>
              <a:t>Grouped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Variance and Standard Deviation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Population			Sample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C2754C-4C05-4641-852B-5AE44631B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66CC44A-F7E8-4E1A-8DEA-D1228833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875592"/>
              </p:ext>
            </p:extLst>
          </p:nvPr>
        </p:nvGraphicFramePr>
        <p:xfrm>
          <a:off x="2817813" y="3340720"/>
          <a:ext cx="26622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3" imgW="2666880" imgH="965160" progId="Equation.DSMT4">
                  <p:embed/>
                </p:oleObj>
              </mc:Choice>
              <mc:Fallback>
                <p:oleObj name="Equation" r:id="rId3" imgW="2666880" imgH="965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3340720"/>
                        <a:ext cx="2662237" cy="9683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D3A6F3CF-0EDC-4598-AC49-DFD9C6207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496042E-8731-433B-AFBE-84B539657E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433140"/>
              </p:ext>
            </p:extLst>
          </p:nvPr>
        </p:nvGraphicFramePr>
        <p:xfrm>
          <a:off x="3526631" y="4559920"/>
          <a:ext cx="12446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5" imgW="1244520" imgH="431640" progId="Equation.DSMT4">
                  <p:embed/>
                </p:oleObj>
              </mc:Choice>
              <mc:Fallback>
                <p:oleObj name="Equation" r:id="rId5" imgW="12445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631" y="4559920"/>
                        <a:ext cx="1244600" cy="427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46BCFE39-8572-4AA1-B44D-46009A36B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6DF276A-277D-4181-98BE-5D5B5C9D5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88130"/>
              </p:ext>
            </p:extLst>
          </p:nvPr>
        </p:nvGraphicFramePr>
        <p:xfrm>
          <a:off x="6284913" y="3296270"/>
          <a:ext cx="26416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7" imgW="2641320" imgH="977760" progId="Equation.DSMT4">
                  <p:embed/>
                </p:oleObj>
              </mc:Choice>
              <mc:Fallback>
                <p:oleObj name="Equation" r:id="rId7" imgW="2641320" imgH="977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3296270"/>
                        <a:ext cx="2641600" cy="9826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>
            <a:extLst>
              <a:ext uri="{FF2B5EF4-FFF2-40B4-BE49-F238E27FC236}">
                <a16:creationId xmlns:a16="http://schemas.microsoft.com/office/drawing/2014/main" id="{2C28ADB0-5BCF-4101-9027-814886C46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8578428-1214-48FC-A71C-6320D5E8C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432279"/>
              </p:ext>
            </p:extLst>
          </p:nvPr>
        </p:nvGraphicFramePr>
        <p:xfrm>
          <a:off x="6962775" y="4559920"/>
          <a:ext cx="10620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9" imgW="1066680" imgH="431640" progId="Equation.DSMT4">
                  <p:embed/>
                </p:oleObj>
              </mc:Choice>
              <mc:Fallback>
                <p:oleObj name="Equation" r:id="rId9" imgW="10666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4559920"/>
                        <a:ext cx="1062038" cy="427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6399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Shape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u="sng" dirty="0"/>
              <a:t>Skewness</a:t>
            </a:r>
          </a:p>
          <a:p>
            <a:r>
              <a:rPr lang="en-US" dirty="0"/>
              <a:t>Absence of symmetry</a:t>
            </a:r>
            <a:endParaRPr lang="en-US" b="1" dirty="0"/>
          </a:p>
          <a:p>
            <a:r>
              <a:rPr lang="en-US" dirty="0"/>
              <a:t>Extreme values in one side of a distribution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00" dirty="0"/>
              <a:t>		            (Mean &lt; Median &lt; Mode) (Mean = Median = Mode) (Mode &lt; Median &lt; Mean)</a:t>
            </a:r>
            <a:endParaRPr lang="en-US" sz="13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CC6702E-151D-4C12-A70B-51CF28AF4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43" y="3204620"/>
            <a:ext cx="5457143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5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Shape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Coefficient of Skewness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	If S &lt; 0, the distribution is negatively skewed (skewed to the left).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	If S = 0, the distribution is symmetric (not skewed).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	If S &gt; 0, the distribution is positively skewed (skewed to the right).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7C3F8-86A1-4260-B859-97CCA08E0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1989EB-06CD-4D8E-BCE8-34F92E4B1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170297"/>
              </p:ext>
            </p:extLst>
          </p:nvPr>
        </p:nvGraphicFramePr>
        <p:xfrm>
          <a:off x="4478338" y="2187575"/>
          <a:ext cx="27495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3" imgW="2743200" imgH="863280" progId="Equation.DSMT4">
                  <p:embed/>
                </p:oleObj>
              </mc:Choice>
              <mc:Fallback>
                <p:oleObj name="Equation" r:id="rId3" imgW="2743200" imgH="863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2187575"/>
                        <a:ext cx="2749550" cy="863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80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E6BCF82-B048-40DB-A6B0-8B9EF3DF49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88663"/>
              </p:ext>
            </p:extLst>
          </p:nvPr>
        </p:nvGraphicFramePr>
        <p:xfrm>
          <a:off x="3273287" y="2199861"/>
          <a:ext cx="6241774" cy="279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Worksheet" r:id="rId3" imgW="3152934" imgH="819001" progId="Excel.Sheet.8">
                  <p:embed/>
                </p:oleObj>
              </mc:Choice>
              <mc:Fallback>
                <p:oleObj name="Worksheet" r:id="rId3" imgW="3152934" imgH="819001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287" y="2199861"/>
                        <a:ext cx="6241774" cy="2796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10252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Shape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Kurtosis</a:t>
            </a:r>
            <a:endParaRPr lang="en-US" b="1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Peakedness</a:t>
            </a:r>
            <a:r>
              <a:rPr lang="en-US" dirty="0"/>
              <a:t> of a distribution</a:t>
            </a:r>
            <a:endParaRPr lang="en-US" b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Leptokurtic:  high and thin</a:t>
            </a:r>
            <a:endParaRPr lang="en-US" b="1" dirty="0"/>
          </a:p>
          <a:p>
            <a:pPr lvl="1"/>
            <a:r>
              <a:rPr lang="en-US" i="1" dirty="0"/>
              <a:t>Mesokurtic:  normal in shape</a:t>
            </a:r>
          </a:p>
          <a:p>
            <a:pPr lvl="1"/>
            <a:r>
              <a:rPr lang="en-US" i="1" dirty="0"/>
              <a:t>Platykurtic:  flat and spread out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0DF65-FB26-47C9-A53A-A8ABA93C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50" y="2824319"/>
            <a:ext cx="5771429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92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Shape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/>
              <a:t>Measure of Kurtosis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	K &gt; 3</a:t>
            </a:r>
            <a:r>
              <a:rPr lang="en-US" dirty="0"/>
              <a:t>:  Leptokurtic</a:t>
            </a:r>
          </a:p>
          <a:p>
            <a:pPr marL="0" indent="0">
              <a:buNone/>
            </a:pPr>
            <a:r>
              <a:rPr lang="en-US" i="1" dirty="0"/>
              <a:t>	K =3</a:t>
            </a:r>
            <a:r>
              <a:rPr lang="en-US" dirty="0"/>
              <a:t>:  Mesokurtic</a:t>
            </a:r>
          </a:p>
          <a:p>
            <a:pPr marL="0" indent="0">
              <a:buNone/>
            </a:pPr>
            <a:r>
              <a:rPr lang="en-US" i="1" dirty="0"/>
              <a:t>	K &lt; 3</a:t>
            </a:r>
            <a:r>
              <a:rPr lang="en-US" dirty="0"/>
              <a:t>:  </a:t>
            </a:r>
            <a:r>
              <a:rPr lang="en-US" dirty="0" err="1"/>
              <a:t>Plattykurtic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97275-1775-400C-BF17-871D6755A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21288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7C39AD-9BB9-4452-B844-2CA7092FB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95090"/>
              </p:ext>
            </p:extLst>
          </p:nvPr>
        </p:nvGraphicFramePr>
        <p:xfrm>
          <a:off x="4371975" y="2485836"/>
          <a:ext cx="2590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3" imgW="2590800" imgH="1016000" progId="Equation.DSMT4">
                  <p:embed/>
                </p:oleObj>
              </mc:Choice>
              <mc:Fallback>
                <p:oleObj name="Equation" r:id="rId3" imgW="2590800" imgH="1016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2485836"/>
                        <a:ext cx="2590800" cy="10191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9487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 of Shape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Box and Whisker Plot </a:t>
            </a:r>
            <a:endParaRPr lang="en-US" b="1" dirty="0"/>
          </a:p>
          <a:p>
            <a:pPr marL="0" lvl="0" indent="0">
              <a:buNone/>
            </a:pPr>
            <a:r>
              <a:rPr lang="en-US" dirty="0"/>
              <a:t>Five specific values (five-number summary) are used to summarize the data:</a:t>
            </a:r>
            <a:endParaRPr lang="en-US" b="1" dirty="0"/>
          </a:p>
          <a:p>
            <a:pPr lvl="1"/>
            <a:r>
              <a:rPr lang="en-US" dirty="0"/>
              <a:t>Median,  Q</a:t>
            </a:r>
            <a:r>
              <a:rPr lang="en-US" baseline="-25000" dirty="0"/>
              <a:t>2</a:t>
            </a:r>
            <a:endParaRPr lang="en-US" b="1" dirty="0"/>
          </a:p>
          <a:p>
            <a:pPr lvl="1"/>
            <a:r>
              <a:rPr lang="en-US" dirty="0"/>
              <a:t>First quartile,  Q</a:t>
            </a:r>
            <a:r>
              <a:rPr lang="en-US" baseline="-25000" dirty="0"/>
              <a:t>1</a:t>
            </a:r>
            <a:endParaRPr lang="en-US" b="1" dirty="0"/>
          </a:p>
          <a:p>
            <a:pPr lvl="1"/>
            <a:r>
              <a:rPr lang="en-US" dirty="0"/>
              <a:t>Third quartile,  Q</a:t>
            </a:r>
            <a:r>
              <a:rPr lang="en-US" baseline="-25000" dirty="0"/>
              <a:t>3</a:t>
            </a:r>
            <a:endParaRPr lang="en-US" b="1" dirty="0"/>
          </a:p>
          <a:p>
            <a:pPr lvl="1"/>
            <a:r>
              <a:rPr lang="en-US" dirty="0"/>
              <a:t>Minimum value in the data set</a:t>
            </a:r>
            <a:endParaRPr lang="en-US" b="1" dirty="0"/>
          </a:p>
          <a:p>
            <a:pPr lvl="1"/>
            <a:r>
              <a:rPr lang="en-US" dirty="0"/>
              <a:t>Maximum value in the data set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783CC-F646-4CB1-949A-34DAA69A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3" y="5146081"/>
            <a:ext cx="5733193" cy="12081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2E7399-B65B-432C-A4E1-BB52A5C5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28" y="2767342"/>
            <a:ext cx="5733193" cy="35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774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Statistical Graphs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Histogram </a:t>
            </a:r>
            <a:r>
              <a:rPr lang="en-US" b="1" dirty="0"/>
              <a:t>-- </a:t>
            </a:r>
            <a:r>
              <a:rPr lang="en-US" dirty="0"/>
              <a:t>vertical bar chart of frequencies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D9FC4-A32B-487C-A6F2-20C6E6E4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0" y="2622581"/>
            <a:ext cx="5733193" cy="1870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4B6A37-ED62-4EA7-904B-3D52DBC0D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77" y="2230331"/>
            <a:ext cx="6071873" cy="40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899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Statistical Graphs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Frequency Polygon </a:t>
            </a:r>
            <a:r>
              <a:rPr lang="en-US" b="1" dirty="0"/>
              <a:t>-- </a:t>
            </a:r>
            <a:r>
              <a:rPr lang="en-US" dirty="0"/>
              <a:t>line graph of frequencies</a:t>
            </a:r>
          </a:p>
          <a:p>
            <a:pPr marL="0" indent="0">
              <a:buNone/>
            </a:pPr>
            <a:r>
              <a:rPr lang="en-US" sz="1600" i="1" dirty="0"/>
              <a:t>						</a:t>
            </a:r>
            <a:r>
              <a:rPr lang="en-US" sz="1600" i="1" u="sng" dirty="0"/>
              <a:t>Relationship between Class Frequencies and Class Midpoints</a:t>
            </a:r>
            <a:endParaRPr lang="en-US" sz="16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EBEB1-C470-4824-A871-CC3DE774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0" y="2622581"/>
            <a:ext cx="5733193" cy="1870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44C84-27E3-42C6-943B-72510B88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493" y="2542632"/>
            <a:ext cx="5570012" cy="38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217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Statistical Graphs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Ogive </a:t>
            </a:r>
            <a:r>
              <a:rPr lang="en-US" b="1" dirty="0"/>
              <a:t>-- </a:t>
            </a:r>
            <a:r>
              <a:rPr lang="en-US" dirty="0"/>
              <a:t>line graph of cumulative frequencies</a:t>
            </a:r>
          </a:p>
          <a:p>
            <a:pPr marL="0" indent="0">
              <a:buNone/>
            </a:pPr>
            <a:r>
              <a:rPr lang="en-US" sz="1600" i="1" dirty="0"/>
              <a:t>						</a:t>
            </a:r>
            <a:r>
              <a:rPr lang="en-US" sz="1600" i="1" u="sng" dirty="0"/>
              <a:t>Relationship between Cumulative Class Frequencies and</a:t>
            </a: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								</a:t>
            </a:r>
            <a:r>
              <a:rPr lang="en-US" sz="1600" i="1" u="sng" dirty="0"/>
              <a:t>Class Midpoints</a:t>
            </a:r>
            <a:endParaRPr lang="en-US" sz="16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EBEB1-C470-4824-A871-CC3DE774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0" y="2622581"/>
            <a:ext cx="5733193" cy="18700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C9ABF5-37B2-4065-A694-71DAE0A4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33" y="2730695"/>
            <a:ext cx="5238095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452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Statistical Graphs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Relative Frequency Ogive</a:t>
            </a:r>
            <a:endParaRPr lang="en-US" dirty="0"/>
          </a:p>
          <a:p>
            <a:pPr marL="0" indent="0">
              <a:buNone/>
            </a:pPr>
            <a:r>
              <a:rPr lang="en-US" sz="1600" i="1" dirty="0"/>
              <a:t>						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EBEB1-C470-4824-A871-CC3DE774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0" y="2622581"/>
            <a:ext cx="5733193" cy="1870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DB627-B72B-4AC2-914A-1360B0BE0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127" y="1957388"/>
            <a:ext cx="5909686" cy="40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60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Statistical Graphs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Pie Chart</a:t>
            </a:r>
            <a:endParaRPr lang="en-US" b="1" dirty="0"/>
          </a:p>
          <a:p>
            <a:pPr marL="0" indent="0">
              <a:buNone/>
            </a:pPr>
            <a:r>
              <a:rPr lang="en-US" u="sng" dirty="0"/>
              <a:t>Ex</a:t>
            </a:r>
            <a:r>
              <a:rPr lang="en-US" dirty="0"/>
              <a:t>:  Consider the following data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4AECFC-7001-4177-9299-B5B293469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541"/>
              </p:ext>
            </p:extLst>
          </p:nvPr>
        </p:nvGraphicFramePr>
        <p:xfrm>
          <a:off x="852487" y="3111659"/>
          <a:ext cx="5400675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526">
                  <a:extLst>
                    <a:ext uri="{9D8B030D-6E8A-4147-A177-3AD203B41FA5}">
                      <a16:colId xmlns:a16="http://schemas.microsoft.com/office/drawing/2014/main" val="553751318"/>
                    </a:ext>
                  </a:extLst>
                </a:gridCol>
                <a:gridCol w="2066924">
                  <a:extLst>
                    <a:ext uri="{9D8B030D-6E8A-4147-A177-3AD203B41FA5}">
                      <a16:colId xmlns:a16="http://schemas.microsoft.com/office/drawing/2014/main" val="1648330856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719208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Company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r>
                        <a:rPr lang="en-US" sz="2000" baseline="30000">
                          <a:effectLst/>
                        </a:rPr>
                        <a:t>nd</a:t>
                      </a:r>
                      <a:r>
                        <a:rPr lang="en-US" sz="2000">
                          <a:effectLst/>
                        </a:rPr>
                        <a:t> Quarter Truck Production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Percentage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(%)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939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410" algn="l"/>
                        </a:tabLst>
                      </a:pPr>
                      <a:r>
                        <a:rPr lang="en-US" sz="2000" dirty="0">
                          <a:effectLst/>
                        </a:rPr>
                        <a:t>	357,411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410" algn="l"/>
                        </a:tabLst>
                      </a:pPr>
                      <a:r>
                        <a:rPr lang="en-US" sz="2000" dirty="0">
                          <a:effectLst/>
                        </a:rPr>
                        <a:t>	354,936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410" algn="l"/>
                        </a:tabLst>
                      </a:pPr>
                      <a:r>
                        <a:rPr lang="en-US" sz="2000" dirty="0">
                          <a:effectLst/>
                        </a:rPr>
                        <a:t>	160,997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410" algn="l"/>
                        </a:tabLst>
                      </a:pPr>
                      <a:r>
                        <a:rPr lang="en-US" sz="2000" dirty="0">
                          <a:effectLst/>
                        </a:rPr>
                        <a:t>	34,099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410" algn="l"/>
                        </a:tabLst>
                      </a:pPr>
                      <a:r>
                        <a:rPr lang="en-US" sz="2000" dirty="0">
                          <a:effectLst/>
                        </a:rPr>
                        <a:t>	12,747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410" algn="l"/>
                        </a:tabLst>
                      </a:pPr>
                      <a:r>
                        <a:rPr lang="en-US" sz="2000" dirty="0">
                          <a:effectLst/>
                        </a:rPr>
                        <a:t>39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410" algn="l"/>
                        </a:tabLst>
                      </a:pPr>
                      <a:r>
                        <a:rPr lang="en-US" sz="2000" dirty="0">
                          <a:effectLst/>
                        </a:rPr>
                        <a:t>39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410" algn="l"/>
                        </a:tabLs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410" algn="l"/>
                        </a:tabLs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410" algn="l"/>
                        </a:tabLs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343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410" algn="l"/>
                        </a:tabLst>
                      </a:pPr>
                      <a:r>
                        <a:rPr lang="en-US" sz="2000">
                          <a:effectLst/>
                        </a:rPr>
                        <a:t>920,190</a:t>
                      </a:r>
                      <a:endParaRPr lang="en-US" sz="2000">
                        <a:effectLst/>
                        <a:latin typeface="VNI-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410" algn="l"/>
                        </a:tabLs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2299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4BB03D8-A523-4AAE-B344-7BC3D745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974028"/>
            <a:ext cx="5231163" cy="40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731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Statistical Graphs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Scatter Diagram</a:t>
            </a:r>
          </a:p>
          <a:p>
            <a:pPr lvl="0"/>
            <a:r>
              <a:rPr lang="en-US" dirty="0"/>
              <a:t>A graphical presentation of the relationship between two </a:t>
            </a:r>
            <a:r>
              <a:rPr lang="en-US" u="sng" dirty="0"/>
              <a:t>quantitative</a:t>
            </a:r>
            <a:r>
              <a:rPr lang="en-US" dirty="0"/>
              <a:t> variables.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One variable is shown on the horizontal axis and the other variable is shown on the vertical axis.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0" algn="just"/>
            <a:r>
              <a:rPr lang="en-US" dirty="0"/>
              <a:t>The general pattern of the plotted points suggests the overall relationship between the variables.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32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Statistical Graphs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Scatter Diagram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       A Positive Relationship	        A Negative Relationship 	       No Apparent Relationship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3D3FC-BECD-4EAB-83AA-116AEABA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0" y="2509974"/>
            <a:ext cx="2847619" cy="21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8878F5-8DF2-4720-8050-529DB0BF3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857" y="2438551"/>
            <a:ext cx="2914286" cy="2323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4CE66-C91E-4FA2-BDD8-7C77E6B45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928" y="2538964"/>
            <a:ext cx="2895238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3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Tabular Summary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                Parts	       		       	Percent</a:t>
            </a:r>
          </a:p>
          <a:p>
            <a:pPr marL="0" indent="0">
              <a:buNone/>
            </a:pPr>
            <a:r>
              <a:rPr lang="en-US" b="1" dirty="0"/>
              <a:t>		        	Cost ($)      Frequency      </a:t>
            </a:r>
            <a:r>
              <a:rPr lang="en-US" b="1" dirty="0" err="1"/>
              <a:t>Frequency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          50-59		  2		      4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          60-69	      	13		    26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          70-79		16		    32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          80-89	      	  7		    14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          90-99		  7		    14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        100-109	    	  5		    10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	          Total     	50	             100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38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Determination of Outliers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u="sng" dirty="0"/>
              <a:t>Inner Fences</a:t>
            </a:r>
          </a:p>
          <a:p>
            <a:pPr lvl="1"/>
            <a:r>
              <a:rPr lang="en-US" sz="2800" dirty="0"/>
              <a:t>IQR = Q</a:t>
            </a:r>
            <a:r>
              <a:rPr lang="en-US" sz="2800" baseline="-25000" dirty="0"/>
              <a:t>3</a:t>
            </a:r>
            <a:r>
              <a:rPr lang="en-US" sz="2800" dirty="0"/>
              <a:t> - Q</a:t>
            </a:r>
            <a:r>
              <a:rPr lang="en-US" sz="2800" baseline="-25000" dirty="0"/>
              <a:t>1</a:t>
            </a:r>
            <a:endParaRPr lang="en-US" sz="2800" b="1" dirty="0"/>
          </a:p>
          <a:p>
            <a:pPr lvl="1"/>
            <a:r>
              <a:rPr lang="en-US" sz="2800" dirty="0"/>
              <a:t>Lower inner fence = Q</a:t>
            </a:r>
            <a:r>
              <a:rPr lang="en-US" sz="2800" baseline="-25000" dirty="0"/>
              <a:t>1</a:t>
            </a:r>
            <a:r>
              <a:rPr lang="en-US" sz="2800" dirty="0"/>
              <a:t> - 1.5 IQR</a:t>
            </a:r>
            <a:endParaRPr lang="en-US" sz="2800" b="1" dirty="0"/>
          </a:p>
          <a:p>
            <a:pPr lvl="1"/>
            <a:r>
              <a:rPr lang="en-US" sz="2800" dirty="0"/>
              <a:t>Upper inner fence = Q</a:t>
            </a:r>
            <a:r>
              <a:rPr lang="en-US" sz="2800" baseline="-25000" dirty="0"/>
              <a:t>3</a:t>
            </a:r>
            <a:r>
              <a:rPr lang="en-US" sz="2800" dirty="0"/>
              <a:t> + 1.5 IQR</a:t>
            </a:r>
            <a:endParaRPr lang="en-US" sz="2800" b="1" dirty="0"/>
          </a:p>
          <a:p>
            <a:pPr mar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u="sng" dirty="0"/>
              <a:t>Outer Fences</a:t>
            </a:r>
          </a:p>
          <a:p>
            <a:pPr lvl="1"/>
            <a:r>
              <a:rPr lang="en-US" sz="2800" dirty="0"/>
              <a:t>Lower outer fence = Q</a:t>
            </a:r>
            <a:r>
              <a:rPr lang="en-US" sz="2800" baseline="-25000" dirty="0"/>
              <a:t>1</a:t>
            </a:r>
            <a:r>
              <a:rPr lang="en-US" sz="2800" dirty="0"/>
              <a:t> - 3.0 IQR</a:t>
            </a:r>
            <a:endParaRPr lang="en-US" sz="2800" b="1" dirty="0"/>
          </a:p>
          <a:p>
            <a:pPr lvl="1"/>
            <a:r>
              <a:rPr lang="en-US" sz="2800" dirty="0"/>
              <a:t>Upper outer fence = Q</a:t>
            </a:r>
            <a:r>
              <a:rPr lang="en-US" sz="2800" baseline="-25000" dirty="0"/>
              <a:t>3</a:t>
            </a:r>
            <a:r>
              <a:rPr lang="en-US" sz="2800" dirty="0"/>
              <a:t> + 3.0 IQR</a:t>
            </a:r>
            <a:endParaRPr lang="en-US" sz="28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458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Determination of Outliers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should be noted that</a:t>
            </a:r>
            <a:endParaRPr lang="en-US" b="1" dirty="0"/>
          </a:p>
          <a:p>
            <a:pPr lvl="0" algn="just"/>
            <a:r>
              <a:rPr lang="en-US" dirty="0"/>
              <a:t>Values of the data set located outside the inner fences are considered as </a:t>
            </a:r>
            <a:r>
              <a:rPr lang="en-US" i="1" dirty="0"/>
              <a:t>outliers</a:t>
            </a:r>
            <a:r>
              <a:rPr lang="en-US" dirty="0"/>
              <a:t>.</a:t>
            </a:r>
            <a:endParaRPr lang="en-US" b="1" dirty="0"/>
          </a:p>
          <a:p>
            <a:pPr lvl="0" algn="just"/>
            <a:r>
              <a:rPr lang="en-US" dirty="0"/>
              <a:t>An outlier located outside the outer fences is an </a:t>
            </a:r>
            <a:r>
              <a:rPr lang="en-US" i="1" dirty="0"/>
              <a:t>extreme outlier</a:t>
            </a:r>
            <a:r>
              <a:rPr lang="en-US" dirty="0"/>
              <a:t>, otherwise, it is a </a:t>
            </a:r>
            <a:r>
              <a:rPr lang="en-US" i="1" dirty="0"/>
              <a:t>mild</a:t>
            </a:r>
            <a:r>
              <a:rPr lang="en-US" dirty="0"/>
              <a:t> </a:t>
            </a:r>
            <a:r>
              <a:rPr lang="en-US" i="1" dirty="0"/>
              <a:t>outlier</a:t>
            </a:r>
            <a:r>
              <a:rPr lang="en-US" dirty="0"/>
              <a:t>.</a:t>
            </a:r>
            <a:endParaRPr lang="en-US" b="1" dirty="0"/>
          </a:p>
          <a:p>
            <a:pPr lvl="0"/>
            <a:r>
              <a:rPr lang="en-US" dirty="0"/>
              <a:t>If there exist a </a:t>
            </a:r>
            <a:r>
              <a:rPr lang="en-US" i="1" dirty="0"/>
              <a:t>single extreme outlier</a:t>
            </a:r>
            <a:r>
              <a:rPr lang="en-US" dirty="0"/>
              <a:t> or </a:t>
            </a:r>
            <a:r>
              <a:rPr lang="en-US" i="1" dirty="0"/>
              <a:t>many mild outliers</a:t>
            </a:r>
            <a:r>
              <a:rPr lang="en-US" dirty="0"/>
              <a:t> in the sample, statistical procedures may be </a:t>
            </a:r>
            <a:r>
              <a:rPr lang="en-US" i="1" dirty="0"/>
              <a:t>unreliable</a:t>
            </a:r>
            <a:r>
              <a:rPr lang="en-US" dirty="0"/>
              <a:t>.</a:t>
            </a:r>
            <a:endParaRPr lang="en-US" b="1" dirty="0"/>
          </a:p>
          <a:p>
            <a:pPr lvl="0"/>
            <a:r>
              <a:rPr lang="en-US" dirty="0"/>
              <a:t>When there exist outliers in the data set, the whiskers of the box plot will be extended to the </a:t>
            </a:r>
            <a:r>
              <a:rPr lang="en-US" i="1" dirty="0"/>
              <a:t>non-outlier</a:t>
            </a:r>
            <a:r>
              <a:rPr lang="en-US" dirty="0"/>
              <a:t> values only.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177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Determination of Outliers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C37B2-DD53-4123-A5A2-D84442F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Example</a:t>
            </a:r>
          </a:p>
          <a:p>
            <a:pPr marL="0" indent="0">
              <a:buNone/>
            </a:pPr>
            <a:r>
              <a:rPr lang="en-US" dirty="0"/>
              <a:t>Consider the following data set:</a:t>
            </a:r>
          </a:p>
          <a:p>
            <a:pPr marL="0" indent="0">
              <a:buNone/>
            </a:pPr>
            <a:r>
              <a:rPr lang="en-US" dirty="0"/>
              <a:t>5.3	8.2	13.8	74.1	85.3	88.0	90.2	91.5	92.4	92.9	93.6	94.3</a:t>
            </a:r>
          </a:p>
          <a:p>
            <a:pPr marL="0" indent="0">
              <a:buNone/>
            </a:pPr>
            <a:r>
              <a:rPr lang="en-US" dirty="0"/>
              <a:t>94.8	94.9	95.5	95.8	95.9	96.6	96.7	98.1	99.0	101.4 103.7	106.0 </a:t>
            </a:r>
          </a:p>
          <a:p>
            <a:pPr marL="0" indent="0">
              <a:buNone/>
            </a:pPr>
            <a:r>
              <a:rPr lang="en-US" dirty="0"/>
              <a:t>and 113.5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quartiles are:   	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=90.2,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=94.8,</a:t>
            </a:r>
            <a:r>
              <a:rPr lang="en-US" i="1" dirty="0"/>
              <a:t> Q</a:t>
            </a:r>
            <a:r>
              <a:rPr lang="en-US" baseline="-25000" dirty="0"/>
              <a:t>3</a:t>
            </a:r>
            <a:r>
              <a:rPr lang="en-US" dirty="0"/>
              <a:t>=96.7		 </a:t>
            </a:r>
          </a:p>
          <a:p>
            <a:pPr marL="0" indent="0">
              <a:buNone/>
            </a:pPr>
            <a:r>
              <a:rPr lang="en-US" dirty="0"/>
              <a:t>The fences:	 	</a:t>
            </a:r>
            <a:r>
              <a:rPr lang="en-US" i="1" dirty="0"/>
              <a:t>LIF</a:t>
            </a:r>
            <a:r>
              <a:rPr lang="en-US" dirty="0"/>
              <a:t> = 80.45		</a:t>
            </a:r>
            <a:r>
              <a:rPr lang="en-US" i="1" dirty="0"/>
              <a:t>UIF</a:t>
            </a:r>
            <a:r>
              <a:rPr lang="en-US" dirty="0"/>
              <a:t> = 106.45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i="1" dirty="0"/>
              <a:t>LOF</a:t>
            </a:r>
            <a:r>
              <a:rPr lang="en-US" dirty="0"/>
              <a:t> = 70.7		</a:t>
            </a:r>
            <a:r>
              <a:rPr lang="en-US" i="1" dirty="0"/>
              <a:t>UOF</a:t>
            </a:r>
            <a:r>
              <a:rPr lang="en-US" dirty="0"/>
              <a:t> = 116.2 	 </a:t>
            </a:r>
          </a:p>
          <a:p>
            <a:pPr marL="0" indent="0">
              <a:buNone/>
            </a:pPr>
            <a:r>
              <a:rPr lang="en-US" dirty="0"/>
              <a:t>There are 5 outliers: 5.3, 8.2, 13.8, 74.1, 113.5 in which the first three outliers are extreme outliers.  The whiskers should be extended out to only 85.3 and 106.0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2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287" y="1751672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Graphical Summary  (Histogram)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C03E61-EEE5-4C55-81A3-C40782400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83" y="2456686"/>
            <a:ext cx="5791200" cy="364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27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Numerical Descriptive Statistics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most common numerical descriptive statistic is the </a:t>
            </a:r>
            <a:r>
              <a:rPr lang="en-US" u="sng" dirty="0"/>
              <a:t>average</a:t>
            </a:r>
            <a:r>
              <a:rPr lang="en-US" dirty="0"/>
              <a:t> (or </a:t>
            </a:r>
            <a:r>
              <a:rPr lang="en-US" u="sng" dirty="0"/>
              <a:t>mean</a:t>
            </a:r>
            <a:r>
              <a:rPr lang="en-US" dirty="0"/>
              <a:t>). Others:  mode, median, variance, standard deviation, etc.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2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9" id="{C62A709E-BDC5-A046-9ECD-57A6FD34528D}" vid="{392FA3C1-01DE-2349-B0AB-32C1135A0C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1791</Words>
  <Application>Microsoft Office PowerPoint</Application>
  <PresentationFormat>Widescreen</PresentationFormat>
  <Paragraphs>655</Paragraphs>
  <Slides>72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Arial</vt:lpstr>
      <vt:lpstr>Calibri</vt:lpstr>
      <vt:lpstr>Calibri Light</vt:lpstr>
      <vt:lpstr>Times New Roman</vt:lpstr>
      <vt:lpstr>VNI-Times</vt:lpstr>
      <vt:lpstr>Office Theme</vt:lpstr>
      <vt:lpstr>Equation</vt:lpstr>
      <vt:lpstr>Worksheet</vt:lpstr>
      <vt:lpstr>Visio</vt:lpstr>
      <vt:lpstr>MathType 6.0 Equation</vt:lpstr>
      <vt:lpstr>PowerPoint Presentation</vt:lpstr>
      <vt:lpstr>PowerPoint Presentation</vt:lpstr>
      <vt:lpstr>Introduction</vt:lpstr>
      <vt:lpstr>Descriptive Statistics</vt:lpstr>
      <vt:lpstr>Descriptive Statistics</vt:lpstr>
      <vt:lpstr>Descriptive Statistics</vt:lpstr>
      <vt:lpstr>Descriptive Statistics</vt:lpstr>
      <vt:lpstr>Descriptive Statistics</vt:lpstr>
      <vt:lpstr>Descriptive Statistics</vt:lpstr>
      <vt:lpstr>Statistical Inferences</vt:lpstr>
      <vt:lpstr>Statistical Inferences</vt:lpstr>
      <vt:lpstr>Statistical Inferences</vt:lpstr>
      <vt:lpstr>Data Measurement</vt:lpstr>
      <vt:lpstr>Data Measurement</vt:lpstr>
      <vt:lpstr>Data Measurement</vt:lpstr>
      <vt:lpstr>Data Measurement</vt:lpstr>
      <vt:lpstr>Data Measurement</vt:lpstr>
      <vt:lpstr>Data Measurement</vt:lpstr>
      <vt:lpstr>Data Measurement</vt:lpstr>
      <vt:lpstr>Data Measurement</vt:lpstr>
      <vt:lpstr>Data Measurement</vt:lpstr>
      <vt:lpstr>Data Measurement</vt:lpstr>
      <vt:lpstr>Ungrouped vs. Grouped Data</vt:lpstr>
      <vt:lpstr>Ungrouped vs. Grouped Data</vt:lpstr>
      <vt:lpstr>Ungrouped vs. Grouped Data</vt:lpstr>
      <vt:lpstr>Ungrouped vs. Grouped Data</vt:lpstr>
      <vt:lpstr>Ungrouped vs. Grouped Data</vt:lpstr>
      <vt:lpstr>Ungrouped vs. Grouped Data</vt:lpstr>
      <vt:lpstr>Ungrouped vs. Grouped Data</vt:lpstr>
      <vt:lpstr>Ungrouped vs. Grouped Data</vt:lpstr>
      <vt:lpstr>Measures of Central Tendency Ungrouped Data</vt:lpstr>
      <vt:lpstr>Measures of Central Tendency Ungrouped Data</vt:lpstr>
      <vt:lpstr>Measures of Central Tendency Ungrouped Data</vt:lpstr>
      <vt:lpstr>Measures of Central Tendency Ungrouped Data</vt:lpstr>
      <vt:lpstr>Measures of Central Tendency Ungrouped Data</vt:lpstr>
      <vt:lpstr>Measures of Central Tendency Ungrouped Data</vt:lpstr>
      <vt:lpstr>Measures of Central Tendency Ungrouped Data</vt:lpstr>
      <vt:lpstr>Measures of Central Tendency Ungrouped Data</vt:lpstr>
      <vt:lpstr>Measures of Central Tendency Ungrouped Data</vt:lpstr>
      <vt:lpstr>Measures of Central Tendency Ungrouped Data</vt:lpstr>
      <vt:lpstr>Measures of Central Tendency Ungrouped Data</vt:lpstr>
      <vt:lpstr>Measures of Central Tendency Ungrouped Data</vt:lpstr>
      <vt:lpstr>Measures of Central Tendency Ungrouped Data</vt:lpstr>
      <vt:lpstr>Measures of Central Tendency Grouped Data</vt:lpstr>
      <vt:lpstr>Measures of Central Tendency Grouped Data</vt:lpstr>
      <vt:lpstr>Measures of Central Tendency Grouped Data</vt:lpstr>
      <vt:lpstr>Measures of Central Tendency Grouped Data</vt:lpstr>
      <vt:lpstr>Measures of Central Tendency Grouped Data</vt:lpstr>
      <vt:lpstr>Measures of Variability Ungrouped Data</vt:lpstr>
      <vt:lpstr>Measures of Variability Ungrouped Data</vt:lpstr>
      <vt:lpstr>Measures of Variability Ungrouped Data</vt:lpstr>
      <vt:lpstr>Measures of Variability Ungrouped Data</vt:lpstr>
      <vt:lpstr>Measures of Variability Ungrouped Data</vt:lpstr>
      <vt:lpstr>Measures of Variability Ungrouped Data</vt:lpstr>
      <vt:lpstr>Measures of Variability Ungrouped Data</vt:lpstr>
      <vt:lpstr>Measures of Variability Ungrouped Data</vt:lpstr>
      <vt:lpstr>Measures of Variability Grouped Data</vt:lpstr>
      <vt:lpstr>Measures of Shape </vt:lpstr>
      <vt:lpstr>Measures of Shape </vt:lpstr>
      <vt:lpstr>Measures of Shape </vt:lpstr>
      <vt:lpstr>Measures of Shape </vt:lpstr>
      <vt:lpstr>Measures of Shape </vt:lpstr>
      <vt:lpstr>Common Statistical Graphs </vt:lpstr>
      <vt:lpstr>Common Statistical Graphs </vt:lpstr>
      <vt:lpstr>Common Statistical Graphs </vt:lpstr>
      <vt:lpstr>Common Statistical Graphs </vt:lpstr>
      <vt:lpstr>Common Statistical Graphs </vt:lpstr>
      <vt:lpstr>Common Statistical Graphs </vt:lpstr>
      <vt:lpstr>Common Statistical Graphs </vt:lpstr>
      <vt:lpstr>Determination of Outliers </vt:lpstr>
      <vt:lpstr>Determination of Outliers </vt:lpstr>
      <vt:lpstr>Determination of Outliers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Trung Luong</dc:creator>
  <cp:lastModifiedBy>Huynh Trung Luong</cp:lastModifiedBy>
  <cp:revision>32</cp:revision>
  <dcterms:created xsi:type="dcterms:W3CDTF">2019-10-02T07:34:54Z</dcterms:created>
  <dcterms:modified xsi:type="dcterms:W3CDTF">2019-10-08T09:28:10Z</dcterms:modified>
</cp:coreProperties>
</file>