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93" r:id="rId3"/>
    <p:sldId id="290" r:id="rId4"/>
    <p:sldId id="297" r:id="rId5"/>
    <p:sldId id="296" r:id="rId6"/>
    <p:sldId id="294" r:id="rId7"/>
    <p:sldId id="295" r:id="rId8"/>
    <p:sldId id="298" r:id="rId9"/>
    <p:sldId id="299" r:id="rId10"/>
    <p:sldId id="300" r:id="rId11"/>
    <p:sldId id="301" r:id="rId12"/>
    <p:sldId id="303" r:id="rId13"/>
    <p:sldId id="302" r:id="rId14"/>
    <p:sldId id="304" r:id="rId15"/>
    <p:sldId id="305" r:id="rId16"/>
    <p:sldId id="306" r:id="rId17"/>
    <p:sldId id="307" r:id="rId18"/>
    <p:sldId id="310" r:id="rId19"/>
    <p:sldId id="308" r:id="rId20"/>
    <p:sldId id="309" r:id="rId21"/>
    <p:sldId id="311" r:id="rId22"/>
    <p:sldId id="312" r:id="rId23"/>
    <p:sldId id="314" r:id="rId24"/>
    <p:sldId id="319" r:id="rId25"/>
    <p:sldId id="315" r:id="rId26"/>
    <p:sldId id="316" r:id="rId27"/>
    <p:sldId id="317" r:id="rId28"/>
    <p:sldId id="318" r:id="rId29"/>
    <p:sldId id="320" r:id="rId30"/>
    <p:sldId id="321" r:id="rId31"/>
    <p:sldId id="322" r:id="rId32"/>
    <p:sldId id="323" r:id="rId33"/>
    <p:sldId id="324" r:id="rId34"/>
    <p:sldId id="32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48D7E3-2C1F-4D23-9D15-D4E059611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9E127-46B9-457A-A9E6-297391FEE1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B50DF-B948-4DC3-A993-D8454B0255B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1BB14-DC41-4494-8B4D-CCDEBDF3CB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212B6-D4F0-45DD-B1DA-689AB9B450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10CC5-42D2-40D8-AAEC-0AC207FB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05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9C7C-64F4-6E4D-ACDB-FD7876D2BE1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50DBC-2896-0A4C-AFF9-CCB22DA1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803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C97EE39D-45B9-4BC4-A0D5-310EF34CFB88}"/>
              </a:ext>
            </a:extLst>
          </p:cNvPr>
          <p:cNvSpPr/>
          <p:nvPr userDrawn="1"/>
        </p:nvSpPr>
        <p:spPr>
          <a:xfrm>
            <a:off x="12703" y="2031"/>
            <a:ext cx="12195630" cy="68471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096136 w 12222426"/>
              <a:gd name="connsiteY1" fmla="*/ 5264333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59130"/>
              <a:gd name="connsiteY0" fmla="*/ 6847114 h 6847115"/>
              <a:gd name="connsiteX1" fmla="*/ 10096136 w 12259130"/>
              <a:gd name="connsiteY1" fmla="*/ 5238933 h 6847115"/>
              <a:gd name="connsiteX2" fmla="*/ 12259130 w 12259130"/>
              <a:gd name="connsiteY2" fmla="*/ 0 h 6847115"/>
              <a:gd name="connsiteX3" fmla="*/ 12221030 w 12259130"/>
              <a:gd name="connsiteY3" fmla="*/ 6847115 h 6847115"/>
              <a:gd name="connsiteX4" fmla="*/ 0 w 12259130"/>
              <a:gd name="connsiteY4" fmla="*/ 6847114 h 6847115"/>
              <a:gd name="connsiteX0" fmla="*/ 0 w 12170230"/>
              <a:gd name="connsiteY0" fmla="*/ 6859814 h 6859814"/>
              <a:gd name="connsiteX1" fmla="*/ 10007236 w 12170230"/>
              <a:gd name="connsiteY1" fmla="*/ 5238933 h 6859814"/>
              <a:gd name="connsiteX2" fmla="*/ 12170230 w 12170230"/>
              <a:gd name="connsiteY2" fmla="*/ 0 h 6859814"/>
              <a:gd name="connsiteX3" fmla="*/ 12132130 w 12170230"/>
              <a:gd name="connsiteY3" fmla="*/ 6847115 h 6859814"/>
              <a:gd name="connsiteX4" fmla="*/ 0 w 12170230"/>
              <a:gd name="connsiteY4" fmla="*/ 6859814 h 6859814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630" h="6847115">
                <a:moveTo>
                  <a:pt x="0" y="6847114"/>
                </a:moveTo>
                <a:cubicBezTo>
                  <a:pt x="1860005" y="5494382"/>
                  <a:pt x="7994831" y="6388465"/>
                  <a:pt x="10032636" y="5238933"/>
                </a:cubicBezTo>
                <a:cubicBezTo>
                  <a:pt x="12206876" y="3558178"/>
                  <a:pt x="11083835" y="1631043"/>
                  <a:pt x="12195630" y="0"/>
                </a:cubicBezTo>
                <a:cubicBezTo>
                  <a:pt x="12190792" y="2281162"/>
                  <a:pt x="12162368" y="4565953"/>
                  <a:pt x="12157530" y="6847115"/>
                </a:cubicBezTo>
                <a:lnTo>
                  <a:pt x="0" y="68471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9">
            <a:extLst>
              <a:ext uri="{FF2B5EF4-FFF2-40B4-BE49-F238E27FC236}">
                <a16:creationId xmlns:a16="http://schemas.microsoft.com/office/drawing/2014/main" id="{66BF8A63-094C-431F-A3A0-63E41BD8DF9F}"/>
              </a:ext>
            </a:extLst>
          </p:cNvPr>
          <p:cNvSpPr/>
          <p:nvPr userDrawn="1"/>
        </p:nvSpPr>
        <p:spPr>
          <a:xfrm>
            <a:off x="-15213" y="-8794"/>
            <a:ext cx="12222426" cy="68725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26" h="6872515">
                <a:moveTo>
                  <a:pt x="0" y="6872514"/>
                </a:moveTo>
                <a:cubicBezTo>
                  <a:pt x="2037805" y="5722982"/>
                  <a:pt x="8174445" y="6559008"/>
                  <a:pt x="10212250" y="5409476"/>
                </a:cubicBezTo>
                <a:cubicBezTo>
                  <a:pt x="12386490" y="3728721"/>
                  <a:pt x="11261635" y="1719943"/>
                  <a:pt x="12221030" y="0"/>
                </a:cubicBezTo>
                <a:cubicBezTo>
                  <a:pt x="12216192" y="2281162"/>
                  <a:pt x="12225868" y="4591353"/>
                  <a:pt x="12221030" y="6872515"/>
                </a:cubicBezTo>
                <a:lnTo>
                  <a:pt x="0" y="687251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9">
            <a:extLst>
              <a:ext uri="{FF2B5EF4-FFF2-40B4-BE49-F238E27FC236}">
                <a16:creationId xmlns:a16="http://schemas.microsoft.com/office/drawing/2014/main" id="{ED72CE23-6E9E-445E-A127-A9C3AB89B488}"/>
              </a:ext>
            </a:extLst>
          </p:cNvPr>
          <p:cNvSpPr/>
          <p:nvPr userDrawn="1"/>
        </p:nvSpPr>
        <p:spPr>
          <a:xfrm rot="10800000">
            <a:off x="1" y="-12699"/>
            <a:ext cx="12204700" cy="68707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039600"/>
              <a:gd name="connsiteY0" fmla="*/ 6997700 h 6997700"/>
              <a:gd name="connsiteX1" fmla="*/ 10045336 w 12039600"/>
              <a:gd name="connsiteY1" fmla="*/ 5656217 h 6997700"/>
              <a:gd name="connsiteX2" fmla="*/ 12039600 w 12039600"/>
              <a:gd name="connsiteY2" fmla="*/ 0 h 6997700"/>
              <a:gd name="connsiteX3" fmla="*/ 12039600 w 12039600"/>
              <a:gd name="connsiteY3" fmla="*/ 6858000 h 6997700"/>
              <a:gd name="connsiteX4" fmla="*/ 0 w 12039600"/>
              <a:gd name="connsiteY4" fmla="*/ 6997700 h 6997700"/>
              <a:gd name="connsiteX0" fmla="*/ 0 w 12192000"/>
              <a:gd name="connsiteY0" fmla="*/ 6997700 h 6997700"/>
              <a:gd name="connsiteX1" fmla="*/ 10045336 w 12192000"/>
              <a:gd name="connsiteY1" fmla="*/ 5656217 h 6997700"/>
              <a:gd name="connsiteX2" fmla="*/ 12039600 w 12192000"/>
              <a:gd name="connsiteY2" fmla="*/ 0 h 6997700"/>
              <a:gd name="connsiteX3" fmla="*/ 12192000 w 12192000"/>
              <a:gd name="connsiteY3" fmla="*/ 6997700 h 6997700"/>
              <a:gd name="connsiteX4" fmla="*/ 0 w 12192000"/>
              <a:gd name="connsiteY4" fmla="*/ 6997700 h 6997700"/>
              <a:gd name="connsiteX0" fmla="*/ 0 w 12192000"/>
              <a:gd name="connsiteY0" fmla="*/ 6845300 h 6845300"/>
              <a:gd name="connsiteX1" fmla="*/ 10045336 w 12192000"/>
              <a:gd name="connsiteY1" fmla="*/ 55038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83436 w 12192000"/>
              <a:gd name="connsiteY1" fmla="*/ 55927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70700"/>
              <a:gd name="connsiteX1" fmla="*/ 10058036 w 12204700"/>
              <a:gd name="connsiteY1" fmla="*/ 5554617 h 6870700"/>
              <a:gd name="connsiteX2" fmla="*/ 12204700 w 12204700"/>
              <a:gd name="connsiteY2" fmla="*/ 0 h 6870700"/>
              <a:gd name="connsiteX3" fmla="*/ 12192000 w 12204700"/>
              <a:gd name="connsiteY3" fmla="*/ 6870700 h 6870700"/>
              <a:gd name="connsiteX4" fmla="*/ 0 w 12204700"/>
              <a:gd name="connsiteY4" fmla="*/ 68326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700" h="6870700">
                <a:moveTo>
                  <a:pt x="0" y="6832600"/>
                </a:moveTo>
                <a:cubicBezTo>
                  <a:pt x="1885405" y="5568768"/>
                  <a:pt x="8020231" y="6704149"/>
                  <a:pt x="10058036" y="5554617"/>
                </a:cubicBezTo>
                <a:cubicBezTo>
                  <a:pt x="12232276" y="3873862"/>
                  <a:pt x="11054805" y="1554843"/>
                  <a:pt x="12204700" y="0"/>
                </a:cubicBezTo>
                <a:cubicBezTo>
                  <a:pt x="12200467" y="2290233"/>
                  <a:pt x="12196233" y="4580467"/>
                  <a:pt x="12192000" y="6870700"/>
                </a:cubicBezTo>
                <a:lnTo>
                  <a:pt x="0" y="68326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F55D275-D7F0-4BC5-ACE1-08EA96FE065F}"/>
              </a:ext>
            </a:extLst>
          </p:cNvPr>
          <p:cNvSpPr/>
          <p:nvPr userDrawn="1"/>
        </p:nvSpPr>
        <p:spPr>
          <a:xfrm rot="10800000">
            <a:off x="1" y="1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cubicBezTo>
                  <a:pt x="2037805" y="5708468"/>
                  <a:pt x="8159931" y="6805749"/>
                  <a:pt x="10197736" y="5656217"/>
                </a:cubicBezTo>
                <a:cubicBezTo>
                  <a:pt x="12371976" y="3975462"/>
                  <a:pt x="11232605" y="1719943"/>
                  <a:pt x="12192000" y="0"/>
                </a:cubicBez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9358ED85-3F91-4A60-AA0D-5214CD30A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1"/>
          <a:stretch/>
        </p:blipFill>
        <p:spPr>
          <a:xfrm>
            <a:off x="354562" y="479042"/>
            <a:ext cx="1824738" cy="1432477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45027A7-4436-4BFC-B715-CB8E92192D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51" y="770574"/>
            <a:ext cx="4263315" cy="1217780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BE025E4A-4CBA-48FB-AEF6-DE10B0DC6327}"/>
              </a:ext>
            </a:extLst>
          </p:cNvPr>
          <p:cNvSpPr txBox="1">
            <a:spLocks/>
          </p:cNvSpPr>
          <p:nvPr userDrawn="1"/>
        </p:nvSpPr>
        <p:spPr>
          <a:xfrm>
            <a:off x="6958652" y="5796343"/>
            <a:ext cx="5132090" cy="9779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Development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Master’s Degree Program in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Engineering for Thailand Sustainable Smart Industry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D39AF64-02D8-4A17-BB3F-4E3014876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177" y="3445482"/>
            <a:ext cx="8950284" cy="1305161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7DADDB0-2C51-4443-AB1B-DC4AF763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177" y="2067992"/>
            <a:ext cx="8950284" cy="1121423"/>
          </a:xfrm>
          <a:noFill/>
        </p:spPr>
        <p:txBody>
          <a:bodyPr anchor="ctr">
            <a:noAutofit/>
          </a:bodyPr>
          <a:lstStyle>
            <a:lvl1pPr algn="ctr">
              <a:defRPr sz="4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31D9C-DF45-4586-BF2E-7912D4B41D80}"/>
              </a:ext>
            </a:extLst>
          </p:cNvPr>
          <p:cNvSpPr/>
          <p:nvPr userDrawn="1"/>
        </p:nvSpPr>
        <p:spPr>
          <a:xfrm>
            <a:off x="1356177" y="3184039"/>
            <a:ext cx="8950284" cy="843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344BED-7B33-41AD-A323-368EB9B434D6}"/>
              </a:ext>
            </a:extLst>
          </p:cNvPr>
          <p:cNvSpPr/>
          <p:nvPr userDrawn="1"/>
        </p:nvSpPr>
        <p:spPr>
          <a:xfrm>
            <a:off x="1615354" y="3263030"/>
            <a:ext cx="843193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023124-B431-4DF0-80A3-5D3DB66D88FD}"/>
              </a:ext>
            </a:extLst>
          </p:cNvPr>
          <p:cNvSpPr/>
          <p:nvPr userDrawn="1"/>
        </p:nvSpPr>
        <p:spPr>
          <a:xfrm>
            <a:off x="1927935" y="3310167"/>
            <a:ext cx="7806768" cy="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433334" y="1661096"/>
            <a:ext cx="10658792" cy="5077641"/>
            <a:chOff x="1433334" y="1661096"/>
            <a:chExt cx="10658792" cy="50776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0E009E9-C9B2-471A-9A7A-5D205EEDA1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309" y="4249828"/>
              <a:ext cx="1280160" cy="1280160"/>
            </a:xfrm>
            <a:prstGeom prst="rect">
              <a:avLst/>
            </a:prstGeom>
            <a:noFill/>
          </p:spPr>
        </p:pic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366" y="5267033"/>
              <a:ext cx="1243584" cy="122803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735" y="5409421"/>
              <a:ext cx="1234440" cy="12344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371" y="4984342"/>
              <a:ext cx="1554480" cy="1417874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 userDrawn="1"/>
          </p:nvGrpSpPr>
          <p:grpSpPr>
            <a:xfrm>
              <a:off x="1433334" y="5625782"/>
              <a:ext cx="1947672" cy="1112955"/>
              <a:chOff x="1462142" y="5625782"/>
              <a:chExt cx="1947672" cy="1112955"/>
            </a:xfrm>
          </p:grpSpPr>
          <p:sp>
            <p:nvSpPr>
              <p:cNvPr id="29" name="Rectangle 28"/>
              <p:cNvSpPr/>
              <p:nvPr userDrawn="1"/>
            </p:nvSpPr>
            <p:spPr>
              <a:xfrm>
                <a:off x="1709237" y="6396483"/>
                <a:ext cx="1453102" cy="1565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142" y="5625782"/>
                <a:ext cx="1947672" cy="1112955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690" y="4846630"/>
              <a:ext cx="1252728" cy="124437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422" y="1661096"/>
              <a:ext cx="1060704" cy="141667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832" y="5179620"/>
              <a:ext cx="1225296" cy="14183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9173" y="2994422"/>
              <a:ext cx="850392" cy="1490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493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9F83CD-1E72-46FA-A09B-48783A0A3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2EEB56D-10AA-4548-B3DB-C74661EAED2E}"/>
              </a:ext>
            </a:extLst>
          </p:cNvPr>
          <p:cNvSpPr/>
          <p:nvPr userDrawn="1"/>
        </p:nvSpPr>
        <p:spPr>
          <a:xfrm rot="10800000">
            <a:off x="304800" y="274321"/>
            <a:ext cx="11571545" cy="6295197"/>
          </a:xfrm>
          <a:prstGeom prst="round2Diag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3CC12D3-EFEE-4DBD-A0DE-4E6866861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4" y="486231"/>
            <a:ext cx="1091440" cy="8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1045D65-668D-4D95-B4D8-EA5B054C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>
            <a:lvl1pPr algn="ctr"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2A50B16-EDDF-4F8E-8E61-17E398D0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14" y="1693703"/>
            <a:ext cx="11229516" cy="4303509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B01A1C-51D1-41B4-9C3C-E06B1D57AF69}"/>
              </a:ext>
            </a:extLst>
          </p:cNvPr>
          <p:cNvGrpSpPr/>
          <p:nvPr userDrawn="1"/>
        </p:nvGrpSpPr>
        <p:grpSpPr>
          <a:xfrm>
            <a:off x="1792289" y="1349129"/>
            <a:ext cx="9913040" cy="154101"/>
            <a:chOff x="1610813" y="1340083"/>
            <a:chExt cx="7607984" cy="1699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AE0845-1B36-45A0-A900-346B585FB863}"/>
                </a:ext>
              </a:extLst>
            </p:cNvPr>
            <p:cNvSpPr/>
            <p:nvPr userDrawn="1"/>
          </p:nvSpPr>
          <p:spPr>
            <a:xfrm>
              <a:off x="1610813" y="1340083"/>
              <a:ext cx="7607984" cy="843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424509-D133-4E5C-8A4D-7A431372B253}"/>
                </a:ext>
              </a:extLst>
            </p:cNvPr>
            <p:cNvSpPr/>
            <p:nvPr userDrawn="1"/>
          </p:nvSpPr>
          <p:spPr>
            <a:xfrm>
              <a:off x="1831119" y="1405583"/>
              <a:ext cx="7167370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E59BE7-4247-4ABD-852F-D91F21A5AAD4}"/>
                </a:ext>
              </a:extLst>
            </p:cNvPr>
            <p:cNvSpPr/>
            <p:nvPr userDrawn="1"/>
          </p:nvSpPr>
          <p:spPr>
            <a:xfrm>
              <a:off x="2096821" y="1457576"/>
              <a:ext cx="6635965" cy="524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1314F-AD54-4372-AC14-9CC620E0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4" b="10446"/>
          <a:stretch/>
        </p:blipFill>
        <p:spPr>
          <a:xfrm>
            <a:off x="4578232" y="6117024"/>
            <a:ext cx="3329507" cy="7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1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9F83CD-1E72-46FA-A09B-48783A0A3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2EEB56D-10AA-4548-B3DB-C74661EAED2E}"/>
              </a:ext>
            </a:extLst>
          </p:cNvPr>
          <p:cNvSpPr/>
          <p:nvPr userDrawn="1"/>
        </p:nvSpPr>
        <p:spPr>
          <a:xfrm rot="10800000">
            <a:off x="304800" y="274321"/>
            <a:ext cx="11571545" cy="6295197"/>
          </a:xfrm>
          <a:prstGeom prst="round2Diag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3CC12D3-EFEE-4DBD-A0DE-4E6866861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4" y="486231"/>
            <a:ext cx="1091440" cy="8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1045D65-668D-4D95-B4D8-EA5B054C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>
            <a:lvl1pPr algn="ctr"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2A50B16-EDDF-4F8E-8E61-17E398D0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14" y="1693703"/>
            <a:ext cx="11229516" cy="4303509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1314F-AD54-4372-AC14-9CC620E0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4" b="10446"/>
          <a:stretch/>
        </p:blipFill>
        <p:spPr>
          <a:xfrm>
            <a:off x="4578232" y="6117024"/>
            <a:ext cx="3329507" cy="7466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C97EE39D-45B9-4BC4-A0D5-310EF34CFB88}"/>
              </a:ext>
            </a:extLst>
          </p:cNvPr>
          <p:cNvSpPr/>
          <p:nvPr userDrawn="1"/>
        </p:nvSpPr>
        <p:spPr>
          <a:xfrm>
            <a:off x="12703" y="2031"/>
            <a:ext cx="12195630" cy="68471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096136 w 12222426"/>
              <a:gd name="connsiteY1" fmla="*/ 5264333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59130"/>
              <a:gd name="connsiteY0" fmla="*/ 6847114 h 6847115"/>
              <a:gd name="connsiteX1" fmla="*/ 10096136 w 12259130"/>
              <a:gd name="connsiteY1" fmla="*/ 5238933 h 6847115"/>
              <a:gd name="connsiteX2" fmla="*/ 12259130 w 12259130"/>
              <a:gd name="connsiteY2" fmla="*/ 0 h 6847115"/>
              <a:gd name="connsiteX3" fmla="*/ 12221030 w 12259130"/>
              <a:gd name="connsiteY3" fmla="*/ 6847115 h 6847115"/>
              <a:gd name="connsiteX4" fmla="*/ 0 w 12259130"/>
              <a:gd name="connsiteY4" fmla="*/ 6847114 h 6847115"/>
              <a:gd name="connsiteX0" fmla="*/ 0 w 12170230"/>
              <a:gd name="connsiteY0" fmla="*/ 6859814 h 6859814"/>
              <a:gd name="connsiteX1" fmla="*/ 10007236 w 12170230"/>
              <a:gd name="connsiteY1" fmla="*/ 5238933 h 6859814"/>
              <a:gd name="connsiteX2" fmla="*/ 12170230 w 12170230"/>
              <a:gd name="connsiteY2" fmla="*/ 0 h 6859814"/>
              <a:gd name="connsiteX3" fmla="*/ 12132130 w 12170230"/>
              <a:gd name="connsiteY3" fmla="*/ 6847115 h 6859814"/>
              <a:gd name="connsiteX4" fmla="*/ 0 w 12170230"/>
              <a:gd name="connsiteY4" fmla="*/ 6859814 h 6859814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630" h="6847115">
                <a:moveTo>
                  <a:pt x="0" y="6847114"/>
                </a:moveTo>
                <a:cubicBezTo>
                  <a:pt x="1860005" y="5494382"/>
                  <a:pt x="7994831" y="6388465"/>
                  <a:pt x="10032636" y="5238933"/>
                </a:cubicBezTo>
                <a:cubicBezTo>
                  <a:pt x="12206876" y="3558178"/>
                  <a:pt x="11083835" y="1631043"/>
                  <a:pt x="12195630" y="0"/>
                </a:cubicBezTo>
                <a:cubicBezTo>
                  <a:pt x="12190792" y="2281162"/>
                  <a:pt x="12162368" y="4565953"/>
                  <a:pt x="12157530" y="6847115"/>
                </a:cubicBezTo>
                <a:lnTo>
                  <a:pt x="0" y="68471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9">
            <a:extLst>
              <a:ext uri="{FF2B5EF4-FFF2-40B4-BE49-F238E27FC236}">
                <a16:creationId xmlns:a16="http://schemas.microsoft.com/office/drawing/2014/main" id="{66BF8A63-094C-431F-A3A0-63E41BD8DF9F}"/>
              </a:ext>
            </a:extLst>
          </p:cNvPr>
          <p:cNvSpPr/>
          <p:nvPr userDrawn="1"/>
        </p:nvSpPr>
        <p:spPr>
          <a:xfrm>
            <a:off x="-15213" y="-8794"/>
            <a:ext cx="12222426" cy="68725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26" h="6872515">
                <a:moveTo>
                  <a:pt x="0" y="6872514"/>
                </a:moveTo>
                <a:cubicBezTo>
                  <a:pt x="2037805" y="5722982"/>
                  <a:pt x="8174445" y="6559008"/>
                  <a:pt x="10212250" y="5409476"/>
                </a:cubicBezTo>
                <a:cubicBezTo>
                  <a:pt x="12386490" y="3728721"/>
                  <a:pt x="11261635" y="1719943"/>
                  <a:pt x="12221030" y="0"/>
                </a:cubicBezTo>
                <a:cubicBezTo>
                  <a:pt x="12216192" y="2281162"/>
                  <a:pt x="12225868" y="4591353"/>
                  <a:pt x="12221030" y="6872515"/>
                </a:cubicBezTo>
                <a:lnTo>
                  <a:pt x="0" y="687251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9">
            <a:extLst>
              <a:ext uri="{FF2B5EF4-FFF2-40B4-BE49-F238E27FC236}">
                <a16:creationId xmlns:a16="http://schemas.microsoft.com/office/drawing/2014/main" id="{ED72CE23-6E9E-445E-A127-A9C3AB89B488}"/>
              </a:ext>
            </a:extLst>
          </p:cNvPr>
          <p:cNvSpPr/>
          <p:nvPr userDrawn="1"/>
        </p:nvSpPr>
        <p:spPr>
          <a:xfrm rot="10800000">
            <a:off x="1" y="-12699"/>
            <a:ext cx="12204700" cy="68707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039600"/>
              <a:gd name="connsiteY0" fmla="*/ 6997700 h 6997700"/>
              <a:gd name="connsiteX1" fmla="*/ 10045336 w 12039600"/>
              <a:gd name="connsiteY1" fmla="*/ 5656217 h 6997700"/>
              <a:gd name="connsiteX2" fmla="*/ 12039600 w 12039600"/>
              <a:gd name="connsiteY2" fmla="*/ 0 h 6997700"/>
              <a:gd name="connsiteX3" fmla="*/ 12039600 w 12039600"/>
              <a:gd name="connsiteY3" fmla="*/ 6858000 h 6997700"/>
              <a:gd name="connsiteX4" fmla="*/ 0 w 12039600"/>
              <a:gd name="connsiteY4" fmla="*/ 6997700 h 6997700"/>
              <a:gd name="connsiteX0" fmla="*/ 0 w 12192000"/>
              <a:gd name="connsiteY0" fmla="*/ 6997700 h 6997700"/>
              <a:gd name="connsiteX1" fmla="*/ 10045336 w 12192000"/>
              <a:gd name="connsiteY1" fmla="*/ 5656217 h 6997700"/>
              <a:gd name="connsiteX2" fmla="*/ 12039600 w 12192000"/>
              <a:gd name="connsiteY2" fmla="*/ 0 h 6997700"/>
              <a:gd name="connsiteX3" fmla="*/ 12192000 w 12192000"/>
              <a:gd name="connsiteY3" fmla="*/ 6997700 h 6997700"/>
              <a:gd name="connsiteX4" fmla="*/ 0 w 12192000"/>
              <a:gd name="connsiteY4" fmla="*/ 6997700 h 6997700"/>
              <a:gd name="connsiteX0" fmla="*/ 0 w 12192000"/>
              <a:gd name="connsiteY0" fmla="*/ 6845300 h 6845300"/>
              <a:gd name="connsiteX1" fmla="*/ 10045336 w 12192000"/>
              <a:gd name="connsiteY1" fmla="*/ 55038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83436 w 12192000"/>
              <a:gd name="connsiteY1" fmla="*/ 55927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70700"/>
              <a:gd name="connsiteX1" fmla="*/ 10058036 w 12204700"/>
              <a:gd name="connsiteY1" fmla="*/ 5554617 h 6870700"/>
              <a:gd name="connsiteX2" fmla="*/ 12204700 w 12204700"/>
              <a:gd name="connsiteY2" fmla="*/ 0 h 6870700"/>
              <a:gd name="connsiteX3" fmla="*/ 12192000 w 12204700"/>
              <a:gd name="connsiteY3" fmla="*/ 6870700 h 6870700"/>
              <a:gd name="connsiteX4" fmla="*/ 0 w 12204700"/>
              <a:gd name="connsiteY4" fmla="*/ 68326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700" h="6870700">
                <a:moveTo>
                  <a:pt x="0" y="6832600"/>
                </a:moveTo>
                <a:cubicBezTo>
                  <a:pt x="1885405" y="5568768"/>
                  <a:pt x="8020231" y="6704149"/>
                  <a:pt x="10058036" y="5554617"/>
                </a:cubicBezTo>
                <a:cubicBezTo>
                  <a:pt x="12232276" y="3873862"/>
                  <a:pt x="11054805" y="1554843"/>
                  <a:pt x="12204700" y="0"/>
                </a:cubicBezTo>
                <a:cubicBezTo>
                  <a:pt x="12200467" y="2290233"/>
                  <a:pt x="12196233" y="4580467"/>
                  <a:pt x="12192000" y="6870700"/>
                </a:cubicBezTo>
                <a:lnTo>
                  <a:pt x="0" y="68326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F55D275-D7F0-4BC5-ACE1-08EA96FE065F}"/>
              </a:ext>
            </a:extLst>
          </p:cNvPr>
          <p:cNvSpPr/>
          <p:nvPr userDrawn="1"/>
        </p:nvSpPr>
        <p:spPr>
          <a:xfrm rot="10800000">
            <a:off x="1" y="1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cubicBezTo>
                  <a:pt x="2037805" y="5708468"/>
                  <a:pt x="8159931" y="6805749"/>
                  <a:pt x="10197736" y="5656217"/>
                </a:cubicBezTo>
                <a:cubicBezTo>
                  <a:pt x="12371976" y="3975462"/>
                  <a:pt x="11232605" y="1719943"/>
                  <a:pt x="12192000" y="0"/>
                </a:cubicBez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9358ED85-3F91-4A60-AA0D-5214CD30A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1"/>
          <a:stretch/>
        </p:blipFill>
        <p:spPr>
          <a:xfrm>
            <a:off x="354562" y="479042"/>
            <a:ext cx="1824738" cy="1432477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BE025E4A-4CBA-48FB-AEF6-DE10B0DC6327}"/>
              </a:ext>
            </a:extLst>
          </p:cNvPr>
          <p:cNvSpPr txBox="1">
            <a:spLocks/>
          </p:cNvSpPr>
          <p:nvPr userDrawn="1"/>
        </p:nvSpPr>
        <p:spPr>
          <a:xfrm>
            <a:off x="6958652" y="5796343"/>
            <a:ext cx="5132090" cy="9779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Development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Master’s Degree Program in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Engineering for Thailand Sustainable Smart Industry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09061E-C19F-4F07-A1CD-123D3E1DE607}"/>
              </a:ext>
            </a:extLst>
          </p:cNvPr>
          <p:cNvSpPr/>
          <p:nvPr userDrawn="1"/>
        </p:nvSpPr>
        <p:spPr>
          <a:xfrm>
            <a:off x="4042475" y="2034173"/>
            <a:ext cx="60013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31B2A8-CB08-462F-B7BA-1D4FF2A92C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51" y="770574"/>
            <a:ext cx="4263315" cy="1217780"/>
          </a:xfrm>
          <a:prstGeom prst="rect">
            <a:avLst/>
          </a:prstGeom>
        </p:spPr>
      </p:pic>
      <p:grpSp>
        <p:nvGrpSpPr>
          <p:cNvPr id="26" name="Group 25"/>
          <p:cNvGrpSpPr/>
          <p:nvPr userDrawn="1"/>
        </p:nvGrpSpPr>
        <p:grpSpPr>
          <a:xfrm>
            <a:off x="1433334" y="1661096"/>
            <a:ext cx="10658792" cy="5077641"/>
            <a:chOff x="1433334" y="1661096"/>
            <a:chExt cx="10658792" cy="507764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0E009E9-C9B2-471A-9A7A-5D205EEDA1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309" y="4249828"/>
              <a:ext cx="1280160" cy="1280160"/>
            </a:xfrm>
            <a:prstGeom prst="rect">
              <a:avLst/>
            </a:prstGeom>
            <a:noFill/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366" y="5267033"/>
              <a:ext cx="1243584" cy="122803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735" y="5409421"/>
              <a:ext cx="1234440" cy="123444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371" y="4984342"/>
              <a:ext cx="1554480" cy="141787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1433334" y="5625782"/>
              <a:ext cx="1947672" cy="1112955"/>
              <a:chOff x="1462142" y="5625782"/>
              <a:chExt cx="1947672" cy="1112955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1709237" y="6396483"/>
                <a:ext cx="1453102" cy="1565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142" y="5625782"/>
                <a:ext cx="1947672" cy="1112955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690" y="4846630"/>
              <a:ext cx="1252728" cy="124437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422" y="1661096"/>
              <a:ext cx="1060704" cy="141667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832" y="5179620"/>
              <a:ext cx="1225296" cy="14183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9173" y="2994422"/>
              <a:ext cx="850392" cy="1490333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838C6F-2712-40E5-B33C-0F633F5A2BC1}"/>
              </a:ext>
            </a:extLst>
          </p:cNvPr>
          <p:cNvGrpSpPr/>
          <p:nvPr userDrawn="1"/>
        </p:nvGrpSpPr>
        <p:grpSpPr>
          <a:xfrm>
            <a:off x="208806" y="3605919"/>
            <a:ext cx="4259613" cy="2063948"/>
            <a:chOff x="1367874" y="3724026"/>
            <a:chExt cx="4259613" cy="2063948"/>
          </a:xfrm>
        </p:grpSpPr>
        <p:pic>
          <p:nvPicPr>
            <p:cNvPr id="38" name="Picture 8" descr="Related image">
              <a:extLst>
                <a:ext uri="{FF2B5EF4-FFF2-40B4-BE49-F238E27FC236}">
                  <a16:creationId xmlns:a16="http://schemas.microsoft.com/office/drawing/2014/main" id="{C347F2E1-32C3-42DE-A641-A761A9BC84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51" t="10377" r="11299" b="16033"/>
            <a:stretch/>
          </p:blipFill>
          <p:spPr bwMode="auto">
            <a:xfrm>
              <a:off x="1451557" y="4417174"/>
              <a:ext cx="658490" cy="63971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Image result for youtube icon png">
              <a:extLst>
                <a:ext uri="{FF2B5EF4-FFF2-40B4-BE49-F238E27FC236}">
                  <a16:creationId xmlns:a16="http://schemas.microsoft.com/office/drawing/2014/main" id="{433171C4-5851-4396-BA52-6A4F1EB08AA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874" y="5129484"/>
              <a:ext cx="658490" cy="65849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Image result for website icon png">
              <a:extLst>
                <a:ext uri="{FF2B5EF4-FFF2-40B4-BE49-F238E27FC236}">
                  <a16:creationId xmlns:a16="http://schemas.microsoft.com/office/drawing/2014/main" id="{700B0FFF-4324-4D36-ABB6-514B1D0CC3D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87"/>
            <a:stretch/>
          </p:blipFill>
          <p:spPr bwMode="auto">
            <a:xfrm>
              <a:off x="1496281" y="3724026"/>
              <a:ext cx="658490" cy="61840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E2B65C-C975-427A-8BB0-A7D46DE78454}"/>
                </a:ext>
              </a:extLst>
            </p:cNvPr>
            <p:cNvSpPr txBox="1"/>
            <p:nvPr userDrawn="1"/>
          </p:nvSpPr>
          <p:spPr>
            <a:xfrm>
              <a:off x="2137507" y="3833173"/>
              <a:ext cx="3489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2060"/>
                  </a:solidFill>
                </a:rPr>
                <a:t>https://msie4.ait.ac.th/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1A48ED-6076-4329-BBEF-FBED22F94A4E}"/>
                </a:ext>
              </a:extLst>
            </p:cNvPr>
            <p:cNvSpPr txBox="1"/>
            <p:nvPr userDrawn="1"/>
          </p:nvSpPr>
          <p:spPr>
            <a:xfrm>
              <a:off x="2060031" y="5269018"/>
              <a:ext cx="3166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2060"/>
                  </a:solidFill>
                </a:rPr>
                <a:t>MSIE 4.0 Channel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629B7C-F449-4D17-9736-3DF1838E5F47}"/>
                </a:ext>
              </a:extLst>
            </p:cNvPr>
            <p:cNvSpPr txBox="1"/>
            <p:nvPr userDrawn="1"/>
          </p:nvSpPr>
          <p:spPr>
            <a:xfrm>
              <a:off x="2109384" y="4536977"/>
              <a:ext cx="3166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2060"/>
                  </a:solidFill>
                </a:rPr>
                <a:t>@MSIE4Thailand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67F8699-7B71-4797-B9A1-850CF5BF8DCB}"/>
              </a:ext>
            </a:extLst>
          </p:cNvPr>
          <p:cNvSpPr txBox="1"/>
          <p:nvPr userDrawn="1"/>
        </p:nvSpPr>
        <p:spPr>
          <a:xfrm>
            <a:off x="4042475" y="3672689"/>
            <a:ext cx="6311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Together We Will Make Our Education Stronger</a:t>
            </a:r>
          </a:p>
        </p:txBody>
      </p:sp>
    </p:spTree>
    <p:extLst>
      <p:ext uri="{BB962C8B-B14F-4D97-AF65-F5344CB8AC3E}">
        <p14:creationId xmlns:p14="http://schemas.microsoft.com/office/powerpoint/2010/main" val="286089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A579E-4B74-4964-A53B-FB8332EF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C04A4-EEFA-4B33-8F0B-8AD3425CE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6A3A-1AE9-4421-975B-95106E57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CF4F-5EC1-4EF5-ABA2-A2BF92300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27D0-FBCE-4F46-A81F-6B494FE79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2C98-E128-431B-B44D-4E0429A369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9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2" r:id="rId4"/>
    <p:sldLayoutId id="2147483664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55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60.pn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67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7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6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56177" y="2204653"/>
            <a:ext cx="9672210" cy="11214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800" dirty="0">
                <a:solidFill>
                  <a:srgbClr val="002060"/>
                </a:solidFill>
              </a:rPr>
              <a:t>Applied Data Analytics</a:t>
            </a:r>
          </a:p>
          <a:p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51033F-DC79-40D3-B922-49AF37BB8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Sampling Distribution of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Z Formula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					</a:t>
                </a:r>
              </a:p>
              <a:p>
                <a:pPr marL="0" indent="0">
                  <a:buNone/>
                </a:pPr>
                <a:r>
                  <a:rPr lang="en-US" dirty="0"/>
                  <a:t>					or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 is referred to as the standard error of the proportion.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4"/>
                <a:stretch>
                  <a:fillRect l="-1175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E3E1EF-8446-4B8C-AC9D-FE927B82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19C0B7D-FE91-4429-B06F-085A38870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17015"/>
              </p:ext>
            </p:extLst>
          </p:nvPr>
        </p:nvGraphicFramePr>
        <p:xfrm>
          <a:off x="3670300" y="2855912"/>
          <a:ext cx="140335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5" imgW="1396800" imgH="1371600" progId="Equation.DSMT4">
                  <p:embed/>
                </p:oleObj>
              </mc:Choice>
              <mc:Fallback>
                <p:oleObj name="Equation" r:id="rId5" imgW="139680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2855912"/>
                        <a:ext cx="1403350" cy="13763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24AB85F4-7C79-4A4A-ABE8-FD0C3DC2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B58A51-A79E-486E-887B-99503680E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284317"/>
              </p:ext>
            </p:extLst>
          </p:nvPr>
        </p:nvGraphicFramePr>
        <p:xfrm>
          <a:off x="6748808" y="2821522"/>
          <a:ext cx="2286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Equation" r:id="rId7" imgW="2286000" imgH="1396800" progId="Equation.DSMT4">
                  <p:embed/>
                </p:oleObj>
              </mc:Choice>
              <mc:Fallback>
                <p:oleObj name="Equation" r:id="rId7" imgW="2286000" imgH="139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808" y="2821522"/>
                        <a:ext cx="2286000" cy="1397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30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Sampling Distribution of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Example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Suppose 60% of the electrical contractors in a region use a particular brand of wire.  Find the probability of taking a random sample of size 120 from these electrical contractors and finding that at most 50% use that brand of wire?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Sampling Distribution of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We know </a:t>
                </a:r>
                <a:r>
                  <a:rPr lang="en-US" i="1" dirty="0"/>
                  <a:t>p</a:t>
                </a:r>
                <a:r>
                  <a:rPr lang="en-US" dirty="0"/>
                  <a:t>=0.6.  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Hence,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follows a normal distribution with: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=0.0447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≤0.5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sub>
                            </m:sSub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0.5−0.6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0.0447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≤−2.24</m:t>
                        </m:r>
                      </m:e>
                    </m:d>
                  </m:oMath>
                </a14:m>
                <a:r>
                  <a:rPr lang="en-US" dirty="0"/>
                  <a:t>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−2.24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=0.0125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1175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Point estimate</a:t>
            </a:r>
            <a:r>
              <a:rPr lang="en-US" dirty="0"/>
              <a:t> -- the single value of a statistic calculated from a sample 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b="1" dirty="0"/>
              <a:t>Interval Estimate</a:t>
            </a:r>
            <a:r>
              <a:rPr lang="en-US" dirty="0"/>
              <a:t> -- a range of values determined from a sample statistic(s) and standardized statistics, such as the </a:t>
            </a:r>
            <a:r>
              <a:rPr lang="en-US" i="1" dirty="0"/>
              <a:t>z-</a:t>
            </a:r>
            <a:r>
              <a:rPr lang="en-US" dirty="0"/>
              <a:t>value, the t-value, etc.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How to construct an interval estimate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sz="2600" i="1" dirty="0"/>
              <a:t>Select the appropriate standardized statistic based on sampling</a:t>
            </a:r>
          </a:p>
          <a:p>
            <a:pPr marL="0" indent="0">
              <a:buNone/>
            </a:pPr>
            <a:r>
              <a:rPr lang="en-US" sz="2600" i="1" dirty="0"/>
              <a:t>                distribution.</a:t>
            </a:r>
          </a:p>
          <a:p>
            <a:pPr marL="0" indent="0">
              <a:buNone/>
            </a:pPr>
            <a:r>
              <a:rPr lang="en-US" sz="2600" i="1" dirty="0"/>
              <a:t>	2. Select the critical values of the standardized statistic based on the</a:t>
            </a:r>
          </a:p>
          <a:p>
            <a:pPr marL="0" indent="0">
              <a:buNone/>
            </a:pPr>
            <a:r>
              <a:rPr lang="en-US" sz="2600" i="1" dirty="0"/>
              <a:t>	    desired level of confidence.</a:t>
            </a:r>
          </a:p>
          <a:p>
            <a:pPr marL="0" indent="0">
              <a:buNone/>
            </a:pPr>
            <a:r>
              <a:rPr lang="en-US" sz="2600" i="1" dirty="0"/>
              <a:t>	3. Construct the confidence interval with the sample statistic observed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3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Properties of Point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Before using a sample statistic as a point estimator, we should check to see whether the sample statistic has the following properties associated with good point estimators.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	Unbiasedness</a:t>
            </a:r>
          </a:p>
          <a:p>
            <a:pPr marL="0" indent="0">
              <a:buNone/>
            </a:pPr>
            <a:r>
              <a:rPr lang="en-US" dirty="0"/>
              <a:t>•	Efficiency</a:t>
            </a:r>
          </a:p>
          <a:p>
            <a:pPr marL="0" indent="0">
              <a:buNone/>
            </a:pPr>
            <a:r>
              <a:rPr lang="en-US" dirty="0"/>
              <a:t>•	Consistency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Properties of Point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b="1" u="sng" dirty="0"/>
              <a:t>Unbiasedness</a:t>
            </a:r>
          </a:p>
          <a:p>
            <a:pPr marL="0" indent="0">
              <a:buNone/>
            </a:pPr>
            <a:r>
              <a:rPr lang="en-US" sz="3800" dirty="0"/>
              <a:t>The expected value of the sample statistic is equal to the population parameter being estimated: an </a:t>
            </a:r>
            <a:r>
              <a:rPr lang="en-US" sz="3800" i="1" u="sng" dirty="0"/>
              <a:t>unbiased estimator </a:t>
            </a:r>
            <a:r>
              <a:rPr lang="en-US" sz="3800" dirty="0"/>
              <a:t>of the population parameter.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b="1" u="sng" dirty="0"/>
              <a:t>Efficiency</a:t>
            </a:r>
          </a:p>
          <a:p>
            <a:pPr marL="0" indent="0">
              <a:buNone/>
            </a:pPr>
            <a:r>
              <a:rPr lang="en-US" sz="3800" dirty="0"/>
              <a:t>Given two unbiased estimators of the same population parameter, the point estimator with the </a:t>
            </a:r>
            <a:r>
              <a:rPr lang="en-US" sz="3800" i="1" u="sng" dirty="0"/>
              <a:t>smaller standard deviation </a:t>
            </a:r>
            <a:r>
              <a:rPr lang="en-US" sz="3800" dirty="0"/>
              <a:t>is said to have </a:t>
            </a:r>
            <a:r>
              <a:rPr lang="en-US" sz="3800" i="1" u="sng" dirty="0"/>
              <a:t>greater relative efficiency </a:t>
            </a:r>
            <a:r>
              <a:rPr lang="en-US" sz="3800" dirty="0"/>
              <a:t>than the other.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b="1" u="sng" dirty="0"/>
              <a:t>Consistency</a:t>
            </a:r>
          </a:p>
          <a:p>
            <a:pPr marL="0" indent="0" algn="just">
              <a:buNone/>
            </a:pPr>
            <a:r>
              <a:rPr lang="en-US" sz="3800" dirty="0"/>
              <a:t>A point estimator is </a:t>
            </a:r>
            <a:r>
              <a:rPr lang="en-US" sz="3800" i="1" u="sng" dirty="0"/>
              <a:t>consistent</a:t>
            </a:r>
            <a:r>
              <a:rPr lang="en-US" sz="3800" dirty="0"/>
              <a:t> if the values of the point estimator tend to become closer to the population parameter as the sample size becomes larger.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Mean – Large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Point estimate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u="sng" dirty="0"/>
              <a:t>Interval Estimate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			    	or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93B192-864A-4887-9BF3-CEA8692D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144A3BE-31C6-41C8-A996-67CF4FEA6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33818"/>
              </p:ext>
            </p:extLst>
          </p:nvPr>
        </p:nvGraphicFramePr>
        <p:xfrm>
          <a:off x="4872038" y="2249488"/>
          <a:ext cx="11096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3" imgW="1104840" imgH="939600" progId="Equation.DSMT4">
                  <p:embed/>
                </p:oleObj>
              </mc:Choice>
              <mc:Fallback>
                <p:oleObj name="Equation" r:id="rId3" imgW="1104840" imgH="939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2249488"/>
                        <a:ext cx="1109662" cy="939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5602FC45-2700-4E1D-8A8B-590855A9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FEC0ABF-0718-41A3-9E73-EAA4477B6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325904"/>
              </p:ext>
            </p:extLst>
          </p:nvPr>
        </p:nvGraphicFramePr>
        <p:xfrm>
          <a:off x="4232280" y="3766441"/>
          <a:ext cx="3403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5" imgW="3403440" imgH="520560" progId="Equation.DSMT4">
                  <p:embed/>
                </p:oleObj>
              </mc:Choice>
              <mc:Fallback>
                <p:oleObj name="Equation" r:id="rId5" imgW="3403440" imgH="520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80" y="3766441"/>
                        <a:ext cx="3403600" cy="523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B3583D80-F3A1-4E41-BD9A-DD2C3C5FA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2E149D6-1F58-49FC-9F56-8948401C1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905944"/>
              </p:ext>
            </p:extLst>
          </p:nvPr>
        </p:nvGraphicFramePr>
        <p:xfrm>
          <a:off x="4089400" y="4752975"/>
          <a:ext cx="3784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7" imgW="3784320" imgH="863280" progId="Equation.DSMT4">
                  <p:embed/>
                </p:oleObj>
              </mc:Choice>
              <mc:Fallback>
                <p:oleObj name="Equation" r:id="rId7" imgW="3784320" imgH="863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752975"/>
                        <a:ext cx="3784600" cy="8588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2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Mean – Large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Distribution of Sample Mean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6D476D-E609-4488-89B8-35ABB202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443E186-FA3B-4BDF-9762-DA5205856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645435"/>
              </p:ext>
            </p:extLst>
          </p:nvPr>
        </p:nvGraphicFramePr>
        <p:xfrm>
          <a:off x="3521071" y="1785378"/>
          <a:ext cx="5551488" cy="343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Visio" r:id="rId3" imgW="6079680" imgH="3763800" progId="Visio.Drawing.11">
                  <p:embed/>
                </p:oleObj>
              </mc:Choice>
              <mc:Fallback>
                <p:oleObj name="Visio" r:id="rId3" imgW="6079680" imgH="37638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1" y="1785378"/>
                        <a:ext cx="5551488" cy="343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67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Mean – Large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Probability Interpretation of the Level of Confidence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Notes:</a:t>
                </a:r>
              </a:p>
              <a:p>
                <a:pPr marL="0" indent="0">
                  <a:buNone/>
                </a:pPr>
                <a:r>
                  <a:rPr lang="en-US" dirty="0"/>
                  <a:t>•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	 	: confidence coefficient</a:t>
                </a:r>
              </a:p>
              <a:p>
                <a:pPr marL="0" indent="0">
                  <a:buNone/>
                </a:pPr>
                <a:r>
                  <a:rPr lang="en-US" dirty="0"/>
                  <a:t>• 100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	: confidence level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1175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6D476D-E609-4488-89B8-35ABB202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45455D2-B0A3-421A-8B51-B26DCD16A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0" y="2609855"/>
          <a:ext cx="54403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4" imgW="5435280" imgH="888840" progId="Equation.DSMT4">
                  <p:embed/>
                </p:oleObj>
              </mc:Choice>
              <mc:Fallback>
                <p:oleObj name="Equation" r:id="rId4" imgW="5435280" imgH="8888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45455D2-B0A3-421A-8B51-B26DCD16A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0" y="2609855"/>
                        <a:ext cx="5440362" cy="8842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69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Mean – Large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Example</a:t>
                </a:r>
              </a:p>
              <a:p>
                <a:pPr marL="0" indent="0" algn="just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=4.26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=1.1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en-US" dirty="0"/>
                  <a:t>. Construct the 95% confidence interval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	 </a:t>
                </a:r>
              </a:p>
              <a:p>
                <a:pPr marL="0" indent="0">
                  <a:buNone/>
                </a:pPr>
                <a:r>
                  <a:rPr lang="en-US" dirty="0"/>
                  <a:t> 	 </a:t>
                </a:r>
              </a:p>
              <a:p>
                <a:pPr marL="0" indent="0">
                  <a:buNone/>
                </a:pPr>
                <a:r>
                  <a:rPr lang="en-US" dirty="0"/>
                  <a:t> 	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175" t="-2408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A4DE5-2E71-4797-A4AB-01ACE716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239" y="3284514"/>
            <a:ext cx="9413249" cy="258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56177" y="2204653"/>
            <a:ext cx="9672210" cy="11214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800" dirty="0">
                <a:solidFill>
                  <a:srgbClr val="002060"/>
                </a:solidFill>
              </a:rPr>
              <a:t>Session 2: Statistical Inferences</a:t>
            </a:r>
          </a:p>
          <a:p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51033F-DC79-40D3-B922-49AF37BB8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Mean – Large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5609650" cy="4303509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endParaRPr lang="en-US" i="1" dirty="0"/>
              </a:p>
              <a:p>
                <a:pPr algn="just"/>
                <a:r>
                  <a:rPr lang="en-US" i="1" dirty="0"/>
                  <a:t>Note that there are many confidence intervals for a population mean with the same confidence level.</a:t>
                </a:r>
              </a:p>
              <a:p>
                <a:pPr marL="0" indent="0" algn="just">
                  <a:buNone/>
                </a:pPr>
                <a:endParaRPr lang="en-US" i="1" dirty="0"/>
              </a:p>
              <a:p>
                <a:pPr algn="just"/>
                <a:r>
                  <a:rPr lang="en-US" i="1" dirty="0"/>
                  <a:t>If we repeat the sampling process, then for different samples we will have different confident intervals.  On average, about </a:t>
                </a:r>
                <a:r>
                  <a:rPr lang="en-US" dirty="0"/>
                  <a:t>100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%</m:t>
                    </m:r>
                  </m:oMath>
                </a14:m>
                <a:r>
                  <a:rPr lang="en-US" i="1" dirty="0"/>
                  <a:t>  of the resulting confidence intervals will contain the population mean.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5609650" cy="4303509"/>
              </a:xfrm>
              <a:blipFill>
                <a:blip r:embed="rId2"/>
                <a:stretch>
                  <a:fillRect l="-1413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C652F-7545-4A76-B7B2-3C5964EF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983" y="1581338"/>
            <a:ext cx="4692658" cy="393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29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Mean – Large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When </a:t>
                </a:r>
                <a14:m>
                  <m:oMath xmlns:m="http://schemas.openxmlformats.org/officeDocument/2006/math">
                    <m:r>
                      <a:rPr lang="en-US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u="sng" dirty="0"/>
                  <a:t> is unknown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Z Values for Some of the Common Levels of Confidence: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1175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455B6AF-FA6A-401D-99CD-FDCD33AA9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56178"/>
              </p:ext>
            </p:extLst>
          </p:nvPr>
        </p:nvGraphicFramePr>
        <p:xfrm>
          <a:off x="5384800" y="1581150"/>
          <a:ext cx="3784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4" imgW="3784320" imgH="863280" progId="Equation.DSMT4">
                  <p:embed/>
                </p:oleObj>
              </mc:Choice>
              <mc:Fallback>
                <p:oleObj name="Equation" r:id="rId4" imgW="3784320" imgH="863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1581150"/>
                        <a:ext cx="3784600" cy="8572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A109F5-8309-40B9-BAB9-3F81C273CA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530055"/>
                  </p:ext>
                </p:extLst>
              </p:nvPr>
            </p:nvGraphicFramePr>
            <p:xfrm>
              <a:off x="3614743" y="3391694"/>
              <a:ext cx="4892676" cy="2560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46338">
                      <a:extLst>
                        <a:ext uri="{9D8B030D-6E8A-4147-A177-3AD203B41FA5}">
                          <a16:colId xmlns:a16="http://schemas.microsoft.com/office/drawing/2014/main" val="2540825699"/>
                        </a:ext>
                      </a:extLst>
                    </a:gridCol>
                    <a:gridCol w="2446338">
                      <a:extLst>
                        <a:ext uri="{9D8B030D-6E8A-4147-A177-3AD203B41FA5}">
                          <a16:colId xmlns:a16="http://schemas.microsoft.com/office/drawing/2014/main" val="424193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Confidence level</a:t>
                          </a:r>
                          <a:endParaRPr lang="en-US" sz="28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en-US" sz="28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num>
                                      <m:den>
                                        <m:r>
                                          <a:rPr lang="en-US" sz="2800" b="1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sub>
                                </m:sSub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106317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90%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95%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98%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99%</a:t>
                          </a:r>
                          <a:endParaRPr lang="en-US" sz="28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756285" algn="dec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1.645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756285" algn="dec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1.96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756285" algn="dec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2.33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756285" algn="dec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2.575</a:t>
                          </a:r>
                          <a:endParaRPr lang="en-US" sz="28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66387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A109F5-8309-40B9-BAB9-3F81C273CA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530055"/>
                  </p:ext>
                </p:extLst>
              </p:nvPr>
            </p:nvGraphicFramePr>
            <p:xfrm>
              <a:off x="3614743" y="3391694"/>
              <a:ext cx="4892676" cy="2560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46338">
                      <a:extLst>
                        <a:ext uri="{9D8B030D-6E8A-4147-A177-3AD203B41FA5}">
                          <a16:colId xmlns:a16="http://schemas.microsoft.com/office/drawing/2014/main" val="2540825699"/>
                        </a:ext>
                      </a:extLst>
                    </a:gridCol>
                    <a:gridCol w="2446338">
                      <a:extLst>
                        <a:ext uri="{9D8B030D-6E8A-4147-A177-3AD203B41FA5}">
                          <a16:colId xmlns:a16="http://schemas.microsoft.com/office/drawing/2014/main" val="4241933785"/>
                        </a:ext>
                      </a:extLst>
                    </a:gridCol>
                  </a:tblGrid>
                  <a:tr h="8534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Confidence level</a:t>
                          </a:r>
                          <a:endParaRPr lang="en-US" sz="28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00249" t="-12143" r="-498" b="-22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0631700"/>
                      </a:ext>
                    </a:extLst>
                  </a:tr>
                  <a:tr h="170688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90%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95%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98%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99%</a:t>
                          </a:r>
                          <a:endParaRPr lang="en-US" sz="28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756285" algn="dec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1.645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756285" algn="dec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1.96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756285" algn="dec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2.33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756285" algn="dec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2.575</a:t>
                          </a:r>
                          <a:endParaRPr lang="en-US" sz="2800" b="1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66387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740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Mean – Small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Assumptions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•	The population has a normal distribution.</a:t>
            </a:r>
          </a:p>
          <a:p>
            <a:pPr marL="0" indent="0">
              <a:buNone/>
            </a:pPr>
            <a:r>
              <a:rPr lang="en-US" dirty="0"/>
              <a:t>•	The value of the population standard deviation is</a:t>
            </a:r>
          </a:p>
          <a:p>
            <a:pPr marL="0" indent="0">
              <a:buNone/>
            </a:pPr>
            <a:r>
              <a:rPr lang="en-US" dirty="0"/>
              <a:t>	unknown.</a:t>
            </a:r>
          </a:p>
          <a:p>
            <a:pPr marL="0" indent="0">
              <a:buNone/>
            </a:pPr>
            <a:r>
              <a:rPr lang="en-US" dirty="0"/>
              <a:t>•	The sample size is small, n &lt; 30.</a:t>
            </a:r>
          </a:p>
          <a:p>
            <a:pPr marL="0" indent="0">
              <a:buNone/>
            </a:pPr>
            <a:r>
              <a:rPr lang="en-US" u="sng" dirty="0"/>
              <a:t>Sampling distribution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•	Normal distribution is not appropriate</a:t>
            </a:r>
          </a:p>
          <a:p>
            <a:pPr marL="0" indent="0">
              <a:buNone/>
            </a:pPr>
            <a:r>
              <a:rPr lang="en-US" dirty="0"/>
              <a:t>•	Student distribution (i.e., </a:t>
            </a:r>
            <a:r>
              <a:rPr lang="en-US" i="1" dirty="0"/>
              <a:t>t </a:t>
            </a:r>
            <a:r>
              <a:rPr lang="en-US" dirty="0"/>
              <a:t>distribution) should be used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2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Mean – Small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The Student (</a:t>
                </a:r>
                <a:r>
                  <a:rPr lang="en-US" i="1" u="sng" dirty="0"/>
                  <a:t>t</a:t>
                </a:r>
                <a:r>
                  <a:rPr lang="en-US" u="sng" dirty="0"/>
                  <a:t>) Distribution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i="1" u="sng" dirty="0"/>
                  <a:t>Def.</a:t>
                </a:r>
                <a:r>
                  <a:rPr lang="en-US" dirty="0"/>
                  <a:t>  If </a:t>
                </a:r>
                <a:r>
                  <a:rPr lang="en-US" i="1" dirty="0"/>
                  <a:t>z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 are independent standard normal and chi-square random variables then the random variable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follows the </a:t>
                </a:r>
                <a:r>
                  <a:rPr lang="en-US" i="1" dirty="0"/>
                  <a:t>t</a:t>
                </a:r>
                <a:r>
                  <a:rPr lang="en-US" dirty="0"/>
                  <a:t> distribution with </a:t>
                </a:r>
                <a:r>
                  <a:rPr lang="en-US" i="1" dirty="0"/>
                  <a:t>k</a:t>
                </a:r>
                <a:r>
                  <a:rPr lang="en-US" dirty="0"/>
                  <a:t> degrees of freedom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1175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1F6219B-DA6E-4CE5-83B6-85250EB7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7403F9D-34DC-435E-B987-0B6F6D9A6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08F34E6-C72C-41A7-94A0-7E4D3B8B2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166270"/>
              </p:ext>
            </p:extLst>
          </p:nvPr>
        </p:nvGraphicFramePr>
        <p:xfrm>
          <a:off x="4618325" y="3833396"/>
          <a:ext cx="17018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4" imgW="1701720" imgH="1015920" progId="Equation.DSMT4">
                  <p:embed/>
                </p:oleObj>
              </mc:Choice>
              <mc:Fallback>
                <p:oleObj name="Equation" r:id="rId4" imgW="1701720" imgH="1015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325" y="3833396"/>
                        <a:ext cx="17018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644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Mean – Small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The </a:t>
            </a:r>
            <a:r>
              <a:rPr lang="en-US" i="1" u="sng" dirty="0"/>
              <a:t>t</a:t>
            </a:r>
            <a:r>
              <a:rPr lang="en-US" u="sng" dirty="0"/>
              <a:t> Distribution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•	Developed by British statistician, William </a:t>
            </a:r>
            <a:r>
              <a:rPr lang="en-US" dirty="0" err="1"/>
              <a:t>Gosset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•	Symmetric, Unimodal, Mean = 0, flatter than a standard normal distribution (i.e., </a:t>
            </a:r>
            <a:r>
              <a:rPr lang="en-US" i="1" dirty="0"/>
              <a:t>z</a:t>
            </a:r>
            <a:r>
              <a:rPr lang="en-US" dirty="0"/>
              <a:t>- distribution)</a:t>
            </a:r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i="1" dirty="0"/>
              <a:t>t</a:t>
            </a:r>
            <a:r>
              <a:rPr lang="en-US" dirty="0"/>
              <a:t> formula:		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1F6219B-DA6E-4CE5-83B6-85250EB7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42C311-AC38-4B10-9BC0-1FB98C36F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4437063"/>
          <a:ext cx="1290638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3" imgW="1295280" imgH="1143000" progId="Equation.DSMT4">
                  <p:embed/>
                </p:oleObj>
              </mc:Choice>
              <mc:Fallback>
                <p:oleObj name="Equation" r:id="rId3" imgW="1295280" imgH="11430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442C311-AC38-4B10-9BC0-1FB98C36F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4437063"/>
                        <a:ext cx="1290638" cy="11382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136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Mean – Small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Confidence Intervals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7536EE-10AD-4ABC-A88D-2C3734DE8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65E7476-5388-4CDF-AC2D-7BF8CDEBE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26004"/>
              </p:ext>
            </p:extLst>
          </p:nvPr>
        </p:nvGraphicFramePr>
        <p:xfrm>
          <a:off x="3939381" y="3191403"/>
          <a:ext cx="43132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4" imgW="4317840" imgH="1396800" progId="Equation.DSMT4">
                  <p:embed/>
                </p:oleObj>
              </mc:Choice>
              <mc:Fallback>
                <p:oleObj name="Equation" r:id="rId4" imgW="4317840" imgH="1396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381" y="3191403"/>
                        <a:ext cx="4313237" cy="1397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21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Mean – Small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u="sng" dirty="0"/>
                  <a:t>Example</a:t>
                </a:r>
                <a:r>
                  <a:rPr lang="en-US" sz="2400" dirty="0"/>
                  <a:t>: The lengths of steel rods produced by a shearing process are normally distributed.  A random sample of 10 rods is selected; the sample mean length is 119.05 inches; and the sample standard deviation is 0.10 inch.  Let provide a 95% confidence interval estimate of the mean rod  length </a:t>
                </a:r>
              </a:p>
              <a:p>
                <a:pPr marL="0" indent="0">
                  <a:buNone/>
                </a:pPr>
                <a:r>
                  <a:rPr lang="en-US" sz="2400" dirty="0"/>
                  <a:t>•	At 95% confidence, 1 -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= .95,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= .05,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/2 = .025.</a:t>
                </a:r>
              </a:p>
              <a:p>
                <a:pPr marL="0" indent="0">
                  <a:buNone/>
                </a:pPr>
                <a:r>
                  <a:rPr lang="en-US" sz="2400" dirty="0"/>
                  <a:t>•	Degrees of freedom = 9. Therefore, t</a:t>
                </a:r>
                <a:r>
                  <a:rPr lang="en-US" sz="2400" baseline="-25000" dirty="0"/>
                  <a:t>.025,9</a:t>
                </a:r>
                <a:r>
                  <a:rPr lang="en-US" sz="2400" dirty="0"/>
                  <a:t> = 2.262.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Interval estimation: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881" t="-1841"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2A436-6DA6-43A7-A4A8-211C2EDC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391" y="4404853"/>
            <a:ext cx="7531835" cy="17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59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Population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:	sample proportion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:	1-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i="1" dirty="0"/>
                  <a:t>p</a:t>
                </a:r>
                <a:r>
                  <a:rPr lang="en-US" dirty="0"/>
                  <a:t>:	population proportion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i="1" dirty="0"/>
                  <a:t>n</a:t>
                </a:r>
                <a:r>
                  <a:rPr lang="en-US" dirty="0"/>
                  <a:t> :	sample size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74C4AA-6E67-42A0-B5B7-9FD401DE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03B20EA-BDAC-4F50-B99B-AB76625AA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807153"/>
              </p:ext>
            </p:extLst>
          </p:nvPr>
        </p:nvGraphicFramePr>
        <p:xfrm>
          <a:off x="3990975" y="1909763"/>
          <a:ext cx="42116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4" imgW="4216320" imgH="939600" progId="Equation.DSMT4">
                  <p:embed/>
                </p:oleObj>
              </mc:Choice>
              <mc:Fallback>
                <p:oleObj name="Equation" r:id="rId4" imgW="4216320" imgH="939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1909763"/>
                        <a:ext cx="4211638" cy="9445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234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Population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645385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Chi-square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u="sng" dirty="0"/>
                  <a:t>)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645385"/>
                <a:ext cx="10372150" cy="4303509"/>
              </a:xfrm>
              <a:blipFill>
                <a:blip r:embed="rId3"/>
                <a:stretch>
                  <a:fillRect l="-1175" t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74C4AA-6E67-42A0-B5B7-9FD401DE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1380F1-A5AB-477A-8BD5-673D5A59DA83}"/>
                  </a:ext>
                </a:extLst>
              </p:cNvPr>
              <p:cNvSpPr/>
              <p:nvPr/>
            </p:nvSpPr>
            <p:spPr>
              <a:xfrm>
                <a:off x="1134049" y="2227478"/>
                <a:ext cx="10372149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Def.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independent standard normally distributed random variables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(0,1) and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follows chi-square distribution with k degrees of freedom.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which:	Mean =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Variance = 2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1380F1-A5AB-477A-8BD5-673D5A59D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049" y="2227478"/>
                <a:ext cx="10372149" cy="3046988"/>
              </a:xfrm>
              <a:prstGeom prst="rect">
                <a:avLst/>
              </a:prstGeom>
              <a:blipFill>
                <a:blip r:embed="rId4"/>
                <a:stretch>
                  <a:fillRect l="-882" t="-1400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D1BA282B-F283-456E-9149-AA0681CC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9031A77-396E-4CBE-8F8F-23AAC745F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294230"/>
              </p:ext>
            </p:extLst>
          </p:nvPr>
        </p:nvGraphicFramePr>
        <p:xfrm>
          <a:off x="4381500" y="3153190"/>
          <a:ext cx="2306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5" imgW="2311200" imgH="419040" progId="Equation.DSMT4">
                  <p:embed/>
                </p:oleObj>
              </mc:Choice>
              <mc:Fallback>
                <p:oleObj name="Equation" r:id="rId5" imgW="231120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153190"/>
                        <a:ext cx="2306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989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Population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645385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Property: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random sample from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(Why?)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645385"/>
                <a:ext cx="10372150" cy="4303509"/>
              </a:xfrm>
              <a:blipFill>
                <a:blip r:embed="rId3"/>
                <a:stretch>
                  <a:fillRect l="-1175" t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74C4AA-6E67-42A0-B5B7-9FD401DE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380F1-A5AB-477A-8BD5-673D5A59DA83}"/>
              </a:ext>
            </a:extLst>
          </p:cNvPr>
          <p:cNvSpPr/>
          <p:nvPr/>
        </p:nvSpPr>
        <p:spPr>
          <a:xfrm>
            <a:off x="1134049" y="2227478"/>
            <a:ext cx="1037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1BA282B-F283-456E-9149-AA0681CC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CE9942-5380-4DD9-A1F3-946D4437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A29A5F9-E87B-4004-9A8A-CAF9EB48C6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117302"/>
              </p:ext>
            </p:extLst>
          </p:nvPr>
        </p:nvGraphicFramePr>
        <p:xfrm>
          <a:off x="4367213" y="3292473"/>
          <a:ext cx="3459162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Equation" r:id="rId4" imgW="3454200" imgH="1333440" progId="Equation.DSMT4">
                  <p:embed/>
                </p:oleObj>
              </mc:Choice>
              <mc:Fallback>
                <p:oleObj name="Equation" r:id="rId4" imgW="3454200" imgH="13334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3292473"/>
                        <a:ext cx="3459162" cy="13382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76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Why need sampling distribution?</a:t>
            </a:r>
          </a:p>
          <a:p>
            <a:pPr marL="0" indent="0">
              <a:buNone/>
            </a:pPr>
            <a:r>
              <a:rPr lang="en-US" dirty="0"/>
              <a:t>•	Proper analysis and interpretation of a sample statistic requires knowledge of its distribution.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F317D1A-3DC9-41F6-92EA-98A92A5A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11" y="3193737"/>
            <a:ext cx="7048740" cy="28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75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Population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645385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Unbiassed Estimator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formula for Single Variance: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645385"/>
                <a:ext cx="10372150" cy="4303509"/>
              </a:xfrm>
              <a:blipFill>
                <a:blip r:embed="rId3"/>
                <a:stretch>
                  <a:fillRect l="-1175" t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74C4AA-6E67-42A0-B5B7-9FD401DE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380F1-A5AB-477A-8BD5-673D5A59DA83}"/>
              </a:ext>
            </a:extLst>
          </p:cNvPr>
          <p:cNvSpPr/>
          <p:nvPr/>
        </p:nvSpPr>
        <p:spPr>
          <a:xfrm>
            <a:off x="1134049" y="2227478"/>
            <a:ext cx="1037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1BA282B-F283-456E-9149-AA0681CC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CE9942-5380-4DD9-A1F3-946D4437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BFB3F8-92E1-4947-8700-7EF1AE12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62CEDE2-0F79-4253-B7E4-F47592175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767630"/>
              </p:ext>
            </p:extLst>
          </p:nvPr>
        </p:nvGraphicFramePr>
        <p:xfrm>
          <a:off x="4786313" y="2082801"/>
          <a:ext cx="20748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4" imgW="2070000" imgH="939600" progId="Equation.DSMT4">
                  <p:embed/>
                </p:oleObj>
              </mc:Choice>
              <mc:Fallback>
                <p:oleObj name="Equation" r:id="rId4" imgW="2070000" imgH="939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082801"/>
                        <a:ext cx="2074862" cy="939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92B7013D-A3E1-450D-8B0E-6EC9ADDB1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D21B0EF-AE6E-4641-8547-F5BC54DDA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632430"/>
              </p:ext>
            </p:extLst>
          </p:nvPr>
        </p:nvGraphicFramePr>
        <p:xfrm>
          <a:off x="3998913" y="3743329"/>
          <a:ext cx="3441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6" imgW="3441600" imgH="863280" progId="Equation.DSMT4">
                  <p:embed/>
                </p:oleObj>
              </mc:Choice>
              <mc:Fallback>
                <p:oleObj name="Equation" r:id="rId6" imgW="344160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3743329"/>
                        <a:ext cx="3441700" cy="863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02A3CA75-3DFF-4F04-9F31-FD520FFCC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8C61C73-6A62-4A16-8F71-FC2DD6F5DF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232028"/>
              </p:ext>
            </p:extLst>
          </p:nvPr>
        </p:nvGraphicFramePr>
        <p:xfrm>
          <a:off x="5823744" y="4938001"/>
          <a:ext cx="504983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8" imgW="5054400" imgH="1041120" progId="Equation.DSMT4">
                  <p:embed/>
                </p:oleObj>
              </mc:Choice>
              <mc:Fallback>
                <p:oleObj name="Equation" r:id="rId8" imgW="5054400" imgH="1041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744" y="4938001"/>
                        <a:ext cx="5049838" cy="10461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577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Estimation for Population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645385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Example</a:t>
                </a:r>
              </a:p>
              <a:p>
                <a:pPr marL="0" indent="0">
                  <a:buNone/>
                </a:pPr>
                <a:r>
                  <a:rPr lang="en-US" dirty="0"/>
                  <a:t>Construct a 90% confidence interval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given: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=0.0022125,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have:	df = 8-1=7;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=14.0671;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=2.16735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645385"/>
                <a:ext cx="10372150" cy="4303509"/>
              </a:xfrm>
              <a:blipFill>
                <a:blip r:embed="rId2"/>
                <a:stretch>
                  <a:fillRect l="-1175" t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74C4AA-6E67-42A0-B5B7-9FD401DE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380F1-A5AB-477A-8BD5-673D5A59DA83}"/>
              </a:ext>
            </a:extLst>
          </p:cNvPr>
          <p:cNvSpPr/>
          <p:nvPr/>
        </p:nvSpPr>
        <p:spPr>
          <a:xfrm>
            <a:off x="1134049" y="2227478"/>
            <a:ext cx="1037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1BA282B-F283-456E-9149-AA0681CC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CE9942-5380-4DD9-A1F3-946D4437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B10E4A-F694-414A-882A-9DAEFCA3A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08" y="4459420"/>
            <a:ext cx="8838175" cy="14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50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Determine Sample Size when Estimating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645385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E = the maximum sampling error mentioned in the precision statement.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 is the amount added to and subtracted from the point estimate to obtain an interval estimate and is often referred to as the margin of error.</a:t>
            </a:r>
          </a:p>
          <a:p>
            <a:pPr marL="0" indent="0">
              <a:buNone/>
            </a:pPr>
            <a:r>
              <a:rPr lang="en-US" u="sng" dirty="0"/>
              <a:t>Estimated Sample Size</a:t>
            </a:r>
            <a:r>
              <a:rPr lang="en-US" dirty="0"/>
              <a:t>: if </a:t>
            </a:r>
            <a:r>
              <a:rPr lang="en-US" i="1" dirty="0"/>
              <a:t>E </a:t>
            </a:r>
            <a:r>
              <a:rPr lang="en-US" dirty="0"/>
              <a:t>is a required value then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74C4AA-6E67-42A0-B5B7-9FD401DE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380F1-A5AB-477A-8BD5-673D5A59DA83}"/>
              </a:ext>
            </a:extLst>
          </p:cNvPr>
          <p:cNvSpPr/>
          <p:nvPr/>
        </p:nvSpPr>
        <p:spPr>
          <a:xfrm>
            <a:off x="1134049" y="2227478"/>
            <a:ext cx="1037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1BA282B-F283-456E-9149-AA0681CC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CE9942-5380-4DD9-A1F3-946D4437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606C782-91DF-4249-82E5-5DF8D9F8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6A5DA5B-2911-4C87-9E94-85BCC1A07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424634"/>
              </p:ext>
            </p:extLst>
          </p:nvPr>
        </p:nvGraphicFramePr>
        <p:xfrm>
          <a:off x="5373688" y="2555875"/>
          <a:ext cx="14097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4" imgW="1409400" imgH="368280" progId="Equation.DSMT4">
                  <p:embed/>
                </p:oleObj>
              </mc:Choice>
              <mc:Fallback>
                <p:oleObj name="Equation" r:id="rId4" imgW="1409400" imgH="368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2555875"/>
                        <a:ext cx="1409700" cy="3635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2D8FFD32-6E28-466D-8190-31F6EEF5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421A146-B457-44CA-8A7F-B1B885D318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464650"/>
              </p:ext>
            </p:extLst>
          </p:nvPr>
        </p:nvGraphicFramePr>
        <p:xfrm>
          <a:off x="5297495" y="4887915"/>
          <a:ext cx="16303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6" imgW="1625400" imgH="1117440" progId="Equation.DSMT4">
                  <p:embed/>
                </p:oleObj>
              </mc:Choice>
              <mc:Fallback>
                <p:oleObj name="Equation" r:id="rId6" imgW="1625400" imgH="1117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95" y="4887915"/>
                        <a:ext cx="1630363" cy="1120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517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Determine Sample Size when Estimating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645385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to estimated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			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the required width of the confidence interval is </a:t>
                </a:r>
                <a:r>
                  <a:rPr lang="en-US" i="1" dirty="0"/>
                  <a:t>W</a:t>
                </a:r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645385"/>
                <a:ext cx="10372150" cy="4303509"/>
              </a:xfrm>
              <a:blipFill>
                <a:blip r:embed="rId4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74C4AA-6E67-42A0-B5B7-9FD401DE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380F1-A5AB-477A-8BD5-673D5A59DA83}"/>
              </a:ext>
            </a:extLst>
          </p:cNvPr>
          <p:cNvSpPr/>
          <p:nvPr/>
        </p:nvSpPr>
        <p:spPr>
          <a:xfrm>
            <a:off x="1134049" y="2227478"/>
            <a:ext cx="1037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1BA282B-F283-456E-9149-AA0681CC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CE9942-5380-4DD9-A1F3-946D4437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606C782-91DF-4249-82E5-5DF8D9F8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D8FFD32-6E28-466D-8190-31F6EEF5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3C2122E-7343-47A8-AB91-FE45ACB3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FDB343A-FD57-44C2-86A8-527174E3F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336211"/>
              </p:ext>
            </p:extLst>
          </p:nvPr>
        </p:nvGraphicFramePr>
        <p:xfrm>
          <a:off x="5907088" y="2011363"/>
          <a:ext cx="17907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Equation" r:id="rId5" imgW="1790640" imgH="825480" progId="Equation.DSMT4">
                  <p:embed/>
                </p:oleObj>
              </mc:Choice>
              <mc:Fallback>
                <p:oleObj name="Equation" r:id="rId5" imgW="1790640" imgH="825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2011363"/>
                        <a:ext cx="1790700" cy="8207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64D71219-6503-4736-A8E7-E5886DCA6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276FCC3-EFDA-4C2B-BF52-4F5827876C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64572"/>
              </p:ext>
            </p:extLst>
          </p:nvPr>
        </p:nvGraphicFramePr>
        <p:xfrm>
          <a:off x="5345113" y="4132263"/>
          <a:ext cx="15033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7" imgW="1498320" imgH="939600" progId="Equation.DSMT4">
                  <p:embed/>
                </p:oleObj>
              </mc:Choice>
              <mc:Fallback>
                <p:oleObj name="Equation" r:id="rId7" imgW="149832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4132263"/>
                        <a:ext cx="1503362" cy="939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086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Determine Sample Size when Estimating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645385"/>
            <a:ext cx="10372150" cy="43035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Let E = the maximum sampling error mentioned in the precision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Estimated Sample Size</a:t>
            </a:r>
            <a:r>
              <a:rPr lang="en-US" dirty="0"/>
              <a:t>: if E is a required value then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required width of the confidence interval is W , then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i="1" dirty="0"/>
              <a:t>p</a:t>
            </a:r>
            <a:r>
              <a:rPr lang="en-US" dirty="0"/>
              <a:t> may be assigned an appropriate value for calculation when there is no prior information (for example, </a:t>
            </a:r>
            <a:r>
              <a:rPr lang="en-US" i="1" dirty="0"/>
              <a:t>p=</a:t>
            </a:r>
            <a:r>
              <a:rPr lang="en-US" dirty="0"/>
              <a:t>0.5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the sample size will be overestimated!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51D902-834F-4F46-8FD1-7D3924F5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74C4AA-6E67-42A0-B5B7-9FD401DE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1BA282B-F283-456E-9149-AA0681CC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CE9942-5380-4DD9-A1F3-946D4437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606C782-91DF-4249-82E5-5DF8D9F8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D8FFD32-6E28-466D-8190-31F6EEF5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3C2122E-7343-47A8-AB91-FE45ACB3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4D71219-6503-4736-A8E7-E5886DCA6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7D3D4CD-4595-41C9-AF20-7FB5CF4A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2C18F92-CE2D-47CF-AF64-021B19B3E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630390"/>
              </p:ext>
            </p:extLst>
          </p:nvPr>
        </p:nvGraphicFramePr>
        <p:xfrm>
          <a:off x="5537200" y="2084388"/>
          <a:ext cx="11176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4" imgW="1117440" imgH="330120" progId="Equation.DSMT4">
                  <p:embed/>
                </p:oleObj>
              </mc:Choice>
              <mc:Fallback>
                <p:oleObj name="Equation" r:id="rId4" imgW="1117440" imgH="330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084388"/>
                        <a:ext cx="1117600" cy="327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>
            <a:extLst>
              <a:ext uri="{FF2B5EF4-FFF2-40B4-BE49-F238E27FC236}">
                <a16:creationId xmlns:a16="http://schemas.microsoft.com/office/drawing/2014/main" id="{11A7F2C3-9744-4E2F-9934-985519981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1E1182D8-EDA7-4206-8AC0-BA8284FAA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2093"/>
              </p:ext>
            </p:extLst>
          </p:nvPr>
        </p:nvGraphicFramePr>
        <p:xfrm>
          <a:off x="8659819" y="2894013"/>
          <a:ext cx="1117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Equation" r:id="rId6" imgW="1117440" imgH="774360" progId="Equation.DSMT4">
                  <p:embed/>
                </p:oleObj>
              </mc:Choice>
              <mc:Fallback>
                <p:oleObj name="Equation" r:id="rId6" imgW="1117440" imgH="774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819" y="2894013"/>
                        <a:ext cx="1117600" cy="777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8">
            <a:extLst>
              <a:ext uri="{FF2B5EF4-FFF2-40B4-BE49-F238E27FC236}">
                <a16:creationId xmlns:a16="http://schemas.microsoft.com/office/drawing/2014/main" id="{31F7FF67-BBC0-4E09-AB01-3DB44F354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07B54430-8ED3-41DE-81A2-0A40CC54B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115999"/>
              </p:ext>
            </p:extLst>
          </p:nvPr>
        </p:nvGraphicFramePr>
        <p:xfrm>
          <a:off x="8659819" y="3837688"/>
          <a:ext cx="1270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8" imgW="1269720" imgH="774360" progId="Equation.DSMT4">
                  <p:embed/>
                </p:oleObj>
              </mc:Choice>
              <mc:Fallback>
                <p:oleObj name="Equation" r:id="rId8" imgW="1269720" imgH="774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819" y="3837688"/>
                        <a:ext cx="1270000" cy="774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75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Sampling Distribution of Sample Average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Central Limit Theorem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• For sufficiently large sample sizes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en-US" dirty="0"/>
                  <a:t> ) the distribution of sample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, is approximately normal;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• The mean of this distribution is equal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dirty="0"/>
                  <a:t> , the population mean; and its standard deviation is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, regardless of the shape of the population distribution.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4"/>
                <a:stretch>
                  <a:fillRect l="-1175" t="-2408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73C455F-7436-4D78-81FD-5BE9F20F2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76145"/>
              </p:ext>
            </p:extLst>
          </p:nvPr>
        </p:nvGraphicFramePr>
        <p:xfrm>
          <a:off x="4394200" y="23622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5" imgW="914400" imgH="336960" progId="Equation.DSMT4">
                  <p:embed/>
                </p:oleObj>
              </mc:Choice>
              <mc:Fallback>
                <p:oleObj name="Equation" r:id="rId5" imgW="914400" imgH="336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32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Sampling Distribution of Sample Average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E3E6E3A-FE69-43E2-B5BE-4D73EC2F5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Theorem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mean of a random sample of size </a:t>
                </a:r>
                <a:r>
                  <a:rPr lang="en-US" i="1" dirty="0"/>
                  <a:t>n</a:t>
                </a:r>
                <a:r>
                  <a:rPr lang="en-US" dirty="0"/>
                  <a:t> from a population with mean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dirty="0"/>
                  <a:t> , then as </a:t>
                </a:r>
                <a:r>
                  <a:rPr lang="en-US" i="1" dirty="0"/>
                  <a:t>n</a:t>
                </a:r>
                <a:r>
                  <a:rPr lang="en-US" dirty="0"/>
                  <a:t> increases the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 approaches a normal distribution with</a:t>
                </a:r>
              </a:p>
              <a:p>
                <a:pPr marL="0" indent="0">
                  <a:buNone/>
                </a:pPr>
                <a:r>
                  <a:rPr lang="en-US" dirty="0"/>
                  <a:t>		Mean: 			 </a:t>
                </a:r>
              </a:p>
              <a:p>
                <a:pPr marL="0" indent="0">
                  <a:buNone/>
                </a:pPr>
                <a:r>
                  <a:rPr lang="en-US" dirty="0"/>
                  <a:t>		Standard deviation: 	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E3E6E3A-FE69-43E2-B5BE-4D73EC2F5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19987153-E9ED-4CC3-94CE-D14AF501F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DBDFA78-31ED-4637-B337-28A83BCA3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562902"/>
              </p:ext>
            </p:extLst>
          </p:nvPr>
        </p:nvGraphicFramePr>
        <p:xfrm>
          <a:off x="5753100" y="3973513"/>
          <a:ext cx="10033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5" imgW="1002960" imgH="431640" progId="Equation.DSMT4">
                  <p:embed/>
                </p:oleObj>
              </mc:Choice>
              <mc:Fallback>
                <p:oleObj name="Equation" r:id="rId5" imgW="100296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973513"/>
                        <a:ext cx="100330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D1DE0D92-A516-4A02-9343-BC8377E94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0A0D605-4A22-4D34-818E-34EA1315A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557707"/>
              </p:ext>
            </p:extLst>
          </p:nvPr>
        </p:nvGraphicFramePr>
        <p:xfrm>
          <a:off x="5744538" y="4316413"/>
          <a:ext cx="12827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7" imgW="1282680" imgH="888840" progId="Equation.DSMT4">
                  <p:embed/>
                </p:oleObj>
              </mc:Choice>
              <mc:Fallback>
                <p:oleObj name="Equation" r:id="rId7" imgW="1282680" imgH="888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538" y="4316413"/>
                        <a:ext cx="1282700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41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Sampling Distribution of Sample Average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Note that when population is finite: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: finite correction factors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Z Formula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			or  </a:t>
            </a:r>
          </a:p>
          <a:p>
            <a:pPr marL="0" indent="0">
              <a:buNone/>
            </a:pPr>
            <a:r>
              <a:rPr lang="en-US" dirty="0"/>
              <a:t>			      </a:t>
            </a:r>
          </a:p>
          <a:p>
            <a:pPr marL="0" indent="0">
              <a:buNone/>
            </a:pPr>
            <a:r>
              <a:rPr lang="en-US" dirty="0"/>
              <a:t>				(infinite)		      (finite)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B04741-F47C-41C7-849B-715226217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EAE418F-574E-49FE-AAB6-48AA5B89D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949332"/>
              </p:ext>
            </p:extLst>
          </p:nvPr>
        </p:nvGraphicFramePr>
        <p:xfrm>
          <a:off x="7232651" y="1549266"/>
          <a:ext cx="24320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Equation" r:id="rId4" imgW="2438280" imgH="977760" progId="Equation.DSMT4">
                  <p:embed/>
                </p:oleObj>
              </mc:Choice>
              <mc:Fallback>
                <p:oleObj name="Equation" r:id="rId4" imgW="2438280" imgH="977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1" y="1549266"/>
                        <a:ext cx="2432050" cy="97313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E56B1649-5775-4531-B082-B0682144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CE7F1B8-365F-42CF-9808-6566566277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56274"/>
              </p:ext>
            </p:extLst>
          </p:nvPr>
        </p:nvGraphicFramePr>
        <p:xfrm>
          <a:off x="3608388" y="2438400"/>
          <a:ext cx="1155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name="Equation" r:id="rId6" imgW="1155600" imgH="952200" progId="Equation.DSMT4">
                  <p:embed/>
                </p:oleObj>
              </mc:Choice>
              <mc:Fallback>
                <p:oleObj name="Equation" r:id="rId6" imgW="1155600" imgH="952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2438400"/>
                        <a:ext cx="11557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9EFA0E47-B6F8-4198-A384-C2B8CF00D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24AC705-C916-4959-985B-5969768F1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424274"/>
              </p:ext>
            </p:extLst>
          </p:nvPr>
        </p:nvGraphicFramePr>
        <p:xfrm>
          <a:off x="4768860" y="3916366"/>
          <a:ext cx="13906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5" name="Equation" r:id="rId8" imgW="1384200" imgH="1320480" progId="Equation.DSMT4">
                  <p:embed/>
                </p:oleObj>
              </mc:Choice>
              <mc:Fallback>
                <p:oleObj name="Equation" r:id="rId8" imgW="1384200" imgH="1320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60" y="3916366"/>
                        <a:ext cx="1390650" cy="1320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9A3B96D2-C97D-45F0-A5FF-77BD11206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EEAD871-982B-4DCE-A70F-72EDFA239C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16405"/>
              </p:ext>
            </p:extLst>
          </p:nvPr>
        </p:nvGraphicFramePr>
        <p:xfrm>
          <a:off x="7539046" y="3878263"/>
          <a:ext cx="2286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name="Equation" r:id="rId10" imgW="2286000" imgH="1396800" progId="Equation.DSMT4">
                  <p:embed/>
                </p:oleObj>
              </mc:Choice>
              <mc:Fallback>
                <p:oleObj name="Equation" r:id="rId10" imgW="2286000" imgH="139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046" y="3878263"/>
                        <a:ext cx="2286000" cy="1397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52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Sampling Distribution of Sample Average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u="sng" dirty="0"/>
                  <a:t>Remark: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standard normal distribution</a:t>
                </a:r>
              </a:p>
              <a:p>
                <a:pPr marL="0" indent="0" algn="just">
                  <a:buNone/>
                </a:pPr>
                <a:r>
                  <a:rPr lang="en-US" u="sng" dirty="0"/>
                  <a:t>Note</a:t>
                </a:r>
                <a:r>
                  <a:rPr lang="en-US" dirty="0"/>
                  <a:t>: </a:t>
                </a:r>
              </a:p>
              <a:p>
                <a:pPr marL="0" indent="0" algn="just">
                  <a:buNone/>
                </a:pPr>
                <a:r>
                  <a:rPr lang="en-US" dirty="0"/>
                  <a:t>• If the population is normally distributed, the distribution of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normal for any sample size</a:t>
                </a:r>
              </a:p>
              <a:p>
                <a:pPr marL="0" indent="0" algn="just">
                  <a:buNone/>
                </a:pPr>
                <a:r>
                  <a:rPr lang="en-US" dirty="0"/>
                  <a:t>• If the sample size is less than 5% of the population size, a finite population is treated as being infinite</a:t>
                </a:r>
              </a:p>
              <a:p>
                <a:pPr marL="0" indent="0" algn="just">
                  <a:buNone/>
                </a:pPr>
                <a:r>
                  <a:rPr lang="en-US" dirty="0"/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is referred to as the </a:t>
                </a:r>
                <a:r>
                  <a:rPr lang="en-US" i="1" dirty="0"/>
                  <a:t>standard error of the mean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dirty="0"/>
                  <a:t>• When the simple random sample is small (n &lt; 30),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 can be considered normal only if we assume the population has a normal probability distribution.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3"/>
                <a:stretch>
                  <a:fillRect l="-1058" t="-2550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62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Sampling Distribution of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Sample Proportion</a:t>
            </a: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where:	</a:t>
            </a:r>
            <a:r>
              <a:rPr lang="en-US" i="1" dirty="0"/>
              <a:t>n</a:t>
            </a:r>
            <a:r>
              <a:rPr lang="en-US" dirty="0"/>
              <a:t>:	number of items in the sample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x</a:t>
            </a:r>
            <a:r>
              <a:rPr lang="en-US" dirty="0"/>
              <a:t>:	number of items in the sample that possess 				the characteristic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9021AB2-2989-4F6F-9092-ED4D42355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586323"/>
              </p:ext>
            </p:extLst>
          </p:nvPr>
        </p:nvGraphicFramePr>
        <p:xfrm>
          <a:off x="5661819" y="2487613"/>
          <a:ext cx="8683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4" imgW="863280" imgH="838080" progId="Equation.DSMT4">
                  <p:embed/>
                </p:oleObj>
              </mc:Choice>
              <mc:Fallback>
                <p:oleObj name="Equation" r:id="rId4" imgW="863280" imgH="838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819" y="2487613"/>
                        <a:ext cx="868362" cy="8318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92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Sampling Distribution of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u="sng" dirty="0"/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u="sng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u="sng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400" u="sng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Approximately normal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i="1" dirty="0"/>
                  <a:t>p</a:t>
                </a:r>
                <a:r>
                  <a:rPr lang="en-US" sz="2400" dirty="0"/>
                  <a:t> is the population proportion and </a:t>
                </a:r>
                <a:r>
                  <a:rPr lang="en-US" sz="2400" i="1" dirty="0"/>
                  <a:t>q</a:t>
                </a:r>
                <a:r>
                  <a:rPr lang="en-US" sz="2400" dirty="0"/>
                  <a:t> = 1 - </a:t>
                </a:r>
                <a:r>
                  <a:rPr lang="en-US" sz="2400" i="1" dirty="0"/>
                  <a:t>p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The mean of the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is p:		 </a:t>
                </a:r>
              </a:p>
              <a:p>
                <a:pPr marL="0" indent="0">
                  <a:buNone/>
                </a:pPr>
                <a:r>
                  <a:rPr lang="en-US" sz="2400" dirty="0"/>
                  <a:t>The standard deviation of the distribution is: </a:t>
                </a:r>
              </a:p>
              <a:p>
                <a:pPr marL="0" indent="0">
                  <a:buNone/>
                </a:pPr>
                <a:r>
                  <a:rPr lang="en-US" sz="2400" dirty="0"/>
                  <a:t>   						</a:t>
                </a:r>
              </a:p>
              <a:p>
                <a:pPr marL="0" indent="0">
                  <a:buNone/>
                </a:pPr>
                <a:r>
                  <a:rPr lang="en-US" sz="2400" dirty="0"/>
                  <a:t>					or	 </a:t>
                </a:r>
              </a:p>
              <a:p>
                <a:pPr marL="0" indent="0">
                  <a:buNone/>
                </a:pPr>
                <a:r>
                  <a:rPr lang="en-US" sz="2400" dirty="0"/>
                  <a:t>			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			    (infinite)		       (finite)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4"/>
                <a:stretch>
                  <a:fillRect l="-881" t="-2691" r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42120843-71F8-47AE-958A-30BC7035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5EB822-3C48-433B-84B3-6767F1A2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C8C05C9-2D49-4B5B-AC19-C209A13D5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33549"/>
              </p:ext>
            </p:extLst>
          </p:nvPr>
        </p:nvGraphicFramePr>
        <p:xfrm>
          <a:off x="6688138" y="3227379"/>
          <a:ext cx="18256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5" imgW="1828800" imgH="444240" progId="Equation.DSMT4">
                  <p:embed/>
                </p:oleObj>
              </mc:Choice>
              <mc:Fallback>
                <p:oleObj name="Equation" r:id="rId5" imgW="182880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8" y="3227379"/>
                        <a:ext cx="1825625" cy="4397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85330964-5A45-421E-A214-A4C62611F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5075C5A-D722-4568-9BBA-1C631E550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87341"/>
              </p:ext>
            </p:extLst>
          </p:nvPr>
        </p:nvGraphicFramePr>
        <p:xfrm>
          <a:off x="4176722" y="4287834"/>
          <a:ext cx="13255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7" imgW="1320480" imgH="825480" progId="Equation.DSMT4">
                  <p:embed/>
                </p:oleObj>
              </mc:Choice>
              <mc:Fallback>
                <p:oleObj name="Equation" r:id="rId7" imgW="1320480" imgH="825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22" y="4287834"/>
                        <a:ext cx="1325562" cy="8255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D94420E5-B915-4933-A80D-8224C788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02B22F4-9508-4C5D-81EF-3D2F55F7F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658655"/>
              </p:ext>
            </p:extLst>
          </p:nvPr>
        </p:nvGraphicFramePr>
        <p:xfrm>
          <a:off x="6534151" y="4244974"/>
          <a:ext cx="22685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9" imgW="2273040" imgH="825480" progId="Equation.DSMT4">
                  <p:embed/>
                </p:oleObj>
              </mc:Choice>
              <mc:Fallback>
                <p:oleObj name="Equation" r:id="rId9" imgW="2273040" imgH="825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1" y="4244974"/>
                        <a:ext cx="2268537" cy="8255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70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9" id="{C62A709E-BDC5-A046-9ECD-57A6FD34528D}" vid="{392FA3C1-01DE-2349-B0AB-32C1135A0C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1665</Words>
  <Application>Microsoft Office PowerPoint</Application>
  <PresentationFormat>Widescreen</PresentationFormat>
  <Paragraphs>249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MathType 6.0 Equation</vt:lpstr>
      <vt:lpstr>Visio</vt:lpstr>
      <vt:lpstr>PowerPoint Presentation</vt:lpstr>
      <vt:lpstr>PowerPoint Presentation</vt:lpstr>
      <vt:lpstr>Sampling Distribution</vt:lpstr>
      <vt:lpstr>Sampling Distribution of Sample Average x ̅</vt:lpstr>
      <vt:lpstr>Sampling Distribution of Sample Average x ̅</vt:lpstr>
      <vt:lpstr>Sampling Distribution of Sample Average x ̅</vt:lpstr>
      <vt:lpstr>Sampling Distribution of Sample Average x ̅</vt:lpstr>
      <vt:lpstr>Sampling Distribution of Sample Proportion p ̂</vt:lpstr>
      <vt:lpstr>Sampling Distribution of Sample Proportion p ̂</vt:lpstr>
      <vt:lpstr>Sampling Distribution of Sample Proportion p ̂</vt:lpstr>
      <vt:lpstr>Sampling Distribution of Sample Proportion p ̂</vt:lpstr>
      <vt:lpstr>Sampling Distribution of Sample Proportion p ̂</vt:lpstr>
      <vt:lpstr>Statistical Estimation</vt:lpstr>
      <vt:lpstr>Required Properties of Point Estimators</vt:lpstr>
      <vt:lpstr>Required Properties of Point Estimators</vt:lpstr>
      <vt:lpstr>Interval Estimation for Mean – Large Sample</vt:lpstr>
      <vt:lpstr>Interval Estimation for Mean – Large Sample</vt:lpstr>
      <vt:lpstr>Interval Estimation for Mean – Large Sample</vt:lpstr>
      <vt:lpstr>Interval Estimation for Mean – Large Sample</vt:lpstr>
      <vt:lpstr>Interval Estimation for Mean – Large Sample</vt:lpstr>
      <vt:lpstr>Interval Estimation for Mean – Large Sample</vt:lpstr>
      <vt:lpstr>Interval Estimation for Mean – Small Sample</vt:lpstr>
      <vt:lpstr>Interval Estimation for Mean – Small Sample</vt:lpstr>
      <vt:lpstr>Interval Estimation for Mean – Small Sample</vt:lpstr>
      <vt:lpstr>Interval Estimation for Mean – Small Sample</vt:lpstr>
      <vt:lpstr>Interval Estimation for Mean – Small Sample</vt:lpstr>
      <vt:lpstr>Interval Estimation for Population Proportion</vt:lpstr>
      <vt:lpstr>Interval Estimation for Population Variance</vt:lpstr>
      <vt:lpstr>Interval Estimation for Population Variance</vt:lpstr>
      <vt:lpstr>Interval Estimation for Population Variance</vt:lpstr>
      <vt:lpstr>Interval Estimation for Population Variance</vt:lpstr>
      <vt:lpstr>Determine Sample Size when Estimating μ</vt:lpstr>
      <vt:lpstr>Determine Sample Size when Estimating μ</vt:lpstr>
      <vt:lpstr>Determine Sample Size when Estimating 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Trung Luong</dc:creator>
  <cp:lastModifiedBy>Huynh Trung Luong</cp:lastModifiedBy>
  <cp:revision>60</cp:revision>
  <dcterms:created xsi:type="dcterms:W3CDTF">2019-10-02T07:34:54Z</dcterms:created>
  <dcterms:modified xsi:type="dcterms:W3CDTF">2019-10-22T09:21:58Z</dcterms:modified>
</cp:coreProperties>
</file>