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93" r:id="rId3"/>
    <p:sldId id="290"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2" d="100"/>
          <a:sy n="62" d="100"/>
        </p:scale>
        <p:origin x="40" y="15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99C7C-64F4-6E4D-ACDB-FD7876D2BE1F}" type="datetimeFigureOut">
              <a:rPr lang="en-US" smtClean="0"/>
              <a:t>30-Jan-20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50DBC-2896-0A4C-AFF9-CCB22DA1C35C}" type="slidenum">
              <a:rPr lang="en-US" smtClean="0"/>
              <a:t>‹#›</a:t>
            </a:fld>
            <a:endParaRPr lang="en-US"/>
          </a:p>
        </p:txBody>
      </p:sp>
    </p:spTree>
    <p:extLst>
      <p:ext uri="{BB962C8B-B14F-4D97-AF65-F5344CB8AC3E}">
        <p14:creationId xmlns:p14="http://schemas.microsoft.com/office/powerpoint/2010/main" val="150348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21" name="Isosceles Triangle 9">
            <a:extLst>
              <a:ext uri="{FF2B5EF4-FFF2-40B4-BE49-F238E27FC236}">
                <a16:creationId xmlns:a16="http://schemas.microsoft.com/office/drawing/2014/main" id="{C97EE39D-45B9-4BC4-A0D5-310EF34CFB88}"/>
              </a:ext>
            </a:extLst>
          </p:cNvPr>
          <p:cNvSpPr/>
          <p:nvPr userDrawn="1"/>
        </p:nvSpPr>
        <p:spPr>
          <a:xfrm>
            <a:off x="12703" y="2031"/>
            <a:ext cx="12195630" cy="68471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096136 w 12222426"/>
              <a:gd name="connsiteY1" fmla="*/ 5264333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59130"/>
              <a:gd name="connsiteY0" fmla="*/ 6847114 h 6847115"/>
              <a:gd name="connsiteX1" fmla="*/ 10096136 w 12259130"/>
              <a:gd name="connsiteY1" fmla="*/ 5238933 h 6847115"/>
              <a:gd name="connsiteX2" fmla="*/ 12259130 w 12259130"/>
              <a:gd name="connsiteY2" fmla="*/ 0 h 6847115"/>
              <a:gd name="connsiteX3" fmla="*/ 12221030 w 12259130"/>
              <a:gd name="connsiteY3" fmla="*/ 6847115 h 6847115"/>
              <a:gd name="connsiteX4" fmla="*/ 0 w 12259130"/>
              <a:gd name="connsiteY4" fmla="*/ 6847114 h 6847115"/>
              <a:gd name="connsiteX0" fmla="*/ 0 w 12170230"/>
              <a:gd name="connsiteY0" fmla="*/ 6859814 h 6859814"/>
              <a:gd name="connsiteX1" fmla="*/ 10007236 w 12170230"/>
              <a:gd name="connsiteY1" fmla="*/ 5238933 h 6859814"/>
              <a:gd name="connsiteX2" fmla="*/ 12170230 w 12170230"/>
              <a:gd name="connsiteY2" fmla="*/ 0 h 6859814"/>
              <a:gd name="connsiteX3" fmla="*/ 12132130 w 12170230"/>
              <a:gd name="connsiteY3" fmla="*/ 6847115 h 6859814"/>
              <a:gd name="connsiteX4" fmla="*/ 0 w 12170230"/>
              <a:gd name="connsiteY4" fmla="*/ 6859814 h 6859814"/>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630" h="6847115">
                <a:moveTo>
                  <a:pt x="0" y="6847114"/>
                </a:moveTo>
                <a:cubicBezTo>
                  <a:pt x="1860005" y="5494382"/>
                  <a:pt x="7994831" y="6388465"/>
                  <a:pt x="10032636" y="5238933"/>
                </a:cubicBezTo>
                <a:cubicBezTo>
                  <a:pt x="12206876" y="3558178"/>
                  <a:pt x="11083835" y="1631043"/>
                  <a:pt x="12195630" y="0"/>
                </a:cubicBezTo>
                <a:cubicBezTo>
                  <a:pt x="12190792" y="2281162"/>
                  <a:pt x="12162368" y="4565953"/>
                  <a:pt x="12157530" y="6847115"/>
                </a:cubicBezTo>
                <a:lnTo>
                  <a:pt x="0" y="684711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
            <a:extLst>
              <a:ext uri="{FF2B5EF4-FFF2-40B4-BE49-F238E27FC236}">
                <a16:creationId xmlns:a16="http://schemas.microsoft.com/office/drawing/2014/main" id="{66BF8A63-094C-431F-A3A0-63E41BD8DF9F}"/>
              </a:ext>
            </a:extLst>
          </p:cNvPr>
          <p:cNvSpPr/>
          <p:nvPr userDrawn="1"/>
        </p:nvSpPr>
        <p:spPr>
          <a:xfrm>
            <a:off x="-15213" y="-8794"/>
            <a:ext cx="12222426" cy="68725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26" h="6872515">
                <a:moveTo>
                  <a:pt x="0" y="6872514"/>
                </a:moveTo>
                <a:cubicBezTo>
                  <a:pt x="2037805" y="5722982"/>
                  <a:pt x="8174445" y="6559008"/>
                  <a:pt x="10212250" y="5409476"/>
                </a:cubicBezTo>
                <a:cubicBezTo>
                  <a:pt x="12386490" y="3728721"/>
                  <a:pt x="11261635" y="1719943"/>
                  <a:pt x="12221030" y="0"/>
                </a:cubicBezTo>
                <a:cubicBezTo>
                  <a:pt x="12216192" y="2281162"/>
                  <a:pt x="12225868" y="4591353"/>
                  <a:pt x="12221030" y="6872515"/>
                </a:cubicBezTo>
                <a:lnTo>
                  <a:pt x="0" y="687251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9">
            <a:extLst>
              <a:ext uri="{FF2B5EF4-FFF2-40B4-BE49-F238E27FC236}">
                <a16:creationId xmlns:a16="http://schemas.microsoft.com/office/drawing/2014/main" id="{ED72CE23-6E9E-445E-A127-A9C3AB89B488}"/>
              </a:ext>
            </a:extLst>
          </p:cNvPr>
          <p:cNvSpPr/>
          <p:nvPr userDrawn="1"/>
        </p:nvSpPr>
        <p:spPr>
          <a:xfrm rot="10800000">
            <a:off x="1" y="-12699"/>
            <a:ext cx="12204700" cy="68707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039600"/>
              <a:gd name="connsiteY0" fmla="*/ 6997700 h 6997700"/>
              <a:gd name="connsiteX1" fmla="*/ 10045336 w 12039600"/>
              <a:gd name="connsiteY1" fmla="*/ 5656217 h 6997700"/>
              <a:gd name="connsiteX2" fmla="*/ 12039600 w 12039600"/>
              <a:gd name="connsiteY2" fmla="*/ 0 h 6997700"/>
              <a:gd name="connsiteX3" fmla="*/ 12039600 w 12039600"/>
              <a:gd name="connsiteY3" fmla="*/ 6858000 h 6997700"/>
              <a:gd name="connsiteX4" fmla="*/ 0 w 12039600"/>
              <a:gd name="connsiteY4" fmla="*/ 6997700 h 6997700"/>
              <a:gd name="connsiteX0" fmla="*/ 0 w 12192000"/>
              <a:gd name="connsiteY0" fmla="*/ 6997700 h 6997700"/>
              <a:gd name="connsiteX1" fmla="*/ 10045336 w 12192000"/>
              <a:gd name="connsiteY1" fmla="*/ 5656217 h 6997700"/>
              <a:gd name="connsiteX2" fmla="*/ 12039600 w 12192000"/>
              <a:gd name="connsiteY2" fmla="*/ 0 h 6997700"/>
              <a:gd name="connsiteX3" fmla="*/ 12192000 w 12192000"/>
              <a:gd name="connsiteY3" fmla="*/ 6997700 h 6997700"/>
              <a:gd name="connsiteX4" fmla="*/ 0 w 12192000"/>
              <a:gd name="connsiteY4" fmla="*/ 6997700 h 6997700"/>
              <a:gd name="connsiteX0" fmla="*/ 0 w 12192000"/>
              <a:gd name="connsiteY0" fmla="*/ 6845300 h 6845300"/>
              <a:gd name="connsiteX1" fmla="*/ 10045336 w 12192000"/>
              <a:gd name="connsiteY1" fmla="*/ 55038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83436 w 12192000"/>
              <a:gd name="connsiteY1" fmla="*/ 55927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70700"/>
              <a:gd name="connsiteX1" fmla="*/ 10058036 w 12204700"/>
              <a:gd name="connsiteY1" fmla="*/ 5554617 h 6870700"/>
              <a:gd name="connsiteX2" fmla="*/ 12204700 w 12204700"/>
              <a:gd name="connsiteY2" fmla="*/ 0 h 6870700"/>
              <a:gd name="connsiteX3" fmla="*/ 12192000 w 12204700"/>
              <a:gd name="connsiteY3" fmla="*/ 6870700 h 6870700"/>
              <a:gd name="connsiteX4" fmla="*/ 0 w 12204700"/>
              <a:gd name="connsiteY4" fmla="*/ 6832600 h 687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700" h="6870700">
                <a:moveTo>
                  <a:pt x="0" y="6832600"/>
                </a:moveTo>
                <a:cubicBezTo>
                  <a:pt x="1885405" y="5568768"/>
                  <a:pt x="8020231" y="6704149"/>
                  <a:pt x="10058036" y="5554617"/>
                </a:cubicBezTo>
                <a:cubicBezTo>
                  <a:pt x="12232276" y="3873862"/>
                  <a:pt x="11054805" y="1554843"/>
                  <a:pt x="12204700" y="0"/>
                </a:cubicBezTo>
                <a:cubicBezTo>
                  <a:pt x="12200467" y="2290233"/>
                  <a:pt x="12196233" y="4580467"/>
                  <a:pt x="12192000" y="6870700"/>
                </a:cubicBezTo>
                <a:lnTo>
                  <a:pt x="0" y="683260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AF55D275-D7F0-4BC5-ACE1-08EA96FE065F}"/>
              </a:ext>
            </a:extLst>
          </p:cNvPr>
          <p:cNvSpPr/>
          <p:nvPr userDrawn="1"/>
        </p:nvSpPr>
        <p:spPr>
          <a:xfrm rot="10800000">
            <a:off x="1" y="1"/>
            <a:ext cx="12192000" cy="68580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6858000"/>
                </a:moveTo>
                <a:cubicBezTo>
                  <a:pt x="2037805" y="5708468"/>
                  <a:pt x="8159931" y="6805749"/>
                  <a:pt x="10197736" y="5656217"/>
                </a:cubicBezTo>
                <a:cubicBezTo>
                  <a:pt x="12371976" y="3975462"/>
                  <a:pt x="11232605" y="1719943"/>
                  <a:pt x="12192000" y="0"/>
                </a:cubicBezTo>
                <a:lnTo>
                  <a:pt x="12192000" y="6858000"/>
                </a:lnTo>
                <a:lnTo>
                  <a:pt x="0" y="685800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10;&#10;Description generated with high confidence">
            <a:extLst>
              <a:ext uri="{FF2B5EF4-FFF2-40B4-BE49-F238E27FC236}">
                <a16:creationId xmlns:a16="http://schemas.microsoft.com/office/drawing/2014/main" id="{9358ED85-3F91-4A60-AA0D-5214CD30A548}"/>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7201"/>
          <a:stretch/>
        </p:blipFill>
        <p:spPr>
          <a:xfrm>
            <a:off x="354562" y="479042"/>
            <a:ext cx="1824738" cy="1432477"/>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745027A7-4436-4BFC-B715-CB8E92192D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8451" y="770574"/>
            <a:ext cx="4263315" cy="1217780"/>
          </a:xfrm>
          <a:prstGeom prst="rect">
            <a:avLst/>
          </a:prstGeom>
        </p:spPr>
      </p:pic>
      <p:sp>
        <p:nvSpPr>
          <p:cNvPr id="22" name="Subtitle 2">
            <a:extLst>
              <a:ext uri="{FF2B5EF4-FFF2-40B4-BE49-F238E27FC236}">
                <a16:creationId xmlns:a16="http://schemas.microsoft.com/office/drawing/2014/main" id="{BE025E4A-4CBA-48FB-AEF6-DE10B0DC6327}"/>
              </a:ext>
            </a:extLst>
          </p:cNvPr>
          <p:cNvSpPr txBox="1">
            <a:spLocks/>
          </p:cNvSpPr>
          <p:nvPr userDrawn="1"/>
        </p:nvSpPr>
        <p:spPr>
          <a:xfrm>
            <a:off x="6958652" y="5796343"/>
            <a:ext cx="5132090" cy="97792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chemeClr val="bg1">
                    <a:lumMod val="65000"/>
                  </a:schemeClr>
                </a:solidFill>
                <a:latin typeface="Arial" panose="020B0604020202020204" pitchFamily="34" charset="0"/>
                <a:cs typeface="Arial" panose="020B0604020202020204" pitchFamily="34" charset="0"/>
              </a:rPr>
              <a:t>Curriculum Development </a:t>
            </a:r>
          </a:p>
          <a:p>
            <a:pPr algn="r"/>
            <a:r>
              <a:rPr lang="en-US" sz="1400" b="0" i="0" dirty="0">
                <a:solidFill>
                  <a:schemeClr val="bg1">
                    <a:lumMod val="65000"/>
                  </a:schemeClr>
                </a:solidFill>
                <a:latin typeface="Arial" panose="020B0604020202020204" pitchFamily="34" charset="0"/>
                <a:cs typeface="Arial" panose="020B0604020202020204" pitchFamily="34" charset="0"/>
              </a:rPr>
              <a:t>of Master’s Degree Program in </a:t>
            </a:r>
          </a:p>
          <a:p>
            <a:pPr algn="r"/>
            <a:r>
              <a:rPr lang="en-US" sz="1400" b="0" i="0" dirty="0">
                <a:solidFill>
                  <a:schemeClr val="bg1">
                    <a:lumMod val="65000"/>
                  </a:schemeClr>
                </a:solidFill>
                <a:latin typeface="Arial" panose="020B0604020202020204" pitchFamily="34" charset="0"/>
                <a:cs typeface="Arial" panose="020B0604020202020204" pitchFamily="34" charset="0"/>
              </a:rPr>
              <a:t>Industrial Engineering for Thailand Sustainable Smart Industry</a:t>
            </a:r>
          </a:p>
        </p:txBody>
      </p:sp>
      <p:sp>
        <p:nvSpPr>
          <p:cNvPr id="25" name="Subtitle 2">
            <a:extLst>
              <a:ext uri="{FF2B5EF4-FFF2-40B4-BE49-F238E27FC236}">
                <a16:creationId xmlns:a16="http://schemas.microsoft.com/office/drawing/2014/main" id="{5D39AF64-02D8-4A17-BB3F-4E3014876403}"/>
              </a:ext>
            </a:extLst>
          </p:cNvPr>
          <p:cNvSpPr>
            <a:spLocks noGrp="1"/>
          </p:cNvSpPr>
          <p:nvPr>
            <p:ph type="subTitle" idx="1"/>
          </p:nvPr>
        </p:nvSpPr>
        <p:spPr>
          <a:xfrm>
            <a:off x="1356177" y="3445482"/>
            <a:ext cx="8950284" cy="1305161"/>
          </a:xfrm>
          <a:noFill/>
        </p:spPr>
        <p:txBody>
          <a:bodyPr anchor="ctr">
            <a:noAutofit/>
          </a:bodyPr>
          <a:lstStyle>
            <a:lvl1pPr marL="0" indent="0" algn="ctr">
              <a:buNone/>
              <a:defRPr sz="28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47DADDB0-2C51-4443-AB1B-DC4AF76394AD}"/>
              </a:ext>
            </a:extLst>
          </p:cNvPr>
          <p:cNvSpPr>
            <a:spLocks noGrp="1"/>
          </p:cNvSpPr>
          <p:nvPr>
            <p:ph type="ctrTitle"/>
          </p:nvPr>
        </p:nvSpPr>
        <p:spPr>
          <a:xfrm>
            <a:off x="1356177" y="2067992"/>
            <a:ext cx="8950284" cy="1121423"/>
          </a:xfrm>
          <a:noFill/>
        </p:spPr>
        <p:txBody>
          <a:bodyPr anchor="ctr">
            <a:noAutofit/>
          </a:bodyPr>
          <a:lstStyle>
            <a:lvl1pPr algn="ctr">
              <a:defRPr sz="4400" b="0" i="0">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55E31D9C-DF45-4586-BF2E-7912D4B41D80}"/>
              </a:ext>
            </a:extLst>
          </p:cNvPr>
          <p:cNvSpPr/>
          <p:nvPr userDrawn="1"/>
        </p:nvSpPr>
        <p:spPr>
          <a:xfrm>
            <a:off x="1356177" y="3184039"/>
            <a:ext cx="89502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344BED-7B33-41AD-A323-368EB9B434D6}"/>
              </a:ext>
            </a:extLst>
          </p:cNvPr>
          <p:cNvSpPr/>
          <p:nvPr userDrawn="1"/>
        </p:nvSpPr>
        <p:spPr>
          <a:xfrm>
            <a:off x="1615354" y="3263030"/>
            <a:ext cx="843193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023124-B431-4DF0-80A3-5D3DB66D88FD}"/>
              </a:ext>
            </a:extLst>
          </p:cNvPr>
          <p:cNvSpPr/>
          <p:nvPr userDrawn="1"/>
        </p:nvSpPr>
        <p:spPr>
          <a:xfrm>
            <a:off x="1927935" y="3310167"/>
            <a:ext cx="7806768"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a:off x="1433334" y="1661096"/>
            <a:ext cx="10658792" cy="5077641"/>
            <a:chOff x="1433334" y="1661096"/>
            <a:chExt cx="10658792" cy="5077641"/>
          </a:xfrm>
        </p:grpSpPr>
        <p:pic>
          <p:nvPicPr>
            <p:cNvPr id="16" name="Picture 15">
              <a:extLst>
                <a:ext uri="{FF2B5EF4-FFF2-40B4-BE49-F238E27FC236}">
                  <a16:creationId xmlns:a16="http://schemas.microsoft.com/office/drawing/2014/main" id="{10E009E9-C9B2-471A-9A7A-5D205EEDA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0309" y="4249828"/>
              <a:ext cx="1280160" cy="1280160"/>
            </a:xfrm>
            <a:prstGeom prst="rect">
              <a:avLst/>
            </a:prstGeom>
            <a:noFill/>
          </p:spPr>
        </p:pic>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366" y="5267033"/>
              <a:ext cx="1243584" cy="1228038"/>
            </a:xfrm>
            <a:prstGeom prst="rect">
              <a:avLst/>
            </a:prstGeom>
          </p:spPr>
        </p:pic>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87735" y="5409421"/>
              <a:ext cx="1234440" cy="1234440"/>
            </a:xfrm>
            <a:prstGeom prst="rect">
              <a:avLst/>
            </a:prstGeom>
          </p:spPr>
        </p:pic>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2371" y="4984342"/>
              <a:ext cx="1554480" cy="1417874"/>
            </a:xfrm>
            <a:prstGeom prst="rect">
              <a:avLst/>
            </a:prstGeom>
          </p:spPr>
        </p:pic>
        <p:grpSp>
          <p:nvGrpSpPr>
            <p:cNvPr id="39" name="Group 38"/>
            <p:cNvGrpSpPr/>
            <p:nvPr userDrawn="1"/>
          </p:nvGrpSpPr>
          <p:grpSpPr>
            <a:xfrm>
              <a:off x="1433334" y="5625782"/>
              <a:ext cx="1947672" cy="1112955"/>
              <a:chOff x="1462142" y="5625782"/>
              <a:chExt cx="1947672" cy="1112955"/>
            </a:xfrm>
          </p:grpSpPr>
          <p:sp>
            <p:nvSpPr>
              <p:cNvPr id="29" name="Rectangle 28"/>
              <p:cNvSpPr/>
              <p:nvPr userDrawn="1"/>
            </p:nvSpPr>
            <p:spPr>
              <a:xfrm>
                <a:off x="1709237" y="6396483"/>
                <a:ext cx="1453102" cy="156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62142" y="5625782"/>
                <a:ext cx="1947672" cy="1112955"/>
              </a:xfrm>
              <a:prstGeom prst="rect">
                <a:avLst/>
              </a:prstGeom>
            </p:spPr>
          </p:pic>
        </p:grpSp>
        <p:pic>
          <p:nvPicPr>
            <p:cNvPr id="24" name="Picture 2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35690" y="4846630"/>
              <a:ext cx="1252728" cy="1244376"/>
            </a:xfrm>
            <a:prstGeom prst="rect">
              <a:avLst/>
            </a:prstGeom>
          </p:spPr>
        </p:pic>
        <p:pic>
          <p:nvPicPr>
            <p:cNvPr id="38" name="Picture 37"/>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031422" y="1661096"/>
              <a:ext cx="1060704" cy="1416670"/>
            </a:xfrm>
            <a:prstGeom prst="rect">
              <a:avLst/>
            </a:prstGeom>
          </p:spPr>
        </p:pic>
        <p:pic>
          <p:nvPicPr>
            <p:cNvPr id="41" name="Picture 4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82832" y="5179620"/>
              <a:ext cx="1225296" cy="1418349"/>
            </a:xfrm>
            <a:prstGeom prst="rect">
              <a:avLst/>
            </a:prstGeom>
          </p:spPr>
        </p:pic>
        <p:pic>
          <p:nvPicPr>
            <p:cNvPr id="42" name="Picture 4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39173" y="2994422"/>
              <a:ext cx="850392" cy="1490333"/>
            </a:xfrm>
            <a:prstGeom prst="rect">
              <a:avLst/>
            </a:prstGeom>
          </p:spPr>
        </p:pic>
      </p:grpSp>
    </p:spTree>
    <p:extLst>
      <p:ext uri="{BB962C8B-B14F-4D97-AF65-F5344CB8AC3E}">
        <p14:creationId xmlns:p14="http://schemas.microsoft.com/office/powerpoint/2010/main" val="397493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02EEB56D-10AA-4548-B3DB-C74661EAED2E}"/>
              </a:ext>
            </a:extLst>
          </p:cNvPr>
          <p:cNvSpPr/>
          <p:nvPr userDrawn="1"/>
        </p:nvSpPr>
        <p:spPr>
          <a:xfrm rot="10800000">
            <a:off x="304800" y="274321"/>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id="{33CC12D3-EFEE-4DBD-A0DE-4E6866861109}"/>
              </a:ext>
            </a:extLst>
          </p:cNvPr>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41045D65-668D-4D95-B4D8-EA5B054C46D0}"/>
              </a:ext>
            </a:extLst>
          </p:cNvPr>
          <p:cNvSpPr>
            <a:spLocks noGrp="1"/>
          </p:cNvSpPr>
          <p:nvPr>
            <p:ph type="title"/>
          </p:nvPr>
        </p:nvSpPr>
        <p:spPr>
          <a:xfrm>
            <a:off x="1792288"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B2A50B16-EDDF-4F8E-8E61-17E398D06F32}"/>
              </a:ext>
            </a:extLst>
          </p:cNvPr>
          <p:cNvSpPr>
            <a:spLocks noGrp="1"/>
          </p:cNvSpPr>
          <p:nvPr>
            <p:ph idx="1"/>
          </p:nvPr>
        </p:nvSpPr>
        <p:spPr>
          <a:xfrm>
            <a:off x="475814"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3" name="Group 22">
            <a:extLst>
              <a:ext uri="{FF2B5EF4-FFF2-40B4-BE49-F238E27FC236}">
                <a16:creationId xmlns:a16="http://schemas.microsoft.com/office/drawing/2014/main" id="{6AB01A1C-51D1-41B4-9C3C-E06B1D57AF69}"/>
              </a:ext>
            </a:extLst>
          </p:cNvPr>
          <p:cNvGrpSpPr/>
          <p:nvPr userDrawn="1"/>
        </p:nvGrpSpPr>
        <p:grpSpPr>
          <a:xfrm>
            <a:off x="1792289" y="1349129"/>
            <a:ext cx="9913040" cy="154101"/>
            <a:chOff x="1610813" y="1340083"/>
            <a:chExt cx="7607984" cy="169918"/>
          </a:xfrm>
        </p:grpSpPr>
        <p:sp>
          <p:nvSpPr>
            <p:cNvPr id="24" name="Rectangle 23">
              <a:extLst>
                <a:ext uri="{FF2B5EF4-FFF2-40B4-BE49-F238E27FC236}">
                  <a16:creationId xmlns:a16="http://schemas.microsoft.com/office/drawing/2014/main" id="{3FAE0845-1B36-45A0-A900-346B585FB863}"/>
                </a:ext>
              </a:extLst>
            </p:cNvPr>
            <p:cNvSpPr/>
            <p:nvPr userDrawn="1"/>
          </p:nvSpPr>
          <p:spPr>
            <a:xfrm>
              <a:off x="1610813" y="1340083"/>
              <a:ext cx="7607984" cy="843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424509-D133-4E5C-8A4D-7A431372B253}"/>
                </a:ext>
              </a:extLst>
            </p:cNvPr>
            <p:cNvSpPr/>
            <p:nvPr userDrawn="1"/>
          </p:nvSpPr>
          <p:spPr>
            <a:xfrm>
              <a:off x="1831119" y="1405583"/>
              <a:ext cx="716737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E59BE7-4247-4ABD-852F-D91F21A5AAD4}"/>
                </a:ext>
              </a:extLst>
            </p:cNvPr>
            <p:cNvSpPr/>
            <p:nvPr userDrawn="1"/>
          </p:nvSpPr>
          <p:spPr>
            <a:xfrm>
              <a:off x="2096821" y="1457576"/>
              <a:ext cx="6635965" cy="524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close up of a logo&#10;&#10;Description generated with very high confidence">
            <a:extLst>
              <a:ext uri="{FF2B5EF4-FFF2-40B4-BE49-F238E27FC236}">
                <a16:creationId xmlns:a16="http://schemas.microsoft.com/office/drawing/2014/main" id="{B361314F-AD54-4372-AC14-9CC620E0DE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1044" b="10446"/>
          <a:stretch/>
        </p:blipFill>
        <p:spPr>
          <a:xfrm>
            <a:off x="4578232" y="6117024"/>
            <a:ext cx="3329507" cy="746661"/>
          </a:xfrm>
          <a:prstGeom prst="rect">
            <a:avLst/>
          </a:prstGeom>
        </p:spPr>
      </p:pic>
    </p:spTree>
    <p:extLst>
      <p:ext uri="{BB962C8B-B14F-4D97-AF65-F5344CB8AC3E}">
        <p14:creationId xmlns:p14="http://schemas.microsoft.com/office/powerpoint/2010/main" val="221961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9F83CD-1E72-46FA-A09B-48783A0A3447}"/>
              </a:ext>
            </a:extLst>
          </p:cNvPr>
          <p:cNvSpPr/>
          <p:nvPr userDrawn="1"/>
        </p:nvSpPr>
        <p:spPr>
          <a:xfrm>
            <a:off x="0" y="0"/>
            <a:ext cx="12192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Diagonal Corners Rounded 5">
            <a:extLst>
              <a:ext uri="{FF2B5EF4-FFF2-40B4-BE49-F238E27FC236}">
                <a16:creationId xmlns:a16="http://schemas.microsoft.com/office/drawing/2014/main" id="{02EEB56D-10AA-4548-B3DB-C74661EAED2E}"/>
              </a:ext>
            </a:extLst>
          </p:cNvPr>
          <p:cNvSpPr/>
          <p:nvPr userDrawn="1"/>
        </p:nvSpPr>
        <p:spPr>
          <a:xfrm rot="10800000">
            <a:off x="304800" y="274321"/>
            <a:ext cx="11571545" cy="6295197"/>
          </a:xfrm>
          <a:prstGeom prst="round2DiagRect">
            <a:avLst/>
          </a:prstGeom>
          <a:solidFill>
            <a:schemeClr val="bg1"/>
          </a:solid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6" descr="A picture containing indoor&#10;&#10;Description generated with high confidence">
            <a:extLst>
              <a:ext uri="{FF2B5EF4-FFF2-40B4-BE49-F238E27FC236}">
                <a16:creationId xmlns:a16="http://schemas.microsoft.com/office/drawing/2014/main" id="{33CC12D3-EFEE-4DBD-A0DE-4E6866861109}"/>
              </a:ext>
            </a:extLst>
          </p:cNvPr>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624" y="486231"/>
            <a:ext cx="1091440" cy="8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41045D65-668D-4D95-B4D8-EA5B054C46D0}"/>
              </a:ext>
            </a:extLst>
          </p:cNvPr>
          <p:cNvSpPr>
            <a:spLocks noGrp="1"/>
          </p:cNvSpPr>
          <p:nvPr>
            <p:ph type="title"/>
          </p:nvPr>
        </p:nvSpPr>
        <p:spPr>
          <a:xfrm>
            <a:off x="1792288" y="448674"/>
            <a:ext cx="9913041" cy="888031"/>
          </a:xfrm>
        </p:spPr>
        <p:txBody>
          <a:bodyPr>
            <a:normAutofit/>
          </a:bodyPr>
          <a:lstStyle>
            <a:lvl1pPr algn="ctr">
              <a:defRPr sz="3200" b="1" i="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
            <a:extLst>
              <a:ext uri="{FF2B5EF4-FFF2-40B4-BE49-F238E27FC236}">
                <a16:creationId xmlns:a16="http://schemas.microsoft.com/office/drawing/2014/main" id="{B2A50B16-EDDF-4F8E-8E61-17E398D06F32}"/>
              </a:ext>
            </a:extLst>
          </p:cNvPr>
          <p:cNvSpPr>
            <a:spLocks noGrp="1"/>
          </p:cNvSpPr>
          <p:nvPr>
            <p:ph idx="1"/>
          </p:nvPr>
        </p:nvSpPr>
        <p:spPr>
          <a:xfrm>
            <a:off x="475814" y="1693703"/>
            <a:ext cx="11229516" cy="4303509"/>
          </a:xfr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B361314F-AD54-4372-AC14-9CC620E0DE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1044" b="10446"/>
          <a:stretch/>
        </p:blipFill>
        <p:spPr>
          <a:xfrm>
            <a:off x="4578232" y="6117024"/>
            <a:ext cx="3329507" cy="74666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1" name="Isosceles Triangle 9">
            <a:extLst>
              <a:ext uri="{FF2B5EF4-FFF2-40B4-BE49-F238E27FC236}">
                <a16:creationId xmlns:a16="http://schemas.microsoft.com/office/drawing/2014/main" id="{C97EE39D-45B9-4BC4-A0D5-310EF34CFB88}"/>
              </a:ext>
            </a:extLst>
          </p:cNvPr>
          <p:cNvSpPr/>
          <p:nvPr userDrawn="1"/>
        </p:nvSpPr>
        <p:spPr>
          <a:xfrm>
            <a:off x="12703" y="2031"/>
            <a:ext cx="12195630" cy="68471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096136 w 12222426"/>
              <a:gd name="connsiteY1" fmla="*/ 5264333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59130"/>
              <a:gd name="connsiteY0" fmla="*/ 6847114 h 6847115"/>
              <a:gd name="connsiteX1" fmla="*/ 10096136 w 12259130"/>
              <a:gd name="connsiteY1" fmla="*/ 5238933 h 6847115"/>
              <a:gd name="connsiteX2" fmla="*/ 12259130 w 12259130"/>
              <a:gd name="connsiteY2" fmla="*/ 0 h 6847115"/>
              <a:gd name="connsiteX3" fmla="*/ 12221030 w 12259130"/>
              <a:gd name="connsiteY3" fmla="*/ 6847115 h 6847115"/>
              <a:gd name="connsiteX4" fmla="*/ 0 w 12259130"/>
              <a:gd name="connsiteY4" fmla="*/ 6847114 h 6847115"/>
              <a:gd name="connsiteX0" fmla="*/ 0 w 12170230"/>
              <a:gd name="connsiteY0" fmla="*/ 6859814 h 6859814"/>
              <a:gd name="connsiteX1" fmla="*/ 10007236 w 12170230"/>
              <a:gd name="connsiteY1" fmla="*/ 5238933 h 6859814"/>
              <a:gd name="connsiteX2" fmla="*/ 12170230 w 12170230"/>
              <a:gd name="connsiteY2" fmla="*/ 0 h 6859814"/>
              <a:gd name="connsiteX3" fmla="*/ 12132130 w 12170230"/>
              <a:gd name="connsiteY3" fmla="*/ 6847115 h 6859814"/>
              <a:gd name="connsiteX4" fmla="*/ 0 w 12170230"/>
              <a:gd name="connsiteY4" fmla="*/ 6859814 h 6859814"/>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 name="connsiteX0" fmla="*/ 0 w 12195630"/>
              <a:gd name="connsiteY0" fmla="*/ 6847114 h 6847115"/>
              <a:gd name="connsiteX1" fmla="*/ 10032636 w 12195630"/>
              <a:gd name="connsiteY1" fmla="*/ 5238933 h 6847115"/>
              <a:gd name="connsiteX2" fmla="*/ 12195630 w 12195630"/>
              <a:gd name="connsiteY2" fmla="*/ 0 h 6847115"/>
              <a:gd name="connsiteX3" fmla="*/ 12157530 w 12195630"/>
              <a:gd name="connsiteY3" fmla="*/ 6847115 h 6847115"/>
              <a:gd name="connsiteX4" fmla="*/ 0 w 12195630"/>
              <a:gd name="connsiteY4" fmla="*/ 6847114 h 6847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630" h="6847115">
                <a:moveTo>
                  <a:pt x="0" y="6847114"/>
                </a:moveTo>
                <a:cubicBezTo>
                  <a:pt x="1860005" y="5494382"/>
                  <a:pt x="7994831" y="6388465"/>
                  <a:pt x="10032636" y="5238933"/>
                </a:cubicBezTo>
                <a:cubicBezTo>
                  <a:pt x="12206876" y="3558178"/>
                  <a:pt x="11083835" y="1631043"/>
                  <a:pt x="12195630" y="0"/>
                </a:cubicBezTo>
                <a:cubicBezTo>
                  <a:pt x="12190792" y="2281162"/>
                  <a:pt x="12162368" y="4565953"/>
                  <a:pt x="12157530" y="6847115"/>
                </a:cubicBezTo>
                <a:lnTo>
                  <a:pt x="0" y="684711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9">
            <a:extLst>
              <a:ext uri="{FF2B5EF4-FFF2-40B4-BE49-F238E27FC236}">
                <a16:creationId xmlns:a16="http://schemas.microsoft.com/office/drawing/2014/main" id="{66BF8A63-094C-431F-A3A0-63E41BD8DF9F}"/>
              </a:ext>
            </a:extLst>
          </p:cNvPr>
          <p:cNvSpPr/>
          <p:nvPr userDrawn="1"/>
        </p:nvSpPr>
        <p:spPr>
          <a:xfrm>
            <a:off x="-15213" y="-8794"/>
            <a:ext cx="12222426" cy="6872515"/>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700000"/>
              <a:gd name="connsiteY0" fmla="*/ 6858000 h 7525657"/>
              <a:gd name="connsiteX1" fmla="*/ 10371907 w 12700000"/>
              <a:gd name="connsiteY1" fmla="*/ 5786846 h 7525657"/>
              <a:gd name="connsiteX2" fmla="*/ 12192000 w 12700000"/>
              <a:gd name="connsiteY2" fmla="*/ 0 h 7525657"/>
              <a:gd name="connsiteX3" fmla="*/ 12700000 w 12700000"/>
              <a:gd name="connsiteY3" fmla="*/ 7525657 h 7525657"/>
              <a:gd name="connsiteX4" fmla="*/ 0 w 12700000"/>
              <a:gd name="connsiteY4" fmla="*/ 6858000 h 7525657"/>
              <a:gd name="connsiteX0" fmla="*/ 0 w 12729029"/>
              <a:gd name="connsiteY0" fmla="*/ 6204858 h 6872515"/>
              <a:gd name="connsiteX1" fmla="*/ 10371907 w 12729029"/>
              <a:gd name="connsiteY1" fmla="*/ 5133704 h 6872515"/>
              <a:gd name="connsiteX2" fmla="*/ 12729029 w 12729029"/>
              <a:gd name="connsiteY2" fmla="*/ 0 h 6872515"/>
              <a:gd name="connsiteX3" fmla="*/ 12700000 w 12729029"/>
              <a:gd name="connsiteY3" fmla="*/ 6872515 h 6872515"/>
              <a:gd name="connsiteX4" fmla="*/ 0 w 12729029"/>
              <a:gd name="connsiteY4" fmla="*/ 6204858 h 6872515"/>
              <a:gd name="connsiteX0" fmla="*/ 0 w 12162972"/>
              <a:gd name="connsiteY0" fmla="*/ 6872515 h 6872515"/>
              <a:gd name="connsiteX1" fmla="*/ 9805850 w 12162972"/>
              <a:gd name="connsiteY1" fmla="*/ 5133704 h 6872515"/>
              <a:gd name="connsiteX2" fmla="*/ 12162972 w 12162972"/>
              <a:gd name="connsiteY2" fmla="*/ 0 h 6872515"/>
              <a:gd name="connsiteX3" fmla="*/ 12133943 w 12162972"/>
              <a:gd name="connsiteY3" fmla="*/ 6872515 h 6872515"/>
              <a:gd name="connsiteX4" fmla="*/ 0 w 12162972"/>
              <a:gd name="connsiteY4" fmla="*/ 6872515 h 6872515"/>
              <a:gd name="connsiteX0" fmla="*/ 0 w 12148458"/>
              <a:gd name="connsiteY0" fmla="*/ 6843486 h 6843486"/>
              <a:gd name="connsiteX1" fmla="*/ 9805850 w 12148458"/>
              <a:gd name="connsiteY1" fmla="*/ 5104675 h 6843486"/>
              <a:gd name="connsiteX2" fmla="*/ 12148458 w 12148458"/>
              <a:gd name="connsiteY2" fmla="*/ 0 h 6843486"/>
              <a:gd name="connsiteX3" fmla="*/ 12133943 w 12148458"/>
              <a:gd name="connsiteY3" fmla="*/ 6843486 h 6843486"/>
              <a:gd name="connsiteX4" fmla="*/ 0 w 12148458"/>
              <a:gd name="connsiteY4" fmla="*/ 6843486 h 6843486"/>
              <a:gd name="connsiteX0" fmla="*/ 0 w 12148458"/>
              <a:gd name="connsiteY0" fmla="*/ 6843486 h 6843486"/>
              <a:gd name="connsiteX1" fmla="*/ 9805850 w 12148458"/>
              <a:gd name="connsiteY1" fmla="*/ 5104675 h 6843486"/>
              <a:gd name="connsiteX2" fmla="*/ 12148458 w 12148458"/>
              <a:gd name="connsiteY2" fmla="*/ 0 h 6843486"/>
              <a:gd name="connsiteX3" fmla="*/ 12032343 w 12148458"/>
              <a:gd name="connsiteY3" fmla="*/ 6698343 h 6843486"/>
              <a:gd name="connsiteX4" fmla="*/ 0 w 12148458"/>
              <a:gd name="connsiteY4" fmla="*/ 6843486 h 6843486"/>
              <a:gd name="connsiteX0" fmla="*/ 0 w 12149854"/>
              <a:gd name="connsiteY0" fmla="*/ 6843486 h 6843486"/>
              <a:gd name="connsiteX1" fmla="*/ 9805850 w 12149854"/>
              <a:gd name="connsiteY1" fmla="*/ 5104675 h 6843486"/>
              <a:gd name="connsiteX2" fmla="*/ 12148458 w 12149854"/>
              <a:gd name="connsiteY2" fmla="*/ 0 h 6843486"/>
              <a:gd name="connsiteX3" fmla="*/ 12148458 w 12149854"/>
              <a:gd name="connsiteY3" fmla="*/ 6828972 h 6843486"/>
              <a:gd name="connsiteX4" fmla="*/ 0 w 12149854"/>
              <a:gd name="connsiteY4" fmla="*/ 6843486 h 6843486"/>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28972 h 6887029"/>
              <a:gd name="connsiteX4" fmla="*/ 0 w 12193397"/>
              <a:gd name="connsiteY4" fmla="*/ 6887029 h 6887029"/>
              <a:gd name="connsiteX0" fmla="*/ 0 w 12193397"/>
              <a:gd name="connsiteY0" fmla="*/ 6887029 h 6887029"/>
              <a:gd name="connsiteX1" fmla="*/ 9849393 w 12193397"/>
              <a:gd name="connsiteY1" fmla="*/ 5104675 h 6887029"/>
              <a:gd name="connsiteX2" fmla="*/ 12192001 w 12193397"/>
              <a:gd name="connsiteY2" fmla="*/ 0 h 6887029"/>
              <a:gd name="connsiteX3" fmla="*/ 12192001 w 12193397"/>
              <a:gd name="connsiteY3" fmla="*/ 6887029 h 6887029"/>
              <a:gd name="connsiteX4" fmla="*/ 0 w 12193397"/>
              <a:gd name="connsiteY4" fmla="*/ 6887029 h 6887029"/>
              <a:gd name="connsiteX0" fmla="*/ 0 w 12192154"/>
              <a:gd name="connsiteY0" fmla="*/ 6219372 h 6219372"/>
              <a:gd name="connsiteX1" fmla="*/ 9849393 w 12192154"/>
              <a:gd name="connsiteY1" fmla="*/ 4437018 h 6219372"/>
              <a:gd name="connsiteX2" fmla="*/ 12090401 w 12192154"/>
              <a:gd name="connsiteY2" fmla="*/ 0 h 6219372"/>
              <a:gd name="connsiteX3" fmla="*/ 12192001 w 12192154"/>
              <a:gd name="connsiteY3" fmla="*/ 6219372 h 6219372"/>
              <a:gd name="connsiteX4" fmla="*/ 0 w 12192154"/>
              <a:gd name="connsiteY4" fmla="*/ 6219372 h 6219372"/>
              <a:gd name="connsiteX0" fmla="*/ 0 w 12193397"/>
              <a:gd name="connsiteY0" fmla="*/ 6219372 h 6219372"/>
              <a:gd name="connsiteX1" fmla="*/ 9849393 w 12193397"/>
              <a:gd name="connsiteY1" fmla="*/ 4437018 h 6219372"/>
              <a:gd name="connsiteX2" fmla="*/ 12192001 w 12193397"/>
              <a:gd name="connsiteY2" fmla="*/ 0 h 6219372"/>
              <a:gd name="connsiteX3" fmla="*/ 12192001 w 12193397"/>
              <a:gd name="connsiteY3" fmla="*/ 6219372 h 6219372"/>
              <a:gd name="connsiteX4" fmla="*/ 0 w 12193397"/>
              <a:gd name="connsiteY4" fmla="*/ 6219372 h 6219372"/>
              <a:gd name="connsiteX0" fmla="*/ 0 w 12193397"/>
              <a:gd name="connsiteY0" fmla="*/ 6219372 h 6872515"/>
              <a:gd name="connsiteX1" fmla="*/ 9849393 w 12193397"/>
              <a:gd name="connsiteY1" fmla="*/ 4437018 h 6872515"/>
              <a:gd name="connsiteX2" fmla="*/ 12192001 w 12193397"/>
              <a:gd name="connsiteY2" fmla="*/ 0 h 6872515"/>
              <a:gd name="connsiteX3" fmla="*/ 12192001 w 12193397"/>
              <a:gd name="connsiteY3" fmla="*/ 6872515 h 6872515"/>
              <a:gd name="connsiteX4" fmla="*/ 0 w 12193397"/>
              <a:gd name="connsiteY4" fmla="*/ 6219372 h 6872515"/>
              <a:gd name="connsiteX0" fmla="*/ 0 w 12222426"/>
              <a:gd name="connsiteY0" fmla="*/ 6872514 h 6872515"/>
              <a:gd name="connsiteX1" fmla="*/ 9878422 w 12222426"/>
              <a:gd name="connsiteY1" fmla="*/ 4437018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197736 w 12222426"/>
              <a:gd name="connsiteY1" fmla="*/ 4814390 h 6872515"/>
              <a:gd name="connsiteX2" fmla="*/ 12221030 w 12222426"/>
              <a:gd name="connsiteY2" fmla="*/ 0 h 6872515"/>
              <a:gd name="connsiteX3" fmla="*/ 12221030 w 12222426"/>
              <a:gd name="connsiteY3" fmla="*/ 6872515 h 6872515"/>
              <a:gd name="connsiteX4" fmla="*/ 0 w 12222426"/>
              <a:gd name="connsiteY4" fmla="*/ 6872514 h 6872515"/>
              <a:gd name="connsiteX0" fmla="*/ 0 w 12222426"/>
              <a:gd name="connsiteY0" fmla="*/ 6872514 h 6872515"/>
              <a:gd name="connsiteX1" fmla="*/ 10212250 w 12222426"/>
              <a:gd name="connsiteY1" fmla="*/ 5409476 h 6872515"/>
              <a:gd name="connsiteX2" fmla="*/ 12221030 w 12222426"/>
              <a:gd name="connsiteY2" fmla="*/ 0 h 6872515"/>
              <a:gd name="connsiteX3" fmla="*/ 12221030 w 12222426"/>
              <a:gd name="connsiteY3" fmla="*/ 6872515 h 6872515"/>
              <a:gd name="connsiteX4" fmla="*/ 0 w 12222426"/>
              <a:gd name="connsiteY4" fmla="*/ 6872514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26" h="6872515">
                <a:moveTo>
                  <a:pt x="0" y="6872514"/>
                </a:moveTo>
                <a:cubicBezTo>
                  <a:pt x="2037805" y="5722982"/>
                  <a:pt x="8174445" y="6559008"/>
                  <a:pt x="10212250" y="5409476"/>
                </a:cubicBezTo>
                <a:cubicBezTo>
                  <a:pt x="12386490" y="3728721"/>
                  <a:pt x="11261635" y="1719943"/>
                  <a:pt x="12221030" y="0"/>
                </a:cubicBezTo>
                <a:cubicBezTo>
                  <a:pt x="12216192" y="2281162"/>
                  <a:pt x="12225868" y="4591353"/>
                  <a:pt x="12221030" y="6872515"/>
                </a:cubicBezTo>
                <a:lnTo>
                  <a:pt x="0" y="687251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9">
            <a:extLst>
              <a:ext uri="{FF2B5EF4-FFF2-40B4-BE49-F238E27FC236}">
                <a16:creationId xmlns:a16="http://schemas.microsoft.com/office/drawing/2014/main" id="{ED72CE23-6E9E-445E-A127-A9C3AB89B488}"/>
              </a:ext>
            </a:extLst>
          </p:cNvPr>
          <p:cNvSpPr/>
          <p:nvPr userDrawn="1"/>
        </p:nvSpPr>
        <p:spPr>
          <a:xfrm rot="10800000">
            <a:off x="1" y="-12699"/>
            <a:ext cx="12204700" cy="68707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039600"/>
              <a:gd name="connsiteY0" fmla="*/ 6997700 h 6997700"/>
              <a:gd name="connsiteX1" fmla="*/ 10045336 w 12039600"/>
              <a:gd name="connsiteY1" fmla="*/ 5656217 h 6997700"/>
              <a:gd name="connsiteX2" fmla="*/ 12039600 w 12039600"/>
              <a:gd name="connsiteY2" fmla="*/ 0 h 6997700"/>
              <a:gd name="connsiteX3" fmla="*/ 12039600 w 12039600"/>
              <a:gd name="connsiteY3" fmla="*/ 6858000 h 6997700"/>
              <a:gd name="connsiteX4" fmla="*/ 0 w 12039600"/>
              <a:gd name="connsiteY4" fmla="*/ 6997700 h 6997700"/>
              <a:gd name="connsiteX0" fmla="*/ 0 w 12192000"/>
              <a:gd name="connsiteY0" fmla="*/ 6997700 h 6997700"/>
              <a:gd name="connsiteX1" fmla="*/ 10045336 w 12192000"/>
              <a:gd name="connsiteY1" fmla="*/ 5656217 h 6997700"/>
              <a:gd name="connsiteX2" fmla="*/ 12039600 w 12192000"/>
              <a:gd name="connsiteY2" fmla="*/ 0 h 6997700"/>
              <a:gd name="connsiteX3" fmla="*/ 12192000 w 12192000"/>
              <a:gd name="connsiteY3" fmla="*/ 6997700 h 6997700"/>
              <a:gd name="connsiteX4" fmla="*/ 0 w 12192000"/>
              <a:gd name="connsiteY4" fmla="*/ 6997700 h 6997700"/>
              <a:gd name="connsiteX0" fmla="*/ 0 w 12192000"/>
              <a:gd name="connsiteY0" fmla="*/ 6845300 h 6845300"/>
              <a:gd name="connsiteX1" fmla="*/ 10045336 w 12192000"/>
              <a:gd name="connsiteY1" fmla="*/ 55038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83436 w 12192000"/>
              <a:gd name="connsiteY1" fmla="*/ 55927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192000"/>
              <a:gd name="connsiteY0" fmla="*/ 6845300 h 6845300"/>
              <a:gd name="connsiteX1" fmla="*/ 10045336 w 12192000"/>
              <a:gd name="connsiteY1" fmla="*/ 5554617 h 6845300"/>
              <a:gd name="connsiteX2" fmla="*/ 12192000 w 12192000"/>
              <a:gd name="connsiteY2" fmla="*/ 0 h 6845300"/>
              <a:gd name="connsiteX3" fmla="*/ 12192000 w 12192000"/>
              <a:gd name="connsiteY3" fmla="*/ 6845300 h 6845300"/>
              <a:gd name="connsiteX4" fmla="*/ 0 w 12192000"/>
              <a:gd name="connsiteY4" fmla="*/ 68453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45300"/>
              <a:gd name="connsiteX1" fmla="*/ 10058036 w 12204700"/>
              <a:gd name="connsiteY1" fmla="*/ 5554617 h 6845300"/>
              <a:gd name="connsiteX2" fmla="*/ 12204700 w 12204700"/>
              <a:gd name="connsiteY2" fmla="*/ 0 h 6845300"/>
              <a:gd name="connsiteX3" fmla="*/ 12204700 w 12204700"/>
              <a:gd name="connsiteY3" fmla="*/ 6845300 h 6845300"/>
              <a:gd name="connsiteX4" fmla="*/ 0 w 12204700"/>
              <a:gd name="connsiteY4" fmla="*/ 6832600 h 6845300"/>
              <a:gd name="connsiteX0" fmla="*/ 0 w 12204700"/>
              <a:gd name="connsiteY0" fmla="*/ 6832600 h 6870700"/>
              <a:gd name="connsiteX1" fmla="*/ 10058036 w 12204700"/>
              <a:gd name="connsiteY1" fmla="*/ 5554617 h 6870700"/>
              <a:gd name="connsiteX2" fmla="*/ 12204700 w 12204700"/>
              <a:gd name="connsiteY2" fmla="*/ 0 h 6870700"/>
              <a:gd name="connsiteX3" fmla="*/ 12192000 w 12204700"/>
              <a:gd name="connsiteY3" fmla="*/ 6870700 h 6870700"/>
              <a:gd name="connsiteX4" fmla="*/ 0 w 12204700"/>
              <a:gd name="connsiteY4" fmla="*/ 6832600 h 687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4700" h="6870700">
                <a:moveTo>
                  <a:pt x="0" y="6832600"/>
                </a:moveTo>
                <a:cubicBezTo>
                  <a:pt x="1885405" y="5568768"/>
                  <a:pt x="8020231" y="6704149"/>
                  <a:pt x="10058036" y="5554617"/>
                </a:cubicBezTo>
                <a:cubicBezTo>
                  <a:pt x="12232276" y="3873862"/>
                  <a:pt x="11054805" y="1554843"/>
                  <a:pt x="12204700" y="0"/>
                </a:cubicBezTo>
                <a:cubicBezTo>
                  <a:pt x="12200467" y="2290233"/>
                  <a:pt x="12196233" y="4580467"/>
                  <a:pt x="12192000" y="6870700"/>
                </a:cubicBezTo>
                <a:lnTo>
                  <a:pt x="0" y="683260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AF55D275-D7F0-4BC5-ACE1-08EA96FE065F}"/>
              </a:ext>
            </a:extLst>
          </p:cNvPr>
          <p:cNvSpPr/>
          <p:nvPr userDrawn="1"/>
        </p:nvSpPr>
        <p:spPr>
          <a:xfrm rot="10800000">
            <a:off x="1" y="1"/>
            <a:ext cx="12192000" cy="6858000"/>
          </a:xfrm>
          <a:custGeom>
            <a:avLst/>
            <a:gdLst>
              <a:gd name="connsiteX0" fmla="*/ 0 w 12192000"/>
              <a:gd name="connsiteY0" fmla="*/ 6858000 h 6858000"/>
              <a:gd name="connsiteX1" fmla="*/ 12192000 w 12192000"/>
              <a:gd name="connsiteY1" fmla="*/ 0 h 6858000"/>
              <a:gd name="connsiteX2" fmla="*/ 12192000 w 12192000"/>
              <a:gd name="connsiteY2" fmla="*/ 6858000 h 6858000"/>
              <a:gd name="connsiteX3" fmla="*/ 0 w 12192000"/>
              <a:gd name="connsiteY3"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9313816 w 12192000"/>
              <a:gd name="connsiteY1" fmla="*/ 5159828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36776 w 12192000"/>
              <a:gd name="connsiteY1" fmla="*/ 5630091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371907 w 12192000"/>
              <a:gd name="connsiteY1" fmla="*/ 5786846 h 6858000"/>
              <a:gd name="connsiteX2" fmla="*/ 12192000 w 12192000"/>
              <a:gd name="connsiteY2" fmla="*/ 0 h 6858000"/>
              <a:gd name="connsiteX3" fmla="*/ 12192000 w 12192000"/>
              <a:gd name="connsiteY3" fmla="*/ 6858000 h 6858000"/>
              <a:gd name="connsiteX4" fmla="*/ 0 w 12192000"/>
              <a:gd name="connsiteY4" fmla="*/ 6858000 h 6858000"/>
              <a:gd name="connsiteX0" fmla="*/ 0 w 12192000"/>
              <a:gd name="connsiteY0" fmla="*/ 6858000 h 6858000"/>
              <a:gd name="connsiteX1" fmla="*/ 10197736 w 12192000"/>
              <a:gd name="connsiteY1" fmla="*/ 5656217 h 6858000"/>
              <a:gd name="connsiteX2" fmla="*/ 12192000 w 12192000"/>
              <a:gd name="connsiteY2" fmla="*/ 0 h 6858000"/>
              <a:gd name="connsiteX3" fmla="*/ 12192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6858000"/>
                </a:moveTo>
                <a:cubicBezTo>
                  <a:pt x="2037805" y="5708468"/>
                  <a:pt x="8159931" y="6805749"/>
                  <a:pt x="10197736" y="5656217"/>
                </a:cubicBezTo>
                <a:cubicBezTo>
                  <a:pt x="12371976" y="3975462"/>
                  <a:pt x="11232605" y="1719943"/>
                  <a:pt x="12192000" y="0"/>
                </a:cubicBezTo>
                <a:lnTo>
                  <a:pt x="12192000" y="6858000"/>
                </a:lnTo>
                <a:lnTo>
                  <a:pt x="0" y="685800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10;&#10;Description generated with high confidence">
            <a:extLst>
              <a:ext uri="{FF2B5EF4-FFF2-40B4-BE49-F238E27FC236}">
                <a16:creationId xmlns:a16="http://schemas.microsoft.com/office/drawing/2014/main" id="{9358ED85-3F91-4A60-AA0D-5214CD30A548}"/>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7201"/>
          <a:stretch/>
        </p:blipFill>
        <p:spPr>
          <a:xfrm>
            <a:off x="354562" y="479042"/>
            <a:ext cx="1824738" cy="1432477"/>
          </a:xfrm>
          <a:prstGeom prst="rect">
            <a:avLst/>
          </a:prstGeom>
        </p:spPr>
      </p:pic>
      <p:sp>
        <p:nvSpPr>
          <p:cNvPr id="22" name="Subtitle 2">
            <a:extLst>
              <a:ext uri="{FF2B5EF4-FFF2-40B4-BE49-F238E27FC236}">
                <a16:creationId xmlns:a16="http://schemas.microsoft.com/office/drawing/2014/main" id="{BE025E4A-4CBA-48FB-AEF6-DE10B0DC6327}"/>
              </a:ext>
            </a:extLst>
          </p:cNvPr>
          <p:cNvSpPr txBox="1">
            <a:spLocks/>
          </p:cNvSpPr>
          <p:nvPr userDrawn="1"/>
        </p:nvSpPr>
        <p:spPr>
          <a:xfrm>
            <a:off x="6958652" y="5796343"/>
            <a:ext cx="5132090" cy="97792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b="0" i="0" dirty="0">
                <a:solidFill>
                  <a:schemeClr val="bg1">
                    <a:lumMod val="65000"/>
                  </a:schemeClr>
                </a:solidFill>
                <a:latin typeface="Arial" panose="020B0604020202020204" pitchFamily="34" charset="0"/>
                <a:cs typeface="Arial" panose="020B0604020202020204" pitchFamily="34" charset="0"/>
              </a:rPr>
              <a:t>Curriculum Development </a:t>
            </a:r>
          </a:p>
          <a:p>
            <a:pPr algn="r"/>
            <a:r>
              <a:rPr lang="en-US" sz="1400" b="0" i="0" dirty="0">
                <a:solidFill>
                  <a:schemeClr val="bg1">
                    <a:lumMod val="65000"/>
                  </a:schemeClr>
                </a:solidFill>
                <a:latin typeface="Arial" panose="020B0604020202020204" pitchFamily="34" charset="0"/>
                <a:cs typeface="Arial" panose="020B0604020202020204" pitchFamily="34" charset="0"/>
              </a:rPr>
              <a:t>of Master’s Degree Program in </a:t>
            </a:r>
          </a:p>
          <a:p>
            <a:pPr algn="r"/>
            <a:r>
              <a:rPr lang="en-US" sz="1400" b="0" i="0" dirty="0">
                <a:solidFill>
                  <a:schemeClr val="bg1">
                    <a:lumMod val="65000"/>
                  </a:schemeClr>
                </a:solidFill>
                <a:latin typeface="Arial" panose="020B0604020202020204" pitchFamily="34" charset="0"/>
                <a:cs typeface="Arial" panose="020B0604020202020204" pitchFamily="34" charset="0"/>
              </a:rPr>
              <a:t>Industrial Engineering for Thailand Sustainable Smart Industry</a:t>
            </a:r>
          </a:p>
        </p:txBody>
      </p:sp>
      <p:sp>
        <p:nvSpPr>
          <p:cNvPr id="24" name="Rectangle 23">
            <a:extLst>
              <a:ext uri="{FF2B5EF4-FFF2-40B4-BE49-F238E27FC236}">
                <a16:creationId xmlns:a16="http://schemas.microsoft.com/office/drawing/2014/main" id="{6B09061E-C19F-4F07-A1CD-123D3E1DE607}"/>
              </a:ext>
            </a:extLst>
          </p:cNvPr>
          <p:cNvSpPr/>
          <p:nvPr userDrawn="1"/>
        </p:nvSpPr>
        <p:spPr>
          <a:xfrm>
            <a:off x="4042475" y="2034173"/>
            <a:ext cx="6001323" cy="1569660"/>
          </a:xfrm>
          <a:prstGeom prst="rect">
            <a:avLst/>
          </a:prstGeom>
          <a:noFill/>
        </p:spPr>
        <p:txBody>
          <a:bodyPr wrap="none" lIns="91440" tIns="45720" rIns="91440" bIns="45720">
            <a:spAutoFit/>
          </a:bodyPr>
          <a:lstStyle/>
          <a:p>
            <a:pPr algn="ctr"/>
            <a:r>
              <a:rPr lang="en-US" sz="9600" b="0" i="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Thank You</a:t>
            </a:r>
          </a:p>
        </p:txBody>
      </p:sp>
      <p:pic>
        <p:nvPicPr>
          <p:cNvPr id="19" name="Picture 18" descr="A close up of a logo&#10;&#10;Description generated with very high confidence">
            <a:extLst>
              <a:ext uri="{FF2B5EF4-FFF2-40B4-BE49-F238E27FC236}">
                <a16:creationId xmlns:a16="http://schemas.microsoft.com/office/drawing/2014/main" id="{FA31B2A8-CB08-462F-B7BA-1D4FF2A92C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18451" y="770574"/>
            <a:ext cx="4263315" cy="1217780"/>
          </a:xfrm>
          <a:prstGeom prst="rect">
            <a:avLst/>
          </a:prstGeom>
        </p:spPr>
      </p:pic>
      <p:grpSp>
        <p:nvGrpSpPr>
          <p:cNvPr id="26" name="Group 25"/>
          <p:cNvGrpSpPr/>
          <p:nvPr userDrawn="1"/>
        </p:nvGrpSpPr>
        <p:grpSpPr>
          <a:xfrm>
            <a:off x="1433334" y="1661096"/>
            <a:ext cx="10658792" cy="5077641"/>
            <a:chOff x="1433334" y="1661096"/>
            <a:chExt cx="10658792" cy="5077641"/>
          </a:xfrm>
        </p:grpSpPr>
        <p:pic>
          <p:nvPicPr>
            <p:cNvPr id="27" name="Picture 26">
              <a:extLst>
                <a:ext uri="{FF2B5EF4-FFF2-40B4-BE49-F238E27FC236}">
                  <a16:creationId xmlns:a16="http://schemas.microsoft.com/office/drawing/2014/main" id="{10E009E9-C9B2-471A-9A7A-5D205EEDA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820309" y="4249828"/>
              <a:ext cx="1280160" cy="1280160"/>
            </a:xfrm>
            <a:prstGeom prst="rect">
              <a:avLst/>
            </a:prstGeom>
            <a:noFill/>
          </p:spPr>
        </p:pic>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366" y="5267033"/>
              <a:ext cx="1243584" cy="1228038"/>
            </a:xfrm>
            <a:prstGeom prst="rect">
              <a:avLst/>
            </a:prstGeom>
          </p:spPr>
        </p:pic>
        <p:pic>
          <p:nvPicPr>
            <p:cNvPr id="29" name="Picture 2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87735" y="5409421"/>
              <a:ext cx="1234440" cy="1234440"/>
            </a:xfrm>
            <a:prstGeom prst="rect">
              <a:avLst/>
            </a:prstGeom>
          </p:spPr>
        </p:pic>
        <p:pic>
          <p:nvPicPr>
            <p:cNvPr id="30" name="Picture 2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52371" y="4984342"/>
              <a:ext cx="1554480" cy="1417874"/>
            </a:xfrm>
            <a:prstGeom prst="rect">
              <a:avLst/>
            </a:prstGeom>
          </p:spPr>
        </p:pic>
        <p:grpSp>
          <p:nvGrpSpPr>
            <p:cNvPr id="31" name="Group 30"/>
            <p:cNvGrpSpPr/>
            <p:nvPr userDrawn="1"/>
          </p:nvGrpSpPr>
          <p:grpSpPr>
            <a:xfrm>
              <a:off x="1433334" y="5625782"/>
              <a:ext cx="1947672" cy="1112955"/>
              <a:chOff x="1462142" y="5625782"/>
              <a:chExt cx="1947672" cy="1112955"/>
            </a:xfrm>
          </p:grpSpPr>
          <p:sp>
            <p:nvSpPr>
              <p:cNvPr id="36" name="Rectangle 35"/>
              <p:cNvSpPr/>
              <p:nvPr userDrawn="1"/>
            </p:nvSpPr>
            <p:spPr>
              <a:xfrm>
                <a:off x="1709237" y="6396483"/>
                <a:ext cx="1453102" cy="156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462142" y="5625782"/>
                <a:ext cx="1947672" cy="1112955"/>
              </a:xfrm>
              <a:prstGeom prst="rect">
                <a:avLst/>
              </a:prstGeom>
            </p:spPr>
          </p:pic>
        </p:grpSp>
        <p:pic>
          <p:nvPicPr>
            <p:cNvPr id="32" name="Picture 3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35690" y="4846630"/>
              <a:ext cx="1252728" cy="1244376"/>
            </a:xfrm>
            <a:prstGeom prst="rect">
              <a:avLst/>
            </a:prstGeom>
          </p:spPr>
        </p:pic>
        <p:pic>
          <p:nvPicPr>
            <p:cNvPr id="33" name="Picture 3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031422" y="1661096"/>
              <a:ext cx="1060704" cy="1416670"/>
            </a:xfrm>
            <a:prstGeom prst="rect">
              <a:avLst/>
            </a:prstGeom>
          </p:spPr>
        </p:pic>
        <p:pic>
          <p:nvPicPr>
            <p:cNvPr id="34" name="Picture 3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82832" y="5179620"/>
              <a:ext cx="1225296" cy="1418349"/>
            </a:xfrm>
            <a:prstGeom prst="rect">
              <a:avLst/>
            </a:prstGeom>
          </p:spPr>
        </p:pic>
        <p:pic>
          <p:nvPicPr>
            <p:cNvPr id="35" name="Picture 3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39173" y="2994422"/>
              <a:ext cx="850392" cy="1490333"/>
            </a:xfrm>
            <a:prstGeom prst="rect">
              <a:avLst/>
            </a:prstGeom>
          </p:spPr>
        </p:pic>
      </p:grpSp>
      <p:grpSp>
        <p:nvGrpSpPr>
          <p:cNvPr id="25" name="Group 24">
            <a:extLst>
              <a:ext uri="{FF2B5EF4-FFF2-40B4-BE49-F238E27FC236}">
                <a16:creationId xmlns:a16="http://schemas.microsoft.com/office/drawing/2014/main" id="{45838C6F-2712-40E5-B33C-0F633F5A2BC1}"/>
              </a:ext>
            </a:extLst>
          </p:cNvPr>
          <p:cNvGrpSpPr/>
          <p:nvPr userDrawn="1"/>
        </p:nvGrpSpPr>
        <p:grpSpPr>
          <a:xfrm>
            <a:off x="208806" y="3605919"/>
            <a:ext cx="4259613" cy="2063948"/>
            <a:chOff x="1367874" y="3724026"/>
            <a:chExt cx="4259613" cy="2063948"/>
          </a:xfrm>
        </p:grpSpPr>
        <p:pic>
          <p:nvPicPr>
            <p:cNvPr id="38" name="Picture 8" descr="Related image">
              <a:extLst>
                <a:ext uri="{FF2B5EF4-FFF2-40B4-BE49-F238E27FC236}">
                  <a16:creationId xmlns:a16="http://schemas.microsoft.com/office/drawing/2014/main" id="{C347F2E1-32C3-42DE-A641-A761A9BC8457}"/>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2951" t="10377" r="11299" b="16033"/>
            <a:stretch/>
          </p:blipFill>
          <p:spPr bwMode="auto">
            <a:xfrm>
              <a:off x="1451557" y="4417174"/>
              <a:ext cx="658490" cy="6397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9" name="Picture 38" descr="Image result for youtube icon png">
              <a:extLst>
                <a:ext uri="{FF2B5EF4-FFF2-40B4-BE49-F238E27FC236}">
                  <a16:creationId xmlns:a16="http://schemas.microsoft.com/office/drawing/2014/main" id="{433171C4-5851-4396-BA52-6A4F1EB08AA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67874" y="5129484"/>
              <a:ext cx="658490" cy="65849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0" name="Picture 6" descr="Image result for website icon png">
              <a:extLst>
                <a:ext uri="{FF2B5EF4-FFF2-40B4-BE49-F238E27FC236}">
                  <a16:creationId xmlns:a16="http://schemas.microsoft.com/office/drawing/2014/main" id="{700B0FFF-4324-4D36-ABB6-514B1D0CC3D6}"/>
                </a:ext>
              </a:extLst>
            </p:cNvPr>
            <p:cNvPicPr>
              <a:picLocks noChangeAspect="1" noChangeArrowheads="1"/>
            </p:cNvPicPr>
            <p:nvPr userDrawn="1"/>
          </p:nvPicPr>
          <p:blipFill rotWithShape="1">
            <a:blip r:embed="rId15">
              <a:extLst>
                <a:ext uri="{28A0092B-C50C-407E-A947-70E740481C1C}">
                  <a14:useLocalDpi xmlns:a14="http://schemas.microsoft.com/office/drawing/2010/main" val="0"/>
                </a:ext>
              </a:extLst>
            </a:blip>
            <a:srcRect b="6087"/>
            <a:stretch/>
          </p:blipFill>
          <p:spPr bwMode="auto">
            <a:xfrm>
              <a:off x="1496281" y="3724026"/>
              <a:ext cx="658490" cy="618404"/>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5E2B65C-C975-427A-8BB0-A7D46DE78454}"/>
                </a:ext>
              </a:extLst>
            </p:cNvPr>
            <p:cNvSpPr txBox="1"/>
            <p:nvPr userDrawn="1"/>
          </p:nvSpPr>
          <p:spPr>
            <a:xfrm>
              <a:off x="2137507" y="3833173"/>
              <a:ext cx="3489980" cy="400110"/>
            </a:xfrm>
            <a:prstGeom prst="rect">
              <a:avLst/>
            </a:prstGeom>
            <a:noFill/>
          </p:spPr>
          <p:txBody>
            <a:bodyPr wrap="square" rtlCol="0">
              <a:spAutoFit/>
            </a:bodyPr>
            <a:lstStyle/>
            <a:p>
              <a:pPr algn="l"/>
              <a:r>
                <a:rPr lang="en-US" sz="2000" dirty="0">
                  <a:solidFill>
                    <a:srgbClr val="002060"/>
                  </a:solidFill>
                </a:rPr>
                <a:t>https://msie4.ait.ac.th/</a:t>
              </a:r>
            </a:p>
          </p:txBody>
        </p:sp>
        <p:sp>
          <p:nvSpPr>
            <p:cNvPr id="42" name="TextBox 41">
              <a:extLst>
                <a:ext uri="{FF2B5EF4-FFF2-40B4-BE49-F238E27FC236}">
                  <a16:creationId xmlns:a16="http://schemas.microsoft.com/office/drawing/2014/main" id="{5D1A48ED-6076-4329-BBEF-FBED22F94A4E}"/>
                </a:ext>
              </a:extLst>
            </p:cNvPr>
            <p:cNvSpPr txBox="1"/>
            <p:nvPr userDrawn="1"/>
          </p:nvSpPr>
          <p:spPr>
            <a:xfrm>
              <a:off x="2060031" y="5269018"/>
              <a:ext cx="3166593" cy="400110"/>
            </a:xfrm>
            <a:prstGeom prst="rect">
              <a:avLst/>
            </a:prstGeom>
            <a:noFill/>
          </p:spPr>
          <p:txBody>
            <a:bodyPr wrap="square" rtlCol="0">
              <a:spAutoFit/>
            </a:bodyPr>
            <a:lstStyle/>
            <a:p>
              <a:pPr algn="l"/>
              <a:r>
                <a:rPr lang="en-US" sz="2000" dirty="0">
                  <a:solidFill>
                    <a:srgbClr val="002060"/>
                  </a:solidFill>
                </a:rPr>
                <a:t>MSIE 4.0 Channel</a:t>
              </a:r>
            </a:p>
          </p:txBody>
        </p:sp>
        <p:sp>
          <p:nvSpPr>
            <p:cNvPr id="43" name="TextBox 42">
              <a:extLst>
                <a:ext uri="{FF2B5EF4-FFF2-40B4-BE49-F238E27FC236}">
                  <a16:creationId xmlns:a16="http://schemas.microsoft.com/office/drawing/2014/main" id="{FD629B7C-F449-4D17-9736-3DF1838E5F47}"/>
                </a:ext>
              </a:extLst>
            </p:cNvPr>
            <p:cNvSpPr txBox="1"/>
            <p:nvPr userDrawn="1"/>
          </p:nvSpPr>
          <p:spPr>
            <a:xfrm>
              <a:off x="2109384" y="4536977"/>
              <a:ext cx="3166593" cy="400110"/>
            </a:xfrm>
            <a:prstGeom prst="rect">
              <a:avLst/>
            </a:prstGeom>
            <a:noFill/>
          </p:spPr>
          <p:txBody>
            <a:bodyPr wrap="square" rtlCol="0">
              <a:spAutoFit/>
            </a:bodyPr>
            <a:lstStyle/>
            <a:p>
              <a:pPr algn="l"/>
              <a:r>
                <a:rPr lang="en-US" sz="2000" dirty="0">
                  <a:solidFill>
                    <a:srgbClr val="002060"/>
                  </a:solidFill>
                </a:rPr>
                <a:t>@MSIE4Thailand</a:t>
              </a:r>
            </a:p>
          </p:txBody>
        </p:sp>
      </p:grpSp>
      <p:sp>
        <p:nvSpPr>
          <p:cNvPr id="44" name="TextBox 43">
            <a:extLst>
              <a:ext uri="{FF2B5EF4-FFF2-40B4-BE49-F238E27FC236}">
                <a16:creationId xmlns:a16="http://schemas.microsoft.com/office/drawing/2014/main" id="{F67F8699-7B71-4797-B9A1-850CF5BF8DCB}"/>
              </a:ext>
            </a:extLst>
          </p:cNvPr>
          <p:cNvSpPr txBox="1"/>
          <p:nvPr userDrawn="1"/>
        </p:nvSpPr>
        <p:spPr>
          <a:xfrm>
            <a:off x="4042475" y="3672689"/>
            <a:ext cx="6311008" cy="430887"/>
          </a:xfrm>
          <a:prstGeom prst="rect">
            <a:avLst/>
          </a:prstGeom>
          <a:noFill/>
        </p:spPr>
        <p:txBody>
          <a:bodyPr wrap="square" rtlCol="0">
            <a:spAutoFit/>
          </a:bodyPr>
          <a:lstStyle/>
          <a:p>
            <a:pPr algn="ctr"/>
            <a:r>
              <a:rPr lang="en-US" sz="2200" dirty="0">
                <a:solidFill>
                  <a:srgbClr val="002060"/>
                </a:solidFill>
              </a:rPr>
              <a:t>Together We Will Make Our Education Stronger</a:t>
            </a:r>
          </a:p>
        </p:txBody>
      </p:sp>
    </p:spTree>
    <p:extLst>
      <p:ext uri="{BB962C8B-B14F-4D97-AF65-F5344CB8AC3E}">
        <p14:creationId xmlns:p14="http://schemas.microsoft.com/office/powerpoint/2010/main" val="286089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8607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A579E-4B74-4964-A53B-FB8332EF5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04A4-EEFA-4B33-8F0B-8AD3425CE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6A3A-1AE9-4421-975B-95106E577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CF984-20D0-475F-95E8-BAD667F37A1D}" type="datetimeFigureOut">
              <a:rPr lang="en-US" smtClean="0"/>
              <a:t>30-Jan-20</a:t>
            </a:fld>
            <a:endParaRPr lang="en-US"/>
          </a:p>
        </p:txBody>
      </p:sp>
      <p:sp>
        <p:nvSpPr>
          <p:cNvPr id="5" name="Footer Placeholder 4">
            <a:extLst>
              <a:ext uri="{FF2B5EF4-FFF2-40B4-BE49-F238E27FC236}">
                <a16:creationId xmlns:a16="http://schemas.microsoft.com/office/drawing/2014/main" id="{3D2ECF4F-5EC1-4EF5-ABA2-A2BF92300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227D0-FBCE-4F46-A81F-6B494FE79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D2C98-E128-431B-B44D-4E0429A369B3}" type="slidenum">
              <a:rPr lang="en-US" smtClean="0"/>
              <a:t>‹#›</a:t>
            </a:fld>
            <a:endParaRPr lang="en-US"/>
          </a:p>
        </p:txBody>
      </p:sp>
    </p:spTree>
    <p:extLst>
      <p:ext uri="{BB962C8B-B14F-4D97-AF65-F5344CB8AC3E}">
        <p14:creationId xmlns:p14="http://schemas.microsoft.com/office/powerpoint/2010/main" val="321489313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2" r:id="rId4"/>
    <p:sldLayoutId id="21474836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ableau.com/learn/articles/data-visualization/gloss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6177" y="2204653"/>
            <a:ext cx="9672210" cy="1121423"/>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b="0" i="0" kern="1200">
                <a:solidFill>
                  <a:schemeClr val="tx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r>
              <a:rPr lang="en-US" sz="4800" dirty="0">
                <a:solidFill>
                  <a:srgbClr val="002060"/>
                </a:solidFill>
              </a:rPr>
              <a:t>Applied Data Analytics</a:t>
            </a:r>
          </a:p>
          <a:p>
            <a:endParaRPr lang="en-US" sz="3200" dirty="0">
              <a:solidFill>
                <a:srgbClr val="002060"/>
              </a:solidFill>
            </a:endParaRPr>
          </a:p>
        </p:txBody>
      </p:sp>
      <p:sp>
        <p:nvSpPr>
          <p:cNvPr id="5" name="Subtitle 4">
            <a:extLst>
              <a:ext uri="{FF2B5EF4-FFF2-40B4-BE49-F238E27FC236}">
                <a16:creationId xmlns:a16="http://schemas.microsoft.com/office/drawing/2014/main" id="{5A51033F-DC79-40D3-B922-49AF37BB89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5735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Pie/Donut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158994B1-C62C-4FD6-B810-EE9F26BA0EDA}"/>
              </a:ext>
            </a:extLst>
          </p:cNvPr>
          <p:cNvSpPr txBox="1"/>
          <p:nvPr/>
        </p:nvSpPr>
        <p:spPr>
          <a:xfrm>
            <a:off x="1134050" y="2383605"/>
            <a:ext cx="5322013" cy="3785652"/>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t>A pie chart is a circular statistical representation of data that is divided into slices to illustrate proportion or percentage</a:t>
            </a:r>
          </a:p>
          <a:p>
            <a:pPr marL="342900" lvl="0" indent="-342900" algn="just">
              <a:buFont typeface="Arial" panose="020B0604020202020204" pitchFamily="34" charset="0"/>
              <a:buChar char="•"/>
            </a:pPr>
            <a:r>
              <a:rPr lang="en-US" sz="2400" dirty="0"/>
              <a:t>Donut chart is similar to pie chart but with circular section cut out in the middle</a:t>
            </a:r>
          </a:p>
          <a:p>
            <a:pPr marL="342900" lvl="0" indent="-342900" algn="just">
              <a:buFont typeface="Arial" panose="020B0604020202020204" pitchFamily="34" charset="0"/>
              <a:buChar char="•"/>
            </a:pPr>
            <a:r>
              <a:rPr lang="en-US" sz="2400" dirty="0"/>
              <a:t>Pie/Donut charts are best used for making part-to-whole comparisons with discrete or continuous data.</a:t>
            </a:r>
          </a:p>
        </p:txBody>
      </p:sp>
      <p:pic>
        <p:nvPicPr>
          <p:cNvPr id="8" name="Picture 7" descr="Screen Clipping">
            <a:extLst>
              <a:ext uri="{FF2B5EF4-FFF2-40B4-BE49-F238E27FC236}">
                <a16:creationId xmlns:a16="http://schemas.microsoft.com/office/drawing/2014/main" id="{EF6DF27B-A0AE-4A18-B433-90DB4D0526C6}"/>
              </a:ext>
            </a:extLst>
          </p:cNvPr>
          <p:cNvPicPr/>
          <p:nvPr/>
        </p:nvPicPr>
        <p:blipFill>
          <a:blip r:embed="rId2">
            <a:extLst>
              <a:ext uri="{28A0092B-C50C-407E-A947-70E740481C1C}">
                <a14:useLocalDpi xmlns:a14="http://schemas.microsoft.com/office/drawing/2010/main" val="0"/>
              </a:ext>
            </a:extLst>
          </a:blip>
          <a:stretch>
            <a:fillRect/>
          </a:stretch>
        </p:blipFill>
        <p:spPr>
          <a:xfrm>
            <a:off x="6748808" y="1872840"/>
            <a:ext cx="4604136" cy="4296417"/>
          </a:xfrm>
          <a:prstGeom prst="rect">
            <a:avLst/>
          </a:prstGeom>
        </p:spPr>
      </p:pic>
    </p:spTree>
    <p:extLst>
      <p:ext uri="{BB962C8B-B14F-4D97-AF65-F5344CB8AC3E}">
        <p14:creationId xmlns:p14="http://schemas.microsoft.com/office/powerpoint/2010/main" val="212845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Pie/Donut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CFA4A76E-E852-43B9-92CB-679677771C85}"/>
              </a:ext>
            </a:extLst>
          </p:cNvPr>
          <p:cNvPicPr/>
          <p:nvPr/>
        </p:nvPicPr>
        <p:blipFill>
          <a:blip r:embed="rId2">
            <a:extLst>
              <a:ext uri="{28A0092B-C50C-407E-A947-70E740481C1C}">
                <a14:useLocalDpi xmlns:a14="http://schemas.microsoft.com/office/drawing/2010/main" val="0"/>
              </a:ext>
            </a:extLst>
          </a:blip>
          <a:stretch>
            <a:fillRect/>
          </a:stretch>
        </p:blipFill>
        <p:spPr>
          <a:xfrm>
            <a:off x="3534311" y="2054081"/>
            <a:ext cx="5796761" cy="3987577"/>
          </a:xfrm>
          <a:prstGeom prst="rect">
            <a:avLst/>
          </a:prstGeom>
        </p:spPr>
      </p:pic>
    </p:spTree>
    <p:extLst>
      <p:ext uri="{BB962C8B-B14F-4D97-AF65-F5344CB8AC3E}">
        <p14:creationId xmlns:p14="http://schemas.microsoft.com/office/powerpoint/2010/main" val="302313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Line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158994B1-C62C-4FD6-B810-EE9F26BA0EDA}"/>
              </a:ext>
            </a:extLst>
          </p:cNvPr>
          <p:cNvSpPr txBox="1"/>
          <p:nvPr/>
        </p:nvSpPr>
        <p:spPr>
          <a:xfrm>
            <a:off x="1134050" y="2383605"/>
            <a:ext cx="10249716" cy="1938992"/>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Line charts are useful for time-based data</a:t>
            </a:r>
          </a:p>
          <a:p>
            <a:pPr marL="342900" lvl="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They are used to show time-series relationships with continuous data</a:t>
            </a:r>
          </a:p>
          <a:p>
            <a:pPr marL="342900" lvl="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They help show trend, acceleration, deceleration, and volatility</a:t>
            </a:r>
          </a:p>
        </p:txBody>
      </p:sp>
    </p:spTree>
    <p:extLst>
      <p:ext uri="{BB962C8B-B14F-4D97-AF65-F5344CB8AC3E}">
        <p14:creationId xmlns:p14="http://schemas.microsoft.com/office/powerpoint/2010/main" val="35522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Line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8" name="Picture 7" descr="Screen Clipping">
            <a:extLst>
              <a:ext uri="{FF2B5EF4-FFF2-40B4-BE49-F238E27FC236}">
                <a16:creationId xmlns:a16="http://schemas.microsoft.com/office/drawing/2014/main" id="{8E4DBB13-5071-4CEC-B5B8-7C90A0FEC341}"/>
              </a:ext>
            </a:extLst>
          </p:cNvPr>
          <p:cNvPicPr/>
          <p:nvPr/>
        </p:nvPicPr>
        <p:blipFill>
          <a:blip r:embed="rId2">
            <a:extLst>
              <a:ext uri="{28A0092B-C50C-407E-A947-70E740481C1C}">
                <a14:useLocalDpi xmlns:a14="http://schemas.microsoft.com/office/drawing/2010/main" val="0"/>
              </a:ext>
            </a:extLst>
          </a:blip>
          <a:stretch>
            <a:fillRect/>
          </a:stretch>
        </p:blipFill>
        <p:spPr>
          <a:xfrm>
            <a:off x="3055266" y="2146139"/>
            <a:ext cx="5914073" cy="3895519"/>
          </a:xfrm>
          <a:prstGeom prst="rect">
            <a:avLst/>
          </a:prstGeom>
        </p:spPr>
      </p:pic>
    </p:spTree>
    <p:extLst>
      <p:ext uri="{BB962C8B-B14F-4D97-AF65-F5344CB8AC3E}">
        <p14:creationId xmlns:p14="http://schemas.microsoft.com/office/powerpoint/2010/main" val="36254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Area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4497EFD0-DE7B-4798-8FDE-AE6300368A99}"/>
              </a:ext>
            </a:extLst>
          </p:cNvPr>
          <p:cNvSpPr txBox="1"/>
          <p:nvPr/>
        </p:nvSpPr>
        <p:spPr>
          <a:xfrm>
            <a:off x="1134050" y="2383605"/>
            <a:ext cx="10249716" cy="1569660"/>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Area chart is also used to depict time-series relationship</a:t>
            </a:r>
          </a:p>
          <a:p>
            <a:pPr marL="342900" lvl="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Area chart is a type of line chart that is not only depict continuous change over a period of time but also reflect volume</a:t>
            </a:r>
          </a:p>
        </p:txBody>
      </p:sp>
    </p:spTree>
    <p:extLst>
      <p:ext uri="{BB962C8B-B14F-4D97-AF65-F5344CB8AC3E}">
        <p14:creationId xmlns:p14="http://schemas.microsoft.com/office/powerpoint/2010/main" val="4280807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Area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8" name="Picture 7" descr="A close up of a map&#10;&#10;Description automatically generated">
            <a:extLst>
              <a:ext uri="{FF2B5EF4-FFF2-40B4-BE49-F238E27FC236}">
                <a16:creationId xmlns:a16="http://schemas.microsoft.com/office/drawing/2014/main" id="{11B0379A-4535-4E0D-B747-80C16D148272}"/>
              </a:ext>
            </a:extLst>
          </p:cNvPr>
          <p:cNvPicPr/>
          <p:nvPr/>
        </p:nvPicPr>
        <p:blipFill>
          <a:blip r:embed="rId2">
            <a:extLst>
              <a:ext uri="{28A0092B-C50C-407E-A947-70E740481C1C}">
                <a14:useLocalDpi xmlns:a14="http://schemas.microsoft.com/office/drawing/2010/main" val="0"/>
              </a:ext>
            </a:extLst>
          </a:blip>
          <a:stretch>
            <a:fillRect/>
          </a:stretch>
        </p:blipFill>
        <p:spPr>
          <a:xfrm>
            <a:off x="2469640" y="2087583"/>
            <a:ext cx="7177794" cy="4087186"/>
          </a:xfrm>
          <a:prstGeom prst="rect">
            <a:avLst/>
          </a:prstGeom>
        </p:spPr>
      </p:pic>
    </p:spTree>
    <p:extLst>
      <p:ext uri="{BB962C8B-B14F-4D97-AF65-F5344CB8AC3E}">
        <p14:creationId xmlns:p14="http://schemas.microsoft.com/office/powerpoint/2010/main" val="218799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Scatter/Bubble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4497EFD0-DE7B-4798-8FDE-AE6300368A99}"/>
              </a:ext>
            </a:extLst>
          </p:cNvPr>
          <p:cNvSpPr txBox="1"/>
          <p:nvPr/>
        </p:nvSpPr>
        <p:spPr>
          <a:xfrm>
            <a:off x="1134050" y="2383605"/>
            <a:ext cx="10249716" cy="2308324"/>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This type of chart has a horizontal and a vertical axis to represent numerical values, enabling to show at least two sets of numbers as a series of XY coordinates (Ex.: Profit vs. Total Sales)</a:t>
            </a:r>
          </a:p>
          <a:p>
            <a:pPr marL="342900" lvl="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Bubble chart is a scatter chart with bubbles in which a third variable is used for the size of the bubbles (Ex.: Sales Quantity) </a:t>
            </a:r>
          </a:p>
        </p:txBody>
      </p:sp>
    </p:spTree>
    <p:extLst>
      <p:ext uri="{BB962C8B-B14F-4D97-AF65-F5344CB8AC3E}">
        <p14:creationId xmlns:p14="http://schemas.microsoft.com/office/powerpoint/2010/main" val="25909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Scatter/Bubble Charts</a:t>
            </a:r>
          </a:p>
          <a:p>
            <a:pPr marL="0" indent="0">
              <a:buNone/>
            </a:pP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8" name="Picture 7" descr="A screenshot of a map&#10;&#10;Description automatically generated">
            <a:extLst>
              <a:ext uri="{FF2B5EF4-FFF2-40B4-BE49-F238E27FC236}">
                <a16:creationId xmlns:a16="http://schemas.microsoft.com/office/drawing/2014/main" id="{1C57524E-ADF0-497F-9AD3-D09EB404438F}"/>
              </a:ext>
            </a:extLst>
          </p:cNvPr>
          <p:cNvPicPr/>
          <p:nvPr/>
        </p:nvPicPr>
        <p:blipFill>
          <a:blip r:embed="rId2">
            <a:extLst>
              <a:ext uri="{28A0092B-C50C-407E-A947-70E740481C1C}">
                <a14:useLocalDpi xmlns:a14="http://schemas.microsoft.com/office/drawing/2010/main" val="0"/>
              </a:ext>
            </a:extLst>
          </a:blip>
          <a:stretch>
            <a:fillRect/>
          </a:stretch>
        </p:blipFill>
        <p:spPr>
          <a:xfrm>
            <a:off x="2675122" y="2114953"/>
            <a:ext cx="6777103" cy="3926705"/>
          </a:xfrm>
          <a:prstGeom prst="rect">
            <a:avLst/>
          </a:prstGeom>
        </p:spPr>
      </p:pic>
    </p:spTree>
    <p:extLst>
      <p:ext uri="{BB962C8B-B14F-4D97-AF65-F5344CB8AC3E}">
        <p14:creationId xmlns:p14="http://schemas.microsoft.com/office/powerpoint/2010/main" val="247265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Heat Map</a:t>
            </a: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84F9EFC-E35E-4972-B2FD-AFB46C568608}"/>
              </a:ext>
            </a:extLst>
          </p:cNvPr>
          <p:cNvSpPr txBox="1"/>
          <p:nvPr/>
        </p:nvSpPr>
        <p:spPr>
          <a:xfrm>
            <a:off x="1134051" y="2640460"/>
            <a:ext cx="3181096" cy="2677656"/>
          </a:xfrm>
          <a:prstGeom prst="rect">
            <a:avLst/>
          </a:prstGeom>
          <a:noFill/>
        </p:spPr>
        <p:txBody>
          <a:bodyPr wrap="square" rtlCol="0">
            <a:spAutoFit/>
          </a:bodyPr>
          <a:lstStyle/>
          <a:p>
            <a:pPr lvl="0" algn="just"/>
            <a:r>
              <a:rPr lang="en-US" sz="2400" dirty="0">
                <a:latin typeface="Arial" panose="020B0604020202020204" pitchFamily="34" charset="0"/>
                <a:cs typeface="Arial" panose="020B0604020202020204" pitchFamily="34" charset="0"/>
              </a:rPr>
              <a:t>Heat map displays categorical data, using intensity of color to represent values of geographical areas or data tables</a:t>
            </a:r>
          </a:p>
        </p:txBody>
      </p:sp>
      <p:pic>
        <p:nvPicPr>
          <p:cNvPr id="9" name="Picture 8">
            <a:extLst>
              <a:ext uri="{FF2B5EF4-FFF2-40B4-BE49-F238E27FC236}">
                <a16:creationId xmlns:a16="http://schemas.microsoft.com/office/drawing/2014/main" id="{5C29CC3C-71CD-4CB6-AE4B-38C7C6BBAF6C}"/>
              </a:ext>
            </a:extLst>
          </p:cNvPr>
          <p:cNvPicPr/>
          <p:nvPr/>
        </p:nvPicPr>
        <p:blipFill>
          <a:blip r:embed="rId2"/>
          <a:stretch>
            <a:fillRect/>
          </a:stretch>
        </p:blipFill>
        <p:spPr>
          <a:xfrm>
            <a:off x="4541178" y="1738149"/>
            <a:ext cx="6832313" cy="4303509"/>
          </a:xfrm>
          <a:prstGeom prst="rect">
            <a:avLst/>
          </a:prstGeom>
        </p:spPr>
      </p:pic>
    </p:spTree>
    <p:extLst>
      <p:ext uri="{BB962C8B-B14F-4D97-AF65-F5344CB8AC3E}">
        <p14:creationId xmlns:p14="http://schemas.microsoft.com/office/powerpoint/2010/main" val="377834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Table</a:t>
            </a: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84F9EFC-E35E-4972-B2FD-AFB46C568608}"/>
              </a:ext>
            </a:extLst>
          </p:cNvPr>
          <p:cNvSpPr txBox="1"/>
          <p:nvPr/>
        </p:nvSpPr>
        <p:spPr>
          <a:xfrm>
            <a:off x="1134050" y="2640460"/>
            <a:ext cx="10126425" cy="1938992"/>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This type of visual is best suited for numbers in tabular format representing certain grades of data group together</a:t>
            </a:r>
          </a:p>
          <a:p>
            <a:pPr marL="342900" lvl="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table visual is perfect for looking at many values (measures) for a category</a:t>
            </a:r>
          </a:p>
        </p:txBody>
      </p:sp>
    </p:spTree>
    <p:extLst>
      <p:ext uri="{BB962C8B-B14F-4D97-AF65-F5344CB8AC3E}">
        <p14:creationId xmlns:p14="http://schemas.microsoft.com/office/powerpoint/2010/main" val="69578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56177" y="2204653"/>
            <a:ext cx="9672210" cy="1121423"/>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400" b="0" i="0" kern="1200">
                <a:solidFill>
                  <a:schemeClr val="tx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r>
              <a:rPr lang="en-US" sz="4800" dirty="0">
                <a:solidFill>
                  <a:srgbClr val="002060"/>
                </a:solidFill>
              </a:rPr>
              <a:t>Session 4: Data Visualization</a:t>
            </a:r>
          </a:p>
          <a:p>
            <a:endParaRPr lang="en-US" sz="3200" dirty="0">
              <a:solidFill>
                <a:srgbClr val="002060"/>
              </a:solidFill>
            </a:endParaRPr>
          </a:p>
        </p:txBody>
      </p:sp>
      <p:sp>
        <p:nvSpPr>
          <p:cNvPr id="5" name="Subtitle 4">
            <a:extLst>
              <a:ext uri="{FF2B5EF4-FFF2-40B4-BE49-F238E27FC236}">
                <a16:creationId xmlns:a16="http://schemas.microsoft.com/office/drawing/2014/main" id="{5A51033F-DC79-40D3-B922-49AF37BB89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5484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Table</a:t>
            </a: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327B05BE-AF2D-4145-8AB0-4E9DB1EDA077}"/>
              </a:ext>
            </a:extLst>
          </p:cNvPr>
          <p:cNvPicPr/>
          <p:nvPr/>
        </p:nvPicPr>
        <p:blipFill>
          <a:blip r:embed="rId2">
            <a:extLst>
              <a:ext uri="{28A0092B-C50C-407E-A947-70E740481C1C}">
                <a14:useLocalDpi xmlns:a14="http://schemas.microsoft.com/office/drawing/2010/main" val="0"/>
              </a:ext>
            </a:extLst>
          </a:blip>
          <a:stretch>
            <a:fillRect/>
          </a:stretch>
        </p:blipFill>
        <p:spPr>
          <a:xfrm>
            <a:off x="2527443" y="2054176"/>
            <a:ext cx="7636706" cy="3925838"/>
          </a:xfrm>
          <a:prstGeom prst="rect">
            <a:avLst/>
          </a:prstGeom>
        </p:spPr>
      </p:pic>
    </p:spTree>
    <p:extLst>
      <p:ext uri="{BB962C8B-B14F-4D97-AF65-F5344CB8AC3E}">
        <p14:creationId xmlns:p14="http://schemas.microsoft.com/office/powerpoint/2010/main" val="263847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Matrix</a:t>
            </a: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84F9EFC-E35E-4972-B2FD-AFB46C568608}"/>
              </a:ext>
            </a:extLst>
          </p:cNvPr>
          <p:cNvSpPr txBox="1"/>
          <p:nvPr/>
        </p:nvSpPr>
        <p:spPr>
          <a:xfrm>
            <a:off x="1134050" y="2342514"/>
            <a:ext cx="10126425" cy="3416320"/>
          </a:xfrm>
          <a:prstGeom prst="rect">
            <a:avLst/>
          </a:prstGeom>
          <a:noFill/>
        </p:spPr>
        <p:txBody>
          <a:bodyPr wrap="square" rtlCol="0">
            <a:spAutoFit/>
          </a:bodyPr>
          <a:lstStyle/>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Matrix visual can deal with more than one category. It allows users to not only select a category for the rows, but we can also select a field to populate the columns as well</a:t>
            </a:r>
          </a:p>
          <a:p>
            <a:pPr marL="342900" lvl="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It allows detailed data at the cross sections for two categories to be seen.</a:t>
            </a:r>
          </a:p>
          <a:p>
            <a:pPr marL="342900" lvl="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The construction of matrix visual will be discussed in tutorial session (using Power BI)</a:t>
            </a:r>
          </a:p>
        </p:txBody>
      </p:sp>
    </p:spTree>
    <p:extLst>
      <p:ext uri="{BB962C8B-B14F-4D97-AF65-F5344CB8AC3E}">
        <p14:creationId xmlns:p14="http://schemas.microsoft.com/office/powerpoint/2010/main" val="21437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Matrix</a:t>
            </a:r>
            <a:endParaRPr lang="en-US" sz="2400" dirty="0"/>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6C2938CE-BA6B-445D-BC8A-AC34D4EDEF27}"/>
              </a:ext>
            </a:extLst>
          </p:cNvPr>
          <p:cNvPicPr/>
          <p:nvPr/>
        </p:nvPicPr>
        <p:blipFill>
          <a:blip r:embed="rId2">
            <a:extLst>
              <a:ext uri="{28A0092B-C50C-407E-A947-70E740481C1C}">
                <a14:useLocalDpi xmlns:a14="http://schemas.microsoft.com/office/drawing/2010/main" val="0"/>
              </a:ext>
            </a:extLst>
          </a:blip>
          <a:stretch>
            <a:fillRect/>
          </a:stretch>
        </p:blipFill>
        <p:spPr>
          <a:xfrm>
            <a:off x="1134050" y="2194972"/>
            <a:ext cx="10372149" cy="3815412"/>
          </a:xfrm>
          <a:prstGeom prst="rect">
            <a:avLst/>
          </a:prstGeom>
        </p:spPr>
      </p:pic>
    </p:spTree>
    <p:extLst>
      <p:ext uri="{BB962C8B-B14F-4D97-AF65-F5344CB8AC3E}">
        <p14:creationId xmlns:p14="http://schemas.microsoft.com/office/powerpoint/2010/main" val="541515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3" name="Content Placeholder 2"/>
          <p:cNvSpPr>
            <a:spLocks noGrp="1"/>
          </p:cNvSpPr>
          <p:nvPr>
            <p:ph idx="1"/>
          </p:nvPr>
        </p:nvSpPr>
        <p:spPr>
          <a:xfrm>
            <a:off x="1134050" y="1738149"/>
            <a:ext cx="10372150" cy="4303509"/>
          </a:xfrm>
        </p:spPr>
        <p:txBody>
          <a:bodyPr numCol="1">
            <a:normAutofit lnSpcReduction="10000"/>
          </a:bodyPr>
          <a:lstStyle/>
          <a:p>
            <a:r>
              <a:rPr lang="en-US" sz="2400" dirty="0"/>
              <a:t>A distribution/probability plot is a </a:t>
            </a:r>
            <a:r>
              <a:rPr lang="en-US" sz="2400" dirty="0">
                <a:solidFill>
                  <a:srgbClr val="0070C0"/>
                </a:solidFill>
              </a:rPr>
              <a:t>graphical technique </a:t>
            </a:r>
            <a:r>
              <a:rPr lang="en-US" sz="2400" dirty="0"/>
              <a:t>for comparing two data sets, either two sets of empirical observations, one empirical set against a theoretical set (commonly), or (more rarely) two theoretical sets against each other.</a:t>
            </a:r>
          </a:p>
          <a:p>
            <a:pPr marL="0" indent="0">
              <a:buNone/>
            </a:pPr>
            <a:r>
              <a:rPr lang="en-US" sz="2400" dirty="0"/>
              <a:t> </a:t>
            </a:r>
          </a:p>
          <a:p>
            <a:r>
              <a:rPr lang="en-US" sz="2400" dirty="0"/>
              <a:t>A probability plot can be constructed in two ways:</a:t>
            </a:r>
          </a:p>
          <a:p>
            <a:pPr marL="0" indent="0">
              <a:buNone/>
            </a:pPr>
            <a:r>
              <a:rPr lang="en-US" sz="2400" dirty="0"/>
              <a:t>	</a:t>
            </a:r>
            <a:r>
              <a:rPr lang="en-US" sz="2400" dirty="0">
                <a:solidFill>
                  <a:srgbClr val="0070C0"/>
                </a:solidFill>
              </a:rPr>
              <a:t>P–P plot</a:t>
            </a:r>
            <a:r>
              <a:rPr lang="en-US" sz="2400" dirty="0"/>
              <a:t>, "Probability-Probability" or "Percent-Percent" plot;</a:t>
            </a:r>
          </a:p>
          <a:p>
            <a:pPr marL="0" indent="0">
              <a:buNone/>
            </a:pPr>
            <a:r>
              <a:rPr lang="en-US" sz="2400" dirty="0"/>
              <a:t>	</a:t>
            </a:r>
            <a:r>
              <a:rPr lang="en-US" sz="2400" dirty="0">
                <a:solidFill>
                  <a:srgbClr val="0070C0"/>
                </a:solidFill>
              </a:rPr>
              <a:t>Q–Q plot</a:t>
            </a:r>
            <a:r>
              <a:rPr lang="en-US" sz="2400" dirty="0"/>
              <a:t>, "Quantile-Quantile" plot, which is more commonly used.</a:t>
            </a:r>
          </a:p>
          <a:p>
            <a:pPr marL="0" indent="0">
              <a:buNone/>
            </a:pPr>
            <a:endParaRPr lang="en-US" sz="2400" dirty="0"/>
          </a:p>
          <a:p>
            <a:r>
              <a:rPr lang="en-US" sz="2400" dirty="0"/>
              <a:t>The most commonly used plot in practice is </a:t>
            </a:r>
            <a:r>
              <a:rPr lang="en-US" sz="2400" dirty="0">
                <a:solidFill>
                  <a:srgbClr val="0070C0"/>
                </a:solidFill>
              </a:rPr>
              <a:t>Normal probability plot</a:t>
            </a:r>
            <a:r>
              <a:rPr lang="en-US" sz="2400" dirty="0"/>
              <a:t>, a Q–Q plot against the </a:t>
            </a:r>
            <a:r>
              <a:rPr lang="en-US" sz="2400" dirty="0">
                <a:solidFill>
                  <a:srgbClr val="0070C0"/>
                </a:solidFill>
              </a:rPr>
              <a:t>standard normal distribution</a:t>
            </a:r>
          </a:p>
          <a:p>
            <a:pPr marL="0" indent="0">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0291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3" name="Content Placeholder 2"/>
          <p:cNvSpPr>
            <a:spLocks noGrp="1"/>
          </p:cNvSpPr>
          <p:nvPr>
            <p:ph idx="1"/>
          </p:nvPr>
        </p:nvSpPr>
        <p:spPr>
          <a:xfrm>
            <a:off x="1134050" y="1738149"/>
            <a:ext cx="10372150" cy="4303509"/>
          </a:xfrm>
        </p:spPr>
        <p:txBody>
          <a:bodyPr numCol="1">
            <a:normAutofit fontScale="77500" lnSpcReduction="20000"/>
          </a:bodyPr>
          <a:lstStyle/>
          <a:p>
            <a:pPr marL="0" indent="0" algn="just">
              <a:buNone/>
            </a:pPr>
            <a:r>
              <a:rPr lang="en-US" b="1" dirty="0"/>
              <a:t>Normal Q-Q Plots</a:t>
            </a:r>
            <a:endParaRPr lang="en-US" dirty="0"/>
          </a:p>
          <a:p>
            <a:pPr marL="0" indent="0" algn="just">
              <a:buNone/>
            </a:pPr>
            <a:endParaRPr lang="en-US" dirty="0"/>
          </a:p>
          <a:p>
            <a:pPr lvl="0" algn="just"/>
            <a:r>
              <a:rPr lang="en-US" dirty="0"/>
              <a:t>When running a statistical analysis under the assumption that a dependent variable follows a normal distribution, a Normal Q-Q plot can be used to check that assumption. </a:t>
            </a:r>
          </a:p>
          <a:p>
            <a:pPr lvl="0" algn="just"/>
            <a:r>
              <a:rPr lang="en-US" dirty="0"/>
              <a:t>It is noted that the plot is subjective and just a visual check. Anyway, the plot allows us to see at-a-glance if the assumption is valid or not.</a:t>
            </a:r>
          </a:p>
          <a:p>
            <a:pPr lvl="0" algn="just"/>
            <a:r>
              <a:rPr lang="en-US" dirty="0"/>
              <a:t>If the assumption is invalid, the plot can help to identify the outliers or the data points contribute to the violation.</a:t>
            </a:r>
          </a:p>
          <a:p>
            <a:pPr lvl="0" algn="just"/>
            <a:r>
              <a:rPr lang="en-US" dirty="0"/>
              <a:t>The normal probability plot can be constructed using </a:t>
            </a:r>
            <a:r>
              <a:rPr lang="en-US" dirty="0" err="1">
                <a:solidFill>
                  <a:srgbClr val="0070C0"/>
                </a:solidFill>
              </a:rPr>
              <a:t>qqnorm</a:t>
            </a:r>
            <a:r>
              <a:rPr lang="en-US" dirty="0"/>
              <a:t> and </a:t>
            </a:r>
            <a:r>
              <a:rPr lang="en-US" dirty="0" err="1">
                <a:solidFill>
                  <a:srgbClr val="0070C0"/>
                </a:solidFill>
              </a:rPr>
              <a:t>qqline</a:t>
            </a:r>
            <a:r>
              <a:rPr lang="en-US" dirty="0"/>
              <a:t> commands in R (see tutorial session for details).  The x-axis on the plot presents theoretical quantiles from the standard normal distribution (i.e., mean =0 &amp; std =1) while the y-axis presents sample quantiles determined from the data set</a:t>
            </a:r>
          </a:p>
          <a:p>
            <a:pPr lvl="0" algn="just"/>
            <a:r>
              <a:rPr lang="en-US" dirty="0"/>
              <a:t>Let look at the following graphs and check your understanding!</a:t>
            </a:r>
          </a:p>
          <a:p>
            <a:pPr marL="0" indent="0" algn="just">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59205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D6238EDA-BAA5-4742-9FED-F44A84F6FE3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18518" y="1550865"/>
            <a:ext cx="6751513" cy="3873892"/>
          </a:xfrm>
          <a:prstGeom prst="rect">
            <a:avLst/>
          </a:prstGeom>
        </p:spPr>
      </p:pic>
      <p:sp>
        <p:nvSpPr>
          <p:cNvPr id="4" name="TextBox 3">
            <a:extLst>
              <a:ext uri="{FF2B5EF4-FFF2-40B4-BE49-F238E27FC236}">
                <a16:creationId xmlns:a16="http://schemas.microsoft.com/office/drawing/2014/main" id="{72CFDA7F-2786-4300-AADE-4FD351CDA933}"/>
              </a:ext>
            </a:extLst>
          </p:cNvPr>
          <p:cNvSpPr txBox="1"/>
          <p:nvPr/>
        </p:nvSpPr>
        <p:spPr>
          <a:xfrm>
            <a:off x="2895921" y="5414483"/>
            <a:ext cx="6751513" cy="923330"/>
          </a:xfrm>
          <a:prstGeom prst="rect">
            <a:avLst/>
          </a:prstGeom>
          <a:noFill/>
        </p:spPr>
        <p:txBody>
          <a:bodyPr wrap="square" rtlCol="0">
            <a:spAutoFit/>
          </a:bodyPr>
          <a:lstStyle/>
          <a:p>
            <a:pPr algn="ctr"/>
            <a:r>
              <a:rPr lang="en-US" dirty="0"/>
              <a:t>Data set: 200 values generated from a standard normal distribution</a:t>
            </a:r>
          </a:p>
          <a:p>
            <a:pPr algn="ctr"/>
            <a:r>
              <a:rPr lang="en-US" dirty="0">
                <a:solidFill>
                  <a:srgbClr val="0070C0"/>
                </a:solidFill>
              </a:rPr>
              <a:t>(Take a look at the position of the mean!)</a:t>
            </a:r>
          </a:p>
          <a:p>
            <a:pPr algn="ctr"/>
            <a:endParaRPr lang="en-US" dirty="0"/>
          </a:p>
        </p:txBody>
      </p:sp>
    </p:spTree>
    <p:extLst>
      <p:ext uri="{BB962C8B-B14F-4D97-AF65-F5344CB8AC3E}">
        <p14:creationId xmlns:p14="http://schemas.microsoft.com/office/powerpoint/2010/main" val="325557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72CFDA7F-2786-4300-AADE-4FD351CDA933}"/>
              </a:ext>
            </a:extLst>
          </p:cNvPr>
          <p:cNvSpPr txBox="1"/>
          <p:nvPr/>
        </p:nvSpPr>
        <p:spPr>
          <a:xfrm>
            <a:off x="2248653" y="5414483"/>
            <a:ext cx="8076879" cy="923330"/>
          </a:xfrm>
          <a:prstGeom prst="rect">
            <a:avLst/>
          </a:prstGeom>
          <a:noFill/>
        </p:spPr>
        <p:txBody>
          <a:bodyPr wrap="square" rtlCol="0">
            <a:spAutoFit/>
          </a:bodyPr>
          <a:lstStyle/>
          <a:p>
            <a:pPr algn="ctr"/>
            <a:r>
              <a:rPr lang="en-US" dirty="0"/>
              <a:t>Data set: 200 values generated from a normal distribution with mean = 10, std = 2</a:t>
            </a:r>
          </a:p>
          <a:p>
            <a:pPr algn="ctr"/>
            <a:r>
              <a:rPr lang="en-US" dirty="0">
                <a:solidFill>
                  <a:srgbClr val="0070C0"/>
                </a:solidFill>
              </a:rPr>
              <a:t>(Take a look at the position of the mean!)</a:t>
            </a:r>
          </a:p>
          <a:p>
            <a:pPr algn="ctr"/>
            <a:endParaRPr lang="en-US" dirty="0"/>
          </a:p>
        </p:txBody>
      </p:sp>
      <p:pic>
        <p:nvPicPr>
          <p:cNvPr id="9" name="Picture 8" descr="A close up of a map&#10;&#10;Description automatically generated">
            <a:extLst>
              <a:ext uri="{FF2B5EF4-FFF2-40B4-BE49-F238E27FC236}">
                <a16:creationId xmlns:a16="http://schemas.microsoft.com/office/drawing/2014/main" id="{42D9DCB3-167E-47B8-A7B8-E59DEE9ED8D5}"/>
              </a:ext>
            </a:extLst>
          </p:cNvPr>
          <p:cNvPicPr/>
          <p:nvPr/>
        </p:nvPicPr>
        <p:blipFill>
          <a:blip r:embed="rId2">
            <a:extLst>
              <a:ext uri="{28A0092B-C50C-407E-A947-70E740481C1C}">
                <a14:useLocalDpi xmlns:a14="http://schemas.microsoft.com/office/drawing/2010/main" val="0"/>
              </a:ext>
            </a:extLst>
          </a:blip>
          <a:stretch>
            <a:fillRect/>
          </a:stretch>
        </p:blipFill>
        <p:spPr>
          <a:xfrm>
            <a:off x="2774019" y="1705509"/>
            <a:ext cx="6946946" cy="3626777"/>
          </a:xfrm>
          <a:prstGeom prst="rect">
            <a:avLst/>
          </a:prstGeom>
        </p:spPr>
      </p:pic>
    </p:spTree>
    <p:extLst>
      <p:ext uri="{BB962C8B-B14F-4D97-AF65-F5344CB8AC3E}">
        <p14:creationId xmlns:p14="http://schemas.microsoft.com/office/powerpoint/2010/main" val="31034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72CFDA7F-2786-4300-AADE-4FD351CDA933}"/>
              </a:ext>
            </a:extLst>
          </p:cNvPr>
          <p:cNvSpPr txBox="1"/>
          <p:nvPr/>
        </p:nvSpPr>
        <p:spPr>
          <a:xfrm>
            <a:off x="945222" y="5414483"/>
            <a:ext cx="10428269" cy="923330"/>
          </a:xfrm>
          <a:prstGeom prst="rect">
            <a:avLst/>
          </a:prstGeom>
          <a:noFill/>
        </p:spPr>
        <p:txBody>
          <a:bodyPr wrap="square" rtlCol="0">
            <a:spAutoFit/>
          </a:bodyPr>
          <a:lstStyle/>
          <a:p>
            <a:pPr algn="ctr"/>
            <a:r>
              <a:rPr lang="en-US" dirty="0"/>
              <a:t>Data set: 200 values generated from a Poisson distribution with mean = 3 </a:t>
            </a:r>
          </a:p>
          <a:p>
            <a:pPr algn="ctr"/>
            <a:r>
              <a:rPr lang="en-US" dirty="0">
                <a:solidFill>
                  <a:srgbClr val="0070C0"/>
                </a:solidFill>
              </a:rPr>
              <a:t>(Do not fit! Poisson distribution can be approximated by Normal distribution when the mean is large (~10))</a:t>
            </a:r>
          </a:p>
          <a:p>
            <a:pPr algn="ctr"/>
            <a:endParaRPr lang="en-US" dirty="0"/>
          </a:p>
        </p:txBody>
      </p:sp>
      <p:pic>
        <p:nvPicPr>
          <p:cNvPr id="7" name="Picture 6" descr="A close up of a map&#10;&#10;Description automatically generated">
            <a:extLst>
              <a:ext uri="{FF2B5EF4-FFF2-40B4-BE49-F238E27FC236}">
                <a16:creationId xmlns:a16="http://schemas.microsoft.com/office/drawing/2014/main" id="{D4B8AF00-DCD5-4C83-96A6-B0C24E6EBB98}"/>
              </a:ext>
            </a:extLst>
          </p:cNvPr>
          <p:cNvPicPr/>
          <p:nvPr/>
        </p:nvPicPr>
        <p:blipFill>
          <a:blip r:embed="rId2">
            <a:extLst>
              <a:ext uri="{28A0092B-C50C-407E-A947-70E740481C1C}">
                <a14:useLocalDpi xmlns:a14="http://schemas.microsoft.com/office/drawing/2010/main" val="0"/>
              </a:ext>
            </a:extLst>
          </a:blip>
          <a:stretch>
            <a:fillRect/>
          </a:stretch>
        </p:blipFill>
        <p:spPr>
          <a:xfrm>
            <a:off x="2650733" y="1570709"/>
            <a:ext cx="6842588" cy="3843773"/>
          </a:xfrm>
          <a:prstGeom prst="rect">
            <a:avLst/>
          </a:prstGeom>
        </p:spPr>
      </p:pic>
    </p:spTree>
    <p:extLst>
      <p:ext uri="{BB962C8B-B14F-4D97-AF65-F5344CB8AC3E}">
        <p14:creationId xmlns:p14="http://schemas.microsoft.com/office/powerpoint/2010/main" val="241654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72CFDA7F-2786-4300-AADE-4FD351CDA933}"/>
              </a:ext>
            </a:extLst>
          </p:cNvPr>
          <p:cNvSpPr txBox="1"/>
          <p:nvPr/>
        </p:nvSpPr>
        <p:spPr>
          <a:xfrm>
            <a:off x="945222" y="5414483"/>
            <a:ext cx="10428269" cy="923330"/>
          </a:xfrm>
          <a:prstGeom prst="rect">
            <a:avLst/>
          </a:prstGeom>
          <a:noFill/>
        </p:spPr>
        <p:txBody>
          <a:bodyPr wrap="square" rtlCol="0">
            <a:spAutoFit/>
          </a:bodyPr>
          <a:lstStyle/>
          <a:p>
            <a:pPr algn="ctr"/>
            <a:r>
              <a:rPr lang="en-US" dirty="0"/>
              <a:t>Data set: 200 values generated from a Binomial distribution with parameter </a:t>
            </a:r>
            <a:r>
              <a:rPr lang="en-US" i="1" dirty="0"/>
              <a:t>n</a:t>
            </a:r>
            <a:r>
              <a:rPr lang="en-US" dirty="0"/>
              <a:t> = 50, </a:t>
            </a:r>
            <a:r>
              <a:rPr lang="en-US" i="1" dirty="0"/>
              <a:t>p</a:t>
            </a:r>
            <a:r>
              <a:rPr lang="en-US" dirty="0"/>
              <a:t>=0.3</a:t>
            </a:r>
          </a:p>
          <a:p>
            <a:pPr algn="ctr"/>
            <a:r>
              <a:rPr lang="en-US" dirty="0">
                <a:solidFill>
                  <a:srgbClr val="0070C0"/>
                </a:solidFill>
              </a:rPr>
              <a:t>(Fitted! Reason: Binomial distribution can be approximated by Normal distribution)</a:t>
            </a:r>
          </a:p>
          <a:p>
            <a:pPr algn="ctr"/>
            <a:endParaRPr lang="en-US" dirty="0"/>
          </a:p>
        </p:txBody>
      </p:sp>
      <p:pic>
        <p:nvPicPr>
          <p:cNvPr id="8" name="Picture 7" descr="A close up of a map&#10;&#10;Description automatically generated">
            <a:extLst>
              <a:ext uri="{FF2B5EF4-FFF2-40B4-BE49-F238E27FC236}">
                <a16:creationId xmlns:a16="http://schemas.microsoft.com/office/drawing/2014/main" id="{968AAADA-E8DD-4597-924A-4F72AD1EA1FB}"/>
              </a:ext>
            </a:extLst>
          </p:cNvPr>
          <p:cNvPicPr/>
          <p:nvPr/>
        </p:nvPicPr>
        <p:blipFill>
          <a:blip r:embed="rId2">
            <a:extLst>
              <a:ext uri="{28A0092B-C50C-407E-A947-70E740481C1C}">
                <a14:useLocalDpi xmlns:a14="http://schemas.microsoft.com/office/drawing/2010/main" val="0"/>
              </a:ext>
            </a:extLst>
          </a:blip>
          <a:stretch>
            <a:fillRect/>
          </a:stretch>
        </p:blipFill>
        <p:spPr>
          <a:xfrm>
            <a:off x="2866490" y="1541122"/>
            <a:ext cx="6390525" cy="3873361"/>
          </a:xfrm>
          <a:prstGeom prst="rect">
            <a:avLst/>
          </a:prstGeom>
        </p:spPr>
      </p:pic>
    </p:spTree>
    <p:extLst>
      <p:ext uri="{BB962C8B-B14F-4D97-AF65-F5344CB8AC3E}">
        <p14:creationId xmlns:p14="http://schemas.microsoft.com/office/powerpoint/2010/main" val="3077725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72CFDA7F-2786-4300-AADE-4FD351CDA933}"/>
              </a:ext>
            </a:extLst>
          </p:cNvPr>
          <p:cNvSpPr txBox="1"/>
          <p:nvPr/>
        </p:nvSpPr>
        <p:spPr>
          <a:xfrm>
            <a:off x="945222" y="5414483"/>
            <a:ext cx="10428269" cy="923330"/>
          </a:xfrm>
          <a:prstGeom prst="rect">
            <a:avLst/>
          </a:prstGeom>
          <a:noFill/>
        </p:spPr>
        <p:txBody>
          <a:bodyPr wrap="square" rtlCol="0">
            <a:spAutoFit/>
          </a:bodyPr>
          <a:lstStyle/>
          <a:p>
            <a:pPr algn="ctr"/>
            <a:r>
              <a:rPr lang="en-US" dirty="0"/>
              <a:t>Data set: 200 values generated from a Uniform distribution over [0,1] </a:t>
            </a:r>
          </a:p>
          <a:p>
            <a:pPr algn="ctr"/>
            <a:r>
              <a:rPr lang="en-US" dirty="0">
                <a:solidFill>
                  <a:srgbClr val="0070C0"/>
                </a:solidFill>
              </a:rPr>
              <a:t>(Do not fit!)</a:t>
            </a:r>
          </a:p>
          <a:p>
            <a:pPr algn="ctr"/>
            <a:endParaRPr lang="en-US" dirty="0"/>
          </a:p>
        </p:txBody>
      </p:sp>
      <p:pic>
        <p:nvPicPr>
          <p:cNvPr id="7" name="Picture 6" descr="A close up of a map&#10;&#10;Description automatically generated">
            <a:extLst>
              <a:ext uri="{FF2B5EF4-FFF2-40B4-BE49-F238E27FC236}">
                <a16:creationId xmlns:a16="http://schemas.microsoft.com/office/drawing/2014/main" id="{41A49C81-C075-4DEA-B1BC-ACD112835D53}"/>
              </a:ext>
            </a:extLst>
          </p:cNvPr>
          <p:cNvPicPr/>
          <p:nvPr/>
        </p:nvPicPr>
        <p:blipFill>
          <a:blip r:embed="rId2">
            <a:extLst>
              <a:ext uri="{28A0092B-C50C-407E-A947-70E740481C1C}">
                <a14:useLocalDpi xmlns:a14="http://schemas.microsoft.com/office/drawing/2010/main" val="0"/>
              </a:ext>
            </a:extLst>
          </a:blip>
          <a:stretch>
            <a:fillRect/>
          </a:stretch>
        </p:blipFill>
        <p:spPr>
          <a:xfrm>
            <a:off x="2845942" y="1592494"/>
            <a:ext cx="6719297" cy="3739794"/>
          </a:xfrm>
          <a:prstGeom prst="rect">
            <a:avLst/>
          </a:prstGeom>
        </p:spPr>
      </p:pic>
    </p:spTree>
    <p:extLst>
      <p:ext uri="{BB962C8B-B14F-4D97-AF65-F5344CB8AC3E}">
        <p14:creationId xmlns:p14="http://schemas.microsoft.com/office/powerpoint/2010/main" val="14690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Visualization</a:t>
            </a:r>
          </a:p>
        </p:txBody>
      </p:sp>
      <p:sp>
        <p:nvSpPr>
          <p:cNvPr id="3" name="Content Placeholder 2"/>
          <p:cNvSpPr>
            <a:spLocks noGrp="1"/>
          </p:cNvSpPr>
          <p:nvPr>
            <p:ph idx="1"/>
          </p:nvPr>
        </p:nvSpPr>
        <p:spPr>
          <a:xfrm>
            <a:off x="1134050" y="1738149"/>
            <a:ext cx="10372150" cy="4303509"/>
          </a:xfrm>
        </p:spPr>
        <p:txBody>
          <a:bodyPr>
            <a:normAutofit/>
          </a:bodyPr>
          <a:lstStyle/>
          <a:p>
            <a:pPr lvl="0" algn="just"/>
            <a:r>
              <a:rPr lang="en-US" dirty="0"/>
              <a:t>The best data is the data that we can see and understand</a:t>
            </a:r>
          </a:p>
          <a:p>
            <a:pPr lvl="0" algn="just"/>
            <a:endParaRPr lang="en-US" dirty="0"/>
          </a:p>
          <a:p>
            <a:pPr lvl="0" algn="just"/>
            <a:r>
              <a:rPr lang="en-US" dirty="0"/>
              <a:t>As data scientists, we should create and build the most comprehensive and understandable visualizations</a:t>
            </a:r>
          </a:p>
          <a:p>
            <a:pPr lvl="0" algn="just"/>
            <a:endParaRPr lang="en-US" dirty="0"/>
          </a:p>
          <a:p>
            <a:pPr lvl="0" algn="just"/>
            <a:r>
              <a:rPr lang="en-US" dirty="0"/>
              <a:t>To do this we need to find the data, read it, clean it, filter it, and then use the right tool to visualize it</a:t>
            </a:r>
          </a:p>
          <a:p>
            <a:pPr marL="0" indent="0">
              <a:buNone/>
            </a:pPr>
            <a:endParaRPr lang="en-US" dirty="0"/>
          </a:p>
        </p:txBody>
      </p:sp>
    </p:spTree>
    <p:extLst>
      <p:ext uri="{BB962C8B-B14F-4D97-AF65-F5344CB8AC3E}">
        <p14:creationId xmlns:p14="http://schemas.microsoft.com/office/powerpoint/2010/main" val="207347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Distribution/Probability Plots</a:t>
            </a:r>
          </a:p>
        </p:txBody>
      </p:sp>
      <p:sp>
        <p:nvSpPr>
          <p:cNvPr id="3" name="Content Placeholder 2"/>
          <p:cNvSpPr>
            <a:spLocks noGrp="1"/>
          </p:cNvSpPr>
          <p:nvPr>
            <p:ph idx="1"/>
          </p:nvPr>
        </p:nvSpPr>
        <p:spPr>
          <a:xfrm>
            <a:off x="1134050" y="1738149"/>
            <a:ext cx="10372150" cy="4303509"/>
          </a:xfrm>
        </p:spPr>
        <p:txBody>
          <a:bodyPr numCol="1">
            <a:normAutofit lnSpcReduction="10000"/>
          </a:bodyPr>
          <a:lstStyle/>
          <a:p>
            <a:pPr marL="0" indent="0" algn="just">
              <a:buNone/>
            </a:pPr>
            <a:r>
              <a:rPr lang="en-US" b="1" dirty="0"/>
              <a:t>Q-Q Plot of Other Distributions</a:t>
            </a:r>
            <a:endParaRPr lang="en-US" dirty="0"/>
          </a:p>
          <a:p>
            <a:pPr marL="0" indent="0" algn="just">
              <a:buNone/>
            </a:pPr>
            <a:endParaRPr lang="en-US" dirty="0"/>
          </a:p>
          <a:p>
            <a:pPr lvl="0" algn="just"/>
            <a:r>
              <a:rPr lang="en-US" dirty="0"/>
              <a:t>Probability plots for distributions other than normal distribution can be constructed in exactly the same way as the normal probability plot.</a:t>
            </a:r>
          </a:p>
          <a:p>
            <a:pPr lvl="0" algn="just"/>
            <a:endParaRPr lang="en-US" dirty="0"/>
          </a:p>
          <a:p>
            <a:pPr lvl="0" algn="just"/>
            <a:r>
              <a:rPr lang="en-US" dirty="0"/>
              <a:t>There is a function in R called </a:t>
            </a:r>
            <a:r>
              <a:rPr lang="en-US" dirty="0" err="1"/>
              <a:t>qqplot</a:t>
            </a:r>
            <a:r>
              <a:rPr lang="en-US" dirty="0"/>
              <a:t> which allows to create quantile plots for comparing data with other standard probability distributions besides the normal distribution (see tutorial session for guidance).</a:t>
            </a:r>
          </a:p>
          <a:p>
            <a:pPr marL="0" indent="0" algn="just">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239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738149"/>
            <a:ext cx="10372150" cy="4303509"/>
          </a:xfrm>
        </p:spPr>
        <p:txBody>
          <a:bodyPr numCol="1">
            <a:normAutofit fontScale="92500" lnSpcReduction="20000"/>
          </a:bodyPr>
          <a:lstStyle/>
          <a:p>
            <a:pPr marL="0" indent="0">
              <a:buNone/>
            </a:pPr>
            <a:r>
              <a:rPr lang="en-US" b="1" dirty="0"/>
              <a:t>Combo/Combination Charts</a:t>
            </a:r>
            <a:endParaRPr lang="en-US" dirty="0"/>
          </a:p>
          <a:p>
            <a:endParaRPr lang="en-US" dirty="0"/>
          </a:p>
          <a:p>
            <a:pPr lvl="0" algn="just"/>
            <a:r>
              <a:rPr lang="en-US" dirty="0"/>
              <a:t>The combination chart is a visualization that combines the features of the </a:t>
            </a:r>
            <a:r>
              <a:rPr lang="en-US" dirty="0">
                <a:solidFill>
                  <a:srgbClr val="0070C0"/>
                </a:solidFill>
              </a:rPr>
              <a:t>bar chart </a:t>
            </a:r>
            <a:r>
              <a:rPr lang="en-US" dirty="0"/>
              <a:t>and the </a:t>
            </a:r>
            <a:r>
              <a:rPr lang="en-US" dirty="0">
                <a:solidFill>
                  <a:srgbClr val="0070C0"/>
                </a:solidFill>
              </a:rPr>
              <a:t>line chart</a:t>
            </a:r>
            <a:r>
              <a:rPr lang="en-US" dirty="0"/>
              <a:t>. </a:t>
            </a:r>
          </a:p>
          <a:p>
            <a:pPr lvl="0" algn="just"/>
            <a:r>
              <a:rPr lang="en-US" dirty="0"/>
              <a:t>The combination chart displays the data using a number of bars and/or lines, each of which represent a particular category. </a:t>
            </a:r>
          </a:p>
          <a:p>
            <a:pPr lvl="0" algn="just"/>
            <a:r>
              <a:rPr lang="en-US" dirty="0"/>
              <a:t>A combination of bars and lines in the same visualization is useful when comparing values in different categories, since the combination gives a clear view of which category is higher or lower. An example of this can be seen when using the combination chart to compare the projected sales with the actual sales for different time periods.</a:t>
            </a:r>
          </a:p>
          <a:p>
            <a:pPr marL="0" indent="0" algn="just">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736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Combo/Combination Charts</a:t>
            </a:r>
            <a:endParaRPr lang="en-US" sz="2400" dirty="0"/>
          </a:p>
          <a:p>
            <a:endParaRPr lang="en-US" sz="2400" dirty="0"/>
          </a:p>
          <a:p>
            <a:pPr marL="0" indent="0" algn="just">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descr="A close up of a map&#10;&#10;Description automatically generated">
            <a:extLst>
              <a:ext uri="{FF2B5EF4-FFF2-40B4-BE49-F238E27FC236}">
                <a16:creationId xmlns:a16="http://schemas.microsoft.com/office/drawing/2014/main" id="{0FEF5DCC-A597-4491-8E19-97A199264DE9}"/>
              </a:ext>
            </a:extLst>
          </p:cNvPr>
          <p:cNvPicPr/>
          <p:nvPr/>
        </p:nvPicPr>
        <p:blipFill>
          <a:blip r:embed="rId2">
            <a:extLst>
              <a:ext uri="{28A0092B-C50C-407E-A947-70E740481C1C}">
                <a14:useLocalDpi xmlns:a14="http://schemas.microsoft.com/office/drawing/2010/main" val="0"/>
              </a:ext>
            </a:extLst>
          </a:blip>
          <a:stretch>
            <a:fillRect/>
          </a:stretch>
        </p:blipFill>
        <p:spPr>
          <a:xfrm>
            <a:off x="2948898" y="2168194"/>
            <a:ext cx="5753314" cy="3441148"/>
          </a:xfrm>
          <a:prstGeom prst="rect">
            <a:avLst/>
          </a:prstGeom>
        </p:spPr>
      </p:pic>
      <p:sp>
        <p:nvSpPr>
          <p:cNvPr id="4" name="TextBox 3">
            <a:extLst>
              <a:ext uri="{FF2B5EF4-FFF2-40B4-BE49-F238E27FC236}">
                <a16:creationId xmlns:a16="http://schemas.microsoft.com/office/drawing/2014/main" id="{6B14351B-9D30-4AB1-8093-CCEF82408B4D}"/>
              </a:ext>
            </a:extLst>
          </p:cNvPr>
          <p:cNvSpPr txBox="1"/>
          <p:nvPr/>
        </p:nvSpPr>
        <p:spPr>
          <a:xfrm>
            <a:off x="4376791" y="5599418"/>
            <a:ext cx="2887038" cy="369332"/>
          </a:xfrm>
          <a:prstGeom prst="rect">
            <a:avLst/>
          </a:prstGeom>
          <a:noFill/>
        </p:spPr>
        <p:txBody>
          <a:bodyPr wrap="square" rtlCol="0">
            <a:spAutoFit/>
          </a:bodyPr>
          <a:lstStyle/>
          <a:p>
            <a:pPr algn="ctr"/>
            <a:r>
              <a:rPr lang="en-US" b="1" dirty="0">
                <a:solidFill>
                  <a:srgbClr val="0070C0"/>
                </a:solidFill>
              </a:rPr>
              <a:t>Line and Column Chart</a:t>
            </a:r>
          </a:p>
        </p:txBody>
      </p:sp>
    </p:spTree>
    <p:extLst>
      <p:ext uri="{BB962C8B-B14F-4D97-AF65-F5344CB8AC3E}">
        <p14:creationId xmlns:p14="http://schemas.microsoft.com/office/powerpoint/2010/main" val="3813020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Combo/Combination Charts</a:t>
            </a:r>
            <a:endParaRPr lang="en-US" sz="2400" dirty="0"/>
          </a:p>
          <a:p>
            <a:r>
              <a:rPr lang="en-US" sz="2400" dirty="0"/>
              <a:t>Multiple scales can also be used on the Y-axis when you want to compare several lines and bars with significantly different value ranges</a:t>
            </a:r>
          </a:p>
          <a:p>
            <a:pPr marL="0" indent="0" algn="just">
              <a:buNone/>
            </a:pPr>
            <a:endParaRPr lang="en-US" sz="2400" dirty="0"/>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B904FD4-5D1E-4212-B04F-8FD503E62E96}"/>
              </a:ext>
            </a:extLst>
          </p:cNvPr>
          <p:cNvPicPr/>
          <p:nvPr/>
        </p:nvPicPr>
        <p:blipFill>
          <a:blip r:embed="rId2">
            <a:extLst>
              <a:ext uri="{28A0092B-C50C-407E-A947-70E740481C1C}">
                <a14:useLocalDpi xmlns:a14="http://schemas.microsoft.com/office/drawing/2010/main" val="0"/>
              </a:ext>
            </a:extLst>
          </a:blip>
          <a:stretch>
            <a:fillRect/>
          </a:stretch>
        </p:blipFill>
        <p:spPr>
          <a:xfrm>
            <a:off x="2772152" y="2985555"/>
            <a:ext cx="6608153" cy="3148118"/>
          </a:xfrm>
          <a:prstGeom prst="rect">
            <a:avLst/>
          </a:prstGeom>
        </p:spPr>
      </p:pic>
    </p:spTree>
    <p:extLst>
      <p:ext uri="{BB962C8B-B14F-4D97-AF65-F5344CB8AC3E}">
        <p14:creationId xmlns:p14="http://schemas.microsoft.com/office/powerpoint/2010/main" val="378767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584039"/>
            <a:ext cx="10372150" cy="4303509"/>
          </a:xfrm>
        </p:spPr>
        <p:txBody>
          <a:bodyPr numCol="1">
            <a:normAutofit/>
          </a:bodyPr>
          <a:lstStyle/>
          <a:p>
            <a:pPr marL="0" indent="0">
              <a:buNone/>
            </a:pPr>
            <a:r>
              <a:rPr lang="en-US" sz="2400" b="1" dirty="0"/>
              <a:t>Stacked Bar/Column Charts</a:t>
            </a:r>
            <a:endParaRPr lang="en-US" sz="2400" dirty="0"/>
          </a:p>
          <a:p>
            <a:r>
              <a:rPr lang="en-US" sz="2400" dirty="0"/>
              <a:t>This type of chart is useful if you need to know both the values of various subcategories of data as well as the total value</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0900737-97D3-4ECF-A688-0F8FD0D53822}"/>
              </a:ext>
            </a:extLst>
          </p:cNvPr>
          <p:cNvPicPr/>
          <p:nvPr/>
        </p:nvPicPr>
        <p:blipFill>
          <a:blip r:embed="rId2">
            <a:extLst>
              <a:ext uri="{28A0092B-C50C-407E-A947-70E740481C1C}">
                <a14:useLocalDpi xmlns:a14="http://schemas.microsoft.com/office/drawing/2010/main" val="0"/>
              </a:ext>
            </a:extLst>
          </a:blip>
          <a:stretch>
            <a:fillRect/>
          </a:stretch>
        </p:blipFill>
        <p:spPr>
          <a:xfrm>
            <a:off x="2981421" y="2782330"/>
            <a:ext cx="6142031" cy="3352552"/>
          </a:xfrm>
          <a:prstGeom prst="rect">
            <a:avLst/>
          </a:prstGeom>
        </p:spPr>
      </p:pic>
    </p:spTree>
    <p:extLst>
      <p:ext uri="{BB962C8B-B14F-4D97-AF65-F5344CB8AC3E}">
        <p14:creationId xmlns:p14="http://schemas.microsoft.com/office/powerpoint/2010/main" val="787688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584039"/>
            <a:ext cx="10372150" cy="4303509"/>
          </a:xfrm>
        </p:spPr>
        <p:txBody>
          <a:bodyPr numCol="1">
            <a:normAutofit/>
          </a:bodyPr>
          <a:lstStyle/>
          <a:p>
            <a:pPr marL="0" indent="0" algn="just">
              <a:buNone/>
            </a:pPr>
            <a:r>
              <a:rPr lang="en-US" sz="2400" b="1" dirty="0"/>
              <a:t>Clustered Bar/Column Charts</a:t>
            </a:r>
            <a:endParaRPr lang="en-US" sz="2400" dirty="0"/>
          </a:p>
          <a:p>
            <a:pPr lvl="0" algn="just"/>
            <a:r>
              <a:rPr lang="en-US" sz="2400" dirty="0"/>
              <a:t>This type of chart shows a comparison of all categories and subcategories as part of a whole</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screenshot of a cell phone&#10;&#10;Description automatically generated">
            <a:extLst>
              <a:ext uri="{FF2B5EF4-FFF2-40B4-BE49-F238E27FC236}">
                <a16:creationId xmlns:a16="http://schemas.microsoft.com/office/drawing/2014/main" id="{D77A0E9D-95AA-4D45-A882-34AA4993A4C5}"/>
              </a:ext>
            </a:extLst>
          </p:cNvPr>
          <p:cNvPicPr/>
          <p:nvPr/>
        </p:nvPicPr>
        <p:blipFill>
          <a:blip r:embed="rId2">
            <a:extLst>
              <a:ext uri="{28A0092B-C50C-407E-A947-70E740481C1C}">
                <a14:useLocalDpi xmlns:a14="http://schemas.microsoft.com/office/drawing/2010/main" val="0"/>
              </a:ext>
            </a:extLst>
          </a:blip>
          <a:stretch>
            <a:fillRect/>
          </a:stretch>
        </p:blipFill>
        <p:spPr>
          <a:xfrm>
            <a:off x="3012565" y="2698879"/>
            <a:ext cx="6162258" cy="3436003"/>
          </a:xfrm>
          <a:prstGeom prst="rect">
            <a:avLst/>
          </a:prstGeom>
        </p:spPr>
      </p:pic>
    </p:spTree>
    <p:extLst>
      <p:ext uri="{BB962C8B-B14F-4D97-AF65-F5344CB8AC3E}">
        <p14:creationId xmlns:p14="http://schemas.microsoft.com/office/powerpoint/2010/main" val="413653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584039"/>
            <a:ext cx="10372150" cy="4303509"/>
          </a:xfrm>
        </p:spPr>
        <p:txBody>
          <a:bodyPr numCol="1">
            <a:normAutofit/>
          </a:bodyPr>
          <a:lstStyle/>
          <a:p>
            <a:pPr marL="0" indent="0" algn="just">
              <a:buNone/>
            </a:pPr>
            <a:r>
              <a:rPr lang="en-US" sz="2400" b="1" dirty="0"/>
              <a:t>100% Stacked Bar/Column Charts</a:t>
            </a:r>
            <a:endParaRPr lang="en-US" sz="2400" dirty="0"/>
          </a:p>
          <a:p>
            <a:pPr lvl="0" algn="just"/>
            <a:r>
              <a:rPr lang="en-US" sz="2400" dirty="0"/>
              <a:t>This type of chart also combines various subcategories of data into a single bar/column.  However, it is presented as a percentage</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FA2E3CA-C6DA-4DE5-BB95-1277B9A60AD4}"/>
              </a:ext>
            </a:extLst>
          </p:cNvPr>
          <p:cNvPicPr/>
          <p:nvPr/>
        </p:nvPicPr>
        <p:blipFill>
          <a:blip r:embed="rId2">
            <a:extLst>
              <a:ext uri="{28A0092B-C50C-407E-A947-70E740481C1C}">
                <a14:useLocalDpi xmlns:a14="http://schemas.microsoft.com/office/drawing/2010/main" val="0"/>
              </a:ext>
            </a:extLst>
          </a:blip>
          <a:stretch>
            <a:fillRect/>
          </a:stretch>
        </p:blipFill>
        <p:spPr>
          <a:xfrm>
            <a:off x="3352575" y="2827757"/>
            <a:ext cx="5462652" cy="3307125"/>
          </a:xfrm>
          <a:prstGeom prst="rect">
            <a:avLst/>
          </a:prstGeom>
        </p:spPr>
      </p:pic>
    </p:spTree>
    <p:extLst>
      <p:ext uri="{BB962C8B-B14F-4D97-AF65-F5344CB8AC3E}">
        <p14:creationId xmlns:p14="http://schemas.microsoft.com/office/powerpoint/2010/main" val="670077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Multivariate Charts</a:t>
            </a:r>
          </a:p>
        </p:txBody>
      </p:sp>
      <p:sp>
        <p:nvSpPr>
          <p:cNvPr id="3" name="Content Placeholder 2"/>
          <p:cNvSpPr>
            <a:spLocks noGrp="1"/>
          </p:cNvSpPr>
          <p:nvPr>
            <p:ph idx="1"/>
          </p:nvPr>
        </p:nvSpPr>
        <p:spPr>
          <a:xfrm>
            <a:off x="1134050" y="1584039"/>
            <a:ext cx="10372150" cy="4303509"/>
          </a:xfrm>
        </p:spPr>
        <p:txBody>
          <a:bodyPr numCol="1">
            <a:normAutofit/>
          </a:bodyPr>
          <a:lstStyle/>
          <a:p>
            <a:pPr marL="0" indent="0" algn="just">
              <a:buNone/>
            </a:pPr>
            <a:r>
              <a:rPr lang="en-US" sz="2400" b="1" dirty="0"/>
              <a:t>Stacked Area Charts</a:t>
            </a:r>
            <a:endParaRPr lang="en-US" sz="2400" dirty="0"/>
          </a:p>
          <a:p>
            <a:pPr lvl="0"/>
            <a:r>
              <a:rPr lang="en-US" sz="2400" dirty="0"/>
              <a:t>Similar to the area charts but show the data in a stacked format</a:t>
            </a:r>
          </a:p>
        </p:txBody>
      </p:sp>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83C0C66-2EA9-4228-838F-858C583EA0B7}"/>
              </a:ext>
            </a:extLst>
          </p:cNvPr>
          <p:cNvPicPr/>
          <p:nvPr/>
        </p:nvPicPr>
        <p:blipFill>
          <a:blip r:embed="rId2">
            <a:extLst>
              <a:ext uri="{28A0092B-C50C-407E-A947-70E740481C1C}">
                <a14:useLocalDpi xmlns:a14="http://schemas.microsoft.com/office/drawing/2010/main" val="0"/>
              </a:ext>
            </a:extLst>
          </a:blip>
          <a:stretch>
            <a:fillRect/>
          </a:stretch>
        </p:blipFill>
        <p:spPr>
          <a:xfrm>
            <a:off x="3069714" y="2422235"/>
            <a:ext cx="5961270" cy="3712647"/>
          </a:xfrm>
          <a:prstGeom prst="rect">
            <a:avLst/>
          </a:prstGeom>
        </p:spPr>
      </p:pic>
    </p:spTree>
    <p:extLst>
      <p:ext uri="{BB962C8B-B14F-4D97-AF65-F5344CB8AC3E}">
        <p14:creationId xmlns:p14="http://schemas.microsoft.com/office/powerpoint/2010/main" val="2548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Visualization</a:t>
            </a:r>
          </a:p>
        </p:txBody>
      </p:sp>
      <p:sp>
        <p:nvSpPr>
          <p:cNvPr id="3" name="Content Placeholder 2"/>
          <p:cNvSpPr>
            <a:spLocks noGrp="1"/>
          </p:cNvSpPr>
          <p:nvPr>
            <p:ph idx="1"/>
          </p:nvPr>
        </p:nvSpPr>
        <p:spPr>
          <a:xfrm>
            <a:off x="1134050" y="1738149"/>
            <a:ext cx="10372150" cy="4303509"/>
          </a:xfrm>
        </p:spPr>
        <p:txBody>
          <a:bodyPr>
            <a:normAutofit lnSpcReduction="10000"/>
          </a:bodyPr>
          <a:lstStyle/>
          <a:p>
            <a:pPr lvl="0" algn="just"/>
            <a:r>
              <a:rPr lang="en-US" dirty="0"/>
              <a:t>Data visualization is the graphical representation of information and data. By using </a:t>
            </a:r>
            <a:r>
              <a:rPr lang="en-US" dirty="0">
                <a:hlinkClick r:id="rId2"/>
              </a:rPr>
              <a:t>visual elements like charts, graphs, and maps</a:t>
            </a:r>
            <a:r>
              <a:rPr lang="en-US" dirty="0"/>
              <a:t>, data visualization tools provide an accessible way to see and understand trends, outliers, and patterns in data. </a:t>
            </a:r>
          </a:p>
          <a:p>
            <a:pPr lvl="0" algn="just"/>
            <a:r>
              <a:rPr lang="en-US" dirty="0"/>
              <a:t>In the world of Big Data, data visualization tools and technologies are essential to analyze massive amounts of information and make data-driven decisions.</a:t>
            </a:r>
          </a:p>
          <a:p>
            <a:pPr lvl="0" algn="just"/>
            <a:r>
              <a:rPr lang="en-US" dirty="0"/>
              <a:t>It is noted that </a:t>
            </a:r>
            <a:r>
              <a:rPr lang="en-US" i="1" dirty="0"/>
              <a:t>infographic </a:t>
            </a:r>
            <a:r>
              <a:rPr lang="en-US" dirty="0"/>
              <a:t>refers to representations of information perceived as casual, funny, or frivolous, while </a:t>
            </a:r>
            <a:r>
              <a:rPr lang="en-US" i="1" dirty="0"/>
              <a:t>visualization </a:t>
            </a:r>
            <a:r>
              <a:rPr lang="en-US" dirty="0"/>
              <a:t>refers to designs perceived to be more serious, rigorous, or academic</a:t>
            </a:r>
          </a:p>
          <a:p>
            <a:pPr marL="0" indent="0">
              <a:buNone/>
            </a:pPr>
            <a:endParaRPr lang="en-US" dirty="0"/>
          </a:p>
        </p:txBody>
      </p:sp>
    </p:spTree>
    <p:extLst>
      <p:ext uri="{BB962C8B-B14F-4D97-AF65-F5344CB8AC3E}">
        <p14:creationId xmlns:p14="http://schemas.microsoft.com/office/powerpoint/2010/main" val="230011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Visualization</a:t>
            </a:r>
          </a:p>
        </p:txBody>
      </p:sp>
      <p:sp>
        <p:nvSpPr>
          <p:cNvPr id="3" name="Content Placeholder 2"/>
          <p:cNvSpPr>
            <a:spLocks noGrp="1"/>
          </p:cNvSpPr>
          <p:nvPr>
            <p:ph idx="1"/>
          </p:nvPr>
        </p:nvSpPr>
        <p:spPr>
          <a:xfrm>
            <a:off x="1134050" y="1738149"/>
            <a:ext cx="10372150" cy="4303509"/>
          </a:xfrm>
        </p:spPr>
        <p:txBody>
          <a:bodyPr>
            <a:normAutofit/>
          </a:bodyPr>
          <a:lstStyle/>
          <a:p>
            <a:pPr marL="0" indent="0">
              <a:buNone/>
            </a:pPr>
            <a:r>
              <a:rPr lang="en-US" b="1" dirty="0"/>
              <a:t>Common types of data visualization</a:t>
            </a:r>
          </a:p>
          <a:p>
            <a:pPr marL="0" indent="0">
              <a:buNone/>
            </a:pPr>
            <a:endParaRPr lang="en-US" dirty="0"/>
          </a:p>
          <a:p>
            <a:pPr lvl="2"/>
            <a:r>
              <a:rPr lang="en-US" sz="2800" dirty="0"/>
              <a:t>Charts</a:t>
            </a:r>
          </a:p>
          <a:p>
            <a:pPr lvl="2"/>
            <a:r>
              <a:rPr lang="en-US" sz="2800" dirty="0"/>
              <a:t>Tables</a:t>
            </a:r>
          </a:p>
          <a:p>
            <a:pPr lvl="2"/>
            <a:r>
              <a:rPr lang="en-US" sz="2800" dirty="0"/>
              <a:t>Graphs</a:t>
            </a:r>
          </a:p>
          <a:p>
            <a:pPr lvl="2"/>
            <a:r>
              <a:rPr lang="en-US" sz="2800" dirty="0"/>
              <a:t>Maps</a:t>
            </a:r>
          </a:p>
          <a:p>
            <a:pPr lvl="2"/>
            <a:r>
              <a:rPr lang="en-US" sz="2800" dirty="0"/>
              <a:t>Infographics</a:t>
            </a:r>
          </a:p>
          <a:p>
            <a:pPr lvl="2"/>
            <a:r>
              <a:rPr lang="en-US" sz="2800" dirty="0"/>
              <a:t>Dashboards</a:t>
            </a:r>
          </a:p>
          <a:p>
            <a:pPr marL="0" indent="0">
              <a:buNone/>
            </a:pPr>
            <a:endParaRPr lang="en-US" dirty="0"/>
          </a:p>
        </p:txBody>
      </p:sp>
    </p:spTree>
    <p:extLst>
      <p:ext uri="{BB962C8B-B14F-4D97-AF65-F5344CB8AC3E}">
        <p14:creationId xmlns:p14="http://schemas.microsoft.com/office/powerpoint/2010/main" val="420227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Visualization</a:t>
            </a:r>
          </a:p>
        </p:txBody>
      </p:sp>
      <p:sp>
        <p:nvSpPr>
          <p:cNvPr id="3" name="Content Placeholder 2"/>
          <p:cNvSpPr>
            <a:spLocks noGrp="1"/>
          </p:cNvSpPr>
          <p:nvPr>
            <p:ph idx="1"/>
          </p:nvPr>
        </p:nvSpPr>
        <p:spPr>
          <a:xfrm>
            <a:off x="1134050" y="1738149"/>
            <a:ext cx="10372150" cy="4303509"/>
          </a:xfrm>
        </p:spPr>
        <p:txBody>
          <a:bodyPr numCol="2">
            <a:normAutofit fontScale="25000" lnSpcReduction="20000"/>
          </a:bodyPr>
          <a:lstStyle/>
          <a:p>
            <a:pPr marL="0" indent="0">
              <a:buNone/>
            </a:pPr>
            <a:endParaRPr lang="en-US" sz="4500" dirty="0"/>
          </a:p>
          <a:p>
            <a:pPr marL="0" indent="0">
              <a:buNone/>
            </a:pPr>
            <a:endParaRPr lang="en-US" sz="4500" dirty="0"/>
          </a:p>
          <a:p>
            <a:pPr marL="0" indent="0">
              <a:buNone/>
            </a:pPr>
            <a:r>
              <a:rPr lang="en-US" sz="4500" dirty="0"/>
              <a:t> </a:t>
            </a:r>
            <a:endParaRPr lang="en-US" sz="8600" dirty="0"/>
          </a:p>
          <a:p>
            <a:r>
              <a:rPr lang="en-US" sz="9600" dirty="0"/>
              <a:t>Area Chart</a:t>
            </a:r>
          </a:p>
          <a:p>
            <a:r>
              <a:rPr lang="en-US" sz="9600" dirty="0"/>
              <a:t>Bar Chart</a:t>
            </a:r>
          </a:p>
          <a:p>
            <a:r>
              <a:rPr lang="en-US" sz="9600" dirty="0"/>
              <a:t>Colum/Stacked Column Chart</a:t>
            </a:r>
          </a:p>
          <a:p>
            <a:r>
              <a:rPr lang="en-US" sz="9600" dirty="0"/>
              <a:t>Box-and-Whisker Plots</a:t>
            </a:r>
          </a:p>
          <a:p>
            <a:r>
              <a:rPr lang="en-US" sz="9600" dirty="0"/>
              <a:t>Distribution Plot</a:t>
            </a:r>
          </a:p>
          <a:p>
            <a:r>
              <a:rPr lang="en-US" sz="9600" dirty="0"/>
              <a:t>Gantt Chart</a:t>
            </a:r>
          </a:p>
          <a:p>
            <a:endParaRPr lang="en-US" sz="9600" dirty="0"/>
          </a:p>
          <a:p>
            <a:endParaRPr lang="en-US" sz="9600" dirty="0"/>
          </a:p>
          <a:p>
            <a:endParaRPr lang="en-US" sz="9600" dirty="0"/>
          </a:p>
          <a:p>
            <a:endParaRPr lang="en-US" sz="9600" dirty="0"/>
          </a:p>
          <a:p>
            <a:endParaRPr lang="en-US" sz="9600" dirty="0"/>
          </a:p>
          <a:p>
            <a:r>
              <a:rPr lang="en-US" sz="9600" dirty="0"/>
              <a:t>Heat Map</a:t>
            </a:r>
          </a:p>
          <a:p>
            <a:r>
              <a:rPr lang="en-US" sz="9600" dirty="0"/>
              <a:t>Histogram</a:t>
            </a:r>
          </a:p>
          <a:p>
            <a:r>
              <a:rPr lang="en-US" sz="9600" dirty="0"/>
              <a:t>Scatter/ Bubble Chart</a:t>
            </a:r>
          </a:p>
          <a:p>
            <a:r>
              <a:rPr lang="en-US" sz="9600" dirty="0" err="1"/>
              <a:t>Treemap</a:t>
            </a:r>
            <a:endParaRPr lang="en-US" sz="9600" dirty="0"/>
          </a:p>
          <a:p>
            <a:r>
              <a:rPr lang="en-US" sz="9600" dirty="0"/>
              <a:t>Matrix Visuals</a:t>
            </a:r>
          </a:p>
          <a:p>
            <a:r>
              <a:rPr lang="en-US" sz="9600" dirty="0"/>
              <a:t>…</a:t>
            </a:r>
          </a:p>
          <a:p>
            <a:r>
              <a:rPr lang="en-US" sz="9600" dirty="0"/>
              <a:t>And any combination in a dashboard!</a:t>
            </a:r>
          </a:p>
        </p:txBody>
      </p:sp>
      <p:sp>
        <p:nvSpPr>
          <p:cNvPr id="5" name="TextBox 4">
            <a:extLst>
              <a:ext uri="{FF2B5EF4-FFF2-40B4-BE49-F238E27FC236}">
                <a16:creationId xmlns:a16="http://schemas.microsoft.com/office/drawing/2014/main" id="{A2D97480-D01A-4885-91C7-06E7524480B7}"/>
              </a:ext>
            </a:extLst>
          </p:cNvPr>
          <p:cNvSpPr txBox="1"/>
          <p:nvPr/>
        </p:nvSpPr>
        <p:spPr>
          <a:xfrm>
            <a:off x="1323975" y="1543050"/>
            <a:ext cx="7705725" cy="800219"/>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More specific methods to visualize data:</a:t>
            </a:r>
          </a:p>
          <a:p>
            <a:endParaRPr lang="en-US" dirty="0"/>
          </a:p>
        </p:txBody>
      </p:sp>
    </p:spTree>
    <p:extLst>
      <p:ext uri="{BB962C8B-B14F-4D97-AF65-F5344CB8AC3E}">
        <p14:creationId xmlns:p14="http://schemas.microsoft.com/office/powerpoint/2010/main" val="49563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Visualization</a:t>
            </a:r>
          </a:p>
        </p:txBody>
      </p:sp>
      <p:sp>
        <p:nvSpPr>
          <p:cNvPr id="3" name="Content Placeholder 2"/>
          <p:cNvSpPr>
            <a:spLocks noGrp="1"/>
          </p:cNvSpPr>
          <p:nvPr>
            <p:ph idx="1"/>
          </p:nvPr>
        </p:nvSpPr>
        <p:spPr>
          <a:xfrm>
            <a:off x="1134050" y="1738149"/>
            <a:ext cx="10372150" cy="4303509"/>
          </a:xfrm>
        </p:spPr>
        <p:txBody>
          <a:bodyPr numCol="1">
            <a:normAutofit fontScale="92500" lnSpcReduction="20000"/>
          </a:bodyPr>
          <a:lstStyle/>
          <a:p>
            <a:pPr marL="0" indent="0">
              <a:buNone/>
            </a:pPr>
            <a:r>
              <a:rPr lang="en-US" b="1" dirty="0"/>
              <a:t>Story Telling from Your Data</a:t>
            </a:r>
          </a:p>
          <a:p>
            <a:pPr marL="0" indent="0">
              <a:buNone/>
            </a:pPr>
            <a:endParaRPr lang="en-US" dirty="0"/>
          </a:p>
          <a:p>
            <a:pPr lvl="0"/>
            <a:r>
              <a:rPr lang="en-US" dirty="0"/>
              <a:t>There are different ways to visualize data, each of which will provide a specific insight. </a:t>
            </a:r>
          </a:p>
          <a:p>
            <a:pPr lvl="0"/>
            <a:r>
              <a:rPr lang="en-US" dirty="0"/>
              <a:t>It’s important to select the appropriate way to help the readers understand the story you are trying to tell and the relationships you are focusing on.</a:t>
            </a:r>
          </a:p>
          <a:p>
            <a:pPr lvl="0"/>
            <a:r>
              <a:rPr lang="en-US" dirty="0"/>
              <a:t>Looking for patterns of interest to start your story such as</a:t>
            </a:r>
          </a:p>
          <a:p>
            <a:pPr marL="0" indent="0">
              <a:buNone/>
            </a:pPr>
            <a:r>
              <a:rPr lang="en-US" b="1" dirty="0"/>
              <a:t>	</a:t>
            </a:r>
            <a:r>
              <a:rPr lang="en-US" sz="2400" b="1" dirty="0"/>
              <a:t>Trend</a:t>
            </a:r>
            <a:r>
              <a:rPr lang="en-US" sz="2400" dirty="0"/>
              <a:t>:  Sales vs. Time </a:t>
            </a:r>
          </a:p>
          <a:p>
            <a:pPr marL="0" indent="0">
              <a:buNone/>
            </a:pPr>
            <a:r>
              <a:rPr lang="en-US" sz="2400" b="1" dirty="0"/>
              <a:t>	Correlations</a:t>
            </a:r>
            <a:r>
              <a:rPr lang="en-US" sz="2400" dirty="0"/>
              <a:t>:  Sales of Coca-Cola vs. Temperature</a:t>
            </a:r>
          </a:p>
          <a:p>
            <a:pPr marL="0" indent="0">
              <a:buNone/>
            </a:pPr>
            <a:r>
              <a:rPr lang="en-US" sz="2400" b="1" dirty="0"/>
              <a:t>	Outliers</a:t>
            </a:r>
            <a:r>
              <a:rPr lang="en-US" sz="2400" dirty="0"/>
              <a:t>:  Unusual sales of a product in a specific region (e.g., rural area) </a:t>
            </a:r>
          </a:p>
          <a:p>
            <a:pPr marL="0" indent="0">
              <a:buNone/>
            </a:pPr>
            <a:endParaRPr lang="en-US" sz="4500" dirty="0"/>
          </a:p>
        </p:txBody>
      </p:sp>
    </p:spTree>
    <p:extLst>
      <p:ext uri="{BB962C8B-B14F-4D97-AF65-F5344CB8AC3E}">
        <p14:creationId xmlns:p14="http://schemas.microsoft.com/office/powerpoint/2010/main" val="97070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Data Visualization</a:t>
            </a:r>
          </a:p>
        </p:txBody>
      </p:sp>
      <p:sp>
        <p:nvSpPr>
          <p:cNvPr id="3" name="Content Placeholder 2"/>
          <p:cNvSpPr>
            <a:spLocks noGrp="1"/>
          </p:cNvSpPr>
          <p:nvPr>
            <p:ph idx="1"/>
          </p:nvPr>
        </p:nvSpPr>
        <p:spPr>
          <a:xfrm>
            <a:off x="1134050" y="1738149"/>
            <a:ext cx="10372150" cy="4303509"/>
          </a:xfrm>
        </p:spPr>
        <p:txBody>
          <a:bodyPr numCol="1">
            <a:normAutofit lnSpcReduction="10000"/>
          </a:bodyPr>
          <a:lstStyle/>
          <a:p>
            <a:pPr marL="0" indent="0">
              <a:buNone/>
            </a:pPr>
            <a:r>
              <a:rPr lang="en-US" sz="2400" b="1" dirty="0"/>
              <a:t>Data Types</a:t>
            </a:r>
          </a:p>
          <a:p>
            <a:pPr marL="0" indent="0">
              <a:buNone/>
            </a:pPr>
            <a:endParaRPr lang="en-US" sz="2400" u="sng" dirty="0"/>
          </a:p>
          <a:p>
            <a:pPr marL="0" indent="0">
              <a:buNone/>
            </a:pPr>
            <a:r>
              <a:rPr lang="en-US" sz="2400" u="sng" dirty="0">
                <a:solidFill>
                  <a:srgbClr val="0070C0"/>
                </a:solidFill>
              </a:rPr>
              <a:t>Quantitative Data</a:t>
            </a:r>
            <a:r>
              <a:rPr lang="en-US" sz="2400" dirty="0"/>
              <a:t>:  all data values are numerical, the data can be counted or measured</a:t>
            </a:r>
          </a:p>
          <a:p>
            <a:pPr lvl="1"/>
            <a:r>
              <a:rPr lang="en-US" dirty="0"/>
              <a:t>Discrete:  data can be counted. Example: number of a product solved in a specific year</a:t>
            </a:r>
          </a:p>
          <a:p>
            <a:pPr lvl="1"/>
            <a:r>
              <a:rPr lang="en-US" dirty="0"/>
              <a:t>Continuous: data cannot be counted and can receive any value in a range. </a:t>
            </a:r>
            <a:r>
              <a:rPr lang="en-US" u="sng" dirty="0"/>
              <a:t>Example</a:t>
            </a:r>
            <a:r>
              <a:rPr lang="en-US" dirty="0"/>
              <a:t>: remaining </a:t>
            </a:r>
            <a:r>
              <a:rPr lang="en-US" sz="2400" dirty="0"/>
              <a:t>time until expiry date of a product</a:t>
            </a:r>
          </a:p>
          <a:p>
            <a:pPr marL="0" indent="0">
              <a:buNone/>
            </a:pPr>
            <a:endParaRPr lang="en-US" sz="2400" u="sng" dirty="0"/>
          </a:p>
          <a:p>
            <a:pPr marL="0" indent="0">
              <a:buNone/>
            </a:pPr>
            <a:r>
              <a:rPr lang="en-US" sz="2400" u="sng" dirty="0">
                <a:solidFill>
                  <a:srgbClr val="0070C0"/>
                </a:solidFill>
              </a:rPr>
              <a:t>Categorical Data</a:t>
            </a:r>
            <a:r>
              <a:rPr lang="en-US" sz="2400" dirty="0"/>
              <a:t>: data can be classified in to groups or categories. </a:t>
            </a:r>
            <a:r>
              <a:rPr lang="en-US" sz="2400" u="sng" dirty="0"/>
              <a:t>Example</a:t>
            </a:r>
            <a:r>
              <a:rPr lang="en-US" sz="2400" dirty="0"/>
              <a:t>: Types of products produced</a:t>
            </a:r>
          </a:p>
          <a:p>
            <a:pPr marL="0" indent="0">
              <a:buNone/>
            </a:pPr>
            <a:endParaRPr lang="en-US" sz="2400" dirty="0"/>
          </a:p>
        </p:txBody>
      </p:sp>
    </p:spTree>
    <p:extLst>
      <p:ext uri="{BB962C8B-B14F-4D97-AF65-F5344CB8AC3E}">
        <p14:creationId xmlns:p14="http://schemas.microsoft.com/office/powerpoint/2010/main" val="394960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Charts for Numerical Data and Categorical Data</a:t>
            </a:r>
          </a:p>
        </p:txBody>
      </p:sp>
      <p:sp>
        <p:nvSpPr>
          <p:cNvPr id="3" name="Content Placeholder 2"/>
          <p:cNvSpPr>
            <a:spLocks noGrp="1"/>
          </p:cNvSpPr>
          <p:nvPr>
            <p:ph idx="1"/>
          </p:nvPr>
        </p:nvSpPr>
        <p:spPr>
          <a:xfrm>
            <a:off x="1134050" y="1738149"/>
            <a:ext cx="10372150" cy="4303509"/>
          </a:xfrm>
        </p:spPr>
        <p:txBody>
          <a:bodyPr numCol="1">
            <a:normAutofit/>
          </a:bodyPr>
          <a:lstStyle/>
          <a:p>
            <a:pPr marL="0" indent="0">
              <a:buNone/>
            </a:pPr>
            <a:r>
              <a:rPr lang="en-US" sz="2400" b="1" dirty="0"/>
              <a:t>Bar/Column Charts</a:t>
            </a:r>
          </a:p>
          <a:p>
            <a:pPr marL="0" indent="0">
              <a:buNone/>
            </a:pPr>
            <a:endParaRPr lang="en-US" sz="2400" dirty="0"/>
          </a:p>
          <a:p>
            <a:pPr marL="0" indent="0">
              <a:buNone/>
            </a:pPr>
            <a:endParaRPr lang="en-US" sz="2400" dirty="0"/>
          </a:p>
        </p:txBody>
      </p:sp>
      <p:pic>
        <p:nvPicPr>
          <p:cNvPr id="4" name="Picture 3" descr="Screen Clipping">
            <a:extLst>
              <a:ext uri="{FF2B5EF4-FFF2-40B4-BE49-F238E27FC236}">
                <a16:creationId xmlns:a16="http://schemas.microsoft.com/office/drawing/2014/main" id="{2B5AFE48-1ED1-408D-9D87-B515F4B959D8}"/>
              </a:ext>
            </a:extLst>
          </p:cNvPr>
          <p:cNvPicPr/>
          <p:nvPr/>
        </p:nvPicPr>
        <p:blipFill>
          <a:blip r:embed="rId2">
            <a:extLst>
              <a:ext uri="{28A0092B-C50C-407E-A947-70E740481C1C}">
                <a14:useLocalDpi xmlns:a14="http://schemas.microsoft.com/office/drawing/2010/main" val="0"/>
              </a:ext>
            </a:extLst>
          </a:blip>
          <a:stretch>
            <a:fillRect/>
          </a:stretch>
        </p:blipFill>
        <p:spPr>
          <a:xfrm>
            <a:off x="6838632" y="1809750"/>
            <a:ext cx="4744085" cy="3924300"/>
          </a:xfrm>
          <a:prstGeom prst="rect">
            <a:avLst/>
          </a:prstGeom>
        </p:spPr>
      </p:pic>
      <p:sp>
        <p:nvSpPr>
          <p:cNvPr id="6" name="TextBox 5">
            <a:extLst>
              <a:ext uri="{FF2B5EF4-FFF2-40B4-BE49-F238E27FC236}">
                <a16:creationId xmlns:a16="http://schemas.microsoft.com/office/drawing/2014/main" id="{C4C5525B-F4D5-49F8-BE4F-4D3DCE5089BA}"/>
              </a:ext>
            </a:extLst>
          </p:cNvPr>
          <p:cNvSpPr txBox="1"/>
          <p:nvPr/>
        </p:nvSpPr>
        <p:spPr>
          <a:xfrm>
            <a:off x="5640512" y="2974368"/>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158994B1-C62C-4FD6-B810-EE9F26BA0EDA}"/>
              </a:ext>
            </a:extLst>
          </p:cNvPr>
          <p:cNvSpPr txBox="1"/>
          <p:nvPr/>
        </p:nvSpPr>
        <p:spPr>
          <a:xfrm>
            <a:off x="1134050" y="2486346"/>
            <a:ext cx="532201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Bar/Column charts is used to display categorical data</a:t>
            </a:r>
          </a:p>
          <a:p>
            <a:pPr marL="342900" indent="-342900" algn="just">
              <a:buFont typeface="Arial" panose="020B0604020202020204" pitchFamily="34" charset="0"/>
              <a:buChar char="•"/>
            </a:pPr>
            <a:r>
              <a:rPr lang="en-US" sz="2400" dirty="0"/>
              <a:t>Bar charts present data horizontally while column charts depicts it vertically</a:t>
            </a:r>
          </a:p>
          <a:p>
            <a:pPr marL="342900" indent="-342900" algn="just">
              <a:buFont typeface="Arial" panose="020B0604020202020204" pitchFamily="34" charset="0"/>
              <a:buChar char="•"/>
            </a:pPr>
            <a:r>
              <a:rPr lang="en-US" sz="2400" dirty="0"/>
              <a:t>Bar charts are best used for data with long category labels</a:t>
            </a:r>
          </a:p>
        </p:txBody>
      </p:sp>
    </p:spTree>
    <p:extLst>
      <p:ext uri="{BB962C8B-B14F-4D97-AF65-F5344CB8AC3E}">
        <p14:creationId xmlns:p14="http://schemas.microsoft.com/office/powerpoint/2010/main" val="367071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9" id="{C62A709E-BDC5-A046-9ECD-57A6FD34528D}" vid="{392FA3C1-01DE-2349-B0AB-32C1135A0C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1557</Words>
  <Application>Microsoft Office PowerPoint</Application>
  <PresentationFormat>Widescreen</PresentationFormat>
  <Paragraphs>176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PowerPoint Presentation</vt:lpstr>
      <vt:lpstr>PowerPoint Presentation</vt:lpstr>
      <vt:lpstr>Introduction to Data Visualization</vt:lpstr>
      <vt:lpstr>Introduction to Data Visualization</vt:lpstr>
      <vt:lpstr>Introduction to Data Visualization</vt:lpstr>
      <vt:lpstr>Introduction to Data Visualization</vt:lpstr>
      <vt:lpstr>Introduction to Data Visualization</vt:lpstr>
      <vt:lpstr>Introduction to Data Visualization</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Basic Charts for Numerical Data and Categorical Data</vt:lpstr>
      <vt:lpstr>Distribution/Probability Plots</vt:lpstr>
      <vt:lpstr>Distribution/Probability Plots</vt:lpstr>
      <vt:lpstr>Distribution/Probability Plots</vt:lpstr>
      <vt:lpstr>Distribution/Probability Plots</vt:lpstr>
      <vt:lpstr>Distribution/Probability Plots</vt:lpstr>
      <vt:lpstr>Distribution/Probability Plots</vt:lpstr>
      <vt:lpstr>Distribution/Probability Plots</vt:lpstr>
      <vt:lpstr>Distribution/Probability Plots</vt:lpstr>
      <vt:lpstr>Multivariate Charts</vt:lpstr>
      <vt:lpstr>Multivariate Charts</vt:lpstr>
      <vt:lpstr>Multivariate Charts</vt:lpstr>
      <vt:lpstr>Multivariate Charts</vt:lpstr>
      <vt:lpstr>Multivariate Charts</vt:lpstr>
      <vt:lpstr>Multivariate Charts</vt:lpstr>
      <vt:lpstr>Multivariate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 Trung Luong</dc:creator>
  <cp:lastModifiedBy>Huynh Trung Luong</cp:lastModifiedBy>
  <cp:revision>40</cp:revision>
  <dcterms:created xsi:type="dcterms:W3CDTF">2019-10-02T07:34:54Z</dcterms:created>
  <dcterms:modified xsi:type="dcterms:W3CDTF">2020-01-30T06:44:25Z</dcterms:modified>
</cp:coreProperties>
</file>