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93" r:id="rId3"/>
    <p:sldId id="290"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1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67" d="100"/>
          <a:sy n="67" d="100"/>
        </p:scale>
        <p:origin x="568" y="4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99C7C-64F4-6E4D-ACDB-FD7876D2BE1F}" type="datetimeFigureOut">
              <a:rPr lang="en-US" smtClean="0"/>
              <a:t>30-Jan-20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50DBC-2896-0A4C-AFF9-CCB22DA1C35C}" type="slidenum">
              <a:rPr lang="en-US" smtClean="0"/>
              <a:t>‹#›</a:t>
            </a:fld>
            <a:endParaRPr lang="en-US"/>
          </a:p>
        </p:txBody>
      </p:sp>
    </p:spTree>
    <p:extLst>
      <p:ext uri="{BB962C8B-B14F-4D97-AF65-F5344CB8AC3E}">
        <p14:creationId xmlns:p14="http://schemas.microsoft.com/office/powerpoint/2010/main" val="1503480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21" name="Isosceles Triangle 9">
            <a:extLst>
              <a:ext uri="{FF2B5EF4-FFF2-40B4-BE49-F238E27FC236}">
                <a16:creationId xmlns:a16="http://schemas.microsoft.com/office/drawing/2014/main" id="{C97EE39D-45B9-4BC4-A0D5-310EF34CFB88}"/>
              </a:ext>
            </a:extLst>
          </p:cNvPr>
          <p:cNvSpPr/>
          <p:nvPr userDrawn="1"/>
        </p:nvSpPr>
        <p:spPr>
          <a:xfrm>
            <a:off x="12703" y="2031"/>
            <a:ext cx="12195630" cy="6847115"/>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700000"/>
              <a:gd name="connsiteY0" fmla="*/ 6858000 h 7525657"/>
              <a:gd name="connsiteX1" fmla="*/ 10371907 w 12700000"/>
              <a:gd name="connsiteY1" fmla="*/ 5786846 h 7525657"/>
              <a:gd name="connsiteX2" fmla="*/ 12192000 w 12700000"/>
              <a:gd name="connsiteY2" fmla="*/ 0 h 7525657"/>
              <a:gd name="connsiteX3" fmla="*/ 12700000 w 12700000"/>
              <a:gd name="connsiteY3" fmla="*/ 7525657 h 7525657"/>
              <a:gd name="connsiteX4" fmla="*/ 0 w 12700000"/>
              <a:gd name="connsiteY4" fmla="*/ 6858000 h 7525657"/>
              <a:gd name="connsiteX0" fmla="*/ 0 w 12729029"/>
              <a:gd name="connsiteY0" fmla="*/ 6204858 h 6872515"/>
              <a:gd name="connsiteX1" fmla="*/ 10371907 w 12729029"/>
              <a:gd name="connsiteY1" fmla="*/ 5133704 h 6872515"/>
              <a:gd name="connsiteX2" fmla="*/ 12729029 w 12729029"/>
              <a:gd name="connsiteY2" fmla="*/ 0 h 6872515"/>
              <a:gd name="connsiteX3" fmla="*/ 12700000 w 12729029"/>
              <a:gd name="connsiteY3" fmla="*/ 6872515 h 6872515"/>
              <a:gd name="connsiteX4" fmla="*/ 0 w 12729029"/>
              <a:gd name="connsiteY4" fmla="*/ 6204858 h 6872515"/>
              <a:gd name="connsiteX0" fmla="*/ 0 w 12162972"/>
              <a:gd name="connsiteY0" fmla="*/ 6872515 h 6872515"/>
              <a:gd name="connsiteX1" fmla="*/ 9805850 w 12162972"/>
              <a:gd name="connsiteY1" fmla="*/ 5133704 h 6872515"/>
              <a:gd name="connsiteX2" fmla="*/ 12162972 w 12162972"/>
              <a:gd name="connsiteY2" fmla="*/ 0 h 6872515"/>
              <a:gd name="connsiteX3" fmla="*/ 12133943 w 12162972"/>
              <a:gd name="connsiteY3" fmla="*/ 6872515 h 6872515"/>
              <a:gd name="connsiteX4" fmla="*/ 0 w 12162972"/>
              <a:gd name="connsiteY4" fmla="*/ 6872515 h 6872515"/>
              <a:gd name="connsiteX0" fmla="*/ 0 w 12148458"/>
              <a:gd name="connsiteY0" fmla="*/ 6843486 h 6843486"/>
              <a:gd name="connsiteX1" fmla="*/ 9805850 w 12148458"/>
              <a:gd name="connsiteY1" fmla="*/ 5104675 h 6843486"/>
              <a:gd name="connsiteX2" fmla="*/ 12148458 w 12148458"/>
              <a:gd name="connsiteY2" fmla="*/ 0 h 6843486"/>
              <a:gd name="connsiteX3" fmla="*/ 12133943 w 12148458"/>
              <a:gd name="connsiteY3" fmla="*/ 6843486 h 6843486"/>
              <a:gd name="connsiteX4" fmla="*/ 0 w 12148458"/>
              <a:gd name="connsiteY4" fmla="*/ 6843486 h 6843486"/>
              <a:gd name="connsiteX0" fmla="*/ 0 w 12148458"/>
              <a:gd name="connsiteY0" fmla="*/ 6843486 h 6843486"/>
              <a:gd name="connsiteX1" fmla="*/ 9805850 w 12148458"/>
              <a:gd name="connsiteY1" fmla="*/ 5104675 h 6843486"/>
              <a:gd name="connsiteX2" fmla="*/ 12148458 w 12148458"/>
              <a:gd name="connsiteY2" fmla="*/ 0 h 6843486"/>
              <a:gd name="connsiteX3" fmla="*/ 12032343 w 12148458"/>
              <a:gd name="connsiteY3" fmla="*/ 6698343 h 6843486"/>
              <a:gd name="connsiteX4" fmla="*/ 0 w 12148458"/>
              <a:gd name="connsiteY4" fmla="*/ 6843486 h 6843486"/>
              <a:gd name="connsiteX0" fmla="*/ 0 w 12149854"/>
              <a:gd name="connsiteY0" fmla="*/ 6843486 h 6843486"/>
              <a:gd name="connsiteX1" fmla="*/ 9805850 w 12149854"/>
              <a:gd name="connsiteY1" fmla="*/ 5104675 h 6843486"/>
              <a:gd name="connsiteX2" fmla="*/ 12148458 w 12149854"/>
              <a:gd name="connsiteY2" fmla="*/ 0 h 6843486"/>
              <a:gd name="connsiteX3" fmla="*/ 12148458 w 12149854"/>
              <a:gd name="connsiteY3" fmla="*/ 6828972 h 6843486"/>
              <a:gd name="connsiteX4" fmla="*/ 0 w 12149854"/>
              <a:gd name="connsiteY4" fmla="*/ 6843486 h 6843486"/>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28972 h 6887029"/>
              <a:gd name="connsiteX4" fmla="*/ 0 w 12193397"/>
              <a:gd name="connsiteY4" fmla="*/ 6887029 h 6887029"/>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87029 h 6887029"/>
              <a:gd name="connsiteX4" fmla="*/ 0 w 12193397"/>
              <a:gd name="connsiteY4" fmla="*/ 6887029 h 6887029"/>
              <a:gd name="connsiteX0" fmla="*/ 0 w 12192154"/>
              <a:gd name="connsiteY0" fmla="*/ 6219372 h 6219372"/>
              <a:gd name="connsiteX1" fmla="*/ 9849393 w 12192154"/>
              <a:gd name="connsiteY1" fmla="*/ 4437018 h 6219372"/>
              <a:gd name="connsiteX2" fmla="*/ 12090401 w 12192154"/>
              <a:gd name="connsiteY2" fmla="*/ 0 h 6219372"/>
              <a:gd name="connsiteX3" fmla="*/ 12192001 w 12192154"/>
              <a:gd name="connsiteY3" fmla="*/ 6219372 h 6219372"/>
              <a:gd name="connsiteX4" fmla="*/ 0 w 12192154"/>
              <a:gd name="connsiteY4" fmla="*/ 6219372 h 6219372"/>
              <a:gd name="connsiteX0" fmla="*/ 0 w 12193397"/>
              <a:gd name="connsiteY0" fmla="*/ 6219372 h 6219372"/>
              <a:gd name="connsiteX1" fmla="*/ 9849393 w 12193397"/>
              <a:gd name="connsiteY1" fmla="*/ 4437018 h 6219372"/>
              <a:gd name="connsiteX2" fmla="*/ 12192001 w 12193397"/>
              <a:gd name="connsiteY2" fmla="*/ 0 h 6219372"/>
              <a:gd name="connsiteX3" fmla="*/ 12192001 w 12193397"/>
              <a:gd name="connsiteY3" fmla="*/ 6219372 h 6219372"/>
              <a:gd name="connsiteX4" fmla="*/ 0 w 12193397"/>
              <a:gd name="connsiteY4" fmla="*/ 6219372 h 6219372"/>
              <a:gd name="connsiteX0" fmla="*/ 0 w 12193397"/>
              <a:gd name="connsiteY0" fmla="*/ 6219372 h 6872515"/>
              <a:gd name="connsiteX1" fmla="*/ 9849393 w 12193397"/>
              <a:gd name="connsiteY1" fmla="*/ 4437018 h 6872515"/>
              <a:gd name="connsiteX2" fmla="*/ 12192001 w 12193397"/>
              <a:gd name="connsiteY2" fmla="*/ 0 h 6872515"/>
              <a:gd name="connsiteX3" fmla="*/ 12192001 w 12193397"/>
              <a:gd name="connsiteY3" fmla="*/ 6872515 h 6872515"/>
              <a:gd name="connsiteX4" fmla="*/ 0 w 12193397"/>
              <a:gd name="connsiteY4" fmla="*/ 6219372 h 6872515"/>
              <a:gd name="connsiteX0" fmla="*/ 0 w 12222426"/>
              <a:gd name="connsiteY0" fmla="*/ 6872514 h 6872515"/>
              <a:gd name="connsiteX1" fmla="*/ 9878422 w 12222426"/>
              <a:gd name="connsiteY1" fmla="*/ 4437018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197736 w 12222426"/>
              <a:gd name="connsiteY1" fmla="*/ 4814390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212250 w 12222426"/>
              <a:gd name="connsiteY1" fmla="*/ 5409476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096136 w 12222426"/>
              <a:gd name="connsiteY1" fmla="*/ 5264333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59130"/>
              <a:gd name="connsiteY0" fmla="*/ 6847114 h 6847115"/>
              <a:gd name="connsiteX1" fmla="*/ 10096136 w 12259130"/>
              <a:gd name="connsiteY1" fmla="*/ 5238933 h 6847115"/>
              <a:gd name="connsiteX2" fmla="*/ 12259130 w 12259130"/>
              <a:gd name="connsiteY2" fmla="*/ 0 h 6847115"/>
              <a:gd name="connsiteX3" fmla="*/ 12221030 w 12259130"/>
              <a:gd name="connsiteY3" fmla="*/ 6847115 h 6847115"/>
              <a:gd name="connsiteX4" fmla="*/ 0 w 12259130"/>
              <a:gd name="connsiteY4" fmla="*/ 6847114 h 6847115"/>
              <a:gd name="connsiteX0" fmla="*/ 0 w 12170230"/>
              <a:gd name="connsiteY0" fmla="*/ 6859814 h 6859814"/>
              <a:gd name="connsiteX1" fmla="*/ 10007236 w 12170230"/>
              <a:gd name="connsiteY1" fmla="*/ 5238933 h 6859814"/>
              <a:gd name="connsiteX2" fmla="*/ 12170230 w 12170230"/>
              <a:gd name="connsiteY2" fmla="*/ 0 h 6859814"/>
              <a:gd name="connsiteX3" fmla="*/ 12132130 w 12170230"/>
              <a:gd name="connsiteY3" fmla="*/ 6847115 h 6859814"/>
              <a:gd name="connsiteX4" fmla="*/ 0 w 12170230"/>
              <a:gd name="connsiteY4" fmla="*/ 6859814 h 6859814"/>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5630" h="6847115">
                <a:moveTo>
                  <a:pt x="0" y="6847114"/>
                </a:moveTo>
                <a:cubicBezTo>
                  <a:pt x="1860005" y="5494382"/>
                  <a:pt x="7994831" y="6388465"/>
                  <a:pt x="10032636" y="5238933"/>
                </a:cubicBezTo>
                <a:cubicBezTo>
                  <a:pt x="12206876" y="3558178"/>
                  <a:pt x="11083835" y="1631043"/>
                  <a:pt x="12195630" y="0"/>
                </a:cubicBezTo>
                <a:cubicBezTo>
                  <a:pt x="12190792" y="2281162"/>
                  <a:pt x="12162368" y="4565953"/>
                  <a:pt x="12157530" y="6847115"/>
                </a:cubicBezTo>
                <a:lnTo>
                  <a:pt x="0" y="684711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9">
            <a:extLst>
              <a:ext uri="{FF2B5EF4-FFF2-40B4-BE49-F238E27FC236}">
                <a16:creationId xmlns:a16="http://schemas.microsoft.com/office/drawing/2014/main" id="{66BF8A63-094C-431F-A3A0-63E41BD8DF9F}"/>
              </a:ext>
            </a:extLst>
          </p:cNvPr>
          <p:cNvSpPr/>
          <p:nvPr userDrawn="1"/>
        </p:nvSpPr>
        <p:spPr>
          <a:xfrm>
            <a:off x="-15213" y="-8794"/>
            <a:ext cx="12222426" cy="6872515"/>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700000"/>
              <a:gd name="connsiteY0" fmla="*/ 6858000 h 7525657"/>
              <a:gd name="connsiteX1" fmla="*/ 10371907 w 12700000"/>
              <a:gd name="connsiteY1" fmla="*/ 5786846 h 7525657"/>
              <a:gd name="connsiteX2" fmla="*/ 12192000 w 12700000"/>
              <a:gd name="connsiteY2" fmla="*/ 0 h 7525657"/>
              <a:gd name="connsiteX3" fmla="*/ 12700000 w 12700000"/>
              <a:gd name="connsiteY3" fmla="*/ 7525657 h 7525657"/>
              <a:gd name="connsiteX4" fmla="*/ 0 w 12700000"/>
              <a:gd name="connsiteY4" fmla="*/ 6858000 h 7525657"/>
              <a:gd name="connsiteX0" fmla="*/ 0 w 12729029"/>
              <a:gd name="connsiteY0" fmla="*/ 6204858 h 6872515"/>
              <a:gd name="connsiteX1" fmla="*/ 10371907 w 12729029"/>
              <a:gd name="connsiteY1" fmla="*/ 5133704 h 6872515"/>
              <a:gd name="connsiteX2" fmla="*/ 12729029 w 12729029"/>
              <a:gd name="connsiteY2" fmla="*/ 0 h 6872515"/>
              <a:gd name="connsiteX3" fmla="*/ 12700000 w 12729029"/>
              <a:gd name="connsiteY3" fmla="*/ 6872515 h 6872515"/>
              <a:gd name="connsiteX4" fmla="*/ 0 w 12729029"/>
              <a:gd name="connsiteY4" fmla="*/ 6204858 h 6872515"/>
              <a:gd name="connsiteX0" fmla="*/ 0 w 12162972"/>
              <a:gd name="connsiteY0" fmla="*/ 6872515 h 6872515"/>
              <a:gd name="connsiteX1" fmla="*/ 9805850 w 12162972"/>
              <a:gd name="connsiteY1" fmla="*/ 5133704 h 6872515"/>
              <a:gd name="connsiteX2" fmla="*/ 12162972 w 12162972"/>
              <a:gd name="connsiteY2" fmla="*/ 0 h 6872515"/>
              <a:gd name="connsiteX3" fmla="*/ 12133943 w 12162972"/>
              <a:gd name="connsiteY3" fmla="*/ 6872515 h 6872515"/>
              <a:gd name="connsiteX4" fmla="*/ 0 w 12162972"/>
              <a:gd name="connsiteY4" fmla="*/ 6872515 h 6872515"/>
              <a:gd name="connsiteX0" fmla="*/ 0 w 12148458"/>
              <a:gd name="connsiteY0" fmla="*/ 6843486 h 6843486"/>
              <a:gd name="connsiteX1" fmla="*/ 9805850 w 12148458"/>
              <a:gd name="connsiteY1" fmla="*/ 5104675 h 6843486"/>
              <a:gd name="connsiteX2" fmla="*/ 12148458 w 12148458"/>
              <a:gd name="connsiteY2" fmla="*/ 0 h 6843486"/>
              <a:gd name="connsiteX3" fmla="*/ 12133943 w 12148458"/>
              <a:gd name="connsiteY3" fmla="*/ 6843486 h 6843486"/>
              <a:gd name="connsiteX4" fmla="*/ 0 w 12148458"/>
              <a:gd name="connsiteY4" fmla="*/ 6843486 h 6843486"/>
              <a:gd name="connsiteX0" fmla="*/ 0 w 12148458"/>
              <a:gd name="connsiteY0" fmla="*/ 6843486 h 6843486"/>
              <a:gd name="connsiteX1" fmla="*/ 9805850 w 12148458"/>
              <a:gd name="connsiteY1" fmla="*/ 5104675 h 6843486"/>
              <a:gd name="connsiteX2" fmla="*/ 12148458 w 12148458"/>
              <a:gd name="connsiteY2" fmla="*/ 0 h 6843486"/>
              <a:gd name="connsiteX3" fmla="*/ 12032343 w 12148458"/>
              <a:gd name="connsiteY3" fmla="*/ 6698343 h 6843486"/>
              <a:gd name="connsiteX4" fmla="*/ 0 w 12148458"/>
              <a:gd name="connsiteY4" fmla="*/ 6843486 h 6843486"/>
              <a:gd name="connsiteX0" fmla="*/ 0 w 12149854"/>
              <a:gd name="connsiteY0" fmla="*/ 6843486 h 6843486"/>
              <a:gd name="connsiteX1" fmla="*/ 9805850 w 12149854"/>
              <a:gd name="connsiteY1" fmla="*/ 5104675 h 6843486"/>
              <a:gd name="connsiteX2" fmla="*/ 12148458 w 12149854"/>
              <a:gd name="connsiteY2" fmla="*/ 0 h 6843486"/>
              <a:gd name="connsiteX3" fmla="*/ 12148458 w 12149854"/>
              <a:gd name="connsiteY3" fmla="*/ 6828972 h 6843486"/>
              <a:gd name="connsiteX4" fmla="*/ 0 w 12149854"/>
              <a:gd name="connsiteY4" fmla="*/ 6843486 h 6843486"/>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28972 h 6887029"/>
              <a:gd name="connsiteX4" fmla="*/ 0 w 12193397"/>
              <a:gd name="connsiteY4" fmla="*/ 6887029 h 6887029"/>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87029 h 6887029"/>
              <a:gd name="connsiteX4" fmla="*/ 0 w 12193397"/>
              <a:gd name="connsiteY4" fmla="*/ 6887029 h 6887029"/>
              <a:gd name="connsiteX0" fmla="*/ 0 w 12192154"/>
              <a:gd name="connsiteY0" fmla="*/ 6219372 h 6219372"/>
              <a:gd name="connsiteX1" fmla="*/ 9849393 w 12192154"/>
              <a:gd name="connsiteY1" fmla="*/ 4437018 h 6219372"/>
              <a:gd name="connsiteX2" fmla="*/ 12090401 w 12192154"/>
              <a:gd name="connsiteY2" fmla="*/ 0 h 6219372"/>
              <a:gd name="connsiteX3" fmla="*/ 12192001 w 12192154"/>
              <a:gd name="connsiteY3" fmla="*/ 6219372 h 6219372"/>
              <a:gd name="connsiteX4" fmla="*/ 0 w 12192154"/>
              <a:gd name="connsiteY4" fmla="*/ 6219372 h 6219372"/>
              <a:gd name="connsiteX0" fmla="*/ 0 w 12193397"/>
              <a:gd name="connsiteY0" fmla="*/ 6219372 h 6219372"/>
              <a:gd name="connsiteX1" fmla="*/ 9849393 w 12193397"/>
              <a:gd name="connsiteY1" fmla="*/ 4437018 h 6219372"/>
              <a:gd name="connsiteX2" fmla="*/ 12192001 w 12193397"/>
              <a:gd name="connsiteY2" fmla="*/ 0 h 6219372"/>
              <a:gd name="connsiteX3" fmla="*/ 12192001 w 12193397"/>
              <a:gd name="connsiteY3" fmla="*/ 6219372 h 6219372"/>
              <a:gd name="connsiteX4" fmla="*/ 0 w 12193397"/>
              <a:gd name="connsiteY4" fmla="*/ 6219372 h 6219372"/>
              <a:gd name="connsiteX0" fmla="*/ 0 w 12193397"/>
              <a:gd name="connsiteY0" fmla="*/ 6219372 h 6872515"/>
              <a:gd name="connsiteX1" fmla="*/ 9849393 w 12193397"/>
              <a:gd name="connsiteY1" fmla="*/ 4437018 h 6872515"/>
              <a:gd name="connsiteX2" fmla="*/ 12192001 w 12193397"/>
              <a:gd name="connsiteY2" fmla="*/ 0 h 6872515"/>
              <a:gd name="connsiteX3" fmla="*/ 12192001 w 12193397"/>
              <a:gd name="connsiteY3" fmla="*/ 6872515 h 6872515"/>
              <a:gd name="connsiteX4" fmla="*/ 0 w 12193397"/>
              <a:gd name="connsiteY4" fmla="*/ 6219372 h 6872515"/>
              <a:gd name="connsiteX0" fmla="*/ 0 w 12222426"/>
              <a:gd name="connsiteY0" fmla="*/ 6872514 h 6872515"/>
              <a:gd name="connsiteX1" fmla="*/ 9878422 w 12222426"/>
              <a:gd name="connsiteY1" fmla="*/ 4437018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197736 w 12222426"/>
              <a:gd name="connsiteY1" fmla="*/ 4814390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212250 w 12222426"/>
              <a:gd name="connsiteY1" fmla="*/ 5409476 h 6872515"/>
              <a:gd name="connsiteX2" fmla="*/ 12221030 w 12222426"/>
              <a:gd name="connsiteY2" fmla="*/ 0 h 6872515"/>
              <a:gd name="connsiteX3" fmla="*/ 12221030 w 12222426"/>
              <a:gd name="connsiteY3" fmla="*/ 6872515 h 6872515"/>
              <a:gd name="connsiteX4" fmla="*/ 0 w 12222426"/>
              <a:gd name="connsiteY4" fmla="*/ 6872514 h 6872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2426" h="6872515">
                <a:moveTo>
                  <a:pt x="0" y="6872514"/>
                </a:moveTo>
                <a:cubicBezTo>
                  <a:pt x="2037805" y="5722982"/>
                  <a:pt x="8174445" y="6559008"/>
                  <a:pt x="10212250" y="5409476"/>
                </a:cubicBezTo>
                <a:cubicBezTo>
                  <a:pt x="12386490" y="3728721"/>
                  <a:pt x="11261635" y="1719943"/>
                  <a:pt x="12221030" y="0"/>
                </a:cubicBezTo>
                <a:cubicBezTo>
                  <a:pt x="12216192" y="2281162"/>
                  <a:pt x="12225868" y="4591353"/>
                  <a:pt x="12221030" y="6872515"/>
                </a:cubicBezTo>
                <a:lnTo>
                  <a:pt x="0" y="6872514"/>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sosceles Triangle 9">
            <a:extLst>
              <a:ext uri="{FF2B5EF4-FFF2-40B4-BE49-F238E27FC236}">
                <a16:creationId xmlns:a16="http://schemas.microsoft.com/office/drawing/2014/main" id="{ED72CE23-6E9E-445E-A127-A9C3AB89B488}"/>
              </a:ext>
            </a:extLst>
          </p:cNvPr>
          <p:cNvSpPr/>
          <p:nvPr userDrawn="1"/>
        </p:nvSpPr>
        <p:spPr>
          <a:xfrm rot="10800000">
            <a:off x="1" y="-12699"/>
            <a:ext cx="12204700" cy="6870700"/>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97736 w 12192000"/>
              <a:gd name="connsiteY1" fmla="*/ 5656217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039600"/>
              <a:gd name="connsiteY0" fmla="*/ 6997700 h 6997700"/>
              <a:gd name="connsiteX1" fmla="*/ 10045336 w 12039600"/>
              <a:gd name="connsiteY1" fmla="*/ 5656217 h 6997700"/>
              <a:gd name="connsiteX2" fmla="*/ 12039600 w 12039600"/>
              <a:gd name="connsiteY2" fmla="*/ 0 h 6997700"/>
              <a:gd name="connsiteX3" fmla="*/ 12039600 w 12039600"/>
              <a:gd name="connsiteY3" fmla="*/ 6858000 h 6997700"/>
              <a:gd name="connsiteX4" fmla="*/ 0 w 12039600"/>
              <a:gd name="connsiteY4" fmla="*/ 6997700 h 6997700"/>
              <a:gd name="connsiteX0" fmla="*/ 0 w 12192000"/>
              <a:gd name="connsiteY0" fmla="*/ 6997700 h 6997700"/>
              <a:gd name="connsiteX1" fmla="*/ 10045336 w 12192000"/>
              <a:gd name="connsiteY1" fmla="*/ 5656217 h 6997700"/>
              <a:gd name="connsiteX2" fmla="*/ 12039600 w 12192000"/>
              <a:gd name="connsiteY2" fmla="*/ 0 h 6997700"/>
              <a:gd name="connsiteX3" fmla="*/ 12192000 w 12192000"/>
              <a:gd name="connsiteY3" fmla="*/ 6997700 h 6997700"/>
              <a:gd name="connsiteX4" fmla="*/ 0 w 12192000"/>
              <a:gd name="connsiteY4" fmla="*/ 6997700 h 6997700"/>
              <a:gd name="connsiteX0" fmla="*/ 0 w 12192000"/>
              <a:gd name="connsiteY0" fmla="*/ 6845300 h 6845300"/>
              <a:gd name="connsiteX1" fmla="*/ 10045336 w 12192000"/>
              <a:gd name="connsiteY1" fmla="*/ 55038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83436 w 12192000"/>
              <a:gd name="connsiteY1" fmla="*/ 55927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45336 w 12192000"/>
              <a:gd name="connsiteY1" fmla="*/ 55546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45336 w 12192000"/>
              <a:gd name="connsiteY1" fmla="*/ 55546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204700"/>
              <a:gd name="connsiteY0" fmla="*/ 6832600 h 6845300"/>
              <a:gd name="connsiteX1" fmla="*/ 10058036 w 12204700"/>
              <a:gd name="connsiteY1" fmla="*/ 5554617 h 6845300"/>
              <a:gd name="connsiteX2" fmla="*/ 12204700 w 12204700"/>
              <a:gd name="connsiteY2" fmla="*/ 0 h 6845300"/>
              <a:gd name="connsiteX3" fmla="*/ 12204700 w 12204700"/>
              <a:gd name="connsiteY3" fmla="*/ 6845300 h 6845300"/>
              <a:gd name="connsiteX4" fmla="*/ 0 w 12204700"/>
              <a:gd name="connsiteY4" fmla="*/ 6832600 h 6845300"/>
              <a:gd name="connsiteX0" fmla="*/ 0 w 12204700"/>
              <a:gd name="connsiteY0" fmla="*/ 6832600 h 6845300"/>
              <a:gd name="connsiteX1" fmla="*/ 10058036 w 12204700"/>
              <a:gd name="connsiteY1" fmla="*/ 5554617 h 6845300"/>
              <a:gd name="connsiteX2" fmla="*/ 12204700 w 12204700"/>
              <a:gd name="connsiteY2" fmla="*/ 0 h 6845300"/>
              <a:gd name="connsiteX3" fmla="*/ 12204700 w 12204700"/>
              <a:gd name="connsiteY3" fmla="*/ 6845300 h 6845300"/>
              <a:gd name="connsiteX4" fmla="*/ 0 w 12204700"/>
              <a:gd name="connsiteY4" fmla="*/ 6832600 h 6845300"/>
              <a:gd name="connsiteX0" fmla="*/ 0 w 12204700"/>
              <a:gd name="connsiteY0" fmla="*/ 6832600 h 6870700"/>
              <a:gd name="connsiteX1" fmla="*/ 10058036 w 12204700"/>
              <a:gd name="connsiteY1" fmla="*/ 5554617 h 6870700"/>
              <a:gd name="connsiteX2" fmla="*/ 12204700 w 12204700"/>
              <a:gd name="connsiteY2" fmla="*/ 0 h 6870700"/>
              <a:gd name="connsiteX3" fmla="*/ 12192000 w 12204700"/>
              <a:gd name="connsiteY3" fmla="*/ 6870700 h 6870700"/>
              <a:gd name="connsiteX4" fmla="*/ 0 w 12204700"/>
              <a:gd name="connsiteY4" fmla="*/ 6832600 h 6870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700" h="6870700">
                <a:moveTo>
                  <a:pt x="0" y="6832600"/>
                </a:moveTo>
                <a:cubicBezTo>
                  <a:pt x="1885405" y="5568768"/>
                  <a:pt x="8020231" y="6704149"/>
                  <a:pt x="10058036" y="5554617"/>
                </a:cubicBezTo>
                <a:cubicBezTo>
                  <a:pt x="12232276" y="3873862"/>
                  <a:pt x="11054805" y="1554843"/>
                  <a:pt x="12204700" y="0"/>
                </a:cubicBezTo>
                <a:cubicBezTo>
                  <a:pt x="12200467" y="2290233"/>
                  <a:pt x="12196233" y="4580467"/>
                  <a:pt x="12192000" y="6870700"/>
                </a:cubicBezTo>
                <a:lnTo>
                  <a:pt x="0" y="683260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AF55D275-D7F0-4BC5-ACE1-08EA96FE065F}"/>
              </a:ext>
            </a:extLst>
          </p:cNvPr>
          <p:cNvSpPr/>
          <p:nvPr userDrawn="1"/>
        </p:nvSpPr>
        <p:spPr>
          <a:xfrm rot="10800000">
            <a:off x="1" y="1"/>
            <a:ext cx="12192000" cy="6858000"/>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97736 w 12192000"/>
              <a:gd name="connsiteY1" fmla="*/ 5656217 h 6858000"/>
              <a:gd name="connsiteX2" fmla="*/ 12192000 w 12192000"/>
              <a:gd name="connsiteY2" fmla="*/ 0 h 6858000"/>
              <a:gd name="connsiteX3" fmla="*/ 12192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6858000"/>
                </a:moveTo>
                <a:cubicBezTo>
                  <a:pt x="2037805" y="5708468"/>
                  <a:pt x="8159931" y="6805749"/>
                  <a:pt x="10197736" y="5656217"/>
                </a:cubicBezTo>
                <a:cubicBezTo>
                  <a:pt x="12371976" y="3975462"/>
                  <a:pt x="11232605" y="1719943"/>
                  <a:pt x="12192000" y="0"/>
                </a:cubicBezTo>
                <a:lnTo>
                  <a:pt x="12192000" y="6858000"/>
                </a:lnTo>
                <a:lnTo>
                  <a:pt x="0" y="685800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ndoor&#10;&#10;Description generated with high confidence">
            <a:extLst>
              <a:ext uri="{FF2B5EF4-FFF2-40B4-BE49-F238E27FC236}">
                <a16:creationId xmlns:a16="http://schemas.microsoft.com/office/drawing/2014/main" id="{9358ED85-3F91-4A60-AA0D-5214CD30A548}"/>
              </a:ext>
            </a:extLst>
          </p:cNvPr>
          <p:cNvPicPr>
            <a:picLocks noChangeAspect="1"/>
          </p:cNvPicPr>
          <p:nvPr userDrawn="1"/>
        </p:nvPicPr>
        <p:blipFill rotWithShape="1">
          <a:blip r:embed="rId2">
            <a:lum bright="70000" contrast="-70000"/>
            <a:extLst>
              <a:ext uri="{28A0092B-C50C-407E-A947-70E740481C1C}">
                <a14:useLocalDpi xmlns:a14="http://schemas.microsoft.com/office/drawing/2010/main" val="0"/>
              </a:ext>
            </a:extLst>
          </a:blip>
          <a:srcRect t="7201"/>
          <a:stretch/>
        </p:blipFill>
        <p:spPr>
          <a:xfrm>
            <a:off x="354562" y="479042"/>
            <a:ext cx="1824738" cy="1432477"/>
          </a:xfrm>
          <a:prstGeom prst="rect">
            <a:avLst/>
          </a:prstGeom>
        </p:spPr>
      </p:pic>
      <p:pic>
        <p:nvPicPr>
          <p:cNvPr id="17" name="Picture 16" descr="A close up of a logo&#10;&#10;Description generated with very high confidence">
            <a:extLst>
              <a:ext uri="{FF2B5EF4-FFF2-40B4-BE49-F238E27FC236}">
                <a16:creationId xmlns:a16="http://schemas.microsoft.com/office/drawing/2014/main" id="{745027A7-4436-4BFC-B715-CB8E92192D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18451" y="770574"/>
            <a:ext cx="4263315" cy="1217780"/>
          </a:xfrm>
          <a:prstGeom prst="rect">
            <a:avLst/>
          </a:prstGeom>
        </p:spPr>
      </p:pic>
      <p:sp>
        <p:nvSpPr>
          <p:cNvPr id="22" name="Subtitle 2">
            <a:extLst>
              <a:ext uri="{FF2B5EF4-FFF2-40B4-BE49-F238E27FC236}">
                <a16:creationId xmlns:a16="http://schemas.microsoft.com/office/drawing/2014/main" id="{BE025E4A-4CBA-48FB-AEF6-DE10B0DC6327}"/>
              </a:ext>
            </a:extLst>
          </p:cNvPr>
          <p:cNvSpPr txBox="1">
            <a:spLocks/>
          </p:cNvSpPr>
          <p:nvPr userDrawn="1"/>
        </p:nvSpPr>
        <p:spPr>
          <a:xfrm>
            <a:off x="6958652" y="5796343"/>
            <a:ext cx="5132090" cy="977926"/>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b="0" i="0" dirty="0">
                <a:solidFill>
                  <a:schemeClr val="bg1">
                    <a:lumMod val="65000"/>
                  </a:schemeClr>
                </a:solidFill>
                <a:latin typeface="Arial" panose="020B0604020202020204" pitchFamily="34" charset="0"/>
                <a:cs typeface="Arial" panose="020B0604020202020204" pitchFamily="34" charset="0"/>
              </a:rPr>
              <a:t>Curriculum Development </a:t>
            </a:r>
          </a:p>
          <a:p>
            <a:pPr algn="r"/>
            <a:r>
              <a:rPr lang="en-US" sz="1400" b="0" i="0" dirty="0">
                <a:solidFill>
                  <a:schemeClr val="bg1">
                    <a:lumMod val="65000"/>
                  </a:schemeClr>
                </a:solidFill>
                <a:latin typeface="Arial" panose="020B0604020202020204" pitchFamily="34" charset="0"/>
                <a:cs typeface="Arial" panose="020B0604020202020204" pitchFamily="34" charset="0"/>
              </a:rPr>
              <a:t>of Master’s Degree Program in </a:t>
            </a:r>
          </a:p>
          <a:p>
            <a:pPr algn="r"/>
            <a:r>
              <a:rPr lang="en-US" sz="1400" b="0" i="0" dirty="0">
                <a:solidFill>
                  <a:schemeClr val="bg1">
                    <a:lumMod val="65000"/>
                  </a:schemeClr>
                </a:solidFill>
                <a:latin typeface="Arial" panose="020B0604020202020204" pitchFamily="34" charset="0"/>
                <a:cs typeface="Arial" panose="020B0604020202020204" pitchFamily="34" charset="0"/>
              </a:rPr>
              <a:t>Industrial Engineering for Thailand Sustainable Smart Industry</a:t>
            </a:r>
          </a:p>
        </p:txBody>
      </p:sp>
      <p:sp>
        <p:nvSpPr>
          <p:cNvPr id="25" name="Subtitle 2">
            <a:extLst>
              <a:ext uri="{FF2B5EF4-FFF2-40B4-BE49-F238E27FC236}">
                <a16:creationId xmlns:a16="http://schemas.microsoft.com/office/drawing/2014/main" id="{5D39AF64-02D8-4A17-BB3F-4E3014876403}"/>
              </a:ext>
            </a:extLst>
          </p:cNvPr>
          <p:cNvSpPr>
            <a:spLocks noGrp="1"/>
          </p:cNvSpPr>
          <p:nvPr>
            <p:ph type="subTitle" idx="1"/>
          </p:nvPr>
        </p:nvSpPr>
        <p:spPr>
          <a:xfrm>
            <a:off x="1356177" y="3445482"/>
            <a:ext cx="8950284" cy="1305161"/>
          </a:xfrm>
          <a:noFill/>
        </p:spPr>
        <p:txBody>
          <a:bodyPr anchor="ctr">
            <a:noAutofit/>
          </a:bodyPr>
          <a:lstStyle>
            <a:lvl1pPr marL="0" indent="0" algn="ctr">
              <a:buNone/>
              <a:defRPr sz="28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47DADDB0-2C51-4443-AB1B-DC4AF76394AD}"/>
              </a:ext>
            </a:extLst>
          </p:cNvPr>
          <p:cNvSpPr>
            <a:spLocks noGrp="1"/>
          </p:cNvSpPr>
          <p:nvPr>
            <p:ph type="ctrTitle"/>
          </p:nvPr>
        </p:nvSpPr>
        <p:spPr>
          <a:xfrm>
            <a:off x="1356177" y="2067992"/>
            <a:ext cx="8950284" cy="1121423"/>
          </a:xfrm>
          <a:noFill/>
        </p:spPr>
        <p:txBody>
          <a:bodyPr anchor="ctr">
            <a:noAutofit/>
          </a:bodyPr>
          <a:lstStyle>
            <a:lvl1pPr algn="ctr">
              <a:defRPr sz="4400" b="0" i="0">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55E31D9C-DF45-4586-BF2E-7912D4B41D80}"/>
              </a:ext>
            </a:extLst>
          </p:cNvPr>
          <p:cNvSpPr/>
          <p:nvPr userDrawn="1"/>
        </p:nvSpPr>
        <p:spPr>
          <a:xfrm>
            <a:off x="1356177" y="3184039"/>
            <a:ext cx="8950284" cy="8439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344BED-7B33-41AD-A323-368EB9B434D6}"/>
              </a:ext>
            </a:extLst>
          </p:cNvPr>
          <p:cNvSpPr/>
          <p:nvPr userDrawn="1"/>
        </p:nvSpPr>
        <p:spPr>
          <a:xfrm>
            <a:off x="1615354" y="3263030"/>
            <a:ext cx="8431930"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B023124-B431-4DF0-80A3-5D3DB66D88FD}"/>
              </a:ext>
            </a:extLst>
          </p:cNvPr>
          <p:cNvSpPr/>
          <p:nvPr userDrawn="1"/>
        </p:nvSpPr>
        <p:spPr>
          <a:xfrm>
            <a:off x="1927935" y="3310167"/>
            <a:ext cx="7806768" cy="5242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a:off x="1433334" y="1661096"/>
            <a:ext cx="10658792" cy="5077641"/>
            <a:chOff x="1433334" y="1661096"/>
            <a:chExt cx="10658792" cy="5077641"/>
          </a:xfrm>
        </p:grpSpPr>
        <p:pic>
          <p:nvPicPr>
            <p:cNvPr id="16" name="Picture 15">
              <a:extLst>
                <a:ext uri="{FF2B5EF4-FFF2-40B4-BE49-F238E27FC236}">
                  <a16:creationId xmlns:a16="http://schemas.microsoft.com/office/drawing/2014/main" id="{10E009E9-C9B2-471A-9A7A-5D205EEDA14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820309" y="4249828"/>
              <a:ext cx="1280160" cy="1280160"/>
            </a:xfrm>
            <a:prstGeom prst="rect">
              <a:avLst/>
            </a:prstGeom>
            <a:noFill/>
          </p:spPr>
        </p:pic>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366" y="5267033"/>
              <a:ext cx="1243584" cy="1228038"/>
            </a:xfrm>
            <a:prstGeom prst="rect">
              <a:avLst/>
            </a:prstGeom>
          </p:spPr>
        </p:pic>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87735" y="5409421"/>
              <a:ext cx="1234440" cy="1234440"/>
            </a:xfrm>
            <a:prstGeom prst="rect">
              <a:avLst/>
            </a:prstGeom>
          </p:spPr>
        </p:pic>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52371" y="4984342"/>
              <a:ext cx="1554480" cy="1417874"/>
            </a:xfrm>
            <a:prstGeom prst="rect">
              <a:avLst/>
            </a:prstGeom>
          </p:spPr>
        </p:pic>
        <p:grpSp>
          <p:nvGrpSpPr>
            <p:cNvPr id="39" name="Group 38"/>
            <p:cNvGrpSpPr/>
            <p:nvPr userDrawn="1"/>
          </p:nvGrpSpPr>
          <p:grpSpPr>
            <a:xfrm>
              <a:off x="1433334" y="5625782"/>
              <a:ext cx="1947672" cy="1112955"/>
              <a:chOff x="1462142" y="5625782"/>
              <a:chExt cx="1947672" cy="1112955"/>
            </a:xfrm>
          </p:grpSpPr>
          <p:sp>
            <p:nvSpPr>
              <p:cNvPr id="29" name="Rectangle 28"/>
              <p:cNvSpPr/>
              <p:nvPr userDrawn="1"/>
            </p:nvSpPr>
            <p:spPr>
              <a:xfrm>
                <a:off x="1709237" y="6396483"/>
                <a:ext cx="1453102" cy="156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462142" y="5625782"/>
                <a:ext cx="1947672" cy="1112955"/>
              </a:xfrm>
              <a:prstGeom prst="rect">
                <a:avLst/>
              </a:prstGeom>
            </p:spPr>
          </p:pic>
        </p:grpSp>
        <p:pic>
          <p:nvPicPr>
            <p:cNvPr id="24" name="Picture 2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635690" y="4846630"/>
              <a:ext cx="1252728" cy="1244376"/>
            </a:xfrm>
            <a:prstGeom prst="rect">
              <a:avLst/>
            </a:prstGeom>
          </p:spPr>
        </p:pic>
        <p:pic>
          <p:nvPicPr>
            <p:cNvPr id="38" name="Picture 37"/>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031422" y="1661096"/>
              <a:ext cx="1060704" cy="1416670"/>
            </a:xfrm>
            <a:prstGeom prst="rect">
              <a:avLst/>
            </a:prstGeom>
          </p:spPr>
        </p:pic>
        <p:pic>
          <p:nvPicPr>
            <p:cNvPr id="41" name="Picture 4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282832" y="5179620"/>
              <a:ext cx="1225296" cy="1418349"/>
            </a:xfrm>
            <a:prstGeom prst="rect">
              <a:avLst/>
            </a:prstGeom>
          </p:spPr>
        </p:pic>
        <p:pic>
          <p:nvPicPr>
            <p:cNvPr id="42" name="Picture 4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739173" y="2994422"/>
              <a:ext cx="850392" cy="1490333"/>
            </a:xfrm>
            <a:prstGeom prst="rect">
              <a:avLst/>
            </a:prstGeom>
          </p:spPr>
        </p:pic>
      </p:grpSp>
    </p:spTree>
    <p:extLst>
      <p:ext uri="{BB962C8B-B14F-4D97-AF65-F5344CB8AC3E}">
        <p14:creationId xmlns:p14="http://schemas.microsoft.com/office/powerpoint/2010/main" val="397493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A9F83CD-1E72-46FA-A09B-48783A0A3447}"/>
              </a:ext>
            </a:extLst>
          </p:cNvPr>
          <p:cNvSpPr/>
          <p:nvPr userDrawn="1"/>
        </p:nvSpPr>
        <p:spPr>
          <a:xfrm>
            <a:off x="0" y="0"/>
            <a:ext cx="12192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Diagonal Corners Rounded 5">
            <a:extLst>
              <a:ext uri="{FF2B5EF4-FFF2-40B4-BE49-F238E27FC236}">
                <a16:creationId xmlns:a16="http://schemas.microsoft.com/office/drawing/2014/main" id="{02EEB56D-10AA-4548-B3DB-C74661EAED2E}"/>
              </a:ext>
            </a:extLst>
          </p:cNvPr>
          <p:cNvSpPr/>
          <p:nvPr userDrawn="1"/>
        </p:nvSpPr>
        <p:spPr>
          <a:xfrm rot="10800000">
            <a:off x="304800" y="274321"/>
            <a:ext cx="11571545" cy="6295197"/>
          </a:xfrm>
          <a:prstGeom prst="round2DiagRect">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Picture 6" descr="A picture containing indoor&#10;&#10;Description generated with high confidence">
            <a:extLst>
              <a:ext uri="{FF2B5EF4-FFF2-40B4-BE49-F238E27FC236}">
                <a16:creationId xmlns:a16="http://schemas.microsoft.com/office/drawing/2014/main" id="{33CC12D3-EFEE-4DBD-A0DE-4E6866861109}"/>
              </a:ext>
            </a:extLst>
          </p:cNvPr>
          <p:cNvPicPr>
            <a:picLocks noChangeAspect="1" noChangeArrowheads="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1624" y="486231"/>
            <a:ext cx="1091440" cy="8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41045D65-668D-4D95-B4D8-EA5B054C46D0}"/>
              </a:ext>
            </a:extLst>
          </p:cNvPr>
          <p:cNvSpPr>
            <a:spLocks noGrp="1"/>
          </p:cNvSpPr>
          <p:nvPr>
            <p:ph type="title"/>
          </p:nvPr>
        </p:nvSpPr>
        <p:spPr>
          <a:xfrm>
            <a:off x="1792288" y="448674"/>
            <a:ext cx="9913041" cy="888031"/>
          </a:xfrm>
        </p:spPr>
        <p:txBody>
          <a:bodyPr>
            <a:normAutofit/>
          </a:bodyPr>
          <a:lstStyle>
            <a:lvl1pPr algn="ctr">
              <a:defRPr sz="3200" b="1" i="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2" name="Content Placeholder 2">
            <a:extLst>
              <a:ext uri="{FF2B5EF4-FFF2-40B4-BE49-F238E27FC236}">
                <a16:creationId xmlns:a16="http://schemas.microsoft.com/office/drawing/2014/main" id="{B2A50B16-EDDF-4F8E-8E61-17E398D06F32}"/>
              </a:ext>
            </a:extLst>
          </p:cNvPr>
          <p:cNvSpPr>
            <a:spLocks noGrp="1"/>
          </p:cNvSpPr>
          <p:nvPr>
            <p:ph idx="1"/>
          </p:nvPr>
        </p:nvSpPr>
        <p:spPr>
          <a:xfrm>
            <a:off x="475814" y="1693703"/>
            <a:ext cx="11229516" cy="4303509"/>
          </a:xfr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3" name="Group 22">
            <a:extLst>
              <a:ext uri="{FF2B5EF4-FFF2-40B4-BE49-F238E27FC236}">
                <a16:creationId xmlns:a16="http://schemas.microsoft.com/office/drawing/2014/main" id="{6AB01A1C-51D1-41B4-9C3C-E06B1D57AF69}"/>
              </a:ext>
            </a:extLst>
          </p:cNvPr>
          <p:cNvGrpSpPr/>
          <p:nvPr userDrawn="1"/>
        </p:nvGrpSpPr>
        <p:grpSpPr>
          <a:xfrm>
            <a:off x="1792289" y="1349129"/>
            <a:ext cx="9913040" cy="154101"/>
            <a:chOff x="1610813" y="1340083"/>
            <a:chExt cx="7607984" cy="169918"/>
          </a:xfrm>
        </p:grpSpPr>
        <p:sp>
          <p:nvSpPr>
            <p:cNvPr id="24" name="Rectangle 23">
              <a:extLst>
                <a:ext uri="{FF2B5EF4-FFF2-40B4-BE49-F238E27FC236}">
                  <a16:creationId xmlns:a16="http://schemas.microsoft.com/office/drawing/2014/main" id="{3FAE0845-1B36-45A0-A900-346B585FB863}"/>
                </a:ext>
              </a:extLst>
            </p:cNvPr>
            <p:cNvSpPr/>
            <p:nvPr userDrawn="1"/>
          </p:nvSpPr>
          <p:spPr>
            <a:xfrm>
              <a:off x="1610813" y="1340083"/>
              <a:ext cx="7607984" cy="8439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4424509-D133-4E5C-8A4D-7A431372B253}"/>
                </a:ext>
              </a:extLst>
            </p:cNvPr>
            <p:cNvSpPr/>
            <p:nvPr userDrawn="1"/>
          </p:nvSpPr>
          <p:spPr>
            <a:xfrm>
              <a:off x="1831119" y="1405583"/>
              <a:ext cx="7167370"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E59BE7-4247-4ABD-852F-D91F21A5AAD4}"/>
                </a:ext>
              </a:extLst>
            </p:cNvPr>
            <p:cNvSpPr/>
            <p:nvPr userDrawn="1"/>
          </p:nvSpPr>
          <p:spPr>
            <a:xfrm>
              <a:off x="2096821" y="1457576"/>
              <a:ext cx="6635965" cy="5242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descr="A close up of a logo&#10;&#10;Description generated with very high confidence">
            <a:extLst>
              <a:ext uri="{FF2B5EF4-FFF2-40B4-BE49-F238E27FC236}">
                <a16:creationId xmlns:a16="http://schemas.microsoft.com/office/drawing/2014/main" id="{B361314F-AD54-4372-AC14-9CC620E0DE7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11044" b="10446"/>
          <a:stretch/>
        </p:blipFill>
        <p:spPr>
          <a:xfrm>
            <a:off x="4578232" y="6117024"/>
            <a:ext cx="3329507" cy="746661"/>
          </a:xfrm>
          <a:prstGeom prst="rect">
            <a:avLst/>
          </a:prstGeom>
        </p:spPr>
      </p:pic>
    </p:spTree>
    <p:extLst>
      <p:ext uri="{BB962C8B-B14F-4D97-AF65-F5344CB8AC3E}">
        <p14:creationId xmlns:p14="http://schemas.microsoft.com/office/powerpoint/2010/main" val="221961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A9F83CD-1E72-46FA-A09B-48783A0A3447}"/>
              </a:ext>
            </a:extLst>
          </p:cNvPr>
          <p:cNvSpPr/>
          <p:nvPr userDrawn="1"/>
        </p:nvSpPr>
        <p:spPr>
          <a:xfrm>
            <a:off x="0" y="0"/>
            <a:ext cx="12192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Diagonal Corners Rounded 5">
            <a:extLst>
              <a:ext uri="{FF2B5EF4-FFF2-40B4-BE49-F238E27FC236}">
                <a16:creationId xmlns:a16="http://schemas.microsoft.com/office/drawing/2014/main" id="{02EEB56D-10AA-4548-B3DB-C74661EAED2E}"/>
              </a:ext>
            </a:extLst>
          </p:cNvPr>
          <p:cNvSpPr/>
          <p:nvPr userDrawn="1"/>
        </p:nvSpPr>
        <p:spPr>
          <a:xfrm rot="10800000">
            <a:off x="304800" y="274321"/>
            <a:ext cx="11571545" cy="6295197"/>
          </a:xfrm>
          <a:prstGeom prst="round2DiagRect">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Picture 6" descr="A picture containing indoor&#10;&#10;Description generated with high confidence">
            <a:extLst>
              <a:ext uri="{FF2B5EF4-FFF2-40B4-BE49-F238E27FC236}">
                <a16:creationId xmlns:a16="http://schemas.microsoft.com/office/drawing/2014/main" id="{33CC12D3-EFEE-4DBD-A0DE-4E6866861109}"/>
              </a:ext>
            </a:extLst>
          </p:cNvPr>
          <p:cNvPicPr>
            <a:picLocks noChangeAspect="1" noChangeArrowheads="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1624" y="486231"/>
            <a:ext cx="1091440" cy="8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41045D65-668D-4D95-B4D8-EA5B054C46D0}"/>
              </a:ext>
            </a:extLst>
          </p:cNvPr>
          <p:cNvSpPr>
            <a:spLocks noGrp="1"/>
          </p:cNvSpPr>
          <p:nvPr>
            <p:ph type="title"/>
          </p:nvPr>
        </p:nvSpPr>
        <p:spPr>
          <a:xfrm>
            <a:off x="1792288" y="448674"/>
            <a:ext cx="9913041" cy="888031"/>
          </a:xfrm>
        </p:spPr>
        <p:txBody>
          <a:bodyPr>
            <a:normAutofit/>
          </a:bodyPr>
          <a:lstStyle>
            <a:lvl1pPr algn="ctr">
              <a:defRPr sz="3200" b="1" i="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2" name="Content Placeholder 2">
            <a:extLst>
              <a:ext uri="{FF2B5EF4-FFF2-40B4-BE49-F238E27FC236}">
                <a16:creationId xmlns:a16="http://schemas.microsoft.com/office/drawing/2014/main" id="{B2A50B16-EDDF-4F8E-8E61-17E398D06F32}"/>
              </a:ext>
            </a:extLst>
          </p:cNvPr>
          <p:cNvSpPr>
            <a:spLocks noGrp="1"/>
          </p:cNvSpPr>
          <p:nvPr>
            <p:ph idx="1"/>
          </p:nvPr>
        </p:nvSpPr>
        <p:spPr>
          <a:xfrm>
            <a:off x="475814" y="1693703"/>
            <a:ext cx="11229516" cy="4303509"/>
          </a:xfr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descr="A close up of a logo&#10;&#10;Description generated with very high confidence">
            <a:extLst>
              <a:ext uri="{FF2B5EF4-FFF2-40B4-BE49-F238E27FC236}">
                <a16:creationId xmlns:a16="http://schemas.microsoft.com/office/drawing/2014/main" id="{B361314F-AD54-4372-AC14-9CC620E0DE7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11044" b="10446"/>
          <a:stretch/>
        </p:blipFill>
        <p:spPr>
          <a:xfrm>
            <a:off x="4578232" y="6117024"/>
            <a:ext cx="3329507" cy="74666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1" name="Isosceles Triangle 9">
            <a:extLst>
              <a:ext uri="{FF2B5EF4-FFF2-40B4-BE49-F238E27FC236}">
                <a16:creationId xmlns:a16="http://schemas.microsoft.com/office/drawing/2014/main" id="{C97EE39D-45B9-4BC4-A0D5-310EF34CFB88}"/>
              </a:ext>
            </a:extLst>
          </p:cNvPr>
          <p:cNvSpPr/>
          <p:nvPr userDrawn="1"/>
        </p:nvSpPr>
        <p:spPr>
          <a:xfrm>
            <a:off x="12703" y="2031"/>
            <a:ext cx="12195630" cy="6847115"/>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700000"/>
              <a:gd name="connsiteY0" fmla="*/ 6858000 h 7525657"/>
              <a:gd name="connsiteX1" fmla="*/ 10371907 w 12700000"/>
              <a:gd name="connsiteY1" fmla="*/ 5786846 h 7525657"/>
              <a:gd name="connsiteX2" fmla="*/ 12192000 w 12700000"/>
              <a:gd name="connsiteY2" fmla="*/ 0 h 7525657"/>
              <a:gd name="connsiteX3" fmla="*/ 12700000 w 12700000"/>
              <a:gd name="connsiteY3" fmla="*/ 7525657 h 7525657"/>
              <a:gd name="connsiteX4" fmla="*/ 0 w 12700000"/>
              <a:gd name="connsiteY4" fmla="*/ 6858000 h 7525657"/>
              <a:gd name="connsiteX0" fmla="*/ 0 w 12729029"/>
              <a:gd name="connsiteY0" fmla="*/ 6204858 h 6872515"/>
              <a:gd name="connsiteX1" fmla="*/ 10371907 w 12729029"/>
              <a:gd name="connsiteY1" fmla="*/ 5133704 h 6872515"/>
              <a:gd name="connsiteX2" fmla="*/ 12729029 w 12729029"/>
              <a:gd name="connsiteY2" fmla="*/ 0 h 6872515"/>
              <a:gd name="connsiteX3" fmla="*/ 12700000 w 12729029"/>
              <a:gd name="connsiteY3" fmla="*/ 6872515 h 6872515"/>
              <a:gd name="connsiteX4" fmla="*/ 0 w 12729029"/>
              <a:gd name="connsiteY4" fmla="*/ 6204858 h 6872515"/>
              <a:gd name="connsiteX0" fmla="*/ 0 w 12162972"/>
              <a:gd name="connsiteY0" fmla="*/ 6872515 h 6872515"/>
              <a:gd name="connsiteX1" fmla="*/ 9805850 w 12162972"/>
              <a:gd name="connsiteY1" fmla="*/ 5133704 h 6872515"/>
              <a:gd name="connsiteX2" fmla="*/ 12162972 w 12162972"/>
              <a:gd name="connsiteY2" fmla="*/ 0 h 6872515"/>
              <a:gd name="connsiteX3" fmla="*/ 12133943 w 12162972"/>
              <a:gd name="connsiteY3" fmla="*/ 6872515 h 6872515"/>
              <a:gd name="connsiteX4" fmla="*/ 0 w 12162972"/>
              <a:gd name="connsiteY4" fmla="*/ 6872515 h 6872515"/>
              <a:gd name="connsiteX0" fmla="*/ 0 w 12148458"/>
              <a:gd name="connsiteY0" fmla="*/ 6843486 h 6843486"/>
              <a:gd name="connsiteX1" fmla="*/ 9805850 w 12148458"/>
              <a:gd name="connsiteY1" fmla="*/ 5104675 h 6843486"/>
              <a:gd name="connsiteX2" fmla="*/ 12148458 w 12148458"/>
              <a:gd name="connsiteY2" fmla="*/ 0 h 6843486"/>
              <a:gd name="connsiteX3" fmla="*/ 12133943 w 12148458"/>
              <a:gd name="connsiteY3" fmla="*/ 6843486 h 6843486"/>
              <a:gd name="connsiteX4" fmla="*/ 0 w 12148458"/>
              <a:gd name="connsiteY4" fmla="*/ 6843486 h 6843486"/>
              <a:gd name="connsiteX0" fmla="*/ 0 w 12148458"/>
              <a:gd name="connsiteY0" fmla="*/ 6843486 h 6843486"/>
              <a:gd name="connsiteX1" fmla="*/ 9805850 w 12148458"/>
              <a:gd name="connsiteY1" fmla="*/ 5104675 h 6843486"/>
              <a:gd name="connsiteX2" fmla="*/ 12148458 w 12148458"/>
              <a:gd name="connsiteY2" fmla="*/ 0 h 6843486"/>
              <a:gd name="connsiteX3" fmla="*/ 12032343 w 12148458"/>
              <a:gd name="connsiteY3" fmla="*/ 6698343 h 6843486"/>
              <a:gd name="connsiteX4" fmla="*/ 0 w 12148458"/>
              <a:gd name="connsiteY4" fmla="*/ 6843486 h 6843486"/>
              <a:gd name="connsiteX0" fmla="*/ 0 w 12149854"/>
              <a:gd name="connsiteY0" fmla="*/ 6843486 h 6843486"/>
              <a:gd name="connsiteX1" fmla="*/ 9805850 w 12149854"/>
              <a:gd name="connsiteY1" fmla="*/ 5104675 h 6843486"/>
              <a:gd name="connsiteX2" fmla="*/ 12148458 w 12149854"/>
              <a:gd name="connsiteY2" fmla="*/ 0 h 6843486"/>
              <a:gd name="connsiteX3" fmla="*/ 12148458 w 12149854"/>
              <a:gd name="connsiteY3" fmla="*/ 6828972 h 6843486"/>
              <a:gd name="connsiteX4" fmla="*/ 0 w 12149854"/>
              <a:gd name="connsiteY4" fmla="*/ 6843486 h 6843486"/>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28972 h 6887029"/>
              <a:gd name="connsiteX4" fmla="*/ 0 w 12193397"/>
              <a:gd name="connsiteY4" fmla="*/ 6887029 h 6887029"/>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87029 h 6887029"/>
              <a:gd name="connsiteX4" fmla="*/ 0 w 12193397"/>
              <a:gd name="connsiteY4" fmla="*/ 6887029 h 6887029"/>
              <a:gd name="connsiteX0" fmla="*/ 0 w 12192154"/>
              <a:gd name="connsiteY0" fmla="*/ 6219372 h 6219372"/>
              <a:gd name="connsiteX1" fmla="*/ 9849393 w 12192154"/>
              <a:gd name="connsiteY1" fmla="*/ 4437018 h 6219372"/>
              <a:gd name="connsiteX2" fmla="*/ 12090401 w 12192154"/>
              <a:gd name="connsiteY2" fmla="*/ 0 h 6219372"/>
              <a:gd name="connsiteX3" fmla="*/ 12192001 w 12192154"/>
              <a:gd name="connsiteY3" fmla="*/ 6219372 h 6219372"/>
              <a:gd name="connsiteX4" fmla="*/ 0 w 12192154"/>
              <a:gd name="connsiteY4" fmla="*/ 6219372 h 6219372"/>
              <a:gd name="connsiteX0" fmla="*/ 0 w 12193397"/>
              <a:gd name="connsiteY0" fmla="*/ 6219372 h 6219372"/>
              <a:gd name="connsiteX1" fmla="*/ 9849393 w 12193397"/>
              <a:gd name="connsiteY1" fmla="*/ 4437018 h 6219372"/>
              <a:gd name="connsiteX2" fmla="*/ 12192001 w 12193397"/>
              <a:gd name="connsiteY2" fmla="*/ 0 h 6219372"/>
              <a:gd name="connsiteX3" fmla="*/ 12192001 w 12193397"/>
              <a:gd name="connsiteY3" fmla="*/ 6219372 h 6219372"/>
              <a:gd name="connsiteX4" fmla="*/ 0 w 12193397"/>
              <a:gd name="connsiteY4" fmla="*/ 6219372 h 6219372"/>
              <a:gd name="connsiteX0" fmla="*/ 0 w 12193397"/>
              <a:gd name="connsiteY0" fmla="*/ 6219372 h 6872515"/>
              <a:gd name="connsiteX1" fmla="*/ 9849393 w 12193397"/>
              <a:gd name="connsiteY1" fmla="*/ 4437018 h 6872515"/>
              <a:gd name="connsiteX2" fmla="*/ 12192001 w 12193397"/>
              <a:gd name="connsiteY2" fmla="*/ 0 h 6872515"/>
              <a:gd name="connsiteX3" fmla="*/ 12192001 w 12193397"/>
              <a:gd name="connsiteY3" fmla="*/ 6872515 h 6872515"/>
              <a:gd name="connsiteX4" fmla="*/ 0 w 12193397"/>
              <a:gd name="connsiteY4" fmla="*/ 6219372 h 6872515"/>
              <a:gd name="connsiteX0" fmla="*/ 0 w 12222426"/>
              <a:gd name="connsiteY0" fmla="*/ 6872514 h 6872515"/>
              <a:gd name="connsiteX1" fmla="*/ 9878422 w 12222426"/>
              <a:gd name="connsiteY1" fmla="*/ 4437018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197736 w 12222426"/>
              <a:gd name="connsiteY1" fmla="*/ 4814390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212250 w 12222426"/>
              <a:gd name="connsiteY1" fmla="*/ 5409476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096136 w 12222426"/>
              <a:gd name="connsiteY1" fmla="*/ 5264333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59130"/>
              <a:gd name="connsiteY0" fmla="*/ 6847114 h 6847115"/>
              <a:gd name="connsiteX1" fmla="*/ 10096136 w 12259130"/>
              <a:gd name="connsiteY1" fmla="*/ 5238933 h 6847115"/>
              <a:gd name="connsiteX2" fmla="*/ 12259130 w 12259130"/>
              <a:gd name="connsiteY2" fmla="*/ 0 h 6847115"/>
              <a:gd name="connsiteX3" fmla="*/ 12221030 w 12259130"/>
              <a:gd name="connsiteY3" fmla="*/ 6847115 h 6847115"/>
              <a:gd name="connsiteX4" fmla="*/ 0 w 12259130"/>
              <a:gd name="connsiteY4" fmla="*/ 6847114 h 6847115"/>
              <a:gd name="connsiteX0" fmla="*/ 0 w 12170230"/>
              <a:gd name="connsiteY0" fmla="*/ 6859814 h 6859814"/>
              <a:gd name="connsiteX1" fmla="*/ 10007236 w 12170230"/>
              <a:gd name="connsiteY1" fmla="*/ 5238933 h 6859814"/>
              <a:gd name="connsiteX2" fmla="*/ 12170230 w 12170230"/>
              <a:gd name="connsiteY2" fmla="*/ 0 h 6859814"/>
              <a:gd name="connsiteX3" fmla="*/ 12132130 w 12170230"/>
              <a:gd name="connsiteY3" fmla="*/ 6847115 h 6859814"/>
              <a:gd name="connsiteX4" fmla="*/ 0 w 12170230"/>
              <a:gd name="connsiteY4" fmla="*/ 6859814 h 6859814"/>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5630" h="6847115">
                <a:moveTo>
                  <a:pt x="0" y="6847114"/>
                </a:moveTo>
                <a:cubicBezTo>
                  <a:pt x="1860005" y="5494382"/>
                  <a:pt x="7994831" y="6388465"/>
                  <a:pt x="10032636" y="5238933"/>
                </a:cubicBezTo>
                <a:cubicBezTo>
                  <a:pt x="12206876" y="3558178"/>
                  <a:pt x="11083835" y="1631043"/>
                  <a:pt x="12195630" y="0"/>
                </a:cubicBezTo>
                <a:cubicBezTo>
                  <a:pt x="12190792" y="2281162"/>
                  <a:pt x="12162368" y="4565953"/>
                  <a:pt x="12157530" y="6847115"/>
                </a:cubicBezTo>
                <a:lnTo>
                  <a:pt x="0" y="684711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9">
            <a:extLst>
              <a:ext uri="{FF2B5EF4-FFF2-40B4-BE49-F238E27FC236}">
                <a16:creationId xmlns:a16="http://schemas.microsoft.com/office/drawing/2014/main" id="{66BF8A63-094C-431F-A3A0-63E41BD8DF9F}"/>
              </a:ext>
            </a:extLst>
          </p:cNvPr>
          <p:cNvSpPr/>
          <p:nvPr userDrawn="1"/>
        </p:nvSpPr>
        <p:spPr>
          <a:xfrm>
            <a:off x="-15213" y="-8794"/>
            <a:ext cx="12222426" cy="6872515"/>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700000"/>
              <a:gd name="connsiteY0" fmla="*/ 6858000 h 7525657"/>
              <a:gd name="connsiteX1" fmla="*/ 10371907 w 12700000"/>
              <a:gd name="connsiteY1" fmla="*/ 5786846 h 7525657"/>
              <a:gd name="connsiteX2" fmla="*/ 12192000 w 12700000"/>
              <a:gd name="connsiteY2" fmla="*/ 0 h 7525657"/>
              <a:gd name="connsiteX3" fmla="*/ 12700000 w 12700000"/>
              <a:gd name="connsiteY3" fmla="*/ 7525657 h 7525657"/>
              <a:gd name="connsiteX4" fmla="*/ 0 w 12700000"/>
              <a:gd name="connsiteY4" fmla="*/ 6858000 h 7525657"/>
              <a:gd name="connsiteX0" fmla="*/ 0 w 12729029"/>
              <a:gd name="connsiteY0" fmla="*/ 6204858 h 6872515"/>
              <a:gd name="connsiteX1" fmla="*/ 10371907 w 12729029"/>
              <a:gd name="connsiteY1" fmla="*/ 5133704 h 6872515"/>
              <a:gd name="connsiteX2" fmla="*/ 12729029 w 12729029"/>
              <a:gd name="connsiteY2" fmla="*/ 0 h 6872515"/>
              <a:gd name="connsiteX3" fmla="*/ 12700000 w 12729029"/>
              <a:gd name="connsiteY3" fmla="*/ 6872515 h 6872515"/>
              <a:gd name="connsiteX4" fmla="*/ 0 w 12729029"/>
              <a:gd name="connsiteY4" fmla="*/ 6204858 h 6872515"/>
              <a:gd name="connsiteX0" fmla="*/ 0 w 12162972"/>
              <a:gd name="connsiteY0" fmla="*/ 6872515 h 6872515"/>
              <a:gd name="connsiteX1" fmla="*/ 9805850 w 12162972"/>
              <a:gd name="connsiteY1" fmla="*/ 5133704 h 6872515"/>
              <a:gd name="connsiteX2" fmla="*/ 12162972 w 12162972"/>
              <a:gd name="connsiteY2" fmla="*/ 0 h 6872515"/>
              <a:gd name="connsiteX3" fmla="*/ 12133943 w 12162972"/>
              <a:gd name="connsiteY3" fmla="*/ 6872515 h 6872515"/>
              <a:gd name="connsiteX4" fmla="*/ 0 w 12162972"/>
              <a:gd name="connsiteY4" fmla="*/ 6872515 h 6872515"/>
              <a:gd name="connsiteX0" fmla="*/ 0 w 12148458"/>
              <a:gd name="connsiteY0" fmla="*/ 6843486 h 6843486"/>
              <a:gd name="connsiteX1" fmla="*/ 9805850 w 12148458"/>
              <a:gd name="connsiteY1" fmla="*/ 5104675 h 6843486"/>
              <a:gd name="connsiteX2" fmla="*/ 12148458 w 12148458"/>
              <a:gd name="connsiteY2" fmla="*/ 0 h 6843486"/>
              <a:gd name="connsiteX3" fmla="*/ 12133943 w 12148458"/>
              <a:gd name="connsiteY3" fmla="*/ 6843486 h 6843486"/>
              <a:gd name="connsiteX4" fmla="*/ 0 w 12148458"/>
              <a:gd name="connsiteY4" fmla="*/ 6843486 h 6843486"/>
              <a:gd name="connsiteX0" fmla="*/ 0 w 12148458"/>
              <a:gd name="connsiteY0" fmla="*/ 6843486 h 6843486"/>
              <a:gd name="connsiteX1" fmla="*/ 9805850 w 12148458"/>
              <a:gd name="connsiteY1" fmla="*/ 5104675 h 6843486"/>
              <a:gd name="connsiteX2" fmla="*/ 12148458 w 12148458"/>
              <a:gd name="connsiteY2" fmla="*/ 0 h 6843486"/>
              <a:gd name="connsiteX3" fmla="*/ 12032343 w 12148458"/>
              <a:gd name="connsiteY3" fmla="*/ 6698343 h 6843486"/>
              <a:gd name="connsiteX4" fmla="*/ 0 w 12148458"/>
              <a:gd name="connsiteY4" fmla="*/ 6843486 h 6843486"/>
              <a:gd name="connsiteX0" fmla="*/ 0 w 12149854"/>
              <a:gd name="connsiteY0" fmla="*/ 6843486 h 6843486"/>
              <a:gd name="connsiteX1" fmla="*/ 9805850 w 12149854"/>
              <a:gd name="connsiteY1" fmla="*/ 5104675 h 6843486"/>
              <a:gd name="connsiteX2" fmla="*/ 12148458 w 12149854"/>
              <a:gd name="connsiteY2" fmla="*/ 0 h 6843486"/>
              <a:gd name="connsiteX3" fmla="*/ 12148458 w 12149854"/>
              <a:gd name="connsiteY3" fmla="*/ 6828972 h 6843486"/>
              <a:gd name="connsiteX4" fmla="*/ 0 w 12149854"/>
              <a:gd name="connsiteY4" fmla="*/ 6843486 h 6843486"/>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28972 h 6887029"/>
              <a:gd name="connsiteX4" fmla="*/ 0 w 12193397"/>
              <a:gd name="connsiteY4" fmla="*/ 6887029 h 6887029"/>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87029 h 6887029"/>
              <a:gd name="connsiteX4" fmla="*/ 0 w 12193397"/>
              <a:gd name="connsiteY4" fmla="*/ 6887029 h 6887029"/>
              <a:gd name="connsiteX0" fmla="*/ 0 w 12192154"/>
              <a:gd name="connsiteY0" fmla="*/ 6219372 h 6219372"/>
              <a:gd name="connsiteX1" fmla="*/ 9849393 w 12192154"/>
              <a:gd name="connsiteY1" fmla="*/ 4437018 h 6219372"/>
              <a:gd name="connsiteX2" fmla="*/ 12090401 w 12192154"/>
              <a:gd name="connsiteY2" fmla="*/ 0 h 6219372"/>
              <a:gd name="connsiteX3" fmla="*/ 12192001 w 12192154"/>
              <a:gd name="connsiteY3" fmla="*/ 6219372 h 6219372"/>
              <a:gd name="connsiteX4" fmla="*/ 0 w 12192154"/>
              <a:gd name="connsiteY4" fmla="*/ 6219372 h 6219372"/>
              <a:gd name="connsiteX0" fmla="*/ 0 w 12193397"/>
              <a:gd name="connsiteY0" fmla="*/ 6219372 h 6219372"/>
              <a:gd name="connsiteX1" fmla="*/ 9849393 w 12193397"/>
              <a:gd name="connsiteY1" fmla="*/ 4437018 h 6219372"/>
              <a:gd name="connsiteX2" fmla="*/ 12192001 w 12193397"/>
              <a:gd name="connsiteY2" fmla="*/ 0 h 6219372"/>
              <a:gd name="connsiteX3" fmla="*/ 12192001 w 12193397"/>
              <a:gd name="connsiteY3" fmla="*/ 6219372 h 6219372"/>
              <a:gd name="connsiteX4" fmla="*/ 0 w 12193397"/>
              <a:gd name="connsiteY4" fmla="*/ 6219372 h 6219372"/>
              <a:gd name="connsiteX0" fmla="*/ 0 w 12193397"/>
              <a:gd name="connsiteY0" fmla="*/ 6219372 h 6872515"/>
              <a:gd name="connsiteX1" fmla="*/ 9849393 w 12193397"/>
              <a:gd name="connsiteY1" fmla="*/ 4437018 h 6872515"/>
              <a:gd name="connsiteX2" fmla="*/ 12192001 w 12193397"/>
              <a:gd name="connsiteY2" fmla="*/ 0 h 6872515"/>
              <a:gd name="connsiteX3" fmla="*/ 12192001 w 12193397"/>
              <a:gd name="connsiteY3" fmla="*/ 6872515 h 6872515"/>
              <a:gd name="connsiteX4" fmla="*/ 0 w 12193397"/>
              <a:gd name="connsiteY4" fmla="*/ 6219372 h 6872515"/>
              <a:gd name="connsiteX0" fmla="*/ 0 w 12222426"/>
              <a:gd name="connsiteY0" fmla="*/ 6872514 h 6872515"/>
              <a:gd name="connsiteX1" fmla="*/ 9878422 w 12222426"/>
              <a:gd name="connsiteY1" fmla="*/ 4437018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197736 w 12222426"/>
              <a:gd name="connsiteY1" fmla="*/ 4814390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212250 w 12222426"/>
              <a:gd name="connsiteY1" fmla="*/ 5409476 h 6872515"/>
              <a:gd name="connsiteX2" fmla="*/ 12221030 w 12222426"/>
              <a:gd name="connsiteY2" fmla="*/ 0 h 6872515"/>
              <a:gd name="connsiteX3" fmla="*/ 12221030 w 12222426"/>
              <a:gd name="connsiteY3" fmla="*/ 6872515 h 6872515"/>
              <a:gd name="connsiteX4" fmla="*/ 0 w 12222426"/>
              <a:gd name="connsiteY4" fmla="*/ 6872514 h 6872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2426" h="6872515">
                <a:moveTo>
                  <a:pt x="0" y="6872514"/>
                </a:moveTo>
                <a:cubicBezTo>
                  <a:pt x="2037805" y="5722982"/>
                  <a:pt x="8174445" y="6559008"/>
                  <a:pt x="10212250" y="5409476"/>
                </a:cubicBezTo>
                <a:cubicBezTo>
                  <a:pt x="12386490" y="3728721"/>
                  <a:pt x="11261635" y="1719943"/>
                  <a:pt x="12221030" y="0"/>
                </a:cubicBezTo>
                <a:cubicBezTo>
                  <a:pt x="12216192" y="2281162"/>
                  <a:pt x="12225868" y="4591353"/>
                  <a:pt x="12221030" y="6872515"/>
                </a:cubicBezTo>
                <a:lnTo>
                  <a:pt x="0" y="6872514"/>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sosceles Triangle 9">
            <a:extLst>
              <a:ext uri="{FF2B5EF4-FFF2-40B4-BE49-F238E27FC236}">
                <a16:creationId xmlns:a16="http://schemas.microsoft.com/office/drawing/2014/main" id="{ED72CE23-6E9E-445E-A127-A9C3AB89B488}"/>
              </a:ext>
            </a:extLst>
          </p:cNvPr>
          <p:cNvSpPr/>
          <p:nvPr userDrawn="1"/>
        </p:nvSpPr>
        <p:spPr>
          <a:xfrm rot="10800000">
            <a:off x="1" y="-12699"/>
            <a:ext cx="12204700" cy="6870700"/>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97736 w 12192000"/>
              <a:gd name="connsiteY1" fmla="*/ 5656217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039600"/>
              <a:gd name="connsiteY0" fmla="*/ 6997700 h 6997700"/>
              <a:gd name="connsiteX1" fmla="*/ 10045336 w 12039600"/>
              <a:gd name="connsiteY1" fmla="*/ 5656217 h 6997700"/>
              <a:gd name="connsiteX2" fmla="*/ 12039600 w 12039600"/>
              <a:gd name="connsiteY2" fmla="*/ 0 h 6997700"/>
              <a:gd name="connsiteX3" fmla="*/ 12039600 w 12039600"/>
              <a:gd name="connsiteY3" fmla="*/ 6858000 h 6997700"/>
              <a:gd name="connsiteX4" fmla="*/ 0 w 12039600"/>
              <a:gd name="connsiteY4" fmla="*/ 6997700 h 6997700"/>
              <a:gd name="connsiteX0" fmla="*/ 0 w 12192000"/>
              <a:gd name="connsiteY0" fmla="*/ 6997700 h 6997700"/>
              <a:gd name="connsiteX1" fmla="*/ 10045336 w 12192000"/>
              <a:gd name="connsiteY1" fmla="*/ 5656217 h 6997700"/>
              <a:gd name="connsiteX2" fmla="*/ 12039600 w 12192000"/>
              <a:gd name="connsiteY2" fmla="*/ 0 h 6997700"/>
              <a:gd name="connsiteX3" fmla="*/ 12192000 w 12192000"/>
              <a:gd name="connsiteY3" fmla="*/ 6997700 h 6997700"/>
              <a:gd name="connsiteX4" fmla="*/ 0 w 12192000"/>
              <a:gd name="connsiteY4" fmla="*/ 6997700 h 6997700"/>
              <a:gd name="connsiteX0" fmla="*/ 0 w 12192000"/>
              <a:gd name="connsiteY0" fmla="*/ 6845300 h 6845300"/>
              <a:gd name="connsiteX1" fmla="*/ 10045336 w 12192000"/>
              <a:gd name="connsiteY1" fmla="*/ 55038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83436 w 12192000"/>
              <a:gd name="connsiteY1" fmla="*/ 55927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45336 w 12192000"/>
              <a:gd name="connsiteY1" fmla="*/ 55546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45336 w 12192000"/>
              <a:gd name="connsiteY1" fmla="*/ 55546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204700"/>
              <a:gd name="connsiteY0" fmla="*/ 6832600 h 6845300"/>
              <a:gd name="connsiteX1" fmla="*/ 10058036 w 12204700"/>
              <a:gd name="connsiteY1" fmla="*/ 5554617 h 6845300"/>
              <a:gd name="connsiteX2" fmla="*/ 12204700 w 12204700"/>
              <a:gd name="connsiteY2" fmla="*/ 0 h 6845300"/>
              <a:gd name="connsiteX3" fmla="*/ 12204700 w 12204700"/>
              <a:gd name="connsiteY3" fmla="*/ 6845300 h 6845300"/>
              <a:gd name="connsiteX4" fmla="*/ 0 w 12204700"/>
              <a:gd name="connsiteY4" fmla="*/ 6832600 h 6845300"/>
              <a:gd name="connsiteX0" fmla="*/ 0 w 12204700"/>
              <a:gd name="connsiteY0" fmla="*/ 6832600 h 6845300"/>
              <a:gd name="connsiteX1" fmla="*/ 10058036 w 12204700"/>
              <a:gd name="connsiteY1" fmla="*/ 5554617 h 6845300"/>
              <a:gd name="connsiteX2" fmla="*/ 12204700 w 12204700"/>
              <a:gd name="connsiteY2" fmla="*/ 0 h 6845300"/>
              <a:gd name="connsiteX3" fmla="*/ 12204700 w 12204700"/>
              <a:gd name="connsiteY3" fmla="*/ 6845300 h 6845300"/>
              <a:gd name="connsiteX4" fmla="*/ 0 w 12204700"/>
              <a:gd name="connsiteY4" fmla="*/ 6832600 h 6845300"/>
              <a:gd name="connsiteX0" fmla="*/ 0 w 12204700"/>
              <a:gd name="connsiteY0" fmla="*/ 6832600 h 6870700"/>
              <a:gd name="connsiteX1" fmla="*/ 10058036 w 12204700"/>
              <a:gd name="connsiteY1" fmla="*/ 5554617 h 6870700"/>
              <a:gd name="connsiteX2" fmla="*/ 12204700 w 12204700"/>
              <a:gd name="connsiteY2" fmla="*/ 0 h 6870700"/>
              <a:gd name="connsiteX3" fmla="*/ 12192000 w 12204700"/>
              <a:gd name="connsiteY3" fmla="*/ 6870700 h 6870700"/>
              <a:gd name="connsiteX4" fmla="*/ 0 w 12204700"/>
              <a:gd name="connsiteY4" fmla="*/ 6832600 h 6870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700" h="6870700">
                <a:moveTo>
                  <a:pt x="0" y="6832600"/>
                </a:moveTo>
                <a:cubicBezTo>
                  <a:pt x="1885405" y="5568768"/>
                  <a:pt x="8020231" y="6704149"/>
                  <a:pt x="10058036" y="5554617"/>
                </a:cubicBezTo>
                <a:cubicBezTo>
                  <a:pt x="12232276" y="3873862"/>
                  <a:pt x="11054805" y="1554843"/>
                  <a:pt x="12204700" y="0"/>
                </a:cubicBezTo>
                <a:cubicBezTo>
                  <a:pt x="12200467" y="2290233"/>
                  <a:pt x="12196233" y="4580467"/>
                  <a:pt x="12192000" y="6870700"/>
                </a:cubicBezTo>
                <a:lnTo>
                  <a:pt x="0" y="683260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AF55D275-D7F0-4BC5-ACE1-08EA96FE065F}"/>
              </a:ext>
            </a:extLst>
          </p:cNvPr>
          <p:cNvSpPr/>
          <p:nvPr userDrawn="1"/>
        </p:nvSpPr>
        <p:spPr>
          <a:xfrm rot="10800000">
            <a:off x="1" y="1"/>
            <a:ext cx="12192000" cy="6858000"/>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97736 w 12192000"/>
              <a:gd name="connsiteY1" fmla="*/ 5656217 h 6858000"/>
              <a:gd name="connsiteX2" fmla="*/ 12192000 w 12192000"/>
              <a:gd name="connsiteY2" fmla="*/ 0 h 6858000"/>
              <a:gd name="connsiteX3" fmla="*/ 12192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6858000"/>
                </a:moveTo>
                <a:cubicBezTo>
                  <a:pt x="2037805" y="5708468"/>
                  <a:pt x="8159931" y="6805749"/>
                  <a:pt x="10197736" y="5656217"/>
                </a:cubicBezTo>
                <a:cubicBezTo>
                  <a:pt x="12371976" y="3975462"/>
                  <a:pt x="11232605" y="1719943"/>
                  <a:pt x="12192000" y="0"/>
                </a:cubicBezTo>
                <a:lnTo>
                  <a:pt x="12192000" y="6858000"/>
                </a:lnTo>
                <a:lnTo>
                  <a:pt x="0" y="685800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ndoor&#10;&#10;Description generated with high confidence">
            <a:extLst>
              <a:ext uri="{FF2B5EF4-FFF2-40B4-BE49-F238E27FC236}">
                <a16:creationId xmlns:a16="http://schemas.microsoft.com/office/drawing/2014/main" id="{9358ED85-3F91-4A60-AA0D-5214CD30A548}"/>
              </a:ext>
            </a:extLst>
          </p:cNvPr>
          <p:cNvPicPr>
            <a:picLocks noChangeAspect="1"/>
          </p:cNvPicPr>
          <p:nvPr userDrawn="1"/>
        </p:nvPicPr>
        <p:blipFill rotWithShape="1">
          <a:blip r:embed="rId2">
            <a:lum bright="70000" contrast="-70000"/>
            <a:extLst>
              <a:ext uri="{28A0092B-C50C-407E-A947-70E740481C1C}">
                <a14:useLocalDpi xmlns:a14="http://schemas.microsoft.com/office/drawing/2010/main" val="0"/>
              </a:ext>
            </a:extLst>
          </a:blip>
          <a:srcRect t="7201"/>
          <a:stretch/>
        </p:blipFill>
        <p:spPr>
          <a:xfrm>
            <a:off x="354562" y="479042"/>
            <a:ext cx="1824738" cy="1432477"/>
          </a:xfrm>
          <a:prstGeom prst="rect">
            <a:avLst/>
          </a:prstGeom>
        </p:spPr>
      </p:pic>
      <p:sp>
        <p:nvSpPr>
          <p:cNvPr id="22" name="Subtitle 2">
            <a:extLst>
              <a:ext uri="{FF2B5EF4-FFF2-40B4-BE49-F238E27FC236}">
                <a16:creationId xmlns:a16="http://schemas.microsoft.com/office/drawing/2014/main" id="{BE025E4A-4CBA-48FB-AEF6-DE10B0DC6327}"/>
              </a:ext>
            </a:extLst>
          </p:cNvPr>
          <p:cNvSpPr txBox="1">
            <a:spLocks/>
          </p:cNvSpPr>
          <p:nvPr userDrawn="1"/>
        </p:nvSpPr>
        <p:spPr>
          <a:xfrm>
            <a:off x="6958652" y="5796343"/>
            <a:ext cx="5132090" cy="977926"/>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b="0" i="0" dirty="0">
                <a:solidFill>
                  <a:schemeClr val="bg1">
                    <a:lumMod val="65000"/>
                  </a:schemeClr>
                </a:solidFill>
                <a:latin typeface="Arial" panose="020B0604020202020204" pitchFamily="34" charset="0"/>
                <a:cs typeface="Arial" panose="020B0604020202020204" pitchFamily="34" charset="0"/>
              </a:rPr>
              <a:t>Curriculum Development </a:t>
            </a:r>
          </a:p>
          <a:p>
            <a:pPr algn="r"/>
            <a:r>
              <a:rPr lang="en-US" sz="1400" b="0" i="0" dirty="0">
                <a:solidFill>
                  <a:schemeClr val="bg1">
                    <a:lumMod val="65000"/>
                  </a:schemeClr>
                </a:solidFill>
                <a:latin typeface="Arial" panose="020B0604020202020204" pitchFamily="34" charset="0"/>
                <a:cs typeface="Arial" panose="020B0604020202020204" pitchFamily="34" charset="0"/>
              </a:rPr>
              <a:t>of Master’s Degree Program in </a:t>
            </a:r>
          </a:p>
          <a:p>
            <a:pPr algn="r"/>
            <a:r>
              <a:rPr lang="en-US" sz="1400" b="0" i="0" dirty="0">
                <a:solidFill>
                  <a:schemeClr val="bg1">
                    <a:lumMod val="65000"/>
                  </a:schemeClr>
                </a:solidFill>
                <a:latin typeface="Arial" panose="020B0604020202020204" pitchFamily="34" charset="0"/>
                <a:cs typeface="Arial" panose="020B0604020202020204" pitchFamily="34" charset="0"/>
              </a:rPr>
              <a:t>Industrial Engineering for Thailand Sustainable Smart Industry</a:t>
            </a:r>
          </a:p>
        </p:txBody>
      </p:sp>
      <p:sp>
        <p:nvSpPr>
          <p:cNvPr id="24" name="Rectangle 23">
            <a:extLst>
              <a:ext uri="{FF2B5EF4-FFF2-40B4-BE49-F238E27FC236}">
                <a16:creationId xmlns:a16="http://schemas.microsoft.com/office/drawing/2014/main" id="{6B09061E-C19F-4F07-A1CD-123D3E1DE607}"/>
              </a:ext>
            </a:extLst>
          </p:cNvPr>
          <p:cNvSpPr/>
          <p:nvPr userDrawn="1"/>
        </p:nvSpPr>
        <p:spPr>
          <a:xfrm>
            <a:off x="4042475" y="2034173"/>
            <a:ext cx="6001323" cy="1569660"/>
          </a:xfrm>
          <a:prstGeom prst="rect">
            <a:avLst/>
          </a:prstGeom>
          <a:noFill/>
        </p:spPr>
        <p:txBody>
          <a:bodyPr wrap="none" lIns="91440" tIns="45720" rIns="91440" bIns="45720">
            <a:spAutoFit/>
          </a:bodyPr>
          <a:lstStyle/>
          <a:p>
            <a:pPr algn="ctr"/>
            <a:r>
              <a:rPr lang="en-US" sz="9600" b="0" i="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cs typeface="Arial" panose="020B0604020202020204" pitchFamily="34" charset="0"/>
              </a:rPr>
              <a:t>Thank You</a:t>
            </a:r>
          </a:p>
        </p:txBody>
      </p:sp>
      <p:pic>
        <p:nvPicPr>
          <p:cNvPr id="19" name="Picture 18" descr="A close up of a logo&#10;&#10;Description generated with very high confidence">
            <a:extLst>
              <a:ext uri="{FF2B5EF4-FFF2-40B4-BE49-F238E27FC236}">
                <a16:creationId xmlns:a16="http://schemas.microsoft.com/office/drawing/2014/main" id="{FA31B2A8-CB08-462F-B7BA-1D4FF2A92CD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18451" y="770574"/>
            <a:ext cx="4263315" cy="1217780"/>
          </a:xfrm>
          <a:prstGeom prst="rect">
            <a:avLst/>
          </a:prstGeom>
        </p:spPr>
      </p:pic>
      <p:grpSp>
        <p:nvGrpSpPr>
          <p:cNvPr id="26" name="Group 25"/>
          <p:cNvGrpSpPr/>
          <p:nvPr userDrawn="1"/>
        </p:nvGrpSpPr>
        <p:grpSpPr>
          <a:xfrm>
            <a:off x="1433334" y="1661096"/>
            <a:ext cx="10658792" cy="5077641"/>
            <a:chOff x="1433334" y="1661096"/>
            <a:chExt cx="10658792" cy="5077641"/>
          </a:xfrm>
        </p:grpSpPr>
        <p:pic>
          <p:nvPicPr>
            <p:cNvPr id="27" name="Picture 26">
              <a:extLst>
                <a:ext uri="{FF2B5EF4-FFF2-40B4-BE49-F238E27FC236}">
                  <a16:creationId xmlns:a16="http://schemas.microsoft.com/office/drawing/2014/main" id="{10E009E9-C9B2-471A-9A7A-5D205EEDA14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820309" y="4249828"/>
              <a:ext cx="1280160" cy="1280160"/>
            </a:xfrm>
            <a:prstGeom prst="rect">
              <a:avLst/>
            </a:prstGeom>
            <a:noFill/>
          </p:spPr>
        </p:pic>
        <p:pic>
          <p:nvPicPr>
            <p:cNvPr id="28" name="Picture 2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366" y="5267033"/>
              <a:ext cx="1243584" cy="1228038"/>
            </a:xfrm>
            <a:prstGeom prst="rect">
              <a:avLst/>
            </a:prstGeom>
          </p:spPr>
        </p:pic>
        <p:pic>
          <p:nvPicPr>
            <p:cNvPr id="29" name="Picture 2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87735" y="5409421"/>
              <a:ext cx="1234440" cy="1234440"/>
            </a:xfrm>
            <a:prstGeom prst="rect">
              <a:avLst/>
            </a:prstGeom>
          </p:spPr>
        </p:pic>
        <p:pic>
          <p:nvPicPr>
            <p:cNvPr id="30" name="Picture 2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52371" y="4984342"/>
              <a:ext cx="1554480" cy="1417874"/>
            </a:xfrm>
            <a:prstGeom prst="rect">
              <a:avLst/>
            </a:prstGeom>
          </p:spPr>
        </p:pic>
        <p:grpSp>
          <p:nvGrpSpPr>
            <p:cNvPr id="31" name="Group 30"/>
            <p:cNvGrpSpPr/>
            <p:nvPr userDrawn="1"/>
          </p:nvGrpSpPr>
          <p:grpSpPr>
            <a:xfrm>
              <a:off x="1433334" y="5625782"/>
              <a:ext cx="1947672" cy="1112955"/>
              <a:chOff x="1462142" y="5625782"/>
              <a:chExt cx="1947672" cy="1112955"/>
            </a:xfrm>
          </p:grpSpPr>
          <p:sp>
            <p:nvSpPr>
              <p:cNvPr id="36" name="Rectangle 35"/>
              <p:cNvSpPr/>
              <p:nvPr userDrawn="1"/>
            </p:nvSpPr>
            <p:spPr>
              <a:xfrm>
                <a:off x="1709237" y="6396483"/>
                <a:ext cx="1453102" cy="156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462142" y="5625782"/>
                <a:ext cx="1947672" cy="1112955"/>
              </a:xfrm>
              <a:prstGeom prst="rect">
                <a:avLst/>
              </a:prstGeom>
            </p:spPr>
          </p:pic>
        </p:grpSp>
        <p:pic>
          <p:nvPicPr>
            <p:cNvPr id="32" name="Picture 31"/>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635690" y="4846630"/>
              <a:ext cx="1252728" cy="1244376"/>
            </a:xfrm>
            <a:prstGeom prst="rect">
              <a:avLst/>
            </a:prstGeom>
          </p:spPr>
        </p:pic>
        <p:pic>
          <p:nvPicPr>
            <p:cNvPr id="33" name="Picture 32"/>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031422" y="1661096"/>
              <a:ext cx="1060704" cy="1416670"/>
            </a:xfrm>
            <a:prstGeom prst="rect">
              <a:avLst/>
            </a:prstGeom>
          </p:spPr>
        </p:pic>
        <p:pic>
          <p:nvPicPr>
            <p:cNvPr id="34" name="Picture 3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282832" y="5179620"/>
              <a:ext cx="1225296" cy="1418349"/>
            </a:xfrm>
            <a:prstGeom prst="rect">
              <a:avLst/>
            </a:prstGeom>
          </p:spPr>
        </p:pic>
        <p:pic>
          <p:nvPicPr>
            <p:cNvPr id="35" name="Picture 34"/>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739173" y="2994422"/>
              <a:ext cx="850392" cy="1490333"/>
            </a:xfrm>
            <a:prstGeom prst="rect">
              <a:avLst/>
            </a:prstGeom>
          </p:spPr>
        </p:pic>
      </p:grpSp>
      <p:grpSp>
        <p:nvGrpSpPr>
          <p:cNvPr id="25" name="Group 24">
            <a:extLst>
              <a:ext uri="{FF2B5EF4-FFF2-40B4-BE49-F238E27FC236}">
                <a16:creationId xmlns:a16="http://schemas.microsoft.com/office/drawing/2014/main" id="{45838C6F-2712-40E5-B33C-0F633F5A2BC1}"/>
              </a:ext>
            </a:extLst>
          </p:cNvPr>
          <p:cNvGrpSpPr/>
          <p:nvPr userDrawn="1"/>
        </p:nvGrpSpPr>
        <p:grpSpPr>
          <a:xfrm>
            <a:off x="208806" y="3605919"/>
            <a:ext cx="4259613" cy="2063948"/>
            <a:chOff x="1367874" y="3724026"/>
            <a:chExt cx="4259613" cy="2063948"/>
          </a:xfrm>
        </p:grpSpPr>
        <p:pic>
          <p:nvPicPr>
            <p:cNvPr id="38" name="Picture 8" descr="Related image">
              <a:extLst>
                <a:ext uri="{FF2B5EF4-FFF2-40B4-BE49-F238E27FC236}">
                  <a16:creationId xmlns:a16="http://schemas.microsoft.com/office/drawing/2014/main" id="{C347F2E1-32C3-42DE-A641-A761A9BC8457}"/>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12951" t="10377" r="11299" b="16033"/>
            <a:stretch/>
          </p:blipFill>
          <p:spPr bwMode="auto">
            <a:xfrm>
              <a:off x="1451557" y="4417174"/>
              <a:ext cx="658490" cy="63971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9" name="Picture 38" descr="Image result for youtube icon png">
              <a:extLst>
                <a:ext uri="{FF2B5EF4-FFF2-40B4-BE49-F238E27FC236}">
                  <a16:creationId xmlns:a16="http://schemas.microsoft.com/office/drawing/2014/main" id="{433171C4-5851-4396-BA52-6A4F1EB08AA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367874" y="5129484"/>
              <a:ext cx="658490" cy="65849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0" name="Picture 6" descr="Image result for website icon png">
              <a:extLst>
                <a:ext uri="{FF2B5EF4-FFF2-40B4-BE49-F238E27FC236}">
                  <a16:creationId xmlns:a16="http://schemas.microsoft.com/office/drawing/2014/main" id="{700B0FFF-4324-4D36-ABB6-514B1D0CC3D6}"/>
                </a:ext>
              </a:extLst>
            </p:cNvPr>
            <p:cNvPicPr>
              <a:picLocks noChangeAspect="1" noChangeArrowheads="1"/>
            </p:cNvPicPr>
            <p:nvPr userDrawn="1"/>
          </p:nvPicPr>
          <p:blipFill rotWithShape="1">
            <a:blip r:embed="rId15">
              <a:extLst>
                <a:ext uri="{28A0092B-C50C-407E-A947-70E740481C1C}">
                  <a14:useLocalDpi xmlns:a14="http://schemas.microsoft.com/office/drawing/2010/main" val="0"/>
                </a:ext>
              </a:extLst>
            </a:blip>
            <a:srcRect b="6087"/>
            <a:stretch/>
          </p:blipFill>
          <p:spPr bwMode="auto">
            <a:xfrm>
              <a:off x="1496281" y="3724026"/>
              <a:ext cx="658490" cy="618404"/>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A5E2B65C-C975-427A-8BB0-A7D46DE78454}"/>
                </a:ext>
              </a:extLst>
            </p:cNvPr>
            <p:cNvSpPr txBox="1"/>
            <p:nvPr userDrawn="1"/>
          </p:nvSpPr>
          <p:spPr>
            <a:xfrm>
              <a:off x="2137507" y="3833173"/>
              <a:ext cx="3489980" cy="400110"/>
            </a:xfrm>
            <a:prstGeom prst="rect">
              <a:avLst/>
            </a:prstGeom>
            <a:noFill/>
          </p:spPr>
          <p:txBody>
            <a:bodyPr wrap="square" rtlCol="0">
              <a:spAutoFit/>
            </a:bodyPr>
            <a:lstStyle/>
            <a:p>
              <a:pPr algn="l"/>
              <a:r>
                <a:rPr lang="en-US" sz="2000" dirty="0">
                  <a:solidFill>
                    <a:srgbClr val="002060"/>
                  </a:solidFill>
                </a:rPr>
                <a:t>https://msie4.ait.ac.th/</a:t>
              </a:r>
            </a:p>
          </p:txBody>
        </p:sp>
        <p:sp>
          <p:nvSpPr>
            <p:cNvPr id="42" name="TextBox 41">
              <a:extLst>
                <a:ext uri="{FF2B5EF4-FFF2-40B4-BE49-F238E27FC236}">
                  <a16:creationId xmlns:a16="http://schemas.microsoft.com/office/drawing/2014/main" id="{5D1A48ED-6076-4329-BBEF-FBED22F94A4E}"/>
                </a:ext>
              </a:extLst>
            </p:cNvPr>
            <p:cNvSpPr txBox="1"/>
            <p:nvPr userDrawn="1"/>
          </p:nvSpPr>
          <p:spPr>
            <a:xfrm>
              <a:off x="2060031" y="5269018"/>
              <a:ext cx="3166593" cy="400110"/>
            </a:xfrm>
            <a:prstGeom prst="rect">
              <a:avLst/>
            </a:prstGeom>
            <a:noFill/>
          </p:spPr>
          <p:txBody>
            <a:bodyPr wrap="square" rtlCol="0">
              <a:spAutoFit/>
            </a:bodyPr>
            <a:lstStyle/>
            <a:p>
              <a:pPr algn="l"/>
              <a:r>
                <a:rPr lang="en-US" sz="2000" dirty="0">
                  <a:solidFill>
                    <a:srgbClr val="002060"/>
                  </a:solidFill>
                </a:rPr>
                <a:t>MSIE 4.0 Channel</a:t>
              </a:r>
            </a:p>
          </p:txBody>
        </p:sp>
        <p:sp>
          <p:nvSpPr>
            <p:cNvPr id="43" name="TextBox 42">
              <a:extLst>
                <a:ext uri="{FF2B5EF4-FFF2-40B4-BE49-F238E27FC236}">
                  <a16:creationId xmlns:a16="http://schemas.microsoft.com/office/drawing/2014/main" id="{FD629B7C-F449-4D17-9736-3DF1838E5F47}"/>
                </a:ext>
              </a:extLst>
            </p:cNvPr>
            <p:cNvSpPr txBox="1"/>
            <p:nvPr userDrawn="1"/>
          </p:nvSpPr>
          <p:spPr>
            <a:xfrm>
              <a:off x="2109384" y="4536977"/>
              <a:ext cx="3166593" cy="400110"/>
            </a:xfrm>
            <a:prstGeom prst="rect">
              <a:avLst/>
            </a:prstGeom>
            <a:noFill/>
          </p:spPr>
          <p:txBody>
            <a:bodyPr wrap="square" rtlCol="0">
              <a:spAutoFit/>
            </a:bodyPr>
            <a:lstStyle/>
            <a:p>
              <a:pPr algn="l"/>
              <a:r>
                <a:rPr lang="en-US" sz="2000" dirty="0">
                  <a:solidFill>
                    <a:srgbClr val="002060"/>
                  </a:solidFill>
                </a:rPr>
                <a:t>@MSIE4Thailand</a:t>
              </a:r>
            </a:p>
          </p:txBody>
        </p:sp>
      </p:grpSp>
      <p:sp>
        <p:nvSpPr>
          <p:cNvPr id="44" name="TextBox 43">
            <a:extLst>
              <a:ext uri="{FF2B5EF4-FFF2-40B4-BE49-F238E27FC236}">
                <a16:creationId xmlns:a16="http://schemas.microsoft.com/office/drawing/2014/main" id="{F67F8699-7B71-4797-B9A1-850CF5BF8DCB}"/>
              </a:ext>
            </a:extLst>
          </p:cNvPr>
          <p:cNvSpPr txBox="1"/>
          <p:nvPr userDrawn="1"/>
        </p:nvSpPr>
        <p:spPr>
          <a:xfrm>
            <a:off x="4042475" y="3672689"/>
            <a:ext cx="6311008" cy="430887"/>
          </a:xfrm>
          <a:prstGeom prst="rect">
            <a:avLst/>
          </a:prstGeom>
          <a:noFill/>
        </p:spPr>
        <p:txBody>
          <a:bodyPr wrap="square" rtlCol="0">
            <a:spAutoFit/>
          </a:bodyPr>
          <a:lstStyle/>
          <a:p>
            <a:pPr algn="ctr"/>
            <a:r>
              <a:rPr lang="en-US" sz="2200" dirty="0">
                <a:solidFill>
                  <a:srgbClr val="002060"/>
                </a:solidFill>
              </a:rPr>
              <a:t>Together We Will Make Our Education Stronger</a:t>
            </a:r>
          </a:p>
        </p:txBody>
      </p:sp>
    </p:spTree>
    <p:extLst>
      <p:ext uri="{BB962C8B-B14F-4D97-AF65-F5344CB8AC3E}">
        <p14:creationId xmlns:p14="http://schemas.microsoft.com/office/powerpoint/2010/main" val="286089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8607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A579E-4B74-4964-A53B-FB8332EF5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EC04A4-EEFA-4B33-8F0B-8AD3425CE2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46A3A-1AE9-4421-975B-95106E5773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CF984-20D0-475F-95E8-BAD667F37A1D}" type="datetimeFigureOut">
              <a:rPr lang="en-US" smtClean="0"/>
              <a:t>30-Jan-20</a:t>
            </a:fld>
            <a:endParaRPr lang="en-US"/>
          </a:p>
        </p:txBody>
      </p:sp>
      <p:sp>
        <p:nvSpPr>
          <p:cNvPr id="5" name="Footer Placeholder 4">
            <a:extLst>
              <a:ext uri="{FF2B5EF4-FFF2-40B4-BE49-F238E27FC236}">
                <a16:creationId xmlns:a16="http://schemas.microsoft.com/office/drawing/2014/main" id="{3D2ECF4F-5EC1-4EF5-ABA2-A2BF923008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6227D0-FBCE-4F46-A81F-6B494FE79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D2C98-E128-431B-B44D-4E0429A369B3}" type="slidenum">
              <a:rPr lang="en-US" smtClean="0"/>
              <a:t>‹#›</a:t>
            </a:fld>
            <a:endParaRPr lang="en-US"/>
          </a:p>
        </p:txBody>
      </p:sp>
    </p:spTree>
    <p:extLst>
      <p:ext uri="{BB962C8B-B14F-4D97-AF65-F5344CB8AC3E}">
        <p14:creationId xmlns:p14="http://schemas.microsoft.com/office/powerpoint/2010/main" val="321489313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62" r:id="rId4"/>
    <p:sldLayoutId id="214748366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athworks.com/discovery/predictive-analytics.html" TargetMode="External"/><Relationship Id="rId2" Type="http://schemas.openxmlformats.org/officeDocument/2006/relationships/hyperlink" Target="https://www.datapine.com/data-visualization-too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6177" y="2204653"/>
            <a:ext cx="9672210" cy="1121423"/>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4400" b="0" i="0" kern="1200">
                <a:solidFill>
                  <a:schemeClr val="tx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r>
              <a:rPr lang="en-US" sz="4800" dirty="0">
                <a:solidFill>
                  <a:srgbClr val="002060"/>
                </a:solidFill>
              </a:rPr>
              <a:t>Applied Data Analytics</a:t>
            </a:r>
          </a:p>
          <a:p>
            <a:endParaRPr lang="en-US" sz="3200" dirty="0">
              <a:solidFill>
                <a:srgbClr val="002060"/>
              </a:solidFill>
            </a:endParaRPr>
          </a:p>
        </p:txBody>
      </p:sp>
      <p:sp>
        <p:nvSpPr>
          <p:cNvPr id="5" name="Subtitle 4">
            <a:extLst>
              <a:ext uri="{FF2B5EF4-FFF2-40B4-BE49-F238E27FC236}">
                <a16:creationId xmlns:a16="http://schemas.microsoft.com/office/drawing/2014/main" id="{5A51033F-DC79-40D3-B922-49AF37BB890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57352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Data Dashboard</a:t>
            </a:r>
            <a:br>
              <a:rPr lang="en-US" dirty="0"/>
            </a:br>
            <a:r>
              <a:rPr lang="en-US" sz="2700" dirty="0">
                <a:solidFill>
                  <a:srgbClr val="FF0000"/>
                </a:solidFill>
              </a:rPr>
              <a:t>Web Analytic Dashboard</a:t>
            </a:r>
          </a:p>
        </p:txBody>
      </p:sp>
      <p:pic>
        <p:nvPicPr>
          <p:cNvPr id="4" name="Picture 3" descr="A screenshot of a cell phone&#10;&#10;Description automatically generated">
            <a:extLst>
              <a:ext uri="{FF2B5EF4-FFF2-40B4-BE49-F238E27FC236}">
                <a16:creationId xmlns:a16="http://schemas.microsoft.com/office/drawing/2014/main" id="{1DCD8BAD-DAE7-45D9-A021-DD624D7E6D10}"/>
              </a:ext>
            </a:extLst>
          </p:cNvPr>
          <p:cNvPicPr/>
          <p:nvPr/>
        </p:nvPicPr>
        <p:blipFill>
          <a:blip r:embed="rId2">
            <a:extLst>
              <a:ext uri="{28A0092B-C50C-407E-A947-70E740481C1C}">
                <a14:useLocalDpi xmlns:a14="http://schemas.microsoft.com/office/drawing/2010/main" val="0"/>
              </a:ext>
            </a:extLst>
          </a:blip>
          <a:stretch>
            <a:fillRect/>
          </a:stretch>
        </p:blipFill>
        <p:spPr>
          <a:xfrm>
            <a:off x="3219413" y="1661846"/>
            <a:ext cx="6315000" cy="4399908"/>
          </a:xfrm>
          <a:prstGeom prst="rect">
            <a:avLst/>
          </a:prstGeom>
        </p:spPr>
      </p:pic>
    </p:spTree>
    <p:extLst>
      <p:ext uri="{BB962C8B-B14F-4D97-AF65-F5344CB8AC3E}">
        <p14:creationId xmlns:p14="http://schemas.microsoft.com/office/powerpoint/2010/main" val="1218165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Data Dashboard</a:t>
            </a:r>
            <a:br>
              <a:rPr lang="en-US" dirty="0"/>
            </a:br>
            <a:r>
              <a:rPr lang="en-US" sz="2700" dirty="0">
                <a:solidFill>
                  <a:srgbClr val="FF0000"/>
                </a:solidFill>
              </a:rPr>
              <a:t>Manufacturing Production Dashboard</a:t>
            </a:r>
          </a:p>
        </p:txBody>
      </p:sp>
      <p:pic>
        <p:nvPicPr>
          <p:cNvPr id="7" name="Content Placeholder 6" descr="A screen shot of a computer&#10;&#10;Description automatically generated">
            <a:extLst>
              <a:ext uri="{FF2B5EF4-FFF2-40B4-BE49-F238E27FC236}">
                <a16:creationId xmlns:a16="http://schemas.microsoft.com/office/drawing/2014/main" id="{539D3865-5D5A-4EB8-B947-609B01AFA46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95952" y="1592494"/>
            <a:ext cx="5901453" cy="4435903"/>
          </a:xfrm>
          <a:prstGeom prst="rect">
            <a:avLst/>
          </a:prstGeom>
        </p:spPr>
      </p:pic>
    </p:spTree>
    <p:extLst>
      <p:ext uri="{BB962C8B-B14F-4D97-AF65-F5344CB8AC3E}">
        <p14:creationId xmlns:p14="http://schemas.microsoft.com/office/powerpoint/2010/main" val="180362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Data Dashboard</a:t>
            </a:r>
            <a:br>
              <a:rPr lang="en-US" dirty="0"/>
            </a:br>
            <a:r>
              <a:rPr lang="en-US" sz="2700" dirty="0">
                <a:solidFill>
                  <a:srgbClr val="FF0000"/>
                </a:solidFill>
              </a:rPr>
              <a:t>Logistics Transportation Dashboard</a:t>
            </a:r>
          </a:p>
        </p:txBody>
      </p:sp>
      <p:pic>
        <p:nvPicPr>
          <p:cNvPr id="6" name="Content Placeholder 5" descr="A screenshot of a cell phone&#10;&#10;Description automatically generated">
            <a:extLst>
              <a:ext uri="{FF2B5EF4-FFF2-40B4-BE49-F238E27FC236}">
                <a16:creationId xmlns:a16="http://schemas.microsoft.com/office/drawing/2014/main" id="{12A03CFF-C46C-47C3-948C-6B326E74472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50227" y="1560301"/>
            <a:ext cx="5973912" cy="4532276"/>
          </a:xfrm>
          <a:prstGeom prst="rect">
            <a:avLst/>
          </a:prstGeom>
        </p:spPr>
      </p:pic>
    </p:spTree>
    <p:extLst>
      <p:ext uri="{BB962C8B-B14F-4D97-AF65-F5344CB8AC3E}">
        <p14:creationId xmlns:p14="http://schemas.microsoft.com/office/powerpoint/2010/main" val="2425930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Data Dashboard</a:t>
            </a:r>
            <a:br>
              <a:rPr lang="en-US" dirty="0"/>
            </a:br>
            <a:r>
              <a:rPr lang="en-US" sz="2700" dirty="0">
                <a:solidFill>
                  <a:srgbClr val="FF0000"/>
                </a:solidFill>
              </a:rPr>
              <a:t>Cash Management Dashboard</a:t>
            </a:r>
          </a:p>
        </p:txBody>
      </p:sp>
      <p:pic>
        <p:nvPicPr>
          <p:cNvPr id="7" name="Content Placeholder 6" descr="A screenshot of a cell phone&#10;&#10;Description automatically generated">
            <a:extLst>
              <a:ext uri="{FF2B5EF4-FFF2-40B4-BE49-F238E27FC236}">
                <a16:creationId xmlns:a16="http://schemas.microsoft.com/office/drawing/2014/main" id="{4B3CAD6C-4E2E-467E-AF20-D6EA82EDF4B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64172" y="1539752"/>
            <a:ext cx="5936679" cy="4593921"/>
          </a:xfrm>
          <a:prstGeom prst="rect">
            <a:avLst/>
          </a:prstGeom>
        </p:spPr>
      </p:pic>
    </p:spTree>
    <p:extLst>
      <p:ext uri="{BB962C8B-B14F-4D97-AF65-F5344CB8AC3E}">
        <p14:creationId xmlns:p14="http://schemas.microsoft.com/office/powerpoint/2010/main" val="599689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Data Dashboard</a:t>
            </a:r>
            <a:br>
              <a:rPr lang="en-US" dirty="0"/>
            </a:br>
            <a:r>
              <a:rPr lang="en-US" sz="2700" dirty="0">
                <a:solidFill>
                  <a:srgbClr val="FF0000"/>
                </a:solidFill>
              </a:rPr>
              <a:t>Hospital KPI Dashboard</a:t>
            </a:r>
          </a:p>
        </p:txBody>
      </p:sp>
      <p:pic>
        <p:nvPicPr>
          <p:cNvPr id="6" name="Content Placeholder 5" descr="A screenshot of a cell phone&#10;&#10;Description automatically generated">
            <a:extLst>
              <a:ext uri="{FF2B5EF4-FFF2-40B4-BE49-F238E27FC236}">
                <a16:creationId xmlns:a16="http://schemas.microsoft.com/office/drawing/2014/main" id="{C748D6D5-EC54-4D54-8B8B-EF862CFDF43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15056" y="1539753"/>
            <a:ext cx="6163196" cy="4583646"/>
          </a:xfrm>
          <a:prstGeom prst="rect">
            <a:avLst/>
          </a:prstGeom>
        </p:spPr>
      </p:pic>
    </p:spTree>
    <p:extLst>
      <p:ext uri="{BB962C8B-B14F-4D97-AF65-F5344CB8AC3E}">
        <p14:creationId xmlns:p14="http://schemas.microsoft.com/office/powerpoint/2010/main" val="3429800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Data Dashboard</a:t>
            </a:r>
            <a:br>
              <a:rPr lang="en-US" dirty="0"/>
            </a:br>
            <a:r>
              <a:rPr lang="en-US" sz="2700" dirty="0">
                <a:solidFill>
                  <a:srgbClr val="FF0000"/>
                </a:solidFill>
              </a:rPr>
              <a:t>Employee Performance Dashboard</a:t>
            </a:r>
          </a:p>
        </p:txBody>
      </p:sp>
      <p:pic>
        <p:nvPicPr>
          <p:cNvPr id="7" name="Content Placeholder 6" descr="A screenshot of a cell phone&#10;&#10;Description automatically generated">
            <a:extLst>
              <a:ext uri="{FF2B5EF4-FFF2-40B4-BE49-F238E27FC236}">
                <a16:creationId xmlns:a16="http://schemas.microsoft.com/office/drawing/2014/main" id="{5CD01370-DEBB-4B79-B4B3-36282566F04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61146" y="1693863"/>
            <a:ext cx="9136682" cy="4303712"/>
          </a:xfrm>
          <a:prstGeom prst="rect">
            <a:avLst/>
          </a:prstGeom>
        </p:spPr>
      </p:pic>
    </p:spTree>
    <p:extLst>
      <p:ext uri="{BB962C8B-B14F-4D97-AF65-F5344CB8AC3E}">
        <p14:creationId xmlns:p14="http://schemas.microsoft.com/office/powerpoint/2010/main" val="191553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fontScale="40000" lnSpcReduction="20000"/>
          </a:bodyPr>
          <a:lstStyle/>
          <a:p>
            <a:pPr marL="0" indent="0" algn="ctr">
              <a:buNone/>
            </a:pPr>
            <a:r>
              <a:rPr lang="en-US" sz="6000" b="1" dirty="0">
                <a:solidFill>
                  <a:srgbClr val="FF0000"/>
                </a:solidFill>
              </a:rPr>
              <a:t>Dashboard Design Principles</a:t>
            </a:r>
          </a:p>
          <a:p>
            <a:pPr marL="0" indent="0">
              <a:buNone/>
            </a:pPr>
            <a:endParaRPr lang="en-US" sz="5100" dirty="0"/>
          </a:p>
          <a:p>
            <a:pPr marL="0" indent="0">
              <a:buNone/>
            </a:pPr>
            <a:r>
              <a:rPr lang="en-US" sz="5100" dirty="0"/>
              <a:t>A good dashboard design is the one that:</a:t>
            </a:r>
          </a:p>
          <a:p>
            <a:pPr marL="0" indent="0">
              <a:buNone/>
            </a:pPr>
            <a:endParaRPr lang="en-US" sz="5100" dirty="0"/>
          </a:p>
          <a:p>
            <a:r>
              <a:rPr lang="en-US" sz="5100" b="1" dirty="0">
                <a:solidFill>
                  <a:srgbClr val="0070C0"/>
                </a:solidFill>
              </a:rPr>
              <a:t>Makes the complex simple</a:t>
            </a:r>
            <a:r>
              <a:rPr lang="en-US" sz="5100" dirty="0"/>
              <a:t>: we have lots of information, lots of data that changes all the time and different analytical needs and questions. We want to take all this complexity and make it simple.</a:t>
            </a:r>
          </a:p>
          <a:p>
            <a:r>
              <a:rPr lang="en-US" sz="5100" b="1" dirty="0">
                <a:solidFill>
                  <a:srgbClr val="0070C0"/>
                </a:solidFill>
              </a:rPr>
              <a:t>Tells a clear story</a:t>
            </a:r>
            <a:r>
              <a:rPr lang="en-US" sz="5100" dirty="0"/>
              <a:t>: connect data to its context in the business and answer the viewer’s questions. This is where the visual layout of a dashboard plays a crucial role.</a:t>
            </a:r>
          </a:p>
          <a:p>
            <a:r>
              <a:rPr lang="en-US" sz="5100" b="1" dirty="0">
                <a:solidFill>
                  <a:srgbClr val="0070C0"/>
                </a:solidFill>
              </a:rPr>
              <a:t>Expresses the meaning of the data</a:t>
            </a:r>
            <a:r>
              <a:rPr lang="en-US" sz="5100" dirty="0"/>
              <a:t>: the chosen data visualizations need to correctly represent the data and the information you want to extract from it.</a:t>
            </a:r>
          </a:p>
          <a:p>
            <a:r>
              <a:rPr lang="en-US" sz="5100" b="1" dirty="0">
                <a:solidFill>
                  <a:srgbClr val="0070C0"/>
                </a:solidFill>
              </a:rPr>
              <a:t>Reveals details as needed</a:t>
            </a:r>
            <a:r>
              <a:rPr lang="en-US" sz="5100" dirty="0"/>
              <a:t>: we want each viewer to have access to the data they need — no less but also no more. Some users might need to be able to see a more granular view of the data, but others could suffice with an overview.</a:t>
            </a:r>
          </a:p>
          <a:p>
            <a:pPr marL="0" indent="0">
              <a:buNone/>
            </a:pPr>
            <a:endParaRPr lang="en-US" dirty="0"/>
          </a:p>
        </p:txBody>
      </p:sp>
    </p:spTree>
    <p:extLst>
      <p:ext uri="{BB962C8B-B14F-4D97-AF65-F5344CB8AC3E}">
        <p14:creationId xmlns:p14="http://schemas.microsoft.com/office/powerpoint/2010/main" val="1664984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a:bodyPr>
          <a:lstStyle/>
          <a:p>
            <a:pPr marL="0" indent="0" algn="ctr">
              <a:buNone/>
            </a:pPr>
            <a:r>
              <a:rPr lang="en-US" b="1" dirty="0">
                <a:solidFill>
                  <a:srgbClr val="FF0000"/>
                </a:solidFill>
              </a:rPr>
              <a:t>Dashboard Design Best Practices</a:t>
            </a:r>
          </a:p>
          <a:p>
            <a:pPr marL="0" indent="0">
              <a:buNone/>
            </a:pPr>
            <a:r>
              <a:rPr lang="en-US" sz="2400" b="1" dirty="0">
                <a:solidFill>
                  <a:srgbClr val="0070C0"/>
                </a:solidFill>
              </a:rPr>
              <a:t>1. Focus on your end goal</a:t>
            </a:r>
          </a:p>
          <a:p>
            <a:pPr marL="0" indent="0">
              <a:buNone/>
            </a:pPr>
            <a:endParaRPr lang="en-US" sz="2400" dirty="0"/>
          </a:p>
          <a:p>
            <a:r>
              <a:rPr lang="en-US" sz="2400" dirty="0"/>
              <a:t>Each dashboard should be designed for a particular user group with the specific aim of assisting recipients in the business decision-making process. </a:t>
            </a:r>
          </a:p>
          <a:p>
            <a:r>
              <a:rPr lang="en-US" sz="2400" dirty="0"/>
              <a:t>Information is valuable only when it is directly actionable. </a:t>
            </a:r>
          </a:p>
          <a:p>
            <a:r>
              <a:rPr lang="en-US" sz="2400" dirty="0"/>
              <a:t>The receiving user must be able to employ the information in his own business strategies and goals. </a:t>
            </a:r>
          </a:p>
          <a:p>
            <a:r>
              <a:rPr lang="en-US" sz="2400" dirty="0"/>
              <a:t>Make sure that you are able to identify the key information, and separate it from the inessential one to enhance users’ productivity.</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2446533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fontScale="92500" lnSpcReduction="20000"/>
          </a:bodyPr>
          <a:lstStyle/>
          <a:p>
            <a:pPr marL="0" indent="0" algn="ctr">
              <a:buNone/>
            </a:pPr>
            <a:r>
              <a:rPr lang="en-US" b="1" dirty="0">
                <a:solidFill>
                  <a:srgbClr val="FF0000"/>
                </a:solidFill>
              </a:rPr>
              <a:t>Dashboard Design Best Practices</a:t>
            </a:r>
          </a:p>
          <a:p>
            <a:pPr marL="0" indent="0">
              <a:buNone/>
            </a:pPr>
            <a:r>
              <a:rPr lang="en-US" sz="2400" b="1" dirty="0">
                <a:solidFill>
                  <a:srgbClr val="0070C0"/>
                </a:solidFill>
              </a:rPr>
              <a:t>1. Focus on your end goal</a:t>
            </a:r>
          </a:p>
          <a:p>
            <a:pPr marL="0" indent="0">
              <a:buNone/>
            </a:pPr>
            <a:r>
              <a:rPr lang="en-US" sz="2400" dirty="0"/>
              <a:t>Four primary types of dashboards for business-based activity:</a:t>
            </a:r>
          </a:p>
          <a:p>
            <a:pPr marL="0" indent="0">
              <a:buNone/>
            </a:pPr>
            <a:endParaRPr lang="en-US" sz="2400" dirty="0"/>
          </a:p>
          <a:p>
            <a:pPr algn="just"/>
            <a:r>
              <a:rPr lang="en-US" sz="2400" dirty="0">
                <a:solidFill>
                  <a:srgbClr val="FF0000"/>
                </a:solidFill>
              </a:rPr>
              <a:t>Strategic</a:t>
            </a:r>
            <a:r>
              <a:rPr lang="en-US" sz="2400" dirty="0"/>
              <a:t>: focus on monitoring long-term company strategies by analyzing and benchmarking a wide range of critical trend-based information.</a:t>
            </a:r>
          </a:p>
          <a:p>
            <a:pPr algn="just"/>
            <a:r>
              <a:rPr lang="en-US" sz="2400" dirty="0">
                <a:solidFill>
                  <a:srgbClr val="FF0000"/>
                </a:solidFill>
              </a:rPr>
              <a:t>Operational</a:t>
            </a:r>
            <a:r>
              <a:rPr lang="en-US" sz="2400" dirty="0"/>
              <a:t>: monitor, measure and manage processes or operations with a shorter or more immediate time scale.</a:t>
            </a:r>
          </a:p>
          <a:p>
            <a:pPr algn="just"/>
            <a:r>
              <a:rPr lang="en-US" sz="2400" dirty="0">
                <a:solidFill>
                  <a:srgbClr val="FF0000"/>
                </a:solidFill>
              </a:rPr>
              <a:t>Analytical</a:t>
            </a:r>
            <a:r>
              <a:rPr lang="en-US" sz="2400" dirty="0"/>
              <a:t>: contain large streams of comprehensive data that allow analysts to drill down and extract insights to help the company to progress at an executive level.</a:t>
            </a:r>
          </a:p>
          <a:p>
            <a:pPr algn="just"/>
            <a:r>
              <a:rPr lang="en-US" sz="2400" dirty="0">
                <a:solidFill>
                  <a:srgbClr val="FF0000"/>
                </a:solidFill>
              </a:rPr>
              <a:t>Tactical</a:t>
            </a:r>
            <a:r>
              <a:rPr lang="en-US" sz="2400" dirty="0"/>
              <a:t>: these information-rich dashboards are best suited to mid-management and help in formulating growth strategies based on trends, strengths, and weaknesses across departments</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2914175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a:bodyPr>
          <a:lstStyle/>
          <a:p>
            <a:pPr marL="0" indent="0" algn="ctr">
              <a:buNone/>
            </a:pPr>
            <a:r>
              <a:rPr lang="en-US" b="1" dirty="0">
                <a:solidFill>
                  <a:srgbClr val="FF0000"/>
                </a:solidFill>
              </a:rPr>
              <a:t>Dashboard Design Best Practices</a:t>
            </a:r>
          </a:p>
          <a:p>
            <a:pPr marL="0" indent="0">
              <a:buNone/>
            </a:pPr>
            <a:r>
              <a:rPr lang="en-US" sz="2400" b="1" dirty="0">
                <a:solidFill>
                  <a:srgbClr val="0070C0"/>
                </a:solidFill>
              </a:rPr>
              <a:t>2. Don’t put all information on the same page</a:t>
            </a:r>
          </a:p>
          <a:p>
            <a:pPr marL="0" indent="0">
              <a:buNone/>
            </a:pPr>
            <a:endParaRPr lang="en-US" sz="2400" dirty="0"/>
          </a:p>
          <a:p>
            <a:pPr algn="just"/>
            <a:r>
              <a:rPr lang="en-US" sz="2400" dirty="0"/>
              <a:t>Never create one-size-fits-all dashboards and don’t put all information into the same page. </a:t>
            </a:r>
          </a:p>
          <a:p>
            <a:pPr algn="just"/>
            <a:r>
              <a:rPr lang="en-US" sz="2400" dirty="0"/>
              <a:t>Your audiences as groups of individuals have different needs – sales manager doesn’t need to see the same data as a marketing specialist, HR department or professionals in logistics analytics. </a:t>
            </a:r>
          </a:p>
          <a:p>
            <a:pPr algn="just"/>
            <a:r>
              <a:rPr lang="en-US" sz="2400" dirty="0"/>
              <a:t>It’s better to simply create one dashboard for each group of individuals depending on role. </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234274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6177" y="2204653"/>
            <a:ext cx="9672210" cy="1121423"/>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4400" b="0" i="0" kern="1200">
                <a:solidFill>
                  <a:schemeClr val="tx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r>
              <a:rPr lang="en-US" sz="4800" dirty="0">
                <a:solidFill>
                  <a:srgbClr val="002060"/>
                </a:solidFill>
              </a:rPr>
              <a:t>Session 5: Data Dashboard</a:t>
            </a:r>
          </a:p>
          <a:p>
            <a:endParaRPr lang="en-US" sz="3200" dirty="0">
              <a:solidFill>
                <a:srgbClr val="002060"/>
              </a:solidFill>
            </a:endParaRPr>
          </a:p>
        </p:txBody>
      </p:sp>
      <p:sp>
        <p:nvSpPr>
          <p:cNvPr id="5" name="Subtitle 4">
            <a:extLst>
              <a:ext uri="{FF2B5EF4-FFF2-40B4-BE49-F238E27FC236}">
                <a16:creationId xmlns:a16="http://schemas.microsoft.com/office/drawing/2014/main" id="{5A51033F-DC79-40D3-B922-49AF37BB890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754846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a:bodyPr>
          <a:lstStyle/>
          <a:p>
            <a:pPr marL="0" indent="0" algn="ctr">
              <a:buNone/>
            </a:pPr>
            <a:r>
              <a:rPr lang="en-US" b="1" dirty="0">
                <a:solidFill>
                  <a:srgbClr val="FF0000"/>
                </a:solidFill>
              </a:rPr>
              <a:t>Dashboard Design Best Practices</a:t>
            </a:r>
          </a:p>
          <a:p>
            <a:pPr marL="0" indent="0">
              <a:buNone/>
            </a:pPr>
            <a:r>
              <a:rPr lang="en-US" sz="2400" b="1" dirty="0">
                <a:solidFill>
                  <a:srgbClr val="0070C0"/>
                </a:solidFill>
              </a:rPr>
              <a:t>3. Choose relevant KPIs</a:t>
            </a:r>
          </a:p>
          <a:p>
            <a:pPr marL="0" indent="0">
              <a:buNone/>
            </a:pPr>
            <a:endParaRPr lang="en-US" sz="2400" dirty="0"/>
          </a:p>
          <a:p>
            <a:pPr algn="just"/>
            <a:r>
              <a:rPr lang="en-US" sz="2400" dirty="0"/>
              <a:t>For KPI dashboard design, selecting the right key performance indicators (KPIs) </a:t>
            </a:r>
          </a:p>
          <a:p>
            <a:pPr algn="just"/>
            <a:r>
              <a:rPr lang="en-US" sz="2400" dirty="0"/>
              <a:t>KPIs should only display visual representations of relevant insights based on specific areas of the business.</a:t>
            </a:r>
          </a:p>
          <a:p>
            <a:pPr marL="0" indent="0">
              <a:buNone/>
            </a:pPr>
            <a:endParaRPr lang="en-US" dirty="0"/>
          </a:p>
        </p:txBody>
      </p:sp>
    </p:spTree>
    <p:extLst>
      <p:ext uri="{BB962C8B-B14F-4D97-AF65-F5344CB8AC3E}">
        <p14:creationId xmlns:p14="http://schemas.microsoft.com/office/powerpoint/2010/main" val="2768431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lnSpcReduction="10000"/>
          </a:bodyPr>
          <a:lstStyle/>
          <a:p>
            <a:pPr marL="0" indent="0" algn="ctr">
              <a:buNone/>
            </a:pPr>
            <a:r>
              <a:rPr lang="en-US" b="1" dirty="0">
                <a:solidFill>
                  <a:srgbClr val="FF0000"/>
                </a:solidFill>
              </a:rPr>
              <a:t>Dashboard Design Best Practices</a:t>
            </a:r>
          </a:p>
          <a:p>
            <a:pPr marL="0" indent="0">
              <a:buNone/>
            </a:pPr>
            <a:r>
              <a:rPr lang="en-US" sz="2400" b="1" dirty="0">
                <a:solidFill>
                  <a:srgbClr val="0070C0"/>
                </a:solidFill>
              </a:rPr>
              <a:t>4. Provide contexts</a:t>
            </a:r>
          </a:p>
          <a:p>
            <a:r>
              <a:rPr lang="en-US" sz="2400" dirty="0"/>
              <a:t>Without providing context, we don’t know if the numbers are good or bad, or if they are typical or unusual? </a:t>
            </a:r>
          </a:p>
          <a:p>
            <a:r>
              <a:rPr lang="en-US" sz="2400" dirty="0"/>
              <a:t>Without comparison values, numbers on a dashboard are meaningless. And more importantly, it is impossible to decide whether any action is required.</a:t>
            </a:r>
          </a:p>
          <a:p>
            <a:r>
              <a:rPr lang="en-US" sz="2400" dirty="0"/>
              <a:t>Try to provide maximum information, even if some of them seem obvious. Name all the axes and add titles to all charts. Remember to provide comparison values. </a:t>
            </a:r>
          </a:p>
          <a:p>
            <a:r>
              <a:rPr lang="en-US" sz="2400" dirty="0"/>
              <a:t>Rule of thumb: use comparisons that are most common, for example, comparison against a set target, against a preceding period or against a projected value.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52551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fontScale="92500" lnSpcReduction="10000"/>
          </a:bodyPr>
          <a:lstStyle/>
          <a:p>
            <a:pPr marL="0" indent="0" algn="ctr">
              <a:buNone/>
            </a:pPr>
            <a:r>
              <a:rPr lang="en-US" b="1" dirty="0">
                <a:solidFill>
                  <a:srgbClr val="FF0000"/>
                </a:solidFill>
              </a:rPr>
              <a:t>Dashboard Design Best Practices</a:t>
            </a:r>
          </a:p>
          <a:p>
            <a:pPr marL="0" indent="0">
              <a:buNone/>
            </a:pPr>
            <a:r>
              <a:rPr lang="en-US" sz="2400" b="1" dirty="0">
                <a:solidFill>
                  <a:srgbClr val="0070C0"/>
                </a:solidFill>
              </a:rPr>
              <a:t>5. Made it as easy as possible</a:t>
            </a:r>
          </a:p>
          <a:p>
            <a:r>
              <a:rPr lang="en-US" sz="2400" dirty="0"/>
              <a:t>Concerning dashboard design, accessibility is one of the most important principles.</a:t>
            </a:r>
          </a:p>
          <a:p>
            <a:r>
              <a:rPr lang="en-US" sz="2400" dirty="0"/>
              <a:t>You should present data in a clear and approachable way that facilitates the decision-making process.</a:t>
            </a:r>
          </a:p>
          <a:p>
            <a:r>
              <a:rPr lang="en-US" sz="2400" dirty="0"/>
              <a:t>If the charts look too complex, the users will spend more time on data analysis than they would without the dashboard. </a:t>
            </a:r>
          </a:p>
          <a:p>
            <a:r>
              <a:rPr lang="en-US" sz="2400" dirty="0"/>
              <a:t>Data analysis displayed on a dashboard should provide additional value. For example, a user shouldn’t need to do some more calculations on his own to get to the information he was looking for, because everything he needs will be clearly displayed on the charts. </a:t>
            </a:r>
          </a:p>
          <a:p>
            <a:r>
              <a:rPr lang="en-US" sz="2400" dirty="0"/>
              <a:t>Always try to put yourself in the user’s position.</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772958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fontScale="92500"/>
          </a:bodyPr>
          <a:lstStyle/>
          <a:p>
            <a:pPr marL="0" indent="0" algn="ctr">
              <a:buNone/>
            </a:pPr>
            <a:r>
              <a:rPr lang="en-US" b="1" dirty="0">
                <a:solidFill>
                  <a:srgbClr val="FF0000"/>
                </a:solidFill>
              </a:rPr>
              <a:t>Dashboard Design Best Practices</a:t>
            </a:r>
          </a:p>
          <a:p>
            <a:pPr marL="0" indent="0">
              <a:buNone/>
            </a:pPr>
            <a:r>
              <a:rPr lang="en-US" sz="2400" b="1" dirty="0">
                <a:solidFill>
                  <a:srgbClr val="0070C0"/>
                </a:solidFill>
              </a:rPr>
              <a:t>6. Choose the layout carefully</a:t>
            </a:r>
          </a:p>
          <a:p>
            <a:r>
              <a:rPr lang="en-US" sz="2400" dirty="0"/>
              <a:t>Placement of charts on a dashboard should be </a:t>
            </a:r>
            <a:r>
              <a:rPr lang="en-US" sz="2400" dirty="0">
                <a:solidFill>
                  <a:srgbClr val="FF0000"/>
                </a:solidFill>
              </a:rPr>
              <a:t>visually organized</a:t>
            </a:r>
            <a:r>
              <a:rPr lang="en-US" sz="2400" dirty="0"/>
              <a:t>. </a:t>
            </a:r>
          </a:p>
          <a:p>
            <a:r>
              <a:rPr lang="en-US" sz="2400" dirty="0"/>
              <a:t>Poor layout forces users to think more before they grasp the idea </a:t>
            </a:r>
          </a:p>
          <a:p>
            <a:r>
              <a:rPr lang="en-US" sz="2400" dirty="0"/>
              <a:t>The general rule is that the key information should be displayed first – on the top of the screen, upper left-hand corner. The scientific wisdom behind this placement: most cultures read their written language from left to right and top to bottom.</a:t>
            </a:r>
          </a:p>
          <a:p>
            <a:r>
              <a:rPr lang="en-US" sz="2400" dirty="0"/>
              <a:t>Start with the big picture. The major trend should be visible at a glance. After this, you can proceed with more detailed charts. </a:t>
            </a:r>
          </a:p>
          <a:p>
            <a:r>
              <a:rPr lang="en-US" sz="2400" dirty="0"/>
              <a:t>Remember to group the charts by theme with the comparable metrics placed next to each other.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171815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a:bodyPr>
          <a:lstStyle/>
          <a:p>
            <a:pPr marL="0" indent="0" algn="ctr">
              <a:buNone/>
            </a:pPr>
            <a:r>
              <a:rPr lang="en-US" b="1" dirty="0">
                <a:solidFill>
                  <a:srgbClr val="FF0000"/>
                </a:solidFill>
              </a:rPr>
              <a:t>Dashboard Design Best Practices</a:t>
            </a:r>
          </a:p>
          <a:p>
            <a:pPr marL="0" indent="0">
              <a:buNone/>
            </a:pPr>
            <a:r>
              <a:rPr lang="en-US" sz="2400" b="1" dirty="0">
                <a:solidFill>
                  <a:srgbClr val="0070C0"/>
                </a:solidFill>
              </a:rPr>
              <a:t>7. Prioritize simplicity</a:t>
            </a:r>
          </a:p>
          <a:p>
            <a:pPr algn="just"/>
            <a:endParaRPr lang="en-US" sz="2400" dirty="0"/>
          </a:p>
          <a:p>
            <a:pPr algn="just"/>
            <a:r>
              <a:rPr lang="en-US" sz="2400" dirty="0"/>
              <a:t>Nowadays, we can play with a lot of options in the chart creation: frames, backgrounds, effects, gridlines, etc.  However, don’t try to use them all at once. </a:t>
            </a:r>
          </a:p>
          <a:p>
            <a:pPr algn="just"/>
            <a:r>
              <a:rPr lang="en-US" sz="2400" dirty="0"/>
              <a:t>Those options should be used only when there is a reason for applying them.</a:t>
            </a:r>
          </a:p>
          <a:p>
            <a:pPr algn="just"/>
            <a:r>
              <a:rPr lang="en-US" sz="2400" dirty="0"/>
              <a:t>Be careful with your labels or legend and pay attention to the font, size, and color. It shouldn’t hide your chart, but also be big enough to be readable. </a:t>
            </a:r>
          </a:p>
          <a:p>
            <a:pPr marL="0" indent="0" algn="just">
              <a:buNone/>
            </a:pPr>
            <a:endParaRPr lang="en-US" sz="2400" dirty="0"/>
          </a:p>
          <a:p>
            <a:pPr marL="0" indent="0">
              <a:buNone/>
            </a:pPr>
            <a:endParaRPr lang="en-US" sz="2400" dirty="0"/>
          </a:p>
        </p:txBody>
      </p:sp>
    </p:spTree>
    <p:extLst>
      <p:ext uri="{BB962C8B-B14F-4D97-AF65-F5344CB8AC3E}">
        <p14:creationId xmlns:p14="http://schemas.microsoft.com/office/powerpoint/2010/main" val="3109289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a:bodyPr>
          <a:lstStyle/>
          <a:p>
            <a:pPr marL="0" indent="0" algn="ctr">
              <a:buNone/>
            </a:pPr>
            <a:r>
              <a:rPr lang="en-US" b="1" dirty="0">
                <a:solidFill>
                  <a:srgbClr val="FF0000"/>
                </a:solidFill>
              </a:rPr>
              <a:t>Dashboard Design Best Practices</a:t>
            </a:r>
          </a:p>
          <a:p>
            <a:pPr marL="0" indent="0">
              <a:buNone/>
            </a:pPr>
            <a:r>
              <a:rPr lang="en-US" sz="2400" b="1" dirty="0">
                <a:solidFill>
                  <a:srgbClr val="0070C0"/>
                </a:solidFill>
              </a:rPr>
              <a:t>8. Choose just a few colors and stick with them</a:t>
            </a:r>
          </a:p>
          <a:p>
            <a:pPr algn="just"/>
            <a:endParaRPr lang="en-US" sz="2400" dirty="0"/>
          </a:p>
          <a:p>
            <a:pPr algn="just"/>
            <a:r>
              <a:rPr lang="en-US" sz="2400" dirty="0"/>
              <a:t>This is one of the most important of all dashboard design best practices.</a:t>
            </a:r>
          </a:p>
          <a:p>
            <a:pPr algn="just"/>
            <a:r>
              <a:rPr lang="en-US" sz="2400" dirty="0"/>
              <a:t>Stay consistent and not use too many different colors. We can choose two to three colors, and then </a:t>
            </a:r>
            <a:r>
              <a:rPr lang="en-US" sz="2400" dirty="0">
                <a:solidFill>
                  <a:srgbClr val="FF0000"/>
                </a:solidFill>
              </a:rPr>
              <a:t>play with gradients</a:t>
            </a:r>
            <a:r>
              <a:rPr lang="en-US" sz="2400" dirty="0"/>
              <a:t>. </a:t>
            </a:r>
          </a:p>
          <a:p>
            <a:pPr algn="just"/>
            <a:r>
              <a:rPr lang="en-US" sz="2400" dirty="0"/>
              <a:t>A common mistake is using highly saturated colors too frequently. Intense colors can draw users’ attention to a certain piece of data, but if a dashboard contains only highly saturated colors, users may feel overwhelmed and lost </a:t>
            </a:r>
          </a:p>
          <a:p>
            <a:pPr marL="0" indent="0" algn="just">
              <a:buNone/>
            </a:pPr>
            <a:endParaRPr lang="en-US" sz="2400" dirty="0"/>
          </a:p>
          <a:p>
            <a:pPr marL="0" indent="0" algn="just">
              <a:buNone/>
            </a:pPr>
            <a:endParaRPr lang="en-US" sz="2400" dirty="0"/>
          </a:p>
          <a:p>
            <a:pPr marL="0" indent="0">
              <a:buNone/>
            </a:pPr>
            <a:endParaRPr lang="en-US" sz="2400" dirty="0"/>
          </a:p>
        </p:txBody>
      </p:sp>
    </p:spTree>
    <p:extLst>
      <p:ext uri="{BB962C8B-B14F-4D97-AF65-F5344CB8AC3E}">
        <p14:creationId xmlns:p14="http://schemas.microsoft.com/office/powerpoint/2010/main" val="3322626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a:bodyPr>
          <a:lstStyle/>
          <a:p>
            <a:pPr marL="0" indent="0" algn="ctr">
              <a:buNone/>
            </a:pPr>
            <a:r>
              <a:rPr lang="en-US" b="1" dirty="0">
                <a:solidFill>
                  <a:srgbClr val="FF0000"/>
                </a:solidFill>
              </a:rPr>
              <a:t>Dashboard Design Best Practices</a:t>
            </a:r>
          </a:p>
          <a:p>
            <a:pPr marL="0" indent="0">
              <a:buNone/>
            </a:pPr>
            <a:r>
              <a:rPr lang="en-US" sz="2400" b="1" dirty="0">
                <a:solidFill>
                  <a:srgbClr val="0070C0"/>
                </a:solidFill>
              </a:rPr>
              <a:t>9. Don’t overuse real-time data</a:t>
            </a:r>
          </a:p>
          <a:p>
            <a:pPr algn="just"/>
            <a:endParaRPr lang="en-US" sz="2400" dirty="0"/>
          </a:p>
          <a:p>
            <a:pPr algn="just"/>
            <a:r>
              <a:rPr lang="en-US" sz="2400" dirty="0"/>
              <a:t> In some cases, information displayed in too much detail only serves to lead to distraction. </a:t>
            </a:r>
          </a:p>
          <a:p>
            <a:pPr algn="just"/>
            <a:r>
              <a:rPr lang="en-US" sz="2400" dirty="0"/>
              <a:t>Unless you’re tracking some live results, most dashboards don’t need to be updated continually. </a:t>
            </a:r>
          </a:p>
          <a:p>
            <a:pPr algn="just"/>
            <a:r>
              <a:rPr lang="en-US" sz="2400" dirty="0"/>
              <a:t>Most </a:t>
            </a:r>
            <a:r>
              <a:rPr lang="en-US" sz="2400" dirty="0">
                <a:solidFill>
                  <a:srgbClr val="FF0000"/>
                </a:solidFill>
              </a:rPr>
              <a:t>project management dashboards </a:t>
            </a:r>
            <a:r>
              <a:rPr lang="en-US" sz="2400" dirty="0"/>
              <a:t>must only be updated periodically – on a weekly, daily or hourly basis. After all, it is the right data that counts the most.</a:t>
            </a:r>
          </a:p>
          <a:p>
            <a:pPr marL="0" indent="0" algn="just">
              <a:buNone/>
            </a:pPr>
            <a:endParaRPr lang="en-US" sz="2400" dirty="0"/>
          </a:p>
          <a:p>
            <a:pPr marL="0" indent="0">
              <a:buNone/>
            </a:pPr>
            <a:endParaRPr lang="en-US" sz="2400" dirty="0"/>
          </a:p>
        </p:txBody>
      </p:sp>
    </p:spTree>
    <p:extLst>
      <p:ext uri="{BB962C8B-B14F-4D97-AF65-F5344CB8AC3E}">
        <p14:creationId xmlns:p14="http://schemas.microsoft.com/office/powerpoint/2010/main" val="164542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a:bodyPr>
          <a:lstStyle/>
          <a:p>
            <a:pPr marL="0" indent="0" algn="ctr">
              <a:buNone/>
            </a:pPr>
            <a:r>
              <a:rPr lang="en-US" b="1" dirty="0">
                <a:solidFill>
                  <a:srgbClr val="FF0000"/>
                </a:solidFill>
              </a:rPr>
              <a:t>Dashboard Design Best Practices</a:t>
            </a:r>
          </a:p>
          <a:p>
            <a:pPr marL="0" indent="0">
              <a:buNone/>
            </a:pPr>
            <a:r>
              <a:rPr lang="en-US" sz="2400" b="1" dirty="0">
                <a:solidFill>
                  <a:srgbClr val="0070C0"/>
                </a:solidFill>
              </a:rPr>
              <a:t>10. Use the right type of chart</a:t>
            </a:r>
          </a:p>
          <a:p>
            <a:pPr marL="0" indent="0" algn="just">
              <a:buNone/>
            </a:pPr>
            <a:endParaRPr lang="en-US" sz="2400" dirty="0"/>
          </a:p>
          <a:p>
            <a:pPr marL="0" indent="0" algn="just">
              <a:buNone/>
            </a:pPr>
            <a:r>
              <a:rPr lang="en-US" dirty="0"/>
              <a:t>You can destroy all of your efforts with a missing or incorrect chart type. It’s important to understand what type of information you want to convey and choose a data visualization that is suited to the task.</a:t>
            </a:r>
          </a:p>
          <a:p>
            <a:pPr marL="0" indent="0" algn="just">
              <a:buNone/>
            </a:pPr>
            <a:endParaRPr lang="en-US" sz="2400" dirty="0"/>
          </a:p>
          <a:p>
            <a:pPr algn="just"/>
            <a:endParaRPr lang="en-US" sz="2400" dirty="0"/>
          </a:p>
          <a:p>
            <a:pPr marL="0" indent="0">
              <a:buNone/>
            </a:pPr>
            <a:endParaRPr lang="en-US" sz="2400" dirty="0"/>
          </a:p>
        </p:txBody>
      </p:sp>
    </p:spTree>
    <p:extLst>
      <p:ext uri="{BB962C8B-B14F-4D97-AF65-F5344CB8AC3E}">
        <p14:creationId xmlns:p14="http://schemas.microsoft.com/office/powerpoint/2010/main" val="957509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fontScale="85000" lnSpcReduction="20000"/>
          </a:bodyPr>
          <a:lstStyle/>
          <a:p>
            <a:pPr marL="0" indent="0" algn="ctr">
              <a:buNone/>
            </a:pPr>
            <a:r>
              <a:rPr lang="en-US" b="1" dirty="0">
                <a:solidFill>
                  <a:srgbClr val="FF0000"/>
                </a:solidFill>
              </a:rPr>
              <a:t>Dashboard Design Best Practices</a:t>
            </a:r>
          </a:p>
          <a:p>
            <a:pPr marL="0" indent="0">
              <a:buNone/>
            </a:pPr>
            <a:r>
              <a:rPr lang="en-US" sz="2400" b="1" dirty="0">
                <a:solidFill>
                  <a:srgbClr val="0070C0"/>
                </a:solidFill>
              </a:rPr>
              <a:t>10. Use the right type of chart</a:t>
            </a:r>
          </a:p>
          <a:p>
            <a:pPr marL="0" indent="0" algn="just">
              <a:buNone/>
            </a:pPr>
            <a:r>
              <a:rPr lang="en-US" sz="2400" u="sng" dirty="0"/>
              <a:t>For examples</a:t>
            </a:r>
            <a:r>
              <a:rPr lang="en-US" sz="2400" dirty="0"/>
              <a:t>:</a:t>
            </a:r>
          </a:p>
          <a:p>
            <a:pPr algn="just"/>
            <a:r>
              <a:rPr lang="en-US" sz="2400" b="1" dirty="0"/>
              <a:t>Line charts </a:t>
            </a:r>
            <a:r>
              <a:rPr lang="en-US" sz="2400" dirty="0"/>
              <a:t>are great to display patterns of change across a continuum. </a:t>
            </a:r>
          </a:p>
          <a:p>
            <a:pPr algn="just"/>
            <a:r>
              <a:rPr lang="en-US" sz="2400" b="1" dirty="0"/>
              <a:t>Bar charts </a:t>
            </a:r>
            <a:r>
              <a:rPr lang="en-US" sz="2400" dirty="0"/>
              <a:t>help you to quickly compare items in the same category</a:t>
            </a:r>
          </a:p>
          <a:p>
            <a:pPr algn="just"/>
            <a:r>
              <a:rPr lang="en-US" sz="2400" b="1" dirty="0"/>
              <a:t>Pie charts </a:t>
            </a:r>
            <a:r>
              <a:rPr lang="en-US" sz="2400" dirty="0"/>
              <a:t>aren’t the perfect choice because it is difficult to accurately compare the sizes of the pie slices.</a:t>
            </a:r>
          </a:p>
          <a:p>
            <a:pPr algn="just"/>
            <a:r>
              <a:rPr lang="en-US" sz="2400" b="1" dirty="0"/>
              <a:t>Scatterplots </a:t>
            </a:r>
            <a:r>
              <a:rPr lang="en-US" sz="2400" dirty="0"/>
              <a:t>lack precision and clarity as the relationships between two quantitative measures don’t change very frequently.</a:t>
            </a:r>
          </a:p>
          <a:p>
            <a:pPr algn="just"/>
            <a:r>
              <a:rPr lang="en-US" sz="2400" b="1" dirty="0"/>
              <a:t>Bubble charts </a:t>
            </a:r>
            <a:r>
              <a:rPr lang="en-US" sz="2400" dirty="0"/>
              <a:t>are not fit for dashboards. They require too much mental effort from their users even when it comes to reading simple information in a context. Due to their lack of precision and clarity, they are not very common and users are not familiar with them.</a:t>
            </a:r>
          </a:p>
          <a:p>
            <a:pPr marL="0" indent="0" algn="just">
              <a:buNone/>
            </a:pPr>
            <a:r>
              <a:rPr lang="en-US" sz="2400" dirty="0"/>
              <a:t>It is noted that dashboard-centric charts and visualizations fall into four primary categories: </a:t>
            </a:r>
            <a:r>
              <a:rPr lang="en-US" sz="2400" i="1" dirty="0">
                <a:solidFill>
                  <a:srgbClr val="FF0000"/>
                </a:solidFill>
              </a:rPr>
              <a:t>relationship</a:t>
            </a:r>
            <a:r>
              <a:rPr lang="en-US" sz="2400" dirty="0"/>
              <a:t>, </a:t>
            </a:r>
            <a:r>
              <a:rPr lang="en-US" sz="2400" i="1" dirty="0">
                <a:solidFill>
                  <a:srgbClr val="FF0000"/>
                </a:solidFill>
              </a:rPr>
              <a:t>distribution</a:t>
            </a:r>
            <a:r>
              <a:rPr lang="en-US" sz="2400" dirty="0"/>
              <a:t>, </a:t>
            </a:r>
            <a:r>
              <a:rPr lang="en-US" sz="2400" i="1" dirty="0">
                <a:solidFill>
                  <a:srgbClr val="FF0000"/>
                </a:solidFill>
              </a:rPr>
              <a:t>composition</a:t>
            </a:r>
            <a:r>
              <a:rPr lang="en-US" sz="2400" dirty="0"/>
              <a:t>, and </a:t>
            </a:r>
            <a:r>
              <a:rPr lang="en-US" sz="2400" i="1" dirty="0">
                <a:solidFill>
                  <a:srgbClr val="FF0000"/>
                </a:solidFill>
              </a:rPr>
              <a:t>comparison</a:t>
            </a:r>
            <a:r>
              <a:rPr lang="en-US" sz="2400" dirty="0"/>
              <a:t>.</a:t>
            </a:r>
          </a:p>
          <a:p>
            <a:pPr marL="0" indent="0" algn="just">
              <a:buNone/>
            </a:pPr>
            <a:endParaRPr lang="en-US" sz="2400" dirty="0"/>
          </a:p>
          <a:p>
            <a:pPr marL="0" indent="0" algn="just">
              <a:buNone/>
            </a:pPr>
            <a:endParaRPr lang="en-US" sz="2400" dirty="0"/>
          </a:p>
          <a:p>
            <a:pPr algn="just"/>
            <a:endParaRPr lang="en-US" sz="2400" dirty="0"/>
          </a:p>
          <a:p>
            <a:pPr marL="0" indent="0">
              <a:buNone/>
            </a:pPr>
            <a:endParaRPr lang="en-US" sz="2400" dirty="0"/>
          </a:p>
        </p:txBody>
      </p:sp>
    </p:spTree>
    <p:extLst>
      <p:ext uri="{BB962C8B-B14F-4D97-AF65-F5344CB8AC3E}">
        <p14:creationId xmlns:p14="http://schemas.microsoft.com/office/powerpoint/2010/main" val="1745375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a:bodyPr>
          <a:lstStyle/>
          <a:p>
            <a:pPr marL="0" indent="0" algn="ctr">
              <a:buNone/>
            </a:pPr>
            <a:r>
              <a:rPr lang="en-US" b="1" dirty="0">
                <a:solidFill>
                  <a:srgbClr val="FF0000"/>
                </a:solidFill>
              </a:rPr>
              <a:t>Dashboard Design Best Practices</a:t>
            </a:r>
          </a:p>
          <a:p>
            <a:pPr marL="0" indent="0">
              <a:buNone/>
            </a:pPr>
            <a:r>
              <a:rPr lang="en-US" sz="2400" b="1" dirty="0">
                <a:solidFill>
                  <a:srgbClr val="0070C0"/>
                </a:solidFill>
              </a:rPr>
              <a:t>11. Be consistent with labelling and data formatting</a:t>
            </a:r>
          </a:p>
          <a:p>
            <a:pPr algn="just"/>
            <a:endParaRPr lang="en-US" sz="2400" dirty="0"/>
          </a:p>
          <a:p>
            <a:pPr algn="just"/>
            <a:r>
              <a:rPr lang="en-US" sz="2400" dirty="0"/>
              <a:t>Design a dashboard should focus on clarity and consistency. </a:t>
            </a:r>
          </a:p>
          <a:p>
            <a:pPr algn="just"/>
            <a:r>
              <a:rPr lang="en-US" sz="2400" dirty="0"/>
              <a:t>Your labeling and formatting should be consistent across KPIs, tools, and metrics. </a:t>
            </a:r>
          </a:p>
          <a:p>
            <a:pPr algn="just"/>
            <a:r>
              <a:rPr lang="en-US" sz="2400" dirty="0"/>
              <a:t>If formatting or labeling for related metrics or KPIs is wildly different, it will cause confusion, slow down data analysis activities, and increase chances of making mistakes.</a:t>
            </a:r>
          </a:p>
          <a:p>
            <a:pPr marL="0" indent="0" algn="just">
              <a:buNone/>
            </a:pPr>
            <a:endParaRPr lang="en-US" sz="2400" dirty="0"/>
          </a:p>
          <a:p>
            <a:pPr marL="0" indent="0" algn="just">
              <a:buNone/>
            </a:pPr>
            <a:endParaRPr lang="en-US" sz="2400" dirty="0"/>
          </a:p>
          <a:p>
            <a:pPr algn="just"/>
            <a:endParaRPr lang="en-US" sz="2400" dirty="0"/>
          </a:p>
          <a:p>
            <a:pPr marL="0" indent="0">
              <a:buNone/>
            </a:pPr>
            <a:endParaRPr lang="en-US" sz="2400" dirty="0"/>
          </a:p>
        </p:txBody>
      </p:sp>
    </p:spTree>
    <p:extLst>
      <p:ext uri="{BB962C8B-B14F-4D97-AF65-F5344CB8AC3E}">
        <p14:creationId xmlns:p14="http://schemas.microsoft.com/office/powerpoint/2010/main" val="122288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Data Dashboard</a:t>
            </a:r>
          </a:p>
        </p:txBody>
      </p:sp>
      <p:sp>
        <p:nvSpPr>
          <p:cNvPr id="3" name="Content Placeholder 2"/>
          <p:cNvSpPr>
            <a:spLocks noGrp="1"/>
          </p:cNvSpPr>
          <p:nvPr>
            <p:ph idx="1"/>
          </p:nvPr>
        </p:nvSpPr>
        <p:spPr>
          <a:xfrm>
            <a:off x="1134050" y="1738149"/>
            <a:ext cx="10372150" cy="4303509"/>
          </a:xfrm>
        </p:spPr>
        <p:txBody>
          <a:bodyPr>
            <a:normAutofit fontScale="77500" lnSpcReduction="20000"/>
          </a:bodyPr>
          <a:lstStyle/>
          <a:p>
            <a:pPr algn="just"/>
            <a:r>
              <a:rPr lang="en-US" dirty="0"/>
              <a:t>A data dashboard assists in 3 key business elements: strategy, planning, and analytics</a:t>
            </a:r>
          </a:p>
          <a:p>
            <a:pPr algn="just"/>
            <a:r>
              <a:rPr lang="en-US" dirty="0"/>
              <a:t>Data dashboards are visualizations that provide centralized &amp; interactive means of monitoring, measuring, analyzing, and extracting insightful information from various relevant datasets in several key areas of enterprises</a:t>
            </a:r>
          </a:p>
          <a:p>
            <a:pPr algn="just"/>
            <a:r>
              <a:rPr lang="en-US" dirty="0"/>
              <a:t>Data dashboards displays aggregated information in both intuitive and visual ways.</a:t>
            </a:r>
          </a:p>
          <a:p>
            <a:pPr algn="just"/>
            <a:r>
              <a:rPr lang="en-US" dirty="0"/>
              <a:t>Data dashboards provide users an overview of company’s various internal departments, goals, initiatives, processes, or projects. These are measured through Key Performance Indicators (KPIs), which provide insights that help to foster growth and improvement.</a:t>
            </a:r>
          </a:p>
          <a:p>
            <a:pPr algn="just"/>
            <a:r>
              <a:rPr lang="en-US" dirty="0"/>
              <a:t>Data dashboards provide immediate navigable access to actionable analytics.  Without data dashboards, it will be inefficient and time-consuming for businesses to deal with unstructured data sets.</a:t>
            </a:r>
          </a:p>
          <a:p>
            <a:pPr marL="0" indent="0" algn="just">
              <a:buNone/>
            </a:pPr>
            <a:endParaRPr lang="en-US" dirty="0"/>
          </a:p>
        </p:txBody>
      </p:sp>
    </p:spTree>
    <p:extLst>
      <p:ext uri="{BB962C8B-B14F-4D97-AF65-F5344CB8AC3E}">
        <p14:creationId xmlns:p14="http://schemas.microsoft.com/office/powerpoint/2010/main" val="2073475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a:bodyPr>
          <a:lstStyle/>
          <a:p>
            <a:pPr marL="0" indent="0" algn="ctr">
              <a:buNone/>
            </a:pPr>
            <a:r>
              <a:rPr lang="en-US" b="1" dirty="0">
                <a:solidFill>
                  <a:srgbClr val="FF0000"/>
                </a:solidFill>
              </a:rPr>
              <a:t>Dashboard Design Best Practices</a:t>
            </a:r>
          </a:p>
          <a:p>
            <a:pPr marL="0" indent="0">
              <a:buNone/>
            </a:pPr>
            <a:r>
              <a:rPr lang="en-US" sz="2400" b="1" dirty="0">
                <a:solidFill>
                  <a:srgbClr val="0070C0"/>
                </a:solidFill>
              </a:rPr>
              <a:t>12. Use interactive elements</a:t>
            </a:r>
          </a:p>
          <a:p>
            <a:pPr algn="just"/>
            <a:endParaRPr lang="en-US" sz="2400" dirty="0"/>
          </a:p>
          <a:p>
            <a:pPr algn="just"/>
            <a:r>
              <a:rPr lang="en-US" sz="2400" dirty="0"/>
              <a:t>Comprehensive dashboard should allow users to dig deep into certain trends, metrics, or insights with ease. </a:t>
            </a:r>
          </a:p>
          <a:p>
            <a:pPr algn="just"/>
            <a:r>
              <a:rPr lang="en-US" sz="2400" dirty="0">
                <a:solidFill>
                  <a:srgbClr val="FF0000"/>
                </a:solidFill>
              </a:rPr>
              <a:t>Factoring drill-downs</a:t>
            </a:r>
            <a:r>
              <a:rPr lang="en-US" sz="2400" dirty="0"/>
              <a:t>, </a:t>
            </a:r>
            <a:r>
              <a:rPr lang="en-US" sz="2400" dirty="0">
                <a:solidFill>
                  <a:srgbClr val="FF0000"/>
                </a:solidFill>
              </a:rPr>
              <a:t>click-to-filter</a:t>
            </a:r>
            <a:r>
              <a:rPr lang="en-US" sz="2400" dirty="0"/>
              <a:t>, and </a:t>
            </a:r>
            <a:r>
              <a:rPr lang="en-US" sz="2400" dirty="0">
                <a:solidFill>
                  <a:srgbClr val="FF0000"/>
                </a:solidFill>
              </a:rPr>
              <a:t>time interval widgets </a:t>
            </a:r>
            <a:r>
              <a:rPr lang="en-US" sz="2400" dirty="0"/>
              <a:t>introduced into the design are vital to build a good dashboard.</a:t>
            </a:r>
          </a:p>
          <a:p>
            <a:pPr marL="0" indent="0" algn="just">
              <a:buNone/>
            </a:pPr>
            <a:endParaRPr lang="en-US" sz="2400" dirty="0"/>
          </a:p>
          <a:p>
            <a:pPr marL="0" indent="0" algn="just">
              <a:buNone/>
            </a:pPr>
            <a:endParaRPr lang="en-US" sz="2400" dirty="0"/>
          </a:p>
          <a:p>
            <a:pPr marL="0" indent="0" algn="just">
              <a:buNone/>
            </a:pPr>
            <a:endParaRPr lang="en-US" sz="2400" dirty="0"/>
          </a:p>
          <a:p>
            <a:pPr algn="just"/>
            <a:endParaRPr lang="en-US" sz="2400" dirty="0"/>
          </a:p>
          <a:p>
            <a:pPr marL="0" indent="0">
              <a:buNone/>
            </a:pPr>
            <a:endParaRPr lang="en-US" sz="2400" dirty="0"/>
          </a:p>
        </p:txBody>
      </p:sp>
    </p:spTree>
    <p:extLst>
      <p:ext uri="{BB962C8B-B14F-4D97-AF65-F5344CB8AC3E}">
        <p14:creationId xmlns:p14="http://schemas.microsoft.com/office/powerpoint/2010/main" val="1175448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a:bodyPr>
          <a:lstStyle/>
          <a:p>
            <a:pPr marL="0" indent="0" algn="ctr">
              <a:buNone/>
            </a:pPr>
            <a:r>
              <a:rPr lang="en-US" b="1" dirty="0">
                <a:solidFill>
                  <a:srgbClr val="FF0000"/>
                </a:solidFill>
              </a:rPr>
              <a:t>Dashboard Design Best Practices</a:t>
            </a:r>
          </a:p>
          <a:p>
            <a:pPr marL="0" indent="0" algn="just">
              <a:buNone/>
            </a:pPr>
            <a:endParaRPr lang="en-US" sz="2400" dirty="0"/>
          </a:p>
          <a:p>
            <a:pPr marL="0" indent="0" algn="just">
              <a:buNone/>
            </a:pPr>
            <a:endParaRPr lang="en-US" sz="2400" dirty="0"/>
          </a:p>
          <a:p>
            <a:pPr algn="just"/>
            <a:endParaRPr lang="en-US" sz="2400" dirty="0"/>
          </a:p>
          <a:p>
            <a:pPr marL="0" indent="0">
              <a:buNone/>
            </a:pPr>
            <a:endParaRPr lang="en-US" sz="2400" dirty="0"/>
          </a:p>
        </p:txBody>
      </p:sp>
      <p:pic>
        <p:nvPicPr>
          <p:cNvPr id="5" name="Picture 4" descr="A screenshot of a cell phone&#10;&#10;Description automatically generated">
            <a:extLst>
              <a:ext uri="{FF2B5EF4-FFF2-40B4-BE49-F238E27FC236}">
                <a16:creationId xmlns:a16="http://schemas.microsoft.com/office/drawing/2014/main" id="{60897EF5-68F4-4BBD-B927-3D4655DD0D17}"/>
              </a:ext>
            </a:extLst>
          </p:cNvPr>
          <p:cNvPicPr/>
          <p:nvPr/>
        </p:nvPicPr>
        <p:blipFill>
          <a:blip r:embed="rId2">
            <a:extLst>
              <a:ext uri="{28A0092B-C50C-407E-A947-70E740481C1C}">
                <a14:useLocalDpi xmlns:a14="http://schemas.microsoft.com/office/drawing/2010/main" val="0"/>
              </a:ext>
            </a:extLst>
          </a:blip>
          <a:stretch>
            <a:fillRect/>
          </a:stretch>
        </p:blipFill>
        <p:spPr>
          <a:xfrm>
            <a:off x="2013735" y="2269406"/>
            <a:ext cx="7952196" cy="3720430"/>
          </a:xfrm>
          <a:prstGeom prst="rect">
            <a:avLst/>
          </a:prstGeom>
        </p:spPr>
      </p:pic>
    </p:spTree>
    <p:extLst>
      <p:ext uri="{BB962C8B-B14F-4D97-AF65-F5344CB8AC3E}">
        <p14:creationId xmlns:p14="http://schemas.microsoft.com/office/powerpoint/2010/main" val="1625979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a:bodyPr>
          <a:lstStyle/>
          <a:p>
            <a:pPr marL="0" indent="0" algn="ctr">
              <a:buNone/>
            </a:pPr>
            <a:r>
              <a:rPr lang="en-US" b="1" dirty="0">
                <a:solidFill>
                  <a:srgbClr val="FF0000"/>
                </a:solidFill>
              </a:rPr>
              <a:t>Dashboard Design Best Practices</a:t>
            </a:r>
          </a:p>
          <a:p>
            <a:pPr marL="0" indent="0" algn="just">
              <a:buNone/>
            </a:pPr>
            <a:endParaRPr lang="en-US" sz="2400" dirty="0"/>
          </a:p>
          <a:p>
            <a:pPr marL="0" indent="0" algn="just">
              <a:buNone/>
            </a:pPr>
            <a:endParaRPr lang="en-US" sz="2400" dirty="0"/>
          </a:p>
          <a:p>
            <a:pPr algn="just"/>
            <a:endParaRPr lang="en-US" sz="2400" dirty="0"/>
          </a:p>
          <a:p>
            <a:pPr marL="0" indent="0">
              <a:buNone/>
            </a:pPr>
            <a:endParaRPr lang="en-US" sz="2400" dirty="0"/>
          </a:p>
        </p:txBody>
      </p:sp>
      <p:pic>
        <p:nvPicPr>
          <p:cNvPr id="6" name="Picture 5" descr="A screenshot of a cell phone&#10;&#10;Description automatically generated">
            <a:extLst>
              <a:ext uri="{FF2B5EF4-FFF2-40B4-BE49-F238E27FC236}">
                <a16:creationId xmlns:a16="http://schemas.microsoft.com/office/drawing/2014/main" id="{999BB162-388F-453F-9883-8A1635D00AF9}"/>
              </a:ext>
            </a:extLst>
          </p:cNvPr>
          <p:cNvPicPr/>
          <p:nvPr/>
        </p:nvPicPr>
        <p:blipFill>
          <a:blip r:embed="rId2">
            <a:extLst>
              <a:ext uri="{28A0092B-C50C-407E-A947-70E740481C1C}">
                <a14:useLocalDpi xmlns:a14="http://schemas.microsoft.com/office/drawing/2010/main" val="0"/>
              </a:ext>
            </a:extLst>
          </a:blip>
          <a:stretch>
            <a:fillRect/>
          </a:stretch>
        </p:blipFill>
        <p:spPr>
          <a:xfrm>
            <a:off x="3367501" y="2127147"/>
            <a:ext cx="5478548" cy="3870065"/>
          </a:xfrm>
          <a:prstGeom prst="rect">
            <a:avLst/>
          </a:prstGeom>
        </p:spPr>
      </p:pic>
    </p:spTree>
    <p:extLst>
      <p:ext uri="{BB962C8B-B14F-4D97-AF65-F5344CB8AC3E}">
        <p14:creationId xmlns:p14="http://schemas.microsoft.com/office/powerpoint/2010/main" val="4155054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a:bodyPr>
          <a:lstStyle/>
          <a:p>
            <a:pPr marL="0" indent="0" algn="ctr">
              <a:buNone/>
            </a:pPr>
            <a:r>
              <a:rPr lang="en-US" b="1" dirty="0">
                <a:solidFill>
                  <a:srgbClr val="FF0000"/>
                </a:solidFill>
              </a:rPr>
              <a:t>Dashboard Design Best Practices</a:t>
            </a:r>
          </a:p>
          <a:p>
            <a:pPr marL="0" indent="0">
              <a:buNone/>
            </a:pPr>
            <a:r>
              <a:rPr lang="en-US" sz="2400" b="1" dirty="0">
                <a:solidFill>
                  <a:srgbClr val="0070C0"/>
                </a:solidFill>
              </a:rPr>
              <a:t>13. Double up margins</a:t>
            </a:r>
            <a:endParaRPr lang="en-US" sz="2400" dirty="0"/>
          </a:p>
          <a:p>
            <a:pPr algn="just"/>
            <a:r>
              <a:rPr lang="en-US" sz="2400" dirty="0"/>
              <a:t>Pay attention to “white space” – the area of blankness between elements featured on a dashboard design.</a:t>
            </a:r>
          </a:p>
          <a:p>
            <a:pPr algn="just"/>
            <a:r>
              <a:rPr lang="en-US" sz="2400" dirty="0"/>
              <a:t>Dashboard designers should pay attention to this because when metrics, stats, and insights are unbalanced, they are difficult to digest. </a:t>
            </a:r>
          </a:p>
          <a:p>
            <a:pPr algn="just"/>
            <a:r>
              <a:rPr lang="en-US" sz="2400" dirty="0"/>
              <a:t>It is of good practice to double the margins surrounding the main elements of the dashboard to ensure each is framed with a balanced area of white space, making the information easier to absorb.</a:t>
            </a:r>
          </a:p>
          <a:p>
            <a:pPr marL="0" indent="0" algn="just">
              <a:buNone/>
            </a:pPr>
            <a:endParaRPr lang="en-US" sz="2400" dirty="0"/>
          </a:p>
          <a:p>
            <a:pPr marL="0" indent="0" algn="just">
              <a:buNone/>
            </a:pPr>
            <a:endParaRPr lang="en-US" sz="2400" dirty="0"/>
          </a:p>
          <a:p>
            <a:pPr algn="just"/>
            <a:endParaRPr lang="en-US" sz="2400" dirty="0"/>
          </a:p>
          <a:p>
            <a:pPr marL="0" indent="0">
              <a:buNone/>
            </a:pPr>
            <a:endParaRPr lang="en-US" sz="2400" dirty="0"/>
          </a:p>
        </p:txBody>
      </p:sp>
    </p:spTree>
    <p:extLst>
      <p:ext uri="{BB962C8B-B14F-4D97-AF65-F5344CB8AC3E}">
        <p14:creationId xmlns:p14="http://schemas.microsoft.com/office/powerpoint/2010/main" val="39446172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and Construct Data Dashboard</a:t>
            </a:r>
            <a:endParaRPr lang="en-US" sz="2700" dirty="0">
              <a:solidFill>
                <a:srgbClr val="FF0000"/>
              </a:solidFill>
            </a:endParaRPr>
          </a:p>
        </p:txBody>
      </p:sp>
      <p:sp>
        <p:nvSpPr>
          <p:cNvPr id="4" name="Content Placeholder 3">
            <a:extLst>
              <a:ext uri="{FF2B5EF4-FFF2-40B4-BE49-F238E27FC236}">
                <a16:creationId xmlns:a16="http://schemas.microsoft.com/office/drawing/2014/main" id="{F6E0B877-DB44-4BF3-8321-A69E4C09D92F}"/>
              </a:ext>
            </a:extLst>
          </p:cNvPr>
          <p:cNvSpPr>
            <a:spLocks noGrp="1"/>
          </p:cNvSpPr>
          <p:nvPr>
            <p:ph idx="1"/>
          </p:nvPr>
        </p:nvSpPr>
        <p:spPr/>
        <p:txBody>
          <a:bodyPr>
            <a:normAutofit/>
          </a:bodyPr>
          <a:lstStyle/>
          <a:p>
            <a:pPr marL="0" indent="0" algn="ctr">
              <a:buNone/>
            </a:pPr>
            <a:r>
              <a:rPr lang="en-US" b="1" dirty="0">
                <a:solidFill>
                  <a:srgbClr val="FF0000"/>
                </a:solidFill>
              </a:rPr>
              <a:t>Dashboard Design Best Practices</a:t>
            </a:r>
          </a:p>
          <a:p>
            <a:pPr marL="0" indent="0">
              <a:buNone/>
            </a:pPr>
            <a:r>
              <a:rPr lang="en-US" sz="2400" b="1" dirty="0">
                <a:solidFill>
                  <a:srgbClr val="0070C0"/>
                </a:solidFill>
              </a:rPr>
              <a:t>14.  Keep evolving the dashboard</a:t>
            </a:r>
            <a:endParaRPr lang="en-US" sz="2400" dirty="0"/>
          </a:p>
          <a:p>
            <a:pPr marL="0" indent="0" algn="just">
              <a:buNone/>
            </a:pPr>
            <a:endParaRPr lang="en-US" sz="2400" dirty="0"/>
          </a:p>
          <a:p>
            <a:pPr algn="just"/>
            <a:r>
              <a:rPr lang="en-US" sz="2400" dirty="0"/>
              <a:t>Keep evolving the designs in response to the changes will ensure ongoing analytical success.</a:t>
            </a:r>
          </a:p>
          <a:p>
            <a:pPr algn="just"/>
            <a:r>
              <a:rPr lang="en-US" sz="2400" dirty="0"/>
              <a:t>When designing dashboards, asking for feedback is essential. By requesting regular input from your team and asking the right questions, you’ll be able to improve the layout, functionality, look, feel, and balance of KPIs to ensure optimum value at all times.</a:t>
            </a:r>
          </a:p>
          <a:p>
            <a:pPr marL="0" indent="0" algn="just">
              <a:buNone/>
            </a:pPr>
            <a:endParaRPr lang="en-US" sz="2400" dirty="0"/>
          </a:p>
          <a:p>
            <a:pPr marL="0" indent="0">
              <a:buNone/>
            </a:pPr>
            <a:endParaRPr lang="en-US" sz="2400" dirty="0"/>
          </a:p>
        </p:txBody>
      </p:sp>
    </p:spTree>
    <p:extLst>
      <p:ext uri="{BB962C8B-B14F-4D97-AF65-F5344CB8AC3E}">
        <p14:creationId xmlns:p14="http://schemas.microsoft.com/office/powerpoint/2010/main" val="329806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Data Dashboard</a:t>
            </a:r>
          </a:p>
        </p:txBody>
      </p:sp>
      <p:pic>
        <p:nvPicPr>
          <p:cNvPr id="4" name="Content Placeholder 3" descr="A screenshot of a cell phone&#10;&#10;Description automatically generated">
            <a:extLst>
              <a:ext uri="{FF2B5EF4-FFF2-40B4-BE49-F238E27FC236}">
                <a16:creationId xmlns:a16="http://schemas.microsoft.com/office/drawing/2014/main" id="{391E39AA-ED8B-4FD3-B0B1-4545763E57F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69986" y="1738313"/>
            <a:ext cx="9099703" cy="4303712"/>
          </a:xfrm>
          <a:prstGeom prst="rect">
            <a:avLst/>
          </a:prstGeom>
        </p:spPr>
      </p:pic>
    </p:spTree>
    <p:extLst>
      <p:ext uri="{BB962C8B-B14F-4D97-AF65-F5344CB8AC3E}">
        <p14:creationId xmlns:p14="http://schemas.microsoft.com/office/powerpoint/2010/main" val="319680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Data Dashboard</a:t>
            </a:r>
          </a:p>
        </p:txBody>
      </p:sp>
      <p:sp>
        <p:nvSpPr>
          <p:cNvPr id="5" name="Content Placeholder 4">
            <a:extLst>
              <a:ext uri="{FF2B5EF4-FFF2-40B4-BE49-F238E27FC236}">
                <a16:creationId xmlns:a16="http://schemas.microsoft.com/office/drawing/2014/main" id="{322FB97C-EC1E-432B-B729-D03BDFC005D0}"/>
              </a:ext>
            </a:extLst>
          </p:cNvPr>
          <p:cNvSpPr>
            <a:spLocks noGrp="1"/>
          </p:cNvSpPr>
          <p:nvPr>
            <p:ph idx="1"/>
          </p:nvPr>
        </p:nvSpPr>
        <p:spPr/>
        <p:txBody>
          <a:bodyPr>
            <a:normAutofit fontScale="92500" lnSpcReduction="10000"/>
          </a:bodyPr>
          <a:lstStyle/>
          <a:p>
            <a:pPr marL="0" indent="0" algn="just">
              <a:buNone/>
            </a:pPr>
            <a:r>
              <a:rPr lang="en-US" dirty="0"/>
              <a:t>The primary functions of data dashboards: answering critical business questions.</a:t>
            </a:r>
          </a:p>
          <a:p>
            <a:pPr algn="just"/>
            <a:r>
              <a:rPr lang="en-US" dirty="0"/>
              <a:t>A data dashboard can help to answer a lot of business-related questions depending on goals, aims, and strategies.</a:t>
            </a:r>
          </a:p>
          <a:p>
            <a:pPr algn="just"/>
            <a:r>
              <a:rPr lang="en-US" dirty="0"/>
              <a:t>By taking raw data from a number of sources, consolidating it and presenting it in a customized dashboard, data dashboard can help identify most valuable data and find actionable answers to most critical business questions.</a:t>
            </a:r>
          </a:p>
          <a:p>
            <a:pPr algn="just"/>
            <a:r>
              <a:rPr lang="en-US" dirty="0"/>
              <a:t>Through linking with specific KPIs that align with business goals, we can drill down into specific pockets of information, creating benchmarks and measuring our success on a continual basis.  This data-driven process will lead to “more successful” results</a:t>
            </a:r>
          </a:p>
          <a:p>
            <a:pPr marL="0" indent="0" algn="just">
              <a:buNone/>
            </a:pPr>
            <a:endParaRPr lang="en-US" dirty="0"/>
          </a:p>
        </p:txBody>
      </p:sp>
    </p:spTree>
    <p:extLst>
      <p:ext uri="{BB962C8B-B14F-4D97-AF65-F5344CB8AC3E}">
        <p14:creationId xmlns:p14="http://schemas.microsoft.com/office/powerpoint/2010/main" val="950873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Data Dashboard</a:t>
            </a:r>
          </a:p>
        </p:txBody>
      </p:sp>
      <p:sp>
        <p:nvSpPr>
          <p:cNvPr id="5" name="Content Placeholder 4">
            <a:extLst>
              <a:ext uri="{FF2B5EF4-FFF2-40B4-BE49-F238E27FC236}">
                <a16:creationId xmlns:a16="http://schemas.microsoft.com/office/drawing/2014/main" id="{322FB97C-EC1E-432B-B729-D03BDFC005D0}"/>
              </a:ext>
            </a:extLst>
          </p:cNvPr>
          <p:cNvSpPr>
            <a:spLocks noGrp="1"/>
          </p:cNvSpPr>
          <p:nvPr>
            <p:ph idx="1"/>
          </p:nvPr>
        </p:nvSpPr>
        <p:spPr/>
        <p:txBody>
          <a:bodyPr>
            <a:normAutofit fontScale="92500" lnSpcReduction="20000"/>
          </a:bodyPr>
          <a:lstStyle/>
          <a:p>
            <a:pPr marL="0" indent="0" algn="just">
              <a:buNone/>
            </a:pPr>
            <a:r>
              <a:rPr lang="en-US" dirty="0"/>
              <a:t>In the context of Business Intelligence (BI), data dashboards are used for:</a:t>
            </a:r>
          </a:p>
          <a:p>
            <a:pPr lvl="0" algn="just"/>
            <a:r>
              <a:rPr lang="en-US" b="1" dirty="0">
                <a:solidFill>
                  <a:srgbClr val="FF0000"/>
                </a:solidFill>
              </a:rPr>
              <a:t>Deep-level insight</a:t>
            </a:r>
            <a:r>
              <a:rPr lang="en-US" b="1" dirty="0"/>
              <a:t>: </a:t>
            </a:r>
            <a:r>
              <a:rPr lang="en-US" dirty="0"/>
              <a:t>Drilling down deeper into key aspects of the business’s daily, weekly and monthly operation to create initiatives for increased efficiency.</a:t>
            </a:r>
          </a:p>
          <a:p>
            <a:pPr lvl="0" algn="just"/>
            <a:r>
              <a:rPr lang="en-US" b="1" dirty="0">
                <a:solidFill>
                  <a:srgbClr val="FF0000"/>
                </a:solidFill>
              </a:rPr>
              <a:t>Information sharing</a:t>
            </a:r>
            <a:r>
              <a:rPr lang="en-US" b="1" dirty="0"/>
              <a:t>: F</a:t>
            </a:r>
            <a:r>
              <a:rPr lang="en-US" dirty="0"/>
              <a:t>acilitate the </a:t>
            </a:r>
            <a:r>
              <a:rPr lang="en-US" u="sng" dirty="0">
                <a:hlinkClick r:id="rId2"/>
              </a:rPr>
              <a:t>online data visualization</a:t>
            </a:r>
            <a:r>
              <a:rPr lang="en-US" dirty="0"/>
              <a:t> of most valuable data so that we can share key insights with other stakeholders both internally and outside the organization.</a:t>
            </a:r>
          </a:p>
          <a:p>
            <a:pPr lvl="0" algn="just"/>
            <a:r>
              <a:rPr lang="en-US" b="1" dirty="0">
                <a:solidFill>
                  <a:srgbClr val="FF0000"/>
                </a:solidFill>
              </a:rPr>
              <a:t>Performance measurement</a:t>
            </a:r>
            <a:r>
              <a:rPr lang="en-US" dirty="0"/>
              <a:t>: By working with interactive KPIs, we can set specific business tasks, measuring our performance while working towards clearly defined milestones for enhanced business success.</a:t>
            </a:r>
          </a:p>
          <a:p>
            <a:pPr lvl="0" algn="just"/>
            <a:r>
              <a:rPr lang="en-US" b="1" dirty="0">
                <a:solidFill>
                  <a:srgbClr val="FF0000"/>
                </a:solidFill>
              </a:rPr>
              <a:t>Forecasting</a:t>
            </a:r>
            <a:r>
              <a:rPr lang="en-US" b="1" dirty="0"/>
              <a:t>: </a:t>
            </a:r>
            <a:r>
              <a:rPr lang="en-US" dirty="0"/>
              <a:t>As dashboards are equipped with </a:t>
            </a:r>
            <a:r>
              <a:rPr lang="en-US" u="sng" dirty="0">
                <a:hlinkClick r:id="rId3"/>
              </a:rPr>
              <a:t>predictive analytics</a:t>
            </a:r>
            <a:r>
              <a:rPr lang="en-US" dirty="0"/>
              <a:t>, it’s possible to spot trends and patterns that will help develop initiatives and make preparations for future business success.</a:t>
            </a:r>
          </a:p>
        </p:txBody>
      </p:sp>
    </p:spTree>
    <p:extLst>
      <p:ext uri="{BB962C8B-B14F-4D97-AF65-F5344CB8AC3E}">
        <p14:creationId xmlns:p14="http://schemas.microsoft.com/office/powerpoint/2010/main" val="383341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Data Dashboard</a:t>
            </a:r>
          </a:p>
        </p:txBody>
      </p:sp>
      <p:sp>
        <p:nvSpPr>
          <p:cNvPr id="5" name="Content Placeholder 4">
            <a:extLst>
              <a:ext uri="{FF2B5EF4-FFF2-40B4-BE49-F238E27FC236}">
                <a16:creationId xmlns:a16="http://schemas.microsoft.com/office/drawing/2014/main" id="{322FB97C-EC1E-432B-B729-D03BDFC005D0}"/>
              </a:ext>
            </a:extLst>
          </p:cNvPr>
          <p:cNvSpPr>
            <a:spLocks noGrp="1"/>
          </p:cNvSpPr>
          <p:nvPr>
            <p:ph idx="1"/>
          </p:nvPr>
        </p:nvSpPr>
        <p:spPr/>
        <p:txBody>
          <a:bodyPr>
            <a:normAutofit fontScale="92500" lnSpcReduction="20000"/>
          </a:bodyPr>
          <a:lstStyle/>
          <a:p>
            <a:pPr lvl="0"/>
            <a:r>
              <a:rPr lang="en-US" dirty="0"/>
              <a:t>Data dashboards are customizable</a:t>
            </a:r>
          </a:p>
          <a:p>
            <a:pPr lvl="0"/>
            <a:r>
              <a:rPr lang="en-US" dirty="0"/>
              <a:t>Data dashboards are interactive</a:t>
            </a:r>
          </a:p>
          <a:p>
            <a:pPr lvl="0"/>
            <a:r>
              <a:rPr lang="en-US" dirty="0"/>
              <a:t>Data dashboards allow for real-time monitoring</a:t>
            </a:r>
          </a:p>
          <a:p>
            <a:pPr lvl="0"/>
            <a:r>
              <a:rPr lang="en-US" dirty="0"/>
              <a:t>In data dashboards, all data is in one place</a:t>
            </a:r>
          </a:p>
          <a:p>
            <a:pPr lvl="0"/>
            <a:r>
              <a:rPr lang="en-US" dirty="0"/>
              <a:t>Data dashboards are intuitive</a:t>
            </a:r>
          </a:p>
          <a:p>
            <a:pPr lvl="0"/>
            <a:r>
              <a:rPr lang="en-US" dirty="0"/>
              <a:t>Data dashboards get everyone on the same page</a:t>
            </a:r>
          </a:p>
          <a:p>
            <a:pPr lvl="0"/>
            <a:r>
              <a:rPr lang="en-US" dirty="0"/>
              <a:t>Data dashboards force the people in the same organization to focus</a:t>
            </a:r>
          </a:p>
          <a:p>
            <a:pPr lvl="0"/>
            <a:r>
              <a:rPr lang="en-US" dirty="0"/>
              <a:t>Data dashboards help to do multitask</a:t>
            </a:r>
          </a:p>
          <a:p>
            <a:pPr lvl="0"/>
            <a:r>
              <a:rPr lang="en-US" dirty="0"/>
              <a:t>Data dashboards help to predict future trends</a:t>
            </a:r>
          </a:p>
          <a:p>
            <a:pPr lvl="0"/>
            <a:r>
              <a:rPr lang="en-US" dirty="0"/>
              <a:t>Data dashboards help to tell stories with data</a:t>
            </a:r>
          </a:p>
          <a:p>
            <a:pPr marL="0" indent="0" algn="just">
              <a:buNone/>
            </a:pPr>
            <a:endParaRPr lang="en-US" dirty="0"/>
          </a:p>
        </p:txBody>
      </p:sp>
    </p:spTree>
    <p:extLst>
      <p:ext uri="{BB962C8B-B14F-4D97-AF65-F5344CB8AC3E}">
        <p14:creationId xmlns:p14="http://schemas.microsoft.com/office/powerpoint/2010/main" val="138743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Data Dashboard</a:t>
            </a:r>
            <a:br>
              <a:rPr lang="en-US" dirty="0"/>
            </a:br>
            <a:r>
              <a:rPr lang="en-US" sz="2700" dirty="0">
                <a:solidFill>
                  <a:srgbClr val="FF0000"/>
                </a:solidFill>
              </a:rPr>
              <a:t>Management KPI Dashboard</a:t>
            </a:r>
          </a:p>
        </p:txBody>
      </p:sp>
      <p:pic>
        <p:nvPicPr>
          <p:cNvPr id="4" name="Content Placeholder 3" descr="A screenshot of a cell phone&#10;&#10;Description automatically generated">
            <a:extLst>
              <a:ext uri="{FF2B5EF4-FFF2-40B4-BE49-F238E27FC236}">
                <a16:creationId xmlns:a16="http://schemas.microsoft.com/office/drawing/2014/main" id="{889F21CD-558B-47F9-9318-A920055EA6B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72277" y="1693863"/>
            <a:ext cx="5636333" cy="4303712"/>
          </a:xfrm>
          <a:prstGeom prst="rect">
            <a:avLst/>
          </a:prstGeom>
        </p:spPr>
      </p:pic>
    </p:spTree>
    <p:extLst>
      <p:ext uri="{BB962C8B-B14F-4D97-AF65-F5344CB8AC3E}">
        <p14:creationId xmlns:p14="http://schemas.microsoft.com/office/powerpoint/2010/main" val="2981156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Data Dashboard</a:t>
            </a:r>
            <a:br>
              <a:rPr lang="en-US" dirty="0"/>
            </a:br>
            <a:r>
              <a:rPr lang="en-US" sz="2700" dirty="0">
                <a:solidFill>
                  <a:srgbClr val="FF0000"/>
                </a:solidFill>
              </a:rPr>
              <a:t>Sales Cycle Length Dashboard</a:t>
            </a:r>
          </a:p>
        </p:txBody>
      </p:sp>
      <p:pic>
        <p:nvPicPr>
          <p:cNvPr id="6" name="Content Placeholder 5" descr="A screenshot of a cell phone&#10;&#10;Description automatically generated">
            <a:extLst>
              <a:ext uri="{FF2B5EF4-FFF2-40B4-BE49-F238E27FC236}">
                <a16:creationId xmlns:a16="http://schemas.microsoft.com/office/drawing/2014/main" id="{9CB41BBB-CCE4-4F12-B4EA-AF86D7A70E3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07699" y="1693863"/>
            <a:ext cx="5765490" cy="4303712"/>
          </a:xfrm>
          <a:prstGeom prst="rect">
            <a:avLst/>
          </a:prstGeom>
        </p:spPr>
      </p:pic>
    </p:spTree>
    <p:extLst>
      <p:ext uri="{BB962C8B-B14F-4D97-AF65-F5344CB8AC3E}">
        <p14:creationId xmlns:p14="http://schemas.microsoft.com/office/powerpoint/2010/main" val="118240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9" id="{C62A709E-BDC5-A046-9ECD-57A6FD34528D}" vid="{392FA3C1-01DE-2349-B0AB-32C1135A0C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2191</Words>
  <Application>Microsoft Office PowerPoint</Application>
  <PresentationFormat>Widescreen</PresentationFormat>
  <Paragraphs>181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PowerPoint Presentation</vt:lpstr>
      <vt:lpstr>What is a Data Dashboard</vt:lpstr>
      <vt:lpstr>What is a Data Dashboard</vt:lpstr>
      <vt:lpstr>Applications of Data Dashboard</vt:lpstr>
      <vt:lpstr>Applications of Data Dashboard</vt:lpstr>
      <vt:lpstr>Benefits of Data Dashboard</vt:lpstr>
      <vt:lpstr>Examples of Data Dashboard Management KPI Dashboard</vt:lpstr>
      <vt:lpstr>Examples of Data Dashboard Sales Cycle Length Dashboard</vt:lpstr>
      <vt:lpstr>Examples of Data Dashboard Web Analytic Dashboard</vt:lpstr>
      <vt:lpstr>Examples of Data Dashboard Manufacturing Production Dashboard</vt:lpstr>
      <vt:lpstr>Examples of Data Dashboard Logistics Transportation Dashboard</vt:lpstr>
      <vt:lpstr>Examples of Data Dashboard Cash Management Dashboard</vt:lpstr>
      <vt:lpstr>Examples of Data Dashboard Hospital KPI Dashboard</vt:lpstr>
      <vt:lpstr>Examples of Data Dashboard Employee Performance Dashboard</vt:lpstr>
      <vt:lpstr>Design and Construct Data Dashboard</vt:lpstr>
      <vt:lpstr>Design and Construct Data Dashboard</vt:lpstr>
      <vt:lpstr>Design and Construct Data Dashboard</vt:lpstr>
      <vt:lpstr>Design and Construct Data Dashboard</vt:lpstr>
      <vt:lpstr>Design and Construct Data Dashboard</vt:lpstr>
      <vt:lpstr>Design and Construct Data Dashboard</vt:lpstr>
      <vt:lpstr>Design and Construct Data Dashboard</vt:lpstr>
      <vt:lpstr>Design and Construct Data Dashboard</vt:lpstr>
      <vt:lpstr>Design and Construct Data Dashboard</vt:lpstr>
      <vt:lpstr>Design and Construct Data Dashboard</vt:lpstr>
      <vt:lpstr>Design and Construct Data Dashboard</vt:lpstr>
      <vt:lpstr>Design and Construct Data Dashboard</vt:lpstr>
      <vt:lpstr>Design and Construct Data Dashboard</vt:lpstr>
      <vt:lpstr>Design and Construct Data Dashboard</vt:lpstr>
      <vt:lpstr>Design and Construct Data Dashboard</vt:lpstr>
      <vt:lpstr>Design and Construct Data Dashboard</vt:lpstr>
      <vt:lpstr>Design and Construct Data Dashboard</vt:lpstr>
      <vt:lpstr>Design and Construct Data Dashboard</vt:lpstr>
      <vt:lpstr>Design and Construct Data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 Trung Luong</dc:creator>
  <cp:lastModifiedBy>Huynh Trung Luong</cp:lastModifiedBy>
  <cp:revision>47</cp:revision>
  <dcterms:created xsi:type="dcterms:W3CDTF">2019-10-02T07:34:54Z</dcterms:created>
  <dcterms:modified xsi:type="dcterms:W3CDTF">2020-01-30T07:39:08Z</dcterms:modified>
</cp:coreProperties>
</file>