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93" r:id="rId3"/>
    <p:sldId id="290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99C7C-64F4-6E4D-ACDB-FD7876D2BE1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50DBC-2896-0A4C-AFF9-CCB22DA1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8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sosceles Triangle 9">
            <a:extLst>
              <a:ext uri="{FF2B5EF4-FFF2-40B4-BE49-F238E27FC236}">
                <a16:creationId xmlns:a16="http://schemas.microsoft.com/office/drawing/2014/main" id="{C97EE39D-45B9-4BC4-A0D5-310EF34CFB88}"/>
              </a:ext>
            </a:extLst>
          </p:cNvPr>
          <p:cNvSpPr/>
          <p:nvPr userDrawn="1"/>
        </p:nvSpPr>
        <p:spPr>
          <a:xfrm>
            <a:off x="12703" y="2031"/>
            <a:ext cx="12195630" cy="6847115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36776 w 12192000"/>
              <a:gd name="connsiteY1" fmla="*/ 5630091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371907 w 12192000"/>
              <a:gd name="connsiteY1" fmla="*/ 5786846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700000"/>
              <a:gd name="connsiteY0" fmla="*/ 6858000 h 7525657"/>
              <a:gd name="connsiteX1" fmla="*/ 10371907 w 12700000"/>
              <a:gd name="connsiteY1" fmla="*/ 5786846 h 7525657"/>
              <a:gd name="connsiteX2" fmla="*/ 12192000 w 12700000"/>
              <a:gd name="connsiteY2" fmla="*/ 0 h 7525657"/>
              <a:gd name="connsiteX3" fmla="*/ 12700000 w 12700000"/>
              <a:gd name="connsiteY3" fmla="*/ 7525657 h 7525657"/>
              <a:gd name="connsiteX4" fmla="*/ 0 w 12700000"/>
              <a:gd name="connsiteY4" fmla="*/ 6858000 h 7525657"/>
              <a:gd name="connsiteX0" fmla="*/ 0 w 12729029"/>
              <a:gd name="connsiteY0" fmla="*/ 6204858 h 6872515"/>
              <a:gd name="connsiteX1" fmla="*/ 10371907 w 12729029"/>
              <a:gd name="connsiteY1" fmla="*/ 5133704 h 6872515"/>
              <a:gd name="connsiteX2" fmla="*/ 12729029 w 12729029"/>
              <a:gd name="connsiteY2" fmla="*/ 0 h 6872515"/>
              <a:gd name="connsiteX3" fmla="*/ 12700000 w 12729029"/>
              <a:gd name="connsiteY3" fmla="*/ 6872515 h 6872515"/>
              <a:gd name="connsiteX4" fmla="*/ 0 w 12729029"/>
              <a:gd name="connsiteY4" fmla="*/ 6204858 h 6872515"/>
              <a:gd name="connsiteX0" fmla="*/ 0 w 12162972"/>
              <a:gd name="connsiteY0" fmla="*/ 6872515 h 6872515"/>
              <a:gd name="connsiteX1" fmla="*/ 9805850 w 12162972"/>
              <a:gd name="connsiteY1" fmla="*/ 5133704 h 6872515"/>
              <a:gd name="connsiteX2" fmla="*/ 12162972 w 12162972"/>
              <a:gd name="connsiteY2" fmla="*/ 0 h 6872515"/>
              <a:gd name="connsiteX3" fmla="*/ 12133943 w 12162972"/>
              <a:gd name="connsiteY3" fmla="*/ 6872515 h 6872515"/>
              <a:gd name="connsiteX4" fmla="*/ 0 w 12162972"/>
              <a:gd name="connsiteY4" fmla="*/ 6872515 h 6872515"/>
              <a:gd name="connsiteX0" fmla="*/ 0 w 12148458"/>
              <a:gd name="connsiteY0" fmla="*/ 6843486 h 6843486"/>
              <a:gd name="connsiteX1" fmla="*/ 9805850 w 12148458"/>
              <a:gd name="connsiteY1" fmla="*/ 5104675 h 6843486"/>
              <a:gd name="connsiteX2" fmla="*/ 12148458 w 12148458"/>
              <a:gd name="connsiteY2" fmla="*/ 0 h 6843486"/>
              <a:gd name="connsiteX3" fmla="*/ 12133943 w 12148458"/>
              <a:gd name="connsiteY3" fmla="*/ 6843486 h 6843486"/>
              <a:gd name="connsiteX4" fmla="*/ 0 w 12148458"/>
              <a:gd name="connsiteY4" fmla="*/ 6843486 h 6843486"/>
              <a:gd name="connsiteX0" fmla="*/ 0 w 12148458"/>
              <a:gd name="connsiteY0" fmla="*/ 6843486 h 6843486"/>
              <a:gd name="connsiteX1" fmla="*/ 9805850 w 12148458"/>
              <a:gd name="connsiteY1" fmla="*/ 5104675 h 6843486"/>
              <a:gd name="connsiteX2" fmla="*/ 12148458 w 12148458"/>
              <a:gd name="connsiteY2" fmla="*/ 0 h 6843486"/>
              <a:gd name="connsiteX3" fmla="*/ 12032343 w 12148458"/>
              <a:gd name="connsiteY3" fmla="*/ 6698343 h 6843486"/>
              <a:gd name="connsiteX4" fmla="*/ 0 w 12148458"/>
              <a:gd name="connsiteY4" fmla="*/ 6843486 h 6843486"/>
              <a:gd name="connsiteX0" fmla="*/ 0 w 12149854"/>
              <a:gd name="connsiteY0" fmla="*/ 6843486 h 6843486"/>
              <a:gd name="connsiteX1" fmla="*/ 9805850 w 12149854"/>
              <a:gd name="connsiteY1" fmla="*/ 5104675 h 6843486"/>
              <a:gd name="connsiteX2" fmla="*/ 12148458 w 12149854"/>
              <a:gd name="connsiteY2" fmla="*/ 0 h 6843486"/>
              <a:gd name="connsiteX3" fmla="*/ 12148458 w 12149854"/>
              <a:gd name="connsiteY3" fmla="*/ 6828972 h 6843486"/>
              <a:gd name="connsiteX4" fmla="*/ 0 w 12149854"/>
              <a:gd name="connsiteY4" fmla="*/ 6843486 h 6843486"/>
              <a:gd name="connsiteX0" fmla="*/ 0 w 12193397"/>
              <a:gd name="connsiteY0" fmla="*/ 6887029 h 6887029"/>
              <a:gd name="connsiteX1" fmla="*/ 9849393 w 12193397"/>
              <a:gd name="connsiteY1" fmla="*/ 5104675 h 6887029"/>
              <a:gd name="connsiteX2" fmla="*/ 12192001 w 12193397"/>
              <a:gd name="connsiteY2" fmla="*/ 0 h 6887029"/>
              <a:gd name="connsiteX3" fmla="*/ 12192001 w 12193397"/>
              <a:gd name="connsiteY3" fmla="*/ 6828972 h 6887029"/>
              <a:gd name="connsiteX4" fmla="*/ 0 w 12193397"/>
              <a:gd name="connsiteY4" fmla="*/ 6887029 h 6887029"/>
              <a:gd name="connsiteX0" fmla="*/ 0 w 12193397"/>
              <a:gd name="connsiteY0" fmla="*/ 6887029 h 6887029"/>
              <a:gd name="connsiteX1" fmla="*/ 9849393 w 12193397"/>
              <a:gd name="connsiteY1" fmla="*/ 5104675 h 6887029"/>
              <a:gd name="connsiteX2" fmla="*/ 12192001 w 12193397"/>
              <a:gd name="connsiteY2" fmla="*/ 0 h 6887029"/>
              <a:gd name="connsiteX3" fmla="*/ 12192001 w 12193397"/>
              <a:gd name="connsiteY3" fmla="*/ 6887029 h 6887029"/>
              <a:gd name="connsiteX4" fmla="*/ 0 w 12193397"/>
              <a:gd name="connsiteY4" fmla="*/ 6887029 h 6887029"/>
              <a:gd name="connsiteX0" fmla="*/ 0 w 12192154"/>
              <a:gd name="connsiteY0" fmla="*/ 6219372 h 6219372"/>
              <a:gd name="connsiteX1" fmla="*/ 9849393 w 12192154"/>
              <a:gd name="connsiteY1" fmla="*/ 4437018 h 6219372"/>
              <a:gd name="connsiteX2" fmla="*/ 12090401 w 12192154"/>
              <a:gd name="connsiteY2" fmla="*/ 0 h 6219372"/>
              <a:gd name="connsiteX3" fmla="*/ 12192001 w 12192154"/>
              <a:gd name="connsiteY3" fmla="*/ 6219372 h 6219372"/>
              <a:gd name="connsiteX4" fmla="*/ 0 w 12192154"/>
              <a:gd name="connsiteY4" fmla="*/ 6219372 h 6219372"/>
              <a:gd name="connsiteX0" fmla="*/ 0 w 12193397"/>
              <a:gd name="connsiteY0" fmla="*/ 6219372 h 6219372"/>
              <a:gd name="connsiteX1" fmla="*/ 9849393 w 12193397"/>
              <a:gd name="connsiteY1" fmla="*/ 4437018 h 6219372"/>
              <a:gd name="connsiteX2" fmla="*/ 12192001 w 12193397"/>
              <a:gd name="connsiteY2" fmla="*/ 0 h 6219372"/>
              <a:gd name="connsiteX3" fmla="*/ 12192001 w 12193397"/>
              <a:gd name="connsiteY3" fmla="*/ 6219372 h 6219372"/>
              <a:gd name="connsiteX4" fmla="*/ 0 w 12193397"/>
              <a:gd name="connsiteY4" fmla="*/ 6219372 h 6219372"/>
              <a:gd name="connsiteX0" fmla="*/ 0 w 12193397"/>
              <a:gd name="connsiteY0" fmla="*/ 6219372 h 6872515"/>
              <a:gd name="connsiteX1" fmla="*/ 9849393 w 12193397"/>
              <a:gd name="connsiteY1" fmla="*/ 4437018 h 6872515"/>
              <a:gd name="connsiteX2" fmla="*/ 12192001 w 12193397"/>
              <a:gd name="connsiteY2" fmla="*/ 0 h 6872515"/>
              <a:gd name="connsiteX3" fmla="*/ 12192001 w 12193397"/>
              <a:gd name="connsiteY3" fmla="*/ 6872515 h 6872515"/>
              <a:gd name="connsiteX4" fmla="*/ 0 w 12193397"/>
              <a:gd name="connsiteY4" fmla="*/ 6219372 h 6872515"/>
              <a:gd name="connsiteX0" fmla="*/ 0 w 12222426"/>
              <a:gd name="connsiteY0" fmla="*/ 6872514 h 6872515"/>
              <a:gd name="connsiteX1" fmla="*/ 9878422 w 12222426"/>
              <a:gd name="connsiteY1" fmla="*/ 4437018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22426"/>
              <a:gd name="connsiteY0" fmla="*/ 6872514 h 6872515"/>
              <a:gd name="connsiteX1" fmla="*/ 10197736 w 12222426"/>
              <a:gd name="connsiteY1" fmla="*/ 4814390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22426"/>
              <a:gd name="connsiteY0" fmla="*/ 6872514 h 6872515"/>
              <a:gd name="connsiteX1" fmla="*/ 10212250 w 12222426"/>
              <a:gd name="connsiteY1" fmla="*/ 5409476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22426"/>
              <a:gd name="connsiteY0" fmla="*/ 6872514 h 6872515"/>
              <a:gd name="connsiteX1" fmla="*/ 10096136 w 12222426"/>
              <a:gd name="connsiteY1" fmla="*/ 5264333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59130"/>
              <a:gd name="connsiteY0" fmla="*/ 6847114 h 6847115"/>
              <a:gd name="connsiteX1" fmla="*/ 10096136 w 12259130"/>
              <a:gd name="connsiteY1" fmla="*/ 5238933 h 6847115"/>
              <a:gd name="connsiteX2" fmla="*/ 12259130 w 12259130"/>
              <a:gd name="connsiteY2" fmla="*/ 0 h 6847115"/>
              <a:gd name="connsiteX3" fmla="*/ 12221030 w 12259130"/>
              <a:gd name="connsiteY3" fmla="*/ 6847115 h 6847115"/>
              <a:gd name="connsiteX4" fmla="*/ 0 w 12259130"/>
              <a:gd name="connsiteY4" fmla="*/ 6847114 h 6847115"/>
              <a:gd name="connsiteX0" fmla="*/ 0 w 12170230"/>
              <a:gd name="connsiteY0" fmla="*/ 6859814 h 6859814"/>
              <a:gd name="connsiteX1" fmla="*/ 10007236 w 12170230"/>
              <a:gd name="connsiteY1" fmla="*/ 5238933 h 6859814"/>
              <a:gd name="connsiteX2" fmla="*/ 12170230 w 12170230"/>
              <a:gd name="connsiteY2" fmla="*/ 0 h 6859814"/>
              <a:gd name="connsiteX3" fmla="*/ 12132130 w 12170230"/>
              <a:gd name="connsiteY3" fmla="*/ 6847115 h 6859814"/>
              <a:gd name="connsiteX4" fmla="*/ 0 w 12170230"/>
              <a:gd name="connsiteY4" fmla="*/ 6859814 h 6859814"/>
              <a:gd name="connsiteX0" fmla="*/ 0 w 12195630"/>
              <a:gd name="connsiteY0" fmla="*/ 6847114 h 6847115"/>
              <a:gd name="connsiteX1" fmla="*/ 10032636 w 12195630"/>
              <a:gd name="connsiteY1" fmla="*/ 5238933 h 6847115"/>
              <a:gd name="connsiteX2" fmla="*/ 12195630 w 12195630"/>
              <a:gd name="connsiteY2" fmla="*/ 0 h 6847115"/>
              <a:gd name="connsiteX3" fmla="*/ 12157530 w 12195630"/>
              <a:gd name="connsiteY3" fmla="*/ 6847115 h 6847115"/>
              <a:gd name="connsiteX4" fmla="*/ 0 w 12195630"/>
              <a:gd name="connsiteY4" fmla="*/ 6847114 h 6847115"/>
              <a:gd name="connsiteX0" fmla="*/ 0 w 12195630"/>
              <a:gd name="connsiteY0" fmla="*/ 6847114 h 6847115"/>
              <a:gd name="connsiteX1" fmla="*/ 10032636 w 12195630"/>
              <a:gd name="connsiteY1" fmla="*/ 5238933 h 6847115"/>
              <a:gd name="connsiteX2" fmla="*/ 12195630 w 12195630"/>
              <a:gd name="connsiteY2" fmla="*/ 0 h 6847115"/>
              <a:gd name="connsiteX3" fmla="*/ 12157530 w 12195630"/>
              <a:gd name="connsiteY3" fmla="*/ 6847115 h 6847115"/>
              <a:gd name="connsiteX4" fmla="*/ 0 w 12195630"/>
              <a:gd name="connsiteY4" fmla="*/ 6847114 h 6847115"/>
              <a:gd name="connsiteX0" fmla="*/ 0 w 12195630"/>
              <a:gd name="connsiteY0" fmla="*/ 6847114 h 6847115"/>
              <a:gd name="connsiteX1" fmla="*/ 10032636 w 12195630"/>
              <a:gd name="connsiteY1" fmla="*/ 5238933 h 6847115"/>
              <a:gd name="connsiteX2" fmla="*/ 12195630 w 12195630"/>
              <a:gd name="connsiteY2" fmla="*/ 0 h 6847115"/>
              <a:gd name="connsiteX3" fmla="*/ 12157530 w 12195630"/>
              <a:gd name="connsiteY3" fmla="*/ 6847115 h 6847115"/>
              <a:gd name="connsiteX4" fmla="*/ 0 w 12195630"/>
              <a:gd name="connsiteY4" fmla="*/ 6847114 h 684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630" h="6847115">
                <a:moveTo>
                  <a:pt x="0" y="6847114"/>
                </a:moveTo>
                <a:cubicBezTo>
                  <a:pt x="1860005" y="5494382"/>
                  <a:pt x="7994831" y="6388465"/>
                  <a:pt x="10032636" y="5238933"/>
                </a:cubicBezTo>
                <a:cubicBezTo>
                  <a:pt x="12206876" y="3558178"/>
                  <a:pt x="11083835" y="1631043"/>
                  <a:pt x="12195630" y="0"/>
                </a:cubicBezTo>
                <a:cubicBezTo>
                  <a:pt x="12190792" y="2281162"/>
                  <a:pt x="12162368" y="4565953"/>
                  <a:pt x="12157530" y="6847115"/>
                </a:cubicBezTo>
                <a:lnTo>
                  <a:pt x="0" y="68471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9">
            <a:extLst>
              <a:ext uri="{FF2B5EF4-FFF2-40B4-BE49-F238E27FC236}">
                <a16:creationId xmlns:a16="http://schemas.microsoft.com/office/drawing/2014/main" id="{66BF8A63-094C-431F-A3A0-63E41BD8DF9F}"/>
              </a:ext>
            </a:extLst>
          </p:cNvPr>
          <p:cNvSpPr/>
          <p:nvPr userDrawn="1"/>
        </p:nvSpPr>
        <p:spPr>
          <a:xfrm>
            <a:off x="-15213" y="-8794"/>
            <a:ext cx="12222426" cy="6872515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36776 w 12192000"/>
              <a:gd name="connsiteY1" fmla="*/ 5630091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371907 w 12192000"/>
              <a:gd name="connsiteY1" fmla="*/ 5786846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700000"/>
              <a:gd name="connsiteY0" fmla="*/ 6858000 h 7525657"/>
              <a:gd name="connsiteX1" fmla="*/ 10371907 w 12700000"/>
              <a:gd name="connsiteY1" fmla="*/ 5786846 h 7525657"/>
              <a:gd name="connsiteX2" fmla="*/ 12192000 w 12700000"/>
              <a:gd name="connsiteY2" fmla="*/ 0 h 7525657"/>
              <a:gd name="connsiteX3" fmla="*/ 12700000 w 12700000"/>
              <a:gd name="connsiteY3" fmla="*/ 7525657 h 7525657"/>
              <a:gd name="connsiteX4" fmla="*/ 0 w 12700000"/>
              <a:gd name="connsiteY4" fmla="*/ 6858000 h 7525657"/>
              <a:gd name="connsiteX0" fmla="*/ 0 w 12729029"/>
              <a:gd name="connsiteY0" fmla="*/ 6204858 h 6872515"/>
              <a:gd name="connsiteX1" fmla="*/ 10371907 w 12729029"/>
              <a:gd name="connsiteY1" fmla="*/ 5133704 h 6872515"/>
              <a:gd name="connsiteX2" fmla="*/ 12729029 w 12729029"/>
              <a:gd name="connsiteY2" fmla="*/ 0 h 6872515"/>
              <a:gd name="connsiteX3" fmla="*/ 12700000 w 12729029"/>
              <a:gd name="connsiteY3" fmla="*/ 6872515 h 6872515"/>
              <a:gd name="connsiteX4" fmla="*/ 0 w 12729029"/>
              <a:gd name="connsiteY4" fmla="*/ 6204858 h 6872515"/>
              <a:gd name="connsiteX0" fmla="*/ 0 w 12162972"/>
              <a:gd name="connsiteY0" fmla="*/ 6872515 h 6872515"/>
              <a:gd name="connsiteX1" fmla="*/ 9805850 w 12162972"/>
              <a:gd name="connsiteY1" fmla="*/ 5133704 h 6872515"/>
              <a:gd name="connsiteX2" fmla="*/ 12162972 w 12162972"/>
              <a:gd name="connsiteY2" fmla="*/ 0 h 6872515"/>
              <a:gd name="connsiteX3" fmla="*/ 12133943 w 12162972"/>
              <a:gd name="connsiteY3" fmla="*/ 6872515 h 6872515"/>
              <a:gd name="connsiteX4" fmla="*/ 0 w 12162972"/>
              <a:gd name="connsiteY4" fmla="*/ 6872515 h 6872515"/>
              <a:gd name="connsiteX0" fmla="*/ 0 w 12148458"/>
              <a:gd name="connsiteY0" fmla="*/ 6843486 h 6843486"/>
              <a:gd name="connsiteX1" fmla="*/ 9805850 w 12148458"/>
              <a:gd name="connsiteY1" fmla="*/ 5104675 h 6843486"/>
              <a:gd name="connsiteX2" fmla="*/ 12148458 w 12148458"/>
              <a:gd name="connsiteY2" fmla="*/ 0 h 6843486"/>
              <a:gd name="connsiteX3" fmla="*/ 12133943 w 12148458"/>
              <a:gd name="connsiteY3" fmla="*/ 6843486 h 6843486"/>
              <a:gd name="connsiteX4" fmla="*/ 0 w 12148458"/>
              <a:gd name="connsiteY4" fmla="*/ 6843486 h 6843486"/>
              <a:gd name="connsiteX0" fmla="*/ 0 w 12148458"/>
              <a:gd name="connsiteY0" fmla="*/ 6843486 h 6843486"/>
              <a:gd name="connsiteX1" fmla="*/ 9805850 w 12148458"/>
              <a:gd name="connsiteY1" fmla="*/ 5104675 h 6843486"/>
              <a:gd name="connsiteX2" fmla="*/ 12148458 w 12148458"/>
              <a:gd name="connsiteY2" fmla="*/ 0 h 6843486"/>
              <a:gd name="connsiteX3" fmla="*/ 12032343 w 12148458"/>
              <a:gd name="connsiteY3" fmla="*/ 6698343 h 6843486"/>
              <a:gd name="connsiteX4" fmla="*/ 0 w 12148458"/>
              <a:gd name="connsiteY4" fmla="*/ 6843486 h 6843486"/>
              <a:gd name="connsiteX0" fmla="*/ 0 w 12149854"/>
              <a:gd name="connsiteY0" fmla="*/ 6843486 h 6843486"/>
              <a:gd name="connsiteX1" fmla="*/ 9805850 w 12149854"/>
              <a:gd name="connsiteY1" fmla="*/ 5104675 h 6843486"/>
              <a:gd name="connsiteX2" fmla="*/ 12148458 w 12149854"/>
              <a:gd name="connsiteY2" fmla="*/ 0 h 6843486"/>
              <a:gd name="connsiteX3" fmla="*/ 12148458 w 12149854"/>
              <a:gd name="connsiteY3" fmla="*/ 6828972 h 6843486"/>
              <a:gd name="connsiteX4" fmla="*/ 0 w 12149854"/>
              <a:gd name="connsiteY4" fmla="*/ 6843486 h 6843486"/>
              <a:gd name="connsiteX0" fmla="*/ 0 w 12193397"/>
              <a:gd name="connsiteY0" fmla="*/ 6887029 h 6887029"/>
              <a:gd name="connsiteX1" fmla="*/ 9849393 w 12193397"/>
              <a:gd name="connsiteY1" fmla="*/ 5104675 h 6887029"/>
              <a:gd name="connsiteX2" fmla="*/ 12192001 w 12193397"/>
              <a:gd name="connsiteY2" fmla="*/ 0 h 6887029"/>
              <a:gd name="connsiteX3" fmla="*/ 12192001 w 12193397"/>
              <a:gd name="connsiteY3" fmla="*/ 6828972 h 6887029"/>
              <a:gd name="connsiteX4" fmla="*/ 0 w 12193397"/>
              <a:gd name="connsiteY4" fmla="*/ 6887029 h 6887029"/>
              <a:gd name="connsiteX0" fmla="*/ 0 w 12193397"/>
              <a:gd name="connsiteY0" fmla="*/ 6887029 h 6887029"/>
              <a:gd name="connsiteX1" fmla="*/ 9849393 w 12193397"/>
              <a:gd name="connsiteY1" fmla="*/ 5104675 h 6887029"/>
              <a:gd name="connsiteX2" fmla="*/ 12192001 w 12193397"/>
              <a:gd name="connsiteY2" fmla="*/ 0 h 6887029"/>
              <a:gd name="connsiteX3" fmla="*/ 12192001 w 12193397"/>
              <a:gd name="connsiteY3" fmla="*/ 6887029 h 6887029"/>
              <a:gd name="connsiteX4" fmla="*/ 0 w 12193397"/>
              <a:gd name="connsiteY4" fmla="*/ 6887029 h 6887029"/>
              <a:gd name="connsiteX0" fmla="*/ 0 w 12192154"/>
              <a:gd name="connsiteY0" fmla="*/ 6219372 h 6219372"/>
              <a:gd name="connsiteX1" fmla="*/ 9849393 w 12192154"/>
              <a:gd name="connsiteY1" fmla="*/ 4437018 h 6219372"/>
              <a:gd name="connsiteX2" fmla="*/ 12090401 w 12192154"/>
              <a:gd name="connsiteY2" fmla="*/ 0 h 6219372"/>
              <a:gd name="connsiteX3" fmla="*/ 12192001 w 12192154"/>
              <a:gd name="connsiteY3" fmla="*/ 6219372 h 6219372"/>
              <a:gd name="connsiteX4" fmla="*/ 0 w 12192154"/>
              <a:gd name="connsiteY4" fmla="*/ 6219372 h 6219372"/>
              <a:gd name="connsiteX0" fmla="*/ 0 w 12193397"/>
              <a:gd name="connsiteY0" fmla="*/ 6219372 h 6219372"/>
              <a:gd name="connsiteX1" fmla="*/ 9849393 w 12193397"/>
              <a:gd name="connsiteY1" fmla="*/ 4437018 h 6219372"/>
              <a:gd name="connsiteX2" fmla="*/ 12192001 w 12193397"/>
              <a:gd name="connsiteY2" fmla="*/ 0 h 6219372"/>
              <a:gd name="connsiteX3" fmla="*/ 12192001 w 12193397"/>
              <a:gd name="connsiteY3" fmla="*/ 6219372 h 6219372"/>
              <a:gd name="connsiteX4" fmla="*/ 0 w 12193397"/>
              <a:gd name="connsiteY4" fmla="*/ 6219372 h 6219372"/>
              <a:gd name="connsiteX0" fmla="*/ 0 w 12193397"/>
              <a:gd name="connsiteY0" fmla="*/ 6219372 h 6872515"/>
              <a:gd name="connsiteX1" fmla="*/ 9849393 w 12193397"/>
              <a:gd name="connsiteY1" fmla="*/ 4437018 h 6872515"/>
              <a:gd name="connsiteX2" fmla="*/ 12192001 w 12193397"/>
              <a:gd name="connsiteY2" fmla="*/ 0 h 6872515"/>
              <a:gd name="connsiteX3" fmla="*/ 12192001 w 12193397"/>
              <a:gd name="connsiteY3" fmla="*/ 6872515 h 6872515"/>
              <a:gd name="connsiteX4" fmla="*/ 0 w 12193397"/>
              <a:gd name="connsiteY4" fmla="*/ 6219372 h 6872515"/>
              <a:gd name="connsiteX0" fmla="*/ 0 w 12222426"/>
              <a:gd name="connsiteY0" fmla="*/ 6872514 h 6872515"/>
              <a:gd name="connsiteX1" fmla="*/ 9878422 w 12222426"/>
              <a:gd name="connsiteY1" fmla="*/ 4437018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22426"/>
              <a:gd name="connsiteY0" fmla="*/ 6872514 h 6872515"/>
              <a:gd name="connsiteX1" fmla="*/ 10197736 w 12222426"/>
              <a:gd name="connsiteY1" fmla="*/ 4814390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22426"/>
              <a:gd name="connsiteY0" fmla="*/ 6872514 h 6872515"/>
              <a:gd name="connsiteX1" fmla="*/ 10212250 w 12222426"/>
              <a:gd name="connsiteY1" fmla="*/ 5409476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2426" h="6872515">
                <a:moveTo>
                  <a:pt x="0" y="6872514"/>
                </a:moveTo>
                <a:cubicBezTo>
                  <a:pt x="2037805" y="5722982"/>
                  <a:pt x="8174445" y="6559008"/>
                  <a:pt x="10212250" y="5409476"/>
                </a:cubicBezTo>
                <a:cubicBezTo>
                  <a:pt x="12386490" y="3728721"/>
                  <a:pt x="11261635" y="1719943"/>
                  <a:pt x="12221030" y="0"/>
                </a:cubicBezTo>
                <a:cubicBezTo>
                  <a:pt x="12216192" y="2281162"/>
                  <a:pt x="12225868" y="4591353"/>
                  <a:pt x="12221030" y="6872515"/>
                </a:cubicBezTo>
                <a:lnTo>
                  <a:pt x="0" y="6872514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Isosceles Triangle 9">
            <a:extLst>
              <a:ext uri="{FF2B5EF4-FFF2-40B4-BE49-F238E27FC236}">
                <a16:creationId xmlns:a16="http://schemas.microsoft.com/office/drawing/2014/main" id="{ED72CE23-6E9E-445E-A127-A9C3AB89B488}"/>
              </a:ext>
            </a:extLst>
          </p:cNvPr>
          <p:cNvSpPr/>
          <p:nvPr userDrawn="1"/>
        </p:nvSpPr>
        <p:spPr>
          <a:xfrm rot="10800000">
            <a:off x="1" y="-12699"/>
            <a:ext cx="12204700" cy="68707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36776 w 12192000"/>
              <a:gd name="connsiteY1" fmla="*/ 5630091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371907 w 12192000"/>
              <a:gd name="connsiteY1" fmla="*/ 5786846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97736 w 12192000"/>
              <a:gd name="connsiteY1" fmla="*/ 5656217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039600"/>
              <a:gd name="connsiteY0" fmla="*/ 6997700 h 6997700"/>
              <a:gd name="connsiteX1" fmla="*/ 10045336 w 12039600"/>
              <a:gd name="connsiteY1" fmla="*/ 5656217 h 6997700"/>
              <a:gd name="connsiteX2" fmla="*/ 12039600 w 12039600"/>
              <a:gd name="connsiteY2" fmla="*/ 0 h 6997700"/>
              <a:gd name="connsiteX3" fmla="*/ 12039600 w 12039600"/>
              <a:gd name="connsiteY3" fmla="*/ 6858000 h 6997700"/>
              <a:gd name="connsiteX4" fmla="*/ 0 w 12039600"/>
              <a:gd name="connsiteY4" fmla="*/ 6997700 h 6997700"/>
              <a:gd name="connsiteX0" fmla="*/ 0 w 12192000"/>
              <a:gd name="connsiteY0" fmla="*/ 6997700 h 6997700"/>
              <a:gd name="connsiteX1" fmla="*/ 10045336 w 12192000"/>
              <a:gd name="connsiteY1" fmla="*/ 5656217 h 6997700"/>
              <a:gd name="connsiteX2" fmla="*/ 12039600 w 12192000"/>
              <a:gd name="connsiteY2" fmla="*/ 0 h 6997700"/>
              <a:gd name="connsiteX3" fmla="*/ 12192000 w 12192000"/>
              <a:gd name="connsiteY3" fmla="*/ 6997700 h 6997700"/>
              <a:gd name="connsiteX4" fmla="*/ 0 w 12192000"/>
              <a:gd name="connsiteY4" fmla="*/ 6997700 h 6997700"/>
              <a:gd name="connsiteX0" fmla="*/ 0 w 12192000"/>
              <a:gd name="connsiteY0" fmla="*/ 6845300 h 6845300"/>
              <a:gd name="connsiteX1" fmla="*/ 10045336 w 12192000"/>
              <a:gd name="connsiteY1" fmla="*/ 5503817 h 6845300"/>
              <a:gd name="connsiteX2" fmla="*/ 12192000 w 12192000"/>
              <a:gd name="connsiteY2" fmla="*/ 0 h 6845300"/>
              <a:gd name="connsiteX3" fmla="*/ 12192000 w 12192000"/>
              <a:gd name="connsiteY3" fmla="*/ 6845300 h 6845300"/>
              <a:gd name="connsiteX4" fmla="*/ 0 w 12192000"/>
              <a:gd name="connsiteY4" fmla="*/ 6845300 h 6845300"/>
              <a:gd name="connsiteX0" fmla="*/ 0 w 12192000"/>
              <a:gd name="connsiteY0" fmla="*/ 6845300 h 6845300"/>
              <a:gd name="connsiteX1" fmla="*/ 10083436 w 12192000"/>
              <a:gd name="connsiteY1" fmla="*/ 5592717 h 6845300"/>
              <a:gd name="connsiteX2" fmla="*/ 12192000 w 12192000"/>
              <a:gd name="connsiteY2" fmla="*/ 0 h 6845300"/>
              <a:gd name="connsiteX3" fmla="*/ 12192000 w 12192000"/>
              <a:gd name="connsiteY3" fmla="*/ 6845300 h 6845300"/>
              <a:gd name="connsiteX4" fmla="*/ 0 w 12192000"/>
              <a:gd name="connsiteY4" fmla="*/ 6845300 h 6845300"/>
              <a:gd name="connsiteX0" fmla="*/ 0 w 12192000"/>
              <a:gd name="connsiteY0" fmla="*/ 6845300 h 6845300"/>
              <a:gd name="connsiteX1" fmla="*/ 10045336 w 12192000"/>
              <a:gd name="connsiteY1" fmla="*/ 5554617 h 6845300"/>
              <a:gd name="connsiteX2" fmla="*/ 12192000 w 12192000"/>
              <a:gd name="connsiteY2" fmla="*/ 0 h 6845300"/>
              <a:gd name="connsiteX3" fmla="*/ 12192000 w 12192000"/>
              <a:gd name="connsiteY3" fmla="*/ 6845300 h 6845300"/>
              <a:gd name="connsiteX4" fmla="*/ 0 w 12192000"/>
              <a:gd name="connsiteY4" fmla="*/ 6845300 h 6845300"/>
              <a:gd name="connsiteX0" fmla="*/ 0 w 12192000"/>
              <a:gd name="connsiteY0" fmla="*/ 6845300 h 6845300"/>
              <a:gd name="connsiteX1" fmla="*/ 10045336 w 12192000"/>
              <a:gd name="connsiteY1" fmla="*/ 5554617 h 6845300"/>
              <a:gd name="connsiteX2" fmla="*/ 12192000 w 12192000"/>
              <a:gd name="connsiteY2" fmla="*/ 0 h 6845300"/>
              <a:gd name="connsiteX3" fmla="*/ 12192000 w 12192000"/>
              <a:gd name="connsiteY3" fmla="*/ 6845300 h 6845300"/>
              <a:gd name="connsiteX4" fmla="*/ 0 w 12192000"/>
              <a:gd name="connsiteY4" fmla="*/ 6845300 h 6845300"/>
              <a:gd name="connsiteX0" fmla="*/ 0 w 12204700"/>
              <a:gd name="connsiteY0" fmla="*/ 6832600 h 6845300"/>
              <a:gd name="connsiteX1" fmla="*/ 10058036 w 12204700"/>
              <a:gd name="connsiteY1" fmla="*/ 5554617 h 6845300"/>
              <a:gd name="connsiteX2" fmla="*/ 12204700 w 12204700"/>
              <a:gd name="connsiteY2" fmla="*/ 0 h 6845300"/>
              <a:gd name="connsiteX3" fmla="*/ 12204700 w 12204700"/>
              <a:gd name="connsiteY3" fmla="*/ 6845300 h 6845300"/>
              <a:gd name="connsiteX4" fmla="*/ 0 w 12204700"/>
              <a:gd name="connsiteY4" fmla="*/ 6832600 h 6845300"/>
              <a:gd name="connsiteX0" fmla="*/ 0 w 12204700"/>
              <a:gd name="connsiteY0" fmla="*/ 6832600 h 6845300"/>
              <a:gd name="connsiteX1" fmla="*/ 10058036 w 12204700"/>
              <a:gd name="connsiteY1" fmla="*/ 5554617 h 6845300"/>
              <a:gd name="connsiteX2" fmla="*/ 12204700 w 12204700"/>
              <a:gd name="connsiteY2" fmla="*/ 0 h 6845300"/>
              <a:gd name="connsiteX3" fmla="*/ 12204700 w 12204700"/>
              <a:gd name="connsiteY3" fmla="*/ 6845300 h 6845300"/>
              <a:gd name="connsiteX4" fmla="*/ 0 w 12204700"/>
              <a:gd name="connsiteY4" fmla="*/ 6832600 h 6845300"/>
              <a:gd name="connsiteX0" fmla="*/ 0 w 12204700"/>
              <a:gd name="connsiteY0" fmla="*/ 6832600 h 6870700"/>
              <a:gd name="connsiteX1" fmla="*/ 10058036 w 12204700"/>
              <a:gd name="connsiteY1" fmla="*/ 5554617 h 6870700"/>
              <a:gd name="connsiteX2" fmla="*/ 12204700 w 12204700"/>
              <a:gd name="connsiteY2" fmla="*/ 0 h 6870700"/>
              <a:gd name="connsiteX3" fmla="*/ 12192000 w 12204700"/>
              <a:gd name="connsiteY3" fmla="*/ 6870700 h 6870700"/>
              <a:gd name="connsiteX4" fmla="*/ 0 w 12204700"/>
              <a:gd name="connsiteY4" fmla="*/ 683260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700" h="6870700">
                <a:moveTo>
                  <a:pt x="0" y="6832600"/>
                </a:moveTo>
                <a:cubicBezTo>
                  <a:pt x="1885405" y="5568768"/>
                  <a:pt x="8020231" y="6704149"/>
                  <a:pt x="10058036" y="5554617"/>
                </a:cubicBezTo>
                <a:cubicBezTo>
                  <a:pt x="12232276" y="3873862"/>
                  <a:pt x="11054805" y="1554843"/>
                  <a:pt x="12204700" y="0"/>
                </a:cubicBezTo>
                <a:cubicBezTo>
                  <a:pt x="12200467" y="2290233"/>
                  <a:pt x="12196233" y="4580467"/>
                  <a:pt x="12192000" y="6870700"/>
                </a:cubicBezTo>
                <a:lnTo>
                  <a:pt x="0" y="6832600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F55D275-D7F0-4BC5-ACE1-08EA96FE065F}"/>
              </a:ext>
            </a:extLst>
          </p:cNvPr>
          <p:cNvSpPr/>
          <p:nvPr userDrawn="1"/>
        </p:nvSpPr>
        <p:spPr>
          <a:xfrm rot="10800000">
            <a:off x="1" y="1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36776 w 12192000"/>
              <a:gd name="connsiteY1" fmla="*/ 5630091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371907 w 12192000"/>
              <a:gd name="connsiteY1" fmla="*/ 5786846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97736 w 12192000"/>
              <a:gd name="connsiteY1" fmla="*/ 5656217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cubicBezTo>
                  <a:pt x="2037805" y="5708468"/>
                  <a:pt x="8159931" y="6805749"/>
                  <a:pt x="10197736" y="5656217"/>
                </a:cubicBezTo>
                <a:cubicBezTo>
                  <a:pt x="12371976" y="3975462"/>
                  <a:pt x="11232605" y="1719943"/>
                  <a:pt x="12192000" y="0"/>
                </a:cubicBez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9358ED85-3F91-4A60-AA0D-5214CD30A5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1"/>
          <a:stretch/>
        </p:blipFill>
        <p:spPr>
          <a:xfrm>
            <a:off x="354562" y="479042"/>
            <a:ext cx="1824738" cy="1432477"/>
          </a:xfrm>
          <a:prstGeom prst="rect">
            <a:avLst/>
          </a:prstGeom>
        </p:spPr>
      </p:pic>
      <p:pic>
        <p:nvPicPr>
          <p:cNvPr id="17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45027A7-4436-4BFC-B715-CB8E92192D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451" y="770574"/>
            <a:ext cx="4263315" cy="1217780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BE025E4A-4CBA-48FB-AEF6-DE10B0DC6327}"/>
              </a:ext>
            </a:extLst>
          </p:cNvPr>
          <p:cNvSpPr txBox="1">
            <a:spLocks/>
          </p:cNvSpPr>
          <p:nvPr userDrawn="1"/>
        </p:nvSpPr>
        <p:spPr>
          <a:xfrm>
            <a:off x="6958652" y="5796343"/>
            <a:ext cx="5132090" cy="9779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0" i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Curriculum Development </a:t>
            </a:r>
          </a:p>
          <a:p>
            <a:pPr algn="r"/>
            <a:r>
              <a:rPr lang="en-US" sz="1400" b="0" i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Master’s Degree Program in </a:t>
            </a:r>
          </a:p>
          <a:p>
            <a:pPr algn="r"/>
            <a:r>
              <a:rPr lang="en-US" sz="1400" b="0" i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Engineering for Thailand Sustainable Smart Industry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D39AF64-02D8-4A17-BB3F-4E3014876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6177" y="3445482"/>
            <a:ext cx="8950284" cy="1305161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47DADDB0-2C51-4443-AB1B-DC4AF7639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177" y="2067992"/>
            <a:ext cx="8950284" cy="1121423"/>
          </a:xfrm>
          <a:noFill/>
        </p:spPr>
        <p:txBody>
          <a:bodyPr anchor="ctr">
            <a:noAutofit/>
          </a:bodyPr>
          <a:lstStyle>
            <a:lvl1pPr algn="ctr">
              <a:defRPr sz="4400" b="0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E31D9C-DF45-4586-BF2E-7912D4B41D80}"/>
              </a:ext>
            </a:extLst>
          </p:cNvPr>
          <p:cNvSpPr/>
          <p:nvPr userDrawn="1"/>
        </p:nvSpPr>
        <p:spPr>
          <a:xfrm>
            <a:off x="1356177" y="3184039"/>
            <a:ext cx="8950284" cy="8439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344BED-7B33-41AD-A323-368EB9B434D6}"/>
              </a:ext>
            </a:extLst>
          </p:cNvPr>
          <p:cNvSpPr/>
          <p:nvPr userDrawn="1"/>
        </p:nvSpPr>
        <p:spPr>
          <a:xfrm>
            <a:off x="1615354" y="3263030"/>
            <a:ext cx="843193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023124-B431-4DF0-80A3-5D3DB66D88FD}"/>
              </a:ext>
            </a:extLst>
          </p:cNvPr>
          <p:cNvSpPr/>
          <p:nvPr userDrawn="1"/>
        </p:nvSpPr>
        <p:spPr>
          <a:xfrm>
            <a:off x="1927935" y="3310167"/>
            <a:ext cx="7806768" cy="52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1433334" y="1661096"/>
            <a:ext cx="10658792" cy="5077641"/>
            <a:chOff x="1433334" y="1661096"/>
            <a:chExt cx="10658792" cy="507764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0E009E9-C9B2-471A-9A7A-5D205EEDA1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0309" y="4249828"/>
              <a:ext cx="1280160" cy="1280160"/>
            </a:xfrm>
            <a:prstGeom prst="rect">
              <a:avLst/>
            </a:prstGeom>
            <a:noFill/>
          </p:spPr>
        </p:pic>
        <p:pic>
          <p:nvPicPr>
            <p:cNvPr id="2" name="Picture 1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366" y="5267033"/>
              <a:ext cx="1243584" cy="122803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735" y="5409421"/>
              <a:ext cx="1234440" cy="123444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371" y="4984342"/>
              <a:ext cx="1554480" cy="1417874"/>
            </a:xfrm>
            <a:prstGeom prst="rect">
              <a:avLst/>
            </a:prstGeom>
          </p:spPr>
        </p:pic>
        <p:grpSp>
          <p:nvGrpSpPr>
            <p:cNvPr id="39" name="Group 38"/>
            <p:cNvGrpSpPr/>
            <p:nvPr userDrawn="1"/>
          </p:nvGrpSpPr>
          <p:grpSpPr>
            <a:xfrm>
              <a:off x="1433334" y="5625782"/>
              <a:ext cx="1947672" cy="1112955"/>
              <a:chOff x="1462142" y="5625782"/>
              <a:chExt cx="1947672" cy="1112955"/>
            </a:xfrm>
          </p:grpSpPr>
          <p:sp>
            <p:nvSpPr>
              <p:cNvPr id="29" name="Rectangle 28"/>
              <p:cNvSpPr/>
              <p:nvPr userDrawn="1"/>
            </p:nvSpPr>
            <p:spPr>
              <a:xfrm>
                <a:off x="1709237" y="6396483"/>
                <a:ext cx="1453102" cy="1565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2142" y="5625782"/>
                <a:ext cx="1947672" cy="1112955"/>
              </a:xfrm>
              <a:prstGeom prst="rect">
                <a:avLst/>
              </a:prstGeom>
            </p:spPr>
          </p:pic>
        </p:grpSp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5690" y="4846630"/>
              <a:ext cx="1252728" cy="1244376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422" y="1661096"/>
              <a:ext cx="1060704" cy="141667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2832" y="5179620"/>
              <a:ext cx="1225296" cy="1418349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9173" y="2994422"/>
              <a:ext cx="850392" cy="1490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493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A9F83CD-1E72-46FA-A09B-48783A0A34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02EEB56D-10AA-4548-B3DB-C74661EAED2E}"/>
              </a:ext>
            </a:extLst>
          </p:cNvPr>
          <p:cNvSpPr/>
          <p:nvPr userDrawn="1"/>
        </p:nvSpPr>
        <p:spPr>
          <a:xfrm rot="10800000">
            <a:off x="304800" y="274321"/>
            <a:ext cx="11571545" cy="6295197"/>
          </a:xfrm>
          <a:prstGeom prst="round2DiagRect">
            <a:avLst/>
          </a:prstGeom>
          <a:solidFill>
            <a:schemeClr val="bg1"/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3" name="Picture 6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33CC12D3-EFEE-4DBD-A0DE-4E68668611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24" y="486231"/>
            <a:ext cx="1091440" cy="89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1045D65-668D-4D95-B4D8-EA5B054C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/>
          </a:bodyPr>
          <a:lstStyle>
            <a:lvl1pPr algn="ctr">
              <a:defRPr sz="3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2A50B16-EDDF-4F8E-8E61-17E398D06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14" y="1693703"/>
            <a:ext cx="11229516" cy="4303509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B01A1C-51D1-41B4-9C3C-E06B1D57AF69}"/>
              </a:ext>
            </a:extLst>
          </p:cNvPr>
          <p:cNvGrpSpPr/>
          <p:nvPr userDrawn="1"/>
        </p:nvGrpSpPr>
        <p:grpSpPr>
          <a:xfrm>
            <a:off x="1792289" y="1349129"/>
            <a:ext cx="9913040" cy="154101"/>
            <a:chOff x="1610813" y="1340083"/>
            <a:chExt cx="7607984" cy="16991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FAE0845-1B36-45A0-A900-346B585FB863}"/>
                </a:ext>
              </a:extLst>
            </p:cNvPr>
            <p:cNvSpPr/>
            <p:nvPr userDrawn="1"/>
          </p:nvSpPr>
          <p:spPr>
            <a:xfrm>
              <a:off x="1610813" y="1340083"/>
              <a:ext cx="7607984" cy="843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424509-D133-4E5C-8A4D-7A431372B253}"/>
                </a:ext>
              </a:extLst>
            </p:cNvPr>
            <p:cNvSpPr/>
            <p:nvPr userDrawn="1"/>
          </p:nvSpPr>
          <p:spPr>
            <a:xfrm>
              <a:off x="1831119" y="1405583"/>
              <a:ext cx="7167370" cy="4571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4E59BE7-4247-4ABD-852F-D91F21A5AAD4}"/>
                </a:ext>
              </a:extLst>
            </p:cNvPr>
            <p:cNvSpPr/>
            <p:nvPr userDrawn="1"/>
          </p:nvSpPr>
          <p:spPr>
            <a:xfrm>
              <a:off x="2096821" y="1457576"/>
              <a:ext cx="6635965" cy="524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361314F-AD54-4372-AC14-9CC620E0DE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4" b="10446"/>
          <a:stretch/>
        </p:blipFill>
        <p:spPr>
          <a:xfrm>
            <a:off x="4578232" y="6117024"/>
            <a:ext cx="3329507" cy="74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1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A9F83CD-1E72-46FA-A09B-48783A0A34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02EEB56D-10AA-4548-B3DB-C74661EAED2E}"/>
              </a:ext>
            </a:extLst>
          </p:cNvPr>
          <p:cNvSpPr/>
          <p:nvPr userDrawn="1"/>
        </p:nvSpPr>
        <p:spPr>
          <a:xfrm rot="10800000">
            <a:off x="304800" y="274321"/>
            <a:ext cx="11571545" cy="6295197"/>
          </a:xfrm>
          <a:prstGeom prst="round2DiagRect">
            <a:avLst/>
          </a:prstGeom>
          <a:solidFill>
            <a:schemeClr val="bg1"/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3" name="Picture 6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33CC12D3-EFEE-4DBD-A0DE-4E68668611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24" y="486231"/>
            <a:ext cx="1091440" cy="89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1045D65-668D-4D95-B4D8-EA5B054C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/>
          </a:bodyPr>
          <a:lstStyle>
            <a:lvl1pPr algn="ctr">
              <a:defRPr sz="3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2A50B16-EDDF-4F8E-8E61-17E398D06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14" y="1693703"/>
            <a:ext cx="11229516" cy="4303509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361314F-AD54-4372-AC14-9CC620E0DE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4" b="10446"/>
          <a:stretch/>
        </p:blipFill>
        <p:spPr>
          <a:xfrm>
            <a:off x="4578232" y="6117024"/>
            <a:ext cx="3329507" cy="7466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sosceles Triangle 9">
            <a:extLst>
              <a:ext uri="{FF2B5EF4-FFF2-40B4-BE49-F238E27FC236}">
                <a16:creationId xmlns:a16="http://schemas.microsoft.com/office/drawing/2014/main" id="{C97EE39D-45B9-4BC4-A0D5-310EF34CFB88}"/>
              </a:ext>
            </a:extLst>
          </p:cNvPr>
          <p:cNvSpPr/>
          <p:nvPr userDrawn="1"/>
        </p:nvSpPr>
        <p:spPr>
          <a:xfrm>
            <a:off x="12703" y="2031"/>
            <a:ext cx="12195630" cy="6847115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36776 w 12192000"/>
              <a:gd name="connsiteY1" fmla="*/ 5630091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371907 w 12192000"/>
              <a:gd name="connsiteY1" fmla="*/ 5786846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700000"/>
              <a:gd name="connsiteY0" fmla="*/ 6858000 h 7525657"/>
              <a:gd name="connsiteX1" fmla="*/ 10371907 w 12700000"/>
              <a:gd name="connsiteY1" fmla="*/ 5786846 h 7525657"/>
              <a:gd name="connsiteX2" fmla="*/ 12192000 w 12700000"/>
              <a:gd name="connsiteY2" fmla="*/ 0 h 7525657"/>
              <a:gd name="connsiteX3" fmla="*/ 12700000 w 12700000"/>
              <a:gd name="connsiteY3" fmla="*/ 7525657 h 7525657"/>
              <a:gd name="connsiteX4" fmla="*/ 0 w 12700000"/>
              <a:gd name="connsiteY4" fmla="*/ 6858000 h 7525657"/>
              <a:gd name="connsiteX0" fmla="*/ 0 w 12729029"/>
              <a:gd name="connsiteY0" fmla="*/ 6204858 h 6872515"/>
              <a:gd name="connsiteX1" fmla="*/ 10371907 w 12729029"/>
              <a:gd name="connsiteY1" fmla="*/ 5133704 h 6872515"/>
              <a:gd name="connsiteX2" fmla="*/ 12729029 w 12729029"/>
              <a:gd name="connsiteY2" fmla="*/ 0 h 6872515"/>
              <a:gd name="connsiteX3" fmla="*/ 12700000 w 12729029"/>
              <a:gd name="connsiteY3" fmla="*/ 6872515 h 6872515"/>
              <a:gd name="connsiteX4" fmla="*/ 0 w 12729029"/>
              <a:gd name="connsiteY4" fmla="*/ 6204858 h 6872515"/>
              <a:gd name="connsiteX0" fmla="*/ 0 w 12162972"/>
              <a:gd name="connsiteY0" fmla="*/ 6872515 h 6872515"/>
              <a:gd name="connsiteX1" fmla="*/ 9805850 w 12162972"/>
              <a:gd name="connsiteY1" fmla="*/ 5133704 h 6872515"/>
              <a:gd name="connsiteX2" fmla="*/ 12162972 w 12162972"/>
              <a:gd name="connsiteY2" fmla="*/ 0 h 6872515"/>
              <a:gd name="connsiteX3" fmla="*/ 12133943 w 12162972"/>
              <a:gd name="connsiteY3" fmla="*/ 6872515 h 6872515"/>
              <a:gd name="connsiteX4" fmla="*/ 0 w 12162972"/>
              <a:gd name="connsiteY4" fmla="*/ 6872515 h 6872515"/>
              <a:gd name="connsiteX0" fmla="*/ 0 w 12148458"/>
              <a:gd name="connsiteY0" fmla="*/ 6843486 h 6843486"/>
              <a:gd name="connsiteX1" fmla="*/ 9805850 w 12148458"/>
              <a:gd name="connsiteY1" fmla="*/ 5104675 h 6843486"/>
              <a:gd name="connsiteX2" fmla="*/ 12148458 w 12148458"/>
              <a:gd name="connsiteY2" fmla="*/ 0 h 6843486"/>
              <a:gd name="connsiteX3" fmla="*/ 12133943 w 12148458"/>
              <a:gd name="connsiteY3" fmla="*/ 6843486 h 6843486"/>
              <a:gd name="connsiteX4" fmla="*/ 0 w 12148458"/>
              <a:gd name="connsiteY4" fmla="*/ 6843486 h 6843486"/>
              <a:gd name="connsiteX0" fmla="*/ 0 w 12148458"/>
              <a:gd name="connsiteY0" fmla="*/ 6843486 h 6843486"/>
              <a:gd name="connsiteX1" fmla="*/ 9805850 w 12148458"/>
              <a:gd name="connsiteY1" fmla="*/ 5104675 h 6843486"/>
              <a:gd name="connsiteX2" fmla="*/ 12148458 w 12148458"/>
              <a:gd name="connsiteY2" fmla="*/ 0 h 6843486"/>
              <a:gd name="connsiteX3" fmla="*/ 12032343 w 12148458"/>
              <a:gd name="connsiteY3" fmla="*/ 6698343 h 6843486"/>
              <a:gd name="connsiteX4" fmla="*/ 0 w 12148458"/>
              <a:gd name="connsiteY4" fmla="*/ 6843486 h 6843486"/>
              <a:gd name="connsiteX0" fmla="*/ 0 w 12149854"/>
              <a:gd name="connsiteY0" fmla="*/ 6843486 h 6843486"/>
              <a:gd name="connsiteX1" fmla="*/ 9805850 w 12149854"/>
              <a:gd name="connsiteY1" fmla="*/ 5104675 h 6843486"/>
              <a:gd name="connsiteX2" fmla="*/ 12148458 w 12149854"/>
              <a:gd name="connsiteY2" fmla="*/ 0 h 6843486"/>
              <a:gd name="connsiteX3" fmla="*/ 12148458 w 12149854"/>
              <a:gd name="connsiteY3" fmla="*/ 6828972 h 6843486"/>
              <a:gd name="connsiteX4" fmla="*/ 0 w 12149854"/>
              <a:gd name="connsiteY4" fmla="*/ 6843486 h 6843486"/>
              <a:gd name="connsiteX0" fmla="*/ 0 w 12193397"/>
              <a:gd name="connsiteY0" fmla="*/ 6887029 h 6887029"/>
              <a:gd name="connsiteX1" fmla="*/ 9849393 w 12193397"/>
              <a:gd name="connsiteY1" fmla="*/ 5104675 h 6887029"/>
              <a:gd name="connsiteX2" fmla="*/ 12192001 w 12193397"/>
              <a:gd name="connsiteY2" fmla="*/ 0 h 6887029"/>
              <a:gd name="connsiteX3" fmla="*/ 12192001 w 12193397"/>
              <a:gd name="connsiteY3" fmla="*/ 6828972 h 6887029"/>
              <a:gd name="connsiteX4" fmla="*/ 0 w 12193397"/>
              <a:gd name="connsiteY4" fmla="*/ 6887029 h 6887029"/>
              <a:gd name="connsiteX0" fmla="*/ 0 w 12193397"/>
              <a:gd name="connsiteY0" fmla="*/ 6887029 h 6887029"/>
              <a:gd name="connsiteX1" fmla="*/ 9849393 w 12193397"/>
              <a:gd name="connsiteY1" fmla="*/ 5104675 h 6887029"/>
              <a:gd name="connsiteX2" fmla="*/ 12192001 w 12193397"/>
              <a:gd name="connsiteY2" fmla="*/ 0 h 6887029"/>
              <a:gd name="connsiteX3" fmla="*/ 12192001 w 12193397"/>
              <a:gd name="connsiteY3" fmla="*/ 6887029 h 6887029"/>
              <a:gd name="connsiteX4" fmla="*/ 0 w 12193397"/>
              <a:gd name="connsiteY4" fmla="*/ 6887029 h 6887029"/>
              <a:gd name="connsiteX0" fmla="*/ 0 w 12192154"/>
              <a:gd name="connsiteY0" fmla="*/ 6219372 h 6219372"/>
              <a:gd name="connsiteX1" fmla="*/ 9849393 w 12192154"/>
              <a:gd name="connsiteY1" fmla="*/ 4437018 h 6219372"/>
              <a:gd name="connsiteX2" fmla="*/ 12090401 w 12192154"/>
              <a:gd name="connsiteY2" fmla="*/ 0 h 6219372"/>
              <a:gd name="connsiteX3" fmla="*/ 12192001 w 12192154"/>
              <a:gd name="connsiteY3" fmla="*/ 6219372 h 6219372"/>
              <a:gd name="connsiteX4" fmla="*/ 0 w 12192154"/>
              <a:gd name="connsiteY4" fmla="*/ 6219372 h 6219372"/>
              <a:gd name="connsiteX0" fmla="*/ 0 w 12193397"/>
              <a:gd name="connsiteY0" fmla="*/ 6219372 h 6219372"/>
              <a:gd name="connsiteX1" fmla="*/ 9849393 w 12193397"/>
              <a:gd name="connsiteY1" fmla="*/ 4437018 h 6219372"/>
              <a:gd name="connsiteX2" fmla="*/ 12192001 w 12193397"/>
              <a:gd name="connsiteY2" fmla="*/ 0 h 6219372"/>
              <a:gd name="connsiteX3" fmla="*/ 12192001 w 12193397"/>
              <a:gd name="connsiteY3" fmla="*/ 6219372 h 6219372"/>
              <a:gd name="connsiteX4" fmla="*/ 0 w 12193397"/>
              <a:gd name="connsiteY4" fmla="*/ 6219372 h 6219372"/>
              <a:gd name="connsiteX0" fmla="*/ 0 w 12193397"/>
              <a:gd name="connsiteY0" fmla="*/ 6219372 h 6872515"/>
              <a:gd name="connsiteX1" fmla="*/ 9849393 w 12193397"/>
              <a:gd name="connsiteY1" fmla="*/ 4437018 h 6872515"/>
              <a:gd name="connsiteX2" fmla="*/ 12192001 w 12193397"/>
              <a:gd name="connsiteY2" fmla="*/ 0 h 6872515"/>
              <a:gd name="connsiteX3" fmla="*/ 12192001 w 12193397"/>
              <a:gd name="connsiteY3" fmla="*/ 6872515 h 6872515"/>
              <a:gd name="connsiteX4" fmla="*/ 0 w 12193397"/>
              <a:gd name="connsiteY4" fmla="*/ 6219372 h 6872515"/>
              <a:gd name="connsiteX0" fmla="*/ 0 w 12222426"/>
              <a:gd name="connsiteY0" fmla="*/ 6872514 h 6872515"/>
              <a:gd name="connsiteX1" fmla="*/ 9878422 w 12222426"/>
              <a:gd name="connsiteY1" fmla="*/ 4437018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22426"/>
              <a:gd name="connsiteY0" fmla="*/ 6872514 h 6872515"/>
              <a:gd name="connsiteX1" fmla="*/ 10197736 w 12222426"/>
              <a:gd name="connsiteY1" fmla="*/ 4814390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22426"/>
              <a:gd name="connsiteY0" fmla="*/ 6872514 h 6872515"/>
              <a:gd name="connsiteX1" fmla="*/ 10212250 w 12222426"/>
              <a:gd name="connsiteY1" fmla="*/ 5409476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22426"/>
              <a:gd name="connsiteY0" fmla="*/ 6872514 h 6872515"/>
              <a:gd name="connsiteX1" fmla="*/ 10096136 w 12222426"/>
              <a:gd name="connsiteY1" fmla="*/ 5264333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59130"/>
              <a:gd name="connsiteY0" fmla="*/ 6847114 h 6847115"/>
              <a:gd name="connsiteX1" fmla="*/ 10096136 w 12259130"/>
              <a:gd name="connsiteY1" fmla="*/ 5238933 h 6847115"/>
              <a:gd name="connsiteX2" fmla="*/ 12259130 w 12259130"/>
              <a:gd name="connsiteY2" fmla="*/ 0 h 6847115"/>
              <a:gd name="connsiteX3" fmla="*/ 12221030 w 12259130"/>
              <a:gd name="connsiteY3" fmla="*/ 6847115 h 6847115"/>
              <a:gd name="connsiteX4" fmla="*/ 0 w 12259130"/>
              <a:gd name="connsiteY4" fmla="*/ 6847114 h 6847115"/>
              <a:gd name="connsiteX0" fmla="*/ 0 w 12170230"/>
              <a:gd name="connsiteY0" fmla="*/ 6859814 h 6859814"/>
              <a:gd name="connsiteX1" fmla="*/ 10007236 w 12170230"/>
              <a:gd name="connsiteY1" fmla="*/ 5238933 h 6859814"/>
              <a:gd name="connsiteX2" fmla="*/ 12170230 w 12170230"/>
              <a:gd name="connsiteY2" fmla="*/ 0 h 6859814"/>
              <a:gd name="connsiteX3" fmla="*/ 12132130 w 12170230"/>
              <a:gd name="connsiteY3" fmla="*/ 6847115 h 6859814"/>
              <a:gd name="connsiteX4" fmla="*/ 0 w 12170230"/>
              <a:gd name="connsiteY4" fmla="*/ 6859814 h 6859814"/>
              <a:gd name="connsiteX0" fmla="*/ 0 w 12195630"/>
              <a:gd name="connsiteY0" fmla="*/ 6847114 h 6847115"/>
              <a:gd name="connsiteX1" fmla="*/ 10032636 w 12195630"/>
              <a:gd name="connsiteY1" fmla="*/ 5238933 h 6847115"/>
              <a:gd name="connsiteX2" fmla="*/ 12195630 w 12195630"/>
              <a:gd name="connsiteY2" fmla="*/ 0 h 6847115"/>
              <a:gd name="connsiteX3" fmla="*/ 12157530 w 12195630"/>
              <a:gd name="connsiteY3" fmla="*/ 6847115 h 6847115"/>
              <a:gd name="connsiteX4" fmla="*/ 0 w 12195630"/>
              <a:gd name="connsiteY4" fmla="*/ 6847114 h 6847115"/>
              <a:gd name="connsiteX0" fmla="*/ 0 w 12195630"/>
              <a:gd name="connsiteY0" fmla="*/ 6847114 h 6847115"/>
              <a:gd name="connsiteX1" fmla="*/ 10032636 w 12195630"/>
              <a:gd name="connsiteY1" fmla="*/ 5238933 h 6847115"/>
              <a:gd name="connsiteX2" fmla="*/ 12195630 w 12195630"/>
              <a:gd name="connsiteY2" fmla="*/ 0 h 6847115"/>
              <a:gd name="connsiteX3" fmla="*/ 12157530 w 12195630"/>
              <a:gd name="connsiteY3" fmla="*/ 6847115 h 6847115"/>
              <a:gd name="connsiteX4" fmla="*/ 0 w 12195630"/>
              <a:gd name="connsiteY4" fmla="*/ 6847114 h 6847115"/>
              <a:gd name="connsiteX0" fmla="*/ 0 w 12195630"/>
              <a:gd name="connsiteY0" fmla="*/ 6847114 h 6847115"/>
              <a:gd name="connsiteX1" fmla="*/ 10032636 w 12195630"/>
              <a:gd name="connsiteY1" fmla="*/ 5238933 h 6847115"/>
              <a:gd name="connsiteX2" fmla="*/ 12195630 w 12195630"/>
              <a:gd name="connsiteY2" fmla="*/ 0 h 6847115"/>
              <a:gd name="connsiteX3" fmla="*/ 12157530 w 12195630"/>
              <a:gd name="connsiteY3" fmla="*/ 6847115 h 6847115"/>
              <a:gd name="connsiteX4" fmla="*/ 0 w 12195630"/>
              <a:gd name="connsiteY4" fmla="*/ 6847114 h 684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630" h="6847115">
                <a:moveTo>
                  <a:pt x="0" y="6847114"/>
                </a:moveTo>
                <a:cubicBezTo>
                  <a:pt x="1860005" y="5494382"/>
                  <a:pt x="7994831" y="6388465"/>
                  <a:pt x="10032636" y="5238933"/>
                </a:cubicBezTo>
                <a:cubicBezTo>
                  <a:pt x="12206876" y="3558178"/>
                  <a:pt x="11083835" y="1631043"/>
                  <a:pt x="12195630" y="0"/>
                </a:cubicBezTo>
                <a:cubicBezTo>
                  <a:pt x="12190792" y="2281162"/>
                  <a:pt x="12162368" y="4565953"/>
                  <a:pt x="12157530" y="6847115"/>
                </a:cubicBezTo>
                <a:lnTo>
                  <a:pt x="0" y="68471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9">
            <a:extLst>
              <a:ext uri="{FF2B5EF4-FFF2-40B4-BE49-F238E27FC236}">
                <a16:creationId xmlns:a16="http://schemas.microsoft.com/office/drawing/2014/main" id="{66BF8A63-094C-431F-A3A0-63E41BD8DF9F}"/>
              </a:ext>
            </a:extLst>
          </p:cNvPr>
          <p:cNvSpPr/>
          <p:nvPr userDrawn="1"/>
        </p:nvSpPr>
        <p:spPr>
          <a:xfrm>
            <a:off x="-15213" y="-8794"/>
            <a:ext cx="12222426" cy="6872515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36776 w 12192000"/>
              <a:gd name="connsiteY1" fmla="*/ 5630091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371907 w 12192000"/>
              <a:gd name="connsiteY1" fmla="*/ 5786846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700000"/>
              <a:gd name="connsiteY0" fmla="*/ 6858000 h 7525657"/>
              <a:gd name="connsiteX1" fmla="*/ 10371907 w 12700000"/>
              <a:gd name="connsiteY1" fmla="*/ 5786846 h 7525657"/>
              <a:gd name="connsiteX2" fmla="*/ 12192000 w 12700000"/>
              <a:gd name="connsiteY2" fmla="*/ 0 h 7525657"/>
              <a:gd name="connsiteX3" fmla="*/ 12700000 w 12700000"/>
              <a:gd name="connsiteY3" fmla="*/ 7525657 h 7525657"/>
              <a:gd name="connsiteX4" fmla="*/ 0 w 12700000"/>
              <a:gd name="connsiteY4" fmla="*/ 6858000 h 7525657"/>
              <a:gd name="connsiteX0" fmla="*/ 0 w 12729029"/>
              <a:gd name="connsiteY0" fmla="*/ 6204858 h 6872515"/>
              <a:gd name="connsiteX1" fmla="*/ 10371907 w 12729029"/>
              <a:gd name="connsiteY1" fmla="*/ 5133704 h 6872515"/>
              <a:gd name="connsiteX2" fmla="*/ 12729029 w 12729029"/>
              <a:gd name="connsiteY2" fmla="*/ 0 h 6872515"/>
              <a:gd name="connsiteX3" fmla="*/ 12700000 w 12729029"/>
              <a:gd name="connsiteY3" fmla="*/ 6872515 h 6872515"/>
              <a:gd name="connsiteX4" fmla="*/ 0 w 12729029"/>
              <a:gd name="connsiteY4" fmla="*/ 6204858 h 6872515"/>
              <a:gd name="connsiteX0" fmla="*/ 0 w 12162972"/>
              <a:gd name="connsiteY0" fmla="*/ 6872515 h 6872515"/>
              <a:gd name="connsiteX1" fmla="*/ 9805850 w 12162972"/>
              <a:gd name="connsiteY1" fmla="*/ 5133704 h 6872515"/>
              <a:gd name="connsiteX2" fmla="*/ 12162972 w 12162972"/>
              <a:gd name="connsiteY2" fmla="*/ 0 h 6872515"/>
              <a:gd name="connsiteX3" fmla="*/ 12133943 w 12162972"/>
              <a:gd name="connsiteY3" fmla="*/ 6872515 h 6872515"/>
              <a:gd name="connsiteX4" fmla="*/ 0 w 12162972"/>
              <a:gd name="connsiteY4" fmla="*/ 6872515 h 6872515"/>
              <a:gd name="connsiteX0" fmla="*/ 0 w 12148458"/>
              <a:gd name="connsiteY0" fmla="*/ 6843486 h 6843486"/>
              <a:gd name="connsiteX1" fmla="*/ 9805850 w 12148458"/>
              <a:gd name="connsiteY1" fmla="*/ 5104675 h 6843486"/>
              <a:gd name="connsiteX2" fmla="*/ 12148458 w 12148458"/>
              <a:gd name="connsiteY2" fmla="*/ 0 h 6843486"/>
              <a:gd name="connsiteX3" fmla="*/ 12133943 w 12148458"/>
              <a:gd name="connsiteY3" fmla="*/ 6843486 h 6843486"/>
              <a:gd name="connsiteX4" fmla="*/ 0 w 12148458"/>
              <a:gd name="connsiteY4" fmla="*/ 6843486 h 6843486"/>
              <a:gd name="connsiteX0" fmla="*/ 0 w 12148458"/>
              <a:gd name="connsiteY0" fmla="*/ 6843486 h 6843486"/>
              <a:gd name="connsiteX1" fmla="*/ 9805850 w 12148458"/>
              <a:gd name="connsiteY1" fmla="*/ 5104675 h 6843486"/>
              <a:gd name="connsiteX2" fmla="*/ 12148458 w 12148458"/>
              <a:gd name="connsiteY2" fmla="*/ 0 h 6843486"/>
              <a:gd name="connsiteX3" fmla="*/ 12032343 w 12148458"/>
              <a:gd name="connsiteY3" fmla="*/ 6698343 h 6843486"/>
              <a:gd name="connsiteX4" fmla="*/ 0 w 12148458"/>
              <a:gd name="connsiteY4" fmla="*/ 6843486 h 6843486"/>
              <a:gd name="connsiteX0" fmla="*/ 0 w 12149854"/>
              <a:gd name="connsiteY0" fmla="*/ 6843486 h 6843486"/>
              <a:gd name="connsiteX1" fmla="*/ 9805850 w 12149854"/>
              <a:gd name="connsiteY1" fmla="*/ 5104675 h 6843486"/>
              <a:gd name="connsiteX2" fmla="*/ 12148458 w 12149854"/>
              <a:gd name="connsiteY2" fmla="*/ 0 h 6843486"/>
              <a:gd name="connsiteX3" fmla="*/ 12148458 w 12149854"/>
              <a:gd name="connsiteY3" fmla="*/ 6828972 h 6843486"/>
              <a:gd name="connsiteX4" fmla="*/ 0 w 12149854"/>
              <a:gd name="connsiteY4" fmla="*/ 6843486 h 6843486"/>
              <a:gd name="connsiteX0" fmla="*/ 0 w 12193397"/>
              <a:gd name="connsiteY0" fmla="*/ 6887029 h 6887029"/>
              <a:gd name="connsiteX1" fmla="*/ 9849393 w 12193397"/>
              <a:gd name="connsiteY1" fmla="*/ 5104675 h 6887029"/>
              <a:gd name="connsiteX2" fmla="*/ 12192001 w 12193397"/>
              <a:gd name="connsiteY2" fmla="*/ 0 h 6887029"/>
              <a:gd name="connsiteX3" fmla="*/ 12192001 w 12193397"/>
              <a:gd name="connsiteY3" fmla="*/ 6828972 h 6887029"/>
              <a:gd name="connsiteX4" fmla="*/ 0 w 12193397"/>
              <a:gd name="connsiteY4" fmla="*/ 6887029 h 6887029"/>
              <a:gd name="connsiteX0" fmla="*/ 0 w 12193397"/>
              <a:gd name="connsiteY0" fmla="*/ 6887029 h 6887029"/>
              <a:gd name="connsiteX1" fmla="*/ 9849393 w 12193397"/>
              <a:gd name="connsiteY1" fmla="*/ 5104675 h 6887029"/>
              <a:gd name="connsiteX2" fmla="*/ 12192001 w 12193397"/>
              <a:gd name="connsiteY2" fmla="*/ 0 h 6887029"/>
              <a:gd name="connsiteX3" fmla="*/ 12192001 w 12193397"/>
              <a:gd name="connsiteY3" fmla="*/ 6887029 h 6887029"/>
              <a:gd name="connsiteX4" fmla="*/ 0 w 12193397"/>
              <a:gd name="connsiteY4" fmla="*/ 6887029 h 6887029"/>
              <a:gd name="connsiteX0" fmla="*/ 0 w 12192154"/>
              <a:gd name="connsiteY0" fmla="*/ 6219372 h 6219372"/>
              <a:gd name="connsiteX1" fmla="*/ 9849393 w 12192154"/>
              <a:gd name="connsiteY1" fmla="*/ 4437018 h 6219372"/>
              <a:gd name="connsiteX2" fmla="*/ 12090401 w 12192154"/>
              <a:gd name="connsiteY2" fmla="*/ 0 h 6219372"/>
              <a:gd name="connsiteX3" fmla="*/ 12192001 w 12192154"/>
              <a:gd name="connsiteY3" fmla="*/ 6219372 h 6219372"/>
              <a:gd name="connsiteX4" fmla="*/ 0 w 12192154"/>
              <a:gd name="connsiteY4" fmla="*/ 6219372 h 6219372"/>
              <a:gd name="connsiteX0" fmla="*/ 0 w 12193397"/>
              <a:gd name="connsiteY0" fmla="*/ 6219372 h 6219372"/>
              <a:gd name="connsiteX1" fmla="*/ 9849393 w 12193397"/>
              <a:gd name="connsiteY1" fmla="*/ 4437018 h 6219372"/>
              <a:gd name="connsiteX2" fmla="*/ 12192001 w 12193397"/>
              <a:gd name="connsiteY2" fmla="*/ 0 h 6219372"/>
              <a:gd name="connsiteX3" fmla="*/ 12192001 w 12193397"/>
              <a:gd name="connsiteY3" fmla="*/ 6219372 h 6219372"/>
              <a:gd name="connsiteX4" fmla="*/ 0 w 12193397"/>
              <a:gd name="connsiteY4" fmla="*/ 6219372 h 6219372"/>
              <a:gd name="connsiteX0" fmla="*/ 0 w 12193397"/>
              <a:gd name="connsiteY0" fmla="*/ 6219372 h 6872515"/>
              <a:gd name="connsiteX1" fmla="*/ 9849393 w 12193397"/>
              <a:gd name="connsiteY1" fmla="*/ 4437018 h 6872515"/>
              <a:gd name="connsiteX2" fmla="*/ 12192001 w 12193397"/>
              <a:gd name="connsiteY2" fmla="*/ 0 h 6872515"/>
              <a:gd name="connsiteX3" fmla="*/ 12192001 w 12193397"/>
              <a:gd name="connsiteY3" fmla="*/ 6872515 h 6872515"/>
              <a:gd name="connsiteX4" fmla="*/ 0 w 12193397"/>
              <a:gd name="connsiteY4" fmla="*/ 6219372 h 6872515"/>
              <a:gd name="connsiteX0" fmla="*/ 0 w 12222426"/>
              <a:gd name="connsiteY0" fmla="*/ 6872514 h 6872515"/>
              <a:gd name="connsiteX1" fmla="*/ 9878422 w 12222426"/>
              <a:gd name="connsiteY1" fmla="*/ 4437018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22426"/>
              <a:gd name="connsiteY0" fmla="*/ 6872514 h 6872515"/>
              <a:gd name="connsiteX1" fmla="*/ 10197736 w 12222426"/>
              <a:gd name="connsiteY1" fmla="*/ 4814390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22426"/>
              <a:gd name="connsiteY0" fmla="*/ 6872514 h 6872515"/>
              <a:gd name="connsiteX1" fmla="*/ 10212250 w 12222426"/>
              <a:gd name="connsiteY1" fmla="*/ 5409476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2426" h="6872515">
                <a:moveTo>
                  <a:pt x="0" y="6872514"/>
                </a:moveTo>
                <a:cubicBezTo>
                  <a:pt x="2037805" y="5722982"/>
                  <a:pt x="8174445" y="6559008"/>
                  <a:pt x="10212250" y="5409476"/>
                </a:cubicBezTo>
                <a:cubicBezTo>
                  <a:pt x="12386490" y="3728721"/>
                  <a:pt x="11261635" y="1719943"/>
                  <a:pt x="12221030" y="0"/>
                </a:cubicBezTo>
                <a:cubicBezTo>
                  <a:pt x="12216192" y="2281162"/>
                  <a:pt x="12225868" y="4591353"/>
                  <a:pt x="12221030" y="6872515"/>
                </a:cubicBezTo>
                <a:lnTo>
                  <a:pt x="0" y="6872514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Isosceles Triangle 9">
            <a:extLst>
              <a:ext uri="{FF2B5EF4-FFF2-40B4-BE49-F238E27FC236}">
                <a16:creationId xmlns:a16="http://schemas.microsoft.com/office/drawing/2014/main" id="{ED72CE23-6E9E-445E-A127-A9C3AB89B488}"/>
              </a:ext>
            </a:extLst>
          </p:cNvPr>
          <p:cNvSpPr/>
          <p:nvPr userDrawn="1"/>
        </p:nvSpPr>
        <p:spPr>
          <a:xfrm rot="10800000">
            <a:off x="1" y="-12699"/>
            <a:ext cx="12204700" cy="68707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36776 w 12192000"/>
              <a:gd name="connsiteY1" fmla="*/ 5630091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371907 w 12192000"/>
              <a:gd name="connsiteY1" fmla="*/ 5786846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97736 w 12192000"/>
              <a:gd name="connsiteY1" fmla="*/ 5656217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039600"/>
              <a:gd name="connsiteY0" fmla="*/ 6997700 h 6997700"/>
              <a:gd name="connsiteX1" fmla="*/ 10045336 w 12039600"/>
              <a:gd name="connsiteY1" fmla="*/ 5656217 h 6997700"/>
              <a:gd name="connsiteX2" fmla="*/ 12039600 w 12039600"/>
              <a:gd name="connsiteY2" fmla="*/ 0 h 6997700"/>
              <a:gd name="connsiteX3" fmla="*/ 12039600 w 12039600"/>
              <a:gd name="connsiteY3" fmla="*/ 6858000 h 6997700"/>
              <a:gd name="connsiteX4" fmla="*/ 0 w 12039600"/>
              <a:gd name="connsiteY4" fmla="*/ 6997700 h 6997700"/>
              <a:gd name="connsiteX0" fmla="*/ 0 w 12192000"/>
              <a:gd name="connsiteY0" fmla="*/ 6997700 h 6997700"/>
              <a:gd name="connsiteX1" fmla="*/ 10045336 w 12192000"/>
              <a:gd name="connsiteY1" fmla="*/ 5656217 h 6997700"/>
              <a:gd name="connsiteX2" fmla="*/ 12039600 w 12192000"/>
              <a:gd name="connsiteY2" fmla="*/ 0 h 6997700"/>
              <a:gd name="connsiteX3" fmla="*/ 12192000 w 12192000"/>
              <a:gd name="connsiteY3" fmla="*/ 6997700 h 6997700"/>
              <a:gd name="connsiteX4" fmla="*/ 0 w 12192000"/>
              <a:gd name="connsiteY4" fmla="*/ 6997700 h 6997700"/>
              <a:gd name="connsiteX0" fmla="*/ 0 w 12192000"/>
              <a:gd name="connsiteY0" fmla="*/ 6845300 h 6845300"/>
              <a:gd name="connsiteX1" fmla="*/ 10045336 w 12192000"/>
              <a:gd name="connsiteY1" fmla="*/ 5503817 h 6845300"/>
              <a:gd name="connsiteX2" fmla="*/ 12192000 w 12192000"/>
              <a:gd name="connsiteY2" fmla="*/ 0 h 6845300"/>
              <a:gd name="connsiteX3" fmla="*/ 12192000 w 12192000"/>
              <a:gd name="connsiteY3" fmla="*/ 6845300 h 6845300"/>
              <a:gd name="connsiteX4" fmla="*/ 0 w 12192000"/>
              <a:gd name="connsiteY4" fmla="*/ 6845300 h 6845300"/>
              <a:gd name="connsiteX0" fmla="*/ 0 w 12192000"/>
              <a:gd name="connsiteY0" fmla="*/ 6845300 h 6845300"/>
              <a:gd name="connsiteX1" fmla="*/ 10083436 w 12192000"/>
              <a:gd name="connsiteY1" fmla="*/ 5592717 h 6845300"/>
              <a:gd name="connsiteX2" fmla="*/ 12192000 w 12192000"/>
              <a:gd name="connsiteY2" fmla="*/ 0 h 6845300"/>
              <a:gd name="connsiteX3" fmla="*/ 12192000 w 12192000"/>
              <a:gd name="connsiteY3" fmla="*/ 6845300 h 6845300"/>
              <a:gd name="connsiteX4" fmla="*/ 0 w 12192000"/>
              <a:gd name="connsiteY4" fmla="*/ 6845300 h 6845300"/>
              <a:gd name="connsiteX0" fmla="*/ 0 w 12192000"/>
              <a:gd name="connsiteY0" fmla="*/ 6845300 h 6845300"/>
              <a:gd name="connsiteX1" fmla="*/ 10045336 w 12192000"/>
              <a:gd name="connsiteY1" fmla="*/ 5554617 h 6845300"/>
              <a:gd name="connsiteX2" fmla="*/ 12192000 w 12192000"/>
              <a:gd name="connsiteY2" fmla="*/ 0 h 6845300"/>
              <a:gd name="connsiteX3" fmla="*/ 12192000 w 12192000"/>
              <a:gd name="connsiteY3" fmla="*/ 6845300 h 6845300"/>
              <a:gd name="connsiteX4" fmla="*/ 0 w 12192000"/>
              <a:gd name="connsiteY4" fmla="*/ 6845300 h 6845300"/>
              <a:gd name="connsiteX0" fmla="*/ 0 w 12192000"/>
              <a:gd name="connsiteY0" fmla="*/ 6845300 h 6845300"/>
              <a:gd name="connsiteX1" fmla="*/ 10045336 w 12192000"/>
              <a:gd name="connsiteY1" fmla="*/ 5554617 h 6845300"/>
              <a:gd name="connsiteX2" fmla="*/ 12192000 w 12192000"/>
              <a:gd name="connsiteY2" fmla="*/ 0 h 6845300"/>
              <a:gd name="connsiteX3" fmla="*/ 12192000 w 12192000"/>
              <a:gd name="connsiteY3" fmla="*/ 6845300 h 6845300"/>
              <a:gd name="connsiteX4" fmla="*/ 0 w 12192000"/>
              <a:gd name="connsiteY4" fmla="*/ 6845300 h 6845300"/>
              <a:gd name="connsiteX0" fmla="*/ 0 w 12204700"/>
              <a:gd name="connsiteY0" fmla="*/ 6832600 h 6845300"/>
              <a:gd name="connsiteX1" fmla="*/ 10058036 w 12204700"/>
              <a:gd name="connsiteY1" fmla="*/ 5554617 h 6845300"/>
              <a:gd name="connsiteX2" fmla="*/ 12204700 w 12204700"/>
              <a:gd name="connsiteY2" fmla="*/ 0 h 6845300"/>
              <a:gd name="connsiteX3" fmla="*/ 12204700 w 12204700"/>
              <a:gd name="connsiteY3" fmla="*/ 6845300 h 6845300"/>
              <a:gd name="connsiteX4" fmla="*/ 0 w 12204700"/>
              <a:gd name="connsiteY4" fmla="*/ 6832600 h 6845300"/>
              <a:gd name="connsiteX0" fmla="*/ 0 w 12204700"/>
              <a:gd name="connsiteY0" fmla="*/ 6832600 h 6845300"/>
              <a:gd name="connsiteX1" fmla="*/ 10058036 w 12204700"/>
              <a:gd name="connsiteY1" fmla="*/ 5554617 h 6845300"/>
              <a:gd name="connsiteX2" fmla="*/ 12204700 w 12204700"/>
              <a:gd name="connsiteY2" fmla="*/ 0 h 6845300"/>
              <a:gd name="connsiteX3" fmla="*/ 12204700 w 12204700"/>
              <a:gd name="connsiteY3" fmla="*/ 6845300 h 6845300"/>
              <a:gd name="connsiteX4" fmla="*/ 0 w 12204700"/>
              <a:gd name="connsiteY4" fmla="*/ 6832600 h 6845300"/>
              <a:gd name="connsiteX0" fmla="*/ 0 w 12204700"/>
              <a:gd name="connsiteY0" fmla="*/ 6832600 h 6870700"/>
              <a:gd name="connsiteX1" fmla="*/ 10058036 w 12204700"/>
              <a:gd name="connsiteY1" fmla="*/ 5554617 h 6870700"/>
              <a:gd name="connsiteX2" fmla="*/ 12204700 w 12204700"/>
              <a:gd name="connsiteY2" fmla="*/ 0 h 6870700"/>
              <a:gd name="connsiteX3" fmla="*/ 12192000 w 12204700"/>
              <a:gd name="connsiteY3" fmla="*/ 6870700 h 6870700"/>
              <a:gd name="connsiteX4" fmla="*/ 0 w 12204700"/>
              <a:gd name="connsiteY4" fmla="*/ 683260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700" h="6870700">
                <a:moveTo>
                  <a:pt x="0" y="6832600"/>
                </a:moveTo>
                <a:cubicBezTo>
                  <a:pt x="1885405" y="5568768"/>
                  <a:pt x="8020231" y="6704149"/>
                  <a:pt x="10058036" y="5554617"/>
                </a:cubicBezTo>
                <a:cubicBezTo>
                  <a:pt x="12232276" y="3873862"/>
                  <a:pt x="11054805" y="1554843"/>
                  <a:pt x="12204700" y="0"/>
                </a:cubicBezTo>
                <a:cubicBezTo>
                  <a:pt x="12200467" y="2290233"/>
                  <a:pt x="12196233" y="4580467"/>
                  <a:pt x="12192000" y="6870700"/>
                </a:cubicBezTo>
                <a:lnTo>
                  <a:pt x="0" y="6832600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F55D275-D7F0-4BC5-ACE1-08EA96FE065F}"/>
              </a:ext>
            </a:extLst>
          </p:cNvPr>
          <p:cNvSpPr/>
          <p:nvPr userDrawn="1"/>
        </p:nvSpPr>
        <p:spPr>
          <a:xfrm rot="10800000">
            <a:off x="1" y="1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36776 w 12192000"/>
              <a:gd name="connsiteY1" fmla="*/ 5630091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371907 w 12192000"/>
              <a:gd name="connsiteY1" fmla="*/ 5786846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97736 w 12192000"/>
              <a:gd name="connsiteY1" fmla="*/ 5656217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cubicBezTo>
                  <a:pt x="2037805" y="5708468"/>
                  <a:pt x="8159931" y="6805749"/>
                  <a:pt x="10197736" y="5656217"/>
                </a:cubicBezTo>
                <a:cubicBezTo>
                  <a:pt x="12371976" y="3975462"/>
                  <a:pt x="11232605" y="1719943"/>
                  <a:pt x="12192000" y="0"/>
                </a:cubicBez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9358ED85-3F91-4A60-AA0D-5214CD30A5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1"/>
          <a:stretch/>
        </p:blipFill>
        <p:spPr>
          <a:xfrm>
            <a:off x="354562" y="479042"/>
            <a:ext cx="1824738" cy="1432477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BE025E4A-4CBA-48FB-AEF6-DE10B0DC6327}"/>
              </a:ext>
            </a:extLst>
          </p:cNvPr>
          <p:cNvSpPr txBox="1">
            <a:spLocks/>
          </p:cNvSpPr>
          <p:nvPr userDrawn="1"/>
        </p:nvSpPr>
        <p:spPr>
          <a:xfrm>
            <a:off x="6958652" y="5796343"/>
            <a:ext cx="5132090" cy="9779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0" i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Curriculum Development </a:t>
            </a:r>
          </a:p>
          <a:p>
            <a:pPr algn="r"/>
            <a:r>
              <a:rPr lang="en-US" sz="1400" b="0" i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Master’s Degree Program in </a:t>
            </a:r>
          </a:p>
          <a:p>
            <a:pPr algn="r"/>
            <a:r>
              <a:rPr lang="en-US" sz="1400" b="0" i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Engineering for Thailand Sustainable Smart Industry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09061E-C19F-4F07-A1CD-123D3E1DE607}"/>
              </a:ext>
            </a:extLst>
          </p:cNvPr>
          <p:cNvSpPr/>
          <p:nvPr userDrawn="1"/>
        </p:nvSpPr>
        <p:spPr>
          <a:xfrm>
            <a:off x="4042475" y="2034173"/>
            <a:ext cx="600132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i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19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A31B2A8-CB08-462F-B7BA-1D4FF2A92C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451" y="770574"/>
            <a:ext cx="4263315" cy="1217780"/>
          </a:xfrm>
          <a:prstGeom prst="rect">
            <a:avLst/>
          </a:prstGeom>
        </p:spPr>
      </p:pic>
      <p:grpSp>
        <p:nvGrpSpPr>
          <p:cNvPr id="26" name="Group 25"/>
          <p:cNvGrpSpPr/>
          <p:nvPr userDrawn="1"/>
        </p:nvGrpSpPr>
        <p:grpSpPr>
          <a:xfrm>
            <a:off x="1433334" y="1661096"/>
            <a:ext cx="10658792" cy="5077641"/>
            <a:chOff x="1433334" y="1661096"/>
            <a:chExt cx="10658792" cy="507764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0E009E9-C9B2-471A-9A7A-5D205EEDA1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0309" y="4249828"/>
              <a:ext cx="1280160" cy="1280160"/>
            </a:xfrm>
            <a:prstGeom prst="rect">
              <a:avLst/>
            </a:prstGeom>
            <a:noFill/>
          </p:spPr>
        </p:pic>
        <p:pic>
          <p:nvPicPr>
            <p:cNvPr id="28" name="Picture 27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366" y="5267033"/>
              <a:ext cx="1243584" cy="122803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735" y="5409421"/>
              <a:ext cx="1234440" cy="123444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371" y="4984342"/>
              <a:ext cx="1554480" cy="1417874"/>
            </a:xfrm>
            <a:prstGeom prst="rect">
              <a:avLst/>
            </a:prstGeom>
          </p:spPr>
        </p:pic>
        <p:grpSp>
          <p:nvGrpSpPr>
            <p:cNvPr id="31" name="Group 30"/>
            <p:cNvGrpSpPr/>
            <p:nvPr userDrawn="1"/>
          </p:nvGrpSpPr>
          <p:grpSpPr>
            <a:xfrm>
              <a:off x="1433334" y="5625782"/>
              <a:ext cx="1947672" cy="1112955"/>
              <a:chOff x="1462142" y="5625782"/>
              <a:chExt cx="1947672" cy="1112955"/>
            </a:xfrm>
          </p:grpSpPr>
          <p:sp>
            <p:nvSpPr>
              <p:cNvPr id="36" name="Rectangle 35"/>
              <p:cNvSpPr/>
              <p:nvPr userDrawn="1"/>
            </p:nvSpPr>
            <p:spPr>
              <a:xfrm>
                <a:off x="1709237" y="6396483"/>
                <a:ext cx="1453102" cy="1565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" name="Picture 36"/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2142" y="5625782"/>
                <a:ext cx="1947672" cy="1112955"/>
              </a:xfrm>
              <a:prstGeom prst="rect">
                <a:avLst/>
              </a:prstGeom>
            </p:spPr>
          </p:pic>
        </p:grpSp>
        <p:pic>
          <p:nvPicPr>
            <p:cNvPr id="32" name="Picture 31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5690" y="4846630"/>
              <a:ext cx="1252728" cy="1244376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422" y="1661096"/>
              <a:ext cx="1060704" cy="141667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2832" y="5179620"/>
              <a:ext cx="1225296" cy="14183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9173" y="2994422"/>
              <a:ext cx="850392" cy="1490333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5838C6F-2712-40E5-B33C-0F633F5A2BC1}"/>
              </a:ext>
            </a:extLst>
          </p:cNvPr>
          <p:cNvGrpSpPr/>
          <p:nvPr userDrawn="1"/>
        </p:nvGrpSpPr>
        <p:grpSpPr>
          <a:xfrm>
            <a:off x="208806" y="3605919"/>
            <a:ext cx="4259613" cy="2063948"/>
            <a:chOff x="1367874" y="3724026"/>
            <a:chExt cx="4259613" cy="2063948"/>
          </a:xfrm>
        </p:grpSpPr>
        <p:pic>
          <p:nvPicPr>
            <p:cNvPr id="38" name="Picture 8" descr="Related image">
              <a:extLst>
                <a:ext uri="{FF2B5EF4-FFF2-40B4-BE49-F238E27FC236}">
                  <a16:creationId xmlns:a16="http://schemas.microsoft.com/office/drawing/2014/main" id="{C347F2E1-32C3-42DE-A641-A761A9BC845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51" t="10377" r="11299" b="16033"/>
            <a:stretch/>
          </p:blipFill>
          <p:spPr bwMode="auto">
            <a:xfrm>
              <a:off x="1451557" y="4417174"/>
              <a:ext cx="658490" cy="63971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Image result for youtube icon png">
              <a:extLst>
                <a:ext uri="{FF2B5EF4-FFF2-40B4-BE49-F238E27FC236}">
                  <a16:creationId xmlns:a16="http://schemas.microsoft.com/office/drawing/2014/main" id="{433171C4-5851-4396-BA52-6A4F1EB08AA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7874" y="5129484"/>
              <a:ext cx="658490" cy="65849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6" descr="Image result for website icon png">
              <a:extLst>
                <a:ext uri="{FF2B5EF4-FFF2-40B4-BE49-F238E27FC236}">
                  <a16:creationId xmlns:a16="http://schemas.microsoft.com/office/drawing/2014/main" id="{700B0FFF-4324-4D36-ABB6-514B1D0CC3D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087"/>
            <a:stretch/>
          </p:blipFill>
          <p:spPr bwMode="auto">
            <a:xfrm>
              <a:off x="1496281" y="3724026"/>
              <a:ext cx="658490" cy="618404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E2B65C-C975-427A-8BB0-A7D46DE78454}"/>
                </a:ext>
              </a:extLst>
            </p:cNvPr>
            <p:cNvSpPr txBox="1"/>
            <p:nvPr userDrawn="1"/>
          </p:nvSpPr>
          <p:spPr>
            <a:xfrm>
              <a:off x="2137507" y="3833173"/>
              <a:ext cx="34899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002060"/>
                  </a:solidFill>
                </a:rPr>
                <a:t>https://msie4.ait.ac.th/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D1A48ED-6076-4329-BBEF-FBED22F94A4E}"/>
                </a:ext>
              </a:extLst>
            </p:cNvPr>
            <p:cNvSpPr txBox="1"/>
            <p:nvPr userDrawn="1"/>
          </p:nvSpPr>
          <p:spPr>
            <a:xfrm>
              <a:off x="2060031" y="5269018"/>
              <a:ext cx="31665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002060"/>
                  </a:solidFill>
                </a:rPr>
                <a:t>MSIE 4.0 Channel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D629B7C-F449-4D17-9736-3DF1838E5F47}"/>
                </a:ext>
              </a:extLst>
            </p:cNvPr>
            <p:cNvSpPr txBox="1"/>
            <p:nvPr userDrawn="1"/>
          </p:nvSpPr>
          <p:spPr>
            <a:xfrm>
              <a:off x="2109384" y="4536977"/>
              <a:ext cx="31665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002060"/>
                  </a:solidFill>
                </a:rPr>
                <a:t>@MSIE4Thailand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67F8699-7B71-4797-B9A1-850CF5BF8DCB}"/>
              </a:ext>
            </a:extLst>
          </p:cNvPr>
          <p:cNvSpPr txBox="1"/>
          <p:nvPr userDrawn="1"/>
        </p:nvSpPr>
        <p:spPr>
          <a:xfrm>
            <a:off x="4042475" y="3672689"/>
            <a:ext cx="6311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Together We Will Make Our Education Stronger</a:t>
            </a:r>
          </a:p>
        </p:txBody>
      </p:sp>
    </p:spTree>
    <p:extLst>
      <p:ext uri="{BB962C8B-B14F-4D97-AF65-F5344CB8AC3E}">
        <p14:creationId xmlns:p14="http://schemas.microsoft.com/office/powerpoint/2010/main" val="286089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86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7A579E-4B74-4964-A53B-FB8332EF5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C04A4-EEFA-4B33-8F0B-8AD3425CE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46A3A-1AE9-4421-975B-95106E577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CF984-20D0-475F-95E8-BAD667F37A1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CF4F-5EC1-4EF5-ABA2-A2BF92300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227D0-FBCE-4F46-A81F-6B494FE79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D2C98-E128-431B-B44D-4E0429A3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9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3" r:id="rId3"/>
    <p:sldLayoutId id="2147483662" r:id="rId4"/>
    <p:sldLayoutId id="214748366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9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49.pn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3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59.png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4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56177" y="2204653"/>
            <a:ext cx="9672210" cy="112142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800" dirty="0">
                <a:solidFill>
                  <a:srgbClr val="002060"/>
                </a:solidFill>
              </a:rPr>
              <a:t>Applied Data Analytics</a:t>
            </a:r>
          </a:p>
          <a:p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A51033F-DC79-40D3-B922-49AF37BB8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LEAST SQUARE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ln w="19050">
                <a:noFill/>
              </a:ln>
            </p:spPr>
            <p:txBody>
              <a:bodyPr>
                <a:normAutofit fontScale="70000" lnSpcReduction="20000"/>
              </a:bodyPr>
              <a:lstStyle/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300" u="sng" dirty="0">
                    <a:solidFill>
                      <a:srgbClr val="0070C0"/>
                    </a:solidFill>
                  </a:rPr>
                  <a:t>Least Square Function</a:t>
                </a:r>
                <a:r>
                  <a:rPr lang="en-US" sz="3300" dirty="0"/>
                  <a:t>: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300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300" dirty="0"/>
                  <a:t>	 </a:t>
                </a:r>
              </a:p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300" dirty="0"/>
              </a:p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300" dirty="0"/>
                  <a:t>(note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3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3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𝛃</m:t>
                        </m:r>
                      </m:e>
                      <m:sup>
                        <m:r>
                          <a:rPr lang="en-US" sz="3300" b="1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33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3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sz="3300" b="1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300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sz="3300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3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3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p>
                        <m:r>
                          <a:rPr lang="en-US" sz="3300" b="1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300" b="1" i="0" smtClean="0">
                        <a:latin typeface="Cambria Math" panose="02040503050406030204" pitchFamily="18" charset="0"/>
                      </a:rPr>
                      <m:t>𝐗𝐁</m:t>
                    </m:r>
                    <m:r>
                      <a:rPr lang="en-US" sz="3300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3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3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3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300" b="1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e>
                              <m:sup>
                                <m:r>
                                  <a:rPr lang="en-US" sz="3300" b="1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33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300" b="1" i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p>
                                <m:r>
                                  <a:rPr lang="en-US" sz="3300" b="1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3300" b="1" i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p>
                        <m:r>
                          <a:rPr lang="en-US" sz="3300" b="1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3300" dirty="0"/>
                  <a:t>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3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3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𝛃</m:t>
                        </m:r>
                      </m:e>
                      <m:sup>
                        <m:r>
                          <a:rPr lang="en-US" sz="3300" b="1" i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33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300" b="1" i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sz="3300" b="1" i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300" b="1" i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sz="3300" dirty="0"/>
                  <a:t> is a scalar)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300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300" dirty="0"/>
                  <a:t>Least Square Normal Equations: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3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3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sz="3300" b="1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300" b="1" i="0" smtClean="0">
                        <a:latin typeface="Cambria Math" panose="02040503050406030204" pitchFamily="18" charset="0"/>
                      </a:rPr>
                      <m:t>𝐗</m:t>
                    </m:r>
                    <m:acc>
                      <m:accPr>
                        <m:chr m:val="̂"/>
                        <m:ctrlPr>
                          <a:rPr lang="en-US" sz="33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3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𝛃</m:t>
                        </m:r>
                      </m:e>
                    </m:acc>
                    <m:r>
                      <a:rPr lang="en-US" sz="3300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3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300" b="1" i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sz="3300" b="1" i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300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n-US" sz="3300" b="1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300" dirty="0"/>
                  <a:t>Least Square Estimators of  </a:t>
                </a:r>
                <a14:m>
                  <m:oMath xmlns:m="http://schemas.openxmlformats.org/officeDocument/2006/math">
                    <m:r>
                      <a:rPr lang="en-US" sz="33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𝛃</m:t>
                    </m:r>
                  </m:oMath>
                </a14:m>
                <a:r>
                  <a:rPr lang="en-US" sz="3300" dirty="0"/>
                  <a:t>: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3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3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𝛃</m:t>
                        </m:r>
                      </m:e>
                    </m:acc>
                    <m:r>
                      <a:rPr lang="en-US" sz="3300" b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3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3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3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300" b="1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p>
                                <m:r>
                                  <a:rPr lang="en-US" sz="3300" b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3300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</m:d>
                      </m:e>
                      <m:sup>
                        <m:r>
                          <a:rPr lang="en-US" sz="33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3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33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300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sz="3300" b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300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n-US" sz="3300" b="1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300" dirty="0"/>
                  <a:t>Fitted Regression Model: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300" dirty="0"/>
              </a:p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3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3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3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3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3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3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3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3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3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33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33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3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33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33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3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300" dirty="0"/>
                  <a:t>  	or 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3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3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acc>
                    <m:r>
                      <a:rPr lang="en-US" sz="33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300" b="1" i="0" smtClean="0">
                        <a:latin typeface="Cambria Math" panose="02040503050406030204" pitchFamily="18" charset="0"/>
                      </a:rPr>
                      <m:t>𝐗</m:t>
                    </m:r>
                    <m:acc>
                      <m:accPr>
                        <m:chr m:val="̂"/>
                        <m:ctrlPr>
                          <a:rPr lang="en-US" sz="33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3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𝛃</m:t>
                        </m:r>
                      </m:e>
                    </m:acc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3"/>
                <a:stretch>
                  <a:fillRect l="-823" t="-992" b="-1345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7">
            <a:extLst>
              <a:ext uri="{FF2B5EF4-FFF2-40B4-BE49-F238E27FC236}">
                <a16:creationId xmlns:a16="http://schemas.microsoft.com/office/drawing/2014/main" id="{2F3F66E0-F10E-4B54-AEFE-579D4486F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CFDDD2-C793-4CCA-A4C9-71E61A894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47141C12-0EA0-4A1D-A93D-CFCDE7549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C8E27110-B4A0-4B09-8207-EB5DB098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9612F9-CBED-42B9-8A11-ADDD4A3A5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461FCD-634E-4825-B572-7A73C2733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256AF7-3A3B-4A15-9395-4C27F2F66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0C615E3-4582-4C2A-8936-E5609216C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0839966-AA0A-4D55-B380-F3419B4021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895637"/>
              </p:ext>
            </p:extLst>
          </p:nvPr>
        </p:nvGraphicFramePr>
        <p:xfrm>
          <a:off x="2897195" y="2327284"/>
          <a:ext cx="6761162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Equation" r:id="rId4" imgW="6756120" imgH="761760" progId="Equation.DSMT4">
                  <p:embed/>
                </p:oleObj>
              </mc:Choice>
              <mc:Fallback>
                <p:oleObj name="Equation" r:id="rId4" imgW="6756120" imgH="7617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95" y="2327284"/>
                        <a:ext cx="6761162" cy="7683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9315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RESIDUAL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ln w="19050"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Residual:</a:t>
                </a:r>
              </a:p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	or	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𝐞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acc>
                  </m:oMath>
                </a14:m>
                <a:endParaRPr lang="en-US" b="1" dirty="0"/>
              </a:p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b="1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Sum of Squares of the Residuals (error sum of squares):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					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(degrees of freedom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3"/>
                <a:stretch>
                  <a:fillRect l="-764" t="-85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7">
            <a:extLst>
              <a:ext uri="{FF2B5EF4-FFF2-40B4-BE49-F238E27FC236}">
                <a16:creationId xmlns:a16="http://schemas.microsoft.com/office/drawing/2014/main" id="{2F3F66E0-F10E-4B54-AEFE-579D4486F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CFDDD2-C793-4CCA-A4C9-71E61A894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47141C12-0EA0-4A1D-A93D-CFCDE7549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C8E27110-B4A0-4B09-8207-EB5DB098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9612F9-CBED-42B9-8A11-ADDD4A3A5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461FCD-634E-4825-B572-7A73C2733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256AF7-3A3B-4A15-9395-4C27F2F66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0C615E3-4582-4C2A-8936-E5609216C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857F59B-C70C-43F8-8D82-1FA4218A0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0F3CE61-41B1-4A92-915C-3A015312B2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481675"/>
              </p:ext>
            </p:extLst>
          </p:nvPr>
        </p:nvGraphicFramePr>
        <p:xfrm>
          <a:off x="4703755" y="3360732"/>
          <a:ext cx="3213100" cy="193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Equation" r:id="rId4" imgW="3213000" imgH="1942920" progId="Equation.DSMT4">
                  <p:embed/>
                </p:oleObj>
              </mc:Choice>
              <mc:Fallback>
                <p:oleObj name="Equation" r:id="rId4" imgW="3213000" imgH="19429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3755" y="3360732"/>
                        <a:ext cx="3213100" cy="193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3081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RESIDUAL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ln w="19050">
                <a:noFill/>
              </a:ln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Estimate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3"/>
                <a:stretch>
                  <a:fillRect l="-1175" t="-56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7">
            <a:extLst>
              <a:ext uri="{FF2B5EF4-FFF2-40B4-BE49-F238E27FC236}">
                <a16:creationId xmlns:a16="http://schemas.microsoft.com/office/drawing/2014/main" id="{2F3F66E0-F10E-4B54-AEFE-579D4486F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CFDDD2-C793-4CCA-A4C9-71E61A894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47141C12-0EA0-4A1D-A93D-CFCDE7549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C8E27110-B4A0-4B09-8207-EB5DB098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9612F9-CBED-42B9-8A11-ADDD4A3A5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461FCD-634E-4825-B572-7A73C2733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256AF7-3A3B-4A15-9395-4C27F2F66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0C615E3-4582-4C2A-8936-E5609216C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857F59B-C70C-43F8-8D82-1FA4218A0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2C926E0E-E67A-4874-A71B-861CB5789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24BA9800-B3E0-46D0-9414-AA388F8B89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238726"/>
              </p:ext>
            </p:extLst>
          </p:nvPr>
        </p:nvGraphicFramePr>
        <p:xfrm>
          <a:off x="4497388" y="2522537"/>
          <a:ext cx="25971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6" name="Equation" r:id="rId4" imgW="2590560" imgH="901440" progId="Equation.DSMT4">
                  <p:embed/>
                </p:oleObj>
              </mc:Choice>
              <mc:Fallback>
                <p:oleObj name="Equation" r:id="rId4" imgW="2590560" imgH="9014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388" y="2522537"/>
                        <a:ext cx="2597150" cy="90646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0130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RESIDUAL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ln w="19050">
                <a:noFill/>
              </a:ln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u="sng" dirty="0"/>
                  <a:t>Example</a:t>
                </a:r>
                <a:r>
                  <a:rPr lang="en-US" dirty="0"/>
                  <a:t>: Investigate the effects of reaction temperature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 and catalyst feed rate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on viscosity of a polymer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2"/>
                <a:stretch>
                  <a:fillRect l="-1175" t="-567" r="-117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7">
            <a:extLst>
              <a:ext uri="{FF2B5EF4-FFF2-40B4-BE49-F238E27FC236}">
                <a16:creationId xmlns:a16="http://schemas.microsoft.com/office/drawing/2014/main" id="{2F3F66E0-F10E-4B54-AEFE-579D4486F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CFDDD2-C793-4CCA-A4C9-71E61A894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47141C12-0EA0-4A1D-A93D-CFCDE7549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C8E27110-B4A0-4B09-8207-EB5DB098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9612F9-CBED-42B9-8A11-ADDD4A3A5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461FCD-634E-4825-B572-7A73C2733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256AF7-3A3B-4A15-9395-4C27F2F66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0C615E3-4582-4C2A-8936-E5609216C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857F59B-C70C-43F8-8D82-1FA4218A0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2C926E0E-E67A-4874-A71B-861CB5789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F7EE9546-7C84-4C11-BA4F-DD0B2D8375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0511232"/>
                  </p:ext>
                </p:extLst>
              </p:nvPr>
            </p:nvGraphicFramePr>
            <p:xfrm>
              <a:off x="3161347" y="3041174"/>
              <a:ext cx="5869305" cy="2743200"/>
            </p:xfrm>
            <a:graphic>
              <a:graphicData uri="http://schemas.openxmlformats.org/drawingml/2006/table">
                <a:tbl>
                  <a:tblPr/>
                  <a:tblGrid>
                    <a:gridCol w="733425">
                      <a:extLst>
                        <a:ext uri="{9D8B030D-6E8A-4147-A177-3AD203B41FA5}">
                          <a16:colId xmlns:a16="http://schemas.microsoft.com/office/drawing/2014/main" val="2267899670"/>
                        </a:ext>
                      </a:extLst>
                    </a:gridCol>
                    <a:gridCol w="733425">
                      <a:extLst>
                        <a:ext uri="{9D8B030D-6E8A-4147-A177-3AD203B41FA5}">
                          <a16:colId xmlns:a16="http://schemas.microsoft.com/office/drawing/2014/main" val="3086956721"/>
                        </a:ext>
                      </a:extLst>
                    </a:gridCol>
                    <a:gridCol w="733425">
                      <a:extLst>
                        <a:ext uri="{9D8B030D-6E8A-4147-A177-3AD203B41FA5}">
                          <a16:colId xmlns:a16="http://schemas.microsoft.com/office/drawing/2014/main" val="68109851"/>
                        </a:ext>
                      </a:extLst>
                    </a:gridCol>
                    <a:gridCol w="733425">
                      <a:extLst>
                        <a:ext uri="{9D8B030D-6E8A-4147-A177-3AD203B41FA5}">
                          <a16:colId xmlns:a16="http://schemas.microsoft.com/office/drawing/2014/main" val="4282500078"/>
                        </a:ext>
                      </a:extLst>
                    </a:gridCol>
                    <a:gridCol w="733425">
                      <a:extLst>
                        <a:ext uri="{9D8B030D-6E8A-4147-A177-3AD203B41FA5}">
                          <a16:colId xmlns:a16="http://schemas.microsoft.com/office/drawing/2014/main" val="3999143785"/>
                        </a:ext>
                      </a:extLst>
                    </a:gridCol>
                    <a:gridCol w="734060">
                      <a:extLst>
                        <a:ext uri="{9D8B030D-6E8A-4147-A177-3AD203B41FA5}">
                          <a16:colId xmlns:a16="http://schemas.microsoft.com/office/drawing/2014/main" val="2252409609"/>
                        </a:ext>
                      </a:extLst>
                    </a:gridCol>
                    <a:gridCol w="734060">
                      <a:extLst>
                        <a:ext uri="{9D8B030D-6E8A-4147-A177-3AD203B41FA5}">
                          <a16:colId xmlns:a16="http://schemas.microsoft.com/office/drawing/2014/main" val="428891212"/>
                        </a:ext>
                      </a:extLst>
                    </a:gridCol>
                    <a:gridCol w="734060">
                      <a:extLst>
                        <a:ext uri="{9D8B030D-6E8A-4147-A177-3AD203B41FA5}">
                          <a16:colId xmlns:a16="http://schemas.microsoft.com/office/drawing/2014/main" val="79878617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Obs.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i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y</a:t>
                          </a:r>
                          <a:endParaRPr lang="en-US" sz="2000" b="1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Obs.</a:t>
                          </a:r>
                          <a:endParaRPr lang="en-US" sz="2000" b="1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i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y</a:t>
                          </a:r>
                          <a:endParaRPr lang="en-US" sz="2000" b="1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0716162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4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6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7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8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80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93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100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82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90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99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81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96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8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9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12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11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8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8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2256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2340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2426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2293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2330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2368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2250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2409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9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11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12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13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14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15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16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94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93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97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95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100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85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86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87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12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11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13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11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8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12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9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12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2364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2379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2440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2364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2404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2317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2309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2328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210530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F7EE9546-7C84-4C11-BA4F-DD0B2D8375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0511232"/>
                  </p:ext>
                </p:extLst>
              </p:nvPr>
            </p:nvGraphicFramePr>
            <p:xfrm>
              <a:off x="3161347" y="3041174"/>
              <a:ext cx="5869305" cy="2743200"/>
            </p:xfrm>
            <a:graphic>
              <a:graphicData uri="http://schemas.openxmlformats.org/drawingml/2006/table">
                <a:tbl>
                  <a:tblPr/>
                  <a:tblGrid>
                    <a:gridCol w="733425">
                      <a:extLst>
                        <a:ext uri="{9D8B030D-6E8A-4147-A177-3AD203B41FA5}">
                          <a16:colId xmlns:a16="http://schemas.microsoft.com/office/drawing/2014/main" val="2267899670"/>
                        </a:ext>
                      </a:extLst>
                    </a:gridCol>
                    <a:gridCol w="733425">
                      <a:extLst>
                        <a:ext uri="{9D8B030D-6E8A-4147-A177-3AD203B41FA5}">
                          <a16:colId xmlns:a16="http://schemas.microsoft.com/office/drawing/2014/main" val="3086956721"/>
                        </a:ext>
                      </a:extLst>
                    </a:gridCol>
                    <a:gridCol w="733425">
                      <a:extLst>
                        <a:ext uri="{9D8B030D-6E8A-4147-A177-3AD203B41FA5}">
                          <a16:colId xmlns:a16="http://schemas.microsoft.com/office/drawing/2014/main" val="68109851"/>
                        </a:ext>
                      </a:extLst>
                    </a:gridCol>
                    <a:gridCol w="733425">
                      <a:extLst>
                        <a:ext uri="{9D8B030D-6E8A-4147-A177-3AD203B41FA5}">
                          <a16:colId xmlns:a16="http://schemas.microsoft.com/office/drawing/2014/main" val="4282500078"/>
                        </a:ext>
                      </a:extLst>
                    </a:gridCol>
                    <a:gridCol w="733425">
                      <a:extLst>
                        <a:ext uri="{9D8B030D-6E8A-4147-A177-3AD203B41FA5}">
                          <a16:colId xmlns:a16="http://schemas.microsoft.com/office/drawing/2014/main" val="3999143785"/>
                        </a:ext>
                      </a:extLst>
                    </a:gridCol>
                    <a:gridCol w="734060">
                      <a:extLst>
                        <a:ext uri="{9D8B030D-6E8A-4147-A177-3AD203B41FA5}">
                          <a16:colId xmlns:a16="http://schemas.microsoft.com/office/drawing/2014/main" val="2252409609"/>
                        </a:ext>
                      </a:extLst>
                    </a:gridCol>
                    <a:gridCol w="734060">
                      <a:extLst>
                        <a:ext uri="{9D8B030D-6E8A-4147-A177-3AD203B41FA5}">
                          <a16:colId xmlns:a16="http://schemas.microsoft.com/office/drawing/2014/main" val="428891212"/>
                        </a:ext>
                      </a:extLst>
                    </a:gridCol>
                    <a:gridCol w="734060">
                      <a:extLst>
                        <a:ext uri="{9D8B030D-6E8A-4147-A177-3AD203B41FA5}">
                          <a16:colId xmlns:a16="http://schemas.microsoft.com/office/drawing/2014/main" val="798786174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Obs.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174" t="-24000" r="-598347" b="-8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833" t="-24000" r="-503333" b="-8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i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y</a:t>
                          </a:r>
                          <a:endParaRPr lang="en-US" sz="2000" b="1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Obs.</a:t>
                          </a:r>
                          <a:endParaRPr lang="en-US" sz="2000" b="1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97521" t="-24000" r="-200000" b="-8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2500" t="-24000" r="-101667" b="-8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i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y</a:t>
                          </a:r>
                          <a:endParaRPr lang="en-US" sz="2000" b="1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07161623"/>
                      </a:ext>
                    </a:extLst>
                  </a:tr>
                  <a:tr h="243840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4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6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7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8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80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93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100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82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90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99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81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96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8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9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12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11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8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8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2256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2340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2426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2293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2330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2368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2250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2409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9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11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12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13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14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15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16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94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93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97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95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100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85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86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87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12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11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13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11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8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12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9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12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2364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2379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2440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2364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2404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2317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2309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2328</a:t>
                          </a:r>
                          <a:endParaRPr lang="en-US" sz="20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210530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93334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RESIDUAL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  <a:ln w="19050">
            <a:noFill/>
          </a:ln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Least square estimators of parameters: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F3F66E0-F10E-4B54-AEFE-579D4486F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CFDDD2-C793-4CCA-A4C9-71E61A894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47141C12-0EA0-4A1D-A93D-CFCDE7549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C8E27110-B4A0-4B09-8207-EB5DB098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9612F9-CBED-42B9-8A11-ADDD4A3A5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461FCD-634E-4825-B572-7A73C2733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256AF7-3A3B-4A15-9395-4C27F2F66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0C615E3-4582-4C2A-8936-E5609216C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857F59B-C70C-43F8-8D82-1FA4218A0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2C926E0E-E67A-4874-A71B-861CB5789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39D4446-7C23-4BD9-8BEE-3B76A9027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1D4EDE7F-EB08-47E5-9916-B5D2BD5013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924096"/>
              </p:ext>
            </p:extLst>
          </p:nvPr>
        </p:nvGraphicFramePr>
        <p:xfrm>
          <a:off x="3576638" y="2986087"/>
          <a:ext cx="4525962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Equation" r:id="rId3" imgW="4520880" imgH="1549080" progId="Equation.DSMT4">
                  <p:embed/>
                </p:oleObj>
              </mc:Choice>
              <mc:Fallback>
                <p:oleObj name="Equation" r:id="rId3" imgW="4520880" imgH="15490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2986087"/>
                        <a:ext cx="4525962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0933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RESIDUAL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471613"/>
            <a:ext cx="10372150" cy="4672012"/>
          </a:xfrm>
          <a:ln w="19050">
            <a:noFill/>
          </a:ln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0000"/>
                </a:solidFill>
              </a:rPr>
              <a:t>Predicted values – Residuals – Other diagnostics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F3F66E0-F10E-4B54-AEFE-579D4486F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CFDDD2-C793-4CCA-A4C9-71E61A894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47141C12-0EA0-4A1D-A93D-CFCDE7549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C8E27110-B4A0-4B09-8207-EB5DB098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9612F9-CBED-42B9-8A11-ADDD4A3A5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461FCD-634E-4825-B572-7A73C2733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256AF7-3A3B-4A15-9395-4C27F2F66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0C615E3-4582-4C2A-8936-E5609216C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857F59B-C70C-43F8-8D82-1FA4218A0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2C926E0E-E67A-4874-A71B-861CB5789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39D4446-7C23-4BD9-8BEE-3B76A9027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0B793FBE-CDC0-4D95-A9D3-3895A25DEA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427913"/>
              </p:ext>
            </p:extLst>
          </p:nvPr>
        </p:nvGraphicFramePr>
        <p:xfrm>
          <a:off x="2160593" y="2074863"/>
          <a:ext cx="8128000" cy="406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2" name="Document" r:id="rId3" imgW="5737690" imgH="3910427" progId="Word.Document.12">
                  <p:embed/>
                </p:oleObj>
              </mc:Choice>
              <mc:Fallback>
                <p:oleObj name="Document" r:id="rId3" imgW="5737690" imgH="39104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0593" y="2074863"/>
                        <a:ext cx="8128000" cy="4068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0066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RESIDUAL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ln w="19050">
                <a:noFill/>
              </a:ln>
            </p:spPr>
            <p:txBody>
              <a:bodyPr>
                <a:normAutofit/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dirty="0"/>
                  <a:t>: the diagonal element of the “hat” matrix </a:t>
                </a:r>
                <a:r>
                  <a:rPr lang="en-US" b="1" dirty="0"/>
                  <a:t>H</a:t>
                </a:r>
              </a:p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b="1" i="0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𝐇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b="1" dirty="0"/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: studentized residual which is defined as</a:t>
                </a:r>
              </a:p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It is better to construct residual plots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2"/>
                <a:stretch>
                  <a:fillRect l="-999" t="-567" b="-17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7">
            <a:extLst>
              <a:ext uri="{FF2B5EF4-FFF2-40B4-BE49-F238E27FC236}">
                <a16:creationId xmlns:a16="http://schemas.microsoft.com/office/drawing/2014/main" id="{2F3F66E0-F10E-4B54-AEFE-579D4486F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CFDDD2-C793-4CCA-A4C9-71E61A894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47141C12-0EA0-4A1D-A93D-CFCDE7549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C8E27110-B4A0-4B09-8207-EB5DB098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9612F9-CBED-42B9-8A11-ADDD4A3A5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461FCD-634E-4825-B572-7A73C2733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256AF7-3A3B-4A15-9395-4C27F2F66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0C615E3-4582-4C2A-8936-E5609216C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857F59B-C70C-43F8-8D82-1FA4218A0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2C926E0E-E67A-4874-A71B-861CB5789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39D4446-7C23-4BD9-8BEE-3B76A9027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68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RESIDUAL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ln w="19050">
                <a:noFill/>
              </a:ln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Studentized residual is a scaled residual.  Another scaled residual that might be used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i="1" dirty="0">
                    <a:solidFill>
                      <a:srgbClr val="FF0000"/>
                    </a:solidFill>
                  </a:rPr>
                  <a:t>standardized residual</a:t>
                </a:r>
                <a:r>
                  <a:rPr lang="en-US" dirty="0"/>
                  <a:t>:</a:t>
                </a:r>
              </a:p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Standardized residuals are useful in detecting </a:t>
                </a:r>
                <a:r>
                  <a:rPr lang="en-US" dirty="0">
                    <a:solidFill>
                      <a:srgbClr val="0070C0"/>
                    </a:solidFill>
                  </a:rPr>
                  <a:t>outliers</a:t>
                </a:r>
                <a:r>
                  <a:rPr lang="en-US" dirty="0"/>
                  <a:t>: </a:t>
                </a:r>
              </a:p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2"/>
                <a:stretch>
                  <a:fillRect l="-1175" t="-567" r="-117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7">
            <a:extLst>
              <a:ext uri="{FF2B5EF4-FFF2-40B4-BE49-F238E27FC236}">
                <a16:creationId xmlns:a16="http://schemas.microsoft.com/office/drawing/2014/main" id="{2F3F66E0-F10E-4B54-AEFE-579D4486F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CFDDD2-C793-4CCA-A4C9-71E61A894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47141C12-0EA0-4A1D-A93D-CFCDE7549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C8E27110-B4A0-4B09-8207-EB5DB098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9612F9-CBED-42B9-8A11-ADDD4A3A5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461FCD-634E-4825-B572-7A73C2733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256AF7-3A3B-4A15-9395-4C27F2F66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0C615E3-4582-4C2A-8936-E5609216C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857F59B-C70C-43F8-8D82-1FA4218A0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2C926E0E-E67A-4874-A71B-861CB5789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39D4446-7C23-4BD9-8BEE-3B76A9027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26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RESIDUAL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ln w="19050"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measures the squared distance between the least squares estimate based on all </a:t>
                </a:r>
                <a:r>
                  <a:rPr lang="en-US" i="1" dirty="0"/>
                  <a:t>n</a:t>
                </a:r>
                <a:r>
                  <a:rPr lang="en-US" dirty="0"/>
                  <a:t> point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𝛃</m:t>
                        </m:r>
                      </m:e>
                    </m:acc>
                  </m:oMath>
                </a14:m>
                <a:r>
                  <a:rPr lang="en-US" dirty="0"/>
                  <a:t> and the estimates obtained by deleting the </a:t>
                </a:r>
                <a:r>
                  <a:rPr lang="en-US" i="1" dirty="0" err="1"/>
                  <a:t>i</a:t>
                </a:r>
                <a:r>
                  <a:rPr lang="en-US" dirty="0"/>
                  <a:t> point,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𝛃</m:t>
                            </m:r>
                          </m:e>
                        </m:acc>
                      </m:e>
                      <m:sub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, the corresponding observation is considered to be </a:t>
                </a:r>
                <a:r>
                  <a:rPr lang="en-US" dirty="0">
                    <a:solidFill>
                      <a:srgbClr val="FF0000"/>
                    </a:solidFill>
                  </a:rPr>
                  <a:t>influential</a:t>
                </a:r>
                <a:r>
                  <a:rPr lang="en-US" dirty="0"/>
                  <a:t> (on regression coefficients).  This observation might be eliminated if it is a “bad” value, or it should be further investigated if it controls key model properties.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2"/>
                <a:stretch>
                  <a:fillRect l="-881" t="-850" r="-88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7">
            <a:extLst>
              <a:ext uri="{FF2B5EF4-FFF2-40B4-BE49-F238E27FC236}">
                <a16:creationId xmlns:a16="http://schemas.microsoft.com/office/drawing/2014/main" id="{2F3F66E0-F10E-4B54-AEFE-579D4486F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CFDDD2-C793-4CCA-A4C9-71E61A894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47141C12-0EA0-4A1D-A93D-CFCDE7549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C8E27110-B4A0-4B09-8207-EB5DB098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9612F9-CBED-42B9-8A11-ADDD4A3A5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461FCD-634E-4825-B572-7A73C2733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256AF7-3A3B-4A15-9395-4C27F2F66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0C615E3-4582-4C2A-8936-E5609216C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857F59B-C70C-43F8-8D82-1FA4218A0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2C926E0E-E67A-4874-A71B-861CB5789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39D4446-7C23-4BD9-8BEE-3B76A9027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12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RESIDUAL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585913"/>
                <a:ext cx="10372150" cy="4657725"/>
              </a:xfrm>
              <a:ln w="19050">
                <a:noFill/>
              </a:ln>
            </p:spPr>
            <p:txBody>
              <a:bodyPr>
                <a:normAutofit/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sz="2400" i="1" dirty="0"/>
                  <a:t>R</a:t>
                </a:r>
                <a:r>
                  <a:rPr lang="en-US" sz="2400" dirty="0"/>
                  <a:t>-Student: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400" i="1" dirty="0"/>
                  <a:t>R</a:t>
                </a:r>
                <a:r>
                  <a:rPr lang="en-US" sz="2400" dirty="0"/>
                  <a:t>-student is an externally studentized residual: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𝑖𝑖</m:t>
                                    </m:r>
                                  </m:sub>
                                </m:sSub>
                              </m:e>
                            </m:d>
                          </m:e>
                        </m:ra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in which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 is the estimate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with the </a:t>
                </a:r>
                <a:r>
                  <a:rPr lang="en-US" sz="2400" i="1" dirty="0" err="1"/>
                  <a:t>i-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observation removed</a:t>
                </a:r>
              </a:p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Noted that </a:t>
                </a:r>
                <a:r>
                  <a:rPr lang="en-US" sz="2400" i="1" dirty="0"/>
                  <a:t>R</a:t>
                </a:r>
                <a:r>
                  <a:rPr lang="en-US" sz="2400" dirty="0"/>
                  <a:t>-student has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 distribution.  This residual offers a </a:t>
                </a:r>
                <a:r>
                  <a:rPr lang="en-US" sz="2400" i="1" dirty="0">
                    <a:solidFill>
                      <a:srgbClr val="0070C0"/>
                    </a:solidFill>
                  </a:rPr>
                  <a:t>more formal procedure </a:t>
                </a:r>
                <a:r>
                  <a:rPr lang="en-US" sz="2400" dirty="0"/>
                  <a:t>for outlier detection than studentized residual because it is more sensitive to </a:t>
                </a:r>
                <a:r>
                  <a:rPr lang="en-US" sz="2400" dirty="0">
                    <a:solidFill>
                      <a:srgbClr val="0070C0"/>
                    </a:solidFill>
                  </a:rPr>
                  <a:t>influential observations</a:t>
                </a:r>
                <a:r>
                  <a:rPr lang="en-US" sz="2400" dirty="0"/>
                  <a:t>.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585913"/>
                <a:ext cx="10372150" cy="4657725"/>
              </a:xfrm>
              <a:blipFill>
                <a:blip r:embed="rId3"/>
                <a:stretch>
                  <a:fillRect l="-999" r="-881" b="-222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7">
            <a:extLst>
              <a:ext uri="{FF2B5EF4-FFF2-40B4-BE49-F238E27FC236}">
                <a16:creationId xmlns:a16="http://schemas.microsoft.com/office/drawing/2014/main" id="{2F3F66E0-F10E-4B54-AEFE-579D4486F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CFDDD2-C793-4CCA-A4C9-71E61A894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47141C12-0EA0-4A1D-A93D-CFCDE7549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C8E27110-B4A0-4B09-8207-EB5DB098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9612F9-CBED-42B9-8A11-ADDD4A3A5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461FCD-634E-4825-B572-7A73C2733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256AF7-3A3B-4A15-9395-4C27F2F66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0C615E3-4582-4C2A-8936-E5609216C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857F59B-C70C-43F8-8D82-1FA4218A0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2C926E0E-E67A-4874-A71B-861CB5789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39D4446-7C23-4BD9-8BEE-3B76A9027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21B9F519-D4BF-42A0-9206-1E75297D2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39038BB4-75E2-4BDE-96C7-996D1D907A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434539"/>
              </p:ext>
            </p:extLst>
          </p:nvPr>
        </p:nvGraphicFramePr>
        <p:xfrm>
          <a:off x="4264025" y="3573465"/>
          <a:ext cx="3665538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5" name="Equation" r:id="rId4" imgW="3670200" imgH="1193760" progId="Equation.DSMT4">
                  <p:embed/>
                </p:oleObj>
              </mc:Choice>
              <mc:Fallback>
                <p:oleObj name="Equation" r:id="rId4" imgW="3670200" imgH="11937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4025" y="3573465"/>
                        <a:ext cx="3665538" cy="119856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646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56177" y="2204653"/>
            <a:ext cx="9672210" cy="112142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800" dirty="0">
                <a:solidFill>
                  <a:srgbClr val="002060"/>
                </a:solidFill>
              </a:rPr>
              <a:t>Session 6: Regression Analysis</a:t>
            </a:r>
          </a:p>
          <a:p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A51033F-DC79-40D3-B922-49AF37BB8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8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RESIDUAL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  <a:ln w="19050">
            <a:noFill/>
          </a:ln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000" b="1" dirty="0"/>
              <a:t>PRESS</a:t>
            </a:r>
            <a:r>
              <a:rPr lang="en-US" sz="2000" dirty="0"/>
              <a:t> Residuals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PRESS:  Prediction Error Sum of Squares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PRESS residual:  the </a:t>
            </a:r>
            <a:r>
              <a:rPr lang="en-US" sz="2000" i="1" dirty="0" err="1"/>
              <a:t>i</a:t>
            </a:r>
            <a:r>
              <a:rPr lang="en-US" sz="2000" dirty="0" err="1"/>
              <a:t>th</a:t>
            </a:r>
            <a:r>
              <a:rPr lang="en-US" sz="2000" dirty="0"/>
              <a:t> PRESS residual is the prediction error for point </a:t>
            </a:r>
            <a:r>
              <a:rPr lang="en-US" sz="2000" i="1" dirty="0" err="1"/>
              <a:t>i</a:t>
            </a:r>
            <a:r>
              <a:rPr lang="en-US" sz="2000" dirty="0"/>
              <a:t> when its fitted value is determined from the regression model in which point </a:t>
            </a:r>
            <a:r>
              <a:rPr lang="en-US" sz="2000" i="1" dirty="0" err="1"/>
              <a:t>i</a:t>
            </a:r>
            <a:r>
              <a:rPr lang="en-US" sz="2000" dirty="0"/>
              <a:t> is removed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F3F66E0-F10E-4B54-AEFE-579D4486F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CFDDD2-C793-4CCA-A4C9-71E61A894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47141C12-0EA0-4A1D-A93D-CFCDE7549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C8E27110-B4A0-4B09-8207-EB5DB098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9612F9-CBED-42B9-8A11-ADDD4A3A5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461FCD-634E-4825-B572-7A73C2733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256AF7-3A3B-4A15-9395-4C27F2F66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0C615E3-4582-4C2A-8936-E5609216C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857F59B-C70C-43F8-8D82-1FA4218A0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2C926E0E-E67A-4874-A71B-861CB5789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39D4446-7C23-4BD9-8BEE-3B76A9027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21B9F519-D4BF-42A0-9206-1E75297D2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9002FBC0-98DB-4E99-A0B2-52CC23D7D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4F50AFC5-9E17-4406-A4A3-C53E499DE7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406790"/>
              </p:ext>
            </p:extLst>
          </p:nvPr>
        </p:nvGraphicFramePr>
        <p:xfrm>
          <a:off x="1891298" y="4521338"/>
          <a:ext cx="2163762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5" name="Equation" r:id="rId3" imgW="2158920" imgH="685800" progId="Equation.DSMT4">
                  <p:embed/>
                </p:oleObj>
              </mc:Choice>
              <mc:Fallback>
                <p:oleObj name="Equation" r:id="rId3" imgW="2158920" imgH="685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1298" y="4521338"/>
                        <a:ext cx="2163762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0">
            <a:extLst>
              <a:ext uri="{FF2B5EF4-FFF2-40B4-BE49-F238E27FC236}">
                <a16:creationId xmlns:a16="http://schemas.microsoft.com/office/drawing/2014/main" id="{D4235E86-E096-4F88-9A6F-060788230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A1CF708F-A3D7-4E2E-8FB7-5EE65FAF61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721623"/>
              </p:ext>
            </p:extLst>
          </p:nvPr>
        </p:nvGraphicFramePr>
        <p:xfrm>
          <a:off x="4708087" y="4449898"/>
          <a:ext cx="5595937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6" name="Equation" r:id="rId5" imgW="5600520" imgH="812520" progId="Equation.DSMT4">
                  <p:embed/>
                </p:oleObj>
              </mc:Choice>
              <mc:Fallback>
                <p:oleObj name="Equation" r:id="rId5" imgW="5600520" imgH="8125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8087" y="4449898"/>
                        <a:ext cx="5595937" cy="8096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9609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  <a:ln w="19050">
            <a:noFill/>
          </a:ln>
        </p:spPr>
        <p:txBody>
          <a:bodyPr>
            <a:normAutofit fontScale="47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Call: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lm</a:t>
            </a:r>
            <a:r>
              <a:rPr lang="en-US" dirty="0"/>
              <a:t>(formula = Viscosity ~ </a:t>
            </a:r>
            <a:r>
              <a:rPr lang="en-US" dirty="0" err="1"/>
              <a:t>Reaction.Temperature</a:t>
            </a:r>
            <a:r>
              <a:rPr lang="en-US" dirty="0"/>
              <a:t> + </a:t>
            </a:r>
            <a:r>
              <a:rPr lang="en-US" dirty="0" err="1"/>
              <a:t>Catalyst.Feed.Rate</a:t>
            </a:r>
            <a:r>
              <a:rPr lang="en-US" dirty="0"/>
              <a:t>, 	</a:t>
            </a:r>
            <a:r>
              <a:rPr lang="en-US" u="sng" dirty="0">
                <a:solidFill>
                  <a:srgbClr val="FF0000"/>
                </a:solidFill>
              </a:rPr>
              <a:t>Notes: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data = </a:t>
            </a:r>
            <a:r>
              <a:rPr lang="en-US" dirty="0" err="1"/>
              <a:t>ViscosityData</a:t>
            </a:r>
            <a:r>
              <a:rPr lang="en-US" dirty="0"/>
              <a:t>)					</a:t>
            </a:r>
            <a:r>
              <a:rPr lang="en-US" dirty="0">
                <a:solidFill>
                  <a:srgbClr val="0070C0"/>
                </a:solidFill>
              </a:rPr>
              <a:t>Total degree of freedom = 15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			</a:t>
            </a:r>
            <a:r>
              <a:rPr lang="en-US" dirty="0">
                <a:solidFill>
                  <a:srgbClr val="0070C0"/>
                </a:solidFill>
              </a:rPr>
              <a:t>Degree of freedom of Regression =2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Residuals:						</a:t>
            </a:r>
            <a:r>
              <a:rPr lang="en-US" dirty="0">
                <a:solidFill>
                  <a:srgbClr val="0070C0"/>
                </a:solidFill>
              </a:rPr>
              <a:t>Degree of freedom of Residual Error = 15-2 = 13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Min       1Q   Median       3Q      Max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-21.4972 -13.1978  -0.4736  10.5558  25.4299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Coefficients: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                         Estimate      Std. Error      t value      </a:t>
            </a:r>
            <a:r>
              <a:rPr lang="en-US" dirty="0" err="1"/>
              <a:t>Pr</a:t>
            </a:r>
            <a:r>
              <a:rPr lang="en-US" dirty="0"/>
              <a:t>(&gt;|t|)   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(Intercept)                        1566.0778    61.5918        25.43       1.80e-12 ***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Reaction.Temperature</a:t>
            </a:r>
            <a:r>
              <a:rPr lang="en-US" dirty="0"/>
              <a:t>           7.6213      0.6184        12.32       1.52e-08 ***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Catalyst.Feed.Rate</a:t>
            </a:r>
            <a:r>
              <a:rPr lang="en-US" dirty="0"/>
              <a:t>                8.5848      2.4387          3.52       0.00376 **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---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Residual standard error: 16.36 on 13 degrees of freedom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Multiple R-squared:  0.927,      Adjusted R-squared:  0.9157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F-statistic:  82.5 on 2 and 13 DF,  p-value: 4.1e-08	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F3F66E0-F10E-4B54-AEFE-579D4486F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CFDDD2-C793-4CCA-A4C9-71E61A894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47141C12-0EA0-4A1D-A93D-CFCDE7549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C8E27110-B4A0-4B09-8207-EB5DB098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9612F9-CBED-42B9-8A11-ADDD4A3A5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461FCD-634E-4825-B572-7A73C2733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256AF7-3A3B-4A15-9395-4C27F2F66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0C615E3-4582-4C2A-8936-E5609216C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857F59B-C70C-43F8-8D82-1FA4218A0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2C926E0E-E67A-4874-A71B-861CB5789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39D4446-7C23-4BD9-8BEE-3B76A9027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21B9F519-D4BF-42A0-9206-1E75297D2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9002FBC0-98DB-4E99-A0B2-52CC23D7D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D4235E86-E096-4F88-9A6F-060788230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F7D520-9C8A-4ADD-BA1E-29C47D7CE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865" y="4544965"/>
            <a:ext cx="5731764" cy="105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96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ON INDIVIDUAL REGRESSION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ln w="19050">
                <a:noFill/>
              </a:ln>
            </p:spPr>
            <p:txBody>
              <a:bodyPr>
                <a:normAutofit fontScale="85000" lnSpcReduction="20000"/>
              </a:bodyPr>
              <a:lstStyle/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Hypotheses: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Test statistic: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𝑗𝑗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US" dirty="0"/>
                  <a:t>	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in which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		diagonal element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p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	standard error (deviation)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Rejection region: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2"/>
                <a:stretch>
                  <a:fillRect l="-881" t="-1133" b="-1147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7">
            <a:extLst>
              <a:ext uri="{FF2B5EF4-FFF2-40B4-BE49-F238E27FC236}">
                <a16:creationId xmlns:a16="http://schemas.microsoft.com/office/drawing/2014/main" id="{2F3F66E0-F10E-4B54-AEFE-579D4486F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CFDDD2-C793-4CCA-A4C9-71E61A894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47141C12-0EA0-4A1D-A93D-CFCDE7549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C8E27110-B4A0-4B09-8207-EB5DB098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9612F9-CBED-42B9-8A11-ADDD4A3A5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461FCD-634E-4825-B572-7A73C2733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256AF7-3A3B-4A15-9395-4C27F2F66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0C615E3-4582-4C2A-8936-E5609216C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857F59B-C70C-43F8-8D82-1FA4218A0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2C926E0E-E67A-4874-A71B-861CB5789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39D4446-7C23-4BD9-8BEE-3B76A9027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21B9F519-D4BF-42A0-9206-1E75297D2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9002FBC0-98DB-4E99-A0B2-52CC23D7D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D4235E86-E096-4F88-9A6F-060788230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24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ON THE USEFULNESS OF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ln w="19050">
                <a:noFill/>
              </a:ln>
            </p:spPr>
            <p:txBody>
              <a:bodyPr>
                <a:normAutofit fontScale="85000" lnSpcReduction="20000"/>
              </a:bodyPr>
              <a:lstStyle/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Hypotheses: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for at least 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Test statistic: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num>
                      <m:den>
                        <m:f>
                          <m:fPr>
                            <m:type m:val="li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	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in which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Rejection region: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3"/>
                <a:stretch>
                  <a:fillRect l="-881" t="-99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7">
            <a:extLst>
              <a:ext uri="{FF2B5EF4-FFF2-40B4-BE49-F238E27FC236}">
                <a16:creationId xmlns:a16="http://schemas.microsoft.com/office/drawing/2014/main" id="{2F3F66E0-F10E-4B54-AEFE-579D4486F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CFDDD2-C793-4CCA-A4C9-71E61A894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47141C12-0EA0-4A1D-A93D-CFCDE7549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C8E27110-B4A0-4B09-8207-EB5DB098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9612F9-CBED-42B9-8A11-ADDD4A3A5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461FCD-634E-4825-B572-7A73C2733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256AF7-3A3B-4A15-9395-4C27F2F66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0C615E3-4582-4C2A-8936-E5609216C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857F59B-C70C-43F8-8D82-1FA4218A0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2C926E0E-E67A-4874-A71B-861CB5789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39D4446-7C23-4BD9-8BEE-3B76A9027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21B9F519-D4BF-42A0-9206-1E75297D2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9002FBC0-98DB-4E99-A0B2-52CC23D7D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D4235E86-E096-4F88-9A6F-060788230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F71BBE5-AE3D-4388-8FA3-F80075C5F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2F6A6E60-68B1-4962-BBD3-C5EA367BFA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001005"/>
              </p:ext>
            </p:extLst>
          </p:nvPr>
        </p:nvGraphicFramePr>
        <p:xfrm>
          <a:off x="1485895" y="3889903"/>
          <a:ext cx="2547937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6" name="Equation" r:id="rId4" imgW="2552400" imgH="1269720" progId="Equation.DSMT4">
                  <p:embed/>
                </p:oleObj>
              </mc:Choice>
              <mc:Fallback>
                <p:oleObj name="Equation" r:id="rId4" imgW="2552400" imgH="12697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895" y="3889903"/>
                        <a:ext cx="2547937" cy="12731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4">
            <a:extLst>
              <a:ext uri="{FF2B5EF4-FFF2-40B4-BE49-F238E27FC236}">
                <a16:creationId xmlns:a16="http://schemas.microsoft.com/office/drawing/2014/main" id="{89B93A79-42FD-4079-B8CA-FBE7A2B57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60A264D3-9990-4684-B644-7D730044DC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440954"/>
              </p:ext>
            </p:extLst>
          </p:nvPr>
        </p:nvGraphicFramePr>
        <p:xfrm>
          <a:off x="4509287" y="3889108"/>
          <a:ext cx="2830513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7" name="Equation" r:id="rId6" imgW="2831760" imgH="1269720" progId="Equation.DSMT4">
                  <p:embed/>
                </p:oleObj>
              </mc:Choice>
              <mc:Fallback>
                <p:oleObj name="Equation" r:id="rId6" imgW="2831760" imgH="1269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9287" y="3889108"/>
                        <a:ext cx="2830513" cy="127476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6">
            <a:extLst>
              <a:ext uri="{FF2B5EF4-FFF2-40B4-BE49-F238E27FC236}">
                <a16:creationId xmlns:a16="http://schemas.microsoft.com/office/drawing/2014/main" id="{312362A6-3BDE-46CF-9E60-E972ADDB3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1CE5A771-1425-4FF2-ACCF-A5C39D6B6E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540191"/>
              </p:ext>
            </p:extLst>
          </p:nvPr>
        </p:nvGraphicFramePr>
        <p:xfrm>
          <a:off x="7609101" y="4512201"/>
          <a:ext cx="361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8" name="Equation" r:id="rId8" imgW="3619440" imgH="444240" progId="Equation.DSMT4">
                  <p:embed/>
                </p:oleObj>
              </mc:Choice>
              <mc:Fallback>
                <p:oleObj name="Equation" r:id="rId8" imgW="361944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9101" y="4512201"/>
                        <a:ext cx="3619500" cy="4445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5176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COEFFICIENT OF DETERMINATION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ln w="19050">
                <a:noFill/>
              </a:ln>
            </p:spPr>
            <p:txBody>
              <a:bodyPr>
                <a:normAutofit fontScale="92500" lnSpcReduction="10000"/>
              </a:bodyPr>
              <a:lstStyle/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i="1" dirty="0">
                    <a:solidFill>
                      <a:srgbClr val="FF0000"/>
                    </a:solidFill>
                  </a:rPr>
                  <a:t>Coefficient of Multiple Determination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•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measure of the amount of reduction in the variability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obtained by using the regressor variables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u="sng" dirty="0"/>
                  <a:t>Weakness</a:t>
                </a:r>
                <a:r>
                  <a:rPr lang="en-US" dirty="0"/>
                  <a:t>:  Adding a variable to the model will </a:t>
                </a:r>
                <a:r>
                  <a:rPr lang="en-US" dirty="0">
                    <a:solidFill>
                      <a:srgbClr val="0070C0"/>
                    </a:solidFill>
                  </a:rPr>
                  <a:t>always increase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regardless of whether this variable is significant or not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3"/>
                <a:stretch>
                  <a:fillRect l="-1058" t="-1133" r="-99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7">
            <a:extLst>
              <a:ext uri="{FF2B5EF4-FFF2-40B4-BE49-F238E27FC236}">
                <a16:creationId xmlns:a16="http://schemas.microsoft.com/office/drawing/2014/main" id="{2F3F66E0-F10E-4B54-AEFE-579D4486F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CFDDD2-C793-4CCA-A4C9-71E61A894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47141C12-0EA0-4A1D-A93D-CFCDE7549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C8E27110-B4A0-4B09-8207-EB5DB098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9612F9-CBED-42B9-8A11-ADDD4A3A5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461FCD-634E-4825-B572-7A73C2733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256AF7-3A3B-4A15-9395-4C27F2F66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0C615E3-4582-4C2A-8936-E5609216C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857F59B-C70C-43F8-8D82-1FA4218A0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2C926E0E-E67A-4874-A71B-861CB5789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39D4446-7C23-4BD9-8BEE-3B76A9027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21B9F519-D4BF-42A0-9206-1E75297D2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9002FBC0-98DB-4E99-A0B2-52CC23D7D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D4235E86-E096-4F88-9A6F-060788230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F71BBE5-AE3D-4388-8FA3-F80075C5F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89B93A79-42FD-4079-B8CA-FBE7A2B57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312362A6-3BDE-46CF-9E60-E972ADDB3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08966B19-C6B9-41FD-99A7-A1AF87E93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784C21F5-3A76-49FC-BEA5-BF464A9F42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920394"/>
              </p:ext>
            </p:extLst>
          </p:nvPr>
        </p:nvGraphicFramePr>
        <p:xfrm>
          <a:off x="4533900" y="2433641"/>
          <a:ext cx="2573338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4" name="Equation" r:id="rId4" imgW="2577960" imgH="863280" progId="Equation.DSMT4">
                  <p:embed/>
                </p:oleObj>
              </mc:Choice>
              <mc:Fallback>
                <p:oleObj name="Equation" r:id="rId4" imgW="2577960" imgH="8632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2433641"/>
                        <a:ext cx="2573338" cy="86836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4531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COEFFICIENT OF DETERMINATION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ln w="19050">
                <a:noFill/>
              </a:ln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i="1" dirty="0">
                    <a:solidFill>
                      <a:srgbClr val="FF0000"/>
                    </a:solidFill>
                  </a:rPr>
                  <a:t>Adjusted Coefficient of Multiple Determination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/>
                  <a:t>Adding an unnecessary variable will often decrease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/>
                  <a:t>Big difference between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the indicator of </a:t>
                </a:r>
                <a:r>
                  <a:rPr lang="en-US" dirty="0">
                    <a:solidFill>
                      <a:srgbClr val="0070C0"/>
                    </a:solidFill>
                  </a:rPr>
                  <a:t>nonsignificant terms </a:t>
                </a:r>
                <a:r>
                  <a:rPr lang="en-US" dirty="0"/>
                  <a:t>included in the model.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3"/>
                <a:stretch>
                  <a:fillRect l="-1175" t="-567" r="-117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7">
            <a:extLst>
              <a:ext uri="{FF2B5EF4-FFF2-40B4-BE49-F238E27FC236}">
                <a16:creationId xmlns:a16="http://schemas.microsoft.com/office/drawing/2014/main" id="{2F3F66E0-F10E-4B54-AEFE-579D4486F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CFDDD2-C793-4CCA-A4C9-71E61A894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47141C12-0EA0-4A1D-A93D-CFCDE7549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C8E27110-B4A0-4B09-8207-EB5DB098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9612F9-CBED-42B9-8A11-ADDD4A3A5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461FCD-634E-4825-B572-7A73C2733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256AF7-3A3B-4A15-9395-4C27F2F66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0C615E3-4582-4C2A-8936-E5609216C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857F59B-C70C-43F8-8D82-1FA4218A0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2C926E0E-E67A-4874-A71B-861CB5789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39D4446-7C23-4BD9-8BEE-3B76A9027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21B9F519-D4BF-42A0-9206-1E75297D2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9002FBC0-98DB-4E99-A0B2-52CC23D7D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D4235E86-E096-4F88-9A6F-060788230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F71BBE5-AE3D-4388-8FA3-F80075C5F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89B93A79-42FD-4079-B8CA-FBE7A2B57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312362A6-3BDE-46CF-9E60-E972ADDB3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08966B19-C6B9-41FD-99A7-A1AF87E93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72F87BC-BD5E-42A4-92D1-F5C4B27A1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C64813E-C914-43F2-BFC0-F0D237055D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886948"/>
              </p:ext>
            </p:extLst>
          </p:nvPr>
        </p:nvGraphicFramePr>
        <p:xfrm>
          <a:off x="3008313" y="2582863"/>
          <a:ext cx="617696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8" name="Equation" r:id="rId4" imgW="6172200" imgH="1028520" progId="Equation.DSMT4">
                  <p:embed/>
                </p:oleObj>
              </mc:Choice>
              <mc:Fallback>
                <p:oleObj name="Equation" r:id="rId4" imgW="6172200" imgH="10285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2582863"/>
                        <a:ext cx="6176962" cy="10287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6496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COEFFICIENT OF DETERMINATION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ln w="19050">
                <a:noFill/>
              </a:ln>
            </p:spPr>
            <p:txBody>
              <a:bodyPr>
                <a:normAutofit fontScale="85000" lnSpcReduction="20000"/>
              </a:bodyPr>
              <a:lstStyle/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i="1" dirty="0">
                    <a:solidFill>
                      <a:srgbClr val="FF0000"/>
                    </a:solidFill>
                  </a:rPr>
                  <a:t>Prediction Coefficient of Multiple Determination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𝑃𝑟𝑒𝑑𝑖𝑐𝑡𝑖𝑜𝑛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a measure of the overall predictive capability of the model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u="sng" dirty="0"/>
                  <a:t>Example</a:t>
                </a:r>
                <a:r>
                  <a:rPr lang="en-US" dirty="0"/>
                  <a:t>:  Consider the experiment on viscosity of polymer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/>
                  <a:t>PRESS</a:t>
                </a:r>
                <a:r>
                  <a:rPr lang="en-US" dirty="0"/>
                  <a:t> = 5207.9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𝑃𝑟𝑒𝑑𝑖𝑐𝑡𝑖𝑜𝑛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𝐏𝐑𝐄𝐒𝐒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5207.7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47635.9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=0.89</m:t>
                    </m:r>
                  </m:oMath>
                </a14:m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The model explains about 89% of the variability in predicting new observations.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3"/>
                <a:stretch>
                  <a:fillRect l="-881" t="-992" r="-88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7">
            <a:extLst>
              <a:ext uri="{FF2B5EF4-FFF2-40B4-BE49-F238E27FC236}">
                <a16:creationId xmlns:a16="http://schemas.microsoft.com/office/drawing/2014/main" id="{2F3F66E0-F10E-4B54-AEFE-579D4486F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CFDDD2-C793-4CCA-A4C9-71E61A894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47141C12-0EA0-4A1D-A93D-CFCDE7549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C8E27110-B4A0-4B09-8207-EB5DB098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9612F9-CBED-42B9-8A11-ADDD4A3A5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461FCD-634E-4825-B572-7A73C2733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256AF7-3A3B-4A15-9395-4C27F2F66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0C615E3-4582-4C2A-8936-E5609216C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857F59B-C70C-43F8-8D82-1FA4218A0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2C926E0E-E67A-4874-A71B-861CB5789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39D4446-7C23-4BD9-8BEE-3B76A9027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21B9F519-D4BF-42A0-9206-1E75297D2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9002FBC0-98DB-4E99-A0B2-52CC23D7D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D4235E86-E096-4F88-9A6F-060788230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F71BBE5-AE3D-4388-8FA3-F80075C5F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89B93A79-42FD-4079-B8CA-FBE7A2B57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312362A6-3BDE-46CF-9E60-E972ADDB3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08966B19-C6B9-41FD-99A7-A1AF87E93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72F87BC-BD5E-42A4-92D1-F5C4B27A1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66C743D1-72EA-470C-9D93-B1A9CBA5D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41BFAF0C-FF2E-4DEF-9967-0F25E772B6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390064"/>
              </p:ext>
            </p:extLst>
          </p:nvPr>
        </p:nvGraphicFramePr>
        <p:xfrm>
          <a:off x="4989513" y="2351088"/>
          <a:ext cx="2662237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Equation" r:id="rId4" imgW="2666880" imgH="799920" progId="Equation.DSMT4">
                  <p:embed/>
                </p:oleObj>
              </mc:Choice>
              <mc:Fallback>
                <p:oleObj name="Equation" r:id="rId4" imgW="2666880" imgH="7999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2351088"/>
                        <a:ext cx="2662237" cy="80486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204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PROCEDURE FOR LACK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ln w="19050"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100" b="1" dirty="0">
                    <a:solidFill>
                      <a:srgbClr val="0070C0"/>
                    </a:solidFill>
                  </a:rPr>
                  <a:t>Step 1.</a:t>
                </a:r>
                <a:r>
                  <a:rPr lang="en-US" sz="3100" dirty="0"/>
                  <a:t>  Divide the error sum of square into two components based on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100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100" dirty="0"/>
                  <a:t>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100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100" dirty="0"/>
                  <a:t>: the </a:t>
                </a:r>
                <a:r>
                  <a:rPr lang="en-US" sz="3100" dirty="0" err="1"/>
                  <a:t>jth</a:t>
                </a:r>
                <a:r>
                  <a:rPr lang="en-US" sz="3100" dirty="0"/>
                  <a:t> observation on the response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100" dirty="0"/>
                  <a:t> </a:t>
                </a:r>
                <a14:m>
                  <m:oMath xmlns:m="http://schemas.openxmlformats.org/officeDocument/2006/math">
                    <m:r>
                      <a:rPr lang="en-US" sz="31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1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100" b="0" i="1" dirty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31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100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1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100" b="0" i="1" dirty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31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1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100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100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100" dirty="0"/>
                  <a:t>Total number of observations: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1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3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3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3100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100" dirty="0"/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US" sz="3100" dirty="0"/>
                  <a:t> Sum of squares due to </a:t>
                </a:r>
                <a:r>
                  <a:rPr lang="en-US" sz="3100" i="1" dirty="0">
                    <a:solidFill>
                      <a:srgbClr val="FF0000"/>
                    </a:solidFill>
                  </a:rPr>
                  <a:t>pure error</a:t>
                </a:r>
                <a:r>
                  <a:rPr lang="en-US" sz="3100" dirty="0"/>
                  <a:t>: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100" dirty="0"/>
                  <a:t> 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US" sz="3100" dirty="0"/>
                  <a:t> Sum of squares due to </a:t>
                </a:r>
                <a:r>
                  <a:rPr lang="en-US" sz="3100" i="1" dirty="0">
                    <a:solidFill>
                      <a:srgbClr val="FF0000"/>
                    </a:solidFill>
                  </a:rPr>
                  <a:t>lack of fit</a:t>
                </a:r>
                <a:r>
                  <a:rPr lang="en-US" sz="3100" dirty="0"/>
                  <a:t>: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3"/>
                <a:stretch>
                  <a:fillRect l="-881" t="-99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7">
            <a:extLst>
              <a:ext uri="{FF2B5EF4-FFF2-40B4-BE49-F238E27FC236}">
                <a16:creationId xmlns:a16="http://schemas.microsoft.com/office/drawing/2014/main" id="{2F3F66E0-F10E-4B54-AEFE-579D4486F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CFDDD2-C793-4CCA-A4C9-71E61A894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47141C12-0EA0-4A1D-A93D-CFCDE7549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C8E27110-B4A0-4B09-8207-EB5DB098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9612F9-CBED-42B9-8A11-ADDD4A3A5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461FCD-634E-4825-B572-7A73C2733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256AF7-3A3B-4A15-9395-4C27F2F66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0C615E3-4582-4C2A-8936-E5609216C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857F59B-C70C-43F8-8D82-1FA4218A0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2C926E0E-E67A-4874-A71B-861CB5789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39D4446-7C23-4BD9-8BEE-3B76A9027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21B9F519-D4BF-42A0-9206-1E75297D2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9002FBC0-98DB-4E99-A0B2-52CC23D7D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D4235E86-E096-4F88-9A6F-060788230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F71BBE5-AE3D-4388-8FA3-F80075C5F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89B93A79-42FD-4079-B8CA-FBE7A2B57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312362A6-3BDE-46CF-9E60-E972ADDB3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08966B19-C6B9-41FD-99A7-A1AF87E93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72F87BC-BD5E-42A4-92D1-F5C4B27A1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66C743D1-72EA-470C-9D93-B1A9CBA5D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A3B11E95-FC0F-4604-8A73-B896D303A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DE8F3FF3-07D8-4DE6-9D69-CCC4D0910F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180360"/>
              </p:ext>
            </p:extLst>
          </p:nvPr>
        </p:nvGraphicFramePr>
        <p:xfrm>
          <a:off x="6484934" y="4516436"/>
          <a:ext cx="283210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0" name="Equation" r:id="rId4" imgW="2831760" imgH="850680" progId="Equation.DSMT4">
                  <p:embed/>
                </p:oleObj>
              </mc:Choice>
              <mc:Fallback>
                <p:oleObj name="Equation" r:id="rId4" imgW="2831760" imgH="8506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934" y="4516436"/>
                        <a:ext cx="2832100" cy="85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4">
            <a:extLst>
              <a:ext uri="{FF2B5EF4-FFF2-40B4-BE49-F238E27FC236}">
                <a16:creationId xmlns:a16="http://schemas.microsoft.com/office/drawing/2014/main" id="{FEDD0FAF-93B7-49BD-A8D8-6B1F30652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E7C5902F-26F4-4EEE-A7E9-2BB1FA97E9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209987"/>
              </p:ext>
            </p:extLst>
          </p:nvPr>
        </p:nvGraphicFramePr>
        <p:xfrm>
          <a:off x="6473825" y="5293752"/>
          <a:ext cx="281146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1" name="Equation" r:id="rId6" imgW="2806560" imgH="787320" progId="Equation.DSMT4">
                  <p:embed/>
                </p:oleObj>
              </mc:Choice>
              <mc:Fallback>
                <p:oleObj name="Equation" r:id="rId6" imgW="2806560" imgH="787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3825" y="5293752"/>
                        <a:ext cx="2811462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6">
            <a:extLst>
              <a:ext uri="{FF2B5EF4-FFF2-40B4-BE49-F238E27FC236}">
                <a16:creationId xmlns:a16="http://schemas.microsoft.com/office/drawing/2014/main" id="{E59142F4-4F68-44A0-B586-EDD4E6AF7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0F6FB2E7-63ED-4BEB-872C-890CEB0525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132462"/>
              </p:ext>
            </p:extLst>
          </p:nvPr>
        </p:nvGraphicFramePr>
        <p:xfrm>
          <a:off x="2833688" y="2273303"/>
          <a:ext cx="6964362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2" name="Equation" r:id="rId8" imgW="6959520" imgH="850680" progId="Equation.DSMT4">
                  <p:embed/>
                </p:oleObj>
              </mc:Choice>
              <mc:Fallback>
                <p:oleObj name="Equation" r:id="rId8" imgW="6959520" imgH="850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2273303"/>
                        <a:ext cx="6964362" cy="85566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4411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PROCEDURE FOR LACK OF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  <a:ln w="19050">
            <a:noFill/>
          </a:ln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Step 2.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Compute the test statistic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Step 3. </a:t>
            </a:r>
            <a:r>
              <a:rPr lang="en-US" dirty="0"/>
              <a:t>There is a strong evidence of lack of fit, i.e., </a:t>
            </a:r>
            <a:r>
              <a:rPr lang="en-US" i="1" dirty="0">
                <a:solidFill>
                  <a:srgbClr val="00B050"/>
                </a:solidFill>
              </a:rPr>
              <a:t>the regression function is not linear</a:t>
            </a:r>
            <a:r>
              <a:rPr lang="en-US" dirty="0"/>
              <a:t>, if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F3F66E0-F10E-4B54-AEFE-579D4486F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CFDDD2-C793-4CCA-A4C9-71E61A894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47141C12-0EA0-4A1D-A93D-CFCDE7549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C8E27110-B4A0-4B09-8207-EB5DB098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9612F9-CBED-42B9-8A11-ADDD4A3A5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461FCD-634E-4825-B572-7A73C2733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256AF7-3A3B-4A15-9395-4C27F2F66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0C615E3-4582-4C2A-8936-E5609216C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857F59B-C70C-43F8-8D82-1FA4218A0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2C926E0E-E67A-4874-A71B-861CB5789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39D4446-7C23-4BD9-8BEE-3B76A9027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21B9F519-D4BF-42A0-9206-1E75297D2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9002FBC0-98DB-4E99-A0B2-52CC23D7D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D4235E86-E096-4F88-9A6F-060788230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F71BBE5-AE3D-4388-8FA3-F80075C5F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89B93A79-42FD-4079-B8CA-FBE7A2B57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312362A6-3BDE-46CF-9E60-E972ADDB3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08966B19-C6B9-41FD-99A7-A1AF87E93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72F87BC-BD5E-42A4-92D1-F5C4B27A1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66C743D1-72EA-470C-9D93-B1A9CBA5D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A3B11E95-FC0F-4604-8A73-B896D303A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FEDD0FAF-93B7-49BD-A8D8-6B1F30652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E59142F4-4F68-44A0-B586-EDD4E6AF7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5483CC32-FF68-44C3-8C12-B991E333E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5000B881-91A4-4B63-9331-E9DE6B7EB8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56129"/>
              </p:ext>
            </p:extLst>
          </p:nvPr>
        </p:nvGraphicFramePr>
        <p:xfrm>
          <a:off x="3987800" y="2522542"/>
          <a:ext cx="421640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5" name="Equation" r:id="rId3" imgW="4216320" imgH="1015920" progId="Equation.DSMT4">
                  <p:embed/>
                </p:oleObj>
              </mc:Choice>
              <mc:Fallback>
                <p:oleObj name="Equation" r:id="rId3" imgW="4216320" imgH="10159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2522542"/>
                        <a:ext cx="4216400" cy="102076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4">
            <a:extLst>
              <a:ext uri="{FF2B5EF4-FFF2-40B4-BE49-F238E27FC236}">
                <a16:creationId xmlns:a16="http://schemas.microsoft.com/office/drawing/2014/main" id="{192B1972-7B73-4AF8-A18D-56189F096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2924FEB6-3A65-40FC-ABF7-8CA9986412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833810"/>
              </p:ext>
            </p:extLst>
          </p:nvPr>
        </p:nvGraphicFramePr>
        <p:xfrm>
          <a:off x="5095875" y="5097461"/>
          <a:ext cx="200183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6" name="Equation" r:id="rId5" imgW="2006280" imgH="469800" progId="Equation.DSMT4">
                  <p:embed/>
                </p:oleObj>
              </mc:Choice>
              <mc:Fallback>
                <p:oleObj name="Equation" r:id="rId5" imgW="2006280" imgH="46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5097461"/>
                        <a:ext cx="2001838" cy="47466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923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en-US" dirty="0">
                    <a:solidFill>
                      <a:srgbClr val="0070C0"/>
                    </a:solidFill>
                  </a:rPr>
                  <a:t>Regression analysis</a:t>
                </a:r>
                <a:r>
                  <a:rPr lang="en-US" dirty="0"/>
                  <a:t> is the process of constructing a mathematical model or function that can be used to predict or determine one variable by other variables. </a:t>
                </a:r>
              </a:p>
              <a:p>
                <a:pPr algn="just"/>
                <a:r>
                  <a:rPr lang="en-US" dirty="0"/>
                  <a:t>Use for prediction, process optimization, or process control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Variables:</a:t>
                </a:r>
              </a:p>
              <a:p>
                <a:pPr marL="0" indent="0" algn="just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Dependent variable or response: </a:t>
                </a:r>
                <a:r>
                  <a:rPr lang="en-US" dirty="0"/>
                  <a:t>the variable to be predicted, usually denoted by y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Independent variable or regressors: </a:t>
                </a:r>
                <a:r>
                  <a:rPr lang="en-US" dirty="0"/>
                  <a:t>the predictor or explanatory variables: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2"/>
                <a:stretch>
                  <a:fillRect l="-1058" t="-3966" r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47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REGRESSION/MULTIPLE LINEAR REGRESSION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Linear Regression Model: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The normal form of a multiple linear regression model: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F3F66E0-F10E-4B54-AEFE-579D4486F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8EB3C4C-3772-4537-BB12-61A8E38990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170678"/>
              </p:ext>
            </p:extLst>
          </p:nvPr>
        </p:nvGraphicFramePr>
        <p:xfrm>
          <a:off x="4608513" y="2647950"/>
          <a:ext cx="2344737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3" name="Equation" r:id="rId3" imgW="2349360" imgH="431640" progId="Equation.DSMT4">
                  <p:embed/>
                </p:oleObj>
              </mc:Choice>
              <mc:Fallback>
                <p:oleObj name="Equation" r:id="rId3" imgW="234936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2647950"/>
                        <a:ext cx="2344737" cy="42703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C0CFDDD2-C793-4CCA-A4C9-71E61A894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863FA480-8040-4ED8-9C33-137CBB6920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557376"/>
              </p:ext>
            </p:extLst>
          </p:nvPr>
        </p:nvGraphicFramePr>
        <p:xfrm>
          <a:off x="3351213" y="4271963"/>
          <a:ext cx="48577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4" name="Equation" r:id="rId5" imgW="4851360" imgH="431640" progId="Equation.DSMT4">
                  <p:embed/>
                </p:oleObj>
              </mc:Choice>
              <mc:Fallback>
                <p:oleObj name="Equation" r:id="rId5" imgW="485136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213" y="4271963"/>
                        <a:ext cx="4857750" cy="42703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50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REGRESSION/MULTIPLE LINEAR REGRESSION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u="sng" dirty="0">
                <a:solidFill>
                  <a:srgbClr val="0070C0"/>
                </a:solidFill>
              </a:rPr>
              <a:t>Other forms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dirty="0"/>
              <a:t>(first-order model with interaction term)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dirty="0"/>
              <a:t>(second-order response surface model)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Linear regression models:  models that are linear in the parameters, regardless of the shape of the response surface that it generates.</a:t>
            </a:r>
          </a:p>
          <a:p>
            <a:pPr algn="just"/>
            <a:r>
              <a:rPr lang="en-US" dirty="0"/>
              <a:t>Model Fitting:  Estimate the parameters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F3F66E0-F10E-4B54-AEFE-579D4486F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CFDDD2-C793-4CCA-A4C9-71E61A894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47141C12-0EA0-4A1D-A93D-CFCDE7549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46629AF7-2063-4340-8689-7969FA5A23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194002"/>
              </p:ext>
            </p:extLst>
          </p:nvPr>
        </p:nvGraphicFramePr>
        <p:xfrm>
          <a:off x="4167188" y="2073275"/>
          <a:ext cx="43053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6" name="Equation" r:id="rId3" imgW="4305240" imgH="393480" progId="Equation.DSMT4">
                  <p:embed/>
                </p:oleObj>
              </mc:Choice>
              <mc:Fallback>
                <p:oleObj name="Equation" r:id="rId3" imgW="430524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188" y="2073275"/>
                        <a:ext cx="4305300" cy="38893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9">
            <a:extLst>
              <a:ext uri="{FF2B5EF4-FFF2-40B4-BE49-F238E27FC236}">
                <a16:creationId xmlns:a16="http://schemas.microsoft.com/office/drawing/2014/main" id="{C8E27110-B4A0-4B09-8207-EB5DB098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B5D243EF-3A6F-4E0B-B1C9-7B8ADB3C73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194439"/>
              </p:ext>
            </p:extLst>
          </p:nvPr>
        </p:nvGraphicFramePr>
        <p:xfrm>
          <a:off x="3163888" y="3321054"/>
          <a:ext cx="6311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7" name="Equation" r:id="rId5" imgW="6311880" imgH="444240" progId="Equation.DSMT4">
                  <p:embed/>
                </p:oleObj>
              </mc:Choice>
              <mc:Fallback>
                <p:oleObj name="Equation" r:id="rId5" imgW="6311880" imgH="4442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888" y="3321054"/>
                        <a:ext cx="6311900" cy="4445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366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LEAST SQUARE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Suppose we have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 observations on the response variable: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/>
                  <a:t>For each response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we have a corresponding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for regressor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Assumption: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/>
                  <a:t>The error term in the model has: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are uncorrelated random variables</a:t>
                </a: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3"/>
                <a:stretch>
                  <a:fillRect l="-764" t="-850" r="-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7">
            <a:extLst>
              <a:ext uri="{FF2B5EF4-FFF2-40B4-BE49-F238E27FC236}">
                <a16:creationId xmlns:a16="http://schemas.microsoft.com/office/drawing/2014/main" id="{2F3F66E0-F10E-4B54-AEFE-579D4486F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CFDDD2-C793-4CCA-A4C9-71E61A894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47141C12-0EA0-4A1D-A93D-CFCDE7549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C8E27110-B4A0-4B09-8207-EB5DB098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9612F9-CBED-42B9-8A11-ADDD4A3A5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F4B10D0-E561-4461-9142-02F744CFAA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499544"/>
              </p:ext>
            </p:extLst>
          </p:nvPr>
        </p:nvGraphicFramePr>
        <p:xfrm>
          <a:off x="3001168" y="3635375"/>
          <a:ext cx="6189663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Equation" r:id="rId4" imgW="6184800" imgH="774360" progId="Equation.DSMT4">
                  <p:embed/>
                </p:oleObj>
              </mc:Choice>
              <mc:Fallback>
                <p:oleObj name="Equation" r:id="rId4" imgW="6184800" imgH="7743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168" y="3635375"/>
                        <a:ext cx="6189663" cy="76993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971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LEAST SQUARE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u="sng" dirty="0">
                    <a:solidFill>
                      <a:srgbClr val="FF0000"/>
                    </a:solidFill>
                  </a:rPr>
                  <a:t>Least Square Method: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Choose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s to minimize the least square function, which is the sum of squares of the errors  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Least Square Function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 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3"/>
                <a:stretch>
                  <a:fillRect l="-1175" t="-1416" r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7">
            <a:extLst>
              <a:ext uri="{FF2B5EF4-FFF2-40B4-BE49-F238E27FC236}">
                <a16:creationId xmlns:a16="http://schemas.microsoft.com/office/drawing/2014/main" id="{2F3F66E0-F10E-4B54-AEFE-579D4486F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CFDDD2-C793-4CCA-A4C9-71E61A894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47141C12-0EA0-4A1D-A93D-CFCDE7549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C8E27110-B4A0-4B09-8207-EB5DB098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9612F9-CBED-42B9-8A11-ADDD4A3A5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461FCD-634E-4825-B572-7A73C2733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02966F2-7FD6-4887-AC35-8DE8EDC2AA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531427"/>
              </p:ext>
            </p:extLst>
          </p:nvPr>
        </p:nvGraphicFramePr>
        <p:xfrm>
          <a:off x="3606800" y="4641845"/>
          <a:ext cx="49784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Equation" r:id="rId4" imgW="4978080" imgH="1130040" progId="Equation.DSMT4">
                  <p:embed/>
                </p:oleObj>
              </mc:Choice>
              <mc:Fallback>
                <p:oleObj name="Equation" r:id="rId4" imgW="4978080" imgH="11300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4641845"/>
                        <a:ext cx="4978400" cy="11366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810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LEAST SQUARE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Least Square Normal Equations: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 equations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 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u="sng" dirty="0">
                    <a:solidFill>
                      <a:srgbClr val="0070C0"/>
                    </a:solidFill>
                  </a:rPr>
                  <a:t>The solution</a:t>
                </a:r>
                <a:r>
                  <a:rPr lang="en-US" dirty="0"/>
                  <a:t>:  least square estimators of the regression coefficients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3"/>
                <a:stretch>
                  <a:fillRect l="-588" t="-2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7">
            <a:extLst>
              <a:ext uri="{FF2B5EF4-FFF2-40B4-BE49-F238E27FC236}">
                <a16:creationId xmlns:a16="http://schemas.microsoft.com/office/drawing/2014/main" id="{2F3F66E0-F10E-4B54-AEFE-579D4486F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CFDDD2-C793-4CCA-A4C9-71E61A894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47141C12-0EA0-4A1D-A93D-CFCDE7549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C8E27110-B4A0-4B09-8207-EB5DB098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9612F9-CBED-42B9-8A11-ADDD4A3A5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461FCD-634E-4825-B572-7A73C2733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256AF7-3A3B-4A15-9395-4C27F2F66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D438345-1136-4CB4-98BF-CCB72C686F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475970"/>
              </p:ext>
            </p:extLst>
          </p:nvPr>
        </p:nvGraphicFramePr>
        <p:xfrm>
          <a:off x="3071812" y="2317751"/>
          <a:ext cx="6048375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Equation" r:id="rId4" imgW="6045120" imgH="2539800" progId="Equation.DSMT4">
                  <p:embed/>
                </p:oleObj>
              </mc:Choice>
              <mc:Fallback>
                <p:oleObj name="Equation" r:id="rId4" imgW="6045120" imgH="2539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2" y="2317751"/>
                        <a:ext cx="6048375" cy="253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1488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LEAST SQUARE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ln w="19050">
                <a:noFill/>
              </a:ln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u="sng" dirty="0">
                    <a:solidFill>
                      <a:srgbClr val="0070C0"/>
                    </a:solidFill>
                  </a:rPr>
                  <a:t>Matrix Form</a:t>
                </a:r>
              </a:p>
              <a:p>
                <a:pPr marL="0" indent="0" algn="just">
                  <a:buNone/>
                </a:pPr>
                <a:r>
                  <a:rPr lang="en-US" dirty="0"/>
                  <a:t>Regression Model:	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𝛃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𝛆</m:t>
                    </m:r>
                  </m:oMath>
                </a14:m>
                <a:endParaRPr lang="en-US" b="1" dirty="0"/>
              </a:p>
              <a:p>
                <a:pPr marL="0" indent="0" algn="just">
                  <a:buNone/>
                </a:pPr>
                <a:r>
                  <a:rPr lang="en-US" dirty="0"/>
                  <a:t>where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 	 	 	 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2"/>
                <a:stretch>
                  <a:fillRect l="-1175" t="-240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7">
            <a:extLst>
              <a:ext uri="{FF2B5EF4-FFF2-40B4-BE49-F238E27FC236}">
                <a16:creationId xmlns:a16="http://schemas.microsoft.com/office/drawing/2014/main" id="{2F3F66E0-F10E-4B54-AEFE-579D4486F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CFDDD2-C793-4CCA-A4C9-71E61A894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47141C12-0EA0-4A1D-A93D-CFCDE7549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C8E27110-B4A0-4B09-8207-EB5DB098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9612F9-CBED-42B9-8A11-ADDD4A3A5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461FCD-634E-4825-B572-7A73C2733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256AF7-3A3B-4A15-9395-4C27F2F66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10888BA-C6C5-4346-A8C7-5D9E0E834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04" y="3429000"/>
            <a:ext cx="10251248" cy="218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8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9" id="{C62A709E-BDC5-A046-9ECD-57A6FD34528D}" vid="{392FA3C1-01DE-2349-B0AB-32C1135A0C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1356</Words>
  <Application>Microsoft Office PowerPoint</Application>
  <PresentationFormat>Widescreen</PresentationFormat>
  <Paragraphs>291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Equation</vt:lpstr>
      <vt:lpstr>Document</vt:lpstr>
      <vt:lpstr>PowerPoint Presentation</vt:lpstr>
      <vt:lpstr>PowerPoint Presentation</vt:lpstr>
      <vt:lpstr>Introduction</vt:lpstr>
      <vt:lpstr>LINEAR REGRESSION/MULTIPLE LINEAR REGRESSION MODELS</vt:lpstr>
      <vt:lpstr>LINEAR REGRESSION/MULTIPLE LINEAR REGRESSION MODELS</vt:lpstr>
      <vt:lpstr>LEAST SQUARE METHOD</vt:lpstr>
      <vt:lpstr>LEAST SQUARE METHOD</vt:lpstr>
      <vt:lpstr>LEAST SQUARE METHOD</vt:lpstr>
      <vt:lpstr>LEAST SQUARE METHOD</vt:lpstr>
      <vt:lpstr>LEAST SQUARE METHOD</vt:lpstr>
      <vt:lpstr>RESIDUAL ANALYSIS</vt:lpstr>
      <vt:lpstr>RESIDUAL ANALYSIS</vt:lpstr>
      <vt:lpstr>RESIDUAL ANALYSIS</vt:lpstr>
      <vt:lpstr>RESIDUAL ANALYSIS</vt:lpstr>
      <vt:lpstr>RESIDUAL ANALYSIS</vt:lpstr>
      <vt:lpstr>RESIDUAL ANALYSIS</vt:lpstr>
      <vt:lpstr>RESIDUAL ANALYSIS</vt:lpstr>
      <vt:lpstr>RESIDUAL ANALYSIS</vt:lpstr>
      <vt:lpstr>RESIDUAL ANALYSIS</vt:lpstr>
      <vt:lpstr>RESIDUAL ANALYSIS</vt:lpstr>
      <vt:lpstr>RESULTS</vt:lpstr>
      <vt:lpstr>TEST ON INDIVIDUAL REGRESSION COEFFICIENTS</vt:lpstr>
      <vt:lpstr>TEST ON THE USEFULNESS OF THE MODEL</vt:lpstr>
      <vt:lpstr>COEFFICIENT OF DETERMINATION</vt:lpstr>
      <vt:lpstr>COEFFICIENT OF DETERMINATION</vt:lpstr>
      <vt:lpstr>COEFFICIENT OF DETERMINATION</vt:lpstr>
      <vt:lpstr>TESTING PROCEDURE FOR LACK OF FIT</vt:lpstr>
      <vt:lpstr>TESTING PROCEDURE FOR LACK OF FIT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Huynh Trung Luong</dc:creator>
  <cp:lastModifiedBy>luong@ait.ac.th</cp:lastModifiedBy>
  <cp:revision>56</cp:revision>
  <dcterms:created xsi:type="dcterms:W3CDTF">2019-10-02T07:34:54Z</dcterms:created>
  <dcterms:modified xsi:type="dcterms:W3CDTF">2020-02-25T09:40:04Z</dcterms:modified>
</cp:coreProperties>
</file>