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7" r:id="rId2"/>
    <p:sldId id="293" r:id="rId3"/>
    <p:sldId id="290" r:id="rId4"/>
    <p:sldId id="294" r:id="rId5"/>
    <p:sldId id="295" r:id="rId6"/>
    <p:sldId id="296" r:id="rId7"/>
    <p:sldId id="297" r:id="rId8"/>
    <p:sldId id="298" r:id="rId9"/>
    <p:sldId id="299" r:id="rId10"/>
    <p:sldId id="300" r:id="rId11"/>
    <p:sldId id="301" r:id="rId12"/>
    <p:sldId id="302" r:id="rId13"/>
    <p:sldId id="303" r:id="rId14"/>
    <p:sldId id="304" r:id="rId15"/>
    <p:sldId id="305" r:id="rId16"/>
    <p:sldId id="306" r:id="rId17"/>
    <p:sldId id="307" r:id="rId18"/>
    <p:sldId id="317" r:id="rId19"/>
    <p:sldId id="316" r:id="rId20"/>
    <p:sldId id="315" r:id="rId21"/>
    <p:sldId id="314" r:id="rId22"/>
    <p:sldId id="313" r:id="rId23"/>
    <p:sldId id="312" r:id="rId24"/>
    <p:sldId id="311" r:id="rId25"/>
    <p:sldId id="310" r:id="rId26"/>
    <p:sldId id="309" r:id="rId27"/>
    <p:sldId id="308" r:id="rId28"/>
    <p:sldId id="318" r:id="rId29"/>
    <p:sldId id="319" r:id="rId30"/>
    <p:sldId id="320" r:id="rId31"/>
    <p:sldId id="321" r:id="rId32"/>
    <p:sldId id="322" r:id="rId33"/>
    <p:sldId id="323" r:id="rId34"/>
    <p:sldId id="333" r:id="rId35"/>
    <p:sldId id="332" r:id="rId36"/>
    <p:sldId id="331" r:id="rId37"/>
    <p:sldId id="330" r:id="rId38"/>
    <p:sldId id="329" r:id="rId39"/>
    <p:sldId id="328" r:id="rId40"/>
    <p:sldId id="327" r:id="rId41"/>
    <p:sldId id="326" r:id="rId42"/>
    <p:sldId id="325" r:id="rId43"/>
    <p:sldId id="324" r:id="rId44"/>
    <p:sldId id="336" r:id="rId45"/>
    <p:sldId id="335" r:id="rId46"/>
    <p:sldId id="334"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1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4" autoAdjust="0"/>
    <p:restoredTop sz="94660"/>
  </p:normalViewPr>
  <p:slideViewPr>
    <p:cSldViewPr snapToGrid="0">
      <p:cViewPr varScale="1">
        <p:scale>
          <a:sx n="72" d="100"/>
          <a:sy n="72" d="100"/>
        </p:scale>
        <p:origin x="576" y="66"/>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299C7C-64F4-6E4D-ACDB-FD7876D2BE1F}" type="datetimeFigureOut">
              <a:rPr lang="en-US" smtClean="0"/>
              <a:t>5/6/2020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E50DBC-2896-0A4C-AFF9-CCB22DA1C35C}" type="slidenum">
              <a:rPr lang="en-US" smtClean="0"/>
              <a:t>‹#›</a:t>
            </a:fld>
            <a:endParaRPr lang="en-US"/>
          </a:p>
        </p:txBody>
      </p:sp>
    </p:spTree>
    <p:extLst>
      <p:ext uri="{BB962C8B-B14F-4D97-AF65-F5344CB8AC3E}">
        <p14:creationId xmlns:p14="http://schemas.microsoft.com/office/powerpoint/2010/main" val="1503480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4.png"/><Relationship Id="rId3" Type="http://schemas.openxmlformats.org/officeDocument/2006/relationships/image" Target="../media/image2.jpe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6.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21" name="Isosceles Triangle 9">
            <a:extLst>
              <a:ext uri="{FF2B5EF4-FFF2-40B4-BE49-F238E27FC236}">
                <a16:creationId xmlns:a16="http://schemas.microsoft.com/office/drawing/2014/main" id="{C97EE39D-45B9-4BC4-A0D5-310EF34CFB88}"/>
              </a:ext>
            </a:extLst>
          </p:cNvPr>
          <p:cNvSpPr/>
          <p:nvPr userDrawn="1"/>
        </p:nvSpPr>
        <p:spPr>
          <a:xfrm>
            <a:off x="12703" y="2031"/>
            <a:ext cx="12195630" cy="6847115"/>
          </a:xfrm>
          <a:custGeom>
            <a:avLst/>
            <a:gdLst>
              <a:gd name="connsiteX0" fmla="*/ 0 w 12192000"/>
              <a:gd name="connsiteY0" fmla="*/ 6858000 h 6858000"/>
              <a:gd name="connsiteX1" fmla="*/ 12192000 w 12192000"/>
              <a:gd name="connsiteY1" fmla="*/ 0 h 6858000"/>
              <a:gd name="connsiteX2" fmla="*/ 12192000 w 12192000"/>
              <a:gd name="connsiteY2" fmla="*/ 6858000 h 6858000"/>
              <a:gd name="connsiteX3" fmla="*/ 0 w 12192000"/>
              <a:gd name="connsiteY3" fmla="*/ 6858000 h 6858000"/>
              <a:gd name="connsiteX0" fmla="*/ 0 w 12192000"/>
              <a:gd name="connsiteY0" fmla="*/ 6858000 h 6858000"/>
              <a:gd name="connsiteX1" fmla="*/ 9313816 w 12192000"/>
              <a:gd name="connsiteY1" fmla="*/ 5159828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192000"/>
              <a:gd name="connsiteY0" fmla="*/ 6858000 h 6858000"/>
              <a:gd name="connsiteX1" fmla="*/ 9313816 w 12192000"/>
              <a:gd name="connsiteY1" fmla="*/ 5159828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192000"/>
              <a:gd name="connsiteY0" fmla="*/ 6858000 h 6858000"/>
              <a:gd name="connsiteX1" fmla="*/ 10136776 w 12192000"/>
              <a:gd name="connsiteY1" fmla="*/ 5630091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192000"/>
              <a:gd name="connsiteY0" fmla="*/ 6858000 h 6858000"/>
              <a:gd name="connsiteX1" fmla="*/ 10371907 w 12192000"/>
              <a:gd name="connsiteY1" fmla="*/ 5786846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700000"/>
              <a:gd name="connsiteY0" fmla="*/ 6858000 h 7525657"/>
              <a:gd name="connsiteX1" fmla="*/ 10371907 w 12700000"/>
              <a:gd name="connsiteY1" fmla="*/ 5786846 h 7525657"/>
              <a:gd name="connsiteX2" fmla="*/ 12192000 w 12700000"/>
              <a:gd name="connsiteY2" fmla="*/ 0 h 7525657"/>
              <a:gd name="connsiteX3" fmla="*/ 12700000 w 12700000"/>
              <a:gd name="connsiteY3" fmla="*/ 7525657 h 7525657"/>
              <a:gd name="connsiteX4" fmla="*/ 0 w 12700000"/>
              <a:gd name="connsiteY4" fmla="*/ 6858000 h 7525657"/>
              <a:gd name="connsiteX0" fmla="*/ 0 w 12729029"/>
              <a:gd name="connsiteY0" fmla="*/ 6204858 h 6872515"/>
              <a:gd name="connsiteX1" fmla="*/ 10371907 w 12729029"/>
              <a:gd name="connsiteY1" fmla="*/ 5133704 h 6872515"/>
              <a:gd name="connsiteX2" fmla="*/ 12729029 w 12729029"/>
              <a:gd name="connsiteY2" fmla="*/ 0 h 6872515"/>
              <a:gd name="connsiteX3" fmla="*/ 12700000 w 12729029"/>
              <a:gd name="connsiteY3" fmla="*/ 6872515 h 6872515"/>
              <a:gd name="connsiteX4" fmla="*/ 0 w 12729029"/>
              <a:gd name="connsiteY4" fmla="*/ 6204858 h 6872515"/>
              <a:gd name="connsiteX0" fmla="*/ 0 w 12162972"/>
              <a:gd name="connsiteY0" fmla="*/ 6872515 h 6872515"/>
              <a:gd name="connsiteX1" fmla="*/ 9805850 w 12162972"/>
              <a:gd name="connsiteY1" fmla="*/ 5133704 h 6872515"/>
              <a:gd name="connsiteX2" fmla="*/ 12162972 w 12162972"/>
              <a:gd name="connsiteY2" fmla="*/ 0 h 6872515"/>
              <a:gd name="connsiteX3" fmla="*/ 12133943 w 12162972"/>
              <a:gd name="connsiteY3" fmla="*/ 6872515 h 6872515"/>
              <a:gd name="connsiteX4" fmla="*/ 0 w 12162972"/>
              <a:gd name="connsiteY4" fmla="*/ 6872515 h 6872515"/>
              <a:gd name="connsiteX0" fmla="*/ 0 w 12148458"/>
              <a:gd name="connsiteY0" fmla="*/ 6843486 h 6843486"/>
              <a:gd name="connsiteX1" fmla="*/ 9805850 w 12148458"/>
              <a:gd name="connsiteY1" fmla="*/ 5104675 h 6843486"/>
              <a:gd name="connsiteX2" fmla="*/ 12148458 w 12148458"/>
              <a:gd name="connsiteY2" fmla="*/ 0 h 6843486"/>
              <a:gd name="connsiteX3" fmla="*/ 12133943 w 12148458"/>
              <a:gd name="connsiteY3" fmla="*/ 6843486 h 6843486"/>
              <a:gd name="connsiteX4" fmla="*/ 0 w 12148458"/>
              <a:gd name="connsiteY4" fmla="*/ 6843486 h 6843486"/>
              <a:gd name="connsiteX0" fmla="*/ 0 w 12148458"/>
              <a:gd name="connsiteY0" fmla="*/ 6843486 h 6843486"/>
              <a:gd name="connsiteX1" fmla="*/ 9805850 w 12148458"/>
              <a:gd name="connsiteY1" fmla="*/ 5104675 h 6843486"/>
              <a:gd name="connsiteX2" fmla="*/ 12148458 w 12148458"/>
              <a:gd name="connsiteY2" fmla="*/ 0 h 6843486"/>
              <a:gd name="connsiteX3" fmla="*/ 12032343 w 12148458"/>
              <a:gd name="connsiteY3" fmla="*/ 6698343 h 6843486"/>
              <a:gd name="connsiteX4" fmla="*/ 0 w 12148458"/>
              <a:gd name="connsiteY4" fmla="*/ 6843486 h 6843486"/>
              <a:gd name="connsiteX0" fmla="*/ 0 w 12149854"/>
              <a:gd name="connsiteY0" fmla="*/ 6843486 h 6843486"/>
              <a:gd name="connsiteX1" fmla="*/ 9805850 w 12149854"/>
              <a:gd name="connsiteY1" fmla="*/ 5104675 h 6843486"/>
              <a:gd name="connsiteX2" fmla="*/ 12148458 w 12149854"/>
              <a:gd name="connsiteY2" fmla="*/ 0 h 6843486"/>
              <a:gd name="connsiteX3" fmla="*/ 12148458 w 12149854"/>
              <a:gd name="connsiteY3" fmla="*/ 6828972 h 6843486"/>
              <a:gd name="connsiteX4" fmla="*/ 0 w 12149854"/>
              <a:gd name="connsiteY4" fmla="*/ 6843486 h 6843486"/>
              <a:gd name="connsiteX0" fmla="*/ 0 w 12193397"/>
              <a:gd name="connsiteY0" fmla="*/ 6887029 h 6887029"/>
              <a:gd name="connsiteX1" fmla="*/ 9849393 w 12193397"/>
              <a:gd name="connsiteY1" fmla="*/ 5104675 h 6887029"/>
              <a:gd name="connsiteX2" fmla="*/ 12192001 w 12193397"/>
              <a:gd name="connsiteY2" fmla="*/ 0 h 6887029"/>
              <a:gd name="connsiteX3" fmla="*/ 12192001 w 12193397"/>
              <a:gd name="connsiteY3" fmla="*/ 6828972 h 6887029"/>
              <a:gd name="connsiteX4" fmla="*/ 0 w 12193397"/>
              <a:gd name="connsiteY4" fmla="*/ 6887029 h 6887029"/>
              <a:gd name="connsiteX0" fmla="*/ 0 w 12193397"/>
              <a:gd name="connsiteY0" fmla="*/ 6887029 h 6887029"/>
              <a:gd name="connsiteX1" fmla="*/ 9849393 w 12193397"/>
              <a:gd name="connsiteY1" fmla="*/ 5104675 h 6887029"/>
              <a:gd name="connsiteX2" fmla="*/ 12192001 w 12193397"/>
              <a:gd name="connsiteY2" fmla="*/ 0 h 6887029"/>
              <a:gd name="connsiteX3" fmla="*/ 12192001 w 12193397"/>
              <a:gd name="connsiteY3" fmla="*/ 6887029 h 6887029"/>
              <a:gd name="connsiteX4" fmla="*/ 0 w 12193397"/>
              <a:gd name="connsiteY4" fmla="*/ 6887029 h 6887029"/>
              <a:gd name="connsiteX0" fmla="*/ 0 w 12192154"/>
              <a:gd name="connsiteY0" fmla="*/ 6219372 h 6219372"/>
              <a:gd name="connsiteX1" fmla="*/ 9849393 w 12192154"/>
              <a:gd name="connsiteY1" fmla="*/ 4437018 h 6219372"/>
              <a:gd name="connsiteX2" fmla="*/ 12090401 w 12192154"/>
              <a:gd name="connsiteY2" fmla="*/ 0 h 6219372"/>
              <a:gd name="connsiteX3" fmla="*/ 12192001 w 12192154"/>
              <a:gd name="connsiteY3" fmla="*/ 6219372 h 6219372"/>
              <a:gd name="connsiteX4" fmla="*/ 0 w 12192154"/>
              <a:gd name="connsiteY4" fmla="*/ 6219372 h 6219372"/>
              <a:gd name="connsiteX0" fmla="*/ 0 w 12193397"/>
              <a:gd name="connsiteY0" fmla="*/ 6219372 h 6219372"/>
              <a:gd name="connsiteX1" fmla="*/ 9849393 w 12193397"/>
              <a:gd name="connsiteY1" fmla="*/ 4437018 h 6219372"/>
              <a:gd name="connsiteX2" fmla="*/ 12192001 w 12193397"/>
              <a:gd name="connsiteY2" fmla="*/ 0 h 6219372"/>
              <a:gd name="connsiteX3" fmla="*/ 12192001 w 12193397"/>
              <a:gd name="connsiteY3" fmla="*/ 6219372 h 6219372"/>
              <a:gd name="connsiteX4" fmla="*/ 0 w 12193397"/>
              <a:gd name="connsiteY4" fmla="*/ 6219372 h 6219372"/>
              <a:gd name="connsiteX0" fmla="*/ 0 w 12193397"/>
              <a:gd name="connsiteY0" fmla="*/ 6219372 h 6872515"/>
              <a:gd name="connsiteX1" fmla="*/ 9849393 w 12193397"/>
              <a:gd name="connsiteY1" fmla="*/ 4437018 h 6872515"/>
              <a:gd name="connsiteX2" fmla="*/ 12192001 w 12193397"/>
              <a:gd name="connsiteY2" fmla="*/ 0 h 6872515"/>
              <a:gd name="connsiteX3" fmla="*/ 12192001 w 12193397"/>
              <a:gd name="connsiteY3" fmla="*/ 6872515 h 6872515"/>
              <a:gd name="connsiteX4" fmla="*/ 0 w 12193397"/>
              <a:gd name="connsiteY4" fmla="*/ 6219372 h 6872515"/>
              <a:gd name="connsiteX0" fmla="*/ 0 w 12222426"/>
              <a:gd name="connsiteY0" fmla="*/ 6872514 h 6872515"/>
              <a:gd name="connsiteX1" fmla="*/ 9878422 w 12222426"/>
              <a:gd name="connsiteY1" fmla="*/ 4437018 h 6872515"/>
              <a:gd name="connsiteX2" fmla="*/ 12221030 w 12222426"/>
              <a:gd name="connsiteY2" fmla="*/ 0 h 6872515"/>
              <a:gd name="connsiteX3" fmla="*/ 12221030 w 12222426"/>
              <a:gd name="connsiteY3" fmla="*/ 6872515 h 6872515"/>
              <a:gd name="connsiteX4" fmla="*/ 0 w 12222426"/>
              <a:gd name="connsiteY4" fmla="*/ 6872514 h 6872515"/>
              <a:gd name="connsiteX0" fmla="*/ 0 w 12222426"/>
              <a:gd name="connsiteY0" fmla="*/ 6872514 h 6872515"/>
              <a:gd name="connsiteX1" fmla="*/ 10197736 w 12222426"/>
              <a:gd name="connsiteY1" fmla="*/ 4814390 h 6872515"/>
              <a:gd name="connsiteX2" fmla="*/ 12221030 w 12222426"/>
              <a:gd name="connsiteY2" fmla="*/ 0 h 6872515"/>
              <a:gd name="connsiteX3" fmla="*/ 12221030 w 12222426"/>
              <a:gd name="connsiteY3" fmla="*/ 6872515 h 6872515"/>
              <a:gd name="connsiteX4" fmla="*/ 0 w 12222426"/>
              <a:gd name="connsiteY4" fmla="*/ 6872514 h 6872515"/>
              <a:gd name="connsiteX0" fmla="*/ 0 w 12222426"/>
              <a:gd name="connsiteY0" fmla="*/ 6872514 h 6872515"/>
              <a:gd name="connsiteX1" fmla="*/ 10212250 w 12222426"/>
              <a:gd name="connsiteY1" fmla="*/ 5409476 h 6872515"/>
              <a:gd name="connsiteX2" fmla="*/ 12221030 w 12222426"/>
              <a:gd name="connsiteY2" fmla="*/ 0 h 6872515"/>
              <a:gd name="connsiteX3" fmla="*/ 12221030 w 12222426"/>
              <a:gd name="connsiteY3" fmla="*/ 6872515 h 6872515"/>
              <a:gd name="connsiteX4" fmla="*/ 0 w 12222426"/>
              <a:gd name="connsiteY4" fmla="*/ 6872514 h 6872515"/>
              <a:gd name="connsiteX0" fmla="*/ 0 w 12222426"/>
              <a:gd name="connsiteY0" fmla="*/ 6872514 h 6872515"/>
              <a:gd name="connsiteX1" fmla="*/ 10096136 w 12222426"/>
              <a:gd name="connsiteY1" fmla="*/ 5264333 h 6872515"/>
              <a:gd name="connsiteX2" fmla="*/ 12221030 w 12222426"/>
              <a:gd name="connsiteY2" fmla="*/ 0 h 6872515"/>
              <a:gd name="connsiteX3" fmla="*/ 12221030 w 12222426"/>
              <a:gd name="connsiteY3" fmla="*/ 6872515 h 6872515"/>
              <a:gd name="connsiteX4" fmla="*/ 0 w 12222426"/>
              <a:gd name="connsiteY4" fmla="*/ 6872514 h 6872515"/>
              <a:gd name="connsiteX0" fmla="*/ 0 w 12259130"/>
              <a:gd name="connsiteY0" fmla="*/ 6847114 h 6847115"/>
              <a:gd name="connsiteX1" fmla="*/ 10096136 w 12259130"/>
              <a:gd name="connsiteY1" fmla="*/ 5238933 h 6847115"/>
              <a:gd name="connsiteX2" fmla="*/ 12259130 w 12259130"/>
              <a:gd name="connsiteY2" fmla="*/ 0 h 6847115"/>
              <a:gd name="connsiteX3" fmla="*/ 12221030 w 12259130"/>
              <a:gd name="connsiteY3" fmla="*/ 6847115 h 6847115"/>
              <a:gd name="connsiteX4" fmla="*/ 0 w 12259130"/>
              <a:gd name="connsiteY4" fmla="*/ 6847114 h 6847115"/>
              <a:gd name="connsiteX0" fmla="*/ 0 w 12170230"/>
              <a:gd name="connsiteY0" fmla="*/ 6859814 h 6859814"/>
              <a:gd name="connsiteX1" fmla="*/ 10007236 w 12170230"/>
              <a:gd name="connsiteY1" fmla="*/ 5238933 h 6859814"/>
              <a:gd name="connsiteX2" fmla="*/ 12170230 w 12170230"/>
              <a:gd name="connsiteY2" fmla="*/ 0 h 6859814"/>
              <a:gd name="connsiteX3" fmla="*/ 12132130 w 12170230"/>
              <a:gd name="connsiteY3" fmla="*/ 6847115 h 6859814"/>
              <a:gd name="connsiteX4" fmla="*/ 0 w 12170230"/>
              <a:gd name="connsiteY4" fmla="*/ 6859814 h 6859814"/>
              <a:gd name="connsiteX0" fmla="*/ 0 w 12195630"/>
              <a:gd name="connsiteY0" fmla="*/ 6847114 h 6847115"/>
              <a:gd name="connsiteX1" fmla="*/ 10032636 w 12195630"/>
              <a:gd name="connsiteY1" fmla="*/ 5238933 h 6847115"/>
              <a:gd name="connsiteX2" fmla="*/ 12195630 w 12195630"/>
              <a:gd name="connsiteY2" fmla="*/ 0 h 6847115"/>
              <a:gd name="connsiteX3" fmla="*/ 12157530 w 12195630"/>
              <a:gd name="connsiteY3" fmla="*/ 6847115 h 6847115"/>
              <a:gd name="connsiteX4" fmla="*/ 0 w 12195630"/>
              <a:gd name="connsiteY4" fmla="*/ 6847114 h 6847115"/>
              <a:gd name="connsiteX0" fmla="*/ 0 w 12195630"/>
              <a:gd name="connsiteY0" fmla="*/ 6847114 h 6847115"/>
              <a:gd name="connsiteX1" fmla="*/ 10032636 w 12195630"/>
              <a:gd name="connsiteY1" fmla="*/ 5238933 h 6847115"/>
              <a:gd name="connsiteX2" fmla="*/ 12195630 w 12195630"/>
              <a:gd name="connsiteY2" fmla="*/ 0 h 6847115"/>
              <a:gd name="connsiteX3" fmla="*/ 12157530 w 12195630"/>
              <a:gd name="connsiteY3" fmla="*/ 6847115 h 6847115"/>
              <a:gd name="connsiteX4" fmla="*/ 0 w 12195630"/>
              <a:gd name="connsiteY4" fmla="*/ 6847114 h 6847115"/>
              <a:gd name="connsiteX0" fmla="*/ 0 w 12195630"/>
              <a:gd name="connsiteY0" fmla="*/ 6847114 h 6847115"/>
              <a:gd name="connsiteX1" fmla="*/ 10032636 w 12195630"/>
              <a:gd name="connsiteY1" fmla="*/ 5238933 h 6847115"/>
              <a:gd name="connsiteX2" fmla="*/ 12195630 w 12195630"/>
              <a:gd name="connsiteY2" fmla="*/ 0 h 6847115"/>
              <a:gd name="connsiteX3" fmla="*/ 12157530 w 12195630"/>
              <a:gd name="connsiteY3" fmla="*/ 6847115 h 6847115"/>
              <a:gd name="connsiteX4" fmla="*/ 0 w 12195630"/>
              <a:gd name="connsiteY4" fmla="*/ 6847114 h 68471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5630" h="6847115">
                <a:moveTo>
                  <a:pt x="0" y="6847114"/>
                </a:moveTo>
                <a:cubicBezTo>
                  <a:pt x="1860005" y="5494382"/>
                  <a:pt x="7994831" y="6388465"/>
                  <a:pt x="10032636" y="5238933"/>
                </a:cubicBezTo>
                <a:cubicBezTo>
                  <a:pt x="12206876" y="3558178"/>
                  <a:pt x="11083835" y="1631043"/>
                  <a:pt x="12195630" y="0"/>
                </a:cubicBezTo>
                <a:cubicBezTo>
                  <a:pt x="12190792" y="2281162"/>
                  <a:pt x="12162368" y="4565953"/>
                  <a:pt x="12157530" y="6847115"/>
                </a:cubicBezTo>
                <a:lnTo>
                  <a:pt x="0" y="6847114"/>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Isosceles Triangle 9">
            <a:extLst>
              <a:ext uri="{FF2B5EF4-FFF2-40B4-BE49-F238E27FC236}">
                <a16:creationId xmlns:a16="http://schemas.microsoft.com/office/drawing/2014/main" id="{66BF8A63-094C-431F-A3A0-63E41BD8DF9F}"/>
              </a:ext>
            </a:extLst>
          </p:cNvPr>
          <p:cNvSpPr/>
          <p:nvPr userDrawn="1"/>
        </p:nvSpPr>
        <p:spPr>
          <a:xfrm>
            <a:off x="-15213" y="-8794"/>
            <a:ext cx="12222426" cy="6872515"/>
          </a:xfrm>
          <a:custGeom>
            <a:avLst/>
            <a:gdLst>
              <a:gd name="connsiteX0" fmla="*/ 0 w 12192000"/>
              <a:gd name="connsiteY0" fmla="*/ 6858000 h 6858000"/>
              <a:gd name="connsiteX1" fmla="*/ 12192000 w 12192000"/>
              <a:gd name="connsiteY1" fmla="*/ 0 h 6858000"/>
              <a:gd name="connsiteX2" fmla="*/ 12192000 w 12192000"/>
              <a:gd name="connsiteY2" fmla="*/ 6858000 h 6858000"/>
              <a:gd name="connsiteX3" fmla="*/ 0 w 12192000"/>
              <a:gd name="connsiteY3" fmla="*/ 6858000 h 6858000"/>
              <a:gd name="connsiteX0" fmla="*/ 0 w 12192000"/>
              <a:gd name="connsiteY0" fmla="*/ 6858000 h 6858000"/>
              <a:gd name="connsiteX1" fmla="*/ 9313816 w 12192000"/>
              <a:gd name="connsiteY1" fmla="*/ 5159828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192000"/>
              <a:gd name="connsiteY0" fmla="*/ 6858000 h 6858000"/>
              <a:gd name="connsiteX1" fmla="*/ 9313816 w 12192000"/>
              <a:gd name="connsiteY1" fmla="*/ 5159828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192000"/>
              <a:gd name="connsiteY0" fmla="*/ 6858000 h 6858000"/>
              <a:gd name="connsiteX1" fmla="*/ 10136776 w 12192000"/>
              <a:gd name="connsiteY1" fmla="*/ 5630091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192000"/>
              <a:gd name="connsiteY0" fmla="*/ 6858000 h 6858000"/>
              <a:gd name="connsiteX1" fmla="*/ 10371907 w 12192000"/>
              <a:gd name="connsiteY1" fmla="*/ 5786846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700000"/>
              <a:gd name="connsiteY0" fmla="*/ 6858000 h 7525657"/>
              <a:gd name="connsiteX1" fmla="*/ 10371907 w 12700000"/>
              <a:gd name="connsiteY1" fmla="*/ 5786846 h 7525657"/>
              <a:gd name="connsiteX2" fmla="*/ 12192000 w 12700000"/>
              <a:gd name="connsiteY2" fmla="*/ 0 h 7525657"/>
              <a:gd name="connsiteX3" fmla="*/ 12700000 w 12700000"/>
              <a:gd name="connsiteY3" fmla="*/ 7525657 h 7525657"/>
              <a:gd name="connsiteX4" fmla="*/ 0 w 12700000"/>
              <a:gd name="connsiteY4" fmla="*/ 6858000 h 7525657"/>
              <a:gd name="connsiteX0" fmla="*/ 0 w 12729029"/>
              <a:gd name="connsiteY0" fmla="*/ 6204858 h 6872515"/>
              <a:gd name="connsiteX1" fmla="*/ 10371907 w 12729029"/>
              <a:gd name="connsiteY1" fmla="*/ 5133704 h 6872515"/>
              <a:gd name="connsiteX2" fmla="*/ 12729029 w 12729029"/>
              <a:gd name="connsiteY2" fmla="*/ 0 h 6872515"/>
              <a:gd name="connsiteX3" fmla="*/ 12700000 w 12729029"/>
              <a:gd name="connsiteY3" fmla="*/ 6872515 h 6872515"/>
              <a:gd name="connsiteX4" fmla="*/ 0 w 12729029"/>
              <a:gd name="connsiteY4" fmla="*/ 6204858 h 6872515"/>
              <a:gd name="connsiteX0" fmla="*/ 0 w 12162972"/>
              <a:gd name="connsiteY0" fmla="*/ 6872515 h 6872515"/>
              <a:gd name="connsiteX1" fmla="*/ 9805850 w 12162972"/>
              <a:gd name="connsiteY1" fmla="*/ 5133704 h 6872515"/>
              <a:gd name="connsiteX2" fmla="*/ 12162972 w 12162972"/>
              <a:gd name="connsiteY2" fmla="*/ 0 h 6872515"/>
              <a:gd name="connsiteX3" fmla="*/ 12133943 w 12162972"/>
              <a:gd name="connsiteY3" fmla="*/ 6872515 h 6872515"/>
              <a:gd name="connsiteX4" fmla="*/ 0 w 12162972"/>
              <a:gd name="connsiteY4" fmla="*/ 6872515 h 6872515"/>
              <a:gd name="connsiteX0" fmla="*/ 0 w 12148458"/>
              <a:gd name="connsiteY0" fmla="*/ 6843486 h 6843486"/>
              <a:gd name="connsiteX1" fmla="*/ 9805850 w 12148458"/>
              <a:gd name="connsiteY1" fmla="*/ 5104675 h 6843486"/>
              <a:gd name="connsiteX2" fmla="*/ 12148458 w 12148458"/>
              <a:gd name="connsiteY2" fmla="*/ 0 h 6843486"/>
              <a:gd name="connsiteX3" fmla="*/ 12133943 w 12148458"/>
              <a:gd name="connsiteY3" fmla="*/ 6843486 h 6843486"/>
              <a:gd name="connsiteX4" fmla="*/ 0 w 12148458"/>
              <a:gd name="connsiteY4" fmla="*/ 6843486 h 6843486"/>
              <a:gd name="connsiteX0" fmla="*/ 0 w 12148458"/>
              <a:gd name="connsiteY0" fmla="*/ 6843486 h 6843486"/>
              <a:gd name="connsiteX1" fmla="*/ 9805850 w 12148458"/>
              <a:gd name="connsiteY1" fmla="*/ 5104675 h 6843486"/>
              <a:gd name="connsiteX2" fmla="*/ 12148458 w 12148458"/>
              <a:gd name="connsiteY2" fmla="*/ 0 h 6843486"/>
              <a:gd name="connsiteX3" fmla="*/ 12032343 w 12148458"/>
              <a:gd name="connsiteY3" fmla="*/ 6698343 h 6843486"/>
              <a:gd name="connsiteX4" fmla="*/ 0 w 12148458"/>
              <a:gd name="connsiteY4" fmla="*/ 6843486 h 6843486"/>
              <a:gd name="connsiteX0" fmla="*/ 0 w 12149854"/>
              <a:gd name="connsiteY0" fmla="*/ 6843486 h 6843486"/>
              <a:gd name="connsiteX1" fmla="*/ 9805850 w 12149854"/>
              <a:gd name="connsiteY1" fmla="*/ 5104675 h 6843486"/>
              <a:gd name="connsiteX2" fmla="*/ 12148458 w 12149854"/>
              <a:gd name="connsiteY2" fmla="*/ 0 h 6843486"/>
              <a:gd name="connsiteX3" fmla="*/ 12148458 w 12149854"/>
              <a:gd name="connsiteY3" fmla="*/ 6828972 h 6843486"/>
              <a:gd name="connsiteX4" fmla="*/ 0 w 12149854"/>
              <a:gd name="connsiteY4" fmla="*/ 6843486 h 6843486"/>
              <a:gd name="connsiteX0" fmla="*/ 0 w 12193397"/>
              <a:gd name="connsiteY0" fmla="*/ 6887029 h 6887029"/>
              <a:gd name="connsiteX1" fmla="*/ 9849393 w 12193397"/>
              <a:gd name="connsiteY1" fmla="*/ 5104675 h 6887029"/>
              <a:gd name="connsiteX2" fmla="*/ 12192001 w 12193397"/>
              <a:gd name="connsiteY2" fmla="*/ 0 h 6887029"/>
              <a:gd name="connsiteX3" fmla="*/ 12192001 w 12193397"/>
              <a:gd name="connsiteY3" fmla="*/ 6828972 h 6887029"/>
              <a:gd name="connsiteX4" fmla="*/ 0 w 12193397"/>
              <a:gd name="connsiteY4" fmla="*/ 6887029 h 6887029"/>
              <a:gd name="connsiteX0" fmla="*/ 0 w 12193397"/>
              <a:gd name="connsiteY0" fmla="*/ 6887029 h 6887029"/>
              <a:gd name="connsiteX1" fmla="*/ 9849393 w 12193397"/>
              <a:gd name="connsiteY1" fmla="*/ 5104675 h 6887029"/>
              <a:gd name="connsiteX2" fmla="*/ 12192001 w 12193397"/>
              <a:gd name="connsiteY2" fmla="*/ 0 h 6887029"/>
              <a:gd name="connsiteX3" fmla="*/ 12192001 w 12193397"/>
              <a:gd name="connsiteY3" fmla="*/ 6887029 h 6887029"/>
              <a:gd name="connsiteX4" fmla="*/ 0 w 12193397"/>
              <a:gd name="connsiteY4" fmla="*/ 6887029 h 6887029"/>
              <a:gd name="connsiteX0" fmla="*/ 0 w 12192154"/>
              <a:gd name="connsiteY0" fmla="*/ 6219372 h 6219372"/>
              <a:gd name="connsiteX1" fmla="*/ 9849393 w 12192154"/>
              <a:gd name="connsiteY1" fmla="*/ 4437018 h 6219372"/>
              <a:gd name="connsiteX2" fmla="*/ 12090401 w 12192154"/>
              <a:gd name="connsiteY2" fmla="*/ 0 h 6219372"/>
              <a:gd name="connsiteX3" fmla="*/ 12192001 w 12192154"/>
              <a:gd name="connsiteY3" fmla="*/ 6219372 h 6219372"/>
              <a:gd name="connsiteX4" fmla="*/ 0 w 12192154"/>
              <a:gd name="connsiteY4" fmla="*/ 6219372 h 6219372"/>
              <a:gd name="connsiteX0" fmla="*/ 0 w 12193397"/>
              <a:gd name="connsiteY0" fmla="*/ 6219372 h 6219372"/>
              <a:gd name="connsiteX1" fmla="*/ 9849393 w 12193397"/>
              <a:gd name="connsiteY1" fmla="*/ 4437018 h 6219372"/>
              <a:gd name="connsiteX2" fmla="*/ 12192001 w 12193397"/>
              <a:gd name="connsiteY2" fmla="*/ 0 h 6219372"/>
              <a:gd name="connsiteX3" fmla="*/ 12192001 w 12193397"/>
              <a:gd name="connsiteY3" fmla="*/ 6219372 h 6219372"/>
              <a:gd name="connsiteX4" fmla="*/ 0 w 12193397"/>
              <a:gd name="connsiteY4" fmla="*/ 6219372 h 6219372"/>
              <a:gd name="connsiteX0" fmla="*/ 0 w 12193397"/>
              <a:gd name="connsiteY0" fmla="*/ 6219372 h 6872515"/>
              <a:gd name="connsiteX1" fmla="*/ 9849393 w 12193397"/>
              <a:gd name="connsiteY1" fmla="*/ 4437018 h 6872515"/>
              <a:gd name="connsiteX2" fmla="*/ 12192001 w 12193397"/>
              <a:gd name="connsiteY2" fmla="*/ 0 h 6872515"/>
              <a:gd name="connsiteX3" fmla="*/ 12192001 w 12193397"/>
              <a:gd name="connsiteY3" fmla="*/ 6872515 h 6872515"/>
              <a:gd name="connsiteX4" fmla="*/ 0 w 12193397"/>
              <a:gd name="connsiteY4" fmla="*/ 6219372 h 6872515"/>
              <a:gd name="connsiteX0" fmla="*/ 0 w 12222426"/>
              <a:gd name="connsiteY0" fmla="*/ 6872514 h 6872515"/>
              <a:gd name="connsiteX1" fmla="*/ 9878422 w 12222426"/>
              <a:gd name="connsiteY1" fmla="*/ 4437018 h 6872515"/>
              <a:gd name="connsiteX2" fmla="*/ 12221030 w 12222426"/>
              <a:gd name="connsiteY2" fmla="*/ 0 h 6872515"/>
              <a:gd name="connsiteX3" fmla="*/ 12221030 w 12222426"/>
              <a:gd name="connsiteY3" fmla="*/ 6872515 h 6872515"/>
              <a:gd name="connsiteX4" fmla="*/ 0 w 12222426"/>
              <a:gd name="connsiteY4" fmla="*/ 6872514 h 6872515"/>
              <a:gd name="connsiteX0" fmla="*/ 0 w 12222426"/>
              <a:gd name="connsiteY0" fmla="*/ 6872514 h 6872515"/>
              <a:gd name="connsiteX1" fmla="*/ 10197736 w 12222426"/>
              <a:gd name="connsiteY1" fmla="*/ 4814390 h 6872515"/>
              <a:gd name="connsiteX2" fmla="*/ 12221030 w 12222426"/>
              <a:gd name="connsiteY2" fmla="*/ 0 h 6872515"/>
              <a:gd name="connsiteX3" fmla="*/ 12221030 w 12222426"/>
              <a:gd name="connsiteY3" fmla="*/ 6872515 h 6872515"/>
              <a:gd name="connsiteX4" fmla="*/ 0 w 12222426"/>
              <a:gd name="connsiteY4" fmla="*/ 6872514 h 6872515"/>
              <a:gd name="connsiteX0" fmla="*/ 0 w 12222426"/>
              <a:gd name="connsiteY0" fmla="*/ 6872514 h 6872515"/>
              <a:gd name="connsiteX1" fmla="*/ 10212250 w 12222426"/>
              <a:gd name="connsiteY1" fmla="*/ 5409476 h 6872515"/>
              <a:gd name="connsiteX2" fmla="*/ 12221030 w 12222426"/>
              <a:gd name="connsiteY2" fmla="*/ 0 h 6872515"/>
              <a:gd name="connsiteX3" fmla="*/ 12221030 w 12222426"/>
              <a:gd name="connsiteY3" fmla="*/ 6872515 h 6872515"/>
              <a:gd name="connsiteX4" fmla="*/ 0 w 12222426"/>
              <a:gd name="connsiteY4" fmla="*/ 6872514 h 68725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22426" h="6872515">
                <a:moveTo>
                  <a:pt x="0" y="6872514"/>
                </a:moveTo>
                <a:cubicBezTo>
                  <a:pt x="2037805" y="5722982"/>
                  <a:pt x="8174445" y="6559008"/>
                  <a:pt x="10212250" y="5409476"/>
                </a:cubicBezTo>
                <a:cubicBezTo>
                  <a:pt x="12386490" y="3728721"/>
                  <a:pt x="11261635" y="1719943"/>
                  <a:pt x="12221030" y="0"/>
                </a:cubicBezTo>
                <a:cubicBezTo>
                  <a:pt x="12216192" y="2281162"/>
                  <a:pt x="12225868" y="4591353"/>
                  <a:pt x="12221030" y="6872515"/>
                </a:cubicBezTo>
                <a:lnTo>
                  <a:pt x="0" y="6872514"/>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Isosceles Triangle 9">
            <a:extLst>
              <a:ext uri="{FF2B5EF4-FFF2-40B4-BE49-F238E27FC236}">
                <a16:creationId xmlns:a16="http://schemas.microsoft.com/office/drawing/2014/main" id="{ED72CE23-6E9E-445E-A127-A9C3AB89B488}"/>
              </a:ext>
            </a:extLst>
          </p:cNvPr>
          <p:cNvSpPr/>
          <p:nvPr userDrawn="1"/>
        </p:nvSpPr>
        <p:spPr>
          <a:xfrm rot="10800000">
            <a:off x="1" y="-12699"/>
            <a:ext cx="12204700" cy="6870700"/>
          </a:xfrm>
          <a:custGeom>
            <a:avLst/>
            <a:gdLst>
              <a:gd name="connsiteX0" fmla="*/ 0 w 12192000"/>
              <a:gd name="connsiteY0" fmla="*/ 6858000 h 6858000"/>
              <a:gd name="connsiteX1" fmla="*/ 12192000 w 12192000"/>
              <a:gd name="connsiteY1" fmla="*/ 0 h 6858000"/>
              <a:gd name="connsiteX2" fmla="*/ 12192000 w 12192000"/>
              <a:gd name="connsiteY2" fmla="*/ 6858000 h 6858000"/>
              <a:gd name="connsiteX3" fmla="*/ 0 w 12192000"/>
              <a:gd name="connsiteY3" fmla="*/ 6858000 h 6858000"/>
              <a:gd name="connsiteX0" fmla="*/ 0 w 12192000"/>
              <a:gd name="connsiteY0" fmla="*/ 6858000 h 6858000"/>
              <a:gd name="connsiteX1" fmla="*/ 9313816 w 12192000"/>
              <a:gd name="connsiteY1" fmla="*/ 5159828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192000"/>
              <a:gd name="connsiteY0" fmla="*/ 6858000 h 6858000"/>
              <a:gd name="connsiteX1" fmla="*/ 9313816 w 12192000"/>
              <a:gd name="connsiteY1" fmla="*/ 5159828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192000"/>
              <a:gd name="connsiteY0" fmla="*/ 6858000 h 6858000"/>
              <a:gd name="connsiteX1" fmla="*/ 10136776 w 12192000"/>
              <a:gd name="connsiteY1" fmla="*/ 5630091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192000"/>
              <a:gd name="connsiteY0" fmla="*/ 6858000 h 6858000"/>
              <a:gd name="connsiteX1" fmla="*/ 10371907 w 12192000"/>
              <a:gd name="connsiteY1" fmla="*/ 5786846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192000"/>
              <a:gd name="connsiteY0" fmla="*/ 6858000 h 6858000"/>
              <a:gd name="connsiteX1" fmla="*/ 10197736 w 12192000"/>
              <a:gd name="connsiteY1" fmla="*/ 5656217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039600"/>
              <a:gd name="connsiteY0" fmla="*/ 6997700 h 6997700"/>
              <a:gd name="connsiteX1" fmla="*/ 10045336 w 12039600"/>
              <a:gd name="connsiteY1" fmla="*/ 5656217 h 6997700"/>
              <a:gd name="connsiteX2" fmla="*/ 12039600 w 12039600"/>
              <a:gd name="connsiteY2" fmla="*/ 0 h 6997700"/>
              <a:gd name="connsiteX3" fmla="*/ 12039600 w 12039600"/>
              <a:gd name="connsiteY3" fmla="*/ 6858000 h 6997700"/>
              <a:gd name="connsiteX4" fmla="*/ 0 w 12039600"/>
              <a:gd name="connsiteY4" fmla="*/ 6997700 h 6997700"/>
              <a:gd name="connsiteX0" fmla="*/ 0 w 12192000"/>
              <a:gd name="connsiteY0" fmla="*/ 6997700 h 6997700"/>
              <a:gd name="connsiteX1" fmla="*/ 10045336 w 12192000"/>
              <a:gd name="connsiteY1" fmla="*/ 5656217 h 6997700"/>
              <a:gd name="connsiteX2" fmla="*/ 12039600 w 12192000"/>
              <a:gd name="connsiteY2" fmla="*/ 0 h 6997700"/>
              <a:gd name="connsiteX3" fmla="*/ 12192000 w 12192000"/>
              <a:gd name="connsiteY3" fmla="*/ 6997700 h 6997700"/>
              <a:gd name="connsiteX4" fmla="*/ 0 w 12192000"/>
              <a:gd name="connsiteY4" fmla="*/ 6997700 h 6997700"/>
              <a:gd name="connsiteX0" fmla="*/ 0 w 12192000"/>
              <a:gd name="connsiteY0" fmla="*/ 6845300 h 6845300"/>
              <a:gd name="connsiteX1" fmla="*/ 10045336 w 12192000"/>
              <a:gd name="connsiteY1" fmla="*/ 5503817 h 6845300"/>
              <a:gd name="connsiteX2" fmla="*/ 12192000 w 12192000"/>
              <a:gd name="connsiteY2" fmla="*/ 0 h 6845300"/>
              <a:gd name="connsiteX3" fmla="*/ 12192000 w 12192000"/>
              <a:gd name="connsiteY3" fmla="*/ 6845300 h 6845300"/>
              <a:gd name="connsiteX4" fmla="*/ 0 w 12192000"/>
              <a:gd name="connsiteY4" fmla="*/ 6845300 h 6845300"/>
              <a:gd name="connsiteX0" fmla="*/ 0 w 12192000"/>
              <a:gd name="connsiteY0" fmla="*/ 6845300 h 6845300"/>
              <a:gd name="connsiteX1" fmla="*/ 10083436 w 12192000"/>
              <a:gd name="connsiteY1" fmla="*/ 5592717 h 6845300"/>
              <a:gd name="connsiteX2" fmla="*/ 12192000 w 12192000"/>
              <a:gd name="connsiteY2" fmla="*/ 0 h 6845300"/>
              <a:gd name="connsiteX3" fmla="*/ 12192000 w 12192000"/>
              <a:gd name="connsiteY3" fmla="*/ 6845300 h 6845300"/>
              <a:gd name="connsiteX4" fmla="*/ 0 w 12192000"/>
              <a:gd name="connsiteY4" fmla="*/ 6845300 h 6845300"/>
              <a:gd name="connsiteX0" fmla="*/ 0 w 12192000"/>
              <a:gd name="connsiteY0" fmla="*/ 6845300 h 6845300"/>
              <a:gd name="connsiteX1" fmla="*/ 10045336 w 12192000"/>
              <a:gd name="connsiteY1" fmla="*/ 5554617 h 6845300"/>
              <a:gd name="connsiteX2" fmla="*/ 12192000 w 12192000"/>
              <a:gd name="connsiteY2" fmla="*/ 0 h 6845300"/>
              <a:gd name="connsiteX3" fmla="*/ 12192000 w 12192000"/>
              <a:gd name="connsiteY3" fmla="*/ 6845300 h 6845300"/>
              <a:gd name="connsiteX4" fmla="*/ 0 w 12192000"/>
              <a:gd name="connsiteY4" fmla="*/ 6845300 h 6845300"/>
              <a:gd name="connsiteX0" fmla="*/ 0 w 12192000"/>
              <a:gd name="connsiteY0" fmla="*/ 6845300 h 6845300"/>
              <a:gd name="connsiteX1" fmla="*/ 10045336 w 12192000"/>
              <a:gd name="connsiteY1" fmla="*/ 5554617 h 6845300"/>
              <a:gd name="connsiteX2" fmla="*/ 12192000 w 12192000"/>
              <a:gd name="connsiteY2" fmla="*/ 0 h 6845300"/>
              <a:gd name="connsiteX3" fmla="*/ 12192000 w 12192000"/>
              <a:gd name="connsiteY3" fmla="*/ 6845300 h 6845300"/>
              <a:gd name="connsiteX4" fmla="*/ 0 w 12192000"/>
              <a:gd name="connsiteY4" fmla="*/ 6845300 h 6845300"/>
              <a:gd name="connsiteX0" fmla="*/ 0 w 12204700"/>
              <a:gd name="connsiteY0" fmla="*/ 6832600 h 6845300"/>
              <a:gd name="connsiteX1" fmla="*/ 10058036 w 12204700"/>
              <a:gd name="connsiteY1" fmla="*/ 5554617 h 6845300"/>
              <a:gd name="connsiteX2" fmla="*/ 12204700 w 12204700"/>
              <a:gd name="connsiteY2" fmla="*/ 0 h 6845300"/>
              <a:gd name="connsiteX3" fmla="*/ 12204700 w 12204700"/>
              <a:gd name="connsiteY3" fmla="*/ 6845300 h 6845300"/>
              <a:gd name="connsiteX4" fmla="*/ 0 w 12204700"/>
              <a:gd name="connsiteY4" fmla="*/ 6832600 h 6845300"/>
              <a:gd name="connsiteX0" fmla="*/ 0 w 12204700"/>
              <a:gd name="connsiteY0" fmla="*/ 6832600 h 6845300"/>
              <a:gd name="connsiteX1" fmla="*/ 10058036 w 12204700"/>
              <a:gd name="connsiteY1" fmla="*/ 5554617 h 6845300"/>
              <a:gd name="connsiteX2" fmla="*/ 12204700 w 12204700"/>
              <a:gd name="connsiteY2" fmla="*/ 0 h 6845300"/>
              <a:gd name="connsiteX3" fmla="*/ 12204700 w 12204700"/>
              <a:gd name="connsiteY3" fmla="*/ 6845300 h 6845300"/>
              <a:gd name="connsiteX4" fmla="*/ 0 w 12204700"/>
              <a:gd name="connsiteY4" fmla="*/ 6832600 h 6845300"/>
              <a:gd name="connsiteX0" fmla="*/ 0 w 12204700"/>
              <a:gd name="connsiteY0" fmla="*/ 6832600 h 6870700"/>
              <a:gd name="connsiteX1" fmla="*/ 10058036 w 12204700"/>
              <a:gd name="connsiteY1" fmla="*/ 5554617 h 6870700"/>
              <a:gd name="connsiteX2" fmla="*/ 12204700 w 12204700"/>
              <a:gd name="connsiteY2" fmla="*/ 0 h 6870700"/>
              <a:gd name="connsiteX3" fmla="*/ 12192000 w 12204700"/>
              <a:gd name="connsiteY3" fmla="*/ 6870700 h 6870700"/>
              <a:gd name="connsiteX4" fmla="*/ 0 w 12204700"/>
              <a:gd name="connsiteY4" fmla="*/ 6832600 h 6870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4700" h="6870700">
                <a:moveTo>
                  <a:pt x="0" y="6832600"/>
                </a:moveTo>
                <a:cubicBezTo>
                  <a:pt x="1885405" y="5568768"/>
                  <a:pt x="8020231" y="6704149"/>
                  <a:pt x="10058036" y="5554617"/>
                </a:cubicBezTo>
                <a:cubicBezTo>
                  <a:pt x="12232276" y="3873862"/>
                  <a:pt x="11054805" y="1554843"/>
                  <a:pt x="12204700" y="0"/>
                </a:cubicBezTo>
                <a:cubicBezTo>
                  <a:pt x="12200467" y="2290233"/>
                  <a:pt x="12196233" y="4580467"/>
                  <a:pt x="12192000" y="6870700"/>
                </a:cubicBezTo>
                <a:lnTo>
                  <a:pt x="0" y="6832600"/>
                </a:lnTo>
                <a:close/>
              </a:path>
            </a:pathLst>
          </a:cu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9">
            <a:extLst>
              <a:ext uri="{FF2B5EF4-FFF2-40B4-BE49-F238E27FC236}">
                <a16:creationId xmlns:a16="http://schemas.microsoft.com/office/drawing/2014/main" id="{AF55D275-D7F0-4BC5-ACE1-08EA96FE065F}"/>
              </a:ext>
            </a:extLst>
          </p:cNvPr>
          <p:cNvSpPr/>
          <p:nvPr userDrawn="1"/>
        </p:nvSpPr>
        <p:spPr>
          <a:xfrm rot="10800000">
            <a:off x="1" y="1"/>
            <a:ext cx="12192000" cy="6858000"/>
          </a:xfrm>
          <a:custGeom>
            <a:avLst/>
            <a:gdLst>
              <a:gd name="connsiteX0" fmla="*/ 0 w 12192000"/>
              <a:gd name="connsiteY0" fmla="*/ 6858000 h 6858000"/>
              <a:gd name="connsiteX1" fmla="*/ 12192000 w 12192000"/>
              <a:gd name="connsiteY1" fmla="*/ 0 h 6858000"/>
              <a:gd name="connsiteX2" fmla="*/ 12192000 w 12192000"/>
              <a:gd name="connsiteY2" fmla="*/ 6858000 h 6858000"/>
              <a:gd name="connsiteX3" fmla="*/ 0 w 12192000"/>
              <a:gd name="connsiteY3" fmla="*/ 6858000 h 6858000"/>
              <a:gd name="connsiteX0" fmla="*/ 0 w 12192000"/>
              <a:gd name="connsiteY0" fmla="*/ 6858000 h 6858000"/>
              <a:gd name="connsiteX1" fmla="*/ 9313816 w 12192000"/>
              <a:gd name="connsiteY1" fmla="*/ 5159828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192000"/>
              <a:gd name="connsiteY0" fmla="*/ 6858000 h 6858000"/>
              <a:gd name="connsiteX1" fmla="*/ 9313816 w 12192000"/>
              <a:gd name="connsiteY1" fmla="*/ 5159828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192000"/>
              <a:gd name="connsiteY0" fmla="*/ 6858000 h 6858000"/>
              <a:gd name="connsiteX1" fmla="*/ 10136776 w 12192000"/>
              <a:gd name="connsiteY1" fmla="*/ 5630091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192000"/>
              <a:gd name="connsiteY0" fmla="*/ 6858000 h 6858000"/>
              <a:gd name="connsiteX1" fmla="*/ 10371907 w 12192000"/>
              <a:gd name="connsiteY1" fmla="*/ 5786846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192000"/>
              <a:gd name="connsiteY0" fmla="*/ 6858000 h 6858000"/>
              <a:gd name="connsiteX1" fmla="*/ 10197736 w 12192000"/>
              <a:gd name="connsiteY1" fmla="*/ 5656217 h 6858000"/>
              <a:gd name="connsiteX2" fmla="*/ 12192000 w 12192000"/>
              <a:gd name="connsiteY2" fmla="*/ 0 h 6858000"/>
              <a:gd name="connsiteX3" fmla="*/ 12192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6858000"/>
                </a:moveTo>
                <a:cubicBezTo>
                  <a:pt x="2037805" y="5708468"/>
                  <a:pt x="8159931" y="6805749"/>
                  <a:pt x="10197736" y="5656217"/>
                </a:cubicBezTo>
                <a:cubicBezTo>
                  <a:pt x="12371976" y="3975462"/>
                  <a:pt x="11232605" y="1719943"/>
                  <a:pt x="12192000" y="0"/>
                </a:cubicBezTo>
                <a:lnTo>
                  <a:pt x="12192000" y="6858000"/>
                </a:lnTo>
                <a:lnTo>
                  <a:pt x="0" y="6858000"/>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picture containing indoor&#10;&#10;Description generated with high confidence">
            <a:extLst>
              <a:ext uri="{FF2B5EF4-FFF2-40B4-BE49-F238E27FC236}">
                <a16:creationId xmlns:a16="http://schemas.microsoft.com/office/drawing/2014/main" id="{9358ED85-3F91-4A60-AA0D-5214CD30A548}"/>
              </a:ext>
            </a:extLst>
          </p:cNvPr>
          <p:cNvPicPr>
            <a:picLocks noChangeAspect="1"/>
          </p:cNvPicPr>
          <p:nvPr userDrawn="1"/>
        </p:nvPicPr>
        <p:blipFill rotWithShape="1">
          <a:blip r:embed="rId2" cstate="print">
            <a:lum bright="70000" contrast="-70000"/>
            <a:extLst>
              <a:ext uri="{28A0092B-C50C-407E-A947-70E740481C1C}">
                <a14:useLocalDpi xmlns:a14="http://schemas.microsoft.com/office/drawing/2010/main" val="0"/>
              </a:ext>
            </a:extLst>
          </a:blip>
          <a:srcRect t="7201"/>
          <a:stretch/>
        </p:blipFill>
        <p:spPr>
          <a:xfrm>
            <a:off x="354562" y="479042"/>
            <a:ext cx="1824738" cy="1432477"/>
          </a:xfrm>
          <a:prstGeom prst="rect">
            <a:avLst/>
          </a:prstGeom>
        </p:spPr>
      </p:pic>
      <p:pic>
        <p:nvPicPr>
          <p:cNvPr id="17" name="Picture 16" descr="A close up of a logo&#10;&#10;Description generated with very high confidence">
            <a:extLst>
              <a:ext uri="{FF2B5EF4-FFF2-40B4-BE49-F238E27FC236}">
                <a16:creationId xmlns:a16="http://schemas.microsoft.com/office/drawing/2014/main" id="{745027A7-4436-4BFC-B715-CB8E92192DF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118451" y="770574"/>
            <a:ext cx="4263315" cy="1217780"/>
          </a:xfrm>
          <a:prstGeom prst="rect">
            <a:avLst/>
          </a:prstGeom>
        </p:spPr>
      </p:pic>
      <p:sp>
        <p:nvSpPr>
          <p:cNvPr id="22" name="Subtitle 2">
            <a:extLst>
              <a:ext uri="{FF2B5EF4-FFF2-40B4-BE49-F238E27FC236}">
                <a16:creationId xmlns:a16="http://schemas.microsoft.com/office/drawing/2014/main" id="{BE025E4A-4CBA-48FB-AEF6-DE10B0DC6327}"/>
              </a:ext>
            </a:extLst>
          </p:cNvPr>
          <p:cNvSpPr txBox="1">
            <a:spLocks/>
          </p:cNvSpPr>
          <p:nvPr userDrawn="1"/>
        </p:nvSpPr>
        <p:spPr>
          <a:xfrm>
            <a:off x="6958652" y="5796343"/>
            <a:ext cx="5132090" cy="977926"/>
          </a:xfrm>
          <a:prstGeom prst="rect">
            <a:avLst/>
          </a:prstGeom>
          <a:no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1400" b="0" i="0" dirty="0">
                <a:solidFill>
                  <a:schemeClr val="bg1">
                    <a:lumMod val="65000"/>
                  </a:schemeClr>
                </a:solidFill>
                <a:latin typeface="Arial" panose="020B0604020202020204" pitchFamily="34" charset="0"/>
                <a:cs typeface="Arial" panose="020B0604020202020204" pitchFamily="34" charset="0"/>
              </a:rPr>
              <a:t>Curriculum Development </a:t>
            </a:r>
          </a:p>
          <a:p>
            <a:pPr algn="r"/>
            <a:r>
              <a:rPr lang="en-US" sz="1400" b="0" i="0" dirty="0">
                <a:solidFill>
                  <a:schemeClr val="bg1">
                    <a:lumMod val="65000"/>
                  </a:schemeClr>
                </a:solidFill>
                <a:latin typeface="Arial" panose="020B0604020202020204" pitchFamily="34" charset="0"/>
                <a:cs typeface="Arial" panose="020B0604020202020204" pitchFamily="34" charset="0"/>
              </a:rPr>
              <a:t>of Master’s Degree Program in </a:t>
            </a:r>
          </a:p>
          <a:p>
            <a:pPr algn="r"/>
            <a:r>
              <a:rPr lang="en-US" sz="1400" b="0" i="0" dirty="0">
                <a:solidFill>
                  <a:schemeClr val="bg1">
                    <a:lumMod val="65000"/>
                  </a:schemeClr>
                </a:solidFill>
                <a:latin typeface="Arial" panose="020B0604020202020204" pitchFamily="34" charset="0"/>
                <a:cs typeface="Arial" panose="020B0604020202020204" pitchFamily="34" charset="0"/>
              </a:rPr>
              <a:t>Industrial Engineering for Thailand Sustainable Smart Industry</a:t>
            </a:r>
          </a:p>
        </p:txBody>
      </p:sp>
      <p:sp>
        <p:nvSpPr>
          <p:cNvPr id="25" name="Subtitle 2">
            <a:extLst>
              <a:ext uri="{FF2B5EF4-FFF2-40B4-BE49-F238E27FC236}">
                <a16:creationId xmlns:a16="http://schemas.microsoft.com/office/drawing/2014/main" id="{5D39AF64-02D8-4A17-BB3F-4E3014876403}"/>
              </a:ext>
            </a:extLst>
          </p:cNvPr>
          <p:cNvSpPr>
            <a:spLocks noGrp="1"/>
          </p:cNvSpPr>
          <p:nvPr>
            <p:ph type="subTitle" idx="1"/>
          </p:nvPr>
        </p:nvSpPr>
        <p:spPr>
          <a:xfrm>
            <a:off x="1356177" y="3445482"/>
            <a:ext cx="8950284" cy="1305161"/>
          </a:xfrm>
          <a:noFill/>
        </p:spPr>
        <p:txBody>
          <a:bodyPr anchor="ctr">
            <a:noAutofit/>
          </a:bodyPr>
          <a:lstStyle>
            <a:lvl1pPr marL="0" indent="0" algn="ctr">
              <a:buNone/>
              <a:defRPr sz="2800" b="0" i="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47DADDB0-2C51-4443-AB1B-DC4AF76394AD}"/>
              </a:ext>
            </a:extLst>
          </p:cNvPr>
          <p:cNvSpPr>
            <a:spLocks noGrp="1"/>
          </p:cNvSpPr>
          <p:nvPr>
            <p:ph type="ctrTitle"/>
          </p:nvPr>
        </p:nvSpPr>
        <p:spPr>
          <a:xfrm>
            <a:off x="1356177" y="2067992"/>
            <a:ext cx="8950284" cy="1121423"/>
          </a:xfrm>
          <a:noFill/>
        </p:spPr>
        <p:txBody>
          <a:bodyPr anchor="ctr">
            <a:noAutofit/>
          </a:bodyPr>
          <a:lstStyle>
            <a:lvl1pPr algn="ctr">
              <a:defRPr sz="4400" b="0" i="0">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Rectangle 2">
            <a:extLst>
              <a:ext uri="{FF2B5EF4-FFF2-40B4-BE49-F238E27FC236}">
                <a16:creationId xmlns:a16="http://schemas.microsoft.com/office/drawing/2014/main" id="{55E31D9C-DF45-4586-BF2E-7912D4B41D80}"/>
              </a:ext>
            </a:extLst>
          </p:cNvPr>
          <p:cNvSpPr/>
          <p:nvPr userDrawn="1"/>
        </p:nvSpPr>
        <p:spPr>
          <a:xfrm>
            <a:off x="1356177" y="3184039"/>
            <a:ext cx="8950284" cy="8439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3344BED-7B33-41AD-A323-368EB9B434D6}"/>
              </a:ext>
            </a:extLst>
          </p:cNvPr>
          <p:cNvSpPr/>
          <p:nvPr userDrawn="1"/>
        </p:nvSpPr>
        <p:spPr>
          <a:xfrm>
            <a:off x="1615354" y="3263030"/>
            <a:ext cx="8431930" cy="4571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B023124-B431-4DF0-80A3-5D3DB66D88FD}"/>
              </a:ext>
            </a:extLst>
          </p:cNvPr>
          <p:cNvSpPr/>
          <p:nvPr userDrawn="1"/>
        </p:nvSpPr>
        <p:spPr>
          <a:xfrm>
            <a:off x="1927935" y="3310167"/>
            <a:ext cx="7806768" cy="5242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6" name="Group 65"/>
          <p:cNvGrpSpPr/>
          <p:nvPr userDrawn="1"/>
        </p:nvGrpSpPr>
        <p:grpSpPr>
          <a:xfrm>
            <a:off x="1433334" y="1661096"/>
            <a:ext cx="10658792" cy="5077641"/>
            <a:chOff x="1433334" y="1661096"/>
            <a:chExt cx="10658792" cy="5077641"/>
          </a:xfrm>
        </p:grpSpPr>
        <p:pic>
          <p:nvPicPr>
            <p:cNvPr id="16" name="Picture 15">
              <a:extLst>
                <a:ext uri="{FF2B5EF4-FFF2-40B4-BE49-F238E27FC236}">
                  <a16:creationId xmlns:a16="http://schemas.microsoft.com/office/drawing/2014/main" id="{10E009E9-C9B2-471A-9A7A-5D205EEDA14E}"/>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9820309" y="4249828"/>
              <a:ext cx="1280160" cy="1280160"/>
            </a:xfrm>
            <a:prstGeom prst="rect">
              <a:avLst/>
            </a:prstGeom>
            <a:noFill/>
          </p:spPr>
        </p:pic>
        <p:pic>
          <p:nvPicPr>
            <p:cNvPr id="2" name="Picture 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943366" y="5267033"/>
              <a:ext cx="1243584" cy="1228038"/>
            </a:xfrm>
            <a:prstGeom prst="rect">
              <a:avLst/>
            </a:prstGeom>
          </p:spPr>
        </p:pic>
        <p:pic>
          <p:nvPicPr>
            <p:cNvPr id="4" name="Picture 3"/>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587735" y="5409421"/>
              <a:ext cx="1234440" cy="1234440"/>
            </a:xfrm>
            <a:prstGeom prst="rect">
              <a:avLst/>
            </a:prstGeom>
          </p:spPr>
        </p:pic>
        <p:pic>
          <p:nvPicPr>
            <p:cNvPr id="5" name="Picture 4"/>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152371" y="4984342"/>
              <a:ext cx="1554480" cy="1417874"/>
            </a:xfrm>
            <a:prstGeom prst="rect">
              <a:avLst/>
            </a:prstGeom>
          </p:spPr>
        </p:pic>
        <p:grpSp>
          <p:nvGrpSpPr>
            <p:cNvPr id="39" name="Group 38"/>
            <p:cNvGrpSpPr/>
            <p:nvPr userDrawn="1"/>
          </p:nvGrpSpPr>
          <p:grpSpPr>
            <a:xfrm>
              <a:off x="1433334" y="5625782"/>
              <a:ext cx="1947672" cy="1112955"/>
              <a:chOff x="1462142" y="5625782"/>
              <a:chExt cx="1947672" cy="1112955"/>
            </a:xfrm>
          </p:grpSpPr>
          <p:sp>
            <p:nvSpPr>
              <p:cNvPr id="29" name="Rectangle 28"/>
              <p:cNvSpPr/>
              <p:nvPr userDrawn="1"/>
            </p:nvSpPr>
            <p:spPr>
              <a:xfrm>
                <a:off x="1709237" y="6396483"/>
                <a:ext cx="1453102" cy="1565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462142" y="5625782"/>
                <a:ext cx="1947672" cy="1112955"/>
              </a:xfrm>
              <a:prstGeom prst="rect">
                <a:avLst/>
              </a:prstGeom>
            </p:spPr>
          </p:pic>
        </p:grpSp>
        <p:pic>
          <p:nvPicPr>
            <p:cNvPr id="24" name="Picture 23"/>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8635690" y="4846630"/>
              <a:ext cx="1252728" cy="1244376"/>
            </a:xfrm>
            <a:prstGeom prst="rect">
              <a:avLst/>
            </a:prstGeom>
          </p:spPr>
        </p:pic>
        <p:pic>
          <p:nvPicPr>
            <p:cNvPr id="38" name="Picture 3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11031422" y="1661096"/>
              <a:ext cx="1060704" cy="1416670"/>
            </a:xfrm>
            <a:prstGeom prst="rect">
              <a:avLst/>
            </a:prstGeom>
          </p:spPr>
        </p:pic>
        <p:pic>
          <p:nvPicPr>
            <p:cNvPr id="41" name="Picture 40"/>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3282832" y="5179620"/>
              <a:ext cx="1225296" cy="1418349"/>
            </a:xfrm>
            <a:prstGeom prst="rect">
              <a:avLst/>
            </a:prstGeom>
          </p:spPr>
        </p:pic>
        <p:pic>
          <p:nvPicPr>
            <p:cNvPr id="42" name="Picture 41"/>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10739173" y="2994422"/>
              <a:ext cx="850392" cy="1490333"/>
            </a:xfrm>
            <a:prstGeom prst="rect">
              <a:avLst/>
            </a:prstGeom>
          </p:spPr>
        </p:pic>
      </p:grpSp>
    </p:spTree>
    <p:extLst>
      <p:ext uri="{BB962C8B-B14F-4D97-AF65-F5344CB8AC3E}">
        <p14:creationId xmlns:p14="http://schemas.microsoft.com/office/powerpoint/2010/main" val="3974934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2A9F83CD-1E72-46FA-A09B-48783A0A3447}"/>
              </a:ext>
            </a:extLst>
          </p:cNvPr>
          <p:cNvSpPr/>
          <p:nvPr userDrawn="1"/>
        </p:nvSpPr>
        <p:spPr>
          <a:xfrm>
            <a:off x="0" y="0"/>
            <a:ext cx="12192000"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Diagonal Corners Rounded 5">
            <a:extLst>
              <a:ext uri="{FF2B5EF4-FFF2-40B4-BE49-F238E27FC236}">
                <a16:creationId xmlns:a16="http://schemas.microsoft.com/office/drawing/2014/main" id="{02EEB56D-10AA-4548-B3DB-C74661EAED2E}"/>
              </a:ext>
            </a:extLst>
          </p:cNvPr>
          <p:cNvSpPr/>
          <p:nvPr userDrawn="1"/>
        </p:nvSpPr>
        <p:spPr>
          <a:xfrm rot="10800000">
            <a:off x="304800" y="274321"/>
            <a:ext cx="11571545" cy="6295197"/>
          </a:xfrm>
          <a:prstGeom prst="round2DiagRect">
            <a:avLst/>
          </a:prstGeom>
          <a:solidFill>
            <a:schemeClr val="bg1"/>
          </a:solidFill>
          <a:ln w="762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13" name="Picture 6" descr="A picture containing indoor&#10;&#10;Description generated with high confidence">
            <a:extLst>
              <a:ext uri="{FF2B5EF4-FFF2-40B4-BE49-F238E27FC236}">
                <a16:creationId xmlns:a16="http://schemas.microsoft.com/office/drawing/2014/main" id="{33CC12D3-EFEE-4DBD-A0DE-4E6866861109}"/>
              </a:ext>
            </a:extLst>
          </p:cNvPr>
          <p:cNvPicPr>
            <a:picLocks noChangeAspect="1" noChangeArrowheads="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71624" y="486231"/>
            <a:ext cx="1091440" cy="89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a:extLst>
              <a:ext uri="{FF2B5EF4-FFF2-40B4-BE49-F238E27FC236}">
                <a16:creationId xmlns:a16="http://schemas.microsoft.com/office/drawing/2014/main" id="{41045D65-668D-4D95-B4D8-EA5B054C46D0}"/>
              </a:ext>
            </a:extLst>
          </p:cNvPr>
          <p:cNvSpPr>
            <a:spLocks noGrp="1"/>
          </p:cNvSpPr>
          <p:nvPr>
            <p:ph type="title"/>
          </p:nvPr>
        </p:nvSpPr>
        <p:spPr>
          <a:xfrm>
            <a:off x="1792288" y="448674"/>
            <a:ext cx="9913041" cy="888031"/>
          </a:xfrm>
        </p:spPr>
        <p:txBody>
          <a:bodyPr>
            <a:normAutofit/>
          </a:bodyPr>
          <a:lstStyle>
            <a:lvl1pPr algn="ctr">
              <a:defRPr sz="3200" b="1" i="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22" name="Content Placeholder 2">
            <a:extLst>
              <a:ext uri="{FF2B5EF4-FFF2-40B4-BE49-F238E27FC236}">
                <a16:creationId xmlns:a16="http://schemas.microsoft.com/office/drawing/2014/main" id="{B2A50B16-EDDF-4F8E-8E61-17E398D06F32}"/>
              </a:ext>
            </a:extLst>
          </p:cNvPr>
          <p:cNvSpPr>
            <a:spLocks noGrp="1"/>
          </p:cNvSpPr>
          <p:nvPr>
            <p:ph idx="1"/>
          </p:nvPr>
        </p:nvSpPr>
        <p:spPr>
          <a:xfrm>
            <a:off x="475814" y="1693703"/>
            <a:ext cx="11229516" cy="4303509"/>
          </a:xfrm>
        </p:spPr>
        <p:txBody>
          <a:bodyPr/>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23" name="Group 22">
            <a:extLst>
              <a:ext uri="{FF2B5EF4-FFF2-40B4-BE49-F238E27FC236}">
                <a16:creationId xmlns:a16="http://schemas.microsoft.com/office/drawing/2014/main" id="{6AB01A1C-51D1-41B4-9C3C-E06B1D57AF69}"/>
              </a:ext>
            </a:extLst>
          </p:cNvPr>
          <p:cNvGrpSpPr/>
          <p:nvPr userDrawn="1"/>
        </p:nvGrpSpPr>
        <p:grpSpPr>
          <a:xfrm>
            <a:off x="1792289" y="1349129"/>
            <a:ext cx="9913040" cy="154101"/>
            <a:chOff x="1610813" y="1340083"/>
            <a:chExt cx="7607984" cy="169918"/>
          </a:xfrm>
        </p:grpSpPr>
        <p:sp>
          <p:nvSpPr>
            <p:cNvPr id="24" name="Rectangle 23">
              <a:extLst>
                <a:ext uri="{FF2B5EF4-FFF2-40B4-BE49-F238E27FC236}">
                  <a16:creationId xmlns:a16="http://schemas.microsoft.com/office/drawing/2014/main" id="{3FAE0845-1B36-45A0-A900-346B585FB863}"/>
                </a:ext>
              </a:extLst>
            </p:cNvPr>
            <p:cNvSpPr/>
            <p:nvPr userDrawn="1"/>
          </p:nvSpPr>
          <p:spPr>
            <a:xfrm>
              <a:off x="1610813" y="1340083"/>
              <a:ext cx="7607984" cy="8439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4424509-D133-4E5C-8A4D-7A431372B253}"/>
                </a:ext>
              </a:extLst>
            </p:cNvPr>
            <p:cNvSpPr/>
            <p:nvPr userDrawn="1"/>
          </p:nvSpPr>
          <p:spPr>
            <a:xfrm>
              <a:off x="1831119" y="1405583"/>
              <a:ext cx="7167370" cy="4571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4E59BE7-4247-4ABD-852F-D91F21A5AAD4}"/>
                </a:ext>
              </a:extLst>
            </p:cNvPr>
            <p:cNvSpPr/>
            <p:nvPr userDrawn="1"/>
          </p:nvSpPr>
          <p:spPr>
            <a:xfrm>
              <a:off x="2096821" y="1457576"/>
              <a:ext cx="6635965" cy="5242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5" name="Picture 14" descr="A close up of a logo&#10;&#10;Description generated with very high confidence">
            <a:extLst>
              <a:ext uri="{FF2B5EF4-FFF2-40B4-BE49-F238E27FC236}">
                <a16:creationId xmlns:a16="http://schemas.microsoft.com/office/drawing/2014/main" id="{B361314F-AD54-4372-AC14-9CC620E0DE7B}"/>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11044" b="10446"/>
          <a:stretch/>
        </p:blipFill>
        <p:spPr>
          <a:xfrm>
            <a:off x="4578232" y="6117024"/>
            <a:ext cx="3329507" cy="746661"/>
          </a:xfrm>
          <a:prstGeom prst="rect">
            <a:avLst/>
          </a:prstGeom>
        </p:spPr>
      </p:pic>
    </p:spTree>
    <p:extLst>
      <p:ext uri="{BB962C8B-B14F-4D97-AF65-F5344CB8AC3E}">
        <p14:creationId xmlns:p14="http://schemas.microsoft.com/office/powerpoint/2010/main" val="2219612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2A9F83CD-1E72-46FA-A09B-48783A0A3447}"/>
              </a:ext>
            </a:extLst>
          </p:cNvPr>
          <p:cNvSpPr/>
          <p:nvPr userDrawn="1"/>
        </p:nvSpPr>
        <p:spPr>
          <a:xfrm>
            <a:off x="0" y="0"/>
            <a:ext cx="12192000"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Diagonal Corners Rounded 5">
            <a:extLst>
              <a:ext uri="{FF2B5EF4-FFF2-40B4-BE49-F238E27FC236}">
                <a16:creationId xmlns:a16="http://schemas.microsoft.com/office/drawing/2014/main" id="{02EEB56D-10AA-4548-B3DB-C74661EAED2E}"/>
              </a:ext>
            </a:extLst>
          </p:cNvPr>
          <p:cNvSpPr/>
          <p:nvPr userDrawn="1"/>
        </p:nvSpPr>
        <p:spPr>
          <a:xfrm rot="10800000">
            <a:off x="304800" y="274321"/>
            <a:ext cx="11571545" cy="6295197"/>
          </a:xfrm>
          <a:prstGeom prst="round2DiagRect">
            <a:avLst/>
          </a:prstGeom>
          <a:solidFill>
            <a:schemeClr val="bg1"/>
          </a:solidFill>
          <a:ln w="762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13" name="Picture 6" descr="A picture containing indoor&#10;&#10;Description generated with high confidence">
            <a:extLst>
              <a:ext uri="{FF2B5EF4-FFF2-40B4-BE49-F238E27FC236}">
                <a16:creationId xmlns:a16="http://schemas.microsoft.com/office/drawing/2014/main" id="{33CC12D3-EFEE-4DBD-A0DE-4E6866861109}"/>
              </a:ext>
            </a:extLst>
          </p:cNvPr>
          <p:cNvPicPr>
            <a:picLocks noChangeAspect="1" noChangeArrowheads="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71624" y="486231"/>
            <a:ext cx="1091440" cy="89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a:extLst>
              <a:ext uri="{FF2B5EF4-FFF2-40B4-BE49-F238E27FC236}">
                <a16:creationId xmlns:a16="http://schemas.microsoft.com/office/drawing/2014/main" id="{41045D65-668D-4D95-B4D8-EA5B054C46D0}"/>
              </a:ext>
            </a:extLst>
          </p:cNvPr>
          <p:cNvSpPr>
            <a:spLocks noGrp="1"/>
          </p:cNvSpPr>
          <p:nvPr>
            <p:ph type="title"/>
          </p:nvPr>
        </p:nvSpPr>
        <p:spPr>
          <a:xfrm>
            <a:off x="1792288" y="448674"/>
            <a:ext cx="9913041" cy="888031"/>
          </a:xfrm>
        </p:spPr>
        <p:txBody>
          <a:bodyPr>
            <a:normAutofit/>
          </a:bodyPr>
          <a:lstStyle>
            <a:lvl1pPr algn="ctr">
              <a:defRPr sz="3200" b="1" i="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22" name="Content Placeholder 2">
            <a:extLst>
              <a:ext uri="{FF2B5EF4-FFF2-40B4-BE49-F238E27FC236}">
                <a16:creationId xmlns:a16="http://schemas.microsoft.com/office/drawing/2014/main" id="{B2A50B16-EDDF-4F8E-8E61-17E398D06F32}"/>
              </a:ext>
            </a:extLst>
          </p:cNvPr>
          <p:cNvSpPr>
            <a:spLocks noGrp="1"/>
          </p:cNvSpPr>
          <p:nvPr>
            <p:ph idx="1"/>
          </p:nvPr>
        </p:nvSpPr>
        <p:spPr>
          <a:xfrm>
            <a:off x="475814" y="1693703"/>
            <a:ext cx="11229516" cy="4303509"/>
          </a:xfrm>
        </p:spPr>
        <p:txBody>
          <a:bodyPr/>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5" name="Picture 14" descr="A close up of a logo&#10;&#10;Description generated with very high confidence">
            <a:extLst>
              <a:ext uri="{FF2B5EF4-FFF2-40B4-BE49-F238E27FC236}">
                <a16:creationId xmlns:a16="http://schemas.microsoft.com/office/drawing/2014/main" id="{B361314F-AD54-4372-AC14-9CC620E0DE7B}"/>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11044" b="10446"/>
          <a:stretch/>
        </p:blipFill>
        <p:spPr>
          <a:xfrm>
            <a:off x="4578232" y="6117024"/>
            <a:ext cx="3329507" cy="746661"/>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
        <p:nvSpPr>
          <p:cNvPr id="21" name="Isosceles Triangle 9">
            <a:extLst>
              <a:ext uri="{FF2B5EF4-FFF2-40B4-BE49-F238E27FC236}">
                <a16:creationId xmlns:a16="http://schemas.microsoft.com/office/drawing/2014/main" id="{C97EE39D-45B9-4BC4-A0D5-310EF34CFB88}"/>
              </a:ext>
            </a:extLst>
          </p:cNvPr>
          <p:cNvSpPr/>
          <p:nvPr userDrawn="1"/>
        </p:nvSpPr>
        <p:spPr>
          <a:xfrm>
            <a:off x="12703" y="2031"/>
            <a:ext cx="12195630" cy="6847115"/>
          </a:xfrm>
          <a:custGeom>
            <a:avLst/>
            <a:gdLst>
              <a:gd name="connsiteX0" fmla="*/ 0 w 12192000"/>
              <a:gd name="connsiteY0" fmla="*/ 6858000 h 6858000"/>
              <a:gd name="connsiteX1" fmla="*/ 12192000 w 12192000"/>
              <a:gd name="connsiteY1" fmla="*/ 0 h 6858000"/>
              <a:gd name="connsiteX2" fmla="*/ 12192000 w 12192000"/>
              <a:gd name="connsiteY2" fmla="*/ 6858000 h 6858000"/>
              <a:gd name="connsiteX3" fmla="*/ 0 w 12192000"/>
              <a:gd name="connsiteY3" fmla="*/ 6858000 h 6858000"/>
              <a:gd name="connsiteX0" fmla="*/ 0 w 12192000"/>
              <a:gd name="connsiteY0" fmla="*/ 6858000 h 6858000"/>
              <a:gd name="connsiteX1" fmla="*/ 9313816 w 12192000"/>
              <a:gd name="connsiteY1" fmla="*/ 5159828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192000"/>
              <a:gd name="connsiteY0" fmla="*/ 6858000 h 6858000"/>
              <a:gd name="connsiteX1" fmla="*/ 9313816 w 12192000"/>
              <a:gd name="connsiteY1" fmla="*/ 5159828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192000"/>
              <a:gd name="connsiteY0" fmla="*/ 6858000 h 6858000"/>
              <a:gd name="connsiteX1" fmla="*/ 10136776 w 12192000"/>
              <a:gd name="connsiteY1" fmla="*/ 5630091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192000"/>
              <a:gd name="connsiteY0" fmla="*/ 6858000 h 6858000"/>
              <a:gd name="connsiteX1" fmla="*/ 10371907 w 12192000"/>
              <a:gd name="connsiteY1" fmla="*/ 5786846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700000"/>
              <a:gd name="connsiteY0" fmla="*/ 6858000 h 7525657"/>
              <a:gd name="connsiteX1" fmla="*/ 10371907 w 12700000"/>
              <a:gd name="connsiteY1" fmla="*/ 5786846 h 7525657"/>
              <a:gd name="connsiteX2" fmla="*/ 12192000 w 12700000"/>
              <a:gd name="connsiteY2" fmla="*/ 0 h 7525657"/>
              <a:gd name="connsiteX3" fmla="*/ 12700000 w 12700000"/>
              <a:gd name="connsiteY3" fmla="*/ 7525657 h 7525657"/>
              <a:gd name="connsiteX4" fmla="*/ 0 w 12700000"/>
              <a:gd name="connsiteY4" fmla="*/ 6858000 h 7525657"/>
              <a:gd name="connsiteX0" fmla="*/ 0 w 12729029"/>
              <a:gd name="connsiteY0" fmla="*/ 6204858 h 6872515"/>
              <a:gd name="connsiteX1" fmla="*/ 10371907 w 12729029"/>
              <a:gd name="connsiteY1" fmla="*/ 5133704 h 6872515"/>
              <a:gd name="connsiteX2" fmla="*/ 12729029 w 12729029"/>
              <a:gd name="connsiteY2" fmla="*/ 0 h 6872515"/>
              <a:gd name="connsiteX3" fmla="*/ 12700000 w 12729029"/>
              <a:gd name="connsiteY3" fmla="*/ 6872515 h 6872515"/>
              <a:gd name="connsiteX4" fmla="*/ 0 w 12729029"/>
              <a:gd name="connsiteY4" fmla="*/ 6204858 h 6872515"/>
              <a:gd name="connsiteX0" fmla="*/ 0 w 12162972"/>
              <a:gd name="connsiteY0" fmla="*/ 6872515 h 6872515"/>
              <a:gd name="connsiteX1" fmla="*/ 9805850 w 12162972"/>
              <a:gd name="connsiteY1" fmla="*/ 5133704 h 6872515"/>
              <a:gd name="connsiteX2" fmla="*/ 12162972 w 12162972"/>
              <a:gd name="connsiteY2" fmla="*/ 0 h 6872515"/>
              <a:gd name="connsiteX3" fmla="*/ 12133943 w 12162972"/>
              <a:gd name="connsiteY3" fmla="*/ 6872515 h 6872515"/>
              <a:gd name="connsiteX4" fmla="*/ 0 w 12162972"/>
              <a:gd name="connsiteY4" fmla="*/ 6872515 h 6872515"/>
              <a:gd name="connsiteX0" fmla="*/ 0 w 12148458"/>
              <a:gd name="connsiteY0" fmla="*/ 6843486 h 6843486"/>
              <a:gd name="connsiteX1" fmla="*/ 9805850 w 12148458"/>
              <a:gd name="connsiteY1" fmla="*/ 5104675 h 6843486"/>
              <a:gd name="connsiteX2" fmla="*/ 12148458 w 12148458"/>
              <a:gd name="connsiteY2" fmla="*/ 0 h 6843486"/>
              <a:gd name="connsiteX3" fmla="*/ 12133943 w 12148458"/>
              <a:gd name="connsiteY3" fmla="*/ 6843486 h 6843486"/>
              <a:gd name="connsiteX4" fmla="*/ 0 w 12148458"/>
              <a:gd name="connsiteY4" fmla="*/ 6843486 h 6843486"/>
              <a:gd name="connsiteX0" fmla="*/ 0 w 12148458"/>
              <a:gd name="connsiteY0" fmla="*/ 6843486 h 6843486"/>
              <a:gd name="connsiteX1" fmla="*/ 9805850 w 12148458"/>
              <a:gd name="connsiteY1" fmla="*/ 5104675 h 6843486"/>
              <a:gd name="connsiteX2" fmla="*/ 12148458 w 12148458"/>
              <a:gd name="connsiteY2" fmla="*/ 0 h 6843486"/>
              <a:gd name="connsiteX3" fmla="*/ 12032343 w 12148458"/>
              <a:gd name="connsiteY3" fmla="*/ 6698343 h 6843486"/>
              <a:gd name="connsiteX4" fmla="*/ 0 w 12148458"/>
              <a:gd name="connsiteY4" fmla="*/ 6843486 h 6843486"/>
              <a:gd name="connsiteX0" fmla="*/ 0 w 12149854"/>
              <a:gd name="connsiteY0" fmla="*/ 6843486 h 6843486"/>
              <a:gd name="connsiteX1" fmla="*/ 9805850 w 12149854"/>
              <a:gd name="connsiteY1" fmla="*/ 5104675 h 6843486"/>
              <a:gd name="connsiteX2" fmla="*/ 12148458 w 12149854"/>
              <a:gd name="connsiteY2" fmla="*/ 0 h 6843486"/>
              <a:gd name="connsiteX3" fmla="*/ 12148458 w 12149854"/>
              <a:gd name="connsiteY3" fmla="*/ 6828972 h 6843486"/>
              <a:gd name="connsiteX4" fmla="*/ 0 w 12149854"/>
              <a:gd name="connsiteY4" fmla="*/ 6843486 h 6843486"/>
              <a:gd name="connsiteX0" fmla="*/ 0 w 12193397"/>
              <a:gd name="connsiteY0" fmla="*/ 6887029 h 6887029"/>
              <a:gd name="connsiteX1" fmla="*/ 9849393 w 12193397"/>
              <a:gd name="connsiteY1" fmla="*/ 5104675 h 6887029"/>
              <a:gd name="connsiteX2" fmla="*/ 12192001 w 12193397"/>
              <a:gd name="connsiteY2" fmla="*/ 0 h 6887029"/>
              <a:gd name="connsiteX3" fmla="*/ 12192001 w 12193397"/>
              <a:gd name="connsiteY3" fmla="*/ 6828972 h 6887029"/>
              <a:gd name="connsiteX4" fmla="*/ 0 w 12193397"/>
              <a:gd name="connsiteY4" fmla="*/ 6887029 h 6887029"/>
              <a:gd name="connsiteX0" fmla="*/ 0 w 12193397"/>
              <a:gd name="connsiteY0" fmla="*/ 6887029 h 6887029"/>
              <a:gd name="connsiteX1" fmla="*/ 9849393 w 12193397"/>
              <a:gd name="connsiteY1" fmla="*/ 5104675 h 6887029"/>
              <a:gd name="connsiteX2" fmla="*/ 12192001 w 12193397"/>
              <a:gd name="connsiteY2" fmla="*/ 0 h 6887029"/>
              <a:gd name="connsiteX3" fmla="*/ 12192001 w 12193397"/>
              <a:gd name="connsiteY3" fmla="*/ 6887029 h 6887029"/>
              <a:gd name="connsiteX4" fmla="*/ 0 w 12193397"/>
              <a:gd name="connsiteY4" fmla="*/ 6887029 h 6887029"/>
              <a:gd name="connsiteX0" fmla="*/ 0 w 12192154"/>
              <a:gd name="connsiteY0" fmla="*/ 6219372 h 6219372"/>
              <a:gd name="connsiteX1" fmla="*/ 9849393 w 12192154"/>
              <a:gd name="connsiteY1" fmla="*/ 4437018 h 6219372"/>
              <a:gd name="connsiteX2" fmla="*/ 12090401 w 12192154"/>
              <a:gd name="connsiteY2" fmla="*/ 0 h 6219372"/>
              <a:gd name="connsiteX3" fmla="*/ 12192001 w 12192154"/>
              <a:gd name="connsiteY3" fmla="*/ 6219372 h 6219372"/>
              <a:gd name="connsiteX4" fmla="*/ 0 w 12192154"/>
              <a:gd name="connsiteY4" fmla="*/ 6219372 h 6219372"/>
              <a:gd name="connsiteX0" fmla="*/ 0 w 12193397"/>
              <a:gd name="connsiteY0" fmla="*/ 6219372 h 6219372"/>
              <a:gd name="connsiteX1" fmla="*/ 9849393 w 12193397"/>
              <a:gd name="connsiteY1" fmla="*/ 4437018 h 6219372"/>
              <a:gd name="connsiteX2" fmla="*/ 12192001 w 12193397"/>
              <a:gd name="connsiteY2" fmla="*/ 0 h 6219372"/>
              <a:gd name="connsiteX3" fmla="*/ 12192001 w 12193397"/>
              <a:gd name="connsiteY3" fmla="*/ 6219372 h 6219372"/>
              <a:gd name="connsiteX4" fmla="*/ 0 w 12193397"/>
              <a:gd name="connsiteY4" fmla="*/ 6219372 h 6219372"/>
              <a:gd name="connsiteX0" fmla="*/ 0 w 12193397"/>
              <a:gd name="connsiteY0" fmla="*/ 6219372 h 6872515"/>
              <a:gd name="connsiteX1" fmla="*/ 9849393 w 12193397"/>
              <a:gd name="connsiteY1" fmla="*/ 4437018 h 6872515"/>
              <a:gd name="connsiteX2" fmla="*/ 12192001 w 12193397"/>
              <a:gd name="connsiteY2" fmla="*/ 0 h 6872515"/>
              <a:gd name="connsiteX3" fmla="*/ 12192001 w 12193397"/>
              <a:gd name="connsiteY3" fmla="*/ 6872515 h 6872515"/>
              <a:gd name="connsiteX4" fmla="*/ 0 w 12193397"/>
              <a:gd name="connsiteY4" fmla="*/ 6219372 h 6872515"/>
              <a:gd name="connsiteX0" fmla="*/ 0 w 12222426"/>
              <a:gd name="connsiteY0" fmla="*/ 6872514 h 6872515"/>
              <a:gd name="connsiteX1" fmla="*/ 9878422 w 12222426"/>
              <a:gd name="connsiteY1" fmla="*/ 4437018 h 6872515"/>
              <a:gd name="connsiteX2" fmla="*/ 12221030 w 12222426"/>
              <a:gd name="connsiteY2" fmla="*/ 0 h 6872515"/>
              <a:gd name="connsiteX3" fmla="*/ 12221030 w 12222426"/>
              <a:gd name="connsiteY3" fmla="*/ 6872515 h 6872515"/>
              <a:gd name="connsiteX4" fmla="*/ 0 w 12222426"/>
              <a:gd name="connsiteY4" fmla="*/ 6872514 h 6872515"/>
              <a:gd name="connsiteX0" fmla="*/ 0 w 12222426"/>
              <a:gd name="connsiteY0" fmla="*/ 6872514 h 6872515"/>
              <a:gd name="connsiteX1" fmla="*/ 10197736 w 12222426"/>
              <a:gd name="connsiteY1" fmla="*/ 4814390 h 6872515"/>
              <a:gd name="connsiteX2" fmla="*/ 12221030 w 12222426"/>
              <a:gd name="connsiteY2" fmla="*/ 0 h 6872515"/>
              <a:gd name="connsiteX3" fmla="*/ 12221030 w 12222426"/>
              <a:gd name="connsiteY3" fmla="*/ 6872515 h 6872515"/>
              <a:gd name="connsiteX4" fmla="*/ 0 w 12222426"/>
              <a:gd name="connsiteY4" fmla="*/ 6872514 h 6872515"/>
              <a:gd name="connsiteX0" fmla="*/ 0 w 12222426"/>
              <a:gd name="connsiteY0" fmla="*/ 6872514 h 6872515"/>
              <a:gd name="connsiteX1" fmla="*/ 10212250 w 12222426"/>
              <a:gd name="connsiteY1" fmla="*/ 5409476 h 6872515"/>
              <a:gd name="connsiteX2" fmla="*/ 12221030 w 12222426"/>
              <a:gd name="connsiteY2" fmla="*/ 0 h 6872515"/>
              <a:gd name="connsiteX3" fmla="*/ 12221030 w 12222426"/>
              <a:gd name="connsiteY3" fmla="*/ 6872515 h 6872515"/>
              <a:gd name="connsiteX4" fmla="*/ 0 w 12222426"/>
              <a:gd name="connsiteY4" fmla="*/ 6872514 h 6872515"/>
              <a:gd name="connsiteX0" fmla="*/ 0 w 12222426"/>
              <a:gd name="connsiteY0" fmla="*/ 6872514 h 6872515"/>
              <a:gd name="connsiteX1" fmla="*/ 10096136 w 12222426"/>
              <a:gd name="connsiteY1" fmla="*/ 5264333 h 6872515"/>
              <a:gd name="connsiteX2" fmla="*/ 12221030 w 12222426"/>
              <a:gd name="connsiteY2" fmla="*/ 0 h 6872515"/>
              <a:gd name="connsiteX3" fmla="*/ 12221030 w 12222426"/>
              <a:gd name="connsiteY3" fmla="*/ 6872515 h 6872515"/>
              <a:gd name="connsiteX4" fmla="*/ 0 w 12222426"/>
              <a:gd name="connsiteY4" fmla="*/ 6872514 h 6872515"/>
              <a:gd name="connsiteX0" fmla="*/ 0 w 12259130"/>
              <a:gd name="connsiteY0" fmla="*/ 6847114 h 6847115"/>
              <a:gd name="connsiteX1" fmla="*/ 10096136 w 12259130"/>
              <a:gd name="connsiteY1" fmla="*/ 5238933 h 6847115"/>
              <a:gd name="connsiteX2" fmla="*/ 12259130 w 12259130"/>
              <a:gd name="connsiteY2" fmla="*/ 0 h 6847115"/>
              <a:gd name="connsiteX3" fmla="*/ 12221030 w 12259130"/>
              <a:gd name="connsiteY3" fmla="*/ 6847115 h 6847115"/>
              <a:gd name="connsiteX4" fmla="*/ 0 w 12259130"/>
              <a:gd name="connsiteY4" fmla="*/ 6847114 h 6847115"/>
              <a:gd name="connsiteX0" fmla="*/ 0 w 12170230"/>
              <a:gd name="connsiteY0" fmla="*/ 6859814 h 6859814"/>
              <a:gd name="connsiteX1" fmla="*/ 10007236 w 12170230"/>
              <a:gd name="connsiteY1" fmla="*/ 5238933 h 6859814"/>
              <a:gd name="connsiteX2" fmla="*/ 12170230 w 12170230"/>
              <a:gd name="connsiteY2" fmla="*/ 0 h 6859814"/>
              <a:gd name="connsiteX3" fmla="*/ 12132130 w 12170230"/>
              <a:gd name="connsiteY3" fmla="*/ 6847115 h 6859814"/>
              <a:gd name="connsiteX4" fmla="*/ 0 w 12170230"/>
              <a:gd name="connsiteY4" fmla="*/ 6859814 h 6859814"/>
              <a:gd name="connsiteX0" fmla="*/ 0 w 12195630"/>
              <a:gd name="connsiteY0" fmla="*/ 6847114 h 6847115"/>
              <a:gd name="connsiteX1" fmla="*/ 10032636 w 12195630"/>
              <a:gd name="connsiteY1" fmla="*/ 5238933 h 6847115"/>
              <a:gd name="connsiteX2" fmla="*/ 12195630 w 12195630"/>
              <a:gd name="connsiteY2" fmla="*/ 0 h 6847115"/>
              <a:gd name="connsiteX3" fmla="*/ 12157530 w 12195630"/>
              <a:gd name="connsiteY3" fmla="*/ 6847115 h 6847115"/>
              <a:gd name="connsiteX4" fmla="*/ 0 w 12195630"/>
              <a:gd name="connsiteY4" fmla="*/ 6847114 h 6847115"/>
              <a:gd name="connsiteX0" fmla="*/ 0 w 12195630"/>
              <a:gd name="connsiteY0" fmla="*/ 6847114 h 6847115"/>
              <a:gd name="connsiteX1" fmla="*/ 10032636 w 12195630"/>
              <a:gd name="connsiteY1" fmla="*/ 5238933 h 6847115"/>
              <a:gd name="connsiteX2" fmla="*/ 12195630 w 12195630"/>
              <a:gd name="connsiteY2" fmla="*/ 0 h 6847115"/>
              <a:gd name="connsiteX3" fmla="*/ 12157530 w 12195630"/>
              <a:gd name="connsiteY3" fmla="*/ 6847115 h 6847115"/>
              <a:gd name="connsiteX4" fmla="*/ 0 w 12195630"/>
              <a:gd name="connsiteY4" fmla="*/ 6847114 h 6847115"/>
              <a:gd name="connsiteX0" fmla="*/ 0 w 12195630"/>
              <a:gd name="connsiteY0" fmla="*/ 6847114 h 6847115"/>
              <a:gd name="connsiteX1" fmla="*/ 10032636 w 12195630"/>
              <a:gd name="connsiteY1" fmla="*/ 5238933 h 6847115"/>
              <a:gd name="connsiteX2" fmla="*/ 12195630 w 12195630"/>
              <a:gd name="connsiteY2" fmla="*/ 0 h 6847115"/>
              <a:gd name="connsiteX3" fmla="*/ 12157530 w 12195630"/>
              <a:gd name="connsiteY3" fmla="*/ 6847115 h 6847115"/>
              <a:gd name="connsiteX4" fmla="*/ 0 w 12195630"/>
              <a:gd name="connsiteY4" fmla="*/ 6847114 h 68471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5630" h="6847115">
                <a:moveTo>
                  <a:pt x="0" y="6847114"/>
                </a:moveTo>
                <a:cubicBezTo>
                  <a:pt x="1860005" y="5494382"/>
                  <a:pt x="7994831" y="6388465"/>
                  <a:pt x="10032636" y="5238933"/>
                </a:cubicBezTo>
                <a:cubicBezTo>
                  <a:pt x="12206876" y="3558178"/>
                  <a:pt x="11083835" y="1631043"/>
                  <a:pt x="12195630" y="0"/>
                </a:cubicBezTo>
                <a:cubicBezTo>
                  <a:pt x="12190792" y="2281162"/>
                  <a:pt x="12162368" y="4565953"/>
                  <a:pt x="12157530" y="6847115"/>
                </a:cubicBezTo>
                <a:lnTo>
                  <a:pt x="0" y="6847114"/>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Isosceles Triangle 9">
            <a:extLst>
              <a:ext uri="{FF2B5EF4-FFF2-40B4-BE49-F238E27FC236}">
                <a16:creationId xmlns:a16="http://schemas.microsoft.com/office/drawing/2014/main" id="{66BF8A63-094C-431F-A3A0-63E41BD8DF9F}"/>
              </a:ext>
            </a:extLst>
          </p:cNvPr>
          <p:cNvSpPr/>
          <p:nvPr userDrawn="1"/>
        </p:nvSpPr>
        <p:spPr>
          <a:xfrm>
            <a:off x="-15213" y="-8794"/>
            <a:ext cx="12222426" cy="6872515"/>
          </a:xfrm>
          <a:custGeom>
            <a:avLst/>
            <a:gdLst>
              <a:gd name="connsiteX0" fmla="*/ 0 w 12192000"/>
              <a:gd name="connsiteY0" fmla="*/ 6858000 h 6858000"/>
              <a:gd name="connsiteX1" fmla="*/ 12192000 w 12192000"/>
              <a:gd name="connsiteY1" fmla="*/ 0 h 6858000"/>
              <a:gd name="connsiteX2" fmla="*/ 12192000 w 12192000"/>
              <a:gd name="connsiteY2" fmla="*/ 6858000 h 6858000"/>
              <a:gd name="connsiteX3" fmla="*/ 0 w 12192000"/>
              <a:gd name="connsiteY3" fmla="*/ 6858000 h 6858000"/>
              <a:gd name="connsiteX0" fmla="*/ 0 w 12192000"/>
              <a:gd name="connsiteY0" fmla="*/ 6858000 h 6858000"/>
              <a:gd name="connsiteX1" fmla="*/ 9313816 w 12192000"/>
              <a:gd name="connsiteY1" fmla="*/ 5159828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192000"/>
              <a:gd name="connsiteY0" fmla="*/ 6858000 h 6858000"/>
              <a:gd name="connsiteX1" fmla="*/ 9313816 w 12192000"/>
              <a:gd name="connsiteY1" fmla="*/ 5159828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192000"/>
              <a:gd name="connsiteY0" fmla="*/ 6858000 h 6858000"/>
              <a:gd name="connsiteX1" fmla="*/ 10136776 w 12192000"/>
              <a:gd name="connsiteY1" fmla="*/ 5630091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192000"/>
              <a:gd name="connsiteY0" fmla="*/ 6858000 h 6858000"/>
              <a:gd name="connsiteX1" fmla="*/ 10371907 w 12192000"/>
              <a:gd name="connsiteY1" fmla="*/ 5786846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700000"/>
              <a:gd name="connsiteY0" fmla="*/ 6858000 h 7525657"/>
              <a:gd name="connsiteX1" fmla="*/ 10371907 w 12700000"/>
              <a:gd name="connsiteY1" fmla="*/ 5786846 h 7525657"/>
              <a:gd name="connsiteX2" fmla="*/ 12192000 w 12700000"/>
              <a:gd name="connsiteY2" fmla="*/ 0 h 7525657"/>
              <a:gd name="connsiteX3" fmla="*/ 12700000 w 12700000"/>
              <a:gd name="connsiteY3" fmla="*/ 7525657 h 7525657"/>
              <a:gd name="connsiteX4" fmla="*/ 0 w 12700000"/>
              <a:gd name="connsiteY4" fmla="*/ 6858000 h 7525657"/>
              <a:gd name="connsiteX0" fmla="*/ 0 w 12729029"/>
              <a:gd name="connsiteY0" fmla="*/ 6204858 h 6872515"/>
              <a:gd name="connsiteX1" fmla="*/ 10371907 w 12729029"/>
              <a:gd name="connsiteY1" fmla="*/ 5133704 h 6872515"/>
              <a:gd name="connsiteX2" fmla="*/ 12729029 w 12729029"/>
              <a:gd name="connsiteY2" fmla="*/ 0 h 6872515"/>
              <a:gd name="connsiteX3" fmla="*/ 12700000 w 12729029"/>
              <a:gd name="connsiteY3" fmla="*/ 6872515 h 6872515"/>
              <a:gd name="connsiteX4" fmla="*/ 0 w 12729029"/>
              <a:gd name="connsiteY4" fmla="*/ 6204858 h 6872515"/>
              <a:gd name="connsiteX0" fmla="*/ 0 w 12162972"/>
              <a:gd name="connsiteY0" fmla="*/ 6872515 h 6872515"/>
              <a:gd name="connsiteX1" fmla="*/ 9805850 w 12162972"/>
              <a:gd name="connsiteY1" fmla="*/ 5133704 h 6872515"/>
              <a:gd name="connsiteX2" fmla="*/ 12162972 w 12162972"/>
              <a:gd name="connsiteY2" fmla="*/ 0 h 6872515"/>
              <a:gd name="connsiteX3" fmla="*/ 12133943 w 12162972"/>
              <a:gd name="connsiteY3" fmla="*/ 6872515 h 6872515"/>
              <a:gd name="connsiteX4" fmla="*/ 0 w 12162972"/>
              <a:gd name="connsiteY4" fmla="*/ 6872515 h 6872515"/>
              <a:gd name="connsiteX0" fmla="*/ 0 w 12148458"/>
              <a:gd name="connsiteY0" fmla="*/ 6843486 h 6843486"/>
              <a:gd name="connsiteX1" fmla="*/ 9805850 w 12148458"/>
              <a:gd name="connsiteY1" fmla="*/ 5104675 h 6843486"/>
              <a:gd name="connsiteX2" fmla="*/ 12148458 w 12148458"/>
              <a:gd name="connsiteY2" fmla="*/ 0 h 6843486"/>
              <a:gd name="connsiteX3" fmla="*/ 12133943 w 12148458"/>
              <a:gd name="connsiteY3" fmla="*/ 6843486 h 6843486"/>
              <a:gd name="connsiteX4" fmla="*/ 0 w 12148458"/>
              <a:gd name="connsiteY4" fmla="*/ 6843486 h 6843486"/>
              <a:gd name="connsiteX0" fmla="*/ 0 w 12148458"/>
              <a:gd name="connsiteY0" fmla="*/ 6843486 h 6843486"/>
              <a:gd name="connsiteX1" fmla="*/ 9805850 w 12148458"/>
              <a:gd name="connsiteY1" fmla="*/ 5104675 h 6843486"/>
              <a:gd name="connsiteX2" fmla="*/ 12148458 w 12148458"/>
              <a:gd name="connsiteY2" fmla="*/ 0 h 6843486"/>
              <a:gd name="connsiteX3" fmla="*/ 12032343 w 12148458"/>
              <a:gd name="connsiteY3" fmla="*/ 6698343 h 6843486"/>
              <a:gd name="connsiteX4" fmla="*/ 0 w 12148458"/>
              <a:gd name="connsiteY4" fmla="*/ 6843486 h 6843486"/>
              <a:gd name="connsiteX0" fmla="*/ 0 w 12149854"/>
              <a:gd name="connsiteY0" fmla="*/ 6843486 h 6843486"/>
              <a:gd name="connsiteX1" fmla="*/ 9805850 w 12149854"/>
              <a:gd name="connsiteY1" fmla="*/ 5104675 h 6843486"/>
              <a:gd name="connsiteX2" fmla="*/ 12148458 w 12149854"/>
              <a:gd name="connsiteY2" fmla="*/ 0 h 6843486"/>
              <a:gd name="connsiteX3" fmla="*/ 12148458 w 12149854"/>
              <a:gd name="connsiteY3" fmla="*/ 6828972 h 6843486"/>
              <a:gd name="connsiteX4" fmla="*/ 0 w 12149854"/>
              <a:gd name="connsiteY4" fmla="*/ 6843486 h 6843486"/>
              <a:gd name="connsiteX0" fmla="*/ 0 w 12193397"/>
              <a:gd name="connsiteY0" fmla="*/ 6887029 h 6887029"/>
              <a:gd name="connsiteX1" fmla="*/ 9849393 w 12193397"/>
              <a:gd name="connsiteY1" fmla="*/ 5104675 h 6887029"/>
              <a:gd name="connsiteX2" fmla="*/ 12192001 w 12193397"/>
              <a:gd name="connsiteY2" fmla="*/ 0 h 6887029"/>
              <a:gd name="connsiteX3" fmla="*/ 12192001 w 12193397"/>
              <a:gd name="connsiteY3" fmla="*/ 6828972 h 6887029"/>
              <a:gd name="connsiteX4" fmla="*/ 0 w 12193397"/>
              <a:gd name="connsiteY4" fmla="*/ 6887029 h 6887029"/>
              <a:gd name="connsiteX0" fmla="*/ 0 w 12193397"/>
              <a:gd name="connsiteY0" fmla="*/ 6887029 h 6887029"/>
              <a:gd name="connsiteX1" fmla="*/ 9849393 w 12193397"/>
              <a:gd name="connsiteY1" fmla="*/ 5104675 h 6887029"/>
              <a:gd name="connsiteX2" fmla="*/ 12192001 w 12193397"/>
              <a:gd name="connsiteY2" fmla="*/ 0 h 6887029"/>
              <a:gd name="connsiteX3" fmla="*/ 12192001 w 12193397"/>
              <a:gd name="connsiteY3" fmla="*/ 6887029 h 6887029"/>
              <a:gd name="connsiteX4" fmla="*/ 0 w 12193397"/>
              <a:gd name="connsiteY4" fmla="*/ 6887029 h 6887029"/>
              <a:gd name="connsiteX0" fmla="*/ 0 w 12192154"/>
              <a:gd name="connsiteY0" fmla="*/ 6219372 h 6219372"/>
              <a:gd name="connsiteX1" fmla="*/ 9849393 w 12192154"/>
              <a:gd name="connsiteY1" fmla="*/ 4437018 h 6219372"/>
              <a:gd name="connsiteX2" fmla="*/ 12090401 w 12192154"/>
              <a:gd name="connsiteY2" fmla="*/ 0 h 6219372"/>
              <a:gd name="connsiteX3" fmla="*/ 12192001 w 12192154"/>
              <a:gd name="connsiteY3" fmla="*/ 6219372 h 6219372"/>
              <a:gd name="connsiteX4" fmla="*/ 0 w 12192154"/>
              <a:gd name="connsiteY4" fmla="*/ 6219372 h 6219372"/>
              <a:gd name="connsiteX0" fmla="*/ 0 w 12193397"/>
              <a:gd name="connsiteY0" fmla="*/ 6219372 h 6219372"/>
              <a:gd name="connsiteX1" fmla="*/ 9849393 w 12193397"/>
              <a:gd name="connsiteY1" fmla="*/ 4437018 h 6219372"/>
              <a:gd name="connsiteX2" fmla="*/ 12192001 w 12193397"/>
              <a:gd name="connsiteY2" fmla="*/ 0 h 6219372"/>
              <a:gd name="connsiteX3" fmla="*/ 12192001 w 12193397"/>
              <a:gd name="connsiteY3" fmla="*/ 6219372 h 6219372"/>
              <a:gd name="connsiteX4" fmla="*/ 0 w 12193397"/>
              <a:gd name="connsiteY4" fmla="*/ 6219372 h 6219372"/>
              <a:gd name="connsiteX0" fmla="*/ 0 w 12193397"/>
              <a:gd name="connsiteY0" fmla="*/ 6219372 h 6872515"/>
              <a:gd name="connsiteX1" fmla="*/ 9849393 w 12193397"/>
              <a:gd name="connsiteY1" fmla="*/ 4437018 h 6872515"/>
              <a:gd name="connsiteX2" fmla="*/ 12192001 w 12193397"/>
              <a:gd name="connsiteY2" fmla="*/ 0 h 6872515"/>
              <a:gd name="connsiteX3" fmla="*/ 12192001 w 12193397"/>
              <a:gd name="connsiteY3" fmla="*/ 6872515 h 6872515"/>
              <a:gd name="connsiteX4" fmla="*/ 0 w 12193397"/>
              <a:gd name="connsiteY4" fmla="*/ 6219372 h 6872515"/>
              <a:gd name="connsiteX0" fmla="*/ 0 w 12222426"/>
              <a:gd name="connsiteY0" fmla="*/ 6872514 h 6872515"/>
              <a:gd name="connsiteX1" fmla="*/ 9878422 w 12222426"/>
              <a:gd name="connsiteY1" fmla="*/ 4437018 h 6872515"/>
              <a:gd name="connsiteX2" fmla="*/ 12221030 w 12222426"/>
              <a:gd name="connsiteY2" fmla="*/ 0 h 6872515"/>
              <a:gd name="connsiteX3" fmla="*/ 12221030 w 12222426"/>
              <a:gd name="connsiteY3" fmla="*/ 6872515 h 6872515"/>
              <a:gd name="connsiteX4" fmla="*/ 0 w 12222426"/>
              <a:gd name="connsiteY4" fmla="*/ 6872514 h 6872515"/>
              <a:gd name="connsiteX0" fmla="*/ 0 w 12222426"/>
              <a:gd name="connsiteY0" fmla="*/ 6872514 h 6872515"/>
              <a:gd name="connsiteX1" fmla="*/ 10197736 w 12222426"/>
              <a:gd name="connsiteY1" fmla="*/ 4814390 h 6872515"/>
              <a:gd name="connsiteX2" fmla="*/ 12221030 w 12222426"/>
              <a:gd name="connsiteY2" fmla="*/ 0 h 6872515"/>
              <a:gd name="connsiteX3" fmla="*/ 12221030 w 12222426"/>
              <a:gd name="connsiteY3" fmla="*/ 6872515 h 6872515"/>
              <a:gd name="connsiteX4" fmla="*/ 0 w 12222426"/>
              <a:gd name="connsiteY4" fmla="*/ 6872514 h 6872515"/>
              <a:gd name="connsiteX0" fmla="*/ 0 w 12222426"/>
              <a:gd name="connsiteY0" fmla="*/ 6872514 h 6872515"/>
              <a:gd name="connsiteX1" fmla="*/ 10212250 w 12222426"/>
              <a:gd name="connsiteY1" fmla="*/ 5409476 h 6872515"/>
              <a:gd name="connsiteX2" fmla="*/ 12221030 w 12222426"/>
              <a:gd name="connsiteY2" fmla="*/ 0 h 6872515"/>
              <a:gd name="connsiteX3" fmla="*/ 12221030 w 12222426"/>
              <a:gd name="connsiteY3" fmla="*/ 6872515 h 6872515"/>
              <a:gd name="connsiteX4" fmla="*/ 0 w 12222426"/>
              <a:gd name="connsiteY4" fmla="*/ 6872514 h 68725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22426" h="6872515">
                <a:moveTo>
                  <a:pt x="0" y="6872514"/>
                </a:moveTo>
                <a:cubicBezTo>
                  <a:pt x="2037805" y="5722982"/>
                  <a:pt x="8174445" y="6559008"/>
                  <a:pt x="10212250" y="5409476"/>
                </a:cubicBezTo>
                <a:cubicBezTo>
                  <a:pt x="12386490" y="3728721"/>
                  <a:pt x="11261635" y="1719943"/>
                  <a:pt x="12221030" y="0"/>
                </a:cubicBezTo>
                <a:cubicBezTo>
                  <a:pt x="12216192" y="2281162"/>
                  <a:pt x="12225868" y="4591353"/>
                  <a:pt x="12221030" y="6872515"/>
                </a:cubicBezTo>
                <a:lnTo>
                  <a:pt x="0" y="6872514"/>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Isosceles Triangle 9">
            <a:extLst>
              <a:ext uri="{FF2B5EF4-FFF2-40B4-BE49-F238E27FC236}">
                <a16:creationId xmlns:a16="http://schemas.microsoft.com/office/drawing/2014/main" id="{ED72CE23-6E9E-445E-A127-A9C3AB89B488}"/>
              </a:ext>
            </a:extLst>
          </p:cNvPr>
          <p:cNvSpPr/>
          <p:nvPr userDrawn="1"/>
        </p:nvSpPr>
        <p:spPr>
          <a:xfrm rot="10800000">
            <a:off x="1" y="-12699"/>
            <a:ext cx="12204700" cy="6870700"/>
          </a:xfrm>
          <a:custGeom>
            <a:avLst/>
            <a:gdLst>
              <a:gd name="connsiteX0" fmla="*/ 0 w 12192000"/>
              <a:gd name="connsiteY0" fmla="*/ 6858000 h 6858000"/>
              <a:gd name="connsiteX1" fmla="*/ 12192000 w 12192000"/>
              <a:gd name="connsiteY1" fmla="*/ 0 h 6858000"/>
              <a:gd name="connsiteX2" fmla="*/ 12192000 w 12192000"/>
              <a:gd name="connsiteY2" fmla="*/ 6858000 h 6858000"/>
              <a:gd name="connsiteX3" fmla="*/ 0 w 12192000"/>
              <a:gd name="connsiteY3" fmla="*/ 6858000 h 6858000"/>
              <a:gd name="connsiteX0" fmla="*/ 0 w 12192000"/>
              <a:gd name="connsiteY0" fmla="*/ 6858000 h 6858000"/>
              <a:gd name="connsiteX1" fmla="*/ 9313816 w 12192000"/>
              <a:gd name="connsiteY1" fmla="*/ 5159828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192000"/>
              <a:gd name="connsiteY0" fmla="*/ 6858000 h 6858000"/>
              <a:gd name="connsiteX1" fmla="*/ 9313816 w 12192000"/>
              <a:gd name="connsiteY1" fmla="*/ 5159828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192000"/>
              <a:gd name="connsiteY0" fmla="*/ 6858000 h 6858000"/>
              <a:gd name="connsiteX1" fmla="*/ 10136776 w 12192000"/>
              <a:gd name="connsiteY1" fmla="*/ 5630091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192000"/>
              <a:gd name="connsiteY0" fmla="*/ 6858000 h 6858000"/>
              <a:gd name="connsiteX1" fmla="*/ 10371907 w 12192000"/>
              <a:gd name="connsiteY1" fmla="*/ 5786846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192000"/>
              <a:gd name="connsiteY0" fmla="*/ 6858000 h 6858000"/>
              <a:gd name="connsiteX1" fmla="*/ 10197736 w 12192000"/>
              <a:gd name="connsiteY1" fmla="*/ 5656217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039600"/>
              <a:gd name="connsiteY0" fmla="*/ 6997700 h 6997700"/>
              <a:gd name="connsiteX1" fmla="*/ 10045336 w 12039600"/>
              <a:gd name="connsiteY1" fmla="*/ 5656217 h 6997700"/>
              <a:gd name="connsiteX2" fmla="*/ 12039600 w 12039600"/>
              <a:gd name="connsiteY2" fmla="*/ 0 h 6997700"/>
              <a:gd name="connsiteX3" fmla="*/ 12039600 w 12039600"/>
              <a:gd name="connsiteY3" fmla="*/ 6858000 h 6997700"/>
              <a:gd name="connsiteX4" fmla="*/ 0 w 12039600"/>
              <a:gd name="connsiteY4" fmla="*/ 6997700 h 6997700"/>
              <a:gd name="connsiteX0" fmla="*/ 0 w 12192000"/>
              <a:gd name="connsiteY0" fmla="*/ 6997700 h 6997700"/>
              <a:gd name="connsiteX1" fmla="*/ 10045336 w 12192000"/>
              <a:gd name="connsiteY1" fmla="*/ 5656217 h 6997700"/>
              <a:gd name="connsiteX2" fmla="*/ 12039600 w 12192000"/>
              <a:gd name="connsiteY2" fmla="*/ 0 h 6997700"/>
              <a:gd name="connsiteX3" fmla="*/ 12192000 w 12192000"/>
              <a:gd name="connsiteY3" fmla="*/ 6997700 h 6997700"/>
              <a:gd name="connsiteX4" fmla="*/ 0 w 12192000"/>
              <a:gd name="connsiteY4" fmla="*/ 6997700 h 6997700"/>
              <a:gd name="connsiteX0" fmla="*/ 0 w 12192000"/>
              <a:gd name="connsiteY0" fmla="*/ 6845300 h 6845300"/>
              <a:gd name="connsiteX1" fmla="*/ 10045336 w 12192000"/>
              <a:gd name="connsiteY1" fmla="*/ 5503817 h 6845300"/>
              <a:gd name="connsiteX2" fmla="*/ 12192000 w 12192000"/>
              <a:gd name="connsiteY2" fmla="*/ 0 h 6845300"/>
              <a:gd name="connsiteX3" fmla="*/ 12192000 w 12192000"/>
              <a:gd name="connsiteY3" fmla="*/ 6845300 h 6845300"/>
              <a:gd name="connsiteX4" fmla="*/ 0 w 12192000"/>
              <a:gd name="connsiteY4" fmla="*/ 6845300 h 6845300"/>
              <a:gd name="connsiteX0" fmla="*/ 0 w 12192000"/>
              <a:gd name="connsiteY0" fmla="*/ 6845300 h 6845300"/>
              <a:gd name="connsiteX1" fmla="*/ 10083436 w 12192000"/>
              <a:gd name="connsiteY1" fmla="*/ 5592717 h 6845300"/>
              <a:gd name="connsiteX2" fmla="*/ 12192000 w 12192000"/>
              <a:gd name="connsiteY2" fmla="*/ 0 h 6845300"/>
              <a:gd name="connsiteX3" fmla="*/ 12192000 w 12192000"/>
              <a:gd name="connsiteY3" fmla="*/ 6845300 h 6845300"/>
              <a:gd name="connsiteX4" fmla="*/ 0 w 12192000"/>
              <a:gd name="connsiteY4" fmla="*/ 6845300 h 6845300"/>
              <a:gd name="connsiteX0" fmla="*/ 0 w 12192000"/>
              <a:gd name="connsiteY0" fmla="*/ 6845300 h 6845300"/>
              <a:gd name="connsiteX1" fmla="*/ 10045336 w 12192000"/>
              <a:gd name="connsiteY1" fmla="*/ 5554617 h 6845300"/>
              <a:gd name="connsiteX2" fmla="*/ 12192000 w 12192000"/>
              <a:gd name="connsiteY2" fmla="*/ 0 h 6845300"/>
              <a:gd name="connsiteX3" fmla="*/ 12192000 w 12192000"/>
              <a:gd name="connsiteY3" fmla="*/ 6845300 h 6845300"/>
              <a:gd name="connsiteX4" fmla="*/ 0 w 12192000"/>
              <a:gd name="connsiteY4" fmla="*/ 6845300 h 6845300"/>
              <a:gd name="connsiteX0" fmla="*/ 0 w 12192000"/>
              <a:gd name="connsiteY0" fmla="*/ 6845300 h 6845300"/>
              <a:gd name="connsiteX1" fmla="*/ 10045336 w 12192000"/>
              <a:gd name="connsiteY1" fmla="*/ 5554617 h 6845300"/>
              <a:gd name="connsiteX2" fmla="*/ 12192000 w 12192000"/>
              <a:gd name="connsiteY2" fmla="*/ 0 h 6845300"/>
              <a:gd name="connsiteX3" fmla="*/ 12192000 w 12192000"/>
              <a:gd name="connsiteY3" fmla="*/ 6845300 h 6845300"/>
              <a:gd name="connsiteX4" fmla="*/ 0 w 12192000"/>
              <a:gd name="connsiteY4" fmla="*/ 6845300 h 6845300"/>
              <a:gd name="connsiteX0" fmla="*/ 0 w 12204700"/>
              <a:gd name="connsiteY0" fmla="*/ 6832600 h 6845300"/>
              <a:gd name="connsiteX1" fmla="*/ 10058036 w 12204700"/>
              <a:gd name="connsiteY1" fmla="*/ 5554617 h 6845300"/>
              <a:gd name="connsiteX2" fmla="*/ 12204700 w 12204700"/>
              <a:gd name="connsiteY2" fmla="*/ 0 h 6845300"/>
              <a:gd name="connsiteX3" fmla="*/ 12204700 w 12204700"/>
              <a:gd name="connsiteY3" fmla="*/ 6845300 h 6845300"/>
              <a:gd name="connsiteX4" fmla="*/ 0 w 12204700"/>
              <a:gd name="connsiteY4" fmla="*/ 6832600 h 6845300"/>
              <a:gd name="connsiteX0" fmla="*/ 0 w 12204700"/>
              <a:gd name="connsiteY0" fmla="*/ 6832600 h 6845300"/>
              <a:gd name="connsiteX1" fmla="*/ 10058036 w 12204700"/>
              <a:gd name="connsiteY1" fmla="*/ 5554617 h 6845300"/>
              <a:gd name="connsiteX2" fmla="*/ 12204700 w 12204700"/>
              <a:gd name="connsiteY2" fmla="*/ 0 h 6845300"/>
              <a:gd name="connsiteX3" fmla="*/ 12204700 w 12204700"/>
              <a:gd name="connsiteY3" fmla="*/ 6845300 h 6845300"/>
              <a:gd name="connsiteX4" fmla="*/ 0 w 12204700"/>
              <a:gd name="connsiteY4" fmla="*/ 6832600 h 6845300"/>
              <a:gd name="connsiteX0" fmla="*/ 0 w 12204700"/>
              <a:gd name="connsiteY0" fmla="*/ 6832600 h 6870700"/>
              <a:gd name="connsiteX1" fmla="*/ 10058036 w 12204700"/>
              <a:gd name="connsiteY1" fmla="*/ 5554617 h 6870700"/>
              <a:gd name="connsiteX2" fmla="*/ 12204700 w 12204700"/>
              <a:gd name="connsiteY2" fmla="*/ 0 h 6870700"/>
              <a:gd name="connsiteX3" fmla="*/ 12192000 w 12204700"/>
              <a:gd name="connsiteY3" fmla="*/ 6870700 h 6870700"/>
              <a:gd name="connsiteX4" fmla="*/ 0 w 12204700"/>
              <a:gd name="connsiteY4" fmla="*/ 6832600 h 6870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4700" h="6870700">
                <a:moveTo>
                  <a:pt x="0" y="6832600"/>
                </a:moveTo>
                <a:cubicBezTo>
                  <a:pt x="1885405" y="5568768"/>
                  <a:pt x="8020231" y="6704149"/>
                  <a:pt x="10058036" y="5554617"/>
                </a:cubicBezTo>
                <a:cubicBezTo>
                  <a:pt x="12232276" y="3873862"/>
                  <a:pt x="11054805" y="1554843"/>
                  <a:pt x="12204700" y="0"/>
                </a:cubicBezTo>
                <a:cubicBezTo>
                  <a:pt x="12200467" y="2290233"/>
                  <a:pt x="12196233" y="4580467"/>
                  <a:pt x="12192000" y="6870700"/>
                </a:cubicBezTo>
                <a:lnTo>
                  <a:pt x="0" y="6832600"/>
                </a:lnTo>
                <a:close/>
              </a:path>
            </a:pathLst>
          </a:cu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9">
            <a:extLst>
              <a:ext uri="{FF2B5EF4-FFF2-40B4-BE49-F238E27FC236}">
                <a16:creationId xmlns:a16="http://schemas.microsoft.com/office/drawing/2014/main" id="{AF55D275-D7F0-4BC5-ACE1-08EA96FE065F}"/>
              </a:ext>
            </a:extLst>
          </p:cNvPr>
          <p:cNvSpPr/>
          <p:nvPr userDrawn="1"/>
        </p:nvSpPr>
        <p:spPr>
          <a:xfrm rot="10800000">
            <a:off x="1" y="1"/>
            <a:ext cx="12192000" cy="6858000"/>
          </a:xfrm>
          <a:custGeom>
            <a:avLst/>
            <a:gdLst>
              <a:gd name="connsiteX0" fmla="*/ 0 w 12192000"/>
              <a:gd name="connsiteY0" fmla="*/ 6858000 h 6858000"/>
              <a:gd name="connsiteX1" fmla="*/ 12192000 w 12192000"/>
              <a:gd name="connsiteY1" fmla="*/ 0 h 6858000"/>
              <a:gd name="connsiteX2" fmla="*/ 12192000 w 12192000"/>
              <a:gd name="connsiteY2" fmla="*/ 6858000 h 6858000"/>
              <a:gd name="connsiteX3" fmla="*/ 0 w 12192000"/>
              <a:gd name="connsiteY3" fmla="*/ 6858000 h 6858000"/>
              <a:gd name="connsiteX0" fmla="*/ 0 w 12192000"/>
              <a:gd name="connsiteY0" fmla="*/ 6858000 h 6858000"/>
              <a:gd name="connsiteX1" fmla="*/ 9313816 w 12192000"/>
              <a:gd name="connsiteY1" fmla="*/ 5159828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192000"/>
              <a:gd name="connsiteY0" fmla="*/ 6858000 h 6858000"/>
              <a:gd name="connsiteX1" fmla="*/ 9313816 w 12192000"/>
              <a:gd name="connsiteY1" fmla="*/ 5159828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192000"/>
              <a:gd name="connsiteY0" fmla="*/ 6858000 h 6858000"/>
              <a:gd name="connsiteX1" fmla="*/ 10136776 w 12192000"/>
              <a:gd name="connsiteY1" fmla="*/ 5630091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192000"/>
              <a:gd name="connsiteY0" fmla="*/ 6858000 h 6858000"/>
              <a:gd name="connsiteX1" fmla="*/ 10371907 w 12192000"/>
              <a:gd name="connsiteY1" fmla="*/ 5786846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192000"/>
              <a:gd name="connsiteY0" fmla="*/ 6858000 h 6858000"/>
              <a:gd name="connsiteX1" fmla="*/ 10197736 w 12192000"/>
              <a:gd name="connsiteY1" fmla="*/ 5656217 h 6858000"/>
              <a:gd name="connsiteX2" fmla="*/ 12192000 w 12192000"/>
              <a:gd name="connsiteY2" fmla="*/ 0 h 6858000"/>
              <a:gd name="connsiteX3" fmla="*/ 12192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6858000"/>
                </a:moveTo>
                <a:cubicBezTo>
                  <a:pt x="2037805" y="5708468"/>
                  <a:pt x="8159931" y="6805749"/>
                  <a:pt x="10197736" y="5656217"/>
                </a:cubicBezTo>
                <a:cubicBezTo>
                  <a:pt x="12371976" y="3975462"/>
                  <a:pt x="11232605" y="1719943"/>
                  <a:pt x="12192000" y="0"/>
                </a:cubicBezTo>
                <a:lnTo>
                  <a:pt x="12192000" y="6858000"/>
                </a:lnTo>
                <a:lnTo>
                  <a:pt x="0" y="6858000"/>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picture containing indoor&#10;&#10;Description generated with high confidence">
            <a:extLst>
              <a:ext uri="{FF2B5EF4-FFF2-40B4-BE49-F238E27FC236}">
                <a16:creationId xmlns:a16="http://schemas.microsoft.com/office/drawing/2014/main" id="{9358ED85-3F91-4A60-AA0D-5214CD30A548}"/>
              </a:ext>
            </a:extLst>
          </p:cNvPr>
          <p:cNvPicPr>
            <a:picLocks noChangeAspect="1"/>
          </p:cNvPicPr>
          <p:nvPr userDrawn="1"/>
        </p:nvPicPr>
        <p:blipFill rotWithShape="1">
          <a:blip r:embed="rId2" cstate="print">
            <a:lum bright="70000" contrast="-70000"/>
            <a:extLst>
              <a:ext uri="{28A0092B-C50C-407E-A947-70E740481C1C}">
                <a14:useLocalDpi xmlns:a14="http://schemas.microsoft.com/office/drawing/2010/main" val="0"/>
              </a:ext>
            </a:extLst>
          </a:blip>
          <a:srcRect t="7201"/>
          <a:stretch/>
        </p:blipFill>
        <p:spPr>
          <a:xfrm>
            <a:off x="354562" y="479042"/>
            <a:ext cx="1824738" cy="1432477"/>
          </a:xfrm>
          <a:prstGeom prst="rect">
            <a:avLst/>
          </a:prstGeom>
        </p:spPr>
      </p:pic>
      <p:sp>
        <p:nvSpPr>
          <p:cNvPr id="22" name="Subtitle 2">
            <a:extLst>
              <a:ext uri="{FF2B5EF4-FFF2-40B4-BE49-F238E27FC236}">
                <a16:creationId xmlns:a16="http://schemas.microsoft.com/office/drawing/2014/main" id="{BE025E4A-4CBA-48FB-AEF6-DE10B0DC6327}"/>
              </a:ext>
            </a:extLst>
          </p:cNvPr>
          <p:cNvSpPr txBox="1">
            <a:spLocks/>
          </p:cNvSpPr>
          <p:nvPr userDrawn="1"/>
        </p:nvSpPr>
        <p:spPr>
          <a:xfrm>
            <a:off x="6958652" y="5796343"/>
            <a:ext cx="5132090" cy="977926"/>
          </a:xfrm>
          <a:prstGeom prst="rect">
            <a:avLst/>
          </a:prstGeom>
          <a:no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1400" b="0" i="0" dirty="0">
                <a:solidFill>
                  <a:schemeClr val="bg1">
                    <a:lumMod val="65000"/>
                  </a:schemeClr>
                </a:solidFill>
                <a:latin typeface="Arial" panose="020B0604020202020204" pitchFamily="34" charset="0"/>
                <a:cs typeface="Arial" panose="020B0604020202020204" pitchFamily="34" charset="0"/>
              </a:rPr>
              <a:t>Curriculum Development </a:t>
            </a:r>
          </a:p>
          <a:p>
            <a:pPr algn="r"/>
            <a:r>
              <a:rPr lang="en-US" sz="1400" b="0" i="0" dirty="0">
                <a:solidFill>
                  <a:schemeClr val="bg1">
                    <a:lumMod val="65000"/>
                  </a:schemeClr>
                </a:solidFill>
                <a:latin typeface="Arial" panose="020B0604020202020204" pitchFamily="34" charset="0"/>
                <a:cs typeface="Arial" panose="020B0604020202020204" pitchFamily="34" charset="0"/>
              </a:rPr>
              <a:t>of Master’s Degree Program in </a:t>
            </a:r>
          </a:p>
          <a:p>
            <a:pPr algn="r"/>
            <a:r>
              <a:rPr lang="en-US" sz="1400" b="0" i="0" dirty="0">
                <a:solidFill>
                  <a:schemeClr val="bg1">
                    <a:lumMod val="65000"/>
                  </a:schemeClr>
                </a:solidFill>
                <a:latin typeface="Arial" panose="020B0604020202020204" pitchFamily="34" charset="0"/>
                <a:cs typeface="Arial" panose="020B0604020202020204" pitchFamily="34" charset="0"/>
              </a:rPr>
              <a:t>Industrial Engineering for Thailand Sustainable Smart Industry</a:t>
            </a:r>
          </a:p>
        </p:txBody>
      </p:sp>
      <p:sp>
        <p:nvSpPr>
          <p:cNvPr id="24" name="Rectangle 23">
            <a:extLst>
              <a:ext uri="{FF2B5EF4-FFF2-40B4-BE49-F238E27FC236}">
                <a16:creationId xmlns:a16="http://schemas.microsoft.com/office/drawing/2014/main" id="{6B09061E-C19F-4F07-A1CD-123D3E1DE607}"/>
              </a:ext>
            </a:extLst>
          </p:cNvPr>
          <p:cNvSpPr/>
          <p:nvPr userDrawn="1"/>
        </p:nvSpPr>
        <p:spPr>
          <a:xfrm>
            <a:off x="4042475" y="2034173"/>
            <a:ext cx="6001323" cy="1569660"/>
          </a:xfrm>
          <a:prstGeom prst="rect">
            <a:avLst/>
          </a:prstGeom>
          <a:noFill/>
        </p:spPr>
        <p:txBody>
          <a:bodyPr wrap="none" lIns="91440" tIns="45720" rIns="91440" bIns="45720">
            <a:spAutoFit/>
          </a:bodyPr>
          <a:lstStyle/>
          <a:p>
            <a:pPr algn="ctr"/>
            <a:r>
              <a:rPr lang="en-US" sz="9600" b="0" i="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panose="020B0604020202020204" pitchFamily="34" charset="0"/>
                <a:cs typeface="Arial" panose="020B0604020202020204" pitchFamily="34" charset="0"/>
              </a:rPr>
              <a:t>Thank You</a:t>
            </a:r>
          </a:p>
        </p:txBody>
      </p:sp>
      <p:pic>
        <p:nvPicPr>
          <p:cNvPr id="19" name="Picture 18" descr="A close up of a logo&#10;&#10;Description generated with very high confidence">
            <a:extLst>
              <a:ext uri="{FF2B5EF4-FFF2-40B4-BE49-F238E27FC236}">
                <a16:creationId xmlns:a16="http://schemas.microsoft.com/office/drawing/2014/main" id="{FA31B2A8-CB08-462F-B7BA-1D4FF2A92CD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118451" y="770574"/>
            <a:ext cx="4263315" cy="1217780"/>
          </a:xfrm>
          <a:prstGeom prst="rect">
            <a:avLst/>
          </a:prstGeom>
        </p:spPr>
      </p:pic>
      <p:grpSp>
        <p:nvGrpSpPr>
          <p:cNvPr id="26" name="Group 25"/>
          <p:cNvGrpSpPr/>
          <p:nvPr userDrawn="1"/>
        </p:nvGrpSpPr>
        <p:grpSpPr>
          <a:xfrm>
            <a:off x="1433334" y="1661096"/>
            <a:ext cx="10658792" cy="5077641"/>
            <a:chOff x="1433334" y="1661096"/>
            <a:chExt cx="10658792" cy="5077641"/>
          </a:xfrm>
        </p:grpSpPr>
        <p:pic>
          <p:nvPicPr>
            <p:cNvPr id="27" name="Picture 26">
              <a:extLst>
                <a:ext uri="{FF2B5EF4-FFF2-40B4-BE49-F238E27FC236}">
                  <a16:creationId xmlns:a16="http://schemas.microsoft.com/office/drawing/2014/main" id="{10E009E9-C9B2-471A-9A7A-5D205EEDA14E}"/>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9820309" y="4249828"/>
              <a:ext cx="1280160" cy="1280160"/>
            </a:xfrm>
            <a:prstGeom prst="rect">
              <a:avLst/>
            </a:prstGeom>
            <a:noFill/>
          </p:spPr>
        </p:pic>
        <p:pic>
          <p:nvPicPr>
            <p:cNvPr id="28" name="Picture 27"/>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943366" y="5267033"/>
              <a:ext cx="1243584" cy="1228038"/>
            </a:xfrm>
            <a:prstGeom prst="rect">
              <a:avLst/>
            </a:prstGeom>
          </p:spPr>
        </p:pic>
        <p:pic>
          <p:nvPicPr>
            <p:cNvPr id="29" name="Picture 2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587735" y="5409421"/>
              <a:ext cx="1234440" cy="1234440"/>
            </a:xfrm>
            <a:prstGeom prst="rect">
              <a:avLst/>
            </a:prstGeom>
          </p:spPr>
        </p:pic>
        <p:pic>
          <p:nvPicPr>
            <p:cNvPr id="30" name="Picture 2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152371" y="4984342"/>
              <a:ext cx="1554480" cy="1417874"/>
            </a:xfrm>
            <a:prstGeom prst="rect">
              <a:avLst/>
            </a:prstGeom>
          </p:spPr>
        </p:pic>
        <p:grpSp>
          <p:nvGrpSpPr>
            <p:cNvPr id="31" name="Group 30"/>
            <p:cNvGrpSpPr/>
            <p:nvPr userDrawn="1"/>
          </p:nvGrpSpPr>
          <p:grpSpPr>
            <a:xfrm>
              <a:off x="1433334" y="5625782"/>
              <a:ext cx="1947672" cy="1112955"/>
              <a:chOff x="1462142" y="5625782"/>
              <a:chExt cx="1947672" cy="1112955"/>
            </a:xfrm>
          </p:grpSpPr>
          <p:sp>
            <p:nvSpPr>
              <p:cNvPr id="36" name="Rectangle 35"/>
              <p:cNvSpPr/>
              <p:nvPr userDrawn="1"/>
            </p:nvSpPr>
            <p:spPr>
              <a:xfrm>
                <a:off x="1709237" y="6396483"/>
                <a:ext cx="1453102" cy="1565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462142" y="5625782"/>
                <a:ext cx="1947672" cy="1112955"/>
              </a:xfrm>
              <a:prstGeom prst="rect">
                <a:avLst/>
              </a:prstGeom>
            </p:spPr>
          </p:pic>
        </p:grpSp>
        <p:pic>
          <p:nvPicPr>
            <p:cNvPr id="32" name="Picture 31"/>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8635690" y="4846630"/>
              <a:ext cx="1252728" cy="1244376"/>
            </a:xfrm>
            <a:prstGeom prst="rect">
              <a:avLst/>
            </a:prstGeom>
          </p:spPr>
        </p:pic>
        <p:pic>
          <p:nvPicPr>
            <p:cNvPr id="33" name="Picture 32"/>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11031422" y="1661096"/>
              <a:ext cx="1060704" cy="1416670"/>
            </a:xfrm>
            <a:prstGeom prst="rect">
              <a:avLst/>
            </a:prstGeom>
          </p:spPr>
        </p:pic>
        <p:pic>
          <p:nvPicPr>
            <p:cNvPr id="34" name="Picture 33"/>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3282832" y="5179620"/>
              <a:ext cx="1225296" cy="1418349"/>
            </a:xfrm>
            <a:prstGeom prst="rect">
              <a:avLst/>
            </a:prstGeom>
          </p:spPr>
        </p:pic>
        <p:pic>
          <p:nvPicPr>
            <p:cNvPr id="35" name="Picture 34"/>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10739173" y="2994422"/>
              <a:ext cx="850392" cy="1490333"/>
            </a:xfrm>
            <a:prstGeom prst="rect">
              <a:avLst/>
            </a:prstGeom>
          </p:spPr>
        </p:pic>
      </p:grpSp>
      <p:grpSp>
        <p:nvGrpSpPr>
          <p:cNvPr id="25" name="Group 24">
            <a:extLst>
              <a:ext uri="{FF2B5EF4-FFF2-40B4-BE49-F238E27FC236}">
                <a16:creationId xmlns:a16="http://schemas.microsoft.com/office/drawing/2014/main" id="{45838C6F-2712-40E5-B33C-0F633F5A2BC1}"/>
              </a:ext>
            </a:extLst>
          </p:cNvPr>
          <p:cNvGrpSpPr/>
          <p:nvPr userDrawn="1"/>
        </p:nvGrpSpPr>
        <p:grpSpPr>
          <a:xfrm>
            <a:off x="208806" y="3605919"/>
            <a:ext cx="4259613" cy="2063948"/>
            <a:chOff x="1367874" y="3724026"/>
            <a:chExt cx="4259613" cy="2063948"/>
          </a:xfrm>
        </p:grpSpPr>
        <p:pic>
          <p:nvPicPr>
            <p:cNvPr id="38" name="Picture 8" descr="Related image">
              <a:extLst>
                <a:ext uri="{FF2B5EF4-FFF2-40B4-BE49-F238E27FC236}">
                  <a16:creationId xmlns:a16="http://schemas.microsoft.com/office/drawing/2014/main" id="{C347F2E1-32C3-42DE-A641-A761A9BC8457}"/>
                </a:ext>
              </a:extLst>
            </p:cNvPr>
            <p:cNvPicPr>
              <a:picLocks noChangeAspect="1" noChangeArrowheads="1"/>
            </p:cNvPicPr>
            <p:nvPr userDrawn="1"/>
          </p:nvPicPr>
          <p:blipFill rotWithShape="1">
            <a:blip r:embed="rId13" cstate="print">
              <a:extLst>
                <a:ext uri="{28A0092B-C50C-407E-A947-70E740481C1C}">
                  <a14:useLocalDpi xmlns:a14="http://schemas.microsoft.com/office/drawing/2010/main" val="0"/>
                </a:ext>
              </a:extLst>
            </a:blip>
            <a:srcRect l="12951" t="10377" r="11299" b="16033"/>
            <a:stretch/>
          </p:blipFill>
          <p:spPr bwMode="auto">
            <a:xfrm>
              <a:off x="1451557" y="4417174"/>
              <a:ext cx="658490" cy="63971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9" name="Picture 38" descr="Image result for youtube icon png">
              <a:extLst>
                <a:ext uri="{FF2B5EF4-FFF2-40B4-BE49-F238E27FC236}">
                  <a16:creationId xmlns:a16="http://schemas.microsoft.com/office/drawing/2014/main" id="{433171C4-5851-4396-BA52-6A4F1EB08AA1}"/>
                </a:ext>
              </a:extLst>
            </p:cNvPr>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367874" y="5129484"/>
              <a:ext cx="658490" cy="658490"/>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0" name="Picture 6" descr="Image result for website icon png">
              <a:extLst>
                <a:ext uri="{FF2B5EF4-FFF2-40B4-BE49-F238E27FC236}">
                  <a16:creationId xmlns:a16="http://schemas.microsoft.com/office/drawing/2014/main" id="{700B0FFF-4324-4D36-ABB6-514B1D0CC3D6}"/>
                </a:ext>
              </a:extLst>
            </p:cNvPr>
            <p:cNvPicPr>
              <a:picLocks noChangeAspect="1" noChangeArrowheads="1"/>
            </p:cNvPicPr>
            <p:nvPr userDrawn="1"/>
          </p:nvPicPr>
          <p:blipFill rotWithShape="1">
            <a:blip r:embed="rId15" cstate="print">
              <a:extLst>
                <a:ext uri="{28A0092B-C50C-407E-A947-70E740481C1C}">
                  <a14:useLocalDpi xmlns:a14="http://schemas.microsoft.com/office/drawing/2010/main" val="0"/>
                </a:ext>
              </a:extLst>
            </a:blip>
            <a:srcRect b="6087"/>
            <a:stretch/>
          </p:blipFill>
          <p:spPr bwMode="auto">
            <a:xfrm>
              <a:off x="1496281" y="3724026"/>
              <a:ext cx="658490" cy="618404"/>
            </a:xfrm>
            <a:prstGeom prst="rect">
              <a:avLst/>
            </a:prstGeom>
            <a:noFill/>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A5E2B65C-C975-427A-8BB0-A7D46DE78454}"/>
                </a:ext>
              </a:extLst>
            </p:cNvPr>
            <p:cNvSpPr txBox="1"/>
            <p:nvPr userDrawn="1"/>
          </p:nvSpPr>
          <p:spPr>
            <a:xfrm>
              <a:off x="2137507" y="3833173"/>
              <a:ext cx="3489980" cy="400110"/>
            </a:xfrm>
            <a:prstGeom prst="rect">
              <a:avLst/>
            </a:prstGeom>
            <a:noFill/>
          </p:spPr>
          <p:txBody>
            <a:bodyPr wrap="square" rtlCol="0">
              <a:spAutoFit/>
            </a:bodyPr>
            <a:lstStyle/>
            <a:p>
              <a:pPr algn="l"/>
              <a:r>
                <a:rPr lang="en-US" sz="2000" dirty="0">
                  <a:solidFill>
                    <a:srgbClr val="002060"/>
                  </a:solidFill>
                </a:rPr>
                <a:t>https://msie4.ait.ac.th/</a:t>
              </a:r>
            </a:p>
          </p:txBody>
        </p:sp>
        <p:sp>
          <p:nvSpPr>
            <p:cNvPr id="42" name="TextBox 41">
              <a:extLst>
                <a:ext uri="{FF2B5EF4-FFF2-40B4-BE49-F238E27FC236}">
                  <a16:creationId xmlns:a16="http://schemas.microsoft.com/office/drawing/2014/main" id="{5D1A48ED-6076-4329-BBEF-FBED22F94A4E}"/>
                </a:ext>
              </a:extLst>
            </p:cNvPr>
            <p:cNvSpPr txBox="1"/>
            <p:nvPr userDrawn="1"/>
          </p:nvSpPr>
          <p:spPr>
            <a:xfrm>
              <a:off x="2060031" y="5269018"/>
              <a:ext cx="3166593" cy="400110"/>
            </a:xfrm>
            <a:prstGeom prst="rect">
              <a:avLst/>
            </a:prstGeom>
            <a:noFill/>
          </p:spPr>
          <p:txBody>
            <a:bodyPr wrap="square" rtlCol="0">
              <a:spAutoFit/>
            </a:bodyPr>
            <a:lstStyle/>
            <a:p>
              <a:pPr algn="l"/>
              <a:r>
                <a:rPr lang="en-US" sz="2000" dirty="0">
                  <a:solidFill>
                    <a:srgbClr val="002060"/>
                  </a:solidFill>
                </a:rPr>
                <a:t>MSIE 4.0 Channel</a:t>
              </a:r>
            </a:p>
          </p:txBody>
        </p:sp>
        <p:sp>
          <p:nvSpPr>
            <p:cNvPr id="43" name="TextBox 42">
              <a:extLst>
                <a:ext uri="{FF2B5EF4-FFF2-40B4-BE49-F238E27FC236}">
                  <a16:creationId xmlns:a16="http://schemas.microsoft.com/office/drawing/2014/main" id="{FD629B7C-F449-4D17-9736-3DF1838E5F47}"/>
                </a:ext>
              </a:extLst>
            </p:cNvPr>
            <p:cNvSpPr txBox="1"/>
            <p:nvPr userDrawn="1"/>
          </p:nvSpPr>
          <p:spPr>
            <a:xfrm>
              <a:off x="2109384" y="4536977"/>
              <a:ext cx="3166593" cy="400110"/>
            </a:xfrm>
            <a:prstGeom prst="rect">
              <a:avLst/>
            </a:prstGeom>
            <a:noFill/>
          </p:spPr>
          <p:txBody>
            <a:bodyPr wrap="square" rtlCol="0">
              <a:spAutoFit/>
            </a:bodyPr>
            <a:lstStyle/>
            <a:p>
              <a:pPr algn="l"/>
              <a:r>
                <a:rPr lang="en-US" sz="2000" dirty="0">
                  <a:solidFill>
                    <a:srgbClr val="002060"/>
                  </a:solidFill>
                </a:rPr>
                <a:t>@MSIE4Thailand</a:t>
              </a:r>
            </a:p>
          </p:txBody>
        </p:sp>
      </p:grpSp>
      <p:sp>
        <p:nvSpPr>
          <p:cNvPr id="44" name="TextBox 43">
            <a:extLst>
              <a:ext uri="{FF2B5EF4-FFF2-40B4-BE49-F238E27FC236}">
                <a16:creationId xmlns:a16="http://schemas.microsoft.com/office/drawing/2014/main" id="{F67F8699-7B71-4797-B9A1-850CF5BF8DCB}"/>
              </a:ext>
            </a:extLst>
          </p:cNvPr>
          <p:cNvSpPr txBox="1"/>
          <p:nvPr userDrawn="1"/>
        </p:nvSpPr>
        <p:spPr>
          <a:xfrm>
            <a:off x="4042475" y="3672689"/>
            <a:ext cx="6311008" cy="430887"/>
          </a:xfrm>
          <a:prstGeom prst="rect">
            <a:avLst/>
          </a:prstGeom>
          <a:noFill/>
        </p:spPr>
        <p:txBody>
          <a:bodyPr wrap="square" rtlCol="0">
            <a:spAutoFit/>
          </a:bodyPr>
          <a:lstStyle/>
          <a:p>
            <a:pPr algn="ctr"/>
            <a:r>
              <a:rPr lang="en-US" sz="2200" dirty="0">
                <a:solidFill>
                  <a:srgbClr val="002060"/>
                </a:solidFill>
              </a:rPr>
              <a:t>Together We Will Make Our Education Stronger</a:t>
            </a:r>
          </a:p>
        </p:txBody>
      </p:sp>
    </p:spTree>
    <p:extLst>
      <p:ext uri="{BB962C8B-B14F-4D97-AF65-F5344CB8AC3E}">
        <p14:creationId xmlns:p14="http://schemas.microsoft.com/office/powerpoint/2010/main" val="2860896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788607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7A579E-4B74-4964-A53B-FB8332EF50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EC04A4-EEFA-4B33-8F0B-8AD3425CE2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F46A3A-1AE9-4421-975B-95106E5773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1CF984-20D0-475F-95E8-BAD667F37A1D}" type="datetimeFigureOut">
              <a:rPr lang="en-US" smtClean="0"/>
              <a:t>5/6/2020</a:t>
            </a:fld>
            <a:endParaRPr lang="en-US"/>
          </a:p>
        </p:txBody>
      </p:sp>
      <p:sp>
        <p:nvSpPr>
          <p:cNvPr id="5" name="Footer Placeholder 4">
            <a:extLst>
              <a:ext uri="{FF2B5EF4-FFF2-40B4-BE49-F238E27FC236}">
                <a16:creationId xmlns:a16="http://schemas.microsoft.com/office/drawing/2014/main" id="{3D2ECF4F-5EC1-4EF5-ABA2-A2BF923008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F6227D0-FBCE-4F46-A81F-6B494FE79A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2D2C98-E128-431B-B44D-4E0429A369B3}" type="slidenum">
              <a:rPr lang="en-US" smtClean="0"/>
              <a:t>‹#›</a:t>
            </a:fld>
            <a:endParaRPr lang="en-US"/>
          </a:p>
        </p:txBody>
      </p:sp>
    </p:spTree>
    <p:extLst>
      <p:ext uri="{BB962C8B-B14F-4D97-AF65-F5344CB8AC3E}">
        <p14:creationId xmlns:p14="http://schemas.microsoft.com/office/powerpoint/2010/main" val="3214893133"/>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3" r:id="rId3"/>
    <p:sldLayoutId id="2147483662" r:id="rId4"/>
    <p:sldLayoutId id="2147483664"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8.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9.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356177" y="2204653"/>
            <a:ext cx="9672210" cy="1121423"/>
          </a:xfrm>
          <a:prstGeom prst="rect">
            <a:avLst/>
          </a:prstGeom>
          <a:noFill/>
        </p:spPr>
        <p:txBody>
          <a:bodyPr vert="horz" lIns="91440" tIns="45720" rIns="91440" bIns="45720" rtlCol="0" anchor="ctr">
            <a:noAutofit/>
          </a:bodyPr>
          <a:lstStyle>
            <a:lvl1pPr algn="ctr" defTabSz="914400" rtl="0" eaLnBrk="1" latinLnBrk="0" hangingPunct="1">
              <a:lnSpc>
                <a:spcPct val="90000"/>
              </a:lnSpc>
              <a:spcBef>
                <a:spcPct val="0"/>
              </a:spcBef>
              <a:buNone/>
              <a:defRPr sz="4400" b="0" i="0" kern="1200">
                <a:solidFill>
                  <a:schemeClr val="tx1"/>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defRPr>
            </a:lvl1pPr>
          </a:lstStyle>
          <a:p>
            <a:r>
              <a:rPr lang="en-US" sz="4800" dirty="0">
                <a:solidFill>
                  <a:srgbClr val="002060"/>
                </a:solidFill>
              </a:rPr>
              <a:t>Applied Data Analytics</a:t>
            </a:r>
          </a:p>
          <a:p>
            <a:endParaRPr lang="en-US" sz="3200" dirty="0">
              <a:solidFill>
                <a:srgbClr val="002060"/>
              </a:solidFill>
            </a:endParaRPr>
          </a:p>
        </p:txBody>
      </p:sp>
      <p:sp>
        <p:nvSpPr>
          <p:cNvPr id="5" name="Subtitle 4">
            <a:extLst>
              <a:ext uri="{FF2B5EF4-FFF2-40B4-BE49-F238E27FC236}">
                <a16:creationId xmlns:a16="http://schemas.microsoft.com/office/drawing/2014/main" id="{5A51033F-DC79-40D3-B922-49AF37BB890E}"/>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4573523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Hierarchical Clustering Method</a:t>
            </a:r>
          </a:p>
        </p:txBody>
      </p:sp>
      <p:sp>
        <p:nvSpPr>
          <p:cNvPr id="3" name="Content Placeholder 2"/>
          <p:cNvSpPr>
            <a:spLocks noGrp="1"/>
          </p:cNvSpPr>
          <p:nvPr>
            <p:ph idx="1"/>
          </p:nvPr>
        </p:nvSpPr>
        <p:spPr>
          <a:xfrm>
            <a:off x="1134050" y="1738149"/>
            <a:ext cx="10372150" cy="4303509"/>
          </a:xfrm>
        </p:spPr>
        <p:txBody>
          <a:bodyPr>
            <a:normAutofit fontScale="70000" lnSpcReduction="20000"/>
          </a:bodyPr>
          <a:lstStyle/>
          <a:p>
            <a:pPr marL="514350" lvl="0" indent="-514350" algn="just">
              <a:lnSpc>
                <a:spcPct val="120000"/>
              </a:lnSpc>
              <a:spcBef>
                <a:spcPts val="0"/>
              </a:spcBef>
              <a:buFont typeface="+mj-lt"/>
              <a:buAutoNum type="arabicPeriod" startAt="2"/>
            </a:pPr>
            <a:r>
              <a:rPr lang="en-US" dirty="0">
                <a:solidFill>
                  <a:srgbClr val="0070C0"/>
                </a:solidFill>
              </a:rPr>
              <a:t>Complete Linkage</a:t>
            </a:r>
            <a:r>
              <a:rPr lang="en-US" dirty="0"/>
              <a:t>:  the </a:t>
            </a:r>
            <a:r>
              <a:rPr lang="en-US" dirty="0">
                <a:solidFill>
                  <a:srgbClr val="0070C0"/>
                </a:solidFill>
              </a:rPr>
              <a:t>farthest-neighbor approach </a:t>
            </a:r>
            <a:r>
              <a:rPr lang="en-US" dirty="0"/>
              <a:t>which is based on the </a:t>
            </a:r>
            <a:r>
              <a:rPr lang="en-US" dirty="0">
                <a:solidFill>
                  <a:srgbClr val="00B050"/>
                </a:solidFill>
              </a:rPr>
              <a:t>maximum distance </a:t>
            </a:r>
            <a:r>
              <a:rPr lang="en-US" dirty="0"/>
              <a:t>between any record in cluster A and any record in cluster B. Using this approach, cluster similarity is based on the similarity of </a:t>
            </a:r>
            <a:r>
              <a:rPr lang="en-US" dirty="0">
                <a:solidFill>
                  <a:srgbClr val="00B050"/>
                </a:solidFill>
              </a:rPr>
              <a:t>the most dissimilar members from each cluster</a:t>
            </a:r>
            <a:r>
              <a:rPr lang="en-US" dirty="0"/>
              <a:t>.</a:t>
            </a:r>
          </a:p>
          <a:p>
            <a:pPr marL="0" indent="0" algn="just">
              <a:lnSpc>
                <a:spcPct val="120000"/>
              </a:lnSpc>
              <a:spcBef>
                <a:spcPts val="0"/>
              </a:spcBef>
              <a:buNone/>
            </a:pPr>
            <a:endParaRPr lang="en-US" dirty="0"/>
          </a:p>
          <a:p>
            <a:pPr marL="0" indent="0" algn="just">
              <a:lnSpc>
                <a:spcPct val="120000"/>
              </a:lnSpc>
              <a:spcBef>
                <a:spcPts val="0"/>
              </a:spcBef>
              <a:buNone/>
            </a:pPr>
            <a:r>
              <a:rPr lang="en-US" u="sng" dirty="0"/>
              <a:t>Note</a:t>
            </a:r>
            <a:r>
              <a:rPr lang="en-US" dirty="0"/>
              <a:t>: Complete linkage tends to form more compact, sphere-like clusters.</a:t>
            </a:r>
          </a:p>
          <a:p>
            <a:pPr marL="0" indent="0" algn="just">
              <a:lnSpc>
                <a:spcPct val="120000"/>
              </a:lnSpc>
              <a:spcBef>
                <a:spcPts val="0"/>
              </a:spcBef>
              <a:buNone/>
            </a:pPr>
            <a:r>
              <a:rPr lang="en-US" dirty="0"/>
              <a:t> </a:t>
            </a:r>
          </a:p>
          <a:p>
            <a:pPr marL="514350" lvl="0" indent="-514350" algn="just">
              <a:lnSpc>
                <a:spcPct val="120000"/>
              </a:lnSpc>
              <a:spcBef>
                <a:spcPts val="0"/>
              </a:spcBef>
              <a:buFont typeface="+mj-lt"/>
              <a:buAutoNum type="arabicPeriod" startAt="3"/>
            </a:pPr>
            <a:r>
              <a:rPr lang="en-US" dirty="0">
                <a:solidFill>
                  <a:srgbClr val="0070C0"/>
                </a:solidFill>
              </a:rPr>
              <a:t>Average Linkage</a:t>
            </a:r>
            <a:r>
              <a:rPr lang="en-US" dirty="0"/>
              <a:t>:  employed to reduce the dependence on extreme values, i.e., the most similar or dissimilar records. In average linkage, the criterion is the </a:t>
            </a:r>
            <a:r>
              <a:rPr lang="en-US" dirty="0">
                <a:solidFill>
                  <a:srgbClr val="00B050"/>
                </a:solidFill>
              </a:rPr>
              <a:t>average distance </a:t>
            </a:r>
            <a:r>
              <a:rPr lang="en-US" dirty="0"/>
              <a:t>of all the records in cluster A from all the records in cluster B. </a:t>
            </a:r>
          </a:p>
          <a:p>
            <a:pPr marL="0" indent="0" algn="just">
              <a:lnSpc>
                <a:spcPct val="120000"/>
              </a:lnSpc>
              <a:spcBef>
                <a:spcPts val="0"/>
              </a:spcBef>
              <a:buNone/>
            </a:pPr>
            <a:endParaRPr lang="en-US" dirty="0"/>
          </a:p>
          <a:p>
            <a:pPr marL="0" indent="0" algn="just">
              <a:lnSpc>
                <a:spcPct val="120000"/>
              </a:lnSpc>
              <a:spcBef>
                <a:spcPts val="0"/>
              </a:spcBef>
              <a:buNone/>
            </a:pPr>
            <a:r>
              <a:rPr lang="en-US" u="sng" dirty="0"/>
              <a:t>Note</a:t>
            </a:r>
            <a:r>
              <a:rPr lang="en-US" dirty="0"/>
              <a:t>: The resulting clusters tend to have approximately equal within-cluster variability.</a:t>
            </a:r>
          </a:p>
          <a:p>
            <a:pPr marL="0" indent="0" algn="just">
              <a:buNone/>
            </a:pPr>
            <a:endParaRPr lang="en-US" dirty="0"/>
          </a:p>
        </p:txBody>
      </p:sp>
    </p:spTree>
    <p:extLst>
      <p:ext uri="{BB962C8B-B14F-4D97-AF65-F5344CB8AC3E}">
        <p14:creationId xmlns:p14="http://schemas.microsoft.com/office/powerpoint/2010/main" val="1304419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Hierarchical Clustering Method</a:t>
            </a:r>
          </a:p>
        </p:txBody>
      </p:sp>
      <p:sp>
        <p:nvSpPr>
          <p:cNvPr id="3" name="Content Placeholder 2"/>
          <p:cNvSpPr>
            <a:spLocks noGrp="1"/>
          </p:cNvSpPr>
          <p:nvPr>
            <p:ph idx="1"/>
          </p:nvPr>
        </p:nvSpPr>
        <p:spPr>
          <a:xfrm>
            <a:off x="1134050" y="1600209"/>
            <a:ext cx="10372150" cy="4441450"/>
          </a:xfrm>
        </p:spPr>
        <p:txBody>
          <a:bodyPr>
            <a:normAutofit/>
          </a:bodyPr>
          <a:lstStyle/>
          <a:p>
            <a:pPr marL="0" indent="0" algn="just">
              <a:buNone/>
            </a:pPr>
            <a:r>
              <a:rPr lang="en-US" b="1" dirty="0"/>
              <a:t>Single-Linkage Clustering</a:t>
            </a:r>
            <a:endParaRPr lang="en-US" dirty="0"/>
          </a:p>
          <a:p>
            <a:pPr marL="0" indent="0" algn="just">
              <a:buNone/>
            </a:pPr>
            <a:r>
              <a:rPr lang="en-US" sz="2000" u="sng" dirty="0"/>
              <a:t>Example</a:t>
            </a:r>
            <a:r>
              <a:rPr lang="en-US" sz="2000" dirty="0"/>
              <a:t>: consider the data set:  2, 5, 9, 15, 16, 18, 25, 33, 33, 45. The step-by-step procedure of applying single-linkage clustering method is illustrated in the figure</a:t>
            </a:r>
          </a:p>
          <a:p>
            <a:pPr marL="0" indent="0" algn="just">
              <a:buNone/>
            </a:pPr>
            <a:endParaRPr lang="en-US" dirty="0"/>
          </a:p>
        </p:txBody>
      </p:sp>
      <p:sp>
        <p:nvSpPr>
          <p:cNvPr id="4" name="Rectangle 2">
            <a:extLst>
              <a:ext uri="{FF2B5EF4-FFF2-40B4-BE49-F238E27FC236}">
                <a16:creationId xmlns:a16="http://schemas.microsoft.com/office/drawing/2014/main" id="{81D1B5C7-1032-4471-B3FE-A78A6D8FBA9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a:extLst>
              <a:ext uri="{FF2B5EF4-FFF2-40B4-BE49-F238E27FC236}">
                <a16:creationId xmlns:a16="http://schemas.microsoft.com/office/drawing/2014/main" id="{F007090B-912D-4E95-8538-24FD83E57DD5}"/>
              </a:ext>
            </a:extLst>
          </p:cNvPr>
          <p:cNvGraphicFramePr>
            <a:graphicFrameLocks noChangeAspect="1"/>
          </p:cNvGraphicFramePr>
          <p:nvPr>
            <p:extLst>
              <p:ext uri="{D42A27DB-BD31-4B8C-83A1-F6EECF244321}">
                <p14:modId xmlns:p14="http://schemas.microsoft.com/office/powerpoint/2010/main" val="1226331831"/>
              </p:ext>
            </p:extLst>
          </p:nvPr>
        </p:nvGraphicFramePr>
        <p:xfrm>
          <a:off x="2943225" y="2781300"/>
          <a:ext cx="6729245" cy="3402582"/>
        </p:xfrm>
        <a:graphic>
          <a:graphicData uri="http://schemas.openxmlformats.org/presentationml/2006/ole">
            <mc:AlternateContent xmlns:mc="http://schemas.openxmlformats.org/markup-compatibility/2006">
              <mc:Choice xmlns:v="urn:schemas-microsoft-com:vml" Requires="v">
                <p:oleObj spid="_x0000_s1035" name="Visio" r:id="rId3" imgW="9362873" imgH="4739086" progId="Visio.Drawing.11">
                  <p:embed/>
                </p:oleObj>
              </mc:Choice>
              <mc:Fallback>
                <p:oleObj name="Visio" r:id="rId3" imgW="9362873" imgH="4739086"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3225" y="2781300"/>
                        <a:ext cx="6729245" cy="3402582"/>
                      </a:xfrm>
                      <a:prstGeom prst="rect">
                        <a:avLst/>
                      </a:prstGeom>
                      <a:noFill/>
                    </p:spPr>
                  </p:pic>
                </p:oleObj>
              </mc:Fallback>
            </mc:AlternateContent>
          </a:graphicData>
        </a:graphic>
      </p:graphicFrame>
    </p:spTree>
    <p:extLst>
      <p:ext uri="{BB962C8B-B14F-4D97-AF65-F5344CB8AC3E}">
        <p14:creationId xmlns:p14="http://schemas.microsoft.com/office/powerpoint/2010/main" val="921777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Hierarchical Clustering Method</a:t>
            </a:r>
          </a:p>
        </p:txBody>
      </p:sp>
      <p:sp>
        <p:nvSpPr>
          <p:cNvPr id="3" name="Content Placeholder 2"/>
          <p:cNvSpPr>
            <a:spLocks noGrp="1"/>
          </p:cNvSpPr>
          <p:nvPr>
            <p:ph idx="1"/>
          </p:nvPr>
        </p:nvSpPr>
        <p:spPr>
          <a:xfrm>
            <a:off x="1134050" y="1738149"/>
            <a:ext cx="10372150" cy="4303509"/>
          </a:xfrm>
        </p:spPr>
        <p:txBody>
          <a:bodyPr>
            <a:normAutofit fontScale="70000" lnSpcReduction="20000"/>
          </a:bodyPr>
          <a:lstStyle/>
          <a:p>
            <a:pPr marL="0" indent="0" algn="just">
              <a:lnSpc>
                <a:spcPct val="110000"/>
              </a:lnSpc>
              <a:spcBef>
                <a:spcPts val="0"/>
              </a:spcBef>
              <a:buNone/>
            </a:pPr>
            <a:r>
              <a:rPr lang="en-US" u="sng" dirty="0"/>
              <a:t>Step 1</a:t>
            </a:r>
            <a:r>
              <a:rPr lang="en-US" dirty="0"/>
              <a:t>: The two single-record clusters (33 and 33, distance of 0) are combined into one</a:t>
            </a:r>
          </a:p>
          <a:p>
            <a:pPr marL="0" indent="0" algn="just">
              <a:lnSpc>
                <a:spcPct val="110000"/>
              </a:lnSpc>
              <a:spcBef>
                <a:spcPts val="0"/>
              </a:spcBef>
              <a:buNone/>
            </a:pPr>
            <a:endParaRPr lang="en-US" dirty="0"/>
          </a:p>
          <a:p>
            <a:pPr marL="0" indent="0" algn="just">
              <a:lnSpc>
                <a:spcPct val="110000"/>
              </a:lnSpc>
              <a:spcBef>
                <a:spcPts val="0"/>
              </a:spcBef>
              <a:buNone/>
            </a:pPr>
            <a:r>
              <a:rPr lang="en-US" u="sng" dirty="0"/>
              <a:t>Step 2</a:t>
            </a:r>
            <a:r>
              <a:rPr lang="en-US" dirty="0"/>
              <a:t>: The two clusters containing values 15 and 16 (distance of 1) are combined into one</a:t>
            </a:r>
          </a:p>
          <a:p>
            <a:pPr marL="0" indent="0" algn="just">
              <a:lnSpc>
                <a:spcPct val="110000"/>
              </a:lnSpc>
              <a:spcBef>
                <a:spcPts val="0"/>
              </a:spcBef>
              <a:buNone/>
            </a:pPr>
            <a:endParaRPr lang="en-US" dirty="0"/>
          </a:p>
          <a:p>
            <a:pPr marL="0" indent="0" algn="just">
              <a:lnSpc>
                <a:spcPct val="110000"/>
              </a:lnSpc>
              <a:spcBef>
                <a:spcPts val="0"/>
              </a:spcBef>
              <a:buNone/>
            </a:pPr>
            <a:r>
              <a:rPr lang="en-US" u="sng" dirty="0"/>
              <a:t>Step 3</a:t>
            </a:r>
            <a:r>
              <a:rPr lang="en-US" dirty="0"/>
              <a:t>: The cluster {15,16} is combined with cluster {18}, because the distance between 16 and 18 (the closest records in each cluster) is 2, the minimum among remaining clusters. </a:t>
            </a:r>
          </a:p>
          <a:p>
            <a:pPr marL="0" indent="0" algn="just">
              <a:lnSpc>
                <a:spcPct val="110000"/>
              </a:lnSpc>
              <a:spcBef>
                <a:spcPts val="0"/>
              </a:spcBef>
              <a:buNone/>
            </a:pPr>
            <a:endParaRPr lang="en-US" dirty="0"/>
          </a:p>
          <a:p>
            <a:pPr marL="0" indent="0" algn="just">
              <a:lnSpc>
                <a:spcPct val="110000"/>
              </a:lnSpc>
              <a:spcBef>
                <a:spcPts val="0"/>
              </a:spcBef>
              <a:buNone/>
            </a:pPr>
            <a:r>
              <a:rPr lang="en-US" u="sng" dirty="0"/>
              <a:t>Step 4</a:t>
            </a:r>
            <a:r>
              <a:rPr lang="en-US" dirty="0"/>
              <a:t>: Clusters {2} and {5} are combined. </a:t>
            </a:r>
          </a:p>
          <a:p>
            <a:pPr marL="0" indent="0" algn="just">
              <a:lnSpc>
                <a:spcPct val="110000"/>
              </a:lnSpc>
              <a:spcBef>
                <a:spcPts val="0"/>
              </a:spcBef>
              <a:buNone/>
            </a:pPr>
            <a:endParaRPr lang="en-US" dirty="0"/>
          </a:p>
          <a:p>
            <a:pPr marL="0" indent="0" algn="just">
              <a:lnSpc>
                <a:spcPct val="110000"/>
              </a:lnSpc>
              <a:spcBef>
                <a:spcPts val="0"/>
              </a:spcBef>
              <a:buNone/>
            </a:pPr>
            <a:r>
              <a:rPr lang="en-US" u="sng" dirty="0"/>
              <a:t>Step 5</a:t>
            </a:r>
            <a:r>
              <a:rPr lang="en-US" dirty="0"/>
              <a:t>: Cluster {2,5} is combined with cluster {9}, because the distance between 5 and 9 (the closest records in each cluster) is 4, the minimum among remaining clusters. </a:t>
            </a:r>
          </a:p>
          <a:p>
            <a:pPr marL="0" indent="0" algn="just">
              <a:buNone/>
            </a:pPr>
            <a:endParaRPr lang="en-US" dirty="0"/>
          </a:p>
        </p:txBody>
      </p:sp>
    </p:spTree>
    <p:extLst>
      <p:ext uri="{BB962C8B-B14F-4D97-AF65-F5344CB8AC3E}">
        <p14:creationId xmlns:p14="http://schemas.microsoft.com/office/powerpoint/2010/main" val="1893520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Hierarchical Clustering Method</a:t>
            </a:r>
          </a:p>
        </p:txBody>
      </p:sp>
      <p:sp>
        <p:nvSpPr>
          <p:cNvPr id="3" name="Content Placeholder 2"/>
          <p:cNvSpPr>
            <a:spLocks noGrp="1"/>
          </p:cNvSpPr>
          <p:nvPr>
            <p:ph idx="1"/>
          </p:nvPr>
        </p:nvSpPr>
        <p:spPr>
          <a:xfrm>
            <a:off x="1134050" y="1738149"/>
            <a:ext cx="10372150" cy="4303509"/>
          </a:xfrm>
        </p:spPr>
        <p:txBody>
          <a:bodyPr>
            <a:normAutofit/>
          </a:bodyPr>
          <a:lstStyle/>
          <a:p>
            <a:pPr marL="0" indent="0" algn="just">
              <a:lnSpc>
                <a:spcPct val="100000"/>
              </a:lnSpc>
              <a:spcBef>
                <a:spcPts val="0"/>
              </a:spcBef>
              <a:buNone/>
            </a:pPr>
            <a:r>
              <a:rPr lang="en-US" sz="2200" u="sng" dirty="0"/>
              <a:t>Step 6</a:t>
            </a:r>
            <a:r>
              <a:rPr lang="en-US" sz="2200" dirty="0"/>
              <a:t>: Cluster {2,5,9} is combined with cluster {15,16,18}, because the distance between 9 and 15 is 6, the minimum among remaining clusters. </a:t>
            </a:r>
          </a:p>
          <a:p>
            <a:pPr marL="0" indent="0" algn="just">
              <a:lnSpc>
                <a:spcPct val="100000"/>
              </a:lnSpc>
              <a:spcBef>
                <a:spcPts val="0"/>
              </a:spcBef>
              <a:buNone/>
            </a:pPr>
            <a:endParaRPr lang="en-US" sz="2200" dirty="0"/>
          </a:p>
          <a:p>
            <a:pPr marL="0" indent="0" algn="just">
              <a:lnSpc>
                <a:spcPct val="100000"/>
              </a:lnSpc>
              <a:spcBef>
                <a:spcPts val="0"/>
              </a:spcBef>
              <a:buNone/>
            </a:pPr>
            <a:r>
              <a:rPr lang="en-US" sz="2200" u="sng" dirty="0"/>
              <a:t>Step 7</a:t>
            </a:r>
            <a:r>
              <a:rPr lang="en-US" sz="2200" dirty="0"/>
              <a:t>: Cluster {2,5,9,15,16,18} is combined with cluster {25}, because the distance between 18 and 25 is 7, the minimum among remaining clusters. </a:t>
            </a:r>
          </a:p>
          <a:p>
            <a:pPr marL="0" indent="0" algn="just">
              <a:lnSpc>
                <a:spcPct val="100000"/>
              </a:lnSpc>
              <a:spcBef>
                <a:spcPts val="0"/>
              </a:spcBef>
              <a:buNone/>
            </a:pPr>
            <a:endParaRPr lang="en-US" sz="2200" dirty="0"/>
          </a:p>
          <a:p>
            <a:pPr marL="0" indent="0" algn="just">
              <a:lnSpc>
                <a:spcPct val="100000"/>
              </a:lnSpc>
              <a:spcBef>
                <a:spcPts val="0"/>
              </a:spcBef>
              <a:buNone/>
            </a:pPr>
            <a:r>
              <a:rPr lang="en-US" sz="2200" u="sng" dirty="0"/>
              <a:t>Step 8</a:t>
            </a:r>
            <a:r>
              <a:rPr lang="en-US" sz="2200" dirty="0"/>
              <a:t>: Cluster {2,5,9,15,16,18,25} is combined with cluster {33,33}, because the distance between 25 and 33 is 8, the minimum among remaining clusters. </a:t>
            </a:r>
          </a:p>
          <a:p>
            <a:pPr marL="0" indent="0" algn="just">
              <a:lnSpc>
                <a:spcPct val="100000"/>
              </a:lnSpc>
              <a:spcBef>
                <a:spcPts val="0"/>
              </a:spcBef>
              <a:buNone/>
            </a:pPr>
            <a:endParaRPr lang="en-US" sz="2200" dirty="0"/>
          </a:p>
          <a:p>
            <a:pPr marL="0" indent="0" algn="just">
              <a:lnSpc>
                <a:spcPct val="100000"/>
              </a:lnSpc>
              <a:spcBef>
                <a:spcPts val="0"/>
              </a:spcBef>
              <a:buNone/>
            </a:pPr>
            <a:r>
              <a:rPr lang="en-US" sz="2200" u="sng" dirty="0"/>
              <a:t>Step 9</a:t>
            </a:r>
            <a:r>
              <a:rPr lang="en-US" sz="2200" dirty="0"/>
              <a:t>: Cluster {2,5,9,15,16,18,25,33,33} is combined with cluster {45}. This last cluster contains all the records in the data set.</a:t>
            </a:r>
          </a:p>
          <a:p>
            <a:pPr marL="0" indent="0" algn="just">
              <a:buNone/>
            </a:pPr>
            <a:endParaRPr lang="en-US" dirty="0"/>
          </a:p>
        </p:txBody>
      </p:sp>
    </p:spTree>
    <p:extLst>
      <p:ext uri="{BB962C8B-B14F-4D97-AF65-F5344CB8AC3E}">
        <p14:creationId xmlns:p14="http://schemas.microsoft.com/office/powerpoint/2010/main" val="1527206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Hierarchical Clustering Method</a:t>
            </a:r>
          </a:p>
        </p:txBody>
      </p:sp>
      <p:sp>
        <p:nvSpPr>
          <p:cNvPr id="3" name="Content Placeholder 2"/>
          <p:cNvSpPr>
            <a:spLocks noGrp="1"/>
          </p:cNvSpPr>
          <p:nvPr>
            <p:ph idx="1"/>
          </p:nvPr>
        </p:nvSpPr>
        <p:spPr>
          <a:xfrm>
            <a:off x="1134050" y="1596997"/>
            <a:ext cx="10372150" cy="4444662"/>
          </a:xfrm>
        </p:spPr>
        <p:txBody>
          <a:bodyPr>
            <a:normAutofit/>
          </a:bodyPr>
          <a:lstStyle/>
          <a:p>
            <a:pPr marL="0" indent="0">
              <a:buNone/>
            </a:pPr>
            <a:r>
              <a:rPr lang="en-US" b="1" dirty="0"/>
              <a:t>Complete-Linkage Clustering</a:t>
            </a:r>
            <a:endParaRPr lang="en-US" dirty="0"/>
          </a:p>
          <a:p>
            <a:pPr marL="0" indent="0" algn="just">
              <a:buNone/>
            </a:pPr>
            <a:r>
              <a:rPr lang="en-US" sz="2000" u="sng" dirty="0"/>
              <a:t>Example</a:t>
            </a:r>
            <a:r>
              <a:rPr lang="en-US" sz="2000" dirty="0"/>
              <a:t>: consider the data set:  2, 5, 9, 15, 16, 18, 25, 33, 33, 45. The step-by-step procedure of applying single-linkage clustering method is illustrated in the figure</a:t>
            </a:r>
          </a:p>
          <a:p>
            <a:pPr marL="0" indent="0" algn="just">
              <a:buNone/>
            </a:pPr>
            <a:endParaRPr lang="en-US" dirty="0"/>
          </a:p>
        </p:txBody>
      </p:sp>
      <p:sp>
        <p:nvSpPr>
          <p:cNvPr id="4" name="Rectangle 2">
            <a:extLst>
              <a:ext uri="{FF2B5EF4-FFF2-40B4-BE49-F238E27FC236}">
                <a16:creationId xmlns:a16="http://schemas.microsoft.com/office/drawing/2014/main" id="{3FFC2B21-48AE-4D6C-A5F7-71D98284FF1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a:extLst>
              <a:ext uri="{FF2B5EF4-FFF2-40B4-BE49-F238E27FC236}">
                <a16:creationId xmlns:a16="http://schemas.microsoft.com/office/drawing/2014/main" id="{E74F5774-BFF4-4831-900C-59C7FC44214C}"/>
              </a:ext>
            </a:extLst>
          </p:cNvPr>
          <p:cNvGraphicFramePr>
            <a:graphicFrameLocks noChangeAspect="1"/>
          </p:cNvGraphicFramePr>
          <p:nvPr>
            <p:extLst>
              <p:ext uri="{D42A27DB-BD31-4B8C-83A1-F6EECF244321}">
                <p14:modId xmlns:p14="http://schemas.microsoft.com/office/powerpoint/2010/main" val="249278167"/>
              </p:ext>
            </p:extLst>
          </p:nvPr>
        </p:nvGraphicFramePr>
        <p:xfrm>
          <a:off x="1714500" y="2847975"/>
          <a:ext cx="8845254" cy="3314700"/>
        </p:xfrm>
        <a:graphic>
          <a:graphicData uri="http://schemas.openxmlformats.org/presentationml/2006/ole">
            <mc:AlternateContent xmlns:mc="http://schemas.openxmlformats.org/markup-compatibility/2006">
              <mc:Choice xmlns:v="urn:schemas-microsoft-com:vml" Requires="v">
                <p:oleObj spid="_x0000_s2059" name="Visio" r:id="rId3" imgW="9788553" imgH="3668822" progId="Visio.Drawing.11">
                  <p:embed/>
                </p:oleObj>
              </mc:Choice>
              <mc:Fallback>
                <p:oleObj name="Visio" r:id="rId3" imgW="9788553" imgH="3668822"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4500" y="2847975"/>
                        <a:ext cx="8845254" cy="3314700"/>
                      </a:xfrm>
                      <a:prstGeom prst="rect">
                        <a:avLst/>
                      </a:prstGeom>
                      <a:noFill/>
                    </p:spPr>
                  </p:pic>
                </p:oleObj>
              </mc:Fallback>
            </mc:AlternateContent>
          </a:graphicData>
        </a:graphic>
      </p:graphicFrame>
    </p:spTree>
    <p:extLst>
      <p:ext uri="{BB962C8B-B14F-4D97-AF65-F5344CB8AC3E}">
        <p14:creationId xmlns:p14="http://schemas.microsoft.com/office/powerpoint/2010/main" val="3179621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Hierarchical Clustering Method</a:t>
            </a:r>
          </a:p>
        </p:txBody>
      </p:sp>
      <p:sp>
        <p:nvSpPr>
          <p:cNvPr id="3" name="Content Placeholder 2"/>
          <p:cNvSpPr>
            <a:spLocks noGrp="1"/>
          </p:cNvSpPr>
          <p:nvPr>
            <p:ph idx="1"/>
          </p:nvPr>
        </p:nvSpPr>
        <p:spPr>
          <a:xfrm>
            <a:off x="1134050" y="1738149"/>
            <a:ext cx="10372150" cy="4303509"/>
          </a:xfrm>
        </p:spPr>
        <p:txBody>
          <a:bodyPr>
            <a:normAutofit fontScale="85000" lnSpcReduction="20000"/>
          </a:bodyPr>
          <a:lstStyle/>
          <a:p>
            <a:pPr marL="0" indent="0" algn="just">
              <a:lnSpc>
                <a:spcPct val="120000"/>
              </a:lnSpc>
              <a:spcBef>
                <a:spcPts val="0"/>
              </a:spcBef>
              <a:buNone/>
            </a:pPr>
            <a:r>
              <a:rPr lang="en-US" sz="2400" u="sng" dirty="0"/>
              <a:t>Step 1</a:t>
            </a:r>
            <a:r>
              <a:rPr lang="en-US" sz="2400" dirty="0"/>
              <a:t>:. The two clusters each containing 33 are combined into one. </a:t>
            </a:r>
          </a:p>
          <a:p>
            <a:pPr marL="0" indent="0" algn="just">
              <a:lnSpc>
                <a:spcPct val="120000"/>
              </a:lnSpc>
              <a:spcBef>
                <a:spcPts val="0"/>
              </a:spcBef>
              <a:buNone/>
            </a:pPr>
            <a:endParaRPr lang="en-US" sz="2400" dirty="0"/>
          </a:p>
          <a:p>
            <a:pPr marL="0" indent="0" algn="just">
              <a:lnSpc>
                <a:spcPct val="120000"/>
              </a:lnSpc>
              <a:spcBef>
                <a:spcPts val="0"/>
              </a:spcBef>
              <a:buNone/>
            </a:pPr>
            <a:r>
              <a:rPr lang="en-US" sz="2400" u="sng" dirty="0"/>
              <a:t>Step 2</a:t>
            </a:r>
            <a:r>
              <a:rPr lang="en-US" sz="2400" dirty="0"/>
              <a:t>: The clusters containing values 15 and 16 are combined into one </a:t>
            </a:r>
          </a:p>
          <a:p>
            <a:pPr marL="0" indent="0" algn="just">
              <a:lnSpc>
                <a:spcPct val="120000"/>
              </a:lnSpc>
              <a:spcBef>
                <a:spcPts val="0"/>
              </a:spcBef>
              <a:buNone/>
            </a:pPr>
            <a:endParaRPr lang="en-US" sz="2400" dirty="0"/>
          </a:p>
          <a:p>
            <a:pPr marL="0" indent="0" algn="just">
              <a:lnSpc>
                <a:spcPct val="120000"/>
              </a:lnSpc>
              <a:spcBef>
                <a:spcPts val="0"/>
              </a:spcBef>
              <a:buNone/>
            </a:pPr>
            <a:r>
              <a:rPr lang="en-US" sz="2400" u="sng" dirty="0"/>
              <a:t>Step 3</a:t>
            </a:r>
            <a:r>
              <a:rPr lang="en-US" sz="2400" dirty="0"/>
              <a:t>: The farthest neighbors of the two clusters {15,16} and {18} are 15 and 18 with a distance of 3.  The farthest neighbors of the two clusters {2} and {5} are 2 and 5 also with the same distance of 3. There exists a tie in this step, so, let combine the clusters {2} and {5} into a new cluster.</a:t>
            </a:r>
          </a:p>
          <a:p>
            <a:pPr marL="0" indent="0" algn="just">
              <a:lnSpc>
                <a:spcPct val="120000"/>
              </a:lnSpc>
              <a:spcBef>
                <a:spcPts val="0"/>
              </a:spcBef>
              <a:buNone/>
            </a:pPr>
            <a:endParaRPr lang="en-US" sz="2400" dirty="0"/>
          </a:p>
          <a:p>
            <a:pPr marL="0" indent="0" algn="just">
              <a:lnSpc>
                <a:spcPct val="120000"/>
              </a:lnSpc>
              <a:spcBef>
                <a:spcPts val="0"/>
              </a:spcBef>
              <a:buNone/>
            </a:pPr>
            <a:r>
              <a:rPr lang="en-US" sz="2400" u="sng" dirty="0"/>
              <a:t>Step 4</a:t>
            </a:r>
            <a:r>
              <a:rPr lang="en-US" sz="2400" dirty="0"/>
              <a:t>: Cluster {15,16} is combined with cluster {18}. </a:t>
            </a:r>
          </a:p>
          <a:p>
            <a:pPr marL="0" indent="0" algn="just">
              <a:lnSpc>
                <a:spcPct val="120000"/>
              </a:lnSpc>
              <a:spcBef>
                <a:spcPts val="0"/>
              </a:spcBef>
              <a:buNone/>
            </a:pPr>
            <a:endParaRPr lang="en-US" sz="2400" dirty="0"/>
          </a:p>
          <a:p>
            <a:pPr marL="0" indent="0" algn="just">
              <a:lnSpc>
                <a:spcPct val="120000"/>
              </a:lnSpc>
              <a:spcBef>
                <a:spcPts val="0"/>
              </a:spcBef>
              <a:buNone/>
            </a:pPr>
            <a:r>
              <a:rPr lang="en-US" sz="2400" u="sng" dirty="0"/>
              <a:t>Step 5</a:t>
            </a:r>
            <a:r>
              <a:rPr lang="en-US" sz="2400" dirty="0"/>
              <a:t>: Cluster {2,5} is combined with cluster {9}, because the complete-linkage distance is 7, the smallest among remaining clusters. </a:t>
            </a:r>
          </a:p>
          <a:p>
            <a:pPr marL="0" indent="0" algn="just">
              <a:buNone/>
            </a:pPr>
            <a:endParaRPr lang="en-US" dirty="0"/>
          </a:p>
        </p:txBody>
      </p:sp>
    </p:spTree>
    <p:extLst>
      <p:ext uri="{BB962C8B-B14F-4D97-AF65-F5344CB8AC3E}">
        <p14:creationId xmlns:p14="http://schemas.microsoft.com/office/powerpoint/2010/main" val="1262189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Hierarchical Clustering Method</a:t>
            </a:r>
          </a:p>
        </p:txBody>
      </p:sp>
      <p:sp>
        <p:nvSpPr>
          <p:cNvPr id="3" name="Content Placeholder 2"/>
          <p:cNvSpPr>
            <a:spLocks noGrp="1"/>
          </p:cNvSpPr>
          <p:nvPr>
            <p:ph idx="1"/>
          </p:nvPr>
        </p:nvSpPr>
        <p:spPr>
          <a:xfrm>
            <a:off x="1134050" y="1738149"/>
            <a:ext cx="10372150" cy="4303509"/>
          </a:xfrm>
        </p:spPr>
        <p:txBody>
          <a:bodyPr>
            <a:normAutofit/>
          </a:bodyPr>
          <a:lstStyle/>
          <a:p>
            <a:pPr marL="0" indent="0" algn="just">
              <a:lnSpc>
                <a:spcPct val="100000"/>
              </a:lnSpc>
              <a:spcBef>
                <a:spcPts val="0"/>
              </a:spcBef>
              <a:buNone/>
            </a:pPr>
            <a:r>
              <a:rPr lang="en-US" sz="2200" u="sng" dirty="0"/>
              <a:t>Step 6</a:t>
            </a:r>
            <a:r>
              <a:rPr lang="en-US" sz="2200" dirty="0"/>
              <a:t>: Cluster {25} is combined with cluster {33,33}, with a complete-linkage distance of 8. </a:t>
            </a:r>
          </a:p>
          <a:p>
            <a:pPr marL="0" indent="0" algn="just">
              <a:lnSpc>
                <a:spcPct val="100000"/>
              </a:lnSpc>
              <a:spcBef>
                <a:spcPts val="0"/>
              </a:spcBef>
              <a:buNone/>
            </a:pPr>
            <a:endParaRPr lang="en-US" sz="2200" dirty="0"/>
          </a:p>
          <a:p>
            <a:pPr marL="0" indent="0" algn="just">
              <a:lnSpc>
                <a:spcPct val="100000"/>
              </a:lnSpc>
              <a:spcBef>
                <a:spcPts val="0"/>
              </a:spcBef>
              <a:buNone/>
            </a:pPr>
            <a:r>
              <a:rPr lang="en-US" sz="2200" u="sng" dirty="0"/>
              <a:t>Step 7</a:t>
            </a:r>
            <a:r>
              <a:rPr lang="en-US" sz="2200" dirty="0"/>
              <a:t>: Cluster {2,5,9} is combined with cluster {15,16,18}, with a complete- linkage distance of 16. </a:t>
            </a:r>
          </a:p>
          <a:p>
            <a:pPr marL="0" indent="0" algn="just">
              <a:lnSpc>
                <a:spcPct val="100000"/>
              </a:lnSpc>
              <a:spcBef>
                <a:spcPts val="0"/>
              </a:spcBef>
              <a:buNone/>
            </a:pPr>
            <a:endParaRPr lang="en-US" sz="2200" dirty="0"/>
          </a:p>
          <a:p>
            <a:pPr marL="0" indent="0" algn="just">
              <a:lnSpc>
                <a:spcPct val="100000"/>
              </a:lnSpc>
              <a:spcBef>
                <a:spcPts val="0"/>
              </a:spcBef>
              <a:buNone/>
            </a:pPr>
            <a:r>
              <a:rPr lang="en-US" sz="2200" u="sng" dirty="0"/>
              <a:t>Step 8</a:t>
            </a:r>
            <a:r>
              <a:rPr lang="en-US" sz="2200" dirty="0"/>
              <a:t>: Cluster {25,33,33} is combined with cluster {45}, with a complete- linkage distance of 20. </a:t>
            </a:r>
          </a:p>
          <a:p>
            <a:pPr marL="0" indent="0" algn="just">
              <a:lnSpc>
                <a:spcPct val="100000"/>
              </a:lnSpc>
              <a:spcBef>
                <a:spcPts val="0"/>
              </a:spcBef>
              <a:buNone/>
            </a:pPr>
            <a:endParaRPr lang="en-US" sz="2200" dirty="0"/>
          </a:p>
          <a:p>
            <a:pPr marL="0" indent="0" algn="just">
              <a:lnSpc>
                <a:spcPct val="100000"/>
              </a:lnSpc>
              <a:spcBef>
                <a:spcPts val="0"/>
              </a:spcBef>
              <a:buNone/>
            </a:pPr>
            <a:r>
              <a:rPr lang="en-US" sz="2200" u="sng" dirty="0"/>
              <a:t>Step 9</a:t>
            </a:r>
            <a:r>
              <a:rPr lang="en-US" sz="2200" dirty="0"/>
              <a:t>: Cluster {2,5,9,15,16,18} is combined with cluster {25,33,33,45}. All records are now contained in only one large cluster.</a:t>
            </a:r>
          </a:p>
          <a:p>
            <a:pPr marL="0" indent="0" algn="just">
              <a:buNone/>
            </a:pPr>
            <a:endParaRPr lang="en-US" dirty="0"/>
          </a:p>
        </p:txBody>
      </p:sp>
    </p:spTree>
    <p:extLst>
      <p:ext uri="{BB962C8B-B14F-4D97-AF65-F5344CB8AC3E}">
        <p14:creationId xmlns:p14="http://schemas.microsoft.com/office/powerpoint/2010/main" val="1185353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t>k</a:t>
            </a:r>
            <a:r>
              <a:rPr lang="en-US" dirty="0"/>
              <a:t>-Means Clustering</a:t>
            </a:r>
          </a:p>
        </p:txBody>
      </p:sp>
      <p:sp>
        <p:nvSpPr>
          <p:cNvPr id="3" name="Content Placeholder 2"/>
          <p:cNvSpPr>
            <a:spLocks noGrp="1"/>
          </p:cNvSpPr>
          <p:nvPr>
            <p:ph idx="1"/>
          </p:nvPr>
        </p:nvSpPr>
        <p:spPr>
          <a:xfrm>
            <a:off x="1134050" y="1738149"/>
            <a:ext cx="10372150" cy="4303509"/>
          </a:xfrm>
        </p:spPr>
        <p:txBody>
          <a:bodyPr>
            <a:normAutofit fontScale="85000" lnSpcReduction="10000"/>
          </a:bodyPr>
          <a:lstStyle/>
          <a:p>
            <a:pPr marL="0" indent="0" algn="just">
              <a:lnSpc>
                <a:spcPct val="110000"/>
              </a:lnSpc>
              <a:spcBef>
                <a:spcPts val="0"/>
              </a:spcBef>
              <a:buNone/>
            </a:pPr>
            <a:r>
              <a:rPr lang="en-US" dirty="0"/>
              <a:t>The </a:t>
            </a:r>
            <a:r>
              <a:rPr lang="en-US" i="1" dirty="0"/>
              <a:t>k</a:t>
            </a:r>
            <a:r>
              <a:rPr lang="en-US" dirty="0"/>
              <a:t>-means clustering algorithm is a </a:t>
            </a:r>
            <a:r>
              <a:rPr lang="en-US" dirty="0">
                <a:solidFill>
                  <a:srgbClr val="FF0000"/>
                </a:solidFill>
              </a:rPr>
              <a:t>straightforward and effective </a:t>
            </a:r>
            <a:r>
              <a:rPr lang="en-US" dirty="0"/>
              <a:t>algorithm for finding clusters in data. The algorithm proceeds as follows: </a:t>
            </a:r>
          </a:p>
          <a:p>
            <a:pPr marL="0" indent="0" algn="just">
              <a:lnSpc>
                <a:spcPct val="110000"/>
              </a:lnSpc>
              <a:spcBef>
                <a:spcPts val="0"/>
              </a:spcBef>
              <a:buNone/>
            </a:pPr>
            <a:r>
              <a:rPr lang="en-US" dirty="0"/>
              <a:t> </a:t>
            </a:r>
          </a:p>
          <a:p>
            <a:pPr marL="514350" lvl="0" indent="-514350" algn="just">
              <a:lnSpc>
                <a:spcPct val="110000"/>
              </a:lnSpc>
              <a:spcBef>
                <a:spcPts val="0"/>
              </a:spcBef>
              <a:buFont typeface="+mj-lt"/>
              <a:buAutoNum type="arabicPeriod"/>
            </a:pPr>
            <a:r>
              <a:rPr lang="en-US" dirty="0"/>
              <a:t>Step 1: Ask the user how many clusters </a:t>
            </a:r>
            <a:r>
              <a:rPr lang="en-US" i="1" dirty="0"/>
              <a:t>k</a:t>
            </a:r>
            <a:r>
              <a:rPr lang="en-US" dirty="0"/>
              <a:t> the data set should be partitioned into. </a:t>
            </a:r>
          </a:p>
          <a:p>
            <a:pPr marL="514350" lvl="0" indent="-514350" algn="just">
              <a:lnSpc>
                <a:spcPct val="110000"/>
              </a:lnSpc>
              <a:spcBef>
                <a:spcPts val="0"/>
              </a:spcBef>
              <a:buFont typeface="+mj-lt"/>
              <a:buAutoNum type="arabicPeriod"/>
            </a:pPr>
            <a:r>
              <a:rPr lang="en-US" dirty="0"/>
              <a:t>Step 2: Randomly assign </a:t>
            </a:r>
            <a:r>
              <a:rPr lang="en-US" i="1" dirty="0"/>
              <a:t>k</a:t>
            </a:r>
            <a:r>
              <a:rPr lang="en-US" dirty="0"/>
              <a:t> records to be the initial cluster </a:t>
            </a:r>
            <a:r>
              <a:rPr lang="en-US" dirty="0">
                <a:solidFill>
                  <a:srgbClr val="00B050"/>
                </a:solidFill>
              </a:rPr>
              <a:t>center locations</a:t>
            </a:r>
            <a:r>
              <a:rPr lang="en-US" dirty="0"/>
              <a:t>.</a:t>
            </a:r>
          </a:p>
          <a:p>
            <a:pPr marL="514350" lvl="0" indent="-514350" algn="just">
              <a:lnSpc>
                <a:spcPct val="110000"/>
              </a:lnSpc>
              <a:spcBef>
                <a:spcPts val="0"/>
              </a:spcBef>
              <a:buFont typeface="+mj-lt"/>
              <a:buAutoNum type="arabicPeriod"/>
            </a:pPr>
            <a:r>
              <a:rPr lang="en-US" dirty="0"/>
              <a:t>Step 3: For each record, find the </a:t>
            </a:r>
            <a:r>
              <a:rPr lang="en-US" dirty="0">
                <a:solidFill>
                  <a:srgbClr val="FF0000"/>
                </a:solidFill>
              </a:rPr>
              <a:t>nearest</a:t>
            </a:r>
            <a:r>
              <a:rPr lang="en-US" dirty="0"/>
              <a:t> cluster center and assign that record to the corresponding cluster</a:t>
            </a:r>
          </a:p>
          <a:p>
            <a:pPr marL="514350" lvl="0" indent="-514350" algn="just">
              <a:lnSpc>
                <a:spcPct val="110000"/>
              </a:lnSpc>
              <a:spcBef>
                <a:spcPts val="0"/>
              </a:spcBef>
              <a:buFont typeface="+mj-lt"/>
              <a:buAutoNum type="arabicPeriod"/>
            </a:pPr>
            <a:r>
              <a:rPr lang="en-US" dirty="0"/>
              <a:t>Step 4: For each of the </a:t>
            </a:r>
            <a:r>
              <a:rPr lang="en-US" i="1" dirty="0"/>
              <a:t>k</a:t>
            </a:r>
            <a:r>
              <a:rPr lang="en-US" dirty="0"/>
              <a:t> clusters, find the cluster centroid, and update the location of each cluster center to the new value of the centroid. </a:t>
            </a:r>
          </a:p>
          <a:p>
            <a:pPr marL="0" indent="0" algn="just">
              <a:buNone/>
            </a:pPr>
            <a:endParaRPr lang="en-US" dirty="0"/>
          </a:p>
        </p:txBody>
      </p:sp>
    </p:spTree>
    <p:extLst>
      <p:ext uri="{BB962C8B-B14F-4D97-AF65-F5344CB8AC3E}">
        <p14:creationId xmlns:p14="http://schemas.microsoft.com/office/powerpoint/2010/main" val="631660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t>k</a:t>
            </a:r>
            <a:r>
              <a:rPr lang="en-US" dirty="0"/>
              <a:t>-Means Clustering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34050" y="1738149"/>
                <a:ext cx="10372150" cy="4303509"/>
              </a:xfrm>
            </p:spPr>
            <p:txBody>
              <a:bodyPr>
                <a:normAutofit fontScale="77500" lnSpcReduction="20000"/>
              </a:bodyPr>
              <a:lstStyle/>
              <a:p>
                <a:pPr marL="514350" lvl="0" indent="-514350" algn="just">
                  <a:lnSpc>
                    <a:spcPct val="120000"/>
                  </a:lnSpc>
                  <a:spcBef>
                    <a:spcPts val="0"/>
                  </a:spcBef>
                  <a:buFont typeface="+mj-lt"/>
                  <a:buAutoNum type="arabicPeriod" startAt="5"/>
                </a:pPr>
                <a:r>
                  <a:rPr lang="en-US" dirty="0"/>
                  <a:t>Step 5: Repeat steps 3-5 until convergence, i.e., </a:t>
                </a:r>
                <a:r>
                  <a:rPr lang="en-US" dirty="0">
                    <a:solidFill>
                      <a:srgbClr val="FF0000"/>
                    </a:solidFill>
                  </a:rPr>
                  <a:t>the centroids are no longer changed</a:t>
                </a:r>
                <a:r>
                  <a:rPr lang="en-US" dirty="0"/>
                  <a:t>, and hence, </a:t>
                </a:r>
                <a:r>
                  <a:rPr lang="en-US" dirty="0">
                    <a:solidFill>
                      <a:srgbClr val="00B050"/>
                    </a:solidFill>
                  </a:rPr>
                  <a:t>all the records “owned” by each cluster center remain in that cluster</a:t>
                </a:r>
                <a:r>
                  <a:rPr lang="en-US" dirty="0"/>
                  <a:t>. Alternatively, the algorithm may terminate when some criterion is met, such as no significant shrinkage in the mean squared error (MSE):</a:t>
                </a:r>
              </a:p>
              <a:p>
                <a:pPr marL="0" indent="0" algn="just">
                  <a:lnSpc>
                    <a:spcPct val="120000"/>
                  </a:lnSpc>
                  <a:spcBef>
                    <a:spcPts val="0"/>
                  </a:spcBef>
                  <a:buNone/>
                </a:pPr>
                <a:r>
                  <a:rPr lang="en-US" dirty="0"/>
                  <a:t> </a:t>
                </a:r>
              </a:p>
              <a:p>
                <a:pPr marL="0" indent="0" algn="just">
                  <a:lnSpc>
                    <a:spcPct val="120000"/>
                  </a:lnSpc>
                  <a:spcBef>
                    <a:spcPts val="0"/>
                  </a:spcBef>
                  <a:buNone/>
                </a:pPr>
                <a14:m>
                  <m:oMathPara xmlns:m="http://schemas.openxmlformats.org/officeDocument/2006/math">
                    <m:oMathParaPr>
                      <m:jc m:val="centerGroup"/>
                    </m:oMathParaPr>
                    <m:oMath xmlns:m="http://schemas.openxmlformats.org/officeDocument/2006/math">
                      <m:r>
                        <a:rPr lang="en-US" i="1" smtClean="0">
                          <a:solidFill>
                            <a:srgbClr val="0070C0"/>
                          </a:solidFill>
                          <a:latin typeface="Cambria Math" panose="02040503050406030204" pitchFamily="18" charset="0"/>
                        </a:rPr>
                        <m:t>𝑀𝑆𝐸</m:t>
                      </m:r>
                      <m:r>
                        <a:rPr lang="en-US" i="1" smtClean="0">
                          <a:solidFill>
                            <a:srgbClr val="0070C0"/>
                          </a:solidFill>
                          <a:latin typeface="Cambria Math" panose="02040503050406030204" pitchFamily="18" charset="0"/>
                        </a:rPr>
                        <m:t>=</m:t>
                      </m:r>
                      <m:f>
                        <m:fPr>
                          <m:ctrlPr>
                            <a:rPr lang="en-US" i="1">
                              <a:solidFill>
                                <a:srgbClr val="0070C0"/>
                              </a:solidFill>
                              <a:latin typeface="Cambria Math" panose="02040503050406030204" pitchFamily="18" charset="0"/>
                            </a:rPr>
                          </m:ctrlPr>
                        </m:fPr>
                        <m:num>
                          <m:r>
                            <a:rPr lang="en-US" i="1">
                              <a:solidFill>
                                <a:srgbClr val="0070C0"/>
                              </a:solidFill>
                              <a:latin typeface="Cambria Math" panose="02040503050406030204" pitchFamily="18" charset="0"/>
                            </a:rPr>
                            <m:t>𝑆𝑆𝐸</m:t>
                          </m:r>
                        </m:num>
                        <m:den>
                          <m:r>
                            <a:rPr lang="en-US" i="1">
                              <a:solidFill>
                                <a:srgbClr val="0070C0"/>
                              </a:solidFill>
                              <a:latin typeface="Cambria Math" panose="02040503050406030204" pitchFamily="18" charset="0"/>
                            </a:rPr>
                            <m:t>𝑁</m:t>
                          </m:r>
                          <m:r>
                            <a:rPr lang="en-US" i="1">
                              <a:solidFill>
                                <a:srgbClr val="0070C0"/>
                              </a:solidFill>
                              <a:latin typeface="Cambria Math" panose="02040503050406030204" pitchFamily="18" charset="0"/>
                            </a:rPr>
                            <m:t>−</m:t>
                          </m:r>
                          <m:r>
                            <a:rPr lang="en-US" i="1">
                              <a:solidFill>
                                <a:srgbClr val="0070C0"/>
                              </a:solidFill>
                              <a:latin typeface="Cambria Math" panose="02040503050406030204" pitchFamily="18" charset="0"/>
                            </a:rPr>
                            <m:t>𝑘</m:t>
                          </m:r>
                        </m:den>
                      </m:f>
                      <m:r>
                        <a:rPr lang="en-US" i="1">
                          <a:solidFill>
                            <a:srgbClr val="0070C0"/>
                          </a:solidFill>
                          <a:latin typeface="Cambria Math" panose="02040503050406030204" pitchFamily="18" charset="0"/>
                        </a:rPr>
                        <m:t>=</m:t>
                      </m:r>
                      <m:f>
                        <m:fPr>
                          <m:ctrlPr>
                            <a:rPr lang="en-US" i="1">
                              <a:solidFill>
                                <a:srgbClr val="0070C0"/>
                              </a:solidFill>
                              <a:latin typeface="Cambria Math" panose="02040503050406030204" pitchFamily="18" charset="0"/>
                            </a:rPr>
                          </m:ctrlPr>
                        </m:fPr>
                        <m:num>
                          <m:nary>
                            <m:naryPr>
                              <m:chr m:val="∑"/>
                              <m:limLoc m:val="undOvr"/>
                              <m:ctrlPr>
                                <a:rPr lang="en-US" i="1">
                                  <a:solidFill>
                                    <a:srgbClr val="0070C0"/>
                                  </a:solidFill>
                                  <a:latin typeface="Cambria Math" panose="02040503050406030204" pitchFamily="18" charset="0"/>
                                </a:rPr>
                              </m:ctrlPr>
                            </m:naryPr>
                            <m:sub>
                              <m:r>
                                <a:rPr lang="en-US" i="1">
                                  <a:solidFill>
                                    <a:srgbClr val="0070C0"/>
                                  </a:solidFill>
                                  <a:latin typeface="Cambria Math" panose="02040503050406030204" pitchFamily="18" charset="0"/>
                                </a:rPr>
                                <m:t>𝑖</m:t>
                              </m:r>
                              <m:r>
                                <a:rPr lang="en-US" i="1">
                                  <a:solidFill>
                                    <a:srgbClr val="0070C0"/>
                                  </a:solidFill>
                                  <a:latin typeface="Cambria Math" panose="02040503050406030204" pitchFamily="18" charset="0"/>
                                </a:rPr>
                                <m:t>=1</m:t>
                              </m:r>
                            </m:sub>
                            <m:sup>
                              <m:r>
                                <a:rPr lang="en-US" i="1">
                                  <a:solidFill>
                                    <a:srgbClr val="0070C0"/>
                                  </a:solidFill>
                                  <a:latin typeface="Cambria Math" panose="02040503050406030204" pitchFamily="18" charset="0"/>
                                </a:rPr>
                                <m:t>𝑘</m:t>
                              </m:r>
                            </m:sup>
                            <m:e>
                              <m:nary>
                                <m:naryPr>
                                  <m:chr m:val="∑"/>
                                  <m:limLoc m:val="subSup"/>
                                  <m:supHide m:val="on"/>
                                  <m:ctrlPr>
                                    <a:rPr lang="en-US" i="1" smtClean="0">
                                      <a:solidFill>
                                        <a:srgbClr val="0070C0"/>
                                      </a:solidFill>
                                      <a:latin typeface="Cambria Math" panose="02040503050406030204" pitchFamily="18" charset="0"/>
                                    </a:rPr>
                                  </m:ctrlPr>
                                </m:naryPr>
                                <m:sub>
                                  <m:r>
                                    <a:rPr lang="en-US" i="1">
                                      <a:solidFill>
                                        <a:srgbClr val="0070C0"/>
                                      </a:solidFill>
                                      <a:latin typeface="Cambria Math" panose="02040503050406030204" pitchFamily="18" charset="0"/>
                                    </a:rPr>
                                    <m:t>𝑝</m:t>
                                  </m:r>
                                  <m:r>
                                    <a:rPr lang="en-US" i="1">
                                      <a:solidFill>
                                        <a:srgbClr val="0070C0"/>
                                      </a:solidFill>
                                      <a:latin typeface="Cambria Math" panose="02040503050406030204" pitchFamily="18" charset="0"/>
                                    </a:rPr>
                                    <m:t>∈</m:t>
                                  </m:r>
                                  <m:sSub>
                                    <m:sSubPr>
                                      <m:ctrlPr>
                                        <a:rPr lang="en-US" i="1">
                                          <a:solidFill>
                                            <a:srgbClr val="0070C0"/>
                                          </a:solidFill>
                                          <a:latin typeface="Cambria Math" panose="02040503050406030204" pitchFamily="18" charset="0"/>
                                        </a:rPr>
                                      </m:ctrlPr>
                                    </m:sSubPr>
                                    <m:e>
                                      <m:r>
                                        <a:rPr lang="en-US" i="1">
                                          <a:solidFill>
                                            <a:srgbClr val="0070C0"/>
                                          </a:solidFill>
                                          <a:latin typeface="Cambria Math" panose="02040503050406030204" pitchFamily="18" charset="0"/>
                                        </a:rPr>
                                        <m:t>𝐶</m:t>
                                      </m:r>
                                    </m:e>
                                    <m:sub>
                                      <m:r>
                                        <a:rPr lang="en-US" i="1">
                                          <a:solidFill>
                                            <a:srgbClr val="0070C0"/>
                                          </a:solidFill>
                                          <a:latin typeface="Cambria Math" panose="02040503050406030204" pitchFamily="18" charset="0"/>
                                        </a:rPr>
                                        <m:t>𝑖</m:t>
                                      </m:r>
                                    </m:sub>
                                  </m:sSub>
                                </m:sub>
                                <m:sup/>
                                <m:e>
                                  <m:r>
                                    <a:rPr lang="en-US" i="1">
                                      <a:solidFill>
                                        <a:srgbClr val="0070C0"/>
                                      </a:solidFill>
                                      <a:latin typeface="Cambria Math" panose="02040503050406030204" pitchFamily="18" charset="0"/>
                                    </a:rPr>
                                    <m:t>𝑑</m:t>
                                  </m:r>
                                  <m:sSup>
                                    <m:sSupPr>
                                      <m:ctrlPr>
                                        <a:rPr lang="en-US" i="1">
                                          <a:solidFill>
                                            <a:srgbClr val="0070C0"/>
                                          </a:solidFill>
                                          <a:latin typeface="Cambria Math" panose="02040503050406030204" pitchFamily="18" charset="0"/>
                                        </a:rPr>
                                      </m:ctrlPr>
                                    </m:sSupPr>
                                    <m:e>
                                      <m:d>
                                        <m:dPr>
                                          <m:ctrlPr>
                                            <a:rPr lang="en-US" i="1">
                                              <a:solidFill>
                                                <a:srgbClr val="0070C0"/>
                                              </a:solidFill>
                                              <a:latin typeface="Cambria Math" panose="02040503050406030204" pitchFamily="18" charset="0"/>
                                            </a:rPr>
                                          </m:ctrlPr>
                                        </m:dPr>
                                        <m:e>
                                          <m:r>
                                            <a:rPr lang="en-US" i="1">
                                              <a:solidFill>
                                                <a:srgbClr val="0070C0"/>
                                              </a:solidFill>
                                              <a:latin typeface="Cambria Math" panose="02040503050406030204" pitchFamily="18" charset="0"/>
                                            </a:rPr>
                                            <m:t>𝑝</m:t>
                                          </m:r>
                                          <m:r>
                                            <a:rPr lang="en-US" i="1">
                                              <a:solidFill>
                                                <a:srgbClr val="0070C0"/>
                                              </a:solidFill>
                                              <a:latin typeface="Cambria Math" panose="02040503050406030204" pitchFamily="18" charset="0"/>
                                            </a:rPr>
                                            <m:t>,</m:t>
                                          </m:r>
                                          <m:sSub>
                                            <m:sSubPr>
                                              <m:ctrlPr>
                                                <a:rPr lang="en-US" i="1">
                                                  <a:solidFill>
                                                    <a:srgbClr val="0070C0"/>
                                                  </a:solidFill>
                                                  <a:latin typeface="Cambria Math" panose="02040503050406030204" pitchFamily="18" charset="0"/>
                                                </a:rPr>
                                              </m:ctrlPr>
                                            </m:sSubPr>
                                            <m:e>
                                              <m:r>
                                                <a:rPr lang="en-US" i="1">
                                                  <a:solidFill>
                                                    <a:srgbClr val="0070C0"/>
                                                  </a:solidFill>
                                                  <a:latin typeface="Cambria Math" panose="02040503050406030204" pitchFamily="18" charset="0"/>
                                                </a:rPr>
                                                <m:t>𝑚</m:t>
                                              </m:r>
                                            </m:e>
                                            <m:sub>
                                              <m:r>
                                                <a:rPr lang="en-US" i="1">
                                                  <a:solidFill>
                                                    <a:srgbClr val="0070C0"/>
                                                  </a:solidFill>
                                                  <a:latin typeface="Cambria Math" panose="02040503050406030204" pitchFamily="18" charset="0"/>
                                                </a:rPr>
                                                <m:t>𝑖</m:t>
                                              </m:r>
                                            </m:sub>
                                          </m:sSub>
                                        </m:e>
                                      </m:d>
                                    </m:e>
                                    <m:sup>
                                      <m:r>
                                        <a:rPr lang="en-US" i="1">
                                          <a:solidFill>
                                            <a:srgbClr val="0070C0"/>
                                          </a:solidFill>
                                          <a:latin typeface="Cambria Math" panose="02040503050406030204" pitchFamily="18" charset="0"/>
                                        </a:rPr>
                                        <m:t>2</m:t>
                                      </m:r>
                                    </m:sup>
                                  </m:sSup>
                                </m:e>
                              </m:nary>
                            </m:e>
                          </m:nary>
                        </m:num>
                        <m:den>
                          <m:r>
                            <a:rPr lang="en-US" i="1">
                              <a:solidFill>
                                <a:srgbClr val="0070C0"/>
                              </a:solidFill>
                              <a:latin typeface="Cambria Math" panose="02040503050406030204" pitchFamily="18" charset="0"/>
                            </a:rPr>
                            <m:t>𝑁</m:t>
                          </m:r>
                          <m:r>
                            <a:rPr lang="en-US" i="1">
                              <a:solidFill>
                                <a:srgbClr val="0070C0"/>
                              </a:solidFill>
                              <a:latin typeface="Cambria Math" panose="02040503050406030204" pitchFamily="18" charset="0"/>
                            </a:rPr>
                            <m:t>−</m:t>
                          </m:r>
                          <m:r>
                            <a:rPr lang="en-US" i="1">
                              <a:solidFill>
                                <a:srgbClr val="0070C0"/>
                              </a:solidFill>
                              <a:latin typeface="Cambria Math" panose="02040503050406030204" pitchFamily="18" charset="0"/>
                            </a:rPr>
                            <m:t>𝑘</m:t>
                          </m:r>
                        </m:den>
                      </m:f>
                    </m:oMath>
                  </m:oMathPara>
                </a14:m>
                <a:endParaRPr lang="en-US" dirty="0"/>
              </a:p>
              <a:p>
                <a:pPr marL="0" indent="0" algn="just">
                  <a:lnSpc>
                    <a:spcPct val="120000"/>
                  </a:lnSpc>
                  <a:spcBef>
                    <a:spcPts val="0"/>
                  </a:spcBef>
                  <a:buNone/>
                </a:pPr>
                <a:r>
                  <a:rPr lang="en-US" dirty="0"/>
                  <a:t> In which</a:t>
                </a:r>
              </a:p>
              <a:p>
                <a:pPr lvl="1" algn="just">
                  <a:lnSpc>
                    <a:spcPct val="120000"/>
                  </a:lnSpc>
                  <a:spcBef>
                    <a:spcPts val="0"/>
                  </a:spcBef>
                </a:pPr>
                <a14:m>
                  <m:oMath xmlns:m="http://schemas.openxmlformats.org/officeDocument/2006/math">
                    <m:r>
                      <a:rPr lang="en-US" sz="2800" i="1">
                        <a:latin typeface="Cambria Math" panose="02040503050406030204" pitchFamily="18" charset="0"/>
                      </a:rPr>
                      <m:t>𝑝</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𝐶</m:t>
                        </m:r>
                      </m:e>
                      <m:sub>
                        <m:r>
                          <a:rPr lang="en-US" sz="2800" i="1">
                            <a:latin typeface="Cambria Math" panose="02040503050406030204" pitchFamily="18" charset="0"/>
                          </a:rPr>
                          <m:t>𝑖</m:t>
                        </m:r>
                      </m:sub>
                    </m:sSub>
                  </m:oMath>
                </a14:m>
                <a:r>
                  <a:rPr lang="en-US" sz="2800" dirty="0"/>
                  <a:t> represents each data point in cluster </a:t>
                </a:r>
                <a14:m>
                  <m:oMath xmlns:m="http://schemas.openxmlformats.org/officeDocument/2006/math">
                    <m:r>
                      <a:rPr lang="en-US" sz="2800" i="1">
                        <a:latin typeface="Cambria Math" panose="02040503050406030204" pitchFamily="18" charset="0"/>
                      </a:rPr>
                      <m:t>𝑖</m:t>
                    </m:r>
                  </m:oMath>
                </a14:m>
                <a:endParaRPr lang="en-US" sz="2800" i="1" dirty="0"/>
              </a:p>
              <a:p>
                <a:pPr lvl="1" algn="just">
                  <a:lnSpc>
                    <a:spcPct val="120000"/>
                  </a:lnSpc>
                  <a:spcBef>
                    <a:spcPts val="0"/>
                  </a:spcBef>
                </a:pP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𝑚</m:t>
                        </m:r>
                      </m:e>
                      <m:sub>
                        <m:r>
                          <a:rPr lang="en-US" sz="2800" i="1">
                            <a:latin typeface="Cambria Math" panose="02040503050406030204" pitchFamily="18" charset="0"/>
                          </a:rPr>
                          <m:t>𝑖</m:t>
                        </m:r>
                      </m:sub>
                    </m:sSub>
                  </m:oMath>
                </a14:m>
                <a:r>
                  <a:rPr lang="en-US" sz="2800" dirty="0"/>
                  <a:t> represents the centroid (i.e., cluster center) of cluster </a:t>
                </a:r>
                <a14:m>
                  <m:oMath xmlns:m="http://schemas.openxmlformats.org/officeDocument/2006/math">
                    <m:r>
                      <a:rPr lang="en-US" sz="2800" i="1">
                        <a:latin typeface="Cambria Math" panose="02040503050406030204" pitchFamily="18" charset="0"/>
                      </a:rPr>
                      <m:t>𝑖</m:t>
                    </m:r>
                  </m:oMath>
                </a14:m>
                <a:endParaRPr lang="en-US" sz="2800" i="1" dirty="0"/>
              </a:p>
              <a:p>
                <a:pPr lvl="1" algn="just">
                  <a:lnSpc>
                    <a:spcPct val="120000"/>
                  </a:lnSpc>
                  <a:spcBef>
                    <a:spcPts val="0"/>
                  </a:spcBef>
                </a:pPr>
                <a14:m>
                  <m:oMath xmlns:m="http://schemas.openxmlformats.org/officeDocument/2006/math">
                    <m:r>
                      <a:rPr lang="en-US" sz="2800" i="1">
                        <a:latin typeface="Cambria Math" panose="02040503050406030204" pitchFamily="18" charset="0"/>
                      </a:rPr>
                      <m:t>𝑁</m:t>
                    </m:r>
                  </m:oMath>
                </a14:m>
                <a:r>
                  <a:rPr lang="en-US" sz="2800" dirty="0"/>
                  <a:t>:  total sample size</a:t>
                </a:r>
              </a:p>
              <a:p>
                <a:pPr marL="0" indent="0" algn="just">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34050" y="1738149"/>
                <a:ext cx="10372150" cy="4303509"/>
              </a:xfrm>
              <a:blipFill>
                <a:blip r:embed="rId2"/>
                <a:stretch>
                  <a:fillRect l="-646" t="-850" r="-705"/>
                </a:stretch>
              </a:blipFill>
            </p:spPr>
            <p:txBody>
              <a:bodyPr/>
              <a:lstStyle/>
              <a:p>
                <a:r>
                  <a:rPr lang="en-US">
                    <a:noFill/>
                  </a:rPr>
                  <a:t> </a:t>
                </a:r>
              </a:p>
            </p:txBody>
          </p:sp>
        </mc:Fallback>
      </mc:AlternateContent>
    </p:spTree>
    <p:extLst>
      <p:ext uri="{BB962C8B-B14F-4D97-AF65-F5344CB8AC3E}">
        <p14:creationId xmlns:p14="http://schemas.microsoft.com/office/powerpoint/2010/main" val="920815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t>k</a:t>
            </a:r>
            <a:r>
              <a:rPr lang="en-US" dirty="0"/>
              <a:t>-Means Clustering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34050" y="1738149"/>
                <a:ext cx="10372150" cy="4303509"/>
              </a:xfrm>
            </p:spPr>
            <p:txBody>
              <a:bodyPr>
                <a:normAutofit/>
              </a:bodyPr>
              <a:lstStyle/>
              <a:p>
                <a:pPr marL="0" indent="0" algn="just">
                  <a:lnSpc>
                    <a:spcPct val="100000"/>
                  </a:lnSpc>
                  <a:spcBef>
                    <a:spcPts val="0"/>
                  </a:spcBef>
                  <a:buNone/>
                </a:pPr>
                <a:r>
                  <a:rPr lang="en-US" dirty="0"/>
                  <a:t>The “nearest” criterion in step 3 is usually </a:t>
                </a:r>
                <a:r>
                  <a:rPr lang="en-US" dirty="0">
                    <a:solidFill>
                      <a:srgbClr val="FF0000"/>
                    </a:solidFill>
                  </a:rPr>
                  <a:t>Euclidean distance </a:t>
                </a:r>
                <a:r>
                  <a:rPr lang="en-US" dirty="0"/>
                  <a:t>(other distance measures may be applied as well). </a:t>
                </a:r>
              </a:p>
              <a:p>
                <a:pPr marL="0" indent="0" algn="just">
                  <a:lnSpc>
                    <a:spcPct val="100000"/>
                  </a:lnSpc>
                  <a:spcBef>
                    <a:spcPts val="0"/>
                  </a:spcBef>
                  <a:buNone/>
                </a:pPr>
                <a:r>
                  <a:rPr lang="en-US" dirty="0"/>
                  <a:t> </a:t>
                </a:r>
              </a:p>
              <a:p>
                <a:pPr marL="0" indent="0" algn="just">
                  <a:lnSpc>
                    <a:spcPct val="100000"/>
                  </a:lnSpc>
                  <a:spcBef>
                    <a:spcPts val="0"/>
                  </a:spcBef>
                  <a:buNone/>
                </a:pPr>
                <a:r>
                  <a:rPr lang="en-US" dirty="0"/>
                  <a:t>The cluster centroid in step 4 is found as follows. Suppose that we have </a:t>
                </a:r>
                <a14:m>
                  <m:oMath xmlns:m="http://schemas.openxmlformats.org/officeDocument/2006/math">
                    <m:r>
                      <a:rPr lang="en-US" i="1">
                        <a:latin typeface="Cambria Math" panose="02040503050406030204" pitchFamily="18" charset="0"/>
                      </a:rPr>
                      <m:t>𝑛</m:t>
                    </m:r>
                  </m:oMath>
                </a14:m>
                <a:r>
                  <a:rPr lang="en-US" dirty="0"/>
                  <a:t> data points </a:t>
                </a:r>
                <a14:m>
                  <m:oMath xmlns:m="http://schemas.openxmlformats.org/officeDocument/2006/math">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1</m:t>
                            </m:r>
                          </m:sub>
                        </m:sSub>
                      </m:e>
                    </m:d>
                  </m:oMath>
                </a14:m>
                <a:r>
                  <a:rPr lang="en-US" dirty="0"/>
                  <a:t>,</a:t>
                </a:r>
                <a14:m>
                  <m:oMath xmlns:m="http://schemas.openxmlformats.org/officeDocument/2006/math">
                    <m:r>
                      <a:rPr lang="en-US" i="1">
                        <a:latin typeface="Cambria Math" panose="02040503050406030204" pitchFamily="18" charset="0"/>
                      </a:rPr>
                      <m:t> </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2</m:t>
                            </m:r>
                          </m:sub>
                        </m:sSub>
                      </m:e>
                    </m:d>
                  </m:oMath>
                </a14:m>
                <a:r>
                  <a:rPr lang="en-US" dirty="0"/>
                  <a:t>, …, </a:t>
                </a:r>
                <a14:m>
                  <m:oMath xmlns:m="http://schemas.openxmlformats.org/officeDocument/2006/math">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𝑛</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𝑛</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𝑛</m:t>
                            </m:r>
                          </m:sub>
                        </m:sSub>
                      </m:e>
                    </m:d>
                  </m:oMath>
                </a14:m>
                <a:r>
                  <a:rPr lang="en-US" dirty="0"/>
                  <a:t>, the centroid of these points is located at point </a:t>
                </a:r>
              </a:p>
              <a:p>
                <a:pPr marL="0" indent="0" algn="just">
                  <a:lnSpc>
                    <a:spcPct val="100000"/>
                  </a:lnSpc>
                  <a:spcBef>
                    <a:spcPts val="0"/>
                  </a:spcBef>
                  <a:buNone/>
                </a:pPr>
                <a:r>
                  <a:rPr lang="en-US" dirty="0"/>
                  <a:t> </a:t>
                </a:r>
              </a:p>
              <a:p>
                <a:pPr marL="0" indent="0" algn="just">
                  <a:lnSpc>
                    <a:spcPct val="100000"/>
                  </a:lnSpc>
                  <a:spcBef>
                    <a:spcPts val="0"/>
                  </a:spcBef>
                  <a:buNone/>
                </a:pPr>
                <a14:m>
                  <m:oMathPara xmlns:m="http://schemas.openxmlformats.org/officeDocument/2006/math">
                    <m:oMathParaPr>
                      <m:jc m:val="centerGroup"/>
                    </m:oMathParaPr>
                    <m:oMath xmlns:m="http://schemas.openxmlformats.org/officeDocument/2006/math">
                      <m:d>
                        <m:dPr>
                          <m:ctrlPr>
                            <a:rPr lang="en-US" i="1" smtClean="0">
                              <a:solidFill>
                                <a:srgbClr val="0070C0"/>
                              </a:solidFill>
                              <a:latin typeface="Cambria Math" panose="02040503050406030204" pitchFamily="18" charset="0"/>
                            </a:rPr>
                          </m:ctrlPr>
                        </m:dPr>
                        <m:e>
                          <m:f>
                            <m:fPr>
                              <m:ctrlPr>
                                <a:rPr lang="en-US" i="1">
                                  <a:solidFill>
                                    <a:srgbClr val="0070C0"/>
                                  </a:solidFill>
                                  <a:latin typeface="Cambria Math" panose="02040503050406030204" pitchFamily="18" charset="0"/>
                                </a:rPr>
                              </m:ctrlPr>
                            </m:fPr>
                            <m:num>
                              <m:nary>
                                <m:naryPr>
                                  <m:chr m:val="∑"/>
                                  <m:limLoc m:val="undOvr"/>
                                  <m:subHide m:val="on"/>
                                  <m:supHide m:val="on"/>
                                  <m:ctrlPr>
                                    <a:rPr lang="en-US" i="1">
                                      <a:solidFill>
                                        <a:srgbClr val="0070C0"/>
                                      </a:solidFill>
                                      <a:latin typeface="Cambria Math" panose="02040503050406030204" pitchFamily="18" charset="0"/>
                                    </a:rPr>
                                  </m:ctrlPr>
                                </m:naryPr>
                                <m:sub/>
                                <m:sup/>
                                <m:e>
                                  <m:sSub>
                                    <m:sSubPr>
                                      <m:ctrlPr>
                                        <a:rPr lang="en-US" i="1">
                                          <a:solidFill>
                                            <a:srgbClr val="0070C0"/>
                                          </a:solidFill>
                                          <a:latin typeface="Cambria Math" panose="02040503050406030204" pitchFamily="18" charset="0"/>
                                        </a:rPr>
                                      </m:ctrlPr>
                                    </m:sSubPr>
                                    <m:e>
                                      <m:r>
                                        <a:rPr lang="en-US" i="1">
                                          <a:solidFill>
                                            <a:srgbClr val="0070C0"/>
                                          </a:solidFill>
                                          <a:latin typeface="Cambria Math" panose="02040503050406030204" pitchFamily="18" charset="0"/>
                                        </a:rPr>
                                        <m:t>𝑎</m:t>
                                      </m:r>
                                    </m:e>
                                    <m:sub>
                                      <m:r>
                                        <a:rPr lang="en-US" i="1">
                                          <a:solidFill>
                                            <a:srgbClr val="0070C0"/>
                                          </a:solidFill>
                                          <a:latin typeface="Cambria Math" panose="02040503050406030204" pitchFamily="18" charset="0"/>
                                        </a:rPr>
                                        <m:t>𝑖</m:t>
                                      </m:r>
                                    </m:sub>
                                  </m:sSub>
                                </m:e>
                              </m:nary>
                            </m:num>
                            <m:den>
                              <m:r>
                                <a:rPr lang="en-US" i="1">
                                  <a:solidFill>
                                    <a:srgbClr val="0070C0"/>
                                  </a:solidFill>
                                  <a:latin typeface="Cambria Math" panose="02040503050406030204" pitchFamily="18" charset="0"/>
                                </a:rPr>
                                <m:t>𝑛</m:t>
                              </m:r>
                            </m:den>
                          </m:f>
                          <m:r>
                            <a:rPr lang="en-US" i="1">
                              <a:solidFill>
                                <a:srgbClr val="0070C0"/>
                              </a:solidFill>
                              <a:latin typeface="Cambria Math" panose="02040503050406030204" pitchFamily="18" charset="0"/>
                            </a:rPr>
                            <m:t>,</m:t>
                          </m:r>
                          <m:f>
                            <m:fPr>
                              <m:ctrlPr>
                                <a:rPr lang="en-US" i="1">
                                  <a:solidFill>
                                    <a:srgbClr val="0070C0"/>
                                  </a:solidFill>
                                  <a:latin typeface="Cambria Math" panose="02040503050406030204" pitchFamily="18" charset="0"/>
                                </a:rPr>
                              </m:ctrlPr>
                            </m:fPr>
                            <m:num>
                              <m:nary>
                                <m:naryPr>
                                  <m:chr m:val="∑"/>
                                  <m:limLoc m:val="undOvr"/>
                                  <m:subHide m:val="on"/>
                                  <m:supHide m:val="on"/>
                                  <m:ctrlPr>
                                    <a:rPr lang="en-US" i="1">
                                      <a:solidFill>
                                        <a:srgbClr val="0070C0"/>
                                      </a:solidFill>
                                      <a:latin typeface="Cambria Math" panose="02040503050406030204" pitchFamily="18" charset="0"/>
                                    </a:rPr>
                                  </m:ctrlPr>
                                </m:naryPr>
                                <m:sub/>
                                <m:sup/>
                                <m:e>
                                  <m:sSub>
                                    <m:sSubPr>
                                      <m:ctrlPr>
                                        <a:rPr lang="en-US" i="1">
                                          <a:solidFill>
                                            <a:srgbClr val="0070C0"/>
                                          </a:solidFill>
                                          <a:latin typeface="Cambria Math" panose="02040503050406030204" pitchFamily="18" charset="0"/>
                                        </a:rPr>
                                      </m:ctrlPr>
                                    </m:sSubPr>
                                    <m:e>
                                      <m:r>
                                        <a:rPr lang="en-US" i="1">
                                          <a:solidFill>
                                            <a:srgbClr val="0070C0"/>
                                          </a:solidFill>
                                          <a:latin typeface="Cambria Math" panose="02040503050406030204" pitchFamily="18" charset="0"/>
                                        </a:rPr>
                                        <m:t>𝑏</m:t>
                                      </m:r>
                                    </m:e>
                                    <m:sub>
                                      <m:r>
                                        <a:rPr lang="en-US" i="1">
                                          <a:solidFill>
                                            <a:srgbClr val="0070C0"/>
                                          </a:solidFill>
                                          <a:latin typeface="Cambria Math" panose="02040503050406030204" pitchFamily="18" charset="0"/>
                                        </a:rPr>
                                        <m:t>𝑖</m:t>
                                      </m:r>
                                    </m:sub>
                                  </m:sSub>
                                </m:e>
                              </m:nary>
                            </m:num>
                            <m:den>
                              <m:r>
                                <a:rPr lang="en-US" i="1">
                                  <a:solidFill>
                                    <a:srgbClr val="0070C0"/>
                                  </a:solidFill>
                                  <a:latin typeface="Cambria Math" panose="02040503050406030204" pitchFamily="18" charset="0"/>
                                </a:rPr>
                                <m:t>𝑛</m:t>
                              </m:r>
                            </m:den>
                          </m:f>
                          <m:r>
                            <a:rPr lang="en-US" i="1">
                              <a:solidFill>
                                <a:srgbClr val="0070C0"/>
                              </a:solidFill>
                              <a:latin typeface="Cambria Math" panose="02040503050406030204" pitchFamily="18" charset="0"/>
                            </a:rPr>
                            <m:t>,</m:t>
                          </m:r>
                          <m:f>
                            <m:fPr>
                              <m:ctrlPr>
                                <a:rPr lang="en-US" i="1">
                                  <a:solidFill>
                                    <a:srgbClr val="0070C0"/>
                                  </a:solidFill>
                                  <a:latin typeface="Cambria Math" panose="02040503050406030204" pitchFamily="18" charset="0"/>
                                </a:rPr>
                              </m:ctrlPr>
                            </m:fPr>
                            <m:num>
                              <m:nary>
                                <m:naryPr>
                                  <m:chr m:val="∑"/>
                                  <m:limLoc m:val="undOvr"/>
                                  <m:subHide m:val="on"/>
                                  <m:supHide m:val="on"/>
                                  <m:ctrlPr>
                                    <a:rPr lang="en-US" i="1">
                                      <a:solidFill>
                                        <a:srgbClr val="0070C0"/>
                                      </a:solidFill>
                                      <a:latin typeface="Cambria Math" panose="02040503050406030204" pitchFamily="18" charset="0"/>
                                    </a:rPr>
                                  </m:ctrlPr>
                                </m:naryPr>
                                <m:sub/>
                                <m:sup/>
                                <m:e>
                                  <m:sSub>
                                    <m:sSubPr>
                                      <m:ctrlPr>
                                        <a:rPr lang="en-US" i="1">
                                          <a:solidFill>
                                            <a:srgbClr val="0070C0"/>
                                          </a:solidFill>
                                          <a:latin typeface="Cambria Math" panose="02040503050406030204" pitchFamily="18" charset="0"/>
                                        </a:rPr>
                                      </m:ctrlPr>
                                    </m:sSubPr>
                                    <m:e>
                                      <m:r>
                                        <a:rPr lang="en-US" i="1">
                                          <a:solidFill>
                                            <a:srgbClr val="0070C0"/>
                                          </a:solidFill>
                                          <a:latin typeface="Cambria Math" panose="02040503050406030204" pitchFamily="18" charset="0"/>
                                        </a:rPr>
                                        <m:t>𝑐</m:t>
                                      </m:r>
                                    </m:e>
                                    <m:sub>
                                      <m:r>
                                        <a:rPr lang="en-US" i="1">
                                          <a:solidFill>
                                            <a:srgbClr val="0070C0"/>
                                          </a:solidFill>
                                          <a:latin typeface="Cambria Math" panose="02040503050406030204" pitchFamily="18" charset="0"/>
                                        </a:rPr>
                                        <m:t>𝑖</m:t>
                                      </m:r>
                                    </m:sub>
                                  </m:sSub>
                                </m:e>
                              </m:nary>
                            </m:num>
                            <m:den>
                              <m:r>
                                <a:rPr lang="en-US" i="1">
                                  <a:solidFill>
                                    <a:srgbClr val="0070C0"/>
                                  </a:solidFill>
                                  <a:latin typeface="Cambria Math" panose="02040503050406030204" pitchFamily="18" charset="0"/>
                                </a:rPr>
                                <m:t>𝑛</m:t>
                              </m:r>
                            </m:den>
                          </m:f>
                        </m:e>
                      </m:d>
                    </m:oMath>
                  </m:oMathPara>
                </a14:m>
                <a:endParaRPr lang="en-US" dirty="0"/>
              </a:p>
              <a:p>
                <a:pPr marL="0" indent="0" algn="just">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34050" y="1738149"/>
                <a:ext cx="10372150" cy="4303509"/>
              </a:xfrm>
              <a:blipFill>
                <a:blip r:embed="rId2"/>
                <a:stretch>
                  <a:fillRect l="-1175" t="-1416" r="-1175"/>
                </a:stretch>
              </a:blipFill>
            </p:spPr>
            <p:txBody>
              <a:bodyPr/>
              <a:lstStyle/>
              <a:p>
                <a:r>
                  <a:rPr lang="en-US">
                    <a:noFill/>
                  </a:rPr>
                  <a:t> </a:t>
                </a:r>
              </a:p>
            </p:txBody>
          </p:sp>
        </mc:Fallback>
      </mc:AlternateContent>
    </p:spTree>
    <p:extLst>
      <p:ext uri="{BB962C8B-B14F-4D97-AF65-F5344CB8AC3E}">
        <p14:creationId xmlns:p14="http://schemas.microsoft.com/office/powerpoint/2010/main" val="4073743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356177" y="2204653"/>
            <a:ext cx="9672210" cy="1121423"/>
          </a:xfrm>
          <a:prstGeom prst="rect">
            <a:avLst/>
          </a:prstGeom>
          <a:noFill/>
        </p:spPr>
        <p:txBody>
          <a:bodyPr vert="horz" lIns="91440" tIns="45720" rIns="91440" bIns="45720" rtlCol="0" anchor="ctr">
            <a:noAutofit/>
          </a:bodyPr>
          <a:lstStyle>
            <a:lvl1pPr algn="ctr" defTabSz="914400" rtl="0" eaLnBrk="1" latinLnBrk="0" hangingPunct="1">
              <a:lnSpc>
                <a:spcPct val="90000"/>
              </a:lnSpc>
              <a:spcBef>
                <a:spcPct val="0"/>
              </a:spcBef>
              <a:buNone/>
              <a:defRPr sz="4400" b="0" i="0" kern="1200">
                <a:solidFill>
                  <a:schemeClr val="tx1"/>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defRPr>
            </a:lvl1pPr>
          </a:lstStyle>
          <a:p>
            <a:r>
              <a:rPr lang="en-US" sz="4800" dirty="0">
                <a:solidFill>
                  <a:srgbClr val="002060"/>
                </a:solidFill>
              </a:rPr>
              <a:t>Session 8: Data Clustering</a:t>
            </a:r>
          </a:p>
          <a:p>
            <a:endParaRPr lang="en-US" sz="3200" dirty="0">
              <a:solidFill>
                <a:srgbClr val="002060"/>
              </a:solidFill>
            </a:endParaRPr>
          </a:p>
        </p:txBody>
      </p:sp>
      <p:sp>
        <p:nvSpPr>
          <p:cNvPr id="5" name="Subtitle 4">
            <a:extLst>
              <a:ext uri="{FF2B5EF4-FFF2-40B4-BE49-F238E27FC236}">
                <a16:creationId xmlns:a16="http://schemas.microsoft.com/office/drawing/2014/main" id="{5A51033F-DC79-40D3-B922-49AF37BB890E}"/>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77548463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t>k</a:t>
            </a:r>
            <a:r>
              <a:rPr lang="en-US" dirty="0"/>
              <a:t>-Means Clustering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34050" y="1738149"/>
                <a:ext cx="10372150" cy="4303509"/>
              </a:xfrm>
            </p:spPr>
            <p:txBody>
              <a:bodyPr>
                <a:normAutofit fontScale="85000" lnSpcReduction="10000"/>
              </a:bodyPr>
              <a:lstStyle/>
              <a:p>
                <a:pPr marL="0" indent="0" algn="just">
                  <a:lnSpc>
                    <a:spcPct val="110000"/>
                  </a:lnSpc>
                  <a:spcBef>
                    <a:spcPts val="0"/>
                  </a:spcBef>
                  <a:buNone/>
                </a:pPr>
                <a:r>
                  <a:rPr lang="en-US" b="1" dirty="0"/>
                  <a:t>Pseudo-F Statistic</a:t>
                </a:r>
                <a:endParaRPr lang="en-US" dirty="0"/>
              </a:p>
              <a:p>
                <a:pPr marL="0" indent="0" algn="just">
                  <a:lnSpc>
                    <a:spcPct val="110000"/>
                  </a:lnSpc>
                  <a:spcBef>
                    <a:spcPts val="0"/>
                  </a:spcBef>
                  <a:buNone/>
                </a:pPr>
                <a:r>
                  <a:rPr lang="en-US" b="1" dirty="0"/>
                  <a:t> </a:t>
                </a:r>
                <a:endParaRPr lang="en-US" dirty="0"/>
              </a:p>
              <a:p>
                <a:pPr marL="0" indent="0" algn="just">
                  <a:lnSpc>
                    <a:spcPct val="110000"/>
                  </a:lnSpc>
                  <a:spcBef>
                    <a:spcPts val="0"/>
                  </a:spcBef>
                  <a:buNone/>
                </a:pPr>
                <a:r>
                  <a:rPr lang="en-US" dirty="0"/>
                  <a:t>Clustering algorithms seek to construct clusters such that the between-cluster variation is large compared to the within-cluster variation. </a:t>
                </a:r>
              </a:p>
              <a:p>
                <a:pPr marL="0" indent="0" algn="just">
                  <a:lnSpc>
                    <a:spcPct val="110000"/>
                  </a:lnSpc>
                  <a:spcBef>
                    <a:spcPts val="0"/>
                  </a:spcBef>
                  <a:buNone/>
                </a:pPr>
                <a:r>
                  <a:rPr lang="en-US" dirty="0"/>
                  <a:t> </a:t>
                </a:r>
              </a:p>
              <a:p>
                <a:pPr marL="0" indent="0" algn="just">
                  <a:lnSpc>
                    <a:spcPct val="110000"/>
                  </a:lnSpc>
                  <a:spcBef>
                    <a:spcPts val="0"/>
                  </a:spcBef>
                  <a:buNone/>
                </a:pPr>
                <a:r>
                  <a:rPr lang="en-US" dirty="0"/>
                  <a:t>This concept is analogous to the </a:t>
                </a:r>
                <a:r>
                  <a:rPr lang="en-US" dirty="0">
                    <a:solidFill>
                      <a:srgbClr val="0070C0"/>
                    </a:solidFill>
                  </a:rPr>
                  <a:t>analysis of variance</a:t>
                </a:r>
                <a:r>
                  <a:rPr lang="en-US" dirty="0"/>
                  <a:t>, hence, a pseudo-F statistic can be defined as follows:</a:t>
                </a:r>
              </a:p>
              <a:p>
                <a:pPr marL="0" indent="0" algn="just">
                  <a:lnSpc>
                    <a:spcPct val="110000"/>
                  </a:lnSpc>
                  <a:spcBef>
                    <a:spcPts val="0"/>
                  </a:spcBef>
                  <a:buNone/>
                </a:pPr>
                <a:r>
                  <a:rPr lang="en-US" dirty="0"/>
                  <a:t> </a:t>
                </a:r>
              </a:p>
              <a:p>
                <a:pPr marL="0" indent="0" algn="just">
                  <a:lnSpc>
                    <a:spcPct val="110000"/>
                  </a:lnSpc>
                  <a:spcBef>
                    <a:spcPts val="0"/>
                  </a:spcBef>
                  <a:buNone/>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𝐹</m:t>
                          </m:r>
                        </m:e>
                        <m:sub>
                          <m:r>
                            <a:rPr lang="en-US" i="1">
                              <a:solidFill>
                                <a:srgbClr val="FF0000"/>
                              </a:solidFill>
                              <a:latin typeface="Cambria Math" panose="02040503050406030204" pitchFamily="18" charset="0"/>
                            </a:rPr>
                            <m:t>𝑘</m:t>
                          </m:r>
                          <m:r>
                            <a:rPr lang="en-US" i="1">
                              <a:solidFill>
                                <a:srgbClr val="FF0000"/>
                              </a:solidFill>
                              <a:latin typeface="Cambria Math" panose="02040503050406030204" pitchFamily="18" charset="0"/>
                            </a:rPr>
                            <m:t>−1,</m:t>
                          </m:r>
                          <m:r>
                            <a:rPr lang="en-US" i="1">
                              <a:solidFill>
                                <a:srgbClr val="FF0000"/>
                              </a:solidFill>
                              <a:latin typeface="Cambria Math" panose="02040503050406030204" pitchFamily="18" charset="0"/>
                            </a:rPr>
                            <m:t>𝑁</m:t>
                          </m:r>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𝑘</m:t>
                          </m:r>
                        </m:sub>
                      </m:sSub>
                      <m:r>
                        <a:rPr lang="en-US" i="1">
                          <a:solidFill>
                            <a:srgbClr val="FF0000"/>
                          </a:solidFill>
                          <a:latin typeface="Cambria Math" panose="02040503050406030204" pitchFamily="18" charset="0"/>
                        </a:rPr>
                        <m:t>=</m:t>
                      </m:r>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𝑀𝑆𝐵</m:t>
                          </m:r>
                        </m:num>
                        <m:den>
                          <m:r>
                            <a:rPr lang="en-US" i="1">
                              <a:solidFill>
                                <a:srgbClr val="FF0000"/>
                              </a:solidFill>
                              <a:latin typeface="Cambria Math" panose="02040503050406030204" pitchFamily="18" charset="0"/>
                            </a:rPr>
                            <m:t>𝑀𝑆𝐸</m:t>
                          </m:r>
                        </m:den>
                      </m:f>
                      <m:r>
                        <a:rPr lang="en-US" i="1">
                          <a:solidFill>
                            <a:srgbClr val="FF0000"/>
                          </a:solidFill>
                          <a:latin typeface="Cambria Math" panose="02040503050406030204" pitchFamily="18" charset="0"/>
                        </a:rPr>
                        <m:t>=</m:t>
                      </m:r>
                      <m:f>
                        <m:fPr>
                          <m:ctrlPr>
                            <a:rPr lang="en-US" i="1">
                              <a:solidFill>
                                <a:srgbClr val="FF0000"/>
                              </a:solidFill>
                              <a:latin typeface="Cambria Math" panose="02040503050406030204" pitchFamily="18" charset="0"/>
                            </a:rPr>
                          </m:ctrlPr>
                        </m:fPr>
                        <m:num>
                          <m:f>
                            <m:fPr>
                              <m:type m:val="lin"/>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𝑆𝑆𝐵</m:t>
                              </m:r>
                            </m:num>
                            <m:den>
                              <m:d>
                                <m:dPr>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𝑘</m:t>
                                  </m:r>
                                  <m:r>
                                    <a:rPr lang="en-US" i="1">
                                      <a:solidFill>
                                        <a:srgbClr val="FF0000"/>
                                      </a:solidFill>
                                      <a:latin typeface="Cambria Math" panose="02040503050406030204" pitchFamily="18" charset="0"/>
                                    </a:rPr>
                                    <m:t>−1</m:t>
                                  </m:r>
                                </m:e>
                              </m:d>
                            </m:den>
                          </m:f>
                        </m:num>
                        <m:den>
                          <m:f>
                            <m:fPr>
                              <m:type m:val="lin"/>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𝑆𝑆𝐸</m:t>
                              </m:r>
                            </m:num>
                            <m:den>
                              <m:d>
                                <m:dPr>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𝑁</m:t>
                                  </m:r>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𝑘</m:t>
                                  </m:r>
                                </m:e>
                              </m:d>
                            </m:den>
                          </m:f>
                        </m:den>
                      </m:f>
                    </m:oMath>
                  </m:oMathPara>
                </a14:m>
                <a:endParaRPr lang="en-US" dirty="0"/>
              </a:p>
              <a:p>
                <a:pPr marL="0" indent="0" algn="just">
                  <a:lnSpc>
                    <a:spcPct val="110000"/>
                  </a:lnSpc>
                  <a:spcBef>
                    <a:spcPts val="0"/>
                  </a:spcBef>
                  <a:buNone/>
                </a:pPr>
                <a:r>
                  <a:rPr lang="en-US" dirty="0"/>
                  <a:t> </a:t>
                </a:r>
              </a:p>
              <a:p>
                <a:pPr marL="0" indent="0" algn="just">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34050" y="1738149"/>
                <a:ext cx="10372150" cy="4303509"/>
              </a:xfrm>
              <a:blipFill>
                <a:blip r:embed="rId2"/>
                <a:stretch>
                  <a:fillRect l="-881" t="-992" r="-881"/>
                </a:stretch>
              </a:blipFill>
            </p:spPr>
            <p:txBody>
              <a:bodyPr/>
              <a:lstStyle/>
              <a:p>
                <a:r>
                  <a:rPr lang="en-US">
                    <a:noFill/>
                  </a:rPr>
                  <a:t> </a:t>
                </a:r>
              </a:p>
            </p:txBody>
          </p:sp>
        </mc:Fallback>
      </mc:AlternateContent>
    </p:spTree>
    <p:extLst>
      <p:ext uri="{BB962C8B-B14F-4D97-AF65-F5344CB8AC3E}">
        <p14:creationId xmlns:p14="http://schemas.microsoft.com/office/powerpoint/2010/main" val="421715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t>k</a:t>
            </a:r>
            <a:r>
              <a:rPr lang="en-US" dirty="0"/>
              <a:t>-Means Clustering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34050" y="1738149"/>
                <a:ext cx="10372150" cy="4303509"/>
              </a:xfrm>
            </p:spPr>
            <p:txBody>
              <a:bodyPr>
                <a:normAutofit fontScale="85000" lnSpcReduction="20000"/>
              </a:bodyPr>
              <a:lstStyle/>
              <a:p>
                <a:pPr marL="0" indent="0">
                  <a:buNone/>
                </a:pPr>
                <a:r>
                  <a:rPr lang="en-US" dirty="0"/>
                  <a:t>In which</a:t>
                </a:r>
              </a:p>
              <a:p>
                <a:pPr marL="0" indent="0">
                  <a:buNone/>
                </a:pPr>
                <a:r>
                  <a:rPr lang="en-US" dirty="0"/>
                  <a:t> </a:t>
                </a:r>
              </a:p>
              <a:p>
                <a:pPr lvl="1"/>
                <a:r>
                  <a:rPr lang="en-US" sz="2800" i="1" dirty="0"/>
                  <a:t>MSB</a:t>
                </a:r>
                <a:r>
                  <a:rPr lang="en-US" sz="2800" dirty="0"/>
                  <a:t> is the </a:t>
                </a:r>
                <a:r>
                  <a:rPr lang="en-US" sz="2800" i="1" dirty="0">
                    <a:solidFill>
                      <a:srgbClr val="0070C0"/>
                    </a:solidFill>
                  </a:rPr>
                  <a:t>mean square between clusters</a:t>
                </a:r>
                <a:r>
                  <a:rPr lang="en-US" sz="2800" dirty="0"/>
                  <a:t>, and</a:t>
                </a:r>
              </a:p>
              <a:p>
                <a:pPr lvl="1"/>
                <a:r>
                  <a:rPr lang="en-US" sz="2800" i="1" dirty="0"/>
                  <a:t>SSB</a:t>
                </a:r>
                <a:r>
                  <a:rPr lang="en-US" sz="2800" dirty="0"/>
                  <a:t> is the </a:t>
                </a:r>
                <a:r>
                  <a:rPr lang="en-US" sz="2800" i="1" dirty="0">
                    <a:solidFill>
                      <a:srgbClr val="0070C0"/>
                    </a:solidFill>
                  </a:rPr>
                  <a:t>sum of squares between clusters</a:t>
                </a:r>
                <a:r>
                  <a:rPr lang="en-US" sz="2800" dirty="0"/>
                  <a:t>, defined as</a:t>
                </a:r>
              </a:p>
              <a:p>
                <a:pPr marL="0" indent="0">
                  <a:buNone/>
                </a:pPr>
                <a:r>
                  <a:rPr lang="en-US" dirty="0"/>
                  <a:t> </a:t>
                </a:r>
              </a:p>
              <a:p>
                <a:pPr marL="0" indent="0">
                  <a:buNone/>
                </a:pPr>
                <a14:m>
                  <m:oMathPara xmlns:m="http://schemas.openxmlformats.org/officeDocument/2006/math">
                    <m:oMathParaPr>
                      <m:jc m:val="centerGroup"/>
                    </m:oMathParaPr>
                    <m:oMath xmlns:m="http://schemas.openxmlformats.org/officeDocument/2006/math">
                      <m:r>
                        <a:rPr lang="en-US" i="1" smtClean="0">
                          <a:solidFill>
                            <a:srgbClr val="FF0000"/>
                          </a:solidFill>
                          <a:latin typeface="Cambria Math" panose="02040503050406030204" pitchFamily="18" charset="0"/>
                        </a:rPr>
                        <m:t>𝑆𝑆𝐵</m:t>
                      </m:r>
                      <m:r>
                        <a:rPr lang="en-US" i="1" smtClean="0">
                          <a:solidFill>
                            <a:srgbClr val="FF0000"/>
                          </a:solidFill>
                          <a:latin typeface="Cambria Math" panose="02040503050406030204" pitchFamily="18" charset="0"/>
                        </a:rPr>
                        <m:t>=</m:t>
                      </m:r>
                      <m:nary>
                        <m:naryPr>
                          <m:chr m:val="∑"/>
                          <m:limLoc m:val="undOvr"/>
                          <m:ctrlPr>
                            <a:rPr lang="en-US" i="1">
                              <a:solidFill>
                                <a:srgbClr val="FF0000"/>
                              </a:solidFill>
                              <a:latin typeface="Cambria Math" panose="02040503050406030204" pitchFamily="18" charset="0"/>
                            </a:rPr>
                          </m:ctrlPr>
                        </m:naryPr>
                        <m:sub>
                          <m:r>
                            <a:rPr lang="en-US" i="1">
                              <a:solidFill>
                                <a:srgbClr val="FF0000"/>
                              </a:solidFill>
                              <a:latin typeface="Cambria Math" panose="02040503050406030204" pitchFamily="18" charset="0"/>
                            </a:rPr>
                            <m:t>𝑖</m:t>
                          </m:r>
                          <m:r>
                            <a:rPr lang="en-US" i="1">
                              <a:solidFill>
                                <a:srgbClr val="FF0000"/>
                              </a:solidFill>
                              <a:latin typeface="Cambria Math" panose="02040503050406030204" pitchFamily="18" charset="0"/>
                            </a:rPr>
                            <m:t>=1</m:t>
                          </m:r>
                        </m:sub>
                        <m:sup>
                          <m:r>
                            <a:rPr lang="en-US" i="1">
                              <a:solidFill>
                                <a:srgbClr val="FF0000"/>
                              </a:solidFill>
                              <a:latin typeface="Cambria Math" panose="02040503050406030204" pitchFamily="18" charset="0"/>
                            </a:rPr>
                            <m:t>𝑘</m:t>
                          </m:r>
                        </m:sup>
                        <m:e>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𝑛</m:t>
                              </m:r>
                            </m:e>
                            <m:sub>
                              <m:r>
                                <a:rPr lang="en-US" i="1">
                                  <a:solidFill>
                                    <a:srgbClr val="FF0000"/>
                                  </a:solidFill>
                                  <a:latin typeface="Cambria Math" panose="02040503050406030204" pitchFamily="18" charset="0"/>
                                </a:rPr>
                                <m:t>𝑖</m:t>
                              </m:r>
                            </m:sub>
                          </m:sSub>
                          <m:sSup>
                            <m:sSupPr>
                              <m:ctrlPr>
                                <a:rPr lang="en-US" i="1">
                                  <a:solidFill>
                                    <a:srgbClr val="FF0000"/>
                                  </a:solidFill>
                                  <a:latin typeface="Cambria Math" panose="02040503050406030204" pitchFamily="18" charset="0"/>
                                </a:rPr>
                              </m:ctrlPr>
                            </m:sSupPr>
                            <m:e>
                              <m:r>
                                <a:rPr lang="en-US" i="1">
                                  <a:solidFill>
                                    <a:srgbClr val="FF0000"/>
                                  </a:solidFill>
                                  <a:latin typeface="Cambria Math" panose="02040503050406030204" pitchFamily="18" charset="0"/>
                                </a:rPr>
                                <m:t>𝑑</m:t>
                              </m:r>
                              <m:d>
                                <m:dPr>
                                  <m:ctrlPr>
                                    <a:rPr lang="en-US" i="1">
                                      <a:solidFill>
                                        <a:srgbClr val="FF0000"/>
                                      </a:solidFill>
                                      <a:latin typeface="Cambria Math" panose="02040503050406030204" pitchFamily="18" charset="0"/>
                                    </a:rPr>
                                  </m:ctrlPr>
                                </m:dPr>
                                <m:e>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𝑚</m:t>
                                      </m:r>
                                    </m:e>
                                    <m:sub>
                                      <m:r>
                                        <a:rPr lang="en-US" i="1">
                                          <a:solidFill>
                                            <a:srgbClr val="FF0000"/>
                                          </a:solidFill>
                                          <a:latin typeface="Cambria Math" panose="02040503050406030204" pitchFamily="18" charset="0"/>
                                        </a:rPr>
                                        <m:t>𝑖</m:t>
                                      </m:r>
                                    </m:sub>
                                  </m:sSub>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𝑀</m:t>
                                  </m:r>
                                </m:e>
                              </m:d>
                            </m:e>
                            <m:sup>
                              <m:r>
                                <a:rPr lang="en-US" i="1">
                                  <a:solidFill>
                                    <a:srgbClr val="FF0000"/>
                                  </a:solidFill>
                                  <a:latin typeface="Cambria Math" panose="02040503050406030204" pitchFamily="18" charset="0"/>
                                </a:rPr>
                                <m:t>2</m:t>
                              </m:r>
                            </m:sup>
                          </m:sSup>
                        </m:e>
                      </m:nary>
                    </m:oMath>
                  </m:oMathPara>
                </a14:m>
                <a:endParaRPr lang="en-US" dirty="0"/>
              </a:p>
              <a:p>
                <a:pPr marL="0" indent="0">
                  <a:buNone/>
                </a:pPr>
                <a:r>
                  <a:rPr lang="en-US" dirty="0"/>
                  <a:t> </a:t>
                </a:r>
              </a:p>
              <a:p>
                <a:pPr marL="0" indent="0">
                  <a:buNone/>
                </a:pPr>
                <a:r>
                  <a:rPr lang="en-US" dirty="0"/>
                  <a:t>with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oMath>
                </a14:m>
                <a:r>
                  <a:rPr lang="en-US" dirty="0"/>
                  <a:t>: number of records in cluster </a:t>
                </a:r>
                <a14:m>
                  <m:oMath xmlns:m="http://schemas.openxmlformats.org/officeDocument/2006/math">
                    <m:r>
                      <a:rPr lang="en-US" i="1">
                        <a:latin typeface="Cambria Math" panose="02040503050406030204" pitchFamily="18" charset="0"/>
                      </a:rPr>
                      <m:t>𝑖</m:t>
                    </m:r>
                  </m:oMath>
                </a14:m>
                <a:endParaRPr lang="en-US" dirty="0"/>
              </a:p>
              <a:p>
                <a:pPr marL="0" indent="0">
                  <a:buNone/>
                </a:pP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𝑖</m:t>
                        </m:r>
                      </m:sub>
                    </m:sSub>
                  </m:oMath>
                </a14:m>
                <a:r>
                  <a:rPr lang="en-US" dirty="0"/>
                  <a:t>: the centroid for cluster </a:t>
                </a:r>
                <a14:m>
                  <m:oMath xmlns:m="http://schemas.openxmlformats.org/officeDocument/2006/math">
                    <m:r>
                      <a:rPr lang="en-US" i="1">
                        <a:latin typeface="Cambria Math" panose="02040503050406030204" pitchFamily="18" charset="0"/>
                      </a:rPr>
                      <m:t>𝑖</m:t>
                    </m:r>
                  </m:oMath>
                </a14:m>
                <a:endParaRPr lang="en-US" dirty="0"/>
              </a:p>
              <a:p>
                <a:pPr marL="0" indent="0">
                  <a:buNone/>
                </a:pPr>
                <a:r>
                  <a:rPr lang="en-US" dirty="0"/>
                  <a:t>		</a:t>
                </a:r>
                <a14:m>
                  <m:oMath xmlns:m="http://schemas.openxmlformats.org/officeDocument/2006/math">
                    <m:r>
                      <a:rPr lang="en-US" i="1">
                        <a:latin typeface="Cambria Math" panose="02040503050406030204" pitchFamily="18" charset="0"/>
                      </a:rPr>
                      <m:t>𝑀</m:t>
                    </m:r>
                  </m:oMath>
                </a14:m>
                <a:r>
                  <a:rPr lang="en-US" dirty="0"/>
                  <a:t>: the grand mean (i.e., grand centroid) of all the data</a:t>
                </a:r>
              </a:p>
              <a:p>
                <a:pPr marL="0" indent="0" algn="just">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34050" y="1738149"/>
                <a:ext cx="10372150" cy="4303509"/>
              </a:xfrm>
              <a:blipFill>
                <a:blip r:embed="rId2"/>
                <a:stretch>
                  <a:fillRect l="-881" t="-3399" b="-1558"/>
                </a:stretch>
              </a:blipFill>
            </p:spPr>
            <p:txBody>
              <a:bodyPr/>
              <a:lstStyle/>
              <a:p>
                <a:r>
                  <a:rPr lang="en-US">
                    <a:noFill/>
                  </a:rPr>
                  <a:t> </a:t>
                </a:r>
              </a:p>
            </p:txBody>
          </p:sp>
        </mc:Fallback>
      </mc:AlternateContent>
    </p:spTree>
    <p:extLst>
      <p:ext uri="{BB962C8B-B14F-4D97-AF65-F5344CB8AC3E}">
        <p14:creationId xmlns:p14="http://schemas.microsoft.com/office/powerpoint/2010/main" val="33426820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t>k</a:t>
            </a:r>
            <a:r>
              <a:rPr lang="en-US" dirty="0"/>
              <a:t>-Means Clustering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34050" y="1738149"/>
                <a:ext cx="10372150" cy="4303509"/>
              </a:xfrm>
            </p:spPr>
            <p:txBody>
              <a:bodyPr>
                <a:normAutofit fontScale="77500" lnSpcReduction="20000"/>
              </a:bodyPr>
              <a:lstStyle/>
              <a:p>
                <a:pPr marL="0" indent="0" algn="just">
                  <a:buNone/>
                </a:pPr>
                <a:r>
                  <a:rPr lang="en-US" u="sng" dirty="0"/>
                  <a:t>Example</a:t>
                </a:r>
                <a:r>
                  <a:rPr lang="en-US" dirty="0"/>
                  <a:t>: consider the following data set</a:t>
                </a:r>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lnSpc>
                    <a:spcPct val="120000"/>
                  </a:lnSpc>
                  <a:spcBef>
                    <a:spcPts val="0"/>
                  </a:spcBef>
                  <a:buNone/>
                </a:pPr>
                <a:r>
                  <a:rPr lang="en-US" dirty="0"/>
                  <a:t>The step-by-step </a:t>
                </a:r>
                <a:r>
                  <a:rPr lang="en-US" i="1" dirty="0"/>
                  <a:t>k</a:t>
                </a:r>
                <a:r>
                  <a:rPr lang="en-US" dirty="0"/>
                  <a:t>-means algorithm will be applied as follows:</a:t>
                </a:r>
              </a:p>
              <a:p>
                <a:pPr marL="0" indent="0" algn="just">
                  <a:lnSpc>
                    <a:spcPct val="120000"/>
                  </a:lnSpc>
                  <a:spcBef>
                    <a:spcPts val="0"/>
                  </a:spcBef>
                  <a:buNone/>
                </a:pPr>
                <a:r>
                  <a:rPr lang="en-US" dirty="0"/>
                  <a:t> </a:t>
                </a:r>
              </a:p>
              <a:p>
                <a:pPr marL="0" indent="0" algn="just">
                  <a:lnSpc>
                    <a:spcPct val="120000"/>
                  </a:lnSpc>
                  <a:spcBef>
                    <a:spcPts val="0"/>
                  </a:spcBef>
                  <a:buNone/>
                </a:pPr>
                <a:r>
                  <a:rPr lang="en-US" u="sng" dirty="0"/>
                  <a:t>Step 1</a:t>
                </a:r>
                <a:r>
                  <a:rPr lang="en-US" dirty="0"/>
                  <a:t>: Select </a:t>
                </a:r>
                <a14:m>
                  <m:oMath xmlns:m="http://schemas.openxmlformats.org/officeDocument/2006/math">
                    <m:r>
                      <a:rPr lang="en-US" i="1">
                        <a:latin typeface="Cambria Math" panose="02040503050406030204" pitchFamily="18" charset="0"/>
                      </a:rPr>
                      <m:t>𝑘</m:t>
                    </m:r>
                    <m:r>
                      <a:rPr lang="en-US" i="1">
                        <a:latin typeface="Cambria Math" panose="02040503050406030204" pitchFamily="18" charset="0"/>
                      </a:rPr>
                      <m:t>=2</m:t>
                    </m:r>
                  </m:oMath>
                </a14:m>
                <a:r>
                  <a:rPr lang="en-US" dirty="0"/>
                  <a:t> clusters. </a:t>
                </a:r>
              </a:p>
              <a:p>
                <a:pPr marL="0" indent="0" algn="just">
                  <a:lnSpc>
                    <a:spcPct val="120000"/>
                  </a:lnSpc>
                  <a:spcBef>
                    <a:spcPts val="0"/>
                  </a:spcBef>
                  <a:buNone/>
                </a:pPr>
                <a:r>
                  <a:rPr lang="en-US" dirty="0"/>
                  <a:t> </a:t>
                </a:r>
              </a:p>
              <a:p>
                <a:pPr marL="0" indent="0" algn="just">
                  <a:lnSpc>
                    <a:spcPct val="120000"/>
                  </a:lnSpc>
                  <a:spcBef>
                    <a:spcPts val="0"/>
                  </a:spcBef>
                  <a:buNone/>
                </a:pPr>
                <a:r>
                  <a:rPr lang="en-US" u="sng" dirty="0"/>
                  <a:t>Step 2</a:t>
                </a:r>
                <a:r>
                  <a:rPr lang="en-US" dirty="0"/>
                  <a:t>: Randomly assign </a:t>
                </a:r>
                <a14:m>
                  <m:oMath xmlns:m="http://schemas.openxmlformats.org/officeDocument/2006/math">
                    <m:r>
                      <a:rPr lang="en-US" i="1">
                        <a:latin typeface="Cambria Math" panose="02040503050406030204" pitchFamily="18" charset="0"/>
                      </a:rPr>
                      <m:t>𝑘</m:t>
                    </m:r>
                    <m:r>
                      <a:rPr lang="en-US" i="1">
                        <a:latin typeface="Cambria Math" panose="02040503050406030204" pitchFamily="18" charset="0"/>
                      </a:rPr>
                      <m:t>=2</m:t>
                    </m:r>
                  </m:oMath>
                </a14:m>
                <a:r>
                  <a:rPr lang="en-US" dirty="0"/>
                  <a:t> records to be the </a:t>
                </a:r>
                <a:r>
                  <a:rPr lang="en-US" dirty="0">
                    <a:solidFill>
                      <a:srgbClr val="0070C0"/>
                    </a:solidFill>
                  </a:rPr>
                  <a:t>initial cluster center locations</a:t>
                </a:r>
                <a:r>
                  <a:rPr lang="en-US" dirty="0"/>
                  <a:t>. For example, assign the cluster centers to be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1</m:t>
                        </m:r>
                      </m:sub>
                    </m:sSub>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1,1</m:t>
                        </m:r>
                      </m:e>
                    </m:d>
                  </m:oMath>
                </a14:m>
                <a:r>
                  <a:rPr lang="en-US" dirty="0"/>
                  <a:t> - Point </a:t>
                </a:r>
                <a14:m>
                  <m:oMath xmlns:m="http://schemas.openxmlformats.org/officeDocument/2006/math">
                    <m:r>
                      <a:rPr lang="en-US" i="1">
                        <a:latin typeface="Cambria Math" panose="02040503050406030204" pitchFamily="18" charset="0"/>
                      </a:rPr>
                      <m:t>𝑔</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2</m:t>
                        </m:r>
                      </m:sub>
                    </m:sSub>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2,1</m:t>
                        </m:r>
                      </m:e>
                    </m:d>
                  </m:oMath>
                </a14:m>
                <a:r>
                  <a:rPr lang="en-US" dirty="0"/>
                  <a:t> - Point </a:t>
                </a:r>
                <a14:m>
                  <m:oMath xmlns:m="http://schemas.openxmlformats.org/officeDocument/2006/math">
                    <m:r>
                      <a:rPr lang="en-US" i="1">
                        <a:latin typeface="Cambria Math" panose="02040503050406030204" pitchFamily="18" charset="0"/>
                      </a:rPr>
                      <m:t>h</m:t>
                    </m:r>
                  </m:oMath>
                </a14:m>
                <a:endParaRPr lang="en-US" dirty="0"/>
              </a:p>
              <a:p>
                <a:pPr marL="0" indent="0" algn="just">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34050" y="1738149"/>
                <a:ext cx="10372150" cy="4303509"/>
              </a:xfrm>
              <a:blipFill>
                <a:blip r:embed="rId2"/>
                <a:stretch>
                  <a:fillRect l="-764" t="-3116" r="-7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7BE232FA-E884-4607-80AE-BAA40552F0FB}"/>
                  </a:ext>
                </a:extLst>
              </p:cNvPr>
              <p:cNvGraphicFramePr>
                <a:graphicFrameLocks noGrp="1"/>
              </p:cNvGraphicFramePr>
              <p:nvPr>
                <p:extLst>
                  <p:ext uri="{D42A27DB-BD31-4B8C-83A1-F6EECF244321}">
                    <p14:modId xmlns:p14="http://schemas.microsoft.com/office/powerpoint/2010/main" val="2842424263"/>
                  </p:ext>
                </p:extLst>
              </p:nvPr>
            </p:nvGraphicFramePr>
            <p:xfrm>
              <a:off x="3086100" y="2321082"/>
              <a:ext cx="5467352" cy="955518"/>
            </p:xfrm>
            <a:graphic>
              <a:graphicData uri="http://schemas.openxmlformats.org/drawingml/2006/table">
                <a:tbl>
                  <a:tblPr firstRow="1" firstCol="1" bandRow="1">
                    <a:tableStyleId>{5C22544A-7EE6-4342-B048-85BDC9FD1C3A}</a:tableStyleId>
                  </a:tblPr>
                  <a:tblGrid>
                    <a:gridCol w="683419">
                      <a:extLst>
                        <a:ext uri="{9D8B030D-6E8A-4147-A177-3AD203B41FA5}">
                          <a16:colId xmlns:a16="http://schemas.microsoft.com/office/drawing/2014/main" val="31412080"/>
                        </a:ext>
                      </a:extLst>
                    </a:gridCol>
                    <a:gridCol w="683419">
                      <a:extLst>
                        <a:ext uri="{9D8B030D-6E8A-4147-A177-3AD203B41FA5}">
                          <a16:colId xmlns:a16="http://schemas.microsoft.com/office/drawing/2014/main" val="2306546828"/>
                        </a:ext>
                      </a:extLst>
                    </a:gridCol>
                    <a:gridCol w="683419">
                      <a:extLst>
                        <a:ext uri="{9D8B030D-6E8A-4147-A177-3AD203B41FA5}">
                          <a16:colId xmlns:a16="http://schemas.microsoft.com/office/drawing/2014/main" val="1761158397"/>
                        </a:ext>
                      </a:extLst>
                    </a:gridCol>
                    <a:gridCol w="683419">
                      <a:extLst>
                        <a:ext uri="{9D8B030D-6E8A-4147-A177-3AD203B41FA5}">
                          <a16:colId xmlns:a16="http://schemas.microsoft.com/office/drawing/2014/main" val="4226698956"/>
                        </a:ext>
                      </a:extLst>
                    </a:gridCol>
                    <a:gridCol w="683419">
                      <a:extLst>
                        <a:ext uri="{9D8B030D-6E8A-4147-A177-3AD203B41FA5}">
                          <a16:colId xmlns:a16="http://schemas.microsoft.com/office/drawing/2014/main" val="3377388715"/>
                        </a:ext>
                      </a:extLst>
                    </a:gridCol>
                    <a:gridCol w="683419">
                      <a:extLst>
                        <a:ext uri="{9D8B030D-6E8A-4147-A177-3AD203B41FA5}">
                          <a16:colId xmlns:a16="http://schemas.microsoft.com/office/drawing/2014/main" val="1911036342"/>
                        </a:ext>
                      </a:extLst>
                    </a:gridCol>
                    <a:gridCol w="683419">
                      <a:extLst>
                        <a:ext uri="{9D8B030D-6E8A-4147-A177-3AD203B41FA5}">
                          <a16:colId xmlns:a16="http://schemas.microsoft.com/office/drawing/2014/main" val="2783115221"/>
                        </a:ext>
                      </a:extLst>
                    </a:gridCol>
                    <a:gridCol w="683419">
                      <a:extLst>
                        <a:ext uri="{9D8B030D-6E8A-4147-A177-3AD203B41FA5}">
                          <a16:colId xmlns:a16="http://schemas.microsoft.com/office/drawing/2014/main" val="3515331674"/>
                        </a:ext>
                      </a:extLst>
                    </a:gridCol>
                  </a:tblGrid>
                  <a:tr h="477759">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2200" smtClean="0">
                                    <a:solidFill>
                                      <a:schemeClr val="tx1"/>
                                    </a:solidFill>
                                    <a:effectLst/>
                                    <a:latin typeface="Cambria Math" panose="02040503050406030204" pitchFamily="18" charset="0"/>
                                  </a:rPr>
                                  <m:t>𝑎</m:t>
                                </m:r>
                              </m:oMath>
                            </m:oMathPara>
                          </a14:m>
                          <a:endParaRPr lang="en-US" sz="2200" dirty="0">
                            <a:solidFill>
                              <a:schemeClr val="tx1"/>
                            </a:solidFill>
                            <a:effectLst/>
                            <a:latin typeface="Times New Roman" panose="02020603050405020304" pitchFamily="18" charset="0"/>
                            <a:ea typeface="Calibri" panose="020F0502020204030204" pitchFamily="34" charset="0"/>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2200" smtClean="0">
                                    <a:solidFill>
                                      <a:schemeClr val="tx1"/>
                                    </a:solidFill>
                                    <a:effectLst/>
                                    <a:latin typeface="Cambria Math" panose="02040503050406030204" pitchFamily="18" charset="0"/>
                                  </a:rPr>
                                  <m:t>𝑏</m:t>
                                </m:r>
                              </m:oMath>
                            </m:oMathPara>
                          </a14:m>
                          <a:endParaRPr lang="en-US" sz="2200" dirty="0">
                            <a:solidFill>
                              <a:schemeClr val="tx1"/>
                            </a:solidFill>
                            <a:effectLst/>
                            <a:latin typeface="Times New Roman" panose="02020603050405020304" pitchFamily="18" charset="0"/>
                            <a:ea typeface="Calibri" panose="020F0502020204030204" pitchFamily="34" charset="0"/>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2200" smtClean="0">
                                    <a:solidFill>
                                      <a:schemeClr val="tx1"/>
                                    </a:solidFill>
                                    <a:effectLst/>
                                    <a:latin typeface="Cambria Math" panose="02040503050406030204" pitchFamily="18" charset="0"/>
                                  </a:rPr>
                                  <m:t>𝑐</m:t>
                                </m:r>
                              </m:oMath>
                            </m:oMathPara>
                          </a14:m>
                          <a:endParaRPr lang="en-US" sz="2200" dirty="0">
                            <a:solidFill>
                              <a:schemeClr val="tx1"/>
                            </a:solidFill>
                            <a:effectLst/>
                            <a:latin typeface="Times New Roman" panose="02020603050405020304" pitchFamily="18" charset="0"/>
                            <a:ea typeface="Calibri" panose="020F0502020204030204" pitchFamily="34" charset="0"/>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2200" smtClean="0">
                                    <a:solidFill>
                                      <a:schemeClr val="tx1"/>
                                    </a:solidFill>
                                    <a:effectLst/>
                                    <a:latin typeface="Cambria Math" panose="02040503050406030204" pitchFamily="18" charset="0"/>
                                  </a:rPr>
                                  <m:t>𝑑</m:t>
                                </m:r>
                              </m:oMath>
                            </m:oMathPara>
                          </a14:m>
                          <a:endParaRPr lang="en-US" sz="2200" dirty="0">
                            <a:solidFill>
                              <a:schemeClr val="tx1"/>
                            </a:solidFill>
                            <a:effectLst/>
                            <a:latin typeface="Times New Roman" panose="02020603050405020304" pitchFamily="18" charset="0"/>
                            <a:ea typeface="Calibri" panose="020F0502020204030204" pitchFamily="34" charset="0"/>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2200" smtClean="0">
                                    <a:solidFill>
                                      <a:schemeClr val="tx1"/>
                                    </a:solidFill>
                                    <a:effectLst/>
                                    <a:latin typeface="Cambria Math" panose="02040503050406030204" pitchFamily="18" charset="0"/>
                                  </a:rPr>
                                  <m:t>𝑒</m:t>
                                </m:r>
                              </m:oMath>
                            </m:oMathPara>
                          </a14:m>
                          <a:endParaRPr lang="en-US" sz="2200" dirty="0">
                            <a:solidFill>
                              <a:schemeClr val="tx1"/>
                            </a:solidFill>
                            <a:effectLst/>
                            <a:latin typeface="Times New Roman" panose="02020603050405020304" pitchFamily="18" charset="0"/>
                            <a:ea typeface="Calibri" panose="020F0502020204030204" pitchFamily="34" charset="0"/>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2200" smtClean="0">
                                    <a:solidFill>
                                      <a:schemeClr val="tx1"/>
                                    </a:solidFill>
                                    <a:effectLst/>
                                    <a:latin typeface="Cambria Math" panose="02040503050406030204" pitchFamily="18" charset="0"/>
                                  </a:rPr>
                                  <m:t>𝑓</m:t>
                                </m:r>
                              </m:oMath>
                            </m:oMathPara>
                          </a14:m>
                          <a:endParaRPr lang="en-US" sz="2200" dirty="0">
                            <a:solidFill>
                              <a:schemeClr val="tx1"/>
                            </a:solidFill>
                            <a:effectLst/>
                            <a:latin typeface="Times New Roman" panose="02020603050405020304" pitchFamily="18" charset="0"/>
                            <a:ea typeface="Calibri" panose="020F0502020204030204" pitchFamily="34" charset="0"/>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2200" smtClean="0">
                                    <a:solidFill>
                                      <a:schemeClr val="tx1"/>
                                    </a:solidFill>
                                    <a:effectLst/>
                                    <a:latin typeface="Cambria Math" panose="02040503050406030204" pitchFamily="18" charset="0"/>
                                  </a:rPr>
                                  <m:t>𝑔</m:t>
                                </m:r>
                              </m:oMath>
                            </m:oMathPara>
                          </a14:m>
                          <a:endParaRPr lang="en-US" sz="2200" dirty="0">
                            <a:solidFill>
                              <a:schemeClr val="tx1"/>
                            </a:solidFill>
                            <a:effectLst/>
                            <a:latin typeface="Times New Roman" panose="02020603050405020304" pitchFamily="18" charset="0"/>
                            <a:ea typeface="Calibri" panose="020F0502020204030204" pitchFamily="34" charset="0"/>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2200" smtClean="0">
                                    <a:solidFill>
                                      <a:schemeClr val="tx1"/>
                                    </a:solidFill>
                                    <a:effectLst/>
                                    <a:latin typeface="Cambria Math" panose="02040503050406030204" pitchFamily="18" charset="0"/>
                                  </a:rPr>
                                  <m:t>h</m:t>
                                </m:r>
                              </m:oMath>
                            </m:oMathPara>
                          </a14:m>
                          <a:endParaRPr lang="en-US" sz="2200" dirty="0">
                            <a:solidFill>
                              <a:schemeClr val="tx1"/>
                            </a:solidFill>
                            <a:effectLst/>
                            <a:latin typeface="Times New Roman" panose="02020603050405020304" pitchFamily="18" charset="0"/>
                            <a:ea typeface="Calibri" panose="020F0502020204030204" pitchFamily="34" charset="0"/>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952448787"/>
                      </a:ext>
                    </a:extLst>
                  </a:tr>
                  <a:tr h="477759">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d>
                                  <m:dPr>
                                    <m:ctrlPr>
                                      <a:rPr lang="en-US" sz="2200" i="1" smtClean="0">
                                        <a:solidFill>
                                          <a:schemeClr val="tx1"/>
                                        </a:solidFill>
                                        <a:effectLst/>
                                        <a:latin typeface="Cambria Math" panose="02040503050406030204" pitchFamily="18" charset="0"/>
                                      </a:rPr>
                                    </m:ctrlPr>
                                  </m:dPr>
                                  <m:e>
                                    <m:r>
                                      <a:rPr lang="en-US" sz="2200">
                                        <a:solidFill>
                                          <a:schemeClr val="tx1"/>
                                        </a:solidFill>
                                        <a:effectLst/>
                                        <a:latin typeface="Cambria Math" panose="02040503050406030204" pitchFamily="18" charset="0"/>
                                      </a:rPr>
                                      <m:t>1,3</m:t>
                                    </m:r>
                                  </m:e>
                                </m:d>
                              </m:oMath>
                            </m:oMathPara>
                          </a14:m>
                          <a:endParaRPr lang="en-US" sz="2200">
                            <a:solidFill>
                              <a:schemeClr val="tx1"/>
                            </a:solidFill>
                            <a:effectLst/>
                            <a:latin typeface="Times New Roman" panose="02020603050405020304" pitchFamily="18" charset="0"/>
                            <a:ea typeface="Calibri" panose="020F0502020204030204" pitchFamily="34" charset="0"/>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d>
                                  <m:dPr>
                                    <m:ctrlPr>
                                      <a:rPr lang="en-US" sz="2200" i="1" smtClean="0">
                                        <a:solidFill>
                                          <a:schemeClr val="tx1"/>
                                        </a:solidFill>
                                        <a:effectLst/>
                                        <a:latin typeface="Cambria Math" panose="02040503050406030204" pitchFamily="18" charset="0"/>
                                      </a:rPr>
                                    </m:ctrlPr>
                                  </m:dPr>
                                  <m:e>
                                    <m:r>
                                      <a:rPr lang="en-US" sz="2200">
                                        <a:solidFill>
                                          <a:schemeClr val="tx1"/>
                                        </a:solidFill>
                                        <a:effectLst/>
                                        <a:latin typeface="Cambria Math" panose="02040503050406030204" pitchFamily="18" charset="0"/>
                                      </a:rPr>
                                      <m:t>3,3</m:t>
                                    </m:r>
                                  </m:e>
                                </m:d>
                              </m:oMath>
                            </m:oMathPara>
                          </a14:m>
                          <a:endParaRPr lang="en-US" sz="2200">
                            <a:solidFill>
                              <a:schemeClr val="tx1"/>
                            </a:solidFill>
                            <a:effectLst/>
                            <a:latin typeface="Times New Roman" panose="02020603050405020304" pitchFamily="18" charset="0"/>
                            <a:ea typeface="Calibri" panose="020F0502020204030204" pitchFamily="34" charset="0"/>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d>
                                  <m:dPr>
                                    <m:ctrlPr>
                                      <a:rPr lang="en-US" sz="2200" i="1" smtClean="0">
                                        <a:solidFill>
                                          <a:schemeClr val="tx1"/>
                                        </a:solidFill>
                                        <a:effectLst/>
                                        <a:latin typeface="Cambria Math" panose="02040503050406030204" pitchFamily="18" charset="0"/>
                                      </a:rPr>
                                    </m:ctrlPr>
                                  </m:dPr>
                                  <m:e>
                                    <m:r>
                                      <a:rPr lang="en-US" sz="2200">
                                        <a:solidFill>
                                          <a:schemeClr val="tx1"/>
                                        </a:solidFill>
                                        <a:effectLst/>
                                        <a:latin typeface="Cambria Math" panose="02040503050406030204" pitchFamily="18" charset="0"/>
                                      </a:rPr>
                                      <m:t>4,3</m:t>
                                    </m:r>
                                  </m:e>
                                </m:d>
                              </m:oMath>
                            </m:oMathPara>
                          </a14:m>
                          <a:endParaRPr lang="en-US" sz="2200" dirty="0">
                            <a:solidFill>
                              <a:schemeClr val="tx1"/>
                            </a:solidFill>
                            <a:effectLst/>
                            <a:latin typeface="Times New Roman" panose="02020603050405020304" pitchFamily="18" charset="0"/>
                            <a:ea typeface="Calibri" panose="020F0502020204030204" pitchFamily="34" charset="0"/>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d>
                                  <m:dPr>
                                    <m:ctrlPr>
                                      <a:rPr lang="en-US" sz="2200" i="1" smtClean="0">
                                        <a:solidFill>
                                          <a:schemeClr val="tx1"/>
                                        </a:solidFill>
                                        <a:effectLst/>
                                        <a:latin typeface="Cambria Math" panose="02040503050406030204" pitchFamily="18" charset="0"/>
                                      </a:rPr>
                                    </m:ctrlPr>
                                  </m:dPr>
                                  <m:e>
                                    <m:r>
                                      <a:rPr lang="en-US" sz="2200">
                                        <a:solidFill>
                                          <a:schemeClr val="tx1"/>
                                        </a:solidFill>
                                        <a:effectLst/>
                                        <a:latin typeface="Cambria Math" panose="02040503050406030204" pitchFamily="18" charset="0"/>
                                      </a:rPr>
                                      <m:t>5,3</m:t>
                                    </m:r>
                                  </m:e>
                                </m:d>
                              </m:oMath>
                            </m:oMathPara>
                          </a14:m>
                          <a:endParaRPr lang="en-US" sz="2200" dirty="0">
                            <a:solidFill>
                              <a:schemeClr val="tx1"/>
                            </a:solidFill>
                            <a:effectLst/>
                            <a:latin typeface="Times New Roman" panose="02020603050405020304" pitchFamily="18" charset="0"/>
                            <a:ea typeface="Calibri" panose="020F0502020204030204" pitchFamily="34" charset="0"/>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d>
                                  <m:dPr>
                                    <m:ctrlPr>
                                      <a:rPr lang="en-US" sz="2200" i="1" smtClean="0">
                                        <a:solidFill>
                                          <a:schemeClr val="tx1"/>
                                        </a:solidFill>
                                        <a:effectLst/>
                                        <a:latin typeface="Cambria Math" panose="02040503050406030204" pitchFamily="18" charset="0"/>
                                      </a:rPr>
                                    </m:ctrlPr>
                                  </m:dPr>
                                  <m:e>
                                    <m:r>
                                      <a:rPr lang="en-US" sz="2200">
                                        <a:solidFill>
                                          <a:schemeClr val="tx1"/>
                                        </a:solidFill>
                                        <a:effectLst/>
                                        <a:latin typeface="Cambria Math" panose="02040503050406030204" pitchFamily="18" charset="0"/>
                                      </a:rPr>
                                      <m:t>1,2</m:t>
                                    </m:r>
                                  </m:e>
                                </m:d>
                              </m:oMath>
                            </m:oMathPara>
                          </a14:m>
                          <a:endParaRPr lang="en-US" sz="2200" dirty="0">
                            <a:solidFill>
                              <a:schemeClr val="tx1"/>
                            </a:solidFill>
                            <a:effectLst/>
                            <a:latin typeface="Times New Roman" panose="02020603050405020304" pitchFamily="18" charset="0"/>
                            <a:ea typeface="Calibri" panose="020F0502020204030204" pitchFamily="34" charset="0"/>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d>
                                  <m:dPr>
                                    <m:ctrlPr>
                                      <a:rPr lang="en-US" sz="2200" i="1" smtClean="0">
                                        <a:solidFill>
                                          <a:schemeClr val="tx1"/>
                                        </a:solidFill>
                                        <a:effectLst/>
                                        <a:latin typeface="Cambria Math" panose="02040503050406030204" pitchFamily="18" charset="0"/>
                                      </a:rPr>
                                    </m:ctrlPr>
                                  </m:dPr>
                                  <m:e>
                                    <m:r>
                                      <a:rPr lang="en-US" sz="2200">
                                        <a:solidFill>
                                          <a:schemeClr val="tx1"/>
                                        </a:solidFill>
                                        <a:effectLst/>
                                        <a:latin typeface="Cambria Math" panose="02040503050406030204" pitchFamily="18" charset="0"/>
                                      </a:rPr>
                                      <m:t>4,2</m:t>
                                    </m:r>
                                  </m:e>
                                </m:d>
                              </m:oMath>
                            </m:oMathPara>
                          </a14:m>
                          <a:endParaRPr lang="en-US" sz="2200" dirty="0">
                            <a:solidFill>
                              <a:schemeClr val="tx1"/>
                            </a:solidFill>
                            <a:effectLst/>
                            <a:latin typeface="Times New Roman" panose="02020603050405020304" pitchFamily="18" charset="0"/>
                            <a:ea typeface="Calibri" panose="020F0502020204030204" pitchFamily="34" charset="0"/>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d>
                                  <m:dPr>
                                    <m:ctrlPr>
                                      <a:rPr lang="en-US" sz="2200" i="1" smtClean="0">
                                        <a:solidFill>
                                          <a:schemeClr val="tx1"/>
                                        </a:solidFill>
                                        <a:effectLst/>
                                        <a:latin typeface="Cambria Math" panose="02040503050406030204" pitchFamily="18" charset="0"/>
                                      </a:rPr>
                                    </m:ctrlPr>
                                  </m:dPr>
                                  <m:e>
                                    <m:r>
                                      <a:rPr lang="en-US" sz="2200">
                                        <a:solidFill>
                                          <a:schemeClr val="tx1"/>
                                        </a:solidFill>
                                        <a:effectLst/>
                                        <a:latin typeface="Cambria Math" panose="02040503050406030204" pitchFamily="18" charset="0"/>
                                      </a:rPr>
                                      <m:t>1,1</m:t>
                                    </m:r>
                                  </m:e>
                                </m:d>
                              </m:oMath>
                            </m:oMathPara>
                          </a14:m>
                          <a:endParaRPr lang="en-US" sz="2200" dirty="0">
                            <a:solidFill>
                              <a:schemeClr val="tx1"/>
                            </a:solidFill>
                            <a:effectLst/>
                            <a:latin typeface="Times New Roman" panose="02020603050405020304" pitchFamily="18" charset="0"/>
                            <a:ea typeface="Calibri" panose="020F0502020204030204" pitchFamily="34" charset="0"/>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d>
                                  <m:dPr>
                                    <m:ctrlPr>
                                      <a:rPr lang="en-US" sz="2200" i="1" smtClean="0">
                                        <a:solidFill>
                                          <a:schemeClr val="tx1"/>
                                        </a:solidFill>
                                        <a:effectLst/>
                                        <a:latin typeface="Cambria Math" panose="02040503050406030204" pitchFamily="18" charset="0"/>
                                      </a:rPr>
                                    </m:ctrlPr>
                                  </m:dPr>
                                  <m:e>
                                    <m:r>
                                      <a:rPr lang="en-US" sz="2200">
                                        <a:solidFill>
                                          <a:schemeClr val="tx1"/>
                                        </a:solidFill>
                                        <a:effectLst/>
                                        <a:latin typeface="Cambria Math" panose="02040503050406030204" pitchFamily="18" charset="0"/>
                                      </a:rPr>
                                      <m:t>2,1</m:t>
                                    </m:r>
                                  </m:e>
                                </m:d>
                              </m:oMath>
                            </m:oMathPara>
                          </a14:m>
                          <a:endParaRPr lang="en-US" sz="2200" dirty="0">
                            <a:solidFill>
                              <a:schemeClr val="tx1"/>
                            </a:solidFill>
                            <a:effectLst/>
                            <a:latin typeface="Times New Roman" panose="02020603050405020304" pitchFamily="18" charset="0"/>
                            <a:ea typeface="Calibri" panose="020F0502020204030204" pitchFamily="34" charset="0"/>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2239417202"/>
                      </a:ext>
                    </a:extLst>
                  </a:tr>
                </a:tbl>
              </a:graphicData>
            </a:graphic>
          </p:graphicFrame>
        </mc:Choice>
        <mc:Fallback xmlns="">
          <p:graphicFrame>
            <p:nvGraphicFramePr>
              <p:cNvPr id="6" name="Table 5">
                <a:extLst>
                  <a:ext uri="{FF2B5EF4-FFF2-40B4-BE49-F238E27FC236}">
                    <a16:creationId xmlns:a16="http://schemas.microsoft.com/office/drawing/2014/main" id="{7BE232FA-E884-4607-80AE-BAA40552F0FB}"/>
                  </a:ext>
                </a:extLst>
              </p:cNvPr>
              <p:cNvGraphicFramePr>
                <a:graphicFrameLocks noGrp="1"/>
              </p:cNvGraphicFramePr>
              <p:nvPr>
                <p:extLst>
                  <p:ext uri="{D42A27DB-BD31-4B8C-83A1-F6EECF244321}">
                    <p14:modId xmlns:p14="http://schemas.microsoft.com/office/powerpoint/2010/main" val="2842424263"/>
                  </p:ext>
                </p:extLst>
              </p:nvPr>
            </p:nvGraphicFramePr>
            <p:xfrm>
              <a:off x="3086100" y="2321082"/>
              <a:ext cx="5467352" cy="955518"/>
            </p:xfrm>
            <a:graphic>
              <a:graphicData uri="http://schemas.openxmlformats.org/drawingml/2006/table">
                <a:tbl>
                  <a:tblPr firstRow="1" firstCol="1" bandRow="1">
                    <a:tableStyleId>{5C22544A-7EE6-4342-B048-85BDC9FD1C3A}</a:tableStyleId>
                  </a:tblPr>
                  <a:tblGrid>
                    <a:gridCol w="683419">
                      <a:extLst>
                        <a:ext uri="{9D8B030D-6E8A-4147-A177-3AD203B41FA5}">
                          <a16:colId xmlns:a16="http://schemas.microsoft.com/office/drawing/2014/main" val="31412080"/>
                        </a:ext>
                      </a:extLst>
                    </a:gridCol>
                    <a:gridCol w="683419">
                      <a:extLst>
                        <a:ext uri="{9D8B030D-6E8A-4147-A177-3AD203B41FA5}">
                          <a16:colId xmlns:a16="http://schemas.microsoft.com/office/drawing/2014/main" val="2306546828"/>
                        </a:ext>
                      </a:extLst>
                    </a:gridCol>
                    <a:gridCol w="683419">
                      <a:extLst>
                        <a:ext uri="{9D8B030D-6E8A-4147-A177-3AD203B41FA5}">
                          <a16:colId xmlns:a16="http://schemas.microsoft.com/office/drawing/2014/main" val="1761158397"/>
                        </a:ext>
                      </a:extLst>
                    </a:gridCol>
                    <a:gridCol w="683419">
                      <a:extLst>
                        <a:ext uri="{9D8B030D-6E8A-4147-A177-3AD203B41FA5}">
                          <a16:colId xmlns:a16="http://schemas.microsoft.com/office/drawing/2014/main" val="4226698956"/>
                        </a:ext>
                      </a:extLst>
                    </a:gridCol>
                    <a:gridCol w="683419">
                      <a:extLst>
                        <a:ext uri="{9D8B030D-6E8A-4147-A177-3AD203B41FA5}">
                          <a16:colId xmlns:a16="http://schemas.microsoft.com/office/drawing/2014/main" val="3377388715"/>
                        </a:ext>
                      </a:extLst>
                    </a:gridCol>
                    <a:gridCol w="683419">
                      <a:extLst>
                        <a:ext uri="{9D8B030D-6E8A-4147-A177-3AD203B41FA5}">
                          <a16:colId xmlns:a16="http://schemas.microsoft.com/office/drawing/2014/main" val="1911036342"/>
                        </a:ext>
                      </a:extLst>
                    </a:gridCol>
                    <a:gridCol w="683419">
                      <a:extLst>
                        <a:ext uri="{9D8B030D-6E8A-4147-A177-3AD203B41FA5}">
                          <a16:colId xmlns:a16="http://schemas.microsoft.com/office/drawing/2014/main" val="2783115221"/>
                        </a:ext>
                      </a:extLst>
                    </a:gridCol>
                    <a:gridCol w="683419">
                      <a:extLst>
                        <a:ext uri="{9D8B030D-6E8A-4147-A177-3AD203B41FA5}">
                          <a16:colId xmlns:a16="http://schemas.microsoft.com/office/drawing/2014/main" val="3515331674"/>
                        </a:ext>
                      </a:extLst>
                    </a:gridCol>
                  </a:tblGrid>
                  <a:tr h="477759">
                    <a:tc>
                      <a:txBody>
                        <a:bodyPr/>
                        <a:lstStyle/>
                        <a:p>
                          <a:endParaRPr lang="en-US"/>
                        </a:p>
                      </a:txBody>
                      <a:tcPr marL="68580" marR="68580" marT="0" marB="0">
                        <a:blipFill>
                          <a:blip r:embed="rId3"/>
                          <a:stretch>
                            <a:fillRect l="-893" t="-1266" r="-705357" b="-102532"/>
                          </a:stretch>
                        </a:blipFill>
                      </a:tcPr>
                    </a:tc>
                    <a:tc>
                      <a:txBody>
                        <a:bodyPr/>
                        <a:lstStyle/>
                        <a:p>
                          <a:endParaRPr lang="en-US"/>
                        </a:p>
                      </a:txBody>
                      <a:tcPr marL="68580" marR="68580" marT="0" marB="0">
                        <a:blipFill>
                          <a:blip r:embed="rId3"/>
                          <a:stretch>
                            <a:fillRect l="-100000" t="-1266" r="-599115" b="-102532"/>
                          </a:stretch>
                        </a:blipFill>
                      </a:tcPr>
                    </a:tc>
                    <a:tc>
                      <a:txBody>
                        <a:bodyPr/>
                        <a:lstStyle/>
                        <a:p>
                          <a:endParaRPr lang="en-US"/>
                        </a:p>
                      </a:txBody>
                      <a:tcPr marL="68580" marR="68580" marT="0" marB="0">
                        <a:blipFill>
                          <a:blip r:embed="rId3"/>
                          <a:stretch>
                            <a:fillRect l="-201786" t="-1266" r="-504464" b="-102532"/>
                          </a:stretch>
                        </a:blipFill>
                      </a:tcPr>
                    </a:tc>
                    <a:tc>
                      <a:txBody>
                        <a:bodyPr/>
                        <a:lstStyle/>
                        <a:p>
                          <a:endParaRPr lang="en-US"/>
                        </a:p>
                      </a:txBody>
                      <a:tcPr marL="68580" marR="68580" marT="0" marB="0">
                        <a:blipFill>
                          <a:blip r:embed="rId3"/>
                          <a:stretch>
                            <a:fillRect l="-301786" t="-1266" r="-404464" b="-102532"/>
                          </a:stretch>
                        </a:blipFill>
                      </a:tcPr>
                    </a:tc>
                    <a:tc>
                      <a:txBody>
                        <a:bodyPr/>
                        <a:lstStyle/>
                        <a:p>
                          <a:endParaRPr lang="en-US"/>
                        </a:p>
                      </a:txBody>
                      <a:tcPr marL="68580" marR="68580" marT="0" marB="0">
                        <a:blipFill>
                          <a:blip r:embed="rId3"/>
                          <a:stretch>
                            <a:fillRect l="-401786" t="-1266" r="-304464" b="-102532"/>
                          </a:stretch>
                        </a:blipFill>
                      </a:tcPr>
                    </a:tc>
                    <a:tc>
                      <a:txBody>
                        <a:bodyPr/>
                        <a:lstStyle/>
                        <a:p>
                          <a:endParaRPr lang="en-US"/>
                        </a:p>
                      </a:txBody>
                      <a:tcPr marL="68580" marR="68580" marT="0" marB="0">
                        <a:blipFill>
                          <a:blip r:embed="rId3"/>
                          <a:stretch>
                            <a:fillRect l="-497345" t="-1266" r="-201770" b="-102532"/>
                          </a:stretch>
                        </a:blipFill>
                      </a:tcPr>
                    </a:tc>
                    <a:tc>
                      <a:txBody>
                        <a:bodyPr/>
                        <a:lstStyle/>
                        <a:p>
                          <a:endParaRPr lang="en-US"/>
                        </a:p>
                      </a:txBody>
                      <a:tcPr marL="68580" marR="68580" marT="0" marB="0">
                        <a:blipFill>
                          <a:blip r:embed="rId3"/>
                          <a:stretch>
                            <a:fillRect l="-602679" t="-1266" r="-103571" b="-102532"/>
                          </a:stretch>
                        </a:blipFill>
                      </a:tcPr>
                    </a:tc>
                    <a:tc>
                      <a:txBody>
                        <a:bodyPr/>
                        <a:lstStyle/>
                        <a:p>
                          <a:endParaRPr lang="en-US"/>
                        </a:p>
                      </a:txBody>
                      <a:tcPr marL="68580" marR="68580" marT="0" marB="0">
                        <a:blipFill>
                          <a:blip r:embed="rId3"/>
                          <a:stretch>
                            <a:fillRect l="-702679" t="-1266" r="-3571" b="-102532"/>
                          </a:stretch>
                        </a:blipFill>
                      </a:tcPr>
                    </a:tc>
                    <a:extLst>
                      <a:ext uri="{0D108BD9-81ED-4DB2-BD59-A6C34878D82A}">
                        <a16:rowId xmlns:a16="http://schemas.microsoft.com/office/drawing/2014/main" val="1952448787"/>
                      </a:ext>
                    </a:extLst>
                  </a:tr>
                  <a:tr h="477759">
                    <a:tc>
                      <a:txBody>
                        <a:bodyPr/>
                        <a:lstStyle/>
                        <a:p>
                          <a:endParaRPr lang="en-US"/>
                        </a:p>
                      </a:txBody>
                      <a:tcPr marL="68580" marR="68580" marT="0" marB="0">
                        <a:blipFill>
                          <a:blip r:embed="rId3"/>
                          <a:stretch>
                            <a:fillRect l="-893" t="-101266" r="-705357" b="-2532"/>
                          </a:stretch>
                        </a:blipFill>
                      </a:tcPr>
                    </a:tc>
                    <a:tc>
                      <a:txBody>
                        <a:bodyPr/>
                        <a:lstStyle/>
                        <a:p>
                          <a:endParaRPr lang="en-US"/>
                        </a:p>
                      </a:txBody>
                      <a:tcPr marL="68580" marR="68580" marT="0" marB="0">
                        <a:blipFill>
                          <a:blip r:embed="rId3"/>
                          <a:stretch>
                            <a:fillRect l="-100000" t="-101266" r="-599115" b="-2532"/>
                          </a:stretch>
                        </a:blipFill>
                      </a:tcPr>
                    </a:tc>
                    <a:tc>
                      <a:txBody>
                        <a:bodyPr/>
                        <a:lstStyle/>
                        <a:p>
                          <a:endParaRPr lang="en-US"/>
                        </a:p>
                      </a:txBody>
                      <a:tcPr marL="68580" marR="68580" marT="0" marB="0">
                        <a:blipFill>
                          <a:blip r:embed="rId3"/>
                          <a:stretch>
                            <a:fillRect l="-201786" t="-101266" r="-504464" b="-2532"/>
                          </a:stretch>
                        </a:blipFill>
                      </a:tcPr>
                    </a:tc>
                    <a:tc>
                      <a:txBody>
                        <a:bodyPr/>
                        <a:lstStyle/>
                        <a:p>
                          <a:endParaRPr lang="en-US"/>
                        </a:p>
                      </a:txBody>
                      <a:tcPr marL="68580" marR="68580" marT="0" marB="0">
                        <a:blipFill>
                          <a:blip r:embed="rId3"/>
                          <a:stretch>
                            <a:fillRect l="-301786" t="-101266" r="-404464" b="-2532"/>
                          </a:stretch>
                        </a:blipFill>
                      </a:tcPr>
                    </a:tc>
                    <a:tc>
                      <a:txBody>
                        <a:bodyPr/>
                        <a:lstStyle/>
                        <a:p>
                          <a:endParaRPr lang="en-US"/>
                        </a:p>
                      </a:txBody>
                      <a:tcPr marL="68580" marR="68580" marT="0" marB="0">
                        <a:blipFill>
                          <a:blip r:embed="rId3"/>
                          <a:stretch>
                            <a:fillRect l="-401786" t="-101266" r="-304464" b="-2532"/>
                          </a:stretch>
                        </a:blipFill>
                      </a:tcPr>
                    </a:tc>
                    <a:tc>
                      <a:txBody>
                        <a:bodyPr/>
                        <a:lstStyle/>
                        <a:p>
                          <a:endParaRPr lang="en-US"/>
                        </a:p>
                      </a:txBody>
                      <a:tcPr marL="68580" marR="68580" marT="0" marB="0">
                        <a:blipFill>
                          <a:blip r:embed="rId3"/>
                          <a:stretch>
                            <a:fillRect l="-497345" t="-101266" r="-201770" b="-2532"/>
                          </a:stretch>
                        </a:blipFill>
                      </a:tcPr>
                    </a:tc>
                    <a:tc>
                      <a:txBody>
                        <a:bodyPr/>
                        <a:lstStyle/>
                        <a:p>
                          <a:endParaRPr lang="en-US"/>
                        </a:p>
                      </a:txBody>
                      <a:tcPr marL="68580" marR="68580" marT="0" marB="0">
                        <a:blipFill>
                          <a:blip r:embed="rId3"/>
                          <a:stretch>
                            <a:fillRect l="-602679" t="-101266" r="-103571" b="-2532"/>
                          </a:stretch>
                        </a:blipFill>
                      </a:tcPr>
                    </a:tc>
                    <a:tc>
                      <a:txBody>
                        <a:bodyPr/>
                        <a:lstStyle/>
                        <a:p>
                          <a:endParaRPr lang="en-US"/>
                        </a:p>
                      </a:txBody>
                      <a:tcPr marL="68580" marR="68580" marT="0" marB="0">
                        <a:blipFill>
                          <a:blip r:embed="rId3"/>
                          <a:stretch>
                            <a:fillRect l="-702679" t="-101266" r="-3571" b="-2532"/>
                          </a:stretch>
                        </a:blipFill>
                      </a:tcPr>
                    </a:tc>
                    <a:extLst>
                      <a:ext uri="{0D108BD9-81ED-4DB2-BD59-A6C34878D82A}">
                        <a16:rowId xmlns:a16="http://schemas.microsoft.com/office/drawing/2014/main" val="2239417202"/>
                      </a:ext>
                    </a:extLst>
                  </a:tr>
                </a:tbl>
              </a:graphicData>
            </a:graphic>
          </p:graphicFrame>
        </mc:Fallback>
      </mc:AlternateContent>
    </p:spTree>
    <p:extLst>
      <p:ext uri="{BB962C8B-B14F-4D97-AF65-F5344CB8AC3E}">
        <p14:creationId xmlns:p14="http://schemas.microsoft.com/office/powerpoint/2010/main" val="35322694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t>k</a:t>
            </a:r>
            <a:r>
              <a:rPr lang="en-US" dirty="0"/>
              <a:t>-Means Clustering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34050" y="1428109"/>
                <a:ext cx="10372150" cy="4521083"/>
              </a:xfrm>
            </p:spPr>
            <p:txBody>
              <a:bodyPr>
                <a:normAutofit/>
              </a:bodyPr>
              <a:lstStyle/>
              <a:p>
                <a:pPr marL="0" indent="0" algn="just">
                  <a:lnSpc>
                    <a:spcPct val="100000"/>
                  </a:lnSpc>
                  <a:spcBef>
                    <a:spcPts val="0"/>
                  </a:spcBef>
                  <a:buNone/>
                </a:pPr>
                <a:r>
                  <a:rPr lang="en-US" sz="2000" dirty="0">
                    <a:solidFill>
                      <a:srgbClr val="FF0000"/>
                    </a:solidFill>
                  </a:rPr>
                  <a:t>First pass:</a:t>
                </a:r>
              </a:p>
              <a:p>
                <a:pPr marL="0" indent="0" algn="just">
                  <a:lnSpc>
                    <a:spcPct val="100000"/>
                  </a:lnSpc>
                  <a:spcBef>
                    <a:spcPts val="0"/>
                  </a:spcBef>
                  <a:buNone/>
                </a:pPr>
                <a:r>
                  <a:rPr lang="en-US" sz="2000" u="sng" dirty="0"/>
                  <a:t>Step 3</a:t>
                </a:r>
                <a:r>
                  <a:rPr lang="en-US" sz="2000" dirty="0"/>
                  <a:t>: For each record, find the nearest cluster center by finding the Euclidean distances between each point and each cluster center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𝑚</m:t>
                        </m:r>
                      </m:e>
                      <m:sub>
                        <m:r>
                          <a:rPr lang="en-US" sz="2000" i="1">
                            <a:latin typeface="Cambria Math" panose="02040503050406030204" pitchFamily="18" charset="0"/>
                          </a:rPr>
                          <m:t>1</m:t>
                        </m:r>
                      </m:sub>
                    </m:sSub>
                  </m:oMath>
                </a14:m>
                <a:r>
                  <a:rPr lang="en-US" sz="2000" dirty="0"/>
                  <a:t> and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𝑚</m:t>
                        </m:r>
                      </m:e>
                      <m:sub>
                        <m:r>
                          <a:rPr lang="en-US" sz="2000" i="1">
                            <a:latin typeface="Cambria Math" panose="02040503050406030204" pitchFamily="18" charset="0"/>
                          </a:rPr>
                          <m:t>2</m:t>
                        </m:r>
                      </m:sub>
                    </m:sSub>
                  </m:oMath>
                </a14:m>
                <a:r>
                  <a:rPr lang="en-US" sz="2000" dirty="0"/>
                  <a:t>, and determining which cluster center the point is nearest to. The results are: cluster 1 contains points </a:t>
                </a:r>
                <a14:m>
                  <m:oMath xmlns:m="http://schemas.openxmlformats.org/officeDocument/2006/math">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𝑎</m:t>
                        </m:r>
                        <m:r>
                          <a:rPr lang="en-US" sz="2000" i="1">
                            <a:latin typeface="Cambria Math" panose="02040503050406030204" pitchFamily="18" charset="0"/>
                          </a:rPr>
                          <m:t>,</m:t>
                        </m:r>
                        <m:r>
                          <a:rPr lang="en-US" sz="2000" i="1">
                            <a:latin typeface="Cambria Math" panose="02040503050406030204" pitchFamily="18" charset="0"/>
                          </a:rPr>
                          <m:t>𝑒</m:t>
                        </m:r>
                        <m:r>
                          <a:rPr lang="en-US" sz="2000" i="1">
                            <a:latin typeface="Cambria Math" panose="02040503050406030204" pitchFamily="18" charset="0"/>
                          </a:rPr>
                          <m:t>,</m:t>
                        </m:r>
                        <m:r>
                          <a:rPr lang="en-US" sz="2000" i="1">
                            <a:latin typeface="Cambria Math" panose="02040503050406030204" pitchFamily="18" charset="0"/>
                          </a:rPr>
                          <m:t>𝑔</m:t>
                        </m:r>
                      </m:e>
                    </m:d>
                  </m:oMath>
                </a14:m>
                <a:r>
                  <a:rPr lang="en-US" sz="2000" dirty="0"/>
                  <a:t> and cluster 2 contains points </a:t>
                </a:r>
                <a14:m>
                  <m:oMath xmlns:m="http://schemas.openxmlformats.org/officeDocument/2006/math">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𝑏</m:t>
                        </m:r>
                        <m:r>
                          <a:rPr lang="en-US" sz="2000" i="1">
                            <a:latin typeface="Cambria Math" panose="02040503050406030204" pitchFamily="18" charset="0"/>
                          </a:rPr>
                          <m:t>,</m:t>
                        </m:r>
                        <m:r>
                          <a:rPr lang="en-US" sz="2000" i="1">
                            <a:latin typeface="Cambria Math" panose="02040503050406030204" pitchFamily="18" charset="0"/>
                          </a:rPr>
                          <m:t>𝑐</m:t>
                        </m:r>
                        <m:r>
                          <a:rPr lang="en-US" sz="2000" i="1">
                            <a:latin typeface="Cambria Math" panose="02040503050406030204" pitchFamily="18" charset="0"/>
                          </a:rPr>
                          <m:t>,</m:t>
                        </m:r>
                        <m:r>
                          <a:rPr lang="en-US" sz="2000" i="1">
                            <a:latin typeface="Cambria Math" panose="02040503050406030204" pitchFamily="18" charset="0"/>
                          </a:rPr>
                          <m:t>𝑑</m:t>
                        </m:r>
                        <m:r>
                          <a:rPr lang="en-US" sz="2000" i="1">
                            <a:latin typeface="Cambria Math" panose="02040503050406030204" pitchFamily="18" charset="0"/>
                          </a:rPr>
                          <m:t>,</m:t>
                        </m:r>
                        <m:r>
                          <a:rPr lang="en-US" sz="2000" i="1">
                            <a:latin typeface="Cambria Math" panose="02040503050406030204" pitchFamily="18" charset="0"/>
                          </a:rPr>
                          <m:t>𝑓</m:t>
                        </m:r>
                        <m:r>
                          <a:rPr lang="en-US" sz="2000" i="1">
                            <a:latin typeface="Cambria Math" panose="02040503050406030204" pitchFamily="18" charset="0"/>
                          </a:rPr>
                          <m:t>,</m:t>
                        </m:r>
                        <m:r>
                          <a:rPr lang="en-US" sz="2000" i="1">
                            <a:latin typeface="Cambria Math" panose="02040503050406030204" pitchFamily="18" charset="0"/>
                          </a:rPr>
                          <m:t>h</m:t>
                        </m:r>
                      </m:e>
                    </m:d>
                  </m:oMath>
                </a14:m>
                <a:r>
                  <a:rPr lang="en-US" sz="2000" dirty="0"/>
                  <a:t>. </a:t>
                </a:r>
              </a:p>
              <a:p>
                <a:pPr marL="0" indent="0" algn="just">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34050" y="1428109"/>
                <a:ext cx="10372150" cy="4521083"/>
              </a:xfrm>
              <a:blipFill>
                <a:blip r:embed="rId2"/>
                <a:stretch>
                  <a:fillRect l="-588" t="-539" r="-5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7922718D-BCEF-4238-A43A-DA32F096C561}"/>
                  </a:ext>
                </a:extLst>
              </p:cNvPr>
              <p:cNvGraphicFramePr>
                <a:graphicFrameLocks noGrp="1"/>
              </p:cNvGraphicFramePr>
              <p:nvPr>
                <p:extLst>
                  <p:ext uri="{D42A27DB-BD31-4B8C-83A1-F6EECF244321}">
                    <p14:modId xmlns:p14="http://schemas.microsoft.com/office/powerpoint/2010/main" val="2051639613"/>
                  </p:ext>
                </p:extLst>
              </p:nvPr>
            </p:nvGraphicFramePr>
            <p:xfrm>
              <a:off x="2548002" y="3071975"/>
              <a:ext cx="7551500" cy="3003569"/>
            </p:xfrm>
            <a:graphic>
              <a:graphicData uri="http://schemas.openxmlformats.org/drawingml/2006/table">
                <a:tbl>
                  <a:tblPr firstRow="1" firstCol="1" bandRow="1">
                    <a:tableStyleId>{5C22544A-7EE6-4342-B048-85BDC9FD1C3A}</a:tableStyleId>
                  </a:tblPr>
                  <a:tblGrid>
                    <a:gridCol w="1358758">
                      <a:extLst>
                        <a:ext uri="{9D8B030D-6E8A-4147-A177-3AD203B41FA5}">
                          <a16:colId xmlns:a16="http://schemas.microsoft.com/office/drawing/2014/main" val="3493431519"/>
                        </a:ext>
                      </a:extLst>
                    </a:gridCol>
                    <a:gridCol w="2021435">
                      <a:extLst>
                        <a:ext uri="{9D8B030D-6E8A-4147-A177-3AD203B41FA5}">
                          <a16:colId xmlns:a16="http://schemas.microsoft.com/office/drawing/2014/main" val="2054160887"/>
                        </a:ext>
                      </a:extLst>
                    </a:gridCol>
                    <a:gridCol w="2034283">
                      <a:extLst>
                        <a:ext uri="{9D8B030D-6E8A-4147-A177-3AD203B41FA5}">
                          <a16:colId xmlns:a16="http://schemas.microsoft.com/office/drawing/2014/main" val="3032873702"/>
                        </a:ext>
                      </a:extLst>
                    </a:gridCol>
                    <a:gridCol w="2137024">
                      <a:extLst>
                        <a:ext uri="{9D8B030D-6E8A-4147-A177-3AD203B41FA5}">
                          <a16:colId xmlns:a16="http://schemas.microsoft.com/office/drawing/2014/main" val="855300567"/>
                        </a:ext>
                      </a:extLst>
                    </a:gridCol>
                  </a:tblGrid>
                  <a:tr h="565169">
                    <a:tc>
                      <a:txBody>
                        <a:bodyPr/>
                        <a:lstStyle/>
                        <a:p>
                          <a:pPr marL="0" marR="0" algn="ctr">
                            <a:spcBef>
                              <a:spcPts val="0"/>
                            </a:spcBef>
                            <a:spcAft>
                              <a:spcPts val="0"/>
                            </a:spcAft>
                          </a:pPr>
                          <a:r>
                            <a:rPr lang="en-US" sz="2000" dirty="0">
                              <a:effectLst/>
                            </a:rPr>
                            <a:t>Point</a:t>
                          </a:r>
                          <a:endParaRPr lang="en-US" sz="200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dirty="0">
                              <a:effectLst/>
                            </a:rPr>
                            <a:t>Distance from </a:t>
                          </a:r>
                          <a14:m>
                            <m:oMath xmlns:m="http://schemas.openxmlformats.org/officeDocument/2006/math">
                              <m:sSub>
                                <m:sSubPr>
                                  <m:ctrlPr>
                                    <a:rPr lang="en-US" sz="2000" i="1">
                                      <a:effectLst/>
                                      <a:latin typeface="Cambria Math" panose="02040503050406030204" pitchFamily="18" charset="0"/>
                                    </a:rPr>
                                  </m:ctrlPr>
                                </m:sSubPr>
                                <m:e>
                                  <m:r>
                                    <a:rPr lang="en-US" sz="2000">
                                      <a:effectLst/>
                                      <a:latin typeface="Cambria Math" panose="02040503050406030204" pitchFamily="18" charset="0"/>
                                    </a:rPr>
                                    <m:t>𝑚</m:t>
                                  </m:r>
                                </m:e>
                                <m:sub>
                                  <m:r>
                                    <a:rPr lang="en-US" sz="2000">
                                      <a:effectLst/>
                                      <a:latin typeface="Cambria Math" panose="02040503050406030204" pitchFamily="18" charset="0"/>
                                    </a:rPr>
                                    <m:t>1</m:t>
                                  </m:r>
                                </m:sub>
                              </m:sSub>
                            </m:oMath>
                          </a14:m>
                          <a:endParaRPr lang="en-US" sz="200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a:effectLst/>
                            </a:rPr>
                            <a:t>Distance from </a:t>
                          </a:r>
                          <a14:m>
                            <m:oMath xmlns:m="http://schemas.openxmlformats.org/officeDocument/2006/math">
                              <m:sSub>
                                <m:sSubPr>
                                  <m:ctrlPr>
                                    <a:rPr lang="en-US" sz="2000" i="1">
                                      <a:effectLst/>
                                      <a:latin typeface="Cambria Math" panose="02040503050406030204" pitchFamily="18" charset="0"/>
                                    </a:rPr>
                                  </m:ctrlPr>
                                </m:sSubPr>
                                <m:e>
                                  <m:r>
                                    <a:rPr lang="en-US" sz="2000">
                                      <a:effectLst/>
                                      <a:latin typeface="Cambria Math" panose="02040503050406030204" pitchFamily="18" charset="0"/>
                                    </a:rPr>
                                    <m:t>𝑚</m:t>
                                  </m:r>
                                </m:e>
                                <m:sub>
                                  <m:r>
                                    <a:rPr lang="en-US" sz="2000">
                                      <a:effectLst/>
                                      <a:latin typeface="Cambria Math" panose="02040503050406030204" pitchFamily="18" charset="0"/>
                                    </a:rPr>
                                    <m:t>2</m:t>
                                  </m:r>
                                </m:sub>
                              </m:sSub>
                            </m:oMath>
                          </a14:m>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a:effectLst/>
                            </a:rPr>
                            <a:t>Membership</a:t>
                          </a:r>
                          <a:endParaRPr lang="en-US" sz="200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2194021295"/>
                      </a:ext>
                    </a:extLst>
                  </a:tr>
                  <a:tr h="282585">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2000">
                                    <a:effectLst/>
                                    <a:latin typeface="Cambria Math" panose="02040503050406030204" pitchFamily="18" charset="0"/>
                                  </a:rPr>
                                  <m:t>𝑎</m:t>
                                </m:r>
                              </m:oMath>
                            </m:oMathPara>
                          </a14:m>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dirty="0">
                              <a:effectLst/>
                            </a:rPr>
                            <a:t>2.00</a:t>
                          </a:r>
                          <a:endParaRPr lang="en-US" sz="200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dirty="0">
                              <a:effectLst/>
                            </a:rPr>
                            <a:t>2.24</a:t>
                          </a:r>
                          <a:endParaRPr lang="en-US" sz="200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000" i="1">
                                        <a:effectLst/>
                                        <a:latin typeface="Cambria Math" panose="02040503050406030204" pitchFamily="18" charset="0"/>
                                      </a:rPr>
                                    </m:ctrlPr>
                                  </m:sSubPr>
                                  <m:e>
                                    <m:r>
                                      <a:rPr lang="en-US" sz="2000">
                                        <a:effectLst/>
                                        <a:latin typeface="Cambria Math" panose="02040503050406030204" pitchFamily="18" charset="0"/>
                                      </a:rPr>
                                      <m:t>𝐶</m:t>
                                    </m:r>
                                  </m:e>
                                  <m:sub>
                                    <m:r>
                                      <a:rPr lang="en-US" sz="2000">
                                        <a:effectLst/>
                                        <a:latin typeface="Cambria Math" panose="02040503050406030204" pitchFamily="18" charset="0"/>
                                      </a:rPr>
                                      <m:t>1</m:t>
                                    </m:r>
                                  </m:sub>
                                </m:sSub>
                              </m:oMath>
                            </m:oMathPara>
                          </a14:m>
                          <a:endParaRPr lang="en-US" sz="200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2173119581"/>
                      </a:ext>
                    </a:extLst>
                  </a:tr>
                  <a:tr h="282585">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2000">
                                    <a:effectLst/>
                                    <a:latin typeface="Cambria Math" panose="02040503050406030204" pitchFamily="18" charset="0"/>
                                  </a:rPr>
                                  <m:t>𝑏</m:t>
                                </m:r>
                              </m:oMath>
                            </m:oMathPara>
                          </a14:m>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a:effectLst/>
                            </a:rPr>
                            <a:t>2.83</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dirty="0">
                              <a:effectLst/>
                            </a:rPr>
                            <a:t>2.24</a:t>
                          </a:r>
                          <a:endParaRPr lang="en-US" sz="200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000" i="1">
                                        <a:effectLst/>
                                        <a:latin typeface="Cambria Math" panose="02040503050406030204" pitchFamily="18" charset="0"/>
                                      </a:rPr>
                                    </m:ctrlPr>
                                  </m:sSubPr>
                                  <m:e>
                                    <m:r>
                                      <a:rPr lang="en-US" sz="2000">
                                        <a:effectLst/>
                                        <a:latin typeface="Cambria Math" panose="02040503050406030204" pitchFamily="18" charset="0"/>
                                      </a:rPr>
                                      <m:t>𝐶</m:t>
                                    </m:r>
                                  </m:e>
                                  <m:sub>
                                    <m:r>
                                      <a:rPr lang="en-US" sz="2000">
                                        <a:effectLst/>
                                        <a:latin typeface="Cambria Math" panose="02040503050406030204" pitchFamily="18" charset="0"/>
                                      </a:rPr>
                                      <m:t>2</m:t>
                                    </m:r>
                                  </m:sub>
                                </m:sSub>
                              </m:oMath>
                            </m:oMathPara>
                          </a14:m>
                          <a:endParaRPr lang="en-US" sz="200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2831980591"/>
                      </a:ext>
                    </a:extLst>
                  </a:tr>
                  <a:tr h="282585">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2000">
                                    <a:effectLst/>
                                    <a:latin typeface="Cambria Math" panose="02040503050406030204" pitchFamily="18" charset="0"/>
                                  </a:rPr>
                                  <m:t>𝑐</m:t>
                                </m:r>
                              </m:oMath>
                            </m:oMathPara>
                          </a14:m>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a:effectLst/>
                            </a:rPr>
                            <a:t>3.61</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dirty="0">
                              <a:effectLst/>
                            </a:rPr>
                            <a:t>2.83</a:t>
                          </a:r>
                          <a:endParaRPr lang="en-US" sz="200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000" i="1">
                                        <a:effectLst/>
                                        <a:latin typeface="Cambria Math" panose="02040503050406030204" pitchFamily="18" charset="0"/>
                                      </a:rPr>
                                    </m:ctrlPr>
                                  </m:sSubPr>
                                  <m:e>
                                    <m:r>
                                      <a:rPr lang="en-US" sz="2000">
                                        <a:effectLst/>
                                        <a:latin typeface="Cambria Math" panose="02040503050406030204" pitchFamily="18" charset="0"/>
                                      </a:rPr>
                                      <m:t>𝐶</m:t>
                                    </m:r>
                                  </m:e>
                                  <m:sub>
                                    <m:r>
                                      <a:rPr lang="en-US" sz="2000">
                                        <a:effectLst/>
                                        <a:latin typeface="Cambria Math" panose="02040503050406030204" pitchFamily="18" charset="0"/>
                                      </a:rPr>
                                      <m:t>2</m:t>
                                    </m:r>
                                  </m:sub>
                                </m:sSub>
                              </m:oMath>
                            </m:oMathPara>
                          </a14:m>
                          <a:endParaRPr lang="en-US" sz="200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3309834596"/>
                      </a:ext>
                    </a:extLst>
                  </a:tr>
                  <a:tr h="282585">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2000">
                                    <a:effectLst/>
                                    <a:latin typeface="Cambria Math" panose="02040503050406030204" pitchFamily="18" charset="0"/>
                                  </a:rPr>
                                  <m:t>𝑑</m:t>
                                </m:r>
                              </m:oMath>
                            </m:oMathPara>
                          </a14:m>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a:effectLst/>
                            </a:rPr>
                            <a:t>4.47</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dirty="0">
                              <a:effectLst/>
                            </a:rPr>
                            <a:t>3.61</a:t>
                          </a:r>
                          <a:endParaRPr lang="en-US" sz="200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000" i="1">
                                        <a:effectLst/>
                                        <a:latin typeface="Cambria Math" panose="02040503050406030204" pitchFamily="18" charset="0"/>
                                      </a:rPr>
                                    </m:ctrlPr>
                                  </m:sSubPr>
                                  <m:e>
                                    <m:r>
                                      <a:rPr lang="en-US" sz="2000">
                                        <a:effectLst/>
                                        <a:latin typeface="Cambria Math" panose="02040503050406030204" pitchFamily="18" charset="0"/>
                                      </a:rPr>
                                      <m:t>𝐶</m:t>
                                    </m:r>
                                  </m:e>
                                  <m:sub>
                                    <m:r>
                                      <a:rPr lang="en-US" sz="2000">
                                        <a:effectLst/>
                                        <a:latin typeface="Cambria Math" panose="02040503050406030204" pitchFamily="18" charset="0"/>
                                      </a:rPr>
                                      <m:t>2</m:t>
                                    </m:r>
                                  </m:sub>
                                </m:sSub>
                              </m:oMath>
                            </m:oMathPara>
                          </a14:m>
                          <a:endParaRPr lang="en-US" sz="2000" dirty="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2951664961"/>
                      </a:ext>
                    </a:extLst>
                  </a:tr>
                  <a:tr h="282585">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2000">
                                    <a:effectLst/>
                                    <a:latin typeface="Cambria Math" panose="02040503050406030204" pitchFamily="18" charset="0"/>
                                  </a:rPr>
                                  <m:t>𝑒</m:t>
                                </m:r>
                              </m:oMath>
                            </m:oMathPara>
                          </a14:m>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a:effectLst/>
                            </a:rPr>
                            <a:t>1.00</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a:effectLst/>
                            </a:rPr>
                            <a:t>1.41</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000" i="1">
                                        <a:effectLst/>
                                        <a:latin typeface="Cambria Math" panose="02040503050406030204" pitchFamily="18" charset="0"/>
                                      </a:rPr>
                                    </m:ctrlPr>
                                  </m:sSubPr>
                                  <m:e>
                                    <m:r>
                                      <a:rPr lang="en-US" sz="2000">
                                        <a:effectLst/>
                                        <a:latin typeface="Cambria Math" panose="02040503050406030204" pitchFamily="18" charset="0"/>
                                      </a:rPr>
                                      <m:t>𝐶</m:t>
                                    </m:r>
                                  </m:e>
                                  <m:sub>
                                    <m:r>
                                      <a:rPr lang="en-US" sz="2000">
                                        <a:effectLst/>
                                        <a:latin typeface="Cambria Math" panose="02040503050406030204" pitchFamily="18" charset="0"/>
                                      </a:rPr>
                                      <m:t>1</m:t>
                                    </m:r>
                                  </m:sub>
                                </m:sSub>
                              </m:oMath>
                            </m:oMathPara>
                          </a14:m>
                          <a:endParaRPr lang="en-US" sz="2000" dirty="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2439890776"/>
                      </a:ext>
                    </a:extLst>
                  </a:tr>
                  <a:tr h="282585">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2000">
                                    <a:effectLst/>
                                    <a:latin typeface="Cambria Math" panose="02040503050406030204" pitchFamily="18" charset="0"/>
                                  </a:rPr>
                                  <m:t>𝑓</m:t>
                                </m:r>
                              </m:oMath>
                            </m:oMathPara>
                          </a14:m>
                          <a:endParaRPr lang="en-US" sz="200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a:effectLst/>
                            </a:rPr>
                            <a:t>3.16</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a:effectLst/>
                            </a:rPr>
                            <a:t>2.24</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000" i="1">
                                        <a:effectLst/>
                                        <a:latin typeface="Cambria Math" panose="02040503050406030204" pitchFamily="18" charset="0"/>
                                      </a:rPr>
                                    </m:ctrlPr>
                                  </m:sSubPr>
                                  <m:e>
                                    <m:r>
                                      <a:rPr lang="en-US" sz="2000">
                                        <a:effectLst/>
                                        <a:latin typeface="Cambria Math" panose="02040503050406030204" pitchFamily="18" charset="0"/>
                                      </a:rPr>
                                      <m:t>𝐶</m:t>
                                    </m:r>
                                  </m:e>
                                  <m:sub>
                                    <m:r>
                                      <a:rPr lang="en-US" sz="2000">
                                        <a:effectLst/>
                                        <a:latin typeface="Cambria Math" panose="02040503050406030204" pitchFamily="18" charset="0"/>
                                      </a:rPr>
                                      <m:t>2</m:t>
                                    </m:r>
                                  </m:sub>
                                </m:sSub>
                              </m:oMath>
                            </m:oMathPara>
                          </a14:m>
                          <a:endParaRPr lang="en-US" sz="2000" dirty="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2233448264"/>
                      </a:ext>
                    </a:extLst>
                  </a:tr>
                  <a:tr h="282585">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2000">
                                    <a:effectLst/>
                                    <a:latin typeface="Cambria Math" panose="02040503050406030204" pitchFamily="18" charset="0"/>
                                  </a:rPr>
                                  <m:t>𝑔</m:t>
                                </m:r>
                              </m:oMath>
                            </m:oMathPara>
                          </a14:m>
                          <a:endParaRPr lang="en-US" sz="200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a:effectLst/>
                            </a:rPr>
                            <a:t>0.00</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a:effectLst/>
                            </a:rPr>
                            <a:t>1.00</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000" i="1">
                                        <a:effectLst/>
                                        <a:latin typeface="Cambria Math" panose="02040503050406030204" pitchFamily="18" charset="0"/>
                                      </a:rPr>
                                    </m:ctrlPr>
                                  </m:sSubPr>
                                  <m:e>
                                    <m:r>
                                      <a:rPr lang="en-US" sz="2000">
                                        <a:effectLst/>
                                        <a:latin typeface="Cambria Math" panose="02040503050406030204" pitchFamily="18" charset="0"/>
                                      </a:rPr>
                                      <m:t>𝐶</m:t>
                                    </m:r>
                                  </m:e>
                                  <m:sub>
                                    <m:r>
                                      <a:rPr lang="en-US" sz="2000">
                                        <a:effectLst/>
                                        <a:latin typeface="Cambria Math" panose="02040503050406030204" pitchFamily="18" charset="0"/>
                                      </a:rPr>
                                      <m:t>1</m:t>
                                    </m:r>
                                  </m:sub>
                                </m:sSub>
                              </m:oMath>
                            </m:oMathPara>
                          </a14:m>
                          <a:endParaRPr lang="en-US" sz="2000" dirty="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2116097228"/>
                      </a:ext>
                    </a:extLst>
                  </a:tr>
                  <a:tr h="282585">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2000">
                                    <a:effectLst/>
                                    <a:latin typeface="Cambria Math" panose="02040503050406030204" pitchFamily="18" charset="0"/>
                                  </a:rPr>
                                  <m:t>h</m:t>
                                </m:r>
                              </m:oMath>
                            </m:oMathPara>
                          </a14:m>
                          <a:endParaRPr lang="en-US" sz="200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a:effectLst/>
                            </a:rPr>
                            <a:t>1.00</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a:effectLst/>
                            </a:rPr>
                            <a:t>0.00</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000" i="1">
                                        <a:effectLst/>
                                        <a:latin typeface="Cambria Math" panose="02040503050406030204" pitchFamily="18" charset="0"/>
                                      </a:rPr>
                                    </m:ctrlPr>
                                  </m:sSubPr>
                                  <m:e>
                                    <m:r>
                                      <a:rPr lang="en-US" sz="2000">
                                        <a:effectLst/>
                                        <a:latin typeface="Cambria Math" panose="02040503050406030204" pitchFamily="18" charset="0"/>
                                      </a:rPr>
                                      <m:t>𝐶</m:t>
                                    </m:r>
                                  </m:e>
                                  <m:sub>
                                    <m:r>
                                      <a:rPr lang="en-US" sz="2000">
                                        <a:effectLst/>
                                        <a:latin typeface="Cambria Math" panose="02040503050406030204" pitchFamily="18" charset="0"/>
                                      </a:rPr>
                                      <m:t>2</m:t>
                                    </m:r>
                                  </m:sub>
                                </m:sSub>
                              </m:oMath>
                            </m:oMathPara>
                          </a14:m>
                          <a:endParaRPr lang="en-US" sz="2000" dirty="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229948779"/>
                      </a:ext>
                    </a:extLst>
                  </a:tr>
                </a:tbl>
              </a:graphicData>
            </a:graphic>
          </p:graphicFrame>
        </mc:Choice>
        <mc:Fallback xmlns="">
          <p:graphicFrame>
            <p:nvGraphicFramePr>
              <p:cNvPr id="4" name="Table 3">
                <a:extLst>
                  <a:ext uri="{FF2B5EF4-FFF2-40B4-BE49-F238E27FC236}">
                    <a16:creationId xmlns:a16="http://schemas.microsoft.com/office/drawing/2014/main" id="{7922718D-BCEF-4238-A43A-DA32F096C561}"/>
                  </a:ext>
                </a:extLst>
              </p:cNvPr>
              <p:cNvGraphicFramePr>
                <a:graphicFrameLocks noGrp="1"/>
              </p:cNvGraphicFramePr>
              <p:nvPr>
                <p:extLst>
                  <p:ext uri="{D42A27DB-BD31-4B8C-83A1-F6EECF244321}">
                    <p14:modId xmlns:p14="http://schemas.microsoft.com/office/powerpoint/2010/main" val="2051639613"/>
                  </p:ext>
                </p:extLst>
              </p:nvPr>
            </p:nvGraphicFramePr>
            <p:xfrm>
              <a:off x="2548002" y="3071975"/>
              <a:ext cx="7551500" cy="3003569"/>
            </p:xfrm>
            <a:graphic>
              <a:graphicData uri="http://schemas.openxmlformats.org/drawingml/2006/table">
                <a:tbl>
                  <a:tblPr firstRow="1" firstCol="1" bandRow="1">
                    <a:tableStyleId>{5C22544A-7EE6-4342-B048-85BDC9FD1C3A}</a:tableStyleId>
                  </a:tblPr>
                  <a:tblGrid>
                    <a:gridCol w="1358758">
                      <a:extLst>
                        <a:ext uri="{9D8B030D-6E8A-4147-A177-3AD203B41FA5}">
                          <a16:colId xmlns:a16="http://schemas.microsoft.com/office/drawing/2014/main" val="3493431519"/>
                        </a:ext>
                      </a:extLst>
                    </a:gridCol>
                    <a:gridCol w="2021435">
                      <a:extLst>
                        <a:ext uri="{9D8B030D-6E8A-4147-A177-3AD203B41FA5}">
                          <a16:colId xmlns:a16="http://schemas.microsoft.com/office/drawing/2014/main" val="2054160887"/>
                        </a:ext>
                      </a:extLst>
                    </a:gridCol>
                    <a:gridCol w="2034283">
                      <a:extLst>
                        <a:ext uri="{9D8B030D-6E8A-4147-A177-3AD203B41FA5}">
                          <a16:colId xmlns:a16="http://schemas.microsoft.com/office/drawing/2014/main" val="3032873702"/>
                        </a:ext>
                      </a:extLst>
                    </a:gridCol>
                    <a:gridCol w="2137024">
                      <a:extLst>
                        <a:ext uri="{9D8B030D-6E8A-4147-A177-3AD203B41FA5}">
                          <a16:colId xmlns:a16="http://schemas.microsoft.com/office/drawing/2014/main" val="855300567"/>
                        </a:ext>
                      </a:extLst>
                    </a:gridCol>
                  </a:tblGrid>
                  <a:tr h="565169">
                    <a:tc>
                      <a:txBody>
                        <a:bodyPr/>
                        <a:lstStyle/>
                        <a:p>
                          <a:pPr marL="0" marR="0" algn="ctr">
                            <a:spcBef>
                              <a:spcPts val="0"/>
                            </a:spcBef>
                            <a:spcAft>
                              <a:spcPts val="0"/>
                            </a:spcAft>
                          </a:pPr>
                          <a:r>
                            <a:rPr lang="en-US" sz="2000" dirty="0">
                              <a:effectLst/>
                            </a:rPr>
                            <a:t>Point</a:t>
                          </a:r>
                          <a:endParaRPr lang="en-US" sz="200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endParaRPr lang="en-US"/>
                        </a:p>
                      </a:txBody>
                      <a:tcPr marL="68580" marR="68580" marT="0" marB="0" anchor="ctr">
                        <a:blipFill>
                          <a:blip r:embed="rId3"/>
                          <a:stretch>
                            <a:fillRect l="-67470" t="-1075" r="-207530" b="-458065"/>
                          </a:stretch>
                        </a:blipFill>
                      </a:tcPr>
                    </a:tc>
                    <a:tc>
                      <a:txBody>
                        <a:bodyPr/>
                        <a:lstStyle/>
                        <a:p>
                          <a:endParaRPr lang="en-US"/>
                        </a:p>
                      </a:txBody>
                      <a:tcPr marL="68580" marR="68580" marT="0" marB="0" anchor="ctr">
                        <a:blipFill>
                          <a:blip r:embed="rId3"/>
                          <a:stretch>
                            <a:fillRect l="-166467" t="-1075" r="-106287" b="-458065"/>
                          </a:stretch>
                        </a:blipFill>
                      </a:tcPr>
                    </a:tc>
                    <a:tc>
                      <a:txBody>
                        <a:bodyPr/>
                        <a:lstStyle/>
                        <a:p>
                          <a:pPr marL="0" marR="0" algn="ctr">
                            <a:spcBef>
                              <a:spcPts val="0"/>
                            </a:spcBef>
                            <a:spcAft>
                              <a:spcPts val="0"/>
                            </a:spcAft>
                          </a:pPr>
                          <a:r>
                            <a:rPr lang="en-US" sz="2000">
                              <a:effectLst/>
                            </a:rPr>
                            <a:t>Membership</a:t>
                          </a:r>
                          <a:endParaRPr lang="en-US" sz="200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2194021295"/>
                      </a:ext>
                    </a:extLst>
                  </a:tr>
                  <a:tr h="304800">
                    <a:tc>
                      <a:txBody>
                        <a:bodyPr/>
                        <a:lstStyle/>
                        <a:p>
                          <a:endParaRPr lang="en-US"/>
                        </a:p>
                      </a:txBody>
                      <a:tcPr marL="68580" marR="68580" marT="0" marB="0" anchor="ctr">
                        <a:blipFill>
                          <a:blip r:embed="rId3"/>
                          <a:stretch>
                            <a:fillRect l="-448" t="-188000" r="-457848" b="-752000"/>
                          </a:stretch>
                        </a:blipFill>
                      </a:tcPr>
                    </a:tc>
                    <a:tc>
                      <a:txBody>
                        <a:bodyPr/>
                        <a:lstStyle/>
                        <a:p>
                          <a:pPr marL="0" marR="0" algn="ctr">
                            <a:spcBef>
                              <a:spcPts val="0"/>
                            </a:spcBef>
                            <a:spcAft>
                              <a:spcPts val="0"/>
                            </a:spcAft>
                          </a:pPr>
                          <a:r>
                            <a:rPr lang="en-US" sz="2000" dirty="0">
                              <a:effectLst/>
                            </a:rPr>
                            <a:t>2.00</a:t>
                          </a:r>
                          <a:endParaRPr lang="en-US" sz="200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dirty="0">
                              <a:effectLst/>
                            </a:rPr>
                            <a:t>2.24</a:t>
                          </a:r>
                          <a:endParaRPr lang="en-US" sz="200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endParaRPr lang="en-US"/>
                        </a:p>
                      </a:txBody>
                      <a:tcPr marL="68580" marR="68580" marT="0" marB="0" anchor="ctr">
                        <a:blipFill>
                          <a:blip r:embed="rId3"/>
                          <a:stretch>
                            <a:fillRect l="-253561" t="-188000" r="-1140" b="-752000"/>
                          </a:stretch>
                        </a:blipFill>
                      </a:tcPr>
                    </a:tc>
                    <a:extLst>
                      <a:ext uri="{0D108BD9-81ED-4DB2-BD59-A6C34878D82A}">
                        <a16:rowId xmlns:a16="http://schemas.microsoft.com/office/drawing/2014/main" val="2173119581"/>
                      </a:ext>
                    </a:extLst>
                  </a:tr>
                  <a:tr h="304800">
                    <a:tc>
                      <a:txBody>
                        <a:bodyPr/>
                        <a:lstStyle/>
                        <a:p>
                          <a:endParaRPr lang="en-US"/>
                        </a:p>
                      </a:txBody>
                      <a:tcPr marL="68580" marR="68580" marT="0" marB="0" anchor="ctr">
                        <a:blipFill>
                          <a:blip r:embed="rId3"/>
                          <a:stretch>
                            <a:fillRect l="-448" t="-288000" r="-457848" b="-652000"/>
                          </a:stretch>
                        </a:blipFill>
                      </a:tcPr>
                    </a:tc>
                    <a:tc>
                      <a:txBody>
                        <a:bodyPr/>
                        <a:lstStyle/>
                        <a:p>
                          <a:pPr marL="0" marR="0" algn="ctr">
                            <a:spcBef>
                              <a:spcPts val="0"/>
                            </a:spcBef>
                            <a:spcAft>
                              <a:spcPts val="0"/>
                            </a:spcAft>
                          </a:pPr>
                          <a:r>
                            <a:rPr lang="en-US" sz="2000">
                              <a:effectLst/>
                            </a:rPr>
                            <a:t>2.83</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dirty="0">
                              <a:effectLst/>
                            </a:rPr>
                            <a:t>2.24</a:t>
                          </a:r>
                          <a:endParaRPr lang="en-US" sz="200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endParaRPr lang="en-US"/>
                        </a:p>
                      </a:txBody>
                      <a:tcPr marL="68580" marR="68580" marT="0" marB="0" anchor="ctr">
                        <a:blipFill>
                          <a:blip r:embed="rId3"/>
                          <a:stretch>
                            <a:fillRect l="-253561" t="-288000" r="-1140" b="-652000"/>
                          </a:stretch>
                        </a:blipFill>
                      </a:tcPr>
                    </a:tc>
                    <a:extLst>
                      <a:ext uri="{0D108BD9-81ED-4DB2-BD59-A6C34878D82A}">
                        <a16:rowId xmlns:a16="http://schemas.microsoft.com/office/drawing/2014/main" val="2831980591"/>
                      </a:ext>
                    </a:extLst>
                  </a:tr>
                  <a:tr h="304800">
                    <a:tc>
                      <a:txBody>
                        <a:bodyPr/>
                        <a:lstStyle/>
                        <a:p>
                          <a:endParaRPr lang="en-US"/>
                        </a:p>
                      </a:txBody>
                      <a:tcPr marL="68580" marR="68580" marT="0" marB="0" anchor="ctr">
                        <a:blipFill>
                          <a:blip r:embed="rId3"/>
                          <a:stretch>
                            <a:fillRect l="-448" t="-388000" r="-457848" b="-552000"/>
                          </a:stretch>
                        </a:blipFill>
                      </a:tcPr>
                    </a:tc>
                    <a:tc>
                      <a:txBody>
                        <a:bodyPr/>
                        <a:lstStyle/>
                        <a:p>
                          <a:pPr marL="0" marR="0" algn="ctr">
                            <a:spcBef>
                              <a:spcPts val="0"/>
                            </a:spcBef>
                            <a:spcAft>
                              <a:spcPts val="0"/>
                            </a:spcAft>
                          </a:pPr>
                          <a:r>
                            <a:rPr lang="en-US" sz="2000">
                              <a:effectLst/>
                            </a:rPr>
                            <a:t>3.61</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dirty="0">
                              <a:effectLst/>
                            </a:rPr>
                            <a:t>2.83</a:t>
                          </a:r>
                          <a:endParaRPr lang="en-US" sz="200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endParaRPr lang="en-US"/>
                        </a:p>
                      </a:txBody>
                      <a:tcPr marL="68580" marR="68580" marT="0" marB="0" anchor="ctr">
                        <a:blipFill>
                          <a:blip r:embed="rId3"/>
                          <a:stretch>
                            <a:fillRect l="-253561" t="-388000" r="-1140" b="-552000"/>
                          </a:stretch>
                        </a:blipFill>
                      </a:tcPr>
                    </a:tc>
                    <a:extLst>
                      <a:ext uri="{0D108BD9-81ED-4DB2-BD59-A6C34878D82A}">
                        <a16:rowId xmlns:a16="http://schemas.microsoft.com/office/drawing/2014/main" val="3309834596"/>
                      </a:ext>
                    </a:extLst>
                  </a:tr>
                  <a:tr h="304800">
                    <a:tc>
                      <a:txBody>
                        <a:bodyPr/>
                        <a:lstStyle/>
                        <a:p>
                          <a:endParaRPr lang="en-US"/>
                        </a:p>
                      </a:txBody>
                      <a:tcPr marL="68580" marR="68580" marT="0" marB="0" anchor="ctr">
                        <a:blipFill>
                          <a:blip r:embed="rId3"/>
                          <a:stretch>
                            <a:fillRect l="-448" t="-488000" r="-457848" b="-452000"/>
                          </a:stretch>
                        </a:blipFill>
                      </a:tcPr>
                    </a:tc>
                    <a:tc>
                      <a:txBody>
                        <a:bodyPr/>
                        <a:lstStyle/>
                        <a:p>
                          <a:pPr marL="0" marR="0" algn="ctr">
                            <a:spcBef>
                              <a:spcPts val="0"/>
                            </a:spcBef>
                            <a:spcAft>
                              <a:spcPts val="0"/>
                            </a:spcAft>
                          </a:pPr>
                          <a:r>
                            <a:rPr lang="en-US" sz="2000">
                              <a:effectLst/>
                            </a:rPr>
                            <a:t>4.47</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dirty="0">
                              <a:effectLst/>
                            </a:rPr>
                            <a:t>3.61</a:t>
                          </a:r>
                          <a:endParaRPr lang="en-US" sz="200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endParaRPr lang="en-US"/>
                        </a:p>
                      </a:txBody>
                      <a:tcPr marL="68580" marR="68580" marT="0" marB="0" anchor="ctr">
                        <a:blipFill>
                          <a:blip r:embed="rId3"/>
                          <a:stretch>
                            <a:fillRect l="-253561" t="-488000" r="-1140" b="-452000"/>
                          </a:stretch>
                        </a:blipFill>
                      </a:tcPr>
                    </a:tc>
                    <a:extLst>
                      <a:ext uri="{0D108BD9-81ED-4DB2-BD59-A6C34878D82A}">
                        <a16:rowId xmlns:a16="http://schemas.microsoft.com/office/drawing/2014/main" val="2951664961"/>
                      </a:ext>
                    </a:extLst>
                  </a:tr>
                  <a:tr h="304800">
                    <a:tc>
                      <a:txBody>
                        <a:bodyPr/>
                        <a:lstStyle/>
                        <a:p>
                          <a:endParaRPr lang="en-US"/>
                        </a:p>
                      </a:txBody>
                      <a:tcPr marL="68580" marR="68580" marT="0" marB="0" anchor="ctr">
                        <a:blipFill>
                          <a:blip r:embed="rId3"/>
                          <a:stretch>
                            <a:fillRect l="-448" t="-576471" r="-457848" b="-343137"/>
                          </a:stretch>
                        </a:blipFill>
                      </a:tcPr>
                    </a:tc>
                    <a:tc>
                      <a:txBody>
                        <a:bodyPr/>
                        <a:lstStyle/>
                        <a:p>
                          <a:pPr marL="0" marR="0" algn="ctr">
                            <a:spcBef>
                              <a:spcPts val="0"/>
                            </a:spcBef>
                            <a:spcAft>
                              <a:spcPts val="0"/>
                            </a:spcAft>
                          </a:pPr>
                          <a:r>
                            <a:rPr lang="en-US" sz="2000">
                              <a:effectLst/>
                            </a:rPr>
                            <a:t>1.00</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a:effectLst/>
                            </a:rPr>
                            <a:t>1.41</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endParaRPr lang="en-US"/>
                        </a:p>
                      </a:txBody>
                      <a:tcPr marL="68580" marR="68580" marT="0" marB="0" anchor="ctr">
                        <a:blipFill>
                          <a:blip r:embed="rId3"/>
                          <a:stretch>
                            <a:fillRect l="-253561" t="-576471" r="-1140" b="-343137"/>
                          </a:stretch>
                        </a:blipFill>
                      </a:tcPr>
                    </a:tc>
                    <a:extLst>
                      <a:ext uri="{0D108BD9-81ED-4DB2-BD59-A6C34878D82A}">
                        <a16:rowId xmlns:a16="http://schemas.microsoft.com/office/drawing/2014/main" val="2439890776"/>
                      </a:ext>
                    </a:extLst>
                  </a:tr>
                  <a:tr h="304800">
                    <a:tc>
                      <a:txBody>
                        <a:bodyPr/>
                        <a:lstStyle/>
                        <a:p>
                          <a:endParaRPr lang="en-US"/>
                        </a:p>
                      </a:txBody>
                      <a:tcPr marL="68580" marR="68580" marT="0" marB="0" anchor="ctr">
                        <a:blipFill>
                          <a:blip r:embed="rId3"/>
                          <a:stretch>
                            <a:fillRect l="-448" t="-690000" r="-457848" b="-250000"/>
                          </a:stretch>
                        </a:blipFill>
                      </a:tcPr>
                    </a:tc>
                    <a:tc>
                      <a:txBody>
                        <a:bodyPr/>
                        <a:lstStyle/>
                        <a:p>
                          <a:pPr marL="0" marR="0" algn="ctr">
                            <a:spcBef>
                              <a:spcPts val="0"/>
                            </a:spcBef>
                            <a:spcAft>
                              <a:spcPts val="0"/>
                            </a:spcAft>
                          </a:pPr>
                          <a:r>
                            <a:rPr lang="en-US" sz="2000">
                              <a:effectLst/>
                            </a:rPr>
                            <a:t>3.16</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a:effectLst/>
                            </a:rPr>
                            <a:t>2.24</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endParaRPr lang="en-US"/>
                        </a:p>
                      </a:txBody>
                      <a:tcPr marL="68580" marR="68580" marT="0" marB="0" anchor="ctr">
                        <a:blipFill>
                          <a:blip r:embed="rId3"/>
                          <a:stretch>
                            <a:fillRect l="-253561" t="-690000" r="-1140" b="-250000"/>
                          </a:stretch>
                        </a:blipFill>
                      </a:tcPr>
                    </a:tc>
                    <a:extLst>
                      <a:ext uri="{0D108BD9-81ED-4DB2-BD59-A6C34878D82A}">
                        <a16:rowId xmlns:a16="http://schemas.microsoft.com/office/drawing/2014/main" val="2233448264"/>
                      </a:ext>
                    </a:extLst>
                  </a:tr>
                  <a:tr h="304800">
                    <a:tc>
                      <a:txBody>
                        <a:bodyPr/>
                        <a:lstStyle/>
                        <a:p>
                          <a:endParaRPr lang="en-US"/>
                        </a:p>
                      </a:txBody>
                      <a:tcPr marL="68580" marR="68580" marT="0" marB="0" anchor="ctr">
                        <a:blipFill>
                          <a:blip r:embed="rId3"/>
                          <a:stretch>
                            <a:fillRect l="-448" t="-790000" r="-457848" b="-150000"/>
                          </a:stretch>
                        </a:blipFill>
                      </a:tcPr>
                    </a:tc>
                    <a:tc>
                      <a:txBody>
                        <a:bodyPr/>
                        <a:lstStyle/>
                        <a:p>
                          <a:pPr marL="0" marR="0" algn="ctr">
                            <a:spcBef>
                              <a:spcPts val="0"/>
                            </a:spcBef>
                            <a:spcAft>
                              <a:spcPts val="0"/>
                            </a:spcAft>
                          </a:pPr>
                          <a:r>
                            <a:rPr lang="en-US" sz="2000">
                              <a:effectLst/>
                            </a:rPr>
                            <a:t>0.00</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a:effectLst/>
                            </a:rPr>
                            <a:t>1.00</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endParaRPr lang="en-US"/>
                        </a:p>
                      </a:txBody>
                      <a:tcPr marL="68580" marR="68580" marT="0" marB="0" anchor="ctr">
                        <a:blipFill>
                          <a:blip r:embed="rId3"/>
                          <a:stretch>
                            <a:fillRect l="-253561" t="-790000" r="-1140" b="-150000"/>
                          </a:stretch>
                        </a:blipFill>
                      </a:tcPr>
                    </a:tc>
                    <a:extLst>
                      <a:ext uri="{0D108BD9-81ED-4DB2-BD59-A6C34878D82A}">
                        <a16:rowId xmlns:a16="http://schemas.microsoft.com/office/drawing/2014/main" val="2116097228"/>
                      </a:ext>
                    </a:extLst>
                  </a:tr>
                  <a:tr h="304800">
                    <a:tc>
                      <a:txBody>
                        <a:bodyPr/>
                        <a:lstStyle/>
                        <a:p>
                          <a:endParaRPr lang="en-US"/>
                        </a:p>
                      </a:txBody>
                      <a:tcPr marL="68580" marR="68580" marT="0" marB="0" anchor="ctr">
                        <a:blipFill>
                          <a:blip r:embed="rId3"/>
                          <a:stretch>
                            <a:fillRect l="-448" t="-890000" r="-457848" b="-50000"/>
                          </a:stretch>
                        </a:blipFill>
                      </a:tcPr>
                    </a:tc>
                    <a:tc>
                      <a:txBody>
                        <a:bodyPr/>
                        <a:lstStyle/>
                        <a:p>
                          <a:pPr marL="0" marR="0" algn="ctr">
                            <a:spcBef>
                              <a:spcPts val="0"/>
                            </a:spcBef>
                            <a:spcAft>
                              <a:spcPts val="0"/>
                            </a:spcAft>
                          </a:pPr>
                          <a:r>
                            <a:rPr lang="en-US" sz="2000">
                              <a:effectLst/>
                            </a:rPr>
                            <a:t>1.00</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a:effectLst/>
                            </a:rPr>
                            <a:t>0.00</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endParaRPr lang="en-US"/>
                        </a:p>
                      </a:txBody>
                      <a:tcPr marL="68580" marR="68580" marT="0" marB="0" anchor="ctr">
                        <a:blipFill>
                          <a:blip r:embed="rId3"/>
                          <a:stretch>
                            <a:fillRect l="-253561" t="-890000" r="-1140" b="-50000"/>
                          </a:stretch>
                        </a:blipFill>
                      </a:tcPr>
                    </a:tc>
                    <a:extLst>
                      <a:ext uri="{0D108BD9-81ED-4DB2-BD59-A6C34878D82A}">
                        <a16:rowId xmlns:a16="http://schemas.microsoft.com/office/drawing/2014/main" val="229948779"/>
                      </a:ext>
                    </a:extLst>
                  </a:tr>
                </a:tbl>
              </a:graphicData>
            </a:graphic>
          </p:graphicFrame>
        </mc:Fallback>
      </mc:AlternateContent>
    </p:spTree>
    <p:extLst>
      <p:ext uri="{BB962C8B-B14F-4D97-AF65-F5344CB8AC3E}">
        <p14:creationId xmlns:p14="http://schemas.microsoft.com/office/powerpoint/2010/main" val="35061511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t>k</a:t>
            </a:r>
            <a:r>
              <a:rPr lang="en-US" dirty="0"/>
              <a:t>-Means Clustering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34050" y="1602769"/>
                <a:ext cx="10372150" cy="4438890"/>
              </a:xfrm>
            </p:spPr>
            <p:txBody>
              <a:bodyPr>
                <a:normAutofit/>
              </a:bodyPr>
              <a:lstStyle/>
              <a:p>
                <a:pPr marL="0" indent="0" algn="just">
                  <a:lnSpc>
                    <a:spcPct val="100000"/>
                  </a:lnSpc>
                  <a:spcBef>
                    <a:spcPts val="0"/>
                  </a:spcBef>
                  <a:buNone/>
                </a:pPr>
                <a:r>
                  <a:rPr lang="en-US" sz="2000" u="sng" dirty="0"/>
                  <a:t>Step 4</a:t>
                </a:r>
                <a:r>
                  <a:rPr lang="en-US" sz="2000" dirty="0"/>
                  <a:t>: For each of the </a:t>
                </a:r>
                <a14:m>
                  <m:oMath xmlns:m="http://schemas.openxmlformats.org/officeDocument/2006/math">
                    <m:r>
                      <a:rPr lang="en-US" sz="2000" i="1">
                        <a:latin typeface="Cambria Math" panose="02040503050406030204" pitchFamily="18" charset="0"/>
                      </a:rPr>
                      <m:t>𝑘</m:t>
                    </m:r>
                  </m:oMath>
                </a14:m>
                <a:r>
                  <a:rPr lang="en-US" sz="2000" dirty="0"/>
                  <a:t> clusters find the cluster centroid and update the location of each cluster center to the new value of the centroid. </a:t>
                </a:r>
              </a:p>
              <a:p>
                <a:pPr marL="0" indent="0" algn="just">
                  <a:lnSpc>
                    <a:spcPct val="100000"/>
                  </a:lnSpc>
                  <a:spcBef>
                    <a:spcPts val="0"/>
                  </a:spcBef>
                  <a:buNone/>
                </a:pPr>
                <a:r>
                  <a:rPr lang="en-US" sz="2000" dirty="0"/>
                  <a:t>For instances, </a:t>
                </a:r>
              </a:p>
              <a:p>
                <a:pPr marL="0" lvl="0" indent="0" algn="just">
                  <a:lnSpc>
                    <a:spcPct val="100000"/>
                  </a:lnSpc>
                  <a:spcBef>
                    <a:spcPts val="0"/>
                  </a:spcBef>
                  <a:buNone/>
                </a:pPr>
                <a:r>
                  <a:rPr lang="en-US" sz="2000" dirty="0"/>
                  <a:t>The centroid for cluster 1 is </a:t>
                </a:r>
                <a14:m>
                  <m:oMath xmlns:m="http://schemas.openxmlformats.org/officeDocument/2006/math">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1+1+1</m:t>
                            </m:r>
                          </m:num>
                          <m:den>
                            <m:r>
                              <a:rPr lang="en-US" sz="2000" i="1">
                                <a:latin typeface="Cambria Math" panose="02040503050406030204" pitchFamily="18" charset="0"/>
                              </a:rPr>
                              <m:t>3</m:t>
                            </m:r>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3+2+1</m:t>
                            </m:r>
                          </m:num>
                          <m:den>
                            <m:r>
                              <a:rPr lang="en-US" sz="2000" i="1">
                                <a:latin typeface="Cambria Math" panose="02040503050406030204" pitchFamily="18" charset="0"/>
                              </a:rPr>
                              <m:t>3</m:t>
                            </m:r>
                          </m:den>
                        </m:f>
                      </m:e>
                    </m:d>
                    <m:r>
                      <a:rPr lang="en-US" sz="2000" i="1">
                        <a:latin typeface="Cambria Math" panose="02040503050406030204" pitchFamily="18" charset="0"/>
                      </a:rPr>
                      <m:t>=</m:t>
                    </m:r>
                    <m:d>
                      <m:dPr>
                        <m:ctrlPr>
                          <a:rPr lang="en-US" sz="2000" i="1">
                            <a:latin typeface="Cambria Math" panose="02040503050406030204" pitchFamily="18" charset="0"/>
                          </a:rPr>
                        </m:ctrlPr>
                      </m:dPr>
                      <m:e>
                        <m:r>
                          <a:rPr lang="en-US" sz="2000" i="1">
                            <a:latin typeface="Cambria Math" panose="02040503050406030204" pitchFamily="18" charset="0"/>
                          </a:rPr>
                          <m:t>1.0,2.0</m:t>
                        </m:r>
                      </m:e>
                    </m:d>
                  </m:oMath>
                </a14:m>
                <a:endParaRPr lang="en-US" sz="2000" dirty="0"/>
              </a:p>
              <a:p>
                <a:pPr marL="0" lvl="0" indent="0" algn="just">
                  <a:lnSpc>
                    <a:spcPct val="100000"/>
                  </a:lnSpc>
                  <a:spcBef>
                    <a:spcPts val="0"/>
                  </a:spcBef>
                  <a:buNone/>
                </a:pPr>
                <a:r>
                  <a:rPr lang="en-US" sz="2000" dirty="0"/>
                  <a:t>The centroid for cluster 2 is </a:t>
                </a:r>
                <a14:m>
                  <m:oMath xmlns:m="http://schemas.openxmlformats.org/officeDocument/2006/math">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3+4+5+4+2</m:t>
                            </m:r>
                          </m:num>
                          <m:den>
                            <m:r>
                              <a:rPr lang="en-US" sz="2000" i="1">
                                <a:latin typeface="Cambria Math" panose="02040503050406030204" pitchFamily="18" charset="0"/>
                              </a:rPr>
                              <m:t>5</m:t>
                            </m:r>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3+3+3+2+1</m:t>
                            </m:r>
                          </m:num>
                          <m:den>
                            <m:r>
                              <a:rPr lang="en-US" sz="2000" i="1">
                                <a:latin typeface="Cambria Math" panose="02040503050406030204" pitchFamily="18" charset="0"/>
                              </a:rPr>
                              <m:t>5</m:t>
                            </m:r>
                          </m:den>
                        </m:f>
                      </m:e>
                    </m:d>
                    <m:r>
                      <a:rPr lang="en-US" sz="2000" i="1">
                        <a:latin typeface="Cambria Math" panose="02040503050406030204" pitchFamily="18" charset="0"/>
                      </a:rPr>
                      <m:t>=</m:t>
                    </m:r>
                    <m:d>
                      <m:dPr>
                        <m:ctrlPr>
                          <a:rPr lang="en-US" sz="2000" i="1">
                            <a:latin typeface="Cambria Math" panose="02040503050406030204" pitchFamily="18" charset="0"/>
                          </a:rPr>
                        </m:ctrlPr>
                      </m:dPr>
                      <m:e>
                        <m:r>
                          <a:rPr lang="en-US" sz="2000" i="1">
                            <a:latin typeface="Cambria Math" panose="02040503050406030204" pitchFamily="18" charset="0"/>
                          </a:rPr>
                          <m:t>3.6,2.4</m:t>
                        </m:r>
                      </m:e>
                    </m:d>
                  </m:oMath>
                </a14:m>
                <a:endParaRPr lang="en-US" sz="2000" dirty="0"/>
              </a:p>
              <a:p>
                <a:pPr marL="0" indent="0" algn="just">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34050" y="1602769"/>
                <a:ext cx="10372150" cy="4438890"/>
              </a:xfrm>
              <a:blipFill>
                <a:blip r:embed="rId2"/>
                <a:stretch>
                  <a:fillRect l="-588" t="-687" r="-588"/>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44F02DB7-772C-4F0E-8D82-B9837DC9C56B}"/>
              </a:ext>
            </a:extLst>
          </p:cNvPr>
          <p:cNvPicPr/>
          <p:nvPr/>
        </p:nvPicPr>
        <p:blipFill>
          <a:blip r:embed="rId3"/>
          <a:stretch>
            <a:fillRect/>
          </a:stretch>
        </p:blipFill>
        <p:spPr>
          <a:xfrm>
            <a:off x="3941701" y="3622985"/>
            <a:ext cx="3897630" cy="2503805"/>
          </a:xfrm>
          <a:prstGeom prst="rect">
            <a:avLst/>
          </a:prstGeom>
        </p:spPr>
      </p:pic>
    </p:spTree>
    <p:extLst>
      <p:ext uri="{BB962C8B-B14F-4D97-AF65-F5344CB8AC3E}">
        <p14:creationId xmlns:p14="http://schemas.microsoft.com/office/powerpoint/2010/main" val="11675425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t>k</a:t>
            </a:r>
            <a:r>
              <a:rPr lang="en-US" dirty="0"/>
              <a:t>-Means Clustering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34050" y="1471025"/>
                <a:ext cx="10372150" cy="4303509"/>
              </a:xfrm>
            </p:spPr>
            <p:txBody>
              <a:bodyPr>
                <a:normAutofit/>
              </a:bodyPr>
              <a:lstStyle/>
              <a:p>
                <a:pPr marL="0" indent="0" algn="just">
                  <a:lnSpc>
                    <a:spcPct val="100000"/>
                  </a:lnSpc>
                  <a:spcBef>
                    <a:spcPts val="0"/>
                  </a:spcBef>
                  <a:buNone/>
                </a:pPr>
                <a:r>
                  <a:rPr lang="en-US" sz="2000" dirty="0">
                    <a:solidFill>
                      <a:srgbClr val="FF0000"/>
                    </a:solidFill>
                  </a:rPr>
                  <a:t>Second pass:</a:t>
                </a:r>
              </a:p>
              <a:p>
                <a:pPr marL="0" indent="0" algn="just">
                  <a:lnSpc>
                    <a:spcPct val="100000"/>
                  </a:lnSpc>
                  <a:spcBef>
                    <a:spcPts val="0"/>
                  </a:spcBef>
                  <a:buNone/>
                </a:pPr>
                <a:r>
                  <a:rPr lang="en-US" sz="2000" u="sng" dirty="0"/>
                  <a:t>Step 3</a:t>
                </a:r>
                <a:r>
                  <a:rPr lang="en-US" sz="2000" dirty="0"/>
                  <a:t>: For each record, find the nearest cluster center by finding the Euclidean distances between each point and each </a:t>
                </a:r>
                <a:r>
                  <a:rPr lang="en-US" sz="2000" dirty="0">
                    <a:solidFill>
                      <a:srgbClr val="0070C0"/>
                    </a:solidFill>
                  </a:rPr>
                  <a:t>revised</a:t>
                </a:r>
                <a:r>
                  <a:rPr lang="en-US" sz="2000" dirty="0"/>
                  <a:t> cluster center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𝑚</m:t>
                        </m:r>
                      </m:e>
                      <m:sub>
                        <m:r>
                          <a:rPr lang="en-US" sz="2000" i="1">
                            <a:latin typeface="Cambria Math" panose="02040503050406030204" pitchFamily="18" charset="0"/>
                          </a:rPr>
                          <m:t>1</m:t>
                        </m:r>
                      </m:sub>
                    </m:sSub>
                    <m:r>
                      <a:rPr lang="en-US" sz="2000" i="1">
                        <a:latin typeface="Cambria Math" panose="02040503050406030204" pitchFamily="18" charset="0"/>
                      </a:rPr>
                      <m:t>=</m:t>
                    </m:r>
                    <m:d>
                      <m:dPr>
                        <m:ctrlPr>
                          <a:rPr lang="en-US" sz="2000" i="1">
                            <a:latin typeface="Cambria Math" panose="02040503050406030204" pitchFamily="18" charset="0"/>
                          </a:rPr>
                        </m:ctrlPr>
                      </m:dPr>
                      <m:e>
                        <m:r>
                          <a:rPr lang="en-US" sz="2000" i="1">
                            <a:latin typeface="Cambria Math" panose="02040503050406030204" pitchFamily="18" charset="0"/>
                          </a:rPr>
                          <m:t>1.0,2.0</m:t>
                        </m:r>
                      </m:e>
                    </m:d>
                  </m:oMath>
                </a14:m>
                <a:r>
                  <a:rPr lang="en-US" sz="2000" dirty="0"/>
                  <a:t> and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𝑚</m:t>
                        </m:r>
                      </m:e>
                      <m:sub>
                        <m:r>
                          <a:rPr lang="en-US" sz="2000" i="1">
                            <a:latin typeface="Cambria Math" panose="02040503050406030204" pitchFamily="18" charset="0"/>
                          </a:rPr>
                          <m:t>2</m:t>
                        </m:r>
                      </m:sub>
                    </m:sSub>
                    <m:r>
                      <a:rPr lang="en-US" sz="2000" i="1">
                        <a:latin typeface="Cambria Math" panose="02040503050406030204" pitchFamily="18" charset="0"/>
                      </a:rPr>
                      <m:t>=</m:t>
                    </m:r>
                    <m:d>
                      <m:dPr>
                        <m:ctrlPr>
                          <a:rPr lang="en-US" sz="2000" i="1">
                            <a:latin typeface="Cambria Math" panose="02040503050406030204" pitchFamily="18" charset="0"/>
                          </a:rPr>
                        </m:ctrlPr>
                      </m:dPr>
                      <m:e>
                        <m:r>
                          <a:rPr lang="en-US" sz="2000" i="1">
                            <a:latin typeface="Cambria Math" panose="02040503050406030204" pitchFamily="18" charset="0"/>
                          </a:rPr>
                          <m:t>3.6,2.4</m:t>
                        </m:r>
                      </m:e>
                    </m:d>
                  </m:oMath>
                </a14:m>
                <a:r>
                  <a:rPr lang="en-US" sz="2000" dirty="0"/>
                  <a:t>, and determining resulting cluster membership. The results are: cluster 1 contains points </a:t>
                </a:r>
                <a14:m>
                  <m:oMath xmlns:m="http://schemas.openxmlformats.org/officeDocument/2006/math">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𝑎</m:t>
                        </m:r>
                        <m:r>
                          <a:rPr lang="en-US" sz="2000" i="1">
                            <a:latin typeface="Cambria Math" panose="02040503050406030204" pitchFamily="18" charset="0"/>
                          </a:rPr>
                          <m:t>,</m:t>
                        </m:r>
                        <m:r>
                          <a:rPr lang="en-US" sz="2000" i="1">
                            <a:latin typeface="Cambria Math" panose="02040503050406030204" pitchFamily="18" charset="0"/>
                          </a:rPr>
                          <m:t>𝑒</m:t>
                        </m:r>
                        <m:r>
                          <a:rPr lang="en-US" sz="2000" i="1">
                            <a:latin typeface="Cambria Math" panose="02040503050406030204" pitchFamily="18" charset="0"/>
                          </a:rPr>
                          <m:t>,</m:t>
                        </m:r>
                        <m:r>
                          <a:rPr lang="en-US" sz="2000" i="1">
                            <a:latin typeface="Cambria Math" panose="02040503050406030204" pitchFamily="18" charset="0"/>
                          </a:rPr>
                          <m:t>𝑔</m:t>
                        </m:r>
                        <m:r>
                          <a:rPr lang="en-US" sz="2000" i="1">
                            <a:latin typeface="Cambria Math" panose="02040503050406030204" pitchFamily="18" charset="0"/>
                          </a:rPr>
                          <m:t>,</m:t>
                        </m:r>
                        <m:r>
                          <a:rPr lang="en-US" sz="2000" i="1">
                            <a:latin typeface="Cambria Math" panose="02040503050406030204" pitchFamily="18" charset="0"/>
                          </a:rPr>
                          <m:t>h</m:t>
                        </m:r>
                      </m:e>
                    </m:d>
                  </m:oMath>
                </a14:m>
                <a:r>
                  <a:rPr lang="en-US" sz="2000" dirty="0"/>
                  <a:t> and cluster 2 contains points </a:t>
                </a:r>
                <a14:m>
                  <m:oMath xmlns:m="http://schemas.openxmlformats.org/officeDocument/2006/math">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𝑏</m:t>
                        </m:r>
                        <m:r>
                          <a:rPr lang="en-US" sz="2000" i="1">
                            <a:latin typeface="Cambria Math" panose="02040503050406030204" pitchFamily="18" charset="0"/>
                          </a:rPr>
                          <m:t>,</m:t>
                        </m:r>
                        <m:r>
                          <a:rPr lang="en-US" sz="2000" i="1">
                            <a:latin typeface="Cambria Math" panose="02040503050406030204" pitchFamily="18" charset="0"/>
                          </a:rPr>
                          <m:t>𝑐</m:t>
                        </m:r>
                        <m:r>
                          <a:rPr lang="en-US" sz="2000" i="1">
                            <a:latin typeface="Cambria Math" panose="02040503050406030204" pitchFamily="18" charset="0"/>
                          </a:rPr>
                          <m:t>,</m:t>
                        </m:r>
                        <m:r>
                          <a:rPr lang="en-US" sz="2000" i="1">
                            <a:latin typeface="Cambria Math" panose="02040503050406030204" pitchFamily="18" charset="0"/>
                          </a:rPr>
                          <m:t>𝑑</m:t>
                        </m:r>
                        <m:r>
                          <a:rPr lang="en-US" sz="2000" i="1">
                            <a:latin typeface="Cambria Math" panose="02040503050406030204" pitchFamily="18" charset="0"/>
                          </a:rPr>
                          <m:t>,</m:t>
                        </m:r>
                        <m:r>
                          <a:rPr lang="en-US" sz="2000" i="1">
                            <a:latin typeface="Cambria Math" panose="02040503050406030204" pitchFamily="18" charset="0"/>
                          </a:rPr>
                          <m:t>𝑓</m:t>
                        </m:r>
                      </m:e>
                    </m:d>
                  </m:oMath>
                </a14:m>
                <a:r>
                  <a:rPr lang="en-US" sz="2000" dirty="0"/>
                  <a:t>. </a:t>
                </a:r>
              </a:p>
              <a:p>
                <a:pPr marL="0" indent="0" algn="just">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34050" y="1471025"/>
                <a:ext cx="10372150" cy="4303509"/>
              </a:xfrm>
              <a:blipFill>
                <a:blip r:embed="rId2"/>
                <a:stretch>
                  <a:fillRect l="-588" t="-567" r="-5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7197D83A-59C2-4866-9F6D-68F9840F7973}"/>
                  </a:ext>
                </a:extLst>
              </p:cNvPr>
              <p:cNvGraphicFramePr>
                <a:graphicFrameLocks noGrp="1"/>
              </p:cNvGraphicFramePr>
              <p:nvPr>
                <p:extLst>
                  <p:ext uri="{D42A27DB-BD31-4B8C-83A1-F6EECF244321}">
                    <p14:modId xmlns:p14="http://schemas.microsoft.com/office/powerpoint/2010/main" val="2185705434"/>
                  </p:ext>
                </p:extLst>
              </p:nvPr>
            </p:nvGraphicFramePr>
            <p:xfrm>
              <a:off x="1884754" y="3201629"/>
              <a:ext cx="8810644" cy="2868642"/>
            </p:xfrm>
            <a:graphic>
              <a:graphicData uri="http://schemas.openxmlformats.org/drawingml/2006/table">
                <a:tbl>
                  <a:tblPr firstRow="1" firstCol="1" bandRow="1">
                    <a:tableStyleId>{5C22544A-7EE6-4342-B048-85BDC9FD1C3A}</a:tableStyleId>
                  </a:tblPr>
                  <a:tblGrid>
                    <a:gridCol w="2202661">
                      <a:extLst>
                        <a:ext uri="{9D8B030D-6E8A-4147-A177-3AD203B41FA5}">
                          <a16:colId xmlns:a16="http://schemas.microsoft.com/office/drawing/2014/main" val="824743567"/>
                        </a:ext>
                      </a:extLst>
                    </a:gridCol>
                    <a:gridCol w="2202661">
                      <a:extLst>
                        <a:ext uri="{9D8B030D-6E8A-4147-A177-3AD203B41FA5}">
                          <a16:colId xmlns:a16="http://schemas.microsoft.com/office/drawing/2014/main" val="2689688759"/>
                        </a:ext>
                      </a:extLst>
                    </a:gridCol>
                    <a:gridCol w="2202661">
                      <a:extLst>
                        <a:ext uri="{9D8B030D-6E8A-4147-A177-3AD203B41FA5}">
                          <a16:colId xmlns:a16="http://schemas.microsoft.com/office/drawing/2014/main" val="2070023787"/>
                        </a:ext>
                      </a:extLst>
                    </a:gridCol>
                    <a:gridCol w="2202661">
                      <a:extLst>
                        <a:ext uri="{9D8B030D-6E8A-4147-A177-3AD203B41FA5}">
                          <a16:colId xmlns:a16="http://schemas.microsoft.com/office/drawing/2014/main" val="3176814909"/>
                        </a:ext>
                      </a:extLst>
                    </a:gridCol>
                  </a:tblGrid>
                  <a:tr h="430242">
                    <a:tc>
                      <a:txBody>
                        <a:bodyPr/>
                        <a:lstStyle/>
                        <a:p>
                          <a:pPr marL="0" marR="0" algn="ctr">
                            <a:spcBef>
                              <a:spcPts val="0"/>
                            </a:spcBef>
                            <a:spcAft>
                              <a:spcPts val="0"/>
                            </a:spcAft>
                          </a:pPr>
                          <a:r>
                            <a:rPr lang="en-US" sz="2000" dirty="0">
                              <a:effectLst/>
                            </a:rPr>
                            <a:t>Point</a:t>
                          </a:r>
                          <a:endParaRPr lang="en-US" sz="200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a:effectLst/>
                            </a:rPr>
                            <a:t>Distance from </a:t>
                          </a:r>
                          <a14:m>
                            <m:oMath xmlns:m="http://schemas.openxmlformats.org/officeDocument/2006/math">
                              <m:sSub>
                                <m:sSubPr>
                                  <m:ctrlPr>
                                    <a:rPr lang="en-US" sz="2000" i="1">
                                      <a:effectLst/>
                                      <a:latin typeface="Cambria Math" panose="02040503050406030204" pitchFamily="18" charset="0"/>
                                    </a:rPr>
                                  </m:ctrlPr>
                                </m:sSubPr>
                                <m:e>
                                  <m:r>
                                    <a:rPr lang="en-US" sz="2000">
                                      <a:effectLst/>
                                      <a:latin typeface="Cambria Math" panose="02040503050406030204" pitchFamily="18" charset="0"/>
                                    </a:rPr>
                                    <m:t>𝑚</m:t>
                                  </m:r>
                                </m:e>
                                <m:sub>
                                  <m:r>
                                    <a:rPr lang="en-US" sz="2000">
                                      <a:effectLst/>
                                      <a:latin typeface="Cambria Math" panose="02040503050406030204" pitchFamily="18" charset="0"/>
                                    </a:rPr>
                                    <m:t>1</m:t>
                                  </m:r>
                                </m:sub>
                              </m:sSub>
                            </m:oMath>
                          </a14:m>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a:effectLst/>
                            </a:rPr>
                            <a:t>Distance from </a:t>
                          </a:r>
                          <a14:m>
                            <m:oMath xmlns:m="http://schemas.openxmlformats.org/officeDocument/2006/math">
                              <m:sSub>
                                <m:sSubPr>
                                  <m:ctrlPr>
                                    <a:rPr lang="en-US" sz="2000" i="1">
                                      <a:effectLst/>
                                      <a:latin typeface="Cambria Math" panose="02040503050406030204" pitchFamily="18" charset="0"/>
                                    </a:rPr>
                                  </m:ctrlPr>
                                </m:sSubPr>
                                <m:e>
                                  <m:r>
                                    <a:rPr lang="en-US" sz="2000">
                                      <a:effectLst/>
                                      <a:latin typeface="Cambria Math" panose="02040503050406030204" pitchFamily="18" charset="0"/>
                                    </a:rPr>
                                    <m:t>𝑚</m:t>
                                  </m:r>
                                </m:e>
                                <m:sub>
                                  <m:r>
                                    <a:rPr lang="en-US" sz="2000">
                                      <a:effectLst/>
                                      <a:latin typeface="Cambria Math" panose="02040503050406030204" pitchFamily="18" charset="0"/>
                                    </a:rPr>
                                    <m:t>2</m:t>
                                  </m:r>
                                </m:sub>
                              </m:sSub>
                            </m:oMath>
                          </a14:m>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a:effectLst/>
                            </a:rPr>
                            <a:t>Membership</a:t>
                          </a:r>
                          <a:endParaRPr lang="en-US" sz="200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580237153"/>
                      </a:ext>
                    </a:extLst>
                  </a:tr>
                  <a:tr h="215121">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2000">
                                    <a:effectLst/>
                                    <a:latin typeface="Cambria Math" panose="02040503050406030204" pitchFamily="18" charset="0"/>
                                  </a:rPr>
                                  <m:t>𝑎</m:t>
                                </m:r>
                              </m:oMath>
                            </m:oMathPara>
                          </a14:m>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a:effectLst/>
                            </a:rPr>
                            <a:t>1.00</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a:effectLst/>
                            </a:rPr>
                            <a:t>2.67</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000" i="1">
                                        <a:effectLst/>
                                        <a:latin typeface="Cambria Math" panose="02040503050406030204" pitchFamily="18" charset="0"/>
                                      </a:rPr>
                                    </m:ctrlPr>
                                  </m:sSubPr>
                                  <m:e>
                                    <m:r>
                                      <a:rPr lang="en-US" sz="2000">
                                        <a:effectLst/>
                                        <a:latin typeface="Cambria Math" panose="02040503050406030204" pitchFamily="18" charset="0"/>
                                      </a:rPr>
                                      <m:t>𝐶</m:t>
                                    </m:r>
                                  </m:e>
                                  <m:sub>
                                    <m:r>
                                      <a:rPr lang="en-US" sz="2000">
                                        <a:effectLst/>
                                        <a:latin typeface="Cambria Math" panose="02040503050406030204" pitchFamily="18" charset="0"/>
                                      </a:rPr>
                                      <m:t>1</m:t>
                                    </m:r>
                                  </m:sub>
                                </m:sSub>
                              </m:oMath>
                            </m:oMathPara>
                          </a14:m>
                          <a:endParaRPr lang="en-US" sz="200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3531198392"/>
                      </a:ext>
                    </a:extLst>
                  </a:tr>
                  <a:tr h="215121">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2000">
                                    <a:effectLst/>
                                    <a:latin typeface="Cambria Math" panose="02040503050406030204" pitchFamily="18" charset="0"/>
                                  </a:rPr>
                                  <m:t>𝑏</m:t>
                                </m:r>
                              </m:oMath>
                            </m:oMathPara>
                          </a14:m>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a:effectLst/>
                            </a:rPr>
                            <a:t>2.24</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a:effectLst/>
                            </a:rPr>
                            <a:t>0.85</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000" i="1">
                                        <a:effectLst/>
                                        <a:latin typeface="Cambria Math" panose="02040503050406030204" pitchFamily="18" charset="0"/>
                                      </a:rPr>
                                    </m:ctrlPr>
                                  </m:sSubPr>
                                  <m:e>
                                    <m:r>
                                      <a:rPr lang="en-US" sz="2000">
                                        <a:effectLst/>
                                        <a:latin typeface="Cambria Math" panose="02040503050406030204" pitchFamily="18" charset="0"/>
                                      </a:rPr>
                                      <m:t>𝐶</m:t>
                                    </m:r>
                                  </m:e>
                                  <m:sub>
                                    <m:r>
                                      <a:rPr lang="en-US" sz="2000">
                                        <a:effectLst/>
                                        <a:latin typeface="Cambria Math" panose="02040503050406030204" pitchFamily="18" charset="0"/>
                                      </a:rPr>
                                      <m:t>2</m:t>
                                    </m:r>
                                  </m:sub>
                                </m:sSub>
                              </m:oMath>
                            </m:oMathPara>
                          </a14:m>
                          <a:endParaRPr lang="en-US" sz="200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1715615503"/>
                      </a:ext>
                    </a:extLst>
                  </a:tr>
                  <a:tr h="215121">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2000">
                                    <a:effectLst/>
                                    <a:latin typeface="Cambria Math" panose="02040503050406030204" pitchFamily="18" charset="0"/>
                                  </a:rPr>
                                  <m:t>𝑐</m:t>
                                </m:r>
                              </m:oMath>
                            </m:oMathPara>
                          </a14:m>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a:effectLst/>
                            </a:rPr>
                            <a:t>3.16</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a:effectLst/>
                            </a:rPr>
                            <a:t>0.72</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000" i="1">
                                        <a:effectLst/>
                                        <a:latin typeface="Cambria Math" panose="02040503050406030204" pitchFamily="18" charset="0"/>
                                      </a:rPr>
                                    </m:ctrlPr>
                                  </m:sSubPr>
                                  <m:e>
                                    <m:r>
                                      <a:rPr lang="en-US" sz="2000">
                                        <a:effectLst/>
                                        <a:latin typeface="Cambria Math" panose="02040503050406030204" pitchFamily="18" charset="0"/>
                                      </a:rPr>
                                      <m:t>𝐶</m:t>
                                    </m:r>
                                  </m:e>
                                  <m:sub>
                                    <m:r>
                                      <a:rPr lang="en-US" sz="2000">
                                        <a:effectLst/>
                                        <a:latin typeface="Cambria Math" panose="02040503050406030204" pitchFamily="18" charset="0"/>
                                      </a:rPr>
                                      <m:t>2</m:t>
                                    </m:r>
                                  </m:sub>
                                </m:sSub>
                              </m:oMath>
                            </m:oMathPara>
                          </a14:m>
                          <a:endParaRPr lang="en-US" sz="200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2982703658"/>
                      </a:ext>
                    </a:extLst>
                  </a:tr>
                  <a:tr h="215121">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2000">
                                    <a:effectLst/>
                                    <a:latin typeface="Cambria Math" panose="02040503050406030204" pitchFamily="18" charset="0"/>
                                  </a:rPr>
                                  <m:t>𝑑</m:t>
                                </m:r>
                              </m:oMath>
                            </m:oMathPara>
                          </a14:m>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a:effectLst/>
                            </a:rPr>
                            <a:t>4.12</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dirty="0">
                              <a:effectLst/>
                            </a:rPr>
                            <a:t>1.52</a:t>
                          </a:r>
                          <a:endParaRPr lang="en-US" sz="200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000" i="1">
                                        <a:effectLst/>
                                        <a:latin typeface="Cambria Math" panose="02040503050406030204" pitchFamily="18" charset="0"/>
                                      </a:rPr>
                                    </m:ctrlPr>
                                  </m:sSubPr>
                                  <m:e>
                                    <m:r>
                                      <a:rPr lang="en-US" sz="2000">
                                        <a:effectLst/>
                                        <a:latin typeface="Cambria Math" panose="02040503050406030204" pitchFamily="18" charset="0"/>
                                      </a:rPr>
                                      <m:t>𝐶</m:t>
                                    </m:r>
                                  </m:e>
                                  <m:sub>
                                    <m:r>
                                      <a:rPr lang="en-US" sz="2000">
                                        <a:effectLst/>
                                        <a:latin typeface="Cambria Math" panose="02040503050406030204" pitchFamily="18" charset="0"/>
                                      </a:rPr>
                                      <m:t>2</m:t>
                                    </m:r>
                                  </m:sub>
                                </m:sSub>
                              </m:oMath>
                            </m:oMathPara>
                          </a14:m>
                          <a:endParaRPr lang="en-US" sz="200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3397953763"/>
                      </a:ext>
                    </a:extLst>
                  </a:tr>
                  <a:tr h="215121">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2000">
                                    <a:effectLst/>
                                    <a:latin typeface="Cambria Math" panose="02040503050406030204" pitchFamily="18" charset="0"/>
                                  </a:rPr>
                                  <m:t>𝑒</m:t>
                                </m:r>
                              </m:oMath>
                            </m:oMathPara>
                          </a14:m>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a:effectLst/>
                            </a:rPr>
                            <a:t>0.00</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dirty="0">
                              <a:effectLst/>
                            </a:rPr>
                            <a:t>2.63</a:t>
                          </a:r>
                          <a:endParaRPr lang="en-US" sz="200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000" i="1">
                                        <a:effectLst/>
                                        <a:latin typeface="Cambria Math" panose="02040503050406030204" pitchFamily="18" charset="0"/>
                                      </a:rPr>
                                    </m:ctrlPr>
                                  </m:sSubPr>
                                  <m:e>
                                    <m:r>
                                      <a:rPr lang="en-US" sz="2000">
                                        <a:effectLst/>
                                        <a:latin typeface="Cambria Math" panose="02040503050406030204" pitchFamily="18" charset="0"/>
                                      </a:rPr>
                                      <m:t>𝐶</m:t>
                                    </m:r>
                                  </m:e>
                                  <m:sub>
                                    <m:r>
                                      <a:rPr lang="en-US" sz="2000">
                                        <a:effectLst/>
                                        <a:latin typeface="Cambria Math" panose="02040503050406030204" pitchFamily="18" charset="0"/>
                                      </a:rPr>
                                      <m:t>1</m:t>
                                    </m:r>
                                  </m:sub>
                                </m:sSub>
                              </m:oMath>
                            </m:oMathPara>
                          </a14:m>
                          <a:endParaRPr lang="en-US" sz="200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1637106740"/>
                      </a:ext>
                    </a:extLst>
                  </a:tr>
                  <a:tr h="215121">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2000">
                                    <a:effectLst/>
                                    <a:latin typeface="Cambria Math" panose="02040503050406030204" pitchFamily="18" charset="0"/>
                                  </a:rPr>
                                  <m:t>𝑓</m:t>
                                </m:r>
                              </m:oMath>
                            </m:oMathPara>
                          </a14:m>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a:effectLst/>
                            </a:rPr>
                            <a:t>3.00</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dirty="0">
                              <a:effectLst/>
                            </a:rPr>
                            <a:t>0.57</a:t>
                          </a:r>
                          <a:endParaRPr lang="en-US" sz="200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000" i="1">
                                        <a:effectLst/>
                                        <a:latin typeface="Cambria Math" panose="02040503050406030204" pitchFamily="18" charset="0"/>
                                      </a:rPr>
                                    </m:ctrlPr>
                                  </m:sSubPr>
                                  <m:e>
                                    <m:r>
                                      <a:rPr lang="en-US" sz="2000">
                                        <a:effectLst/>
                                        <a:latin typeface="Cambria Math" panose="02040503050406030204" pitchFamily="18" charset="0"/>
                                      </a:rPr>
                                      <m:t>𝐶</m:t>
                                    </m:r>
                                  </m:e>
                                  <m:sub>
                                    <m:r>
                                      <a:rPr lang="en-US" sz="2000">
                                        <a:effectLst/>
                                        <a:latin typeface="Cambria Math" panose="02040503050406030204" pitchFamily="18" charset="0"/>
                                      </a:rPr>
                                      <m:t>2</m:t>
                                    </m:r>
                                  </m:sub>
                                </m:sSub>
                              </m:oMath>
                            </m:oMathPara>
                          </a14:m>
                          <a:endParaRPr lang="en-US" sz="2000" dirty="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3629486845"/>
                      </a:ext>
                    </a:extLst>
                  </a:tr>
                  <a:tr h="215121">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2000">
                                    <a:effectLst/>
                                    <a:latin typeface="Cambria Math" panose="02040503050406030204" pitchFamily="18" charset="0"/>
                                  </a:rPr>
                                  <m:t>𝑔</m:t>
                                </m:r>
                              </m:oMath>
                            </m:oMathPara>
                          </a14:m>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a:effectLst/>
                            </a:rPr>
                            <a:t>1.00</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a:effectLst/>
                            </a:rPr>
                            <a:t>2.95</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000" i="1">
                                        <a:effectLst/>
                                        <a:latin typeface="Cambria Math" panose="02040503050406030204" pitchFamily="18" charset="0"/>
                                      </a:rPr>
                                    </m:ctrlPr>
                                  </m:sSubPr>
                                  <m:e>
                                    <m:r>
                                      <a:rPr lang="en-US" sz="2000">
                                        <a:effectLst/>
                                        <a:latin typeface="Cambria Math" panose="02040503050406030204" pitchFamily="18" charset="0"/>
                                      </a:rPr>
                                      <m:t>𝐶</m:t>
                                    </m:r>
                                  </m:e>
                                  <m:sub>
                                    <m:r>
                                      <a:rPr lang="en-US" sz="2000">
                                        <a:effectLst/>
                                        <a:latin typeface="Cambria Math" panose="02040503050406030204" pitchFamily="18" charset="0"/>
                                      </a:rPr>
                                      <m:t>1</m:t>
                                    </m:r>
                                  </m:sub>
                                </m:sSub>
                              </m:oMath>
                            </m:oMathPara>
                          </a14:m>
                          <a:endParaRPr lang="en-US" sz="2000" dirty="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1846682941"/>
                      </a:ext>
                    </a:extLst>
                  </a:tr>
                  <a:tr h="215121">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2000">
                                    <a:effectLst/>
                                    <a:latin typeface="Cambria Math" panose="02040503050406030204" pitchFamily="18" charset="0"/>
                                  </a:rPr>
                                  <m:t>h</m:t>
                                </m:r>
                              </m:oMath>
                            </m:oMathPara>
                          </a14:m>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a:effectLst/>
                            </a:rPr>
                            <a:t>1.41</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a:effectLst/>
                            </a:rPr>
                            <a:t>2.13</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000" i="1">
                                        <a:effectLst/>
                                        <a:latin typeface="Cambria Math" panose="02040503050406030204" pitchFamily="18" charset="0"/>
                                      </a:rPr>
                                    </m:ctrlPr>
                                  </m:sSubPr>
                                  <m:e>
                                    <m:r>
                                      <a:rPr lang="en-US" sz="2000">
                                        <a:effectLst/>
                                        <a:latin typeface="Cambria Math" panose="02040503050406030204" pitchFamily="18" charset="0"/>
                                      </a:rPr>
                                      <m:t>𝐶</m:t>
                                    </m:r>
                                  </m:e>
                                  <m:sub>
                                    <m:r>
                                      <a:rPr lang="en-US" sz="2000">
                                        <a:effectLst/>
                                        <a:latin typeface="Cambria Math" panose="02040503050406030204" pitchFamily="18" charset="0"/>
                                      </a:rPr>
                                      <m:t>1</m:t>
                                    </m:r>
                                  </m:sub>
                                </m:sSub>
                              </m:oMath>
                            </m:oMathPara>
                          </a14:m>
                          <a:endParaRPr lang="en-US" sz="2000" dirty="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543963583"/>
                      </a:ext>
                    </a:extLst>
                  </a:tr>
                </a:tbl>
              </a:graphicData>
            </a:graphic>
          </p:graphicFrame>
        </mc:Choice>
        <mc:Fallback xmlns="">
          <p:graphicFrame>
            <p:nvGraphicFramePr>
              <p:cNvPr id="4" name="Table 3">
                <a:extLst>
                  <a:ext uri="{FF2B5EF4-FFF2-40B4-BE49-F238E27FC236}">
                    <a16:creationId xmlns:a16="http://schemas.microsoft.com/office/drawing/2014/main" id="{7197D83A-59C2-4866-9F6D-68F9840F7973}"/>
                  </a:ext>
                </a:extLst>
              </p:cNvPr>
              <p:cNvGraphicFramePr>
                <a:graphicFrameLocks noGrp="1"/>
              </p:cNvGraphicFramePr>
              <p:nvPr>
                <p:extLst>
                  <p:ext uri="{D42A27DB-BD31-4B8C-83A1-F6EECF244321}">
                    <p14:modId xmlns:p14="http://schemas.microsoft.com/office/powerpoint/2010/main" val="2185705434"/>
                  </p:ext>
                </p:extLst>
              </p:nvPr>
            </p:nvGraphicFramePr>
            <p:xfrm>
              <a:off x="1884754" y="3201629"/>
              <a:ext cx="8810644" cy="2868642"/>
            </p:xfrm>
            <a:graphic>
              <a:graphicData uri="http://schemas.openxmlformats.org/drawingml/2006/table">
                <a:tbl>
                  <a:tblPr firstRow="1" firstCol="1" bandRow="1">
                    <a:tableStyleId>{5C22544A-7EE6-4342-B048-85BDC9FD1C3A}</a:tableStyleId>
                  </a:tblPr>
                  <a:tblGrid>
                    <a:gridCol w="2202661">
                      <a:extLst>
                        <a:ext uri="{9D8B030D-6E8A-4147-A177-3AD203B41FA5}">
                          <a16:colId xmlns:a16="http://schemas.microsoft.com/office/drawing/2014/main" val="824743567"/>
                        </a:ext>
                      </a:extLst>
                    </a:gridCol>
                    <a:gridCol w="2202661">
                      <a:extLst>
                        <a:ext uri="{9D8B030D-6E8A-4147-A177-3AD203B41FA5}">
                          <a16:colId xmlns:a16="http://schemas.microsoft.com/office/drawing/2014/main" val="2689688759"/>
                        </a:ext>
                      </a:extLst>
                    </a:gridCol>
                    <a:gridCol w="2202661">
                      <a:extLst>
                        <a:ext uri="{9D8B030D-6E8A-4147-A177-3AD203B41FA5}">
                          <a16:colId xmlns:a16="http://schemas.microsoft.com/office/drawing/2014/main" val="2070023787"/>
                        </a:ext>
                      </a:extLst>
                    </a:gridCol>
                    <a:gridCol w="2202661">
                      <a:extLst>
                        <a:ext uri="{9D8B030D-6E8A-4147-A177-3AD203B41FA5}">
                          <a16:colId xmlns:a16="http://schemas.microsoft.com/office/drawing/2014/main" val="3176814909"/>
                        </a:ext>
                      </a:extLst>
                    </a:gridCol>
                  </a:tblGrid>
                  <a:tr h="430242">
                    <a:tc>
                      <a:txBody>
                        <a:bodyPr/>
                        <a:lstStyle/>
                        <a:p>
                          <a:pPr marL="0" marR="0" algn="ctr">
                            <a:spcBef>
                              <a:spcPts val="0"/>
                            </a:spcBef>
                            <a:spcAft>
                              <a:spcPts val="0"/>
                            </a:spcAft>
                          </a:pPr>
                          <a:r>
                            <a:rPr lang="en-US" sz="2000" dirty="0">
                              <a:effectLst/>
                            </a:rPr>
                            <a:t>Point</a:t>
                          </a:r>
                          <a:endParaRPr lang="en-US" sz="200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endParaRPr lang="en-US"/>
                        </a:p>
                      </a:txBody>
                      <a:tcPr marL="68580" marR="68580" marT="0" marB="0" anchor="ctr">
                        <a:blipFill>
                          <a:blip r:embed="rId3"/>
                          <a:stretch>
                            <a:fillRect l="-100554" t="-4225" r="-201385" b="-598592"/>
                          </a:stretch>
                        </a:blipFill>
                      </a:tcPr>
                    </a:tc>
                    <a:tc>
                      <a:txBody>
                        <a:bodyPr/>
                        <a:lstStyle/>
                        <a:p>
                          <a:endParaRPr lang="en-US"/>
                        </a:p>
                      </a:txBody>
                      <a:tcPr marL="68580" marR="68580" marT="0" marB="0" anchor="ctr">
                        <a:blipFill>
                          <a:blip r:embed="rId3"/>
                          <a:stretch>
                            <a:fillRect l="-200000" t="-4225" r="-100829" b="-598592"/>
                          </a:stretch>
                        </a:blipFill>
                      </a:tcPr>
                    </a:tc>
                    <a:tc>
                      <a:txBody>
                        <a:bodyPr/>
                        <a:lstStyle/>
                        <a:p>
                          <a:pPr marL="0" marR="0" algn="ctr">
                            <a:spcBef>
                              <a:spcPts val="0"/>
                            </a:spcBef>
                            <a:spcAft>
                              <a:spcPts val="0"/>
                            </a:spcAft>
                          </a:pPr>
                          <a:r>
                            <a:rPr lang="en-US" sz="2000">
                              <a:effectLst/>
                            </a:rPr>
                            <a:t>Membership</a:t>
                          </a:r>
                          <a:endParaRPr lang="en-US" sz="200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580237153"/>
                      </a:ext>
                    </a:extLst>
                  </a:tr>
                  <a:tr h="304800">
                    <a:tc>
                      <a:txBody>
                        <a:bodyPr/>
                        <a:lstStyle/>
                        <a:p>
                          <a:endParaRPr lang="en-US"/>
                        </a:p>
                      </a:txBody>
                      <a:tcPr marL="68580" marR="68580" marT="0" marB="0" anchor="ctr">
                        <a:blipFill>
                          <a:blip r:embed="rId3"/>
                          <a:stretch>
                            <a:fillRect l="-276" t="-148000" r="-300552" b="-750000"/>
                          </a:stretch>
                        </a:blipFill>
                      </a:tcPr>
                    </a:tc>
                    <a:tc>
                      <a:txBody>
                        <a:bodyPr/>
                        <a:lstStyle/>
                        <a:p>
                          <a:pPr marL="0" marR="0" algn="ctr">
                            <a:spcBef>
                              <a:spcPts val="0"/>
                            </a:spcBef>
                            <a:spcAft>
                              <a:spcPts val="0"/>
                            </a:spcAft>
                          </a:pPr>
                          <a:r>
                            <a:rPr lang="en-US" sz="2000">
                              <a:effectLst/>
                            </a:rPr>
                            <a:t>1.00</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a:effectLst/>
                            </a:rPr>
                            <a:t>2.67</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endParaRPr lang="en-US"/>
                        </a:p>
                      </a:txBody>
                      <a:tcPr marL="68580" marR="68580" marT="0" marB="0" anchor="ctr">
                        <a:blipFill>
                          <a:blip r:embed="rId3"/>
                          <a:stretch>
                            <a:fillRect l="-300831" t="-148000" r="-1108" b="-750000"/>
                          </a:stretch>
                        </a:blipFill>
                      </a:tcPr>
                    </a:tc>
                    <a:extLst>
                      <a:ext uri="{0D108BD9-81ED-4DB2-BD59-A6C34878D82A}">
                        <a16:rowId xmlns:a16="http://schemas.microsoft.com/office/drawing/2014/main" val="3531198392"/>
                      </a:ext>
                    </a:extLst>
                  </a:tr>
                  <a:tr h="304800">
                    <a:tc>
                      <a:txBody>
                        <a:bodyPr/>
                        <a:lstStyle/>
                        <a:p>
                          <a:endParaRPr lang="en-US"/>
                        </a:p>
                      </a:txBody>
                      <a:tcPr marL="68580" marR="68580" marT="0" marB="0" anchor="ctr">
                        <a:blipFill>
                          <a:blip r:embed="rId3"/>
                          <a:stretch>
                            <a:fillRect l="-276" t="-248000" r="-300552" b="-650000"/>
                          </a:stretch>
                        </a:blipFill>
                      </a:tcPr>
                    </a:tc>
                    <a:tc>
                      <a:txBody>
                        <a:bodyPr/>
                        <a:lstStyle/>
                        <a:p>
                          <a:pPr marL="0" marR="0" algn="ctr">
                            <a:spcBef>
                              <a:spcPts val="0"/>
                            </a:spcBef>
                            <a:spcAft>
                              <a:spcPts val="0"/>
                            </a:spcAft>
                          </a:pPr>
                          <a:r>
                            <a:rPr lang="en-US" sz="2000">
                              <a:effectLst/>
                            </a:rPr>
                            <a:t>2.24</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a:effectLst/>
                            </a:rPr>
                            <a:t>0.85</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endParaRPr lang="en-US"/>
                        </a:p>
                      </a:txBody>
                      <a:tcPr marL="68580" marR="68580" marT="0" marB="0" anchor="ctr">
                        <a:blipFill>
                          <a:blip r:embed="rId3"/>
                          <a:stretch>
                            <a:fillRect l="-300831" t="-248000" r="-1108" b="-650000"/>
                          </a:stretch>
                        </a:blipFill>
                      </a:tcPr>
                    </a:tc>
                    <a:extLst>
                      <a:ext uri="{0D108BD9-81ED-4DB2-BD59-A6C34878D82A}">
                        <a16:rowId xmlns:a16="http://schemas.microsoft.com/office/drawing/2014/main" val="1715615503"/>
                      </a:ext>
                    </a:extLst>
                  </a:tr>
                  <a:tr h="304800">
                    <a:tc>
                      <a:txBody>
                        <a:bodyPr/>
                        <a:lstStyle/>
                        <a:p>
                          <a:endParaRPr lang="en-US"/>
                        </a:p>
                      </a:txBody>
                      <a:tcPr marL="68580" marR="68580" marT="0" marB="0" anchor="ctr">
                        <a:blipFill>
                          <a:blip r:embed="rId3"/>
                          <a:stretch>
                            <a:fillRect l="-276" t="-348000" r="-300552" b="-550000"/>
                          </a:stretch>
                        </a:blipFill>
                      </a:tcPr>
                    </a:tc>
                    <a:tc>
                      <a:txBody>
                        <a:bodyPr/>
                        <a:lstStyle/>
                        <a:p>
                          <a:pPr marL="0" marR="0" algn="ctr">
                            <a:spcBef>
                              <a:spcPts val="0"/>
                            </a:spcBef>
                            <a:spcAft>
                              <a:spcPts val="0"/>
                            </a:spcAft>
                          </a:pPr>
                          <a:r>
                            <a:rPr lang="en-US" sz="2000">
                              <a:effectLst/>
                            </a:rPr>
                            <a:t>3.16</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a:effectLst/>
                            </a:rPr>
                            <a:t>0.72</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endParaRPr lang="en-US"/>
                        </a:p>
                      </a:txBody>
                      <a:tcPr marL="68580" marR="68580" marT="0" marB="0" anchor="ctr">
                        <a:blipFill>
                          <a:blip r:embed="rId3"/>
                          <a:stretch>
                            <a:fillRect l="-300831" t="-348000" r="-1108" b="-550000"/>
                          </a:stretch>
                        </a:blipFill>
                      </a:tcPr>
                    </a:tc>
                    <a:extLst>
                      <a:ext uri="{0D108BD9-81ED-4DB2-BD59-A6C34878D82A}">
                        <a16:rowId xmlns:a16="http://schemas.microsoft.com/office/drawing/2014/main" val="2982703658"/>
                      </a:ext>
                    </a:extLst>
                  </a:tr>
                  <a:tr h="304800">
                    <a:tc>
                      <a:txBody>
                        <a:bodyPr/>
                        <a:lstStyle/>
                        <a:p>
                          <a:endParaRPr lang="en-US"/>
                        </a:p>
                      </a:txBody>
                      <a:tcPr marL="68580" marR="68580" marT="0" marB="0" anchor="ctr">
                        <a:blipFill>
                          <a:blip r:embed="rId3"/>
                          <a:stretch>
                            <a:fillRect l="-276" t="-448000" r="-300552" b="-450000"/>
                          </a:stretch>
                        </a:blipFill>
                      </a:tcPr>
                    </a:tc>
                    <a:tc>
                      <a:txBody>
                        <a:bodyPr/>
                        <a:lstStyle/>
                        <a:p>
                          <a:pPr marL="0" marR="0" algn="ctr">
                            <a:spcBef>
                              <a:spcPts val="0"/>
                            </a:spcBef>
                            <a:spcAft>
                              <a:spcPts val="0"/>
                            </a:spcAft>
                          </a:pPr>
                          <a:r>
                            <a:rPr lang="en-US" sz="2000">
                              <a:effectLst/>
                            </a:rPr>
                            <a:t>4.12</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dirty="0">
                              <a:effectLst/>
                            </a:rPr>
                            <a:t>1.52</a:t>
                          </a:r>
                          <a:endParaRPr lang="en-US" sz="200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endParaRPr lang="en-US"/>
                        </a:p>
                      </a:txBody>
                      <a:tcPr marL="68580" marR="68580" marT="0" marB="0" anchor="ctr">
                        <a:blipFill>
                          <a:blip r:embed="rId3"/>
                          <a:stretch>
                            <a:fillRect l="-300831" t="-448000" r="-1108" b="-450000"/>
                          </a:stretch>
                        </a:blipFill>
                      </a:tcPr>
                    </a:tc>
                    <a:extLst>
                      <a:ext uri="{0D108BD9-81ED-4DB2-BD59-A6C34878D82A}">
                        <a16:rowId xmlns:a16="http://schemas.microsoft.com/office/drawing/2014/main" val="3397953763"/>
                      </a:ext>
                    </a:extLst>
                  </a:tr>
                  <a:tr h="304800">
                    <a:tc>
                      <a:txBody>
                        <a:bodyPr/>
                        <a:lstStyle/>
                        <a:p>
                          <a:endParaRPr lang="en-US"/>
                        </a:p>
                      </a:txBody>
                      <a:tcPr marL="68580" marR="68580" marT="0" marB="0" anchor="ctr">
                        <a:blipFill>
                          <a:blip r:embed="rId3"/>
                          <a:stretch>
                            <a:fillRect l="-276" t="-548000" r="-300552" b="-350000"/>
                          </a:stretch>
                        </a:blipFill>
                      </a:tcPr>
                    </a:tc>
                    <a:tc>
                      <a:txBody>
                        <a:bodyPr/>
                        <a:lstStyle/>
                        <a:p>
                          <a:pPr marL="0" marR="0" algn="ctr">
                            <a:spcBef>
                              <a:spcPts val="0"/>
                            </a:spcBef>
                            <a:spcAft>
                              <a:spcPts val="0"/>
                            </a:spcAft>
                          </a:pPr>
                          <a:r>
                            <a:rPr lang="en-US" sz="2000">
                              <a:effectLst/>
                            </a:rPr>
                            <a:t>0.00</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dirty="0">
                              <a:effectLst/>
                            </a:rPr>
                            <a:t>2.63</a:t>
                          </a:r>
                          <a:endParaRPr lang="en-US" sz="200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endParaRPr lang="en-US"/>
                        </a:p>
                      </a:txBody>
                      <a:tcPr marL="68580" marR="68580" marT="0" marB="0" anchor="ctr">
                        <a:blipFill>
                          <a:blip r:embed="rId3"/>
                          <a:stretch>
                            <a:fillRect l="-300831" t="-548000" r="-1108" b="-350000"/>
                          </a:stretch>
                        </a:blipFill>
                      </a:tcPr>
                    </a:tc>
                    <a:extLst>
                      <a:ext uri="{0D108BD9-81ED-4DB2-BD59-A6C34878D82A}">
                        <a16:rowId xmlns:a16="http://schemas.microsoft.com/office/drawing/2014/main" val="1637106740"/>
                      </a:ext>
                    </a:extLst>
                  </a:tr>
                  <a:tr h="304800">
                    <a:tc>
                      <a:txBody>
                        <a:bodyPr/>
                        <a:lstStyle/>
                        <a:p>
                          <a:endParaRPr lang="en-US"/>
                        </a:p>
                      </a:txBody>
                      <a:tcPr marL="68580" marR="68580" marT="0" marB="0" anchor="ctr">
                        <a:blipFill>
                          <a:blip r:embed="rId3"/>
                          <a:stretch>
                            <a:fillRect l="-276" t="-648000" r="-300552" b="-250000"/>
                          </a:stretch>
                        </a:blipFill>
                      </a:tcPr>
                    </a:tc>
                    <a:tc>
                      <a:txBody>
                        <a:bodyPr/>
                        <a:lstStyle/>
                        <a:p>
                          <a:pPr marL="0" marR="0" algn="ctr">
                            <a:spcBef>
                              <a:spcPts val="0"/>
                            </a:spcBef>
                            <a:spcAft>
                              <a:spcPts val="0"/>
                            </a:spcAft>
                          </a:pPr>
                          <a:r>
                            <a:rPr lang="en-US" sz="2000">
                              <a:effectLst/>
                            </a:rPr>
                            <a:t>3.00</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dirty="0">
                              <a:effectLst/>
                            </a:rPr>
                            <a:t>0.57</a:t>
                          </a:r>
                          <a:endParaRPr lang="en-US" sz="200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endParaRPr lang="en-US"/>
                        </a:p>
                      </a:txBody>
                      <a:tcPr marL="68580" marR="68580" marT="0" marB="0" anchor="ctr">
                        <a:blipFill>
                          <a:blip r:embed="rId3"/>
                          <a:stretch>
                            <a:fillRect l="-300831" t="-648000" r="-1108" b="-250000"/>
                          </a:stretch>
                        </a:blipFill>
                      </a:tcPr>
                    </a:tc>
                    <a:extLst>
                      <a:ext uri="{0D108BD9-81ED-4DB2-BD59-A6C34878D82A}">
                        <a16:rowId xmlns:a16="http://schemas.microsoft.com/office/drawing/2014/main" val="3629486845"/>
                      </a:ext>
                    </a:extLst>
                  </a:tr>
                  <a:tr h="304800">
                    <a:tc>
                      <a:txBody>
                        <a:bodyPr/>
                        <a:lstStyle/>
                        <a:p>
                          <a:endParaRPr lang="en-US"/>
                        </a:p>
                      </a:txBody>
                      <a:tcPr marL="68580" marR="68580" marT="0" marB="0" anchor="ctr">
                        <a:blipFill>
                          <a:blip r:embed="rId3"/>
                          <a:stretch>
                            <a:fillRect l="-276" t="-748000" r="-300552" b="-150000"/>
                          </a:stretch>
                        </a:blipFill>
                      </a:tcPr>
                    </a:tc>
                    <a:tc>
                      <a:txBody>
                        <a:bodyPr/>
                        <a:lstStyle/>
                        <a:p>
                          <a:pPr marL="0" marR="0" algn="ctr">
                            <a:spcBef>
                              <a:spcPts val="0"/>
                            </a:spcBef>
                            <a:spcAft>
                              <a:spcPts val="0"/>
                            </a:spcAft>
                          </a:pPr>
                          <a:r>
                            <a:rPr lang="en-US" sz="2000">
                              <a:effectLst/>
                            </a:rPr>
                            <a:t>1.00</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a:effectLst/>
                            </a:rPr>
                            <a:t>2.95</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endParaRPr lang="en-US"/>
                        </a:p>
                      </a:txBody>
                      <a:tcPr marL="68580" marR="68580" marT="0" marB="0" anchor="ctr">
                        <a:blipFill>
                          <a:blip r:embed="rId3"/>
                          <a:stretch>
                            <a:fillRect l="-300831" t="-748000" r="-1108" b="-150000"/>
                          </a:stretch>
                        </a:blipFill>
                      </a:tcPr>
                    </a:tc>
                    <a:extLst>
                      <a:ext uri="{0D108BD9-81ED-4DB2-BD59-A6C34878D82A}">
                        <a16:rowId xmlns:a16="http://schemas.microsoft.com/office/drawing/2014/main" val="1846682941"/>
                      </a:ext>
                    </a:extLst>
                  </a:tr>
                  <a:tr h="304800">
                    <a:tc>
                      <a:txBody>
                        <a:bodyPr/>
                        <a:lstStyle/>
                        <a:p>
                          <a:endParaRPr lang="en-US"/>
                        </a:p>
                      </a:txBody>
                      <a:tcPr marL="68580" marR="68580" marT="0" marB="0" anchor="ctr">
                        <a:blipFill>
                          <a:blip r:embed="rId3"/>
                          <a:stretch>
                            <a:fillRect l="-276" t="-848000" r="-300552" b="-50000"/>
                          </a:stretch>
                        </a:blipFill>
                      </a:tcPr>
                    </a:tc>
                    <a:tc>
                      <a:txBody>
                        <a:bodyPr/>
                        <a:lstStyle/>
                        <a:p>
                          <a:pPr marL="0" marR="0" algn="ctr">
                            <a:spcBef>
                              <a:spcPts val="0"/>
                            </a:spcBef>
                            <a:spcAft>
                              <a:spcPts val="0"/>
                            </a:spcAft>
                          </a:pPr>
                          <a:r>
                            <a:rPr lang="en-US" sz="2000">
                              <a:effectLst/>
                            </a:rPr>
                            <a:t>1.41</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a:effectLst/>
                            </a:rPr>
                            <a:t>2.13</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endParaRPr lang="en-US"/>
                        </a:p>
                      </a:txBody>
                      <a:tcPr marL="68580" marR="68580" marT="0" marB="0" anchor="ctr">
                        <a:blipFill>
                          <a:blip r:embed="rId3"/>
                          <a:stretch>
                            <a:fillRect l="-300831" t="-848000" r="-1108" b="-50000"/>
                          </a:stretch>
                        </a:blipFill>
                      </a:tcPr>
                    </a:tc>
                    <a:extLst>
                      <a:ext uri="{0D108BD9-81ED-4DB2-BD59-A6C34878D82A}">
                        <a16:rowId xmlns:a16="http://schemas.microsoft.com/office/drawing/2014/main" val="543963583"/>
                      </a:ext>
                    </a:extLst>
                  </a:tr>
                </a:tbl>
              </a:graphicData>
            </a:graphic>
          </p:graphicFrame>
        </mc:Fallback>
      </mc:AlternateContent>
    </p:spTree>
    <p:extLst>
      <p:ext uri="{BB962C8B-B14F-4D97-AF65-F5344CB8AC3E}">
        <p14:creationId xmlns:p14="http://schemas.microsoft.com/office/powerpoint/2010/main" val="17272421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t>k</a:t>
            </a:r>
            <a:r>
              <a:rPr lang="en-US" dirty="0"/>
              <a:t>-Means Clustering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34050" y="1551399"/>
                <a:ext cx="10372150" cy="4490260"/>
              </a:xfrm>
            </p:spPr>
            <p:txBody>
              <a:bodyPr>
                <a:normAutofit/>
              </a:bodyPr>
              <a:lstStyle/>
              <a:p>
                <a:pPr marL="0" indent="0" algn="just">
                  <a:lnSpc>
                    <a:spcPct val="100000"/>
                  </a:lnSpc>
                  <a:spcBef>
                    <a:spcPts val="0"/>
                  </a:spcBef>
                  <a:buNone/>
                </a:pPr>
                <a:r>
                  <a:rPr lang="en-US" sz="2000" u="sng" dirty="0"/>
                  <a:t>Step 4</a:t>
                </a:r>
                <a:r>
                  <a:rPr lang="en-US" sz="2000" dirty="0"/>
                  <a:t>: update the location of each cluster center. </a:t>
                </a:r>
              </a:p>
              <a:p>
                <a:pPr marL="0" indent="0" algn="just">
                  <a:lnSpc>
                    <a:spcPct val="100000"/>
                  </a:lnSpc>
                  <a:spcBef>
                    <a:spcPts val="0"/>
                  </a:spcBef>
                  <a:buNone/>
                </a:pPr>
                <a:r>
                  <a:rPr lang="en-US" sz="2000" dirty="0"/>
                  <a:t> </a:t>
                </a:r>
              </a:p>
              <a:p>
                <a:pPr marL="0" lvl="0" indent="0" algn="just">
                  <a:lnSpc>
                    <a:spcPct val="100000"/>
                  </a:lnSpc>
                  <a:spcBef>
                    <a:spcPts val="0"/>
                  </a:spcBef>
                  <a:buNone/>
                </a:pPr>
                <a:r>
                  <a:rPr lang="en-US" sz="2000" dirty="0"/>
                  <a:t>The centroid for cluster 1 is </a:t>
                </a:r>
                <a14:m>
                  <m:oMath xmlns:m="http://schemas.openxmlformats.org/officeDocument/2006/math">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1+1+1+2</m:t>
                            </m:r>
                          </m:num>
                          <m:den>
                            <m:r>
                              <a:rPr lang="en-US" sz="2000" i="1">
                                <a:latin typeface="Cambria Math" panose="02040503050406030204" pitchFamily="18" charset="0"/>
                              </a:rPr>
                              <m:t>4</m:t>
                            </m:r>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3+2+1+1</m:t>
                            </m:r>
                          </m:num>
                          <m:den>
                            <m:r>
                              <a:rPr lang="en-US" sz="2000" i="1">
                                <a:latin typeface="Cambria Math" panose="02040503050406030204" pitchFamily="18" charset="0"/>
                              </a:rPr>
                              <m:t>4</m:t>
                            </m:r>
                          </m:den>
                        </m:f>
                      </m:e>
                    </m:d>
                    <m:r>
                      <a:rPr lang="en-US" sz="2000" i="1">
                        <a:latin typeface="Cambria Math" panose="02040503050406030204" pitchFamily="18" charset="0"/>
                      </a:rPr>
                      <m:t>=</m:t>
                    </m:r>
                    <m:d>
                      <m:dPr>
                        <m:ctrlPr>
                          <a:rPr lang="en-US" sz="2000" i="1">
                            <a:latin typeface="Cambria Math" panose="02040503050406030204" pitchFamily="18" charset="0"/>
                          </a:rPr>
                        </m:ctrlPr>
                      </m:dPr>
                      <m:e>
                        <m:r>
                          <a:rPr lang="en-US" sz="2000" i="1">
                            <a:latin typeface="Cambria Math" panose="02040503050406030204" pitchFamily="18" charset="0"/>
                          </a:rPr>
                          <m:t>1.25,1.75</m:t>
                        </m:r>
                      </m:e>
                    </m:d>
                  </m:oMath>
                </a14:m>
                <a:endParaRPr lang="en-US" sz="2000" dirty="0"/>
              </a:p>
              <a:p>
                <a:pPr marL="0" lvl="0" indent="0" algn="just">
                  <a:lnSpc>
                    <a:spcPct val="100000"/>
                  </a:lnSpc>
                  <a:spcBef>
                    <a:spcPts val="0"/>
                  </a:spcBef>
                  <a:buNone/>
                </a:pPr>
                <a:r>
                  <a:rPr lang="en-US" sz="2000" dirty="0"/>
                  <a:t>The centroid for cluster 2 is </a:t>
                </a:r>
                <a14:m>
                  <m:oMath xmlns:m="http://schemas.openxmlformats.org/officeDocument/2006/math">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3+4+5+4</m:t>
                            </m:r>
                          </m:num>
                          <m:den>
                            <m:r>
                              <a:rPr lang="en-US" sz="2000" i="1">
                                <a:latin typeface="Cambria Math" panose="02040503050406030204" pitchFamily="18" charset="0"/>
                              </a:rPr>
                              <m:t>4</m:t>
                            </m:r>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3+3+3+2</m:t>
                            </m:r>
                          </m:num>
                          <m:den>
                            <m:r>
                              <a:rPr lang="en-US" sz="2000" i="1">
                                <a:latin typeface="Cambria Math" panose="02040503050406030204" pitchFamily="18" charset="0"/>
                              </a:rPr>
                              <m:t>4</m:t>
                            </m:r>
                          </m:den>
                        </m:f>
                      </m:e>
                    </m:d>
                    <m:r>
                      <a:rPr lang="en-US" sz="2000" i="1">
                        <a:latin typeface="Cambria Math" panose="02040503050406030204" pitchFamily="18" charset="0"/>
                      </a:rPr>
                      <m:t>=</m:t>
                    </m:r>
                    <m:d>
                      <m:dPr>
                        <m:ctrlPr>
                          <a:rPr lang="en-US" sz="2000" i="1">
                            <a:latin typeface="Cambria Math" panose="02040503050406030204" pitchFamily="18" charset="0"/>
                          </a:rPr>
                        </m:ctrlPr>
                      </m:dPr>
                      <m:e>
                        <m:r>
                          <a:rPr lang="en-US" sz="2000" i="1">
                            <a:latin typeface="Cambria Math" panose="02040503050406030204" pitchFamily="18" charset="0"/>
                          </a:rPr>
                          <m:t>4.0,2.75</m:t>
                        </m:r>
                      </m:e>
                    </m:d>
                  </m:oMath>
                </a14:m>
                <a:endParaRPr lang="en-US" sz="2000" dirty="0"/>
              </a:p>
              <a:p>
                <a:pPr marL="0" indent="0" algn="just">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34050" y="1551399"/>
                <a:ext cx="10372150" cy="4490260"/>
              </a:xfrm>
              <a:blipFill>
                <a:blip r:embed="rId2"/>
                <a:stretch>
                  <a:fillRect l="-588" t="-543"/>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197965CA-6E82-4450-94C2-6D727243572D}"/>
              </a:ext>
            </a:extLst>
          </p:cNvPr>
          <p:cNvPicPr/>
          <p:nvPr/>
        </p:nvPicPr>
        <p:blipFill>
          <a:blip r:embed="rId3"/>
          <a:stretch>
            <a:fillRect/>
          </a:stretch>
        </p:blipFill>
        <p:spPr>
          <a:xfrm>
            <a:off x="3996083" y="3304258"/>
            <a:ext cx="4141050" cy="2737401"/>
          </a:xfrm>
          <a:prstGeom prst="rect">
            <a:avLst/>
          </a:prstGeom>
        </p:spPr>
      </p:pic>
    </p:spTree>
    <p:extLst>
      <p:ext uri="{BB962C8B-B14F-4D97-AF65-F5344CB8AC3E}">
        <p14:creationId xmlns:p14="http://schemas.microsoft.com/office/powerpoint/2010/main" val="15160413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t>k</a:t>
            </a:r>
            <a:r>
              <a:rPr lang="en-US" dirty="0"/>
              <a:t>-Means Clustering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34050" y="1489753"/>
                <a:ext cx="10372150" cy="4551905"/>
              </a:xfrm>
            </p:spPr>
            <p:txBody>
              <a:bodyPr>
                <a:normAutofit/>
              </a:bodyPr>
              <a:lstStyle/>
              <a:p>
                <a:pPr marL="0" indent="0" algn="just">
                  <a:lnSpc>
                    <a:spcPct val="100000"/>
                  </a:lnSpc>
                  <a:spcBef>
                    <a:spcPts val="0"/>
                  </a:spcBef>
                  <a:buNone/>
                </a:pPr>
                <a:r>
                  <a:rPr lang="en-US" sz="2000" dirty="0">
                    <a:solidFill>
                      <a:srgbClr val="FF0000"/>
                    </a:solidFill>
                  </a:rPr>
                  <a:t>Third pass:</a:t>
                </a:r>
              </a:p>
              <a:p>
                <a:pPr marL="0" indent="0" algn="just">
                  <a:lnSpc>
                    <a:spcPct val="100000"/>
                  </a:lnSpc>
                  <a:spcBef>
                    <a:spcPts val="0"/>
                  </a:spcBef>
                  <a:buNone/>
                </a:pPr>
                <a:r>
                  <a:rPr lang="en-US" sz="2000" u="sng" dirty="0"/>
                  <a:t>Step 3</a:t>
                </a:r>
                <a:r>
                  <a:rPr lang="en-US" sz="2000" dirty="0"/>
                  <a:t>: For each record, find the nearest cluster center by finding the Euclidean distances between each point and each </a:t>
                </a:r>
                <a:r>
                  <a:rPr lang="en-US" sz="2000" dirty="0">
                    <a:solidFill>
                      <a:srgbClr val="0070C0"/>
                    </a:solidFill>
                  </a:rPr>
                  <a:t>revised</a:t>
                </a:r>
                <a:r>
                  <a:rPr lang="en-US" sz="2000" dirty="0"/>
                  <a:t> cluster center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𝑚</m:t>
                        </m:r>
                      </m:e>
                      <m:sub>
                        <m:r>
                          <a:rPr lang="en-US" sz="2000" i="1">
                            <a:latin typeface="Cambria Math" panose="02040503050406030204" pitchFamily="18" charset="0"/>
                          </a:rPr>
                          <m:t>1</m:t>
                        </m:r>
                      </m:sub>
                    </m:sSub>
                    <m:r>
                      <a:rPr lang="en-US" sz="2000" i="1">
                        <a:latin typeface="Cambria Math" panose="02040503050406030204" pitchFamily="18" charset="0"/>
                      </a:rPr>
                      <m:t>=</m:t>
                    </m:r>
                    <m:d>
                      <m:dPr>
                        <m:ctrlPr>
                          <a:rPr lang="en-US" sz="2000" i="1">
                            <a:latin typeface="Cambria Math" panose="02040503050406030204" pitchFamily="18" charset="0"/>
                          </a:rPr>
                        </m:ctrlPr>
                      </m:dPr>
                      <m:e>
                        <m:r>
                          <a:rPr lang="en-US" sz="2000" i="1">
                            <a:latin typeface="Cambria Math" panose="02040503050406030204" pitchFamily="18" charset="0"/>
                          </a:rPr>
                          <m:t>1.25,1.75</m:t>
                        </m:r>
                      </m:e>
                    </m:d>
                  </m:oMath>
                </a14:m>
                <a:r>
                  <a:rPr lang="en-US" sz="2000" dirty="0"/>
                  <a:t> and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𝑚</m:t>
                        </m:r>
                      </m:e>
                      <m:sub>
                        <m:r>
                          <a:rPr lang="en-US" sz="2000" i="1">
                            <a:latin typeface="Cambria Math" panose="02040503050406030204" pitchFamily="18" charset="0"/>
                          </a:rPr>
                          <m:t>2</m:t>
                        </m:r>
                      </m:sub>
                    </m:sSub>
                    <m:r>
                      <a:rPr lang="en-US" sz="2000" i="1">
                        <a:latin typeface="Cambria Math" panose="02040503050406030204" pitchFamily="18" charset="0"/>
                      </a:rPr>
                      <m:t>=</m:t>
                    </m:r>
                    <m:d>
                      <m:dPr>
                        <m:ctrlPr>
                          <a:rPr lang="en-US" sz="2000" i="1">
                            <a:latin typeface="Cambria Math" panose="02040503050406030204" pitchFamily="18" charset="0"/>
                          </a:rPr>
                        </m:ctrlPr>
                      </m:dPr>
                      <m:e>
                        <m:r>
                          <a:rPr lang="en-US" sz="2000" i="1">
                            <a:latin typeface="Cambria Math" panose="02040503050406030204" pitchFamily="18" charset="0"/>
                          </a:rPr>
                          <m:t>4.0,2.75</m:t>
                        </m:r>
                      </m:e>
                    </m:d>
                  </m:oMath>
                </a14:m>
                <a:r>
                  <a:rPr lang="en-US" sz="2000" dirty="0"/>
                  <a:t>, and determining resulting cluster membership. The result is:  no records have shifted cluster membership</a:t>
                </a:r>
              </a:p>
              <a:p>
                <a:pPr marL="0" indent="0" algn="just">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34050" y="1489753"/>
                <a:ext cx="10372150" cy="4551905"/>
              </a:xfrm>
              <a:blipFill>
                <a:blip r:embed="rId2"/>
                <a:stretch>
                  <a:fillRect l="-588" t="-535" r="-5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5B07187B-356A-4453-96C4-DCB6BD0111F7}"/>
                  </a:ext>
                </a:extLst>
              </p:cNvPr>
              <p:cNvGraphicFramePr>
                <a:graphicFrameLocks noGrp="1"/>
              </p:cNvGraphicFramePr>
              <p:nvPr>
                <p:extLst>
                  <p:ext uri="{D42A27DB-BD31-4B8C-83A1-F6EECF244321}">
                    <p14:modId xmlns:p14="http://schemas.microsoft.com/office/powerpoint/2010/main" val="3497626676"/>
                  </p:ext>
                </p:extLst>
              </p:nvPr>
            </p:nvGraphicFramePr>
            <p:xfrm>
              <a:off x="1962363" y="3150253"/>
              <a:ext cx="8846048" cy="2952891"/>
            </p:xfrm>
            <a:graphic>
              <a:graphicData uri="http://schemas.openxmlformats.org/drawingml/2006/table">
                <a:tbl>
                  <a:tblPr firstRow="1" firstCol="1" bandRow="1">
                    <a:tableStyleId>{5C22544A-7EE6-4342-B048-85BDC9FD1C3A}</a:tableStyleId>
                  </a:tblPr>
                  <a:tblGrid>
                    <a:gridCol w="2211512">
                      <a:extLst>
                        <a:ext uri="{9D8B030D-6E8A-4147-A177-3AD203B41FA5}">
                          <a16:colId xmlns:a16="http://schemas.microsoft.com/office/drawing/2014/main" val="3648619765"/>
                        </a:ext>
                      </a:extLst>
                    </a:gridCol>
                    <a:gridCol w="2211512">
                      <a:extLst>
                        <a:ext uri="{9D8B030D-6E8A-4147-A177-3AD203B41FA5}">
                          <a16:colId xmlns:a16="http://schemas.microsoft.com/office/drawing/2014/main" val="1283602267"/>
                        </a:ext>
                      </a:extLst>
                    </a:gridCol>
                    <a:gridCol w="2211512">
                      <a:extLst>
                        <a:ext uri="{9D8B030D-6E8A-4147-A177-3AD203B41FA5}">
                          <a16:colId xmlns:a16="http://schemas.microsoft.com/office/drawing/2014/main" val="3430969301"/>
                        </a:ext>
                      </a:extLst>
                    </a:gridCol>
                    <a:gridCol w="2211512">
                      <a:extLst>
                        <a:ext uri="{9D8B030D-6E8A-4147-A177-3AD203B41FA5}">
                          <a16:colId xmlns:a16="http://schemas.microsoft.com/office/drawing/2014/main" val="113749832"/>
                        </a:ext>
                      </a:extLst>
                    </a:gridCol>
                  </a:tblGrid>
                  <a:tr h="514491">
                    <a:tc>
                      <a:txBody>
                        <a:bodyPr/>
                        <a:lstStyle/>
                        <a:p>
                          <a:pPr marL="0" marR="0" algn="ctr">
                            <a:spcBef>
                              <a:spcPts val="0"/>
                            </a:spcBef>
                            <a:spcAft>
                              <a:spcPts val="0"/>
                            </a:spcAft>
                          </a:pPr>
                          <a:r>
                            <a:rPr lang="en-US" sz="2000" dirty="0">
                              <a:effectLst/>
                            </a:rPr>
                            <a:t>Point</a:t>
                          </a:r>
                          <a:endParaRPr lang="en-US" sz="200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dirty="0">
                              <a:effectLst/>
                            </a:rPr>
                            <a:t>Distance from </a:t>
                          </a:r>
                          <a14:m>
                            <m:oMath xmlns:m="http://schemas.openxmlformats.org/officeDocument/2006/math">
                              <m:sSub>
                                <m:sSubPr>
                                  <m:ctrlPr>
                                    <a:rPr lang="en-US" sz="2000" i="1">
                                      <a:effectLst/>
                                      <a:latin typeface="Cambria Math" panose="02040503050406030204" pitchFamily="18" charset="0"/>
                                    </a:rPr>
                                  </m:ctrlPr>
                                </m:sSubPr>
                                <m:e>
                                  <m:r>
                                    <a:rPr lang="en-US" sz="2000">
                                      <a:effectLst/>
                                      <a:latin typeface="Cambria Math" panose="02040503050406030204" pitchFamily="18" charset="0"/>
                                    </a:rPr>
                                    <m:t>𝑚</m:t>
                                  </m:r>
                                </m:e>
                                <m:sub>
                                  <m:r>
                                    <a:rPr lang="en-US" sz="2000">
                                      <a:effectLst/>
                                      <a:latin typeface="Cambria Math" panose="02040503050406030204" pitchFamily="18" charset="0"/>
                                    </a:rPr>
                                    <m:t>1</m:t>
                                  </m:r>
                                </m:sub>
                              </m:sSub>
                            </m:oMath>
                          </a14:m>
                          <a:endParaRPr lang="en-US" sz="200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a:effectLst/>
                            </a:rPr>
                            <a:t>Distance from </a:t>
                          </a:r>
                          <a14:m>
                            <m:oMath xmlns:m="http://schemas.openxmlformats.org/officeDocument/2006/math">
                              <m:sSub>
                                <m:sSubPr>
                                  <m:ctrlPr>
                                    <a:rPr lang="en-US" sz="2000" i="1">
                                      <a:effectLst/>
                                      <a:latin typeface="Cambria Math" panose="02040503050406030204" pitchFamily="18" charset="0"/>
                                    </a:rPr>
                                  </m:ctrlPr>
                                </m:sSubPr>
                                <m:e>
                                  <m:r>
                                    <a:rPr lang="en-US" sz="2000">
                                      <a:effectLst/>
                                      <a:latin typeface="Cambria Math" panose="02040503050406030204" pitchFamily="18" charset="0"/>
                                    </a:rPr>
                                    <m:t>𝑚</m:t>
                                  </m:r>
                                </m:e>
                                <m:sub>
                                  <m:r>
                                    <a:rPr lang="en-US" sz="2000">
                                      <a:effectLst/>
                                      <a:latin typeface="Cambria Math" panose="02040503050406030204" pitchFamily="18" charset="0"/>
                                    </a:rPr>
                                    <m:t>2</m:t>
                                  </m:r>
                                </m:sub>
                              </m:sSub>
                            </m:oMath>
                          </a14:m>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a:effectLst/>
                            </a:rPr>
                            <a:t>Membership</a:t>
                          </a:r>
                          <a:endParaRPr lang="en-US" sz="200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2962137803"/>
                      </a:ext>
                    </a:extLst>
                  </a:tr>
                  <a:tr h="257246">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2000">
                                    <a:effectLst/>
                                    <a:latin typeface="Cambria Math" panose="02040503050406030204" pitchFamily="18" charset="0"/>
                                  </a:rPr>
                                  <m:t>𝑎</m:t>
                                </m:r>
                              </m:oMath>
                            </m:oMathPara>
                          </a14:m>
                          <a:endParaRPr lang="en-US" sz="200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dirty="0">
                              <a:effectLst/>
                            </a:rPr>
                            <a:t>1.27</a:t>
                          </a:r>
                          <a:endParaRPr lang="en-US" sz="200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dirty="0">
                              <a:effectLst/>
                            </a:rPr>
                            <a:t>3.01</a:t>
                          </a:r>
                          <a:endParaRPr lang="en-US" sz="200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000" i="1">
                                        <a:effectLst/>
                                        <a:latin typeface="Cambria Math" panose="02040503050406030204" pitchFamily="18" charset="0"/>
                                      </a:rPr>
                                    </m:ctrlPr>
                                  </m:sSubPr>
                                  <m:e>
                                    <m:r>
                                      <a:rPr lang="en-US" sz="2000">
                                        <a:effectLst/>
                                        <a:latin typeface="Cambria Math" panose="02040503050406030204" pitchFamily="18" charset="0"/>
                                      </a:rPr>
                                      <m:t>𝐶</m:t>
                                    </m:r>
                                  </m:e>
                                  <m:sub>
                                    <m:r>
                                      <a:rPr lang="en-US" sz="2000">
                                        <a:effectLst/>
                                        <a:latin typeface="Cambria Math" panose="02040503050406030204" pitchFamily="18" charset="0"/>
                                      </a:rPr>
                                      <m:t>1</m:t>
                                    </m:r>
                                  </m:sub>
                                </m:sSub>
                              </m:oMath>
                            </m:oMathPara>
                          </a14:m>
                          <a:endParaRPr lang="en-US" sz="200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2230412265"/>
                      </a:ext>
                    </a:extLst>
                  </a:tr>
                  <a:tr h="257246">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2000">
                                    <a:effectLst/>
                                    <a:latin typeface="Cambria Math" panose="02040503050406030204" pitchFamily="18" charset="0"/>
                                  </a:rPr>
                                  <m:t>𝑏</m:t>
                                </m:r>
                              </m:oMath>
                            </m:oMathPara>
                          </a14:m>
                          <a:endParaRPr lang="en-US" sz="200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a:effectLst/>
                            </a:rPr>
                            <a:t>2.15</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dirty="0">
                              <a:effectLst/>
                            </a:rPr>
                            <a:t>1.03</a:t>
                          </a:r>
                          <a:endParaRPr lang="en-US" sz="200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000" i="1">
                                        <a:effectLst/>
                                        <a:latin typeface="Cambria Math" panose="02040503050406030204" pitchFamily="18" charset="0"/>
                                      </a:rPr>
                                    </m:ctrlPr>
                                  </m:sSubPr>
                                  <m:e>
                                    <m:r>
                                      <a:rPr lang="en-US" sz="2000">
                                        <a:effectLst/>
                                        <a:latin typeface="Cambria Math" panose="02040503050406030204" pitchFamily="18" charset="0"/>
                                      </a:rPr>
                                      <m:t>𝐶</m:t>
                                    </m:r>
                                  </m:e>
                                  <m:sub>
                                    <m:r>
                                      <a:rPr lang="en-US" sz="2000">
                                        <a:effectLst/>
                                        <a:latin typeface="Cambria Math" panose="02040503050406030204" pitchFamily="18" charset="0"/>
                                      </a:rPr>
                                      <m:t>2</m:t>
                                    </m:r>
                                  </m:sub>
                                </m:sSub>
                              </m:oMath>
                            </m:oMathPara>
                          </a14:m>
                          <a:endParaRPr lang="en-US" sz="200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652090408"/>
                      </a:ext>
                    </a:extLst>
                  </a:tr>
                  <a:tr h="257246">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2000">
                                    <a:effectLst/>
                                    <a:latin typeface="Cambria Math" panose="02040503050406030204" pitchFamily="18" charset="0"/>
                                  </a:rPr>
                                  <m:t>𝑐</m:t>
                                </m:r>
                              </m:oMath>
                            </m:oMathPara>
                          </a14:m>
                          <a:endParaRPr lang="en-US" sz="200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a:effectLst/>
                            </a:rPr>
                            <a:t>3.02</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dirty="0">
                              <a:effectLst/>
                            </a:rPr>
                            <a:t>0.25</a:t>
                          </a:r>
                          <a:endParaRPr lang="en-US" sz="200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000" i="1">
                                        <a:effectLst/>
                                        <a:latin typeface="Cambria Math" panose="02040503050406030204" pitchFamily="18" charset="0"/>
                                      </a:rPr>
                                    </m:ctrlPr>
                                  </m:sSubPr>
                                  <m:e>
                                    <m:r>
                                      <a:rPr lang="en-US" sz="2000">
                                        <a:effectLst/>
                                        <a:latin typeface="Cambria Math" panose="02040503050406030204" pitchFamily="18" charset="0"/>
                                      </a:rPr>
                                      <m:t>𝐶</m:t>
                                    </m:r>
                                  </m:e>
                                  <m:sub>
                                    <m:r>
                                      <a:rPr lang="en-US" sz="2000">
                                        <a:effectLst/>
                                        <a:latin typeface="Cambria Math" panose="02040503050406030204" pitchFamily="18" charset="0"/>
                                      </a:rPr>
                                      <m:t>2</m:t>
                                    </m:r>
                                  </m:sub>
                                </m:sSub>
                              </m:oMath>
                            </m:oMathPara>
                          </a14:m>
                          <a:endParaRPr lang="en-US" sz="2000" dirty="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605454499"/>
                      </a:ext>
                    </a:extLst>
                  </a:tr>
                  <a:tr h="257246">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2000">
                                    <a:effectLst/>
                                    <a:latin typeface="Cambria Math" panose="02040503050406030204" pitchFamily="18" charset="0"/>
                                  </a:rPr>
                                  <m:t>𝑑</m:t>
                                </m:r>
                              </m:oMath>
                            </m:oMathPara>
                          </a14:m>
                          <a:endParaRPr lang="en-US" sz="200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a:effectLst/>
                            </a:rPr>
                            <a:t>3.95</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a:effectLst/>
                            </a:rPr>
                            <a:t>1.03</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000" i="1">
                                        <a:effectLst/>
                                        <a:latin typeface="Cambria Math" panose="02040503050406030204" pitchFamily="18" charset="0"/>
                                      </a:rPr>
                                    </m:ctrlPr>
                                  </m:sSubPr>
                                  <m:e>
                                    <m:r>
                                      <a:rPr lang="en-US" sz="2000">
                                        <a:effectLst/>
                                        <a:latin typeface="Cambria Math" panose="02040503050406030204" pitchFamily="18" charset="0"/>
                                      </a:rPr>
                                      <m:t>𝐶</m:t>
                                    </m:r>
                                  </m:e>
                                  <m:sub>
                                    <m:r>
                                      <a:rPr lang="en-US" sz="2000">
                                        <a:effectLst/>
                                        <a:latin typeface="Cambria Math" panose="02040503050406030204" pitchFamily="18" charset="0"/>
                                      </a:rPr>
                                      <m:t>2</m:t>
                                    </m:r>
                                  </m:sub>
                                </m:sSub>
                              </m:oMath>
                            </m:oMathPara>
                          </a14:m>
                          <a:endParaRPr lang="en-US" sz="2000" dirty="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3912234936"/>
                      </a:ext>
                    </a:extLst>
                  </a:tr>
                  <a:tr h="257246">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2000">
                                    <a:effectLst/>
                                    <a:latin typeface="Cambria Math" panose="02040503050406030204" pitchFamily="18" charset="0"/>
                                  </a:rPr>
                                  <m:t>𝑒</m:t>
                                </m:r>
                              </m:oMath>
                            </m:oMathPara>
                          </a14:m>
                          <a:endParaRPr lang="en-US" sz="200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a:effectLst/>
                            </a:rPr>
                            <a:t>0.35</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a:effectLst/>
                            </a:rPr>
                            <a:t>3.09</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000" i="1">
                                        <a:effectLst/>
                                        <a:latin typeface="Cambria Math" panose="02040503050406030204" pitchFamily="18" charset="0"/>
                                      </a:rPr>
                                    </m:ctrlPr>
                                  </m:sSubPr>
                                  <m:e>
                                    <m:r>
                                      <a:rPr lang="en-US" sz="2000">
                                        <a:effectLst/>
                                        <a:latin typeface="Cambria Math" panose="02040503050406030204" pitchFamily="18" charset="0"/>
                                      </a:rPr>
                                      <m:t>𝐶</m:t>
                                    </m:r>
                                  </m:e>
                                  <m:sub>
                                    <m:r>
                                      <a:rPr lang="en-US" sz="2000">
                                        <a:effectLst/>
                                        <a:latin typeface="Cambria Math" panose="02040503050406030204" pitchFamily="18" charset="0"/>
                                      </a:rPr>
                                      <m:t>1</m:t>
                                    </m:r>
                                  </m:sub>
                                </m:sSub>
                              </m:oMath>
                            </m:oMathPara>
                          </a14:m>
                          <a:endParaRPr lang="en-US" sz="2000" dirty="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1606326056"/>
                      </a:ext>
                    </a:extLst>
                  </a:tr>
                  <a:tr h="257246">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2000">
                                    <a:effectLst/>
                                    <a:latin typeface="Cambria Math" panose="02040503050406030204" pitchFamily="18" charset="0"/>
                                  </a:rPr>
                                  <m:t>𝑓</m:t>
                                </m:r>
                              </m:oMath>
                            </m:oMathPara>
                          </a14:m>
                          <a:endParaRPr lang="en-US" sz="200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a:effectLst/>
                            </a:rPr>
                            <a:t>2.76</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a:effectLst/>
                            </a:rPr>
                            <a:t>0.75</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000" i="1">
                                        <a:effectLst/>
                                        <a:latin typeface="Cambria Math" panose="02040503050406030204" pitchFamily="18" charset="0"/>
                                      </a:rPr>
                                    </m:ctrlPr>
                                  </m:sSubPr>
                                  <m:e>
                                    <m:r>
                                      <a:rPr lang="en-US" sz="2000">
                                        <a:effectLst/>
                                        <a:latin typeface="Cambria Math" panose="02040503050406030204" pitchFamily="18" charset="0"/>
                                      </a:rPr>
                                      <m:t>𝐶</m:t>
                                    </m:r>
                                  </m:e>
                                  <m:sub>
                                    <m:r>
                                      <a:rPr lang="en-US" sz="2000">
                                        <a:effectLst/>
                                        <a:latin typeface="Cambria Math" panose="02040503050406030204" pitchFamily="18" charset="0"/>
                                      </a:rPr>
                                      <m:t>2</m:t>
                                    </m:r>
                                  </m:sub>
                                </m:sSub>
                              </m:oMath>
                            </m:oMathPara>
                          </a14:m>
                          <a:endParaRPr lang="en-US" sz="2000" dirty="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2063344085"/>
                      </a:ext>
                    </a:extLst>
                  </a:tr>
                  <a:tr h="257246">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2000">
                                    <a:effectLst/>
                                    <a:latin typeface="Cambria Math" panose="02040503050406030204" pitchFamily="18" charset="0"/>
                                  </a:rPr>
                                  <m:t>𝑔</m:t>
                                </m:r>
                              </m:oMath>
                            </m:oMathPara>
                          </a14:m>
                          <a:endParaRPr lang="en-US" sz="200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a:effectLst/>
                            </a:rPr>
                            <a:t>0.79</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a:effectLst/>
                            </a:rPr>
                            <a:t>3.47</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000" i="1">
                                        <a:effectLst/>
                                        <a:latin typeface="Cambria Math" panose="02040503050406030204" pitchFamily="18" charset="0"/>
                                      </a:rPr>
                                    </m:ctrlPr>
                                  </m:sSubPr>
                                  <m:e>
                                    <m:r>
                                      <a:rPr lang="en-US" sz="2000">
                                        <a:effectLst/>
                                        <a:latin typeface="Cambria Math" panose="02040503050406030204" pitchFamily="18" charset="0"/>
                                      </a:rPr>
                                      <m:t>𝐶</m:t>
                                    </m:r>
                                  </m:e>
                                  <m:sub>
                                    <m:r>
                                      <a:rPr lang="en-US" sz="2000">
                                        <a:effectLst/>
                                        <a:latin typeface="Cambria Math" panose="02040503050406030204" pitchFamily="18" charset="0"/>
                                      </a:rPr>
                                      <m:t>1</m:t>
                                    </m:r>
                                  </m:sub>
                                </m:sSub>
                              </m:oMath>
                            </m:oMathPara>
                          </a14:m>
                          <a:endParaRPr lang="en-US" sz="2000" dirty="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3800155875"/>
                      </a:ext>
                    </a:extLst>
                  </a:tr>
                  <a:tr h="257246">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2000">
                                    <a:effectLst/>
                                    <a:latin typeface="Cambria Math" panose="02040503050406030204" pitchFamily="18" charset="0"/>
                                  </a:rPr>
                                  <m:t>h</m:t>
                                </m:r>
                              </m:oMath>
                            </m:oMathPara>
                          </a14:m>
                          <a:endParaRPr lang="en-US" sz="200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a:effectLst/>
                            </a:rPr>
                            <a:t>1.06</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dirty="0">
                              <a:effectLst/>
                            </a:rPr>
                            <a:t>2.66</a:t>
                          </a:r>
                          <a:endParaRPr lang="en-US" sz="200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000" i="1">
                                        <a:effectLst/>
                                        <a:latin typeface="Cambria Math" panose="02040503050406030204" pitchFamily="18" charset="0"/>
                                      </a:rPr>
                                    </m:ctrlPr>
                                  </m:sSubPr>
                                  <m:e>
                                    <m:r>
                                      <a:rPr lang="en-US" sz="2000">
                                        <a:effectLst/>
                                        <a:latin typeface="Cambria Math" panose="02040503050406030204" pitchFamily="18" charset="0"/>
                                      </a:rPr>
                                      <m:t>𝐶</m:t>
                                    </m:r>
                                  </m:e>
                                  <m:sub>
                                    <m:r>
                                      <a:rPr lang="en-US" sz="2000">
                                        <a:effectLst/>
                                        <a:latin typeface="Cambria Math" panose="02040503050406030204" pitchFamily="18" charset="0"/>
                                      </a:rPr>
                                      <m:t>1</m:t>
                                    </m:r>
                                  </m:sub>
                                </m:sSub>
                              </m:oMath>
                            </m:oMathPara>
                          </a14:m>
                          <a:endParaRPr lang="en-US" sz="2000" dirty="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2075844384"/>
                      </a:ext>
                    </a:extLst>
                  </a:tr>
                </a:tbl>
              </a:graphicData>
            </a:graphic>
          </p:graphicFrame>
        </mc:Choice>
        <mc:Fallback xmlns="">
          <p:graphicFrame>
            <p:nvGraphicFramePr>
              <p:cNvPr id="4" name="Table 3">
                <a:extLst>
                  <a:ext uri="{FF2B5EF4-FFF2-40B4-BE49-F238E27FC236}">
                    <a16:creationId xmlns:a16="http://schemas.microsoft.com/office/drawing/2014/main" id="{5B07187B-356A-4453-96C4-DCB6BD0111F7}"/>
                  </a:ext>
                </a:extLst>
              </p:cNvPr>
              <p:cNvGraphicFramePr>
                <a:graphicFrameLocks noGrp="1"/>
              </p:cNvGraphicFramePr>
              <p:nvPr>
                <p:extLst>
                  <p:ext uri="{D42A27DB-BD31-4B8C-83A1-F6EECF244321}">
                    <p14:modId xmlns:p14="http://schemas.microsoft.com/office/powerpoint/2010/main" val="3497626676"/>
                  </p:ext>
                </p:extLst>
              </p:nvPr>
            </p:nvGraphicFramePr>
            <p:xfrm>
              <a:off x="1962363" y="3150253"/>
              <a:ext cx="8846048" cy="2952891"/>
            </p:xfrm>
            <a:graphic>
              <a:graphicData uri="http://schemas.openxmlformats.org/drawingml/2006/table">
                <a:tbl>
                  <a:tblPr firstRow="1" firstCol="1" bandRow="1">
                    <a:tableStyleId>{5C22544A-7EE6-4342-B048-85BDC9FD1C3A}</a:tableStyleId>
                  </a:tblPr>
                  <a:tblGrid>
                    <a:gridCol w="2211512">
                      <a:extLst>
                        <a:ext uri="{9D8B030D-6E8A-4147-A177-3AD203B41FA5}">
                          <a16:colId xmlns:a16="http://schemas.microsoft.com/office/drawing/2014/main" val="3648619765"/>
                        </a:ext>
                      </a:extLst>
                    </a:gridCol>
                    <a:gridCol w="2211512">
                      <a:extLst>
                        <a:ext uri="{9D8B030D-6E8A-4147-A177-3AD203B41FA5}">
                          <a16:colId xmlns:a16="http://schemas.microsoft.com/office/drawing/2014/main" val="1283602267"/>
                        </a:ext>
                      </a:extLst>
                    </a:gridCol>
                    <a:gridCol w="2211512">
                      <a:extLst>
                        <a:ext uri="{9D8B030D-6E8A-4147-A177-3AD203B41FA5}">
                          <a16:colId xmlns:a16="http://schemas.microsoft.com/office/drawing/2014/main" val="3430969301"/>
                        </a:ext>
                      </a:extLst>
                    </a:gridCol>
                    <a:gridCol w="2211512">
                      <a:extLst>
                        <a:ext uri="{9D8B030D-6E8A-4147-A177-3AD203B41FA5}">
                          <a16:colId xmlns:a16="http://schemas.microsoft.com/office/drawing/2014/main" val="113749832"/>
                        </a:ext>
                      </a:extLst>
                    </a:gridCol>
                  </a:tblGrid>
                  <a:tr h="514491">
                    <a:tc>
                      <a:txBody>
                        <a:bodyPr/>
                        <a:lstStyle/>
                        <a:p>
                          <a:pPr marL="0" marR="0" algn="ctr">
                            <a:spcBef>
                              <a:spcPts val="0"/>
                            </a:spcBef>
                            <a:spcAft>
                              <a:spcPts val="0"/>
                            </a:spcAft>
                          </a:pPr>
                          <a:r>
                            <a:rPr lang="en-US" sz="2000" dirty="0">
                              <a:effectLst/>
                            </a:rPr>
                            <a:t>Point</a:t>
                          </a:r>
                          <a:endParaRPr lang="en-US" sz="200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endParaRPr lang="en-US"/>
                        </a:p>
                      </a:txBody>
                      <a:tcPr marL="68580" marR="68580" marT="0" marB="0" anchor="ctr">
                        <a:blipFill>
                          <a:blip r:embed="rId3"/>
                          <a:stretch>
                            <a:fillRect l="-100000" t="-1176" r="-200549" b="-501176"/>
                          </a:stretch>
                        </a:blipFill>
                      </a:tcPr>
                    </a:tc>
                    <a:tc>
                      <a:txBody>
                        <a:bodyPr/>
                        <a:lstStyle/>
                        <a:p>
                          <a:endParaRPr lang="en-US"/>
                        </a:p>
                      </a:txBody>
                      <a:tcPr marL="68580" marR="68580" marT="0" marB="0" anchor="ctr">
                        <a:blipFill>
                          <a:blip r:embed="rId3"/>
                          <a:stretch>
                            <a:fillRect l="-200551" t="-1176" r="-101102" b="-501176"/>
                          </a:stretch>
                        </a:blipFill>
                      </a:tcPr>
                    </a:tc>
                    <a:tc>
                      <a:txBody>
                        <a:bodyPr/>
                        <a:lstStyle/>
                        <a:p>
                          <a:pPr marL="0" marR="0" algn="ctr">
                            <a:spcBef>
                              <a:spcPts val="0"/>
                            </a:spcBef>
                            <a:spcAft>
                              <a:spcPts val="0"/>
                            </a:spcAft>
                          </a:pPr>
                          <a:r>
                            <a:rPr lang="en-US" sz="2000">
                              <a:effectLst/>
                            </a:rPr>
                            <a:t>Membership</a:t>
                          </a:r>
                          <a:endParaRPr lang="en-US" sz="200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2962137803"/>
                      </a:ext>
                    </a:extLst>
                  </a:tr>
                  <a:tr h="304800">
                    <a:tc>
                      <a:txBody>
                        <a:bodyPr/>
                        <a:lstStyle/>
                        <a:p>
                          <a:endParaRPr lang="en-US"/>
                        </a:p>
                      </a:txBody>
                      <a:tcPr marL="68580" marR="68580" marT="0" marB="0" anchor="ctr">
                        <a:blipFill>
                          <a:blip r:embed="rId3"/>
                          <a:stretch>
                            <a:fillRect l="-275" t="-172000" r="-301377" b="-752000"/>
                          </a:stretch>
                        </a:blipFill>
                      </a:tcPr>
                    </a:tc>
                    <a:tc>
                      <a:txBody>
                        <a:bodyPr/>
                        <a:lstStyle/>
                        <a:p>
                          <a:pPr marL="0" marR="0" algn="ctr">
                            <a:spcBef>
                              <a:spcPts val="0"/>
                            </a:spcBef>
                            <a:spcAft>
                              <a:spcPts val="0"/>
                            </a:spcAft>
                          </a:pPr>
                          <a:r>
                            <a:rPr lang="en-US" sz="2000" dirty="0">
                              <a:effectLst/>
                            </a:rPr>
                            <a:t>1.27</a:t>
                          </a:r>
                          <a:endParaRPr lang="en-US" sz="200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dirty="0">
                              <a:effectLst/>
                            </a:rPr>
                            <a:t>3.01</a:t>
                          </a:r>
                          <a:endParaRPr lang="en-US" sz="200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endParaRPr lang="en-US"/>
                        </a:p>
                      </a:txBody>
                      <a:tcPr marL="68580" marR="68580" marT="0" marB="0" anchor="ctr">
                        <a:blipFill>
                          <a:blip r:embed="rId3"/>
                          <a:stretch>
                            <a:fillRect l="-300551" t="-172000" r="-1102" b="-752000"/>
                          </a:stretch>
                        </a:blipFill>
                      </a:tcPr>
                    </a:tc>
                    <a:extLst>
                      <a:ext uri="{0D108BD9-81ED-4DB2-BD59-A6C34878D82A}">
                        <a16:rowId xmlns:a16="http://schemas.microsoft.com/office/drawing/2014/main" val="2230412265"/>
                      </a:ext>
                    </a:extLst>
                  </a:tr>
                  <a:tr h="304800">
                    <a:tc>
                      <a:txBody>
                        <a:bodyPr/>
                        <a:lstStyle/>
                        <a:p>
                          <a:endParaRPr lang="en-US"/>
                        </a:p>
                      </a:txBody>
                      <a:tcPr marL="68580" marR="68580" marT="0" marB="0" anchor="ctr">
                        <a:blipFill>
                          <a:blip r:embed="rId3"/>
                          <a:stretch>
                            <a:fillRect l="-275" t="-272000" r="-301377" b="-652000"/>
                          </a:stretch>
                        </a:blipFill>
                      </a:tcPr>
                    </a:tc>
                    <a:tc>
                      <a:txBody>
                        <a:bodyPr/>
                        <a:lstStyle/>
                        <a:p>
                          <a:pPr marL="0" marR="0" algn="ctr">
                            <a:spcBef>
                              <a:spcPts val="0"/>
                            </a:spcBef>
                            <a:spcAft>
                              <a:spcPts val="0"/>
                            </a:spcAft>
                          </a:pPr>
                          <a:r>
                            <a:rPr lang="en-US" sz="2000">
                              <a:effectLst/>
                            </a:rPr>
                            <a:t>2.15</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dirty="0">
                              <a:effectLst/>
                            </a:rPr>
                            <a:t>1.03</a:t>
                          </a:r>
                          <a:endParaRPr lang="en-US" sz="200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endParaRPr lang="en-US"/>
                        </a:p>
                      </a:txBody>
                      <a:tcPr marL="68580" marR="68580" marT="0" marB="0" anchor="ctr">
                        <a:blipFill>
                          <a:blip r:embed="rId3"/>
                          <a:stretch>
                            <a:fillRect l="-300551" t="-272000" r="-1102" b="-652000"/>
                          </a:stretch>
                        </a:blipFill>
                      </a:tcPr>
                    </a:tc>
                    <a:extLst>
                      <a:ext uri="{0D108BD9-81ED-4DB2-BD59-A6C34878D82A}">
                        <a16:rowId xmlns:a16="http://schemas.microsoft.com/office/drawing/2014/main" val="652090408"/>
                      </a:ext>
                    </a:extLst>
                  </a:tr>
                  <a:tr h="304800">
                    <a:tc>
                      <a:txBody>
                        <a:bodyPr/>
                        <a:lstStyle/>
                        <a:p>
                          <a:endParaRPr lang="en-US"/>
                        </a:p>
                      </a:txBody>
                      <a:tcPr marL="68580" marR="68580" marT="0" marB="0" anchor="ctr">
                        <a:blipFill>
                          <a:blip r:embed="rId3"/>
                          <a:stretch>
                            <a:fillRect l="-275" t="-372000" r="-301377" b="-552000"/>
                          </a:stretch>
                        </a:blipFill>
                      </a:tcPr>
                    </a:tc>
                    <a:tc>
                      <a:txBody>
                        <a:bodyPr/>
                        <a:lstStyle/>
                        <a:p>
                          <a:pPr marL="0" marR="0" algn="ctr">
                            <a:spcBef>
                              <a:spcPts val="0"/>
                            </a:spcBef>
                            <a:spcAft>
                              <a:spcPts val="0"/>
                            </a:spcAft>
                          </a:pPr>
                          <a:r>
                            <a:rPr lang="en-US" sz="2000">
                              <a:effectLst/>
                            </a:rPr>
                            <a:t>3.02</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dirty="0">
                              <a:effectLst/>
                            </a:rPr>
                            <a:t>0.25</a:t>
                          </a:r>
                          <a:endParaRPr lang="en-US" sz="200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endParaRPr lang="en-US"/>
                        </a:p>
                      </a:txBody>
                      <a:tcPr marL="68580" marR="68580" marT="0" marB="0" anchor="ctr">
                        <a:blipFill>
                          <a:blip r:embed="rId3"/>
                          <a:stretch>
                            <a:fillRect l="-300551" t="-372000" r="-1102" b="-552000"/>
                          </a:stretch>
                        </a:blipFill>
                      </a:tcPr>
                    </a:tc>
                    <a:extLst>
                      <a:ext uri="{0D108BD9-81ED-4DB2-BD59-A6C34878D82A}">
                        <a16:rowId xmlns:a16="http://schemas.microsoft.com/office/drawing/2014/main" val="605454499"/>
                      </a:ext>
                    </a:extLst>
                  </a:tr>
                  <a:tr h="304800">
                    <a:tc>
                      <a:txBody>
                        <a:bodyPr/>
                        <a:lstStyle/>
                        <a:p>
                          <a:endParaRPr lang="en-US"/>
                        </a:p>
                      </a:txBody>
                      <a:tcPr marL="68580" marR="68580" marT="0" marB="0" anchor="ctr">
                        <a:blipFill>
                          <a:blip r:embed="rId3"/>
                          <a:stretch>
                            <a:fillRect l="-275" t="-472000" r="-301377" b="-452000"/>
                          </a:stretch>
                        </a:blipFill>
                      </a:tcPr>
                    </a:tc>
                    <a:tc>
                      <a:txBody>
                        <a:bodyPr/>
                        <a:lstStyle/>
                        <a:p>
                          <a:pPr marL="0" marR="0" algn="ctr">
                            <a:spcBef>
                              <a:spcPts val="0"/>
                            </a:spcBef>
                            <a:spcAft>
                              <a:spcPts val="0"/>
                            </a:spcAft>
                          </a:pPr>
                          <a:r>
                            <a:rPr lang="en-US" sz="2000">
                              <a:effectLst/>
                            </a:rPr>
                            <a:t>3.95</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a:effectLst/>
                            </a:rPr>
                            <a:t>1.03</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endParaRPr lang="en-US"/>
                        </a:p>
                      </a:txBody>
                      <a:tcPr marL="68580" marR="68580" marT="0" marB="0" anchor="ctr">
                        <a:blipFill>
                          <a:blip r:embed="rId3"/>
                          <a:stretch>
                            <a:fillRect l="-300551" t="-472000" r="-1102" b="-452000"/>
                          </a:stretch>
                        </a:blipFill>
                      </a:tcPr>
                    </a:tc>
                    <a:extLst>
                      <a:ext uri="{0D108BD9-81ED-4DB2-BD59-A6C34878D82A}">
                        <a16:rowId xmlns:a16="http://schemas.microsoft.com/office/drawing/2014/main" val="3912234936"/>
                      </a:ext>
                    </a:extLst>
                  </a:tr>
                  <a:tr h="304800">
                    <a:tc>
                      <a:txBody>
                        <a:bodyPr/>
                        <a:lstStyle/>
                        <a:p>
                          <a:endParaRPr lang="en-US"/>
                        </a:p>
                      </a:txBody>
                      <a:tcPr marL="68580" marR="68580" marT="0" marB="0" anchor="ctr">
                        <a:blipFill>
                          <a:blip r:embed="rId3"/>
                          <a:stretch>
                            <a:fillRect l="-275" t="-560784" r="-301377" b="-343137"/>
                          </a:stretch>
                        </a:blipFill>
                      </a:tcPr>
                    </a:tc>
                    <a:tc>
                      <a:txBody>
                        <a:bodyPr/>
                        <a:lstStyle/>
                        <a:p>
                          <a:pPr marL="0" marR="0" algn="ctr">
                            <a:spcBef>
                              <a:spcPts val="0"/>
                            </a:spcBef>
                            <a:spcAft>
                              <a:spcPts val="0"/>
                            </a:spcAft>
                          </a:pPr>
                          <a:r>
                            <a:rPr lang="en-US" sz="2000">
                              <a:effectLst/>
                            </a:rPr>
                            <a:t>0.35</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a:effectLst/>
                            </a:rPr>
                            <a:t>3.09</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endParaRPr lang="en-US"/>
                        </a:p>
                      </a:txBody>
                      <a:tcPr marL="68580" marR="68580" marT="0" marB="0" anchor="ctr">
                        <a:blipFill>
                          <a:blip r:embed="rId3"/>
                          <a:stretch>
                            <a:fillRect l="-300551" t="-560784" r="-1102" b="-343137"/>
                          </a:stretch>
                        </a:blipFill>
                      </a:tcPr>
                    </a:tc>
                    <a:extLst>
                      <a:ext uri="{0D108BD9-81ED-4DB2-BD59-A6C34878D82A}">
                        <a16:rowId xmlns:a16="http://schemas.microsoft.com/office/drawing/2014/main" val="1606326056"/>
                      </a:ext>
                    </a:extLst>
                  </a:tr>
                  <a:tr h="304800">
                    <a:tc>
                      <a:txBody>
                        <a:bodyPr/>
                        <a:lstStyle/>
                        <a:p>
                          <a:endParaRPr lang="en-US"/>
                        </a:p>
                      </a:txBody>
                      <a:tcPr marL="68580" marR="68580" marT="0" marB="0" anchor="ctr">
                        <a:blipFill>
                          <a:blip r:embed="rId3"/>
                          <a:stretch>
                            <a:fillRect l="-275" t="-674000" r="-301377" b="-250000"/>
                          </a:stretch>
                        </a:blipFill>
                      </a:tcPr>
                    </a:tc>
                    <a:tc>
                      <a:txBody>
                        <a:bodyPr/>
                        <a:lstStyle/>
                        <a:p>
                          <a:pPr marL="0" marR="0" algn="ctr">
                            <a:spcBef>
                              <a:spcPts val="0"/>
                            </a:spcBef>
                            <a:spcAft>
                              <a:spcPts val="0"/>
                            </a:spcAft>
                          </a:pPr>
                          <a:r>
                            <a:rPr lang="en-US" sz="2000">
                              <a:effectLst/>
                            </a:rPr>
                            <a:t>2.76</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a:effectLst/>
                            </a:rPr>
                            <a:t>0.75</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endParaRPr lang="en-US"/>
                        </a:p>
                      </a:txBody>
                      <a:tcPr marL="68580" marR="68580" marT="0" marB="0" anchor="ctr">
                        <a:blipFill>
                          <a:blip r:embed="rId3"/>
                          <a:stretch>
                            <a:fillRect l="-300551" t="-674000" r="-1102" b="-250000"/>
                          </a:stretch>
                        </a:blipFill>
                      </a:tcPr>
                    </a:tc>
                    <a:extLst>
                      <a:ext uri="{0D108BD9-81ED-4DB2-BD59-A6C34878D82A}">
                        <a16:rowId xmlns:a16="http://schemas.microsoft.com/office/drawing/2014/main" val="2063344085"/>
                      </a:ext>
                    </a:extLst>
                  </a:tr>
                  <a:tr h="304800">
                    <a:tc>
                      <a:txBody>
                        <a:bodyPr/>
                        <a:lstStyle/>
                        <a:p>
                          <a:endParaRPr lang="en-US"/>
                        </a:p>
                      </a:txBody>
                      <a:tcPr marL="68580" marR="68580" marT="0" marB="0" anchor="ctr">
                        <a:blipFill>
                          <a:blip r:embed="rId3"/>
                          <a:stretch>
                            <a:fillRect l="-275" t="-774000" r="-301377" b="-150000"/>
                          </a:stretch>
                        </a:blipFill>
                      </a:tcPr>
                    </a:tc>
                    <a:tc>
                      <a:txBody>
                        <a:bodyPr/>
                        <a:lstStyle/>
                        <a:p>
                          <a:pPr marL="0" marR="0" algn="ctr">
                            <a:spcBef>
                              <a:spcPts val="0"/>
                            </a:spcBef>
                            <a:spcAft>
                              <a:spcPts val="0"/>
                            </a:spcAft>
                          </a:pPr>
                          <a:r>
                            <a:rPr lang="en-US" sz="2000">
                              <a:effectLst/>
                            </a:rPr>
                            <a:t>0.79</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a:effectLst/>
                            </a:rPr>
                            <a:t>3.47</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endParaRPr lang="en-US"/>
                        </a:p>
                      </a:txBody>
                      <a:tcPr marL="68580" marR="68580" marT="0" marB="0" anchor="ctr">
                        <a:blipFill>
                          <a:blip r:embed="rId3"/>
                          <a:stretch>
                            <a:fillRect l="-300551" t="-774000" r="-1102" b="-150000"/>
                          </a:stretch>
                        </a:blipFill>
                      </a:tcPr>
                    </a:tc>
                    <a:extLst>
                      <a:ext uri="{0D108BD9-81ED-4DB2-BD59-A6C34878D82A}">
                        <a16:rowId xmlns:a16="http://schemas.microsoft.com/office/drawing/2014/main" val="3800155875"/>
                      </a:ext>
                    </a:extLst>
                  </a:tr>
                  <a:tr h="304800">
                    <a:tc>
                      <a:txBody>
                        <a:bodyPr/>
                        <a:lstStyle/>
                        <a:p>
                          <a:endParaRPr lang="en-US"/>
                        </a:p>
                      </a:txBody>
                      <a:tcPr marL="68580" marR="68580" marT="0" marB="0" anchor="ctr">
                        <a:blipFill>
                          <a:blip r:embed="rId3"/>
                          <a:stretch>
                            <a:fillRect l="-275" t="-874000" r="-301377" b="-50000"/>
                          </a:stretch>
                        </a:blipFill>
                      </a:tcPr>
                    </a:tc>
                    <a:tc>
                      <a:txBody>
                        <a:bodyPr/>
                        <a:lstStyle/>
                        <a:p>
                          <a:pPr marL="0" marR="0" algn="ctr">
                            <a:spcBef>
                              <a:spcPts val="0"/>
                            </a:spcBef>
                            <a:spcAft>
                              <a:spcPts val="0"/>
                            </a:spcAft>
                          </a:pPr>
                          <a:r>
                            <a:rPr lang="en-US" sz="2000">
                              <a:effectLst/>
                            </a:rPr>
                            <a:t>1.06</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dirty="0">
                              <a:effectLst/>
                            </a:rPr>
                            <a:t>2.66</a:t>
                          </a:r>
                          <a:endParaRPr lang="en-US" sz="200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endParaRPr lang="en-US"/>
                        </a:p>
                      </a:txBody>
                      <a:tcPr marL="68580" marR="68580" marT="0" marB="0" anchor="ctr">
                        <a:blipFill>
                          <a:blip r:embed="rId3"/>
                          <a:stretch>
                            <a:fillRect l="-300551" t="-874000" r="-1102" b="-50000"/>
                          </a:stretch>
                        </a:blipFill>
                      </a:tcPr>
                    </a:tc>
                    <a:extLst>
                      <a:ext uri="{0D108BD9-81ED-4DB2-BD59-A6C34878D82A}">
                        <a16:rowId xmlns:a16="http://schemas.microsoft.com/office/drawing/2014/main" val="2075844384"/>
                      </a:ext>
                    </a:extLst>
                  </a:tr>
                </a:tbl>
              </a:graphicData>
            </a:graphic>
          </p:graphicFrame>
        </mc:Fallback>
      </mc:AlternateContent>
    </p:spTree>
    <p:extLst>
      <p:ext uri="{BB962C8B-B14F-4D97-AF65-F5344CB8AC3E}">
        <p14:creationId xmlns:p14="http://schemas.microsoft.com/office/powerpoint/2010/main" val="6105782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t>k</a:t>
            </a:r>
            <a:r>
              <a:rPr lang="en-US" dirty="0"/>
              <a:t>-Means Clustering</a:t>
            </a:r>
          </a:p>
        </p:txBody>
      </p:sp>
      <p:sp>
        <p:nvSpPr>
          <p:cNvPr id="3" name="Content Placeholder 2"/>
          <p:cNvSpPr>
            <a:spLocks noGrp="1"/>
          </p:cNvSpPr>
          <p:nvPr>
            <p:ph idx="1"/>
          </p:nvPr>
        </p:nvSpPr>
        <p:spPr>
          <a:xfrm>
            <a:off x="1134050" y="1738149"/>
            <a:ext cx="10372150" cy="4303509"/>
          </a:xfrm>
        </p:spPr>
        <p:txBody>
          <a:bodyPr>
            <a:normAutofit/>
          </a:bodyPr>
          <a:lstStyle/>
          <a:p>
            <a:pPr marL="0" indent="0">
              <a:buNone/>
            </a:pPr>
            <a:r>
              <a:rPr lang="en-US" sz="2000" u="sng" dirty="0"/>
              <a:t>Step 4</a:t>
            </a:r>
            <a:r>
              <a:rPr lang="en-US" sz="2000" dirty="0"/>
              <a:t>: update the location of each cluster center – no change!</a:t>
            </a:r>
          </a:p>
          <a:p>
            <a:pPr marL="0" indent="0">
              <a:buNone/>
            </a:pPr>
            <a:r>
              <a:rPr lang="en-US" sz="2000" dirty="0"/>
              <a:t>The algorithm converges.  </a:t>
            </a:r>
            <a:r>
              <a:rPr lang="en-US" sz="2000" dirty="0">
                <a:solidFill>
                  <a:srgbClr val="FF0000"/>
                </a:solidFill>
              </a:rPr>
              <a:t>STOP!</a:t>
            </a:r>
          </a:p>
          <a:p>
            <a:pPr marL="0" indent="0" algn="just">
              <a:buNone/>
            </a:pPr>
            <a:endParaRPr lang="en-US" dirty="0"/>
          </a:p>
        </p:txBody>
      </p:sp>
    </p:spTree>
    <p:extLst>
      <p:ext uri="{BB962C8B-B14F-4D97-AF65-F5344CB8AC3E}">
        <p14:creationId xmlns:p14="http://schemas.microsoft.com/office/powerpoint/2010/main" val="10774245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t>k</a:t>
            </a:r>
            <a:r>
              <a:rPr lang="en-US" dirty="0"/>
              <a:t>-Means Clustering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134050" y="1738149"/>
                <a:ext cx="10372150" cy="4303509"/>
              </a:xfrm>
            </p:spPr>
            <p:txBody>
              <a:bodyPr>
                <a:normAutofit fontScale="92500"/>
              </a:bodyPr>
              <a:lstStyle/>
              <a:p>
                <a:pPr marL="0" indent="0" algn="just">
                  <a:buNone/>
                </a:pPr>
                <a:r>
                  <a:rPr lang="en-US" b="1" dirty="0"/>
                  <a:t>Changes of MSB, MSE, and Pseudo-F when the Algorithm Proceeds</a:t>
                </a:r>
                <a:endParaRPr lang="en-US" dirty="0"/>
              </a:p>
              <a:p>
                <a:pPr marL="0" indent="0" algn="just">
                  <a:buNone/>
                </a:pPr>
                <a:r>
                  <a:rPr lang="en-US" b="1" dirty="0"/>
                  <a:t> </a:t>
                </a:r>
                <a:endParaRPr lang="en-US" dirty="0"/>
              </a:p>
              <a:p>
                <a:pPr marL="0" indent="0" algn="just">
                  <a:lnSpc>
                    <a:spcPct val="120000"/>
                  </a:lnSpc>
                  <a:spcBef>
                    <a:spcPts val="0"/>
                  </a:spcBef>
                  <a:buNone/>
                </a:pPr>
                <a:r>
                  <a:rPr lang="en-US" sz="2600" dirty="0">
                    <a:solidFill>
                      <a:srgbClr val="FF0000"/>
                    </a:solidFill>
                  </a:rPr>
                  <a:t>First pass:</a:t>
                </a:r>
              </a:p>
              <a:p>
                <a:pPr marL="0" indent="0" algn="just">
                  <a:lnSpc>
                    <a:spcPct val="120000"/>
                  </a:lnSpc>
                  <a:spcBef>
                    <a:spcPts val="0"/>
                  </a:spcBef>
                  <a:buNone/>
                </a:pPr>
                <a:r>
                  <a:rPr lang="en-US" sz="2600" dirty="0"/>
                  <a:t> </a:t>
                </a:r>
              </a:p>
              <a:p>
                <a:pPr marL="0" indent="0" algn="just">
                  <a:lnSpc>
                    <a:spcPct val="120000"/>
                  </a:lnSpc>
                  <a:spcBef>
                    <a:spcPts val="0"/>
                  </a:spcBef>
                  <a:buNone/>
                </a:pPr>
                <a:r>
                  <a:rPr lang="en-US" sz="2600" dirty="0"/>
                  <a:t>	</a:t>
                </a:r>
                <a14:m>
                  <m:oMath xmlns:m="http://schemas.openxmlformats.org/officeDocument/2006/math">
                    <m:r>
                      <a:rPr lang="en-US" sz="2600" i="1">
                        <a:latin typeface="Cambria Math" panose="02040503050406030204" pitchFamily="18" charset="0"/>
                      </a:rPr>
                      <m:t>𝑆𝑆𝐵</m:t>
                    </m:r>
                    <m:r>
                      <a:rPr lang="en-US" sz="2600" i="1">
                        <a:latin typeface="Cambria Math" panose="02040503050406030204" pitchFamily="18" charset="0"/>
                      </a:rPr>
                      <m:t>=</m:t>
                    </m:r>
                    <m:nary>
                      <m:naryPr>
                        <m:chr m:val="∑"/>
                        <m:limLoc m:val="undOvr"/>
                        <m:ctrlPr>
                          <a:rPr lang="en-US" sz="2600" i="1">
                            <a:latin typeface="Cambria Math" panose="02040503050406030204" pitchFamily="18" charset="0"/>
                          </a:rPr>
                        </m:ctrlPr>
                      </m:naryPr>
                      <m:sub>
                        <m:r>
                          <a:rPr lang="en-US" sz="2600" i="1">
                            <a:latin typeface="Cambria Math" panose="02040503050406030204" pitchFamily="18" charset="0"/>
                          </a:rPr>
                          <m:t>𝑖</m:t>
                        </m:r>
                        <m:r>
                          <a:rPr lang="en-US" sz="2600" i="1">
                            <a:latin typeface="Cambria Math" panose="02040503050406030204" pitchFamily="18" charset="0"/>
                          </a:rPr>
                          <m:t>=1</m:t>
                        </m:r>
                      </m:sub>
                      <m:sup>
                        <m:r>
                          <a:rPr lang="en-US" sz="2600" i="1">
                            <a:latin typeface="Cambria Math" panose="02040503050406030204" pitchFamily="18" charset="0"/>
                          </a:rPr>
                          <m:t>𝑘</m:t>
                        </m:r>
                      </m:sup>
                      <m:e>
                        <m:sSub>
                          <m:sSubPr>
                            <m:ctrlPr>
                              <a:rPr lang="en-US" sz="2600" i="1">
                                <a:latin typeface="Cambria Math" panose="02040503050406030204" pitchFamily="18" charset="0"/>
                              </a:rPr>
                            </m:ctrlPr>
                          </m:sSubPr>
                          <m:e>
                            <m:r>
                              <a:rPr lang="en-US" sz="2600" i="1">
                                <a:latin typeface="Cambria Math" panose="02040503050406030204" pitchFamily="18" charset="0"/>
                              </a:rPr>
                              <m:t>𝑛</m:t>
                            </m:r>
                          </m:e>
                          <m:sub>
                            <m:r>
                              <a:rPr lang="en-US" sz="2600" i="1">
                                <a:latin typeface="Cambria Math" panose="02040503050406030204" pitchFamily="18" charset="0"/>
                              </a:rPr>
                              <m:t>𝑖</m:t>
                            </m:r>
                          </m:sub>
                        </m:sSub>
                        <m:r>
                          <a:rPr lang="en-US" sz="2600" i="1">
                            <a:latin typeface="Cambria Math" panose="02040503050406030204" pitchFamily="18" charset="0"/>
                          </a:rPr>
                          <m:t>𝑑</m:t>
                        </m:r>
                        <m:sSup>
                          <m:sSupPr>
                            <m:ctrlPr>
                              <a:rPr lang="en-US" sz="2600" i="1">
                                <a:latin typeface="Cambria Math" panose="02040503050406030204" pitchFamily="18" charset="0"/>
                              </a:rPr>
                            </m:ctrlPr>
                          </m:sSupPr>
                          <m:e>
                            <m:d>
                              <m:dPr>
                                <m:ctrlPr>
                                  <a:rPr lang="en-US" sz="2600" i="1">
                                    <a:latin typeface="Cambria Math" panose="02040503050406030204" pitchFamily="18" charset="0"/>
                                  </a:rPr>
                                </m:ctrlPr>
                              </m:dPr>
                              <m:e>
                                <m:sSub>
                                  <m:sSubPr>
                                    <m:ctrlPr>
                                      <a:rPr lang="en-US" sz="2600" i="1">
                                        <a:latin typeface="Cambria Math" panose="02040503050406030204" pitchFamily="18" charset="0"/>
                                      </a:rPr>
                                    </m:ctrlPr>
                                  </m:sSubPr>
                                  <m:e>
                                    <m:r>
                                      <a:rPr lang="en-US" sz="2600" i="1">
                                        <a:latin typeface="Cambria Math" panose="02040503050406030204" pitchFamily="18" charset="0"/>
                                      </a:rPr>
                                      <m:t>𝑚</m:t>
                                    </m:r>
                                  </m:e>
                                  <m:sub>
                                    <m:r>
                                      <a:rPr lang="en-US" sz="2600" i="1">
                                        <a:latin typeface="Cambria Math" panose="02040503050406030204" pitchFamily="18" charset="0"/>
                                      </a:rPr>
                                      <m:t>𝑖</m:t>
                                    </m:r>
                                  </m:sub>
                                </m:sSub>
                                <m:r>
                                  <a:rPr lang="en-US" sz="2600" i="1">
                                    <a:latin typeface="Cambria Math" panose="02040503050406030204" pitchFamily="18" charset="0"/>
                                  </a:rPr>
                                  <m:t>,</m:t>
                                </m:r>
                                <m:r>
                                  <a:rPr lang="en-US" sz="2600" i="1">
                                    <a:latin typeface="Cambria Math" panose="02040503050406030204" pitchFamily="18" charset="0"/>
                                  </a:rPr>
                                  <m:t>𝑀</m:t>
                                </m:r>
                              </m:e>
                            </m:d>
                          </m:e>
                          <m:sup>
                            <m:r>
                              <a:rPr lang="en-US" sz="2600" i="1">
                                <a:latin typeface="Cambria Math" panose="02040503050406030204" pitchFamily="18" charset="0"/>
                              </a:rPr>
                              <m:t>2</m:t>
                            </m:r>
                          </m:sup>
                        </m:sSup>
                        <m:r>
                          <a:rPr lang="en-US" sz="2600" i="1">
                            <a:latin typeface="Cambria Math" panose="02040503050406030204" pitchFamily="18" charset="0"/>
                          </a:rPr>
                          <m:t>=12.975</m:t>
                        </m:r>
                      </m:e>
                    </m:nary>
                  </m:oMath>
                </a14:m>
                <a:r>
                  <a:rPr lang="en-US" sz="2600" dirty="0"/>
                  <a:t> 	</a:t>
                </a:r>
                <a14:m>
                  <m:oMath xmlns:m="http://schemas.openxmlformats.org/officeDocument/2006/math">
                    <m:r>
                      <a:rPr lang="en-US" sz="2600" i="1">
                        <a:latin typeface="Cambria Math" panose="02040503050406030204" pitchFamily="18" charset="0"/>
                      </a:rPr>
                      <m:t>⇒</m:t>
                    </m:r>
                    <m:r>
                      <a:rPr lang="en-US" sz="2600" i="1">
                        <a:latin typeface="Cambria Math" panose="02040503050406030204" pitchFamily="18" charset="0"/>
                      </a:rPr>
                      <m:t>𝑀𝑆𝐵</m:t>
                    </m:r>
                    <m:r>
                      <a:rPr lang="en-US" sz="2600" i="1">
                        <a:latin typeface="Cambria Math" panose="02040503050406030204" pitchFamily="18" charset="0"/>
                      </a:rPr>
                      <m:t>=</m:t>
                    </m:r>
                    <m:f>
                      <m:fPr>
                        <m:ctrlPr>
                          <a:rPr lang="en-US" sz="2600" i="1">
                            <a:latin typeface="Cambria Math" panose="02040503050406030204" pitchFamily="18" charset="0"/>
                          </a:rPr>
                        </m:ctrlPr>
                      </m:fPr>
                      <m:num>
                        <m:r>
                          <a:rPr lang="en-US" sz="2600" i="1">
                            <a:latin typeface="Cambria Math" panose="02040503050406030204" pitchFamily="18" charset="0"/>
                          </a:rPr>
                          <m:t>𝑆𝑆𝐵</m:t>
                        </m:r>
                      </m:num>
                      <m:den>
                        <m:r>
                          <a:rPr lang="en-US" sz="2600" i="1">
                            <a:latin typeface="Cambria Math" panose="02040503050406030204" pitchFamily="18" charset="0"/>
                          </a:rPr>
                          <m:t>𝑘</m:t>
                        </m:r>
                        <m:r>
                          <a:rPr lang="en-US" sz="2600" i="1">
                            <a:latin typeface="Cambria Math" panose="02040503050406030204" pitchFamily="18" charset="0"/>
                          </a:rPr>
                          <m:t>−1</m:t>
                        </m:r>
                      </m:den>
                    </m:f>
                    <m:r>
                      <a:rPr lang="en-US" sz="2600" i="1">
                        <a:latin typeface="Cambria Math" panose="02040503050406030204" pitchFamily="18" charset="0"/>
                      </a:rPr>
                      <m:t>=</m:t>
                    </m:r>
                    <m:f>
                      <m:fPr>
                        <m:ctrlPr>
                          <a:rPr lang="en-US" sz="2600" i="1">
                            <a:latin typeface="Cambria Math" panose="02040503050406030204" pitchFamily="18" charset="0"/>
                          </a:rPr>
                        </m:ctrlPr>
                      </m:fPr>
                      <m:num>
                        <m:r>
                          <a:rPr lang="en-US" sz="2600" i="1">
                            <a:latin typeface="Cambria Math" panose="02040503050406030204" pitchFamily="18" charset="0"/>
                          </a:rPr>
                          <m:t>12.975</m:t>
                        </m:r>
                      </m:num>
                      <m:den>
                        <m:r>
                          <a:rPr lang="en-US" sz="2600" i="1">
                            <a:latin typeface="Cambria Math" panose="02040503050406030204" pitchFamily="18" charset="0"/>
                          </a:rPr>
                          <m:t>2−1</m:t>
                        </m:r>
                      </m:den>
                    </m:f>
                    <m:r>
                      <a:rPr lang="en-US" sz="2600" i="1">
                        <a:latin typeface="Cambria Math" panose="02040503050406030204" pitchFamily="18" charset="0"/>
                      </a:rPr>
                      <m:t>=12.975</m:t>
                    </m:r>
                  </m:oMath>
                </a14:m>
                <a:endParaRPr lang="en-US" sz="2600" dirty="0"/>
              </a:p>
              <a:p>
                <a:pPr marL="0" indent="0" algn="just">
                  <a:lnSpc>
                    <a:spcPct val="120000"/>
                  </a:lnSpc>
                  <a:spcBef>
                    <a:spcPts val="0"/>
                  </a:spcBef>
                  <a:buNone/>
                </a:pPr>
                <a:r>
                  <a:rPr lang="en-US" sz="2600" dirty="0"/>
                  <a:t>	</a:t>
                </a:r>
                <a14:m>
                  <m:oMath xmlns:m="http://schemas.openxmlformats.org/officeDocument/2006/math">
                    <m:r>
                      <a:rPr lang="en-US" sz="2600" i="1">
                        <a:latin typeface="Cambria Math" panose="02040503050406030204" pitchFamily="18" charset="0"/>
                      </a:rPr>
                      <m:t>𝑆𝑆𝐸</m:t>
                    </m:r>
                    <m:r>
                      <a:rPr lang="en-US" sz="2600" i="1">
                        <a:latin typeface="Cambria Math" panose="02040503050406030204" pitchFamily="18" charset="0"/>
                      </a:rPr>
                      <m:t>=</m:t>
                    </m:r>
                    <m:nary>
                      <m:naryPr>
                        <m:chr m:val="∑"/>
                        <m:limLoc m:val="undOvr"/>
                        <m:ctrlPr>
                          <a:rPr lang="en-US" sz="2600" i="1">
                            <a:latin typeface="Cambria Math" panose="02040503050406030204" pitchFamily="18" charset="0"/>
                          </a:rPr>
                        </m:ctrlPr>
                      </m:naryPr>
                      <m:sub>
                        <m:r>
                          <a:rPr lang="en-US" sz="2600" i="1">
                            <a:latin typeface="Cambria Math" panose="02040503050406030204" pitchFamily="18" charset="0"/>
                          </a:rPr>
                          <m:t>𝑖</m:t>
                        </m:r>
                        <m:r>
                          <a:rPr lang="en-US" sz="2600" i="1">
                            <a:latin typeface="Cambria Math" panose="02040503050406030204" pitchFamily="18" charset="0"/>
                          </a:rPr>
                          <m:t>=1</m:t>
                        </m:r>
                      </m:sub>
                      <m:sup>
                        <m:r>
                          <a:rPr lang="en-US" sz="2600" i="1">
                            <a:latin typeface="Cambria Math" panose="02040503050406030204" pitchFamily="18" charset="0"/>
                          </a:rPr>
                          <m:t>𝑘</m:t>
                        </m:r>
                      </m:sup>
                      <m:e>
                        <m:nary>
                          <m:naryPr>
                            <m:chr m:val="∑"/>
                            <m:limLoc m:val="subSup"/>
                            <m:supHide m:val="on"/>
                            <m:ctrlPr>
                              <a:rPr lang="en-US" sz="2600" i="1" smtClean="0">
                                <a:latin typeface="Cambria Math" panose="02040503050406030204" pitchFamily="18" charset="0"/>
                              </a:rPr>
                            </m:ctrlPr>
                          </m:naryPr>
                          <m:sub>
                            <m:r>
                              <a:rPr lang="en-US" sz="2600" i="1">
                                <a:latin typeface="Cambria Math" panose="02040503050406030204" pitchFamily="18" charset="0"/>
                              </a:rPr>
                              <m:t>𝑝</m:t>
                            </m:r>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𝐶</m:t>
                                </m:r>
                              </m:e>
                              <m:sub>
                                <m:r>
                                  <a:rPr lang="en-US" sz="2600" i="1">
                                    <a:latin typeface="Cambria Math" panose="02040503050406030204" pitchFamily="18" charset="0"/>
                                  </a:rPr>
                                  <m:t>𝑖</m:t>
                                </m:r>
                              </m:sub>
                            </m:sSub>
                          </m:sub>
                          <m:sup/>
                          <m:e>
                            <m:r>
                              <a:rPr lang="en-US" sz="2600" i="1">
                                <a:latin typeface="Cambria Math" panose="02040503050406030204" pitchFamily="18" charset="0"/>
                              </a:rPr>
                              <m:t>𝑑</m:t>
                            </m:r>
                            <m:sSup>
                              <m:sSupPr>
                                <m:ctrlPr>
                                  <a:rPr lang="en-US" sz="2600" i="1">
                                    <a:latin typeface="Cambria Math" panose="02040503050406030204" pitchFamily="18" charset="0"/>
                                  </a:rPr>
                                </m:ctrlPr>
                              </m:sSupPr>
                              <m:e>
                                <m:d>
                                  <m:dPr>
                                    <m:ctrlPr>
                                      <a:rPr lang="en-US" sz="2600" i="1">
                                        <a:latin typeface="Cambria Math" panose="02040503050406030204" pitchFamily="18" charset="0"/>
                                      </a:rPr>
                                    </m:ctrlPr>
                                  </m:dPr>
                                  <m:e>
                                    <m:r>
                                      <a:rPr lang="en-US" sz="2600" i="1">
                                        <a:latin typeface="Cambria Math" panose="02040503050406030204" pitchFamily="18" charset="0"/>
                                      </a:rPr>
                                      <m:t>𝑝</m:t>
                                    </m:r>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𝑚</m:t>
                                        </m:r>
                                      </m:e>
                                      <m:sub>
                                        <m:r>
                                          <a:rPr lang="en-US" sz="2600" i="1">
                                            <a:latin typeface="Cambria Math" panose="02040503050406030204" pitchFamily="18" charset="0"/>
                                          </a:rPr>
                                          <m:t>𝑖</m:t>
                                        </m:r>
                                      </m:sub>
                                    </m:sSub>
                                  </m:e>
                                </m:d>
                              </m:e>
                              <m:sup>
                                <m:r>
                                  <a:rPr lang="en-US" sz="2600" i="1">
                                    <a:latin typeface="Cambria Math" panose="02040503050406030204" pitchFamily="18" charset="0"/>
                                  </a:rPr>
                                  <m:t>2</m:t>
                                </m:r>
                              </m:sup>
                            </m:sSup>
                          </m:e>
                        </m:nary>
                        <m:r>
                          <a:rPr lang="en-US" sz="2600" b="0" i="1" smtClean="0">
                            <a:latin typeface="Cambria Math" panose="02040503050406030204" pitchFamily="18" charset="0"/>
                          </a:rPr>
                          <m:t>=10.4</m:t>
                        </m:r>
                      </m:e>
                    </m:nary>
                  </m:oMath>
                </a14:m>
                <a:r>
                  <a:rPr lang="en-US" sz="2600" dirty="0"/>
                  <a:t>	</a:t>
                </a:r>
                <a14:m>
                  <m:oMath xmlns:m="http://schemas.openxmlformats.org/officeDocument/2006/math">
                    <m:r>
                      <a:rPr lang="en-US" sz="2600" i="1">
                        <a:latin typeface="Cambria Math" panose="02040503050406030204" pitchFamily="18" charset="0"/>
                      </a:rPr>
                      <m:t>⇒</m:t>
                    </m:r>
                    <m:r>
                      <a:rPr lang="en-US" sz="2600" i="1">
                        <a:latin typeface="Cambria Math" panose="02040503050406030204" pitchFamily="18" charset="0"/>
                      </a:rPr>
                      <m:t>𝑀𝑆𝐸</m:t>
                    </m:r>
                    <m:r>
                      <a:rPr lang="en-US" sz="2600" i="1">
                        <a:latin typeface="Cambria Math" panose="02040503050406030204" pitchFamily="18" charset="0"/>
                      </a:rPr>
                      <m:t>=</m:t>
                    </m:r>
                    <m:f>
                      <m:fPr>
                        <m:ctrlPr>
                          <a:rPr lang="en-US" sz="2600" i="1">
                            <a:latin typeface="Cambria Math" panose="02040503050406030204" pitchFamily="18" charset="0"/>
                          </a:rPr>
                        </m:ctrlPr>
                      </m:fPr>
                      <m:num>
                        <m:r>
                          <a:rPr lang="en-US" sz="2600" i="1">
                            <a:latin typeface="Cambria Math" panose="02040503050406030204" pitchFamily="18" charset="0"/>
                          </a:rPr>
                          <m:t>𝑆𝑆𝐸</m:t>
                        </m:r>
                      </m:num>
                      <m:den>
                        <m:r>
                          <a:rPr lang="en-US" sz="2600" i="1">
                            <a:latin typeface="Cambria Math" panose="02040503050406030204" pitchFamily="18" charset="0"/>
                          </a:rPr>
                          <m:t>𝑁</m:t>
                        </m:r>
                        <m:r>
                          <a:rPr lang="en-US" sz="2600" i="1">
                            <a:latin typeface="Cambria Math" panose="02040503050406030204" pitchFamily="18" charset="0"/>
                          </a:rPr>
                          <m:t>−</m:t>
                        </m:r>
                        <m:r>
                          <a:rPr lang="en-US" sz="2600" i="1">
                            <a:latin typeface="Cambria Math" panose="02040503050406030204" pitchFamily="18" charset="0"/>
                          </a:rPr>
                          <m:t>𝑘</m:t>
                        </m:r>
                      </m:den>
                    </m:f>
                    <m:r>
                      <a:rPr lang="en-US" sz="2600" i="1">
                        <a:latin typeface="Cambria Math" panose="02040503050406030204" pitchFamily="18" charset="0"/>
                      </a:rPr>
                      <m:t>=</m:t>
                    </m:r>
                    <m:f>
                      <m:fPr>
                        <m:ctrlPr>
                          <a:rPr lang="en-US" sz="2600" i="1">
                            <a:latin typeface="Cambria Math" panose="02040503050406030204" pitchFamily="18" charset="0"/>
                          </a:rPr>
                        </m:ctrlPr>
                      </m:fPr>
                      <m:num>
                        <m:r>
                          <a:rPr lang="en-US" sz="2600" b="0" i="1" smtClean="0">
                            <a:latin typeface="Cambria Math" panose="02040503050406030204" pitchFamily="18" charset="0"/>
                          </a:rPr>
                          <m:t>10.4</m:t>
                        </m:r>
                      </m:num>
                      <m:den>
                        <m:r>
                          <a:rPr lang="en-US" sz="2600" i="1">
                            <a:latin typeface="Cambria Math" panose="02040503050406030204" pitchFamily="18" charset="0"/>
                          </a:rPr>
                          <m:t>6</m:t>
                        </m:r>
                      </m:den>
                    </m:f>
                    <m:r>
                      <a:rPr lang="en-US" sz="2600" i="1">
                        <a:latin typeface="Cambria Math" panose="02040503050406030204" pitchFamily="18" charset="0"/>
                      </a:rPr>
                      <m:t>=</m:t>
                    </m:r>
                    <m:r>
                      <a:rPr lang="en-US" sz="2600" b="0" i="1" smtClean="0">
                        <a:latin typeface="Cambria Math" panose="02040503050406030204" pitchFamily="18" charset="0"/>
                      </a:rPr>
                      <m:t>1.733</m:t>
                    </m:r>
                  </m:oMath>
                </a14:m>
                <a:endParaRPr lang="en-US" sz="2600" dirty="0"/>
              </a:p>
              <a:p>
                <a:pPr marL="0" indent="0" algn="just">
                  <a:lnSpc>
                    <a:spcPct val="120000"/>
                  </a:lnSpc>
                  <a:spcBef>
                    <a:spcPts val="0"/>
                  </a:spcBef>
                  <a:buNone/>
                </a:pPr>
                <a:r>
                  <a:rPr lang="en-US" sz="2600" dirty="0"/>
                  <a:t>	</a:t>
                </a:r>
                <a14:m>
                  <m:oMath xmlns:m="http://schemas.openxmlformats.org/officeDocument/2006/math">
                    <m:r>
                      <a:rPr lang="en-US" sz="2600" i="1">
                        <a:latin typeface="Cambria Math" panose="02040503050406030204" pitchFamily="18" charset="0"/>
                      </a:rPr>
                      <m:t>𝐹</m:t>
                    </m:r>
                    <m:r>
                      <a:rPr lang="en-US" sz="2600" i="1">
                        <a:latin typeface="Cambria Math" panose="02040503050406030204" pitchFamily="18" charset="0"/>
                      </a:rPr>
                      <m:t>=</m:t>
                    </m:r>
                    <m:f>
                      <m:fPr>
                        <m:ctrlPr>
                          <a:rPr lang="en-US" sz="2600" i="1">
                            <a:latin typeface="Cambria Math" panose="02040503050406030204" pitchFamily="18" charset="0"/>
                          </a:rPr>
                        </m:ctrlPr>
                      </m:fPr>
                      <m:num>
                        <m:r>
                          <a:rPr lang="en-US" sz="2600" i="1">
                            <a:latin typeface="Cambria Math" panose="02040503050406030204" pitchFamily="18" charset="0"/>
                          </a:rPr>
                          <m:t>𝑀𝑆𝐵</m:t>
                        </m:r>
                      </m:num>
                      <m:den>
                        <m:r>
                          <a:rPr lang="en-US" sz="2600" i="1">
                            <a:latin typeface="Cambria Math" panose="02040503050406030204" pitchFamily="18" charset="0"/>
                          </a:rPr>
                          <m:t>𝑀𝑆𝐸</m:t>
                        </m:r>
                      </m:den>
                    </m:f>
                    <m:r>
                      <a:rPr lang="en-US" sz="2600" i="1">
                        <a:latin typeface="Cambria Math" panose="02040503050406030204" pitchFamily="18" charset="0"/>
                      </a:rPr>
                      <m:t>=</m:t>
                    </m:r>
                    <m:f>
                      <m:fPr>
                        <m:ctrlPr>
                          <a:rPr lang="en-US" sz="2600" i="1">
                            <a:latin typeface="Cambria Math" panose="02040503050406030204" pitchFamily="18" charset="0"/>
                          </a:rPr>
                        </m:ctrlPr>
                      </m:fPr>
                      <m:num>
                        <m:r>
                          <a:rPr lang="en-US" sz="2600" i="1">
                            <a:latin typeface="Cambria Math" panose="02040503050406030204" pitchFamily="18" charset="0"/>
                          </a:rPr>
                          <m:t>12.975</m:t>
                        </m:r>
                      </m:num>
                      <m:den>
                        <m:r>
                          <a:rPr lang="en-US" sz="2600" b="0" i="1" smtClean="0">
                            <a:latin typeface="Cambria Math" panose="02040503050406030204" pitchFamily="18" charset="0"/>
                          </a:rPr>
                          <m:t>1.733</m:t>
                        </m:r>
                      </m:den>
                    </m:f>
                    <m:r>
                      <a:rPr lang="en-US" sz="2600" i="1">
                        <a:latin typeface="Cambria Math" panose="02040503050406030204" pitchFamily="18" charset="0"/>
                      </a:rPr>
                      <m:t>=</m:t>
                    </m:r>
                    <m:r>
                      <a:rPr lang="en-US" sz="2600" b="0" i="1" smtClean="0">
                        <a:latin typeface="Cambria Math" panose="02040503050406030204" pitchFamily="18" charset="0"/>
                      </a:rPr>
                      <m:t>7.49</m:t>
                    </m:r>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134050" y="1738149"/>
                <a:ext cx="10372150" cy="4303509"/>
              </a:xfrm>
              <a:blipFill>
                <a:blip r:embed="rId2"/>
                <a:stretch>
                  <a:fillRect l="-1058" t="-2266" r="-999"/>
                </a:stretch>
              </a:blipFill>
            </p:spPr>
            <p:txBody>
              <a:bodyPr/>
              <a:lstStyle/>
              <a:p>
                <a:r>
                  <a:rPr lang="en-US">
                    <a:noFill/>
                  </a:rPr>
                  <a:t> </a:t>
                </a:r>
              </a:p>
            </p:txBody>
          </p:sp>
        </mc:Fallback>
      </mc:AlternateContent>
    </p:spTree>
    <p:extLst>
      <p:ext uri="{BB962C8B-B14F-4D97-AF65-F5344CB8AC3E}">
        <p14:creationId xmlns:p14="http://schemas.microsoft.com/office/powerpoint/2010/main" val="538683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a:t>
            </a:r>
          </a:p>
        </p:txBody>
      </p:sp>
      <p:sp>
        <p:nvSpPr>
          <p:cNvPr id="3" name="Content Placeholder 2"/>
          <p:cNvSpPr>
            <a:spLocks noGrp="1"/>
          </p:cNvSpPr>
          <p:nvPr>
            <p:ph idx="1"/>
          </p:nvPr>
        </p:nvSpPr>
        <p:spPr>
          <a:xfrm>
            <a:off x="1134050" y="1738149"/>
            <a:ext cx="10372150" cy="4303509"/>
          </a:xfrm>
        </p:spPr>
        <p:txBody>
          <a:bodyPr>
            <a:normAutofit fontScale="92500" lnSpcReduction="20000"/>
          </a:bodyPr>
          <a:lstStyle/>
          <a:p>
            <a:pPr marL="0" indent="0" algn="just">
              <a:lnSpc>
                <a:spcPct val="110000"/>
              </a:lnSpc>
              <a:spcBef>
                <a:spcPts val="0"/>
              </a:spcBef>
              <a:buNone/>
            </a:pPr>
            <a:r>
              <a:rPr lang="en-US" dirty="0"/>
              <a:t>Clustering refers to the grouping of records, observations, or cases into classes of similar objects. </a:t>
            </a:r>
          </a:p>
          <a:p>
            <a:pPr algn="just">
              <a:lnSpc>
                <a:spcPct val="110000"/>
              </a:lnSpc>
              <a:spcBef>
                <a:spcPts val="0"/>
              </a:spcBef>
            </a:pPr>
            <a:r>
              <a:rPr lang="en-US" dirty="0"/>
              <a:t>A cluster is a collection of records that are similar to one another and dissimilar to records in other clusters. </a:t>
            </a:r>
          </a:p>
          <a:p>
            <a:pPr algn="just">
              <a:lnSpc>
                <a:spcPct val="110000"/>
              </a:lnSpc>
              <a:spcBef>
                <a:spcPts val="0"/>
              </a:spcBef>
            </a:pPr>
            <a:r>
              <a:rPr lang="en-US" dirty="0">
                <a:solidFill>
                  <a:srgbClr val="0070C0"/>
                </a:solidFill>
              </a:rPr>
              <a:t>Clustering differs from classification</a:t>
            </a:r>
            <a:r>
              <a:rPr lang="en-US" dirty="0"/>
              <a:t> in that </a:t>
            </a:r>
            <a:r>
              <a:rPr lang="en-US" dirty="0">
                <a:solidFill>
                  <a:srgbClr val="FF0000"/>
                </a:solidFill>
              </a:rPr>
              <a:t>there is no target variable for clustering</a:t>
            </a:r>
            <a:r>
              <a:rPr lang="en-US" dirty="0"/>
              <a:t>. </a:t>
            </a:r>
          </a:p>
          <a:p>
            <a:pPr algn="just">
              <a:lnSpc>
                <a:spcPct val="110000"/>
              </a:lnSpc>
              <a:spcBef>
                <a:spcPts val="0"/>
              </a:spcBef>
            </a:pPr>
            <a:r>
              <a:rPr lang="en-US" dirty="0"/>
              <a:t>The clustering task </a:t>
            </a:r>
            <a:r>
              <a:rPr lang="en-US" dirty="0">
                <a:solidFill>
                  <a:srgbClr val="0070C0"/>
                </a:solidFill>
              </a:rPr>
              <a:t>does not try to classify, estimate, or predict </a:t>
            </a:r>
            <a:r>
              <a:rPr lang="en-US" dirty="0"/>
              <a:t>the value of a target variable. Instead, it seeks to </a:t>
            </a:r>
            <a:r>
              <a:rPr lang="en-US" dirty="0">
                <a:solidFill>
                  <a:srgbClr val="0070C0"/>
                </a:solidFill>
              </a:rPr>
              <a:t>segment the entire data set into relatively homogeneous subgroups or clusters </a:t>
            </a:r>
            <a:r>
              <a:rPr lang="en-US" dirty="0"/>
              <a:t>where the similarity of the records within the cluster is maximized, and the similarity to records outside this cluster is minimized.</a:t>
            </a:r>
          </a:p>
        </p:txBody>
      </p:sp>
    </p:spTree>
    <p:extLst>
      <p:ext uri="{BB962C8B-B14F-4D97-AF65-F5344CB8AC3E}">
        <p14:creationId xmlns:p14="http://schemas.microsoft.com/office/powerpoint/2010/main" val="20734756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t>k</a:t>
            </a:r>
            <a:r>
              <a:rPr lang="en-US" dirty="0"/>
              <a:t>-Means Clustering</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09EC4FF-06AF-4C27-946B-13EE974FA6A4}"/>
                  </a:ext>
                </a:extLst>
              </p:cNvPr>
              <p:cNvSpPr txBox="1"/>
              <p:nvPr/>
            </p:nvSpPr>
            <p:spPr>
              <a:xfrm>
                <a:off x="1376737" y="1777425"/>
                <a:ext cx="4719263" cy="1938992"/>
              </a:xfrm>
              <a:prstGeom prst="rect">
                <a:avLst/>
              </a:prstGeom>
              <a:noFill/>
            </p:spPr>
            <p:txBody>
              <a:bodyPr wrap="square" rtlCol="0">
                <a:spAutoFit/>
              </a:bodyPr>
              <a:lstStyle/>
              <a:p>
                <a:r>
                  <a:rPr lang="en-US" sz="2400" dirty="0">
                    <a:solidFill>
                      <a:srgbClr val="FF0000"/>
                    </a:solidFill>
                  </a:rPr>
                  <a:t>Second pass:</a:t>
                </a:r>
              </a:p>
              <a:p>
                <a:r>
                  <a:rPr lang="en-US" sz="2400" dirty="0"/>
                  <a:t> </a:t>
                </a:r>
              </a:p>
              <a:p>
                <a:r>
                  <a:rPr lang="en-US" sz="2400" dirty="0"/>
                  <a:t>	</a:t>
                </a:r>
                <a14:m>
                  <m:oMath xmlns:m="http://schemas.openxmlformats.org/officeDocument/2006/math">
                    <m:r>
                      <a:rPr lang="en-US" sz="2400" i="1">
                        <a:latin typeface="Cambria Math" panose="02040503050406030204" pitchFamily="18" charset="0"/>
                      </a:rPr>
                      <m:t>𝑀𝑆𝐵</m:t>
                    </m:r>
                    <m:r>
                      <a:rPr lang="en-US" sz="2400" i="1">
                        <a:latin typeface="Cambria Math" panose="02040503050406030204" pitchFamily="18" charset="0"/>
                      </a:rPr>
                      <m:t>=17.125</m:t>
                    </m:r>
                  </m:oMath>
                </a14:m>
                <a:endParaRPr lang="en-US" sz="2400" dirty="0"/>
              </a:p>
              <a:p>
                <a:r>
                  <a:rPr lang="en-US" sz="2400" dirty="0"/>
                  <a:t>	</a:t>
                </a:r>
                <a14:m>
                  <m:oMath xmlns:m="http://schemas.openxmlformats.org/officeDocument/2006/math">
                    <m:r>
                      <a:rPr lang="en-US" sz="2400" i="1">
                        <a:latin typeface="Cambria Math" panose="02040503050406030204" pitchFamily="18" charset="0"/>
                      </a:rPr>
                      <m:t>𝑀𝑆𝐸</m:t>
                    </m:r>
                    <m:r>
                      <a:rPr lang="en-US" sz="2400" i="1">
                        <a:latin typeface="Cambria Math" panose="02040503050406030204" pitchFamily="18" charset="0"/>
                      </a:rPr>
                      <m:t>=1.041667</m:t>
                    </m:r>
                  </m:oMath>
                </a14:m>
                <a:endParaRPr lang="en-US" sz="2400" dirty="0"/>
              </a:p>
              <a:p>
                <a:r>
                  <a:rPr lang="en-US" sz="2400" dirty="0"/>
                  <a:t>	</a:t>
                </a:r>
                <a14:m>
                  <m:oMath xmlns:m="http://schemas.openxmlformats.org/officeDocument/2006/math">
                    <m:r>
                      <a:rPr lang="en-US" sz="2400" i="1">
                        <a:latin typeface="Cambria Math" panose="02040503050406030204" pitchFamily="18" charset="0"/>
                      </a:rPr>
                      <m:t>𝐹</m:t>
                    </m:r>
                    <m:r>
                      <a:rPr lang="en-US" sz="2400" i="1">
                        <a:latin typeface="Cambria Math" panose="02040503050406030204" pitchFamily="18" charset="0"/>
                      </a:rPr>
                      <m:t>=16.44</m:t>
                    </m:r>
                  </m:oMath>
                </a14:m>
                <a:endParaRPr lang="en-US" dirty="0"/>
              </a:p>
            </p:txBody>
          </p:sp>
        </mc:Choice>
        <mc:Fallback xmlns="">
          <p:sp>
            <p:nvSpPr>
              <p:cNvPr id="4" name="TextBox 3">
                <a:extLst>
                  <a:ext uri="{FF2B5EF4-FFF2-40B4-BE49-F238E27FC236}">
                    <a16:creationId xmlns:a16="http://schemas.microsoft.com/office/drawing/2014/main" id="{E09EC4FF-06AF-4C27-946B-13EE974FA6A4}"/>
                  </a:ext>
                </a:extLst>
              </p:cNvPr>
              <p:cNvSpPr txBox="1">
                <a:spLocks noRot="1" noChangeAspect="1" noMove="1" noResize="1" noEditPoints="1" noAdjustHandles="1" noChangeArrowheads="1" noChangeShapeType="1" noTextEdit="1"/>
              </p:cNvSpPr>
              <p:nvPr/>
            </p:nvSpPr>
            <p:spPr>
              <a:xfrm>
                <a:off x="1376737" y="1777425"/>
                <a:ext cx="4719263" cy="1938992"/>
              </a:xfrm>
              <a:prstGeom prst="rect">
                <a:avLst/>
              </a:prstGeom>
              <a:blipFill>
                <a:blip r:embed="rId2"/>
                <a:stretch>
                  <a:fillRect l="-2067" t="-25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DC2CA8F-A1F8-4312-AA1D-3F81100F8541}"/>
                  </a:ext>
                </a:extLst>
              </p:cNvPr>
              <p:cNvSpPr txBox="1"/>
              <p:nvPr/>
            </p:nvSpPr>
            <p:spPr>
              <a:xfrm>
                <a:off x="6688476" y="1777425"/>
                <a:ext cx="4500081" cy="2215991"/>
              </a:xfrm>
              <a:prstGeom prst="rect">
                <a:avLst/>
              </a:prstGeom>
              <a:noFill/>
            </p:spPr>
            <p:txBody>
              <a:bodyPr wrap="square" rtlCol="0">
                <a:spAutoFit/>
              </a:bodyPr>
              <a:lstStyle/>
              <a:p>
                <a:r>
                  <a:rPr lang="en-US" sz="2400" dirty="0">
                    <a:solidFill>
                      <a:srgbClr val="FF0000"/>
                    </a:solidFill>
                  </a:rPr>
                  <a:t>Third pass:</a:t>
                </a:r>
              </a:p>
              <a:p>
                <a:r>
                  <a:rPr lang="en-US" sz="2400" dirty="0"/>
                  <a:t> </a:t>
                </a:r>
              </a:p>
              <a:p>
                <a:r>
                  <a:rPr lang="en-US" sz="2400" dirty="0"/>
                  <a:t>	</a:t>
                </a:r>
                <a14:m>
                  <m:oMath xmlns:m="http://schemas.openxmlformats.org/officeDocument/2006/math">
                    <m:r>
                      <a:rPr lang="en-US" sz="2400" i="1">
                        <a:latin typeface="Cambria Math" panose="02040503050406030204" pitchFamily="18" charset="0"/>
                      </a:rPr>
                      <m:t>𝑀𝑆𝐵</m:t>
                    </m:r>
                    <m:r>
                      <a:rPr lang="en-US" sz="2400" i="1">
                        <a:latin typeface="Cambria Math" panose="02040503050406030204" pitchFamily="18" charset="0"/>
                      </a:rPr>
                      <m:t>=17.125</m:t>
                    </m:r>
                  </m:oMath>
                </a14:m>
                <a:endParaRPr lang="en-US" sz="2400" dirty="0"/>
              </a:p>
              <a:p>
                <a:r>
                  <a:rPr lang="en-US" sz="2400" dirty="0"/>
                  <a:t>	</a:t>
                </a:r>
                <a14:m>
                  <m:oMath xmlns:m="http://schemas.openxmlformats.org/officeDocument/2006/math">
                    <m:r>
                      <a:rPr lang="en-US" sz="2400" i="1">
                        <a:latin typeface="Cambria Math" panose="02040503050406030204" pitchFamily="18" charset="0"/>
                      </a:rPr>
                      <m:t>𝑀𝑆𝐸</m:t>
                    </m:r>
                    <m:r>
                      <a:rPr lang="en-US" sz="2400" i="1">
                        <a:latin typeface="Cambria Math" panose="02040503050406030204" pitchFamily="18" charset="0"/>
                      </a:rPr>
                      <m:t>=1.041667</m:t>
                    </m:r>
                  </m:oMath>
                </a14:m>
                <a:endParaRPr lang="en-US" sz="2400" dirty="0"/>
              </a:p>
              <a:p>
                <a:r>
                  <a:rPr lang="en-US" sz="2400" dirty="0"/>
                  <a:t>	</a:t>
                </a:r>
                <a14:m>
                  <m:oMath xmlns:m="http://schemas.openxmlformats.org/officeDocument/2006/math">
                    <m:r>
                      <a:rPr lang="en-US" sz="2400" i="1">
                        <a:latin typeface="Cambria Math" panose="02040503050406030204" pitchFamily="18" charset="0"/>
                      </a:rPr>
                      <m:t>𝐹</m:t>
                    </m:r>
                    <m:r>
                      <a:rPr lang="en-US" sz="2400" i="1">
                        <a:latin typeface="Cambria Math" panose="02040503050406030204" pitchFamily="18" charset="0"/>
                      </a:rPr>
                      <m:t>=16.44</m:t>
                    </m:r>
                  </m:oMath>
                </a14:m>
                <a:endParaRPr lang="en-US" sz="2400" dirty="0"/>
              </a:p>
              <a:p>
                <a:endParaRPr lang="en-US" dirty="0"/>
              </a:p>
            </p:txBody>
          </p:sp>
        </mc:Choice>
        <mc:Fallback xmlns="">
          <p:sp>
            <p:nvSpPr>
              <p:cNvPr id="6" name="TextBox 5">
                <a:extLst>
                  <a:ext uri="{FF2B5EF4-FFF2-40B4-BE49-F238E27FC236}">
                    <a16:creationId xmlns:a16="http://schemas.microsoft.com/office/drawing/2014/main" id="{9DC2CA8F-A1F8-4312-AA1D-3F81100F8541}"/>
                  </a:ext>
                </a:extLst>
              </p:cNvPr>
              <p:cNvSpPr txBox="1">
                <a:spLocks noRot="1" noChangeAspect="1" noMove="1" noResize="1" noEditPoints="1" noAdjustHandles="1" noChangeArrowheads="1" noChangeShapeType="1" noTextEdit="1"/>
              </p:cNvSpPr>
              <p:nvPr/>
            </p:nvSpPr>
            <p:spPr>
              <a:xfrm>
                <a:off x="6688476" y="1777425"/>
                <a:ext cx="4500081" cy="2215991"/>
              </a:xfrm>
              <a:prstGeom prst="rect">
                <a:avLst/>
              </a:prstGeom>
              <a:blipFill>
                <a:blip r:embed="rId3"/>
                <a:stretch>
                  <a:fillRect l="-2033" t="-2204"/>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E52A58AA-CDEB-4208-9C55-2675E97C5335}"/>
              </a:ext>
            </a:extLst>
          </p:cNvPr>
          <p:cNvSpPr/>
          <p:nvPr/>
        </p:nvSpPr>
        <p:spPr>
          <a:xfrm>
            <a:off x="1270570" y="4320967"/>
            <a:ext cx="9913041" cy="1200329"/>
          </a:xfrm>
          <a:prstGeom prst="rect">
            <a:avLst/>
          </a:prstGeom>
        </p:spPr>
        <p:txBody>
          <a:bodyPr wrap="square">
            <a:spAutoFit/>
          </a:bodyPr>
          <a:lstStyle/>
          <a:p>
            <a:pPr algn="just"/>
            <a:r>
              <a:rPr lang="en-US" sz="2400" b="1" u="sng" dirty="0">
                <a:solidFill>
                  <a:srgbClr val="0070C0"/>
                </a:solidFill>
                <a:latin typeface="Arial" panose="020B0604020202020204" pitchFamily="34" charset="0"/>
                <a:ea typeface="Georgia-Italic"/>
              </a:rPr>
              <a:t>Observation</a:t>
            </a:r>
            <a:r>
              <a:rPr lang="en-US" sz="2400" dirty="0">
                <a:latin typeface="Arial" panose="020B0604020202020204" pitchFamily="34" charset="0"/>
                <a:ea typeface="Georgia-Italic"/>
              </a:rPr>
              <a:t>:  As expected, </a:t>
            </a:r>
            <a:r>
              <a:rPr lang="en-US" sz="2400" i="1" dirty="0">
                <a:solidFill>
                  <a:srgbClr val="00B050"/>
                </a:solidFill>
                <a:latin typeface="Arial" panose="020B0604020202020204" pitchFamily="34" charset="0"/>
                <a:ea typeface="Georgia-Italic"/>
              </a:rPr>
              <a:t>MSB</a:t>
            </a:r>
            <a:r>
              <a:rPr lang="en-US" sz="2400" dirty="0">
                <a:solidFill>
                  <a:srgbClr val="00B050"/>
                </a:solidFill>
                <a:latin typeface="Arial" panose="020B0604020202020204" pitchFamily="34" charset="0"/>
                <a:ea typeface="Georgia-Italic"/>
              </a:rPr>
              <a:t>, </a:t>
            </a:r>
            <a:r>
              <a:rPr lang="en-US" sz="2400" i="1" dirty="0">
                <a:solidFill>
                  <a:srgbClr val="00B050"/>
                </a:solidFill>
                <a:latin typeface="Arial" panose="020B0604020202020204" pitchFamily="34" charset="0"/>
                <a:ea typeface="Georgia-Italic"/>
              </a:rPr>
              <a:t>which measures between-cluster variation</a:t>
            </a:r>
            <a:r>
              <a:rPr lang="en-US" sz="2400" dirty="0">
                <a:solidFill>
                  <a:srgbClr val="00B050"/>
                </a:solidFill>
                <a:latin typeface="Arial" panose="020B0604020202020204" pitchFamily="34" charset="0"/>
                <a:ea typeface="Georgia-Italic"/>
              </a:rPr>
              <a:t>, increases</a:t>
            </a:r>
            <a:r>
              <a:rPr lang="en-US" sz="2400" dirty="0">
                <a:latin typeface="Arial" panose="020B0604020202020204" pitchFamily="34" charset="0"/>
                <a:ea typeface="Georgia-Italic"/>
              </a:rPr>
              <a:t>; </a:t>
            </a:r>
            <a:r>
              <a:rPr lang="en-US" sz="2400" i="1" dirty="0">
                <a:solidFill>
                  <a:srgbClr val="00B050"/>
                </a:solidFill>
                <a:latin typeface="Arial" panose="020B0604020202020204" pitchFamily="34" charset="0"/>
                <a:ea typeface="Georgia-Italic"/>
              </a:rPr>
              <a:t>MSE</a:t>
            </a:r>
            <a:r>
              <a:rPr lang="en-US" sz="2400" dirty="0">
                <a:solidFill>
                  <a:srgbClr val="00B050"/>
                </a:solidFill>
                <a:latin typeface="Arial" panose="020B0604020202020204" pitchFamily="34" charset="0"/>
                <a:ea typeface="Georgia-Italic"/>
              </a:rPr>
              <a:t>, </a:t>
            </a:r>
            <a:r>
              <a:rPr lang="en-US" sz="2400" i="1" dirty="0">
                <a:solidFill>
                  <a:srgbClr val="00B050"/>
                </a:solidFill>
                <a:latin typeface="Arial" panose="020B0604020202020204" pitchFamily="34" charset="0"/>
                <a:ea typeface="Georgia-Italic"/>
              </a:rPr>
              <a:t>which measures within-cluster variation</a:t>
            </a:r>
            <a:r>
              <a:rPr lang="en-US" sz="2400" dirty="0">
                <a:solidFill>
                  <a:srgbClr val="00B050"/>
                </a:solidFill>
                <a:latin typeface="Arial" panose="020B0604020202020204" pitchFamily="34" charset="0"/>
                <a:ea typeface="Georgia-Italic"/>
              </a:rPr>
              <a:t>, decreases</a:t>
            </a:r>
            <a:r>
              <a:rPr lang="en-US" sz="2400" dirty="0">
                <a:latin typeface="Arial" panose="020B0604020202020204" pitchFamily="34" charset="0"/>
                <a:ea typeface="Georgia-Italic"/>
              </a:rPr>
              <a:t>; and hence, </a:t>
            </a:r>
            <a:r>
              <a:rPr lang="en-US" sz="2400" i="1" dirty="0">
                <a:solidFill>
                  <a:srgbClr val="00B050"/>
                </a:solidFill>
                <a:latin typeface="Arial" panose="020B0604020202020204" pitchFamily="34" charset="0"/>
                <a:ea typeface="Georgia-Italic"/>
              </a:rPr>
              <a:t>F</a:t>
            </a:r>
            <a:r>
              <a:rPr lang="en-US" sz="2400" dirty="0">
                <a:solidFill>
                  <a:srgbClr val="00B050"/>
                </a:solidFill>
                <a:latin typeface="Arial" panose="020B0604020202020204" pitchFamily="34" charset="0"/>
                <a:ea typeface="Georgia-Italic"/>
              </a:rPr>
              <a:t> increases</a:t>
            </a:r>
            <a:r>
              <a:rPr lang="en-US" sz="2400" dirty="0">
                <a:latin typeface="Arial" panose="020B0604020202020204" pitchFamily="34" charset="0"/>
                <a:ea typeface="Georgia-Italic"/>
              </a:rPr>
              <a:t>.</a:t>
            </a:r>
            <a:endParaRPr lang="en-US" sz="24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5827652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t>k</a:t>
            </a:r>
            <a:r>
              <a:rPr lang="en-US" dirty="0"/>
              <a:t>-Means Clustering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34050" y="1561673"/>
                <a:ext cx="10372150" cy="4479986"/>
              </a:xfrm>
            </p:spPr>
            <p:txBody>
              <a:bodyPr>
                <a:normAutofit fontScale="77500" lnSpcReduction="20000"/>
              </a:bodyPr>
              <a:lstStyle/>
              <a:p>
                <a:pPr marL="0" indent="0" algn="just">
                  <a:lnSpc>
                    <a:spcPct val="120000"/>
                  </a:lnSpc>
                  <a:spcBef>
                    <a:spcPts val="0"/>
                  </a:spcBef>
                  <a:buNone/>
                </a:pPr>
                <a:r>
                  <a:rPr lang="en-US" u="sng" dirty="0"/>
                  <a:t>Notes</a:t>
                </a:r>
                <a:r>
                  <a:rPr lang="en-US" dirty="0"/>
                  <a:t>:</a:t>
                </a:r>
              </a:p>
              <a:p>
                <a:pPr algn="just">
                  <a:lnSpc>
                    <a:spcPct val="120000"/>
                  </a:lnSpc>
                  <a:spcBef>
                    <a:spcPts val="0"/>
                  </a:spcBef>
                </a:pPr>
                <a:r>
                  <a:rPr lang="en-US" dirty="0"/>
                  <a:t>The </a:t>
                </a:r>
                <a:r>
                  <a:rPr lang="en-US" i="1" dirty="0"/>
                  <a:t>k</a:t>
                </a:r>
                <a:r>
                  <a:rPr lang="en-US" dirty="0"/>
                  <a:t>-means algorithm </a:t>
                </a:r>
                <a:r>
                  <a:rPr lang="en-US" dirty="0">
                    <a:solidFill>
                      <a:srgbClr val="0070C0"/>
                    </a:solidFill>
                  </a:rPr>
                  <a:t>cannot guarantee </a:t>
                </a:r>
                <a:r>
                  <a:rPr lang="en-US" dirty="0"/>
                  <a:t>finding the global maximum pseudo-</a:t>
                </a:r>
                <a:r>
                  <a:rPr lang="en-US" i="1" dirty="0"/>
                  <a:t>F</a:t>
                </a:r>
                <a:r>
                  <a:rPr lang="en-US" dirty="0"/>
                  <a:t> statistic. To improve the probability of achieving a global minimum, the analyst may consider using a variety of initial cluster centers. Moore suggested to </a:t>
                </a:r>
              </a:p>
              <a:p>
                <a:pPr marL="0" indent="0" algn="just">
                  <a:lnSpc>
                    <a:spcPct val="120000"/>
                  </a:lnSpc>
                  <a:spcBef>
                    <a:spcPts val="0"/>
                  </a:spcBef>
                  <a:buNone/>
                </a:pPr>
                <a:r>
                  <a:rPr lang="en-US" dirty="0"/>
                  <a:t> </a:t>
                </a:r>
              </a:p>
              <a:p>
                <a:pPr marL="971550" lvl="1" indent="-514350" algn="just">
                  <a:lnSpc>
                    <a:spcPct val="120000"/>
                  </a:lnSpc>
                  <a:spcBef>
                    <a:spcPts val="0"/>
                  </a:spcBef>
                  <a:buFont typeface="+mj-lt"/>
                  <a:buAutoNum type="arabicPeriod"/>
                </a:pPr>
                <a:r>
                  <a:rPr lang="en-US" sz="2600" dirty="0">
                    <a:solidFill>
                      <a:srgbClr val="00B050"/>
                    </a:solidFill>
                  </a:rPr>
                  <a:t>Place the first cluster center on a random data point, and then</a:t>
                </a:r>
              </a:p>
              <a:p>
                <a:pPr marL="971550" lvl="1" indent="-514350" algn="just">
                  <a:lnSpc>
                    <a:spcPct val="120000"/>
                  </a:lnSpc>
                  <a:spcBef>
                    <a:spcPts val="0"/>
                  </a:spcBef>
                  <a:buFont typeface="+mj-lt"/>
                  <a:buAutoNum type="arabicPeriod"/>
                </a:pPr>
                <a:r>
                  <a:rPr lang="en-US" sz="2600" dirty="0">
                    <a:solidFill>
                      <a:srgbClr val="00B050"/>
                    </a:solidFill>
                  </a:rPr>
                  <a:t>Place the subsequent cluster centers on points </a:t>
                </a:r>
                <a:r>
                  <a:rPr lang="en-US" sz="2600" dirty="0">
                    <a:solidFill>
                      <a:srgbClr val="FF0000"/>
                    </a:solidFill>
                  </a:rPr>
                  <a:t>as far away </a:t>
                </a:r>
                <a:r>
                  <a:rPr lang="en-US" sz="2600" dirty="0">
                    <a:solidFill>
                      <a:srgbClr val="00B050"/>
                    </a:solidFill>
                  </a:rPr>
                  <a:t>from previous centers as possible. </a:t>
                </a:r>
              </a:p>
              <a:p>
                <a:pPr marL="0" indent="0" algn="just">
                  <a:lnSpc>
                    <a:spcPct val="120000"/>
                  </a:lnSpc>
                  <a:spcBef>
                    <a:spcPts val="0"/>
                  </a:spcBef>
                  <a:buNone/>
                </a:pPr>
                <a:r>
                  <a:rPr lang="en-US" dirty="0"/>
                  <a:t> </a:t>
                </a:r>
              </a:p>
              <a:p>
                <a:pPr algn="just">
                  <a:lnSpc>
                    <a:spcPct val="120000"/>
                  </a:lnSpc>
                  <a:spcBef>
                    <a:spcPts val="0"/>
                  </a:spcBef>
                </a:pPr>
                <a:r>
                  <a:rPr lang="en-US" dirty="0"/>
                  <a:t>Different values of </a:t>
                </a:r>
                <a14:m>
                  <m:oMath xmlns:m="http://schemas.openxmlformats.org/officeDocument/2006/math">
                    <m:r>
                      <a:rPr lang="en-US" i="1">
                        <a:latin typeface="Cambria Math" panose="02040503050406030204" pitchFamily="18" charset="0"/>
                      </a:rPr>
                      <m:t>𝑘</m:t>
                    </m:r>
                  </m:oMath>
                </a14:m>
                <a:r>
                  <a:rPr lang="en-US" dirty="0"/>
                  <a:t> may be considered and then compared to select the value of </a:t>
                </a:r>
                <a14:m>
                  <m:oMath xmlns:m="http://schemas.openxmlformats.org/officeDocument/2006/math">
                    <m:r>
                      <a:rPr lang="en-US" i="1">
                        <a:latin typeface="Cambria Math" panose="02040503050406030204" pitchFamily="18" charset="0"/>
                      </a:rPr>
                      <m:t>𝑘</m:t>
                    </m:r>
                  </m:oMath>
                </a14:m>
                <a:r>
                  <a:rPr lang="en-US" dirty="0"/>
                  <a:t> that maximizes the </a:t>
                </a:r>
                <a:r>
                  <a:rPr lang="en-US" i="1" dirty="0"/>
                  <a:t>F</a:t>
                </a:r>
                <a:r>
                  <a:rPr lang="en-US" dirty="0"/>
                  <a:t>-statistic</a:t>
                </a:r>
              </a:p>
              <a:p>
                <a:pPr algn="just">
                  <a:lnSpc>
                    <a:spcPct val="120000"/>
                  </a:lnSpc>
                  <a:spcBef>
                    <a:spcPts val="0"/>
                  </a:spcBef>
                </a:pPr>
                <a:r>
                  <a:rPr lang="en-US" dirty="0"/>
                  <a:t>Some clustering algorithms, such as the BIRCH clustering algorithm (not covered in this course), can help select the optimal number of clusters</a:t>
                </a:r>
              </a:p>
              <a:p>
                <a:pPr marL="0" indent="0" algn="just">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34050" y="1561673"/>
                <a:ext cx="10372150" cy="4479986"/>
              </a:xfrm>
              <a:blipFill>
                <a:blip r:embed="rId2"/>
                <a:stretch>
                  <a:fillRect l="-764" t="-816" r="-705" b="-272"/>
                </a:stretch>
              </a:blipFill>
            </p:spPr>
            <p:txBody>
              <a:bodyPr/>
              <a:lstStyle/>
              <a:p>
                <a:r>
                  <a:rPr lang="en-US">
                    <a:noFill/>
                  </a:rPr>
                  <a:t> </a:t>
                </a:r>
              </a:p>
            </p:txBody>
          </p:sp>
        </mc:Fallback>
      </mc:AlternateContent>
    </p:spTree>
    <p:extLst>
      <p:ext uri="{BB962C8B-B14F-4D97-AF65-F5344CB8AC3E}">
        <p14:creationId xmlns:p14="http://schemas.microsoft.com/office/powerpoint/2010/main" val="30547688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Measuring Cluster Goodness</a:t>
            </a:r>
          </a:p>
        </p:txBody>
      </p:sp>
      <p:sp>
        <p:nvSpPr>
          <p:cNvPr id="3" name="Content Placeholder 2"/>
          <p:cNvSpPr>
            <a:spLocks noGrp="1"/>
          </p:cNvSpPr>
          <p:nvPr>
            <p:ph idx="1"/>
          </p:nvPr>
        </p:nvSpPr>
        <p:spPr>
          <a:xfrm>
            <a:off x="1134050" y="1602769"/>
            <a:ext cx="10372150" cy="4438889"/>
          </a:xfrm>
        </p:spPr>
        <p:txBody>
          <a:bodyPr>
            <a:normAutofit fontScale="85000" lnSpcReduction="20000"/>
          </a:bodyPr>
          <a:lstStyle/>
          <a:p>
            <a:pPr marL="0" indent="0" algn="just">
              <a:buNone/>
            </a:pPr>
            <a:r>
              <a:rPr lang="en-US" dirty="0"/>
              <a:t>In this section, we examined two methods for measuring cluster goodness</a:t>
            </a:r>
          </a:p>
          <a:p>
            <a:pPr marL="0" indent="0" algn="just">
              <a:buNone/>
            </a:pPr>
            <a:r>
              <a:rPr lang="en-US" dirty="0"/>
              <a:t> </a:t>
            </a:r>
          </a:p>
          <a:p>
            <a:pPr marL="971550" lvl="1" indent="-514350" algn="just">
              <a:buFont typeface="+mj-lt"/>
              <a:buAutoNum type="arabicPeriod"/>
            </a:pPr>
            <a:r>
              <a:rPr lang="en-US" sz="2800" dirty="0">
                <a:solidFill>
                  <a:srgbClr val="FF0000"/>
                </a:solidFill>
              </a:rPr>
              <a:t>The silhouette method</a:t>
            </a:r>
          </a:p>
          <a:p>
            <a:pPr marL="971550" lvl="1" indent="-514350" algn="just">
              <a:buFont typeface="+mj-lt"/>
              <a:buAutoNum type="arabicPeriod"/>
            </a:pPr>
            <a:r>
              <a:rPr lang="en-US" sz="2800" dirty="0">
                <a:solidFill>
                  <a:srgbClr val="FF0000"/>
                </a:solidFill>
              </a:rPr>
              <a:t>The pseudo- F statistic. </a:t>
            </a:r>
          </a:p>
          <a:p>
            <a:pPr marL="0" indent="0" algn="just">
              <a:buNone/>
            </a:pPr>
            <a:r>
              <a:rPr lang="en-US" dirty="0">
                <a:solidFill>
                  <a:srgbClr val="FF0000"/>
                </a:solidFill>
              </a:rPr>
              <a:t> </a:t>
            </a:r>
          </a:p>
          <a:p>
            <a:pPr marL="0" indent="0" algn="just">
              <a:buNone/>
            </a:pPr>
            <a:r>
              <a:rPr lang="en-US" dirty="0"/>
              <a:t>These techniques will help to evaluate and measure the goodness of cluster solutions.</a:t>
            </a:r>
          </a:p>
          <a:p>
            <a:pPr marL="0" indent="0" algn="just">
              <a:buNone/>
            </a:pPr>
            <a:r>
              <a:rPr lang="en-US" dirty="0"/>
              <a:t> </a:t>
            </a:r>
          </a:p>
          <a:p>
            <a:pPr marL="0" indent="0" algn="just">
              <a:buNone/>
            </a:pPr>
            <a:r>
              <a:rPr lang="en-US" dirty="0"/>
              <a:t>Any measure of </a:t>
            </a:r>
            <a:r>
              <a:rPr lang="en-US" dirty="0">
                <a:solidFill>
                  <a:srgbClr val="0070C0"/>
                </a:solidFill>
              </a:rPr>
              <a:t>cluster goodness</a:t>
            </a:r>
            <a:r>
              <a:rPr lang="en-US" dirty="0"/>
              <a:t>, or </a:t>
            </a:r>
            <a:r>
              <a:rPr lang="en-US" dirty="0">
                <a:solidFill>
                  <a:srgbClr val="0070C0"/>
                </a:solidFill>
              </a:rPr>
              <a:t>cluster quality</a:t>
            </a:r>
            <a:r>
              <a:rPr lang="en-US" dirty="0"/>
              <a:t>, should address the concepts </a:t>
            </a:r>
          </a:p>
          <a:p>
            <a:pPr lvl="1" algn="just"/>
            <a:r>
              <a:rPr lang="en-US" sz="2800" dirty="0">
                <a:solidFill>
                  <a:srgbClr val="00B050"/>
                </a:solidFill>
              </a:rPr>
              <a:t>Cluster separation</a:t>
            </a:r>
            <a:r>
              <a:rPr lang="en-US" sz="2800" dirty="0"/>
              <a:t>:  how distant the clusters are from each other?</a:t>
            </a:r>
          </a:p>
          <a:p>
            <a:pPr lvl="1" algn="just"/>
            <a:r>
              <a:rPr lang="en-US" sz="2800" dirty="0">
                <a:solidFill>
                  <a:srgbClr val="00B050"/>
                </a:solidFill>
              </a:rPr>
              <a:t>Cluster cohesion</a:t>
            </a:r>
            <a:r>
              <a:rPr lang="en-US" sz="2800" dirty="0"/>
              <a:t>: how tightly related the records within the individual clusters are. </a:t>
            </a:r>
          </a:p>
          <a:p>
            <a:pPr marL="0" indent="0" algn="just">
              <a:buNone/>
            </a:pPr>
            <a:endParaRPr lang="en-US" dirty="0"/>
          </a:p>
        </p:txBody>
      </p:sp>
    </p:spTree>
    <p:extLst>
      <p:ext uri="{BB962C8B-B14F-4D97-AF65-F5344CB8AC3E}">
        <p14:creationId xmlns:p14="http://schemas.microsoft.com/office/powerpoint/2010/main" val="19987859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Measuring Cluster Goodness</a:t>
            </a:r>
          </a:p>
        </p:txBody>
      </p:sp>
      <p:sp>
        <p:nvSpPr>
          <p:cNvPr id="3" name="Content Placeholder 2"/>
          <p:cNvSpPr>
            <a:spLocks noGrp="1"/>
          </p:cNvSpPr>
          <p:nvPr>
            <p:ph idx="1"/>
          </p:nvPr>
        </p:nvSpPr>
        <p:spPr>
          <a:xfrm>
            <a:off x="1134050" y="1738149"/>
            <a:ext cx="10372150" cy="4303509"/>
          </a:xfrm>
        </p:spPr>
        <p:txBody>
          <a:bodyPr>
            <a:normAutofit/>
          </a:bodyPr>
          <a:lstStyle/>
          <a:p>
            <a:pPr marL="0" indent="0" algn="just">
              <a:buNone/>
            </a:pPr>
            <a:r>
              <a:rPr lang="en-US" dirty="0"/>
              <a:t>The sum of squares error (SSE) is a good measure of cluster quality. However, SSE </a:t>
            </a:r>
            <a:r>
              <a:rPr lang="en-US" dirty="0">
                <a:solidFill>
                  <a:srgbClr val="0070C0"/>
                </a:solidFill>
              </a:rPr>
              <a:t>accounts only for cluster cohesion</a:t>
            </a:r>
            <a:r>
              <a:rPr lang="en-US" dirty="0"/>
              <a:t>. SSE is monotonically decreasing as the number of clusters increases, which is </a:t>
            </a:r>
            <a:r>
              <a:rPr lang="en-US" dirty="0">
                <a:solidFill>
                  <a:srgbClr val="FF0000"/>
                </a:solidFill>
              </a:rPr>
              <a:t>not a desired property of a valid measure of cluster goodness</a:t>
            </a:r>
            <a:r>
              <a:rPr lang="en-US" dirty="0"/>
              <a:t>.</a:t>
            </a:r>
          </a:p>
          <a:p>
            <a:pPr marL="0" indent="0" algn="just">
              <a:buNone/>
            </a:pPr>
            <a:endParaRPr lang="en-US" dirty="0"/>
          </a:p>
        </p:txBody>
      </p:sp>
    </p:spTree>
    <p:extLst>
      <p:ext uri="{BB962C8B-B14F-4D97-AF65-F5344CB8AC3E}">
        <p14:creationId xmlns:p14="http://schemas.microsoft.com/office/powerpoint/2010/main" val="36925144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Measuring Cluster Goodness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34050" y="1738149"/>
                <a:ext cx="10372150" cy="4303509"/>
              </a:xfrm>
            </p:spPr>
            <p:txBody>
              <a:bodyPr>
                <a:normAutofit lnSpcReduction="10000"/>
              </a:bodyPr>
              <a:lstStyle/>
              <a:p>
                <a:pPr marL="0" indent="0" algn="just">
                  <a:lnSpc>
                    <a:spcPct val="100000"/>
                  </a:lnSpc>
                  <a:spcBef>
                    <a:spcPts val="0"/>
                  </a:spcBef>
                  <a:buNone/>
                </a:pPr>
                <a:r>
                  <a:rPr lang="en-US" b="1" dirty="0"/>
                  <a:t>The Silhouette Method</a:t>
                </a:r>
                <a:endParaRPr lang="en-US" dirty="0"/>
              </a:p>
              <a:p>
                <a:pPr marL="0" indent="0" algn="just">
                  <a:lnSpc>
                    <a:spcPct val="100000"/>
                  </a:lnSpc>
                  <a:spcBef>
                    <a:spcPts val="0"/>
                  </a:spcBef>
                  <a:buNone/>
                </a:pPr>
                <a:r>
                  <a:rPr lang="en-US" dirty="0"/>
                  <a:t> </a:t>
                </a:r>
              </a:p>
              <a:p>
                <a:pPr marL="0" indent="0" algn="just">
                  <a:lnSpc>
                    <a:spcPct val="100000"/>
                  </a:lnSpc>
                  <a:spcBef>
                    <a:spcPts val="0"/>
                  </a:spcBef>
                  <a:buNone/>
                </a:pPr>
                <a:r>
                  <a:rPr lang="en-US" u="sng" dirty="0"/>
                  <a:t>Definition</a:t>
                </a:r>
                <a:r>
                  <a:rPr lang="en-US" dirty="0"/>
                  <a:t>: For each data value </a:t>
                </a:r>
                <a14:m>
                  <m:oMath xmlns:m="http://schemas.openxmlformats.org/officeDocument/2006/math">
                    <m:r>
                      <a:rPr lang="en-US" i="1">
                        <a:latin typeface="Cambria Math" panose="02040503050406030204" pitchFamily="18" charset="0"/>
                      </a:rPr>
                      <m:t>𝑖</m:t>
                    </m:r>
                  </m:oMath>
                </a14:m>
                <a:r>
                  <a:rPr lang="en-US" dirty="0"/>
                  <a:t>, </a:t>
                </a:r>
              </a:p>
              <a:p>
                <a:pPr marL="0" indent="0" algn="just">
                  <a:lnSpc>
                    <a:spcPct val="100000"/>
                  </a:lnSpc>
                  <a:spcBef>
                    <a:spcPts val="0"/>
                  </a:spcBef>
                  <a:buNone/>
                </a:pPr>
                <a:r>
                  <a:rPr lang="en-US" dirty="0"/>
                  <a:t> </a:t>
                </a:r>
              </a:p>
              <a:p>
                <a:pPr marL="0" indent="0" algn="just">
                  <a:lnSpc>
                    <a:spcPct val="100000"/>
                  </a:lnSpc>
                  <a:spcBef>
                    <a:spcPts val="0"/>
                  </a:spcBef>
                  <a:buNone/>
                </a:pPr>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panose="02040503050406030204" pitchFamily="18" charset="0"/>
                            </a:rPr>
                          </m:ctrlPr>
                        </m:sSubPr>
                        <m:e>
                          <m:r>
                            <a:rPr lang="en-US" i="1">
                              <a:solidFill>
                                <a:srgbClr val="0070C0"/>
                              </a:solidFill>
                              <a:latin typeface="Cambria Math" panose="02040503050406030204" pitchFamily="18" charset="0"/>
                            </a:rPr>
                            <m:t>𝑆𝑖𝑙h𝑜𝑢𝑒𝑡𝑡𝑒</m:t>
                          </m:r>
                        </m:e>
                        <m:sub>
                          <m:r>
                            <a:rPr lang="en-US" i="1">
                              <a:solidFill>
                                <a:srgbClr val="0070C0"/>
                              </a:solidFill>
                              <a:latin typeface="Cambria Math" panose="02040503050406030204" pitchFamily="18" charset="0"/>
                            </a:rPr>
                            <m:t>𝑖</m:t>
                          </m:r>
                        </m:sub>
                      </m:sSub>
                      <m:r>
                        <a:rPr lang="en-US" i="1">
                          <a:solidFill>
                            <a:srgbClr val="0070C0"/>
                          </a:solidFill>
                          <a:latin typeface="Cambria Math" panose="02040503050406030204" pitchFamily="18" charset="0"/>
                        </a:rPr>
                        <m:t>=</m:t>
                      </m:r>
                      <m:sSub>
                        <m:sSubPr>
                          <m:ctrlPr>
                            <a:rPr lang="en-US" i="1">
                              <a:solidFill>
                                <a:srgbClr val="0070C0"/>
                              </a:solidFill>
                              <a:latin typeface="Cambria Math" panose="02040503050406030204" pitchFamily="18" charset="0"/>
                            </a:rPr>
                          </m:ctrlPr>
                        </m:sSubPr>
                        <m:e>
                          <m:r>
                            <a:rPr lang="en-US" i="1">
                              <a:solidFill>
                                <a:srgbClr val="0070C0"/>
                              </a:solidFill>
                              <a:latin typeface="Cambria Math" panose="02040503050406030204" pitchFamily="18" charset="0"/>
                            </a:rPr>
                            <m:t>𝑆</m:t>
                          </m:r>
                        </m:e>
                        <m:sub>
                          <m:r>
                            <a:rPr lang="en-US" i="1">
                              <a:solidFill>
                                <a:srgbClr val="0070C0"/>
                              </a:solidFill>
                              <a:latin typeface="Cambria Math" panose="02040503050406030204" pitchFamily="18" charset="0"/>
                            </a:rPr>
                            <m:t>𝑖</m:t>
                          </m:r>
                        </m:sub>
                      </m:sSub>
                      <m:r>
                        <a:rPr lang="en-US" i="1">
                          <a:solidFill>
                            <a:srgbClr val="0070C0"/>
                          </a:solidFill>
                          <a:latin typeface="Cambria Math" panose="02040503050406030204" pitchFamily="18" charset="0"/>
                        </a:rPr>
                        <m:t>=</m:t>
                      </m:r>
                      <m:f>
                        <m:fPr>
                          <m:ctrlPr>
                            <a:rPr lang="en-US" i="1">
                              <a:solidFill>
                                <a:srgbClr val="0070C0"/>
                              </a:solidFill>
                              <a:latin typeface="Cambria Math" panose="02040503050406030204" pitchFamily="18" charset="0"/>
                            </a:rPr>
                          </m:ctrlPr>
                        </m:fPr>
                        <m:num>
                          <m:sSub>
                            <m:sSubPr>
                              <m:ctrlPr>
                                <a:rPr lang="en-US" i="1">
                                  <a:solidFill>
                                    <a:srgbClr val="0070C0"/>
                                  </a:solidFill>
                                  <a:latin typeface="Cambria Math" panose="02040503050406030204" pitchFamily="18" charset="0"/>
                                </a:rPr>
                              </m:ctrlPr>
                            </m:sSubPr>
                            <m:e>
                              <m:r>
                                <a:rPr lang="en-US" i="1">
                                  <a:solidFill>
                                    <a:srgbClr val="0070C0"/>
                                  </a:solidFill>
                                  <a:latin typeface="Cambria Math" panose="02040503050406030204" pitchFamily="18" charset="0"/>
                                </a:rPr>
                                <m:t>𝑏</m:t>
                              </m:r>
                            </m:e>
                            <m:sub>
                              <m:r>
                                <a:rPr lang="en-US" i="1">
                                  <a:solidFill>
                                    <a:srgbClr val="0070C0"/>
                                  </a:solidFill>
                                  <a:latin typeface="Cambria Math" panose="02040503050406030204" pitchFamily="18" charset="0"/>
                                </a:rPr>
                                <m:t>𝑖</m:t>
                              </m:r>
                            </m:sub>
                          </m:sSub>
                          <m:r>
                            <a:rPr lang="en-US" i="1">
                              <a:solidFill>
                                <a:srgbClr val="0070C0"/>
                              </a:solidFill>
                              <a:latin typeface="Cambria Math" panose="02040503050406030204" pitchFamily="18" charset="0"/>
                            </a:rPr>
                            <m:t>−</m:t>
                          </m:r>
                          <m:sSub>
                            <m:sSubPr>
                              <m:ctrlPr>
                                <a:rPr lang="en-US" i="1">
                                  <a:solidFill>
                                    <a:srgbClr val="0070C0"/>
                                  </a:solidFill>
                                  <a:latin typeface="Cambria Math" panose="02040503050406030204" pitchFamily="18" charset="0"/>
                                </a:rPr>
                              </m:ctrlPr>
                            </m:sSubPr>
                            <m:e>
                              <m:r>
                                <a:rPr lang="en-US" i="1">
                                  <a:solidFill>
                                    <a:srgbClr val="0070C0"/>
                                  </a:solidFill>
                                  <a:latin typeface="Cambria Math" panose="02040503050406030204" pitchFamily="18" charset="0"/>
                                </a:rPr>
                                <m:t>𝑎</m:t>
                              </m:r>
                            </m:e>
                            <m:sub>
                              <m:r>
                                <a:rPr lang="en-US" i="1">
                                  <a:solidFill>
                                    <a:srgbClr val="0070C0"/>
                                  </a:solidFill>
                                  <a:latin typeface="Cambria Math" panose="02040503050406030204" pitchFamily="18" charset="0"/>
                                </a:rPr>
                                <m:t>𝑖</m:t>
                              </m:r>
                            </m:sub>
                          </m:sSub>
                        </m:num>
                        <m:den>
                          <m:r>
                            <m:rPr>
                              <m:sty m:val="p"/>
                            </m:rPr>
                            <a:rPr lang="en-US">
                              <a:solidFill>
                                <a:srgbClr val="0070C0"/>
                              </a:solidFill>
                              <a:latin typeface="Cambria Math" panose="02040503050406030204" pitchFamily="18" charset="0"/>
                            </a:rPr>
                            <m:t>max</m:t>
                          </m:r>
                          <m:d>
                            <m:dPr>
                              <m:ctrlPr>
                                <a:rPr lang="en-US" i="1">
                                  <a:solidFill>
                                    <a:srgbClr val="0070C0"/>
                                  </a:solidFill>
                                  <a:latin typeface="Cambria Math" panose="02040503050406030204" pitchFamily="18" charset="0"/>
                                </a:rPr>
                              </m:ctrlPr>
                            </m:dPr>
                            <m:e>
                              <m:sSub>
                                <m:sSubPr>
                                  <m:ctrlPr>
                                    <a:rPr lang="en-US" i="1">
                                      <a:solidFill>
                                        <a:srgbClr val="0070C0"/>
                                      </a:solidFill>
                                      <a:latin typeface="Cambria Math" panose="02040503050406030204" pitchFamily="18" charset="0"/>
                                    </a:rPr>
                                  </m:ctrlPr>
                                </m:sSubPr>
                                <m:e>
                                  <m:r>
                                    <a:rPr lang="en-US" i="1">
                                      <a:solidFill>
                                        <a:srgbClr val="0070C0"/>
                                      </a:solidFill>
                                      <a:latin typeface="Cambria Math" panose="02040503050406030204" pitchFamily="18" charset="0"/>
                                    </a:rPr>
                                    <m:t>𝑏</m:t>
                                  </m:r>
                                </m:e>
                                <m:sub>
                                  <m:r>
                                    <a:rPr lang="en-US" i="1">
                                      <a:solidFill>
                                        <a:srgbClr val="0070C0"/>
                                      </a:solidFill>
                                      <a:latin typeface="Cambria Math" panose="02040503050406030204" pitchFamily="18" charset="0"/>
                                    </a:rPr>
                                    <m:t>𝑖</m:t>
                                  </m:r>
                                </m:sub>
                              </m:sSub>
                              <m:r>
                                <a:rPr lang="en-US" i="1">
                                  <a:solidFill>
                                    <a:srgbClr val="0070C0"/>
                                  </a:solidFill>
                                  <a:latin typeface="Cambria Math" panose="02040503050406030204" pitchFamily="18" charset="0"/>
                                </a:rPr>
                                <m:t>,</m:t>
                              </m:r>
                              <m:sSub>
                                <m:sSubPr>
                                  <m:ctrlPr>
                                    <a:rPr lang="en-US" i="1">
                                      <a:solidFill>
                                        <a:srgbClr val="0070C0"/>
                                      </a:solidFill>
                                      <a:latin typeface="Cambria Math" panose="02040503050406030204" pitchFamily="18" charset="0"/>
                                    </a:rPr>
                                  </m:ctrlPr>
                                </m:sSubPr>
                                <m:e>
                                  <m:r>
                                    <a:rPr lang="en-US" i="1">
                                      <a:solidFill>
                                        <a:srgbClr val="0070C0"/>
                                      </a:solidFill>
                                      <a:latin typeface="Cambria Math" panose="02040503050406030204" pitchFamily="18" charset="0"/>
                                    </a:rPr>
                                    <m:t>𝑎</m:t>
                                  </m:r>
                                </m:e>
                                <m:sub>
                                  <m:r>
                                    <a:rPr lang="en-US" i="1">
                                      <a:solidFill>
                                        <a:srgbClr val="0070C0"/>
                                      </a:solidFill>
                                      <a:latin typeface="Cambria Math" panose="02040503050406030204" pitchFamily="18" charset="0"/>
                                    </a:rPr>
                                    <m:t>𝑖</m:t>
                                  </m:r>
                                </m:sub>
                              </m:sSub>
                            </m:e>
                          </m:d>
                        </m:den>
                      </m:f>
                    </m:oMath>
                  </m:oMathPara>
                </a14:m>
                <a:endParaRPr lang="en-US" dirty="0">
                  <a:solidFill>
                    <a:srgbClr val="0070C0"/>
                  </a:solidFill>
                </a:endParaRPr>
              </a:p>
              <a:p>
                <a:pPr marL="0" indent="0" algn="just">
                  <a:lnSpc>
                    <a:spcPct val="100000"/>
                  </a:lnSpc>
                  <a:spcBef>
                    <a:spcPts val="0"/>
                  </a:spcBef>
                  <a:buNone/>
                </a:pPr>
                <a:endParaRPr lang="en-US" dirty="0"/>
              </a:p>
              <a:p>
                <a:pPr marL="0" indent="0" algn="just">
                  <a:lnSpc>
                    <a:spcPct val="100000"/>
                  </a:lnSpc>
                  <a:spcBef>
                    <a:spcPts val="0"/>
                  </a:spcBef>
                  <a:buNone/>
                </a:pPr>
                <a:r>
                  <a:rPr lang="en-US" dirty="0"/>
                  <a:t>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m:t>
                        </m:r>
                      </m:sub>
                    </m:sSub>
                  </m:oMath>
                </a14:m>
                <a:r>
                  <a:rPr lang="en-US" dirty="0"/>
                  <a:t> is the distance between the data value and its cluster center,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𝑖</m:t>
                        </m:r>
                      </m:sub>
                    </m:sSub>
                  </m:oMath>
                </a14:m>
                <a:r>
                  <a:rPr lang="en-US" dirty="0"/>
                  <a:t> is the distance between the data value and the next closest cluster center.</a:t>
                </a:r>
              </a:p>
              <a:p>
                <a:pPr marL="0" indent="0" algn="just">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34050" y="1738149"/>
                <a:ext cx="10372150" cy="4303509"/>
              </a:xfrm>
              <a:blipFill>
                <a:blip r:embed="rId2"/>
                <a:stretch>
                  <a:fillRect l="-1175" t="-2408" r="-1175"/>
                </a:stretch>
              </a:blipFill>
            </p:spPr>
            <p:txBody>
              <a:bodyPr/>
              <a:lstStyle/>
              <a:p>
                <a:r>
                  <a:rPr lang="en-US">
                    <a:noFill/>
                  </a:rPr>
                  <a:t> </a:t>
                </a:r>
              </a:p>
            </p:txBody>
          </p:sp>
        </mc:Fallback>
      </mc:AlternateContent>
    </p:spTree>
    <p:extLst>
      <p:ext uri="{BB962C8B-B14F-4D97-AF65-F5344CB8AC3E}">
        <p14:creationId xmlns:p14="http://schemas.microsoft.com/office/powerpoint/2010/main" val="966846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Measuring Cluster Goodness</a:t>
            </a:r>
          </a:p>
        </p:txBody>
      </p:sp>
      <p:sp>
        <p:nvSpPr>
          <p:cNvPr id="3" name="Content Placeholder 2"/>
          <p:cNvSpPr>
            <a:spLocks noGrp="1"/>
          </p:cNvSpPr>
          <p:nvPr>
            <p:ph idx="1"/>
          </p:nvPr>
        </p:nvSpPr>
        <p:spPr>
          <a:xfrm>
            <a:off x="1134050" y="1738149"/>
            <a:ext cx="10372150" cy="4303509"/>
          </a:xfrm>
        </p:spPr>
        <p:txBody>
          <a:bodyPr>
            <a:normAutofit/>
          </a:bodyPr>
          <a:lstStyle/>
          <a:p>
            <a:pPr marL="0" indent="0">
              <a:lnSpc>
                <a:spcPct val="100000"/>
              </a:lnSpc>
              <a:spcBef>
                <a:spcPts val="0"/>
              </a:spcBef>
              <a:buNone/>
            </a:pPr>
            <a:r>
              <a:rPr lang="en-US" u="sng" dirty="0"/>
              <a:t>Properties</a:t>
            </a:r>
            <a:r>
              <a:rPr lang="en-US" dirty="0"/>
              <a:t>:</a:t>
            </a:r>
          </a:p>
          <a:p>
            <a:pPr marL="0" indent="0">
              <a:lnSpc>
                <a:spcPct val="100000"/>
              </a:lnSpc>
              <a:spcBef>
                <a:spcPts val="0"/>
              </a:spcBef>
              <a:buNone/>
            </a:pPr>
            <a:r>
              <a:rPr lang="en-US" dirty="0"/>
              <a:t> </a:t>
            </a:r>
          </a:p>
          <a:p>
            <a:pPr>
              <a:lnSpc>
                <a:spcPct val="100000"/>
              </a:lnSpc>
              <a:spcBef>
                <a:spcPts val="0"/>
              </a:spcBef>
            </a:pPr>
            <a:r>
              <a:rPr lang="en-US" dirty="0"/>
              <a:t>A </a:t>
            </a:r>
            <a:r>
              <a:rPr lang="en-US" dirty="0">
                <a:solidFill>
                  <a:srgbClr val="0070C0"/>
                </a:solidFill>
              </a:rPr>
              <a:t>positive value </a:t>
            </a:r>
            <a:r>
              <a:rPr lang="en-US" dirty="0"/>
              <a:t>is “</a:t>
            </a:r>
            <a:r>
              <a:rPr lang="en-US" dirty="0">
                <a:solidFill>
                  <a:srgbClr val="FF0000"/>
                </a:solidFill>
              </a:rPr>
              <a:t>good</a:t>
            </a:r>
            <a:r>
              <a:rPr lang="en-US" dirty="0"/>
              <a:t>”, and the higher the better</a:t>
            </a:r>
          </a:p>
          <a:p>
            <a:pPr>
              <a:lnSpc>
                <a:spcPct val="100000"/>
              </a:lnSpc>
              <a:spcBef>
                <a:spcPts val="0"/>
              </a:spcBef>
            </a:pPr>
            <a:r>
              <a:rPr lang="en-US" dirty="0"/>
              <a:t>A </a:t>
            </a:r>
            <a:r>
              <a:rPr lang="en-US" dirty="0">
                <a:solidFill>
                  <a:srgbClr val="0070C0"/>
                </a:solidFill>
              </a:rPr>
              <a:t>value that is close to zero </a:t>
            </a:r>
            <a:r>
              <a:rPr lang="en-US" dirty="0"/>
              <a:t>is considered a “</a:t>
            </a:r>
            <a:r>
              <a:rPr lang="en-US" dirty="0">
                <a:solidFill>
                  <a:srgbClr val="FF0000"/>
                </a:solidFill>
              </a:rPr>
              <a:t>weak assignment</a:t>
            </a:r>
            <a:r>
              <a:rPr lang="en-US" dirty="0"/>
              <a:t>”</a:t>
            </a:r>
          </a:p>
          <a:p>
            <a:pPr>
              <a:lnSpc>
                <a:spcPct val="100000"/>
              </a:lnSpc>
              <a:spcBef>
                <a:spcPts val="0"/>
              </a:spcBef>
            </a:pPr>
            <a:r>
              <a:rPr lang="en-US" dirty="0"/>
              <a:t>A </a:t>
            </a:r>
            <a:r>
              <a:rPr lang="en-US" dirty="0">
                <a:solidFill>
                  <a:srgbClr val="0070C0"/>
                </a:solidFill>
              </a:rPr>
              <a:t>negative value </a:t>
            </a:r>
            <a:r>
              <a:rPr lang="en-US" dirty="0"/>
              <a:t>indicates “</a:t>
            </a:r>
            <a:r>
              <a:rPr lang="en-US" dirty="0">
                <a:solidFill>
                  <a:srgbClr val="FF0000"/>
                </a:solidFill>
              </a:rPr>
              <a:t>misclassification</a:t>
            </a:r>
            <a:r>
              <a:rPr lang="en-US" dirty="0"/>
              <a:t>”, i.e., assignment to the next closest cluster would have been better</a:t>
            </a:r>
          </a:p>
          <a:p>
            <a:pPr marL="0" indent="0" algn="just">
              <a:buNone/>
            </a:pPr>
            <a:endParaRPr lang="en-US" dirty="0"/>
          </a:p>
        </p:txBody>
      </p:sp>
    </p:spTree>
    <p:extLst>
      <p:ext uri="{BB962C8B-B14F-4D97-AF65-F5344CB8AC3E}">
        <p14:creationId xmlns:p14="http://schemas.microsoft.com/office/powerpoint/2010/main" val="42178759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Measuring Cluster Goodness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34050" y="1738149"/>
                <a:ext cx="10372150" cy="4303509"/>
              </a:xfrm>
            </p:spPr>
            <p:txBody>
              <a:bodyPr>
                <a:normAutofit/>
              </a:bodyPr>
              <a:lstStyle/>
              <a:p>
                <a:pPr marL="0" indent="0" algn="just">
                  <a:lnSpc>
                    <a:spcPct val="100000"/>
                  </a:lnSpc>
                  <a:spcBef>
                    <a:spcPts val="0"/>
                  </a:spcBef>
                  <a:buNone/>
                </a:pPr>
                <a:r>
                  <a:rPr lang="en-US" dirty="0"/>
                  <a:t>Silhouette accounts for both </a:t>
                </a:r>
                <a:r>
                  <a:rPr lang="en-US" dirty="0">
                    <a:solidFill>
                      <a:srgbClr val="00B050"/>
                    </a:solidFill>
                  </a:rPr>
                  <a:t>separation</a:t>
                </a:r>
                <a:r>
                  <a:rPr lang="en-US" dirty="0"/>
                  <a:t> and </a:t>
                </a:r>
                <a:r>
                  <a:rPr lang="en-US" dirty="0">
                    <a:solidFill>
                      <a:srgbClr val="00B050"/>
                    </a:solidFill>
                  </a:rPr>
                  <a:t>cohesion</a:t>
                </a:r>
                <a:r>
                  <a:rPr lang="en-US" dirty="0"/>
                  <a:t> because</a:t>
                </a:r>
              </a:p>
              <a:p>
                <a:pPr lvl="1" algn="just">
                  <a:lnSpc>
                    <a:spcPct val="100000"/>
                  </a:lnSpc>
                  <a:spcBef>
                    <a:spcPts val="0"/>
                  </a:spcBef>
                </a:pPr>
                <a:r>
                  <a:rPr lang="en-US" dirty="0"/>
                  <a:t>The value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m:t>
                        </m:r>
                      </m:sub>
                    </m:sSub>
                  </m:oMath>
                </a14:m>
                <a:r>
                  <a:rPr lang="en-US" dirty="0"/>
                  <a:t> represents cohesion, as it measures the distance between the data value and its cluster center</a:t>
                </a:r>
              </a:p>
              <a:p>
                <a:pPr lvl="1" algn="just">
                  <a:lnSpc>
                    <a:spcPct val="100000"/>
                  </a:lnSpc>
                  <a:spcBef>
                    <a:spcPts val="0"/>
                  </a:spcBef>
                </a:pPr>
                <a:r>
                  <a:rPr lang="en-US" dirty="0"/>
                  <a:t>The value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𝑖</m:t>
                        </m:r>
                      </m:sub>
                    </m:sSub>
                  </m:oMath>
                </a14:m>
                <a:r>
                  <a:rPr lang="en-US" dirty="0"/>
                  <a:t> represents separation, as it measures the distance between the data value and a different cluster. </a:t>
                </a:r>
              </a:p>
              <a:p>
                <a:pPr marL="0" indent="0" algn="just">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34050" y="1738149"/>
                <a:ext cx="10372150" cy="4303509"/>
              </a:xfrm>
              <a:blipFill rotWithShape="0">
                <a:blip r:embed="rId2"/>
                <a:stretch>
                  <a:fillRect l="-1175" t="-1416" r="-88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BB146DB8-0595-4659-9B19-E150E442F7F0}"/>
              </a:ext>
            </a:extLst>
          </p:cNvPr>
          <p:cNvPicPr/>
          <p:nvPr/>
        </p:nvPicPr>
        <p:blipFill>
          <a:blip r:embed="rId3"/>
          <a:stretch>
            <a:fillRect/>
          </a:stretch>
        </p:blipFill>
        <p:spPr>
          <a:xfrm>
            <a:off x="3695700" y="3650297"/>
            <a:ext cx="5254625" cy="2483803"/>
          </a:xfrm>
          <a:prstGeom prst="rect">
            <a:avLst/>
          </a:prstGeom>
        </p:spPr>
      </p:pic>
    </p:spTree>
    <p:extLst>
      <p:ext uri="{BB962C8B-B14F-4D97-AF65-F5344CB8AC3E}">
        <p14:creationId xmlns:p14="http://schemas.microsoft.com/office/powerpoint/2010/main" val="10946421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Measuring Cluster Goodness</a:t>
            </a:r>
          </a:p>
        </p:txBody>
      </p:sp>
      <p:sp>
        <p:nvSpPr>
          <p:cNvPr id="3" name="Content Placeholder 2"/>
          <p:cNvSpPr>
            <a:spLocks noGrp="1"/>
          </p:cNvSpPr>
          <p:nvPr>
            <p:ph idx="1"/>
          </p:nvPr>
        </p:nvSpPr>
        <p:spPr>
          <a:xfrm>
            <a:off x="1134050" y="1738149"/>
            <a:ext cx="10372150" cy="4303509"/>
          </a:xfrm>
        </p:spPr>
        <p:txBody>
          <a:bodyPr>
            <a:normAutofit/>
          </a:bodyPr>
          <a:lstStyle/>
          <a:p>
            <a:pPr marL="0" indent="0" algn="just">
              <a:lnSpc>
                <a:spcPct val="110000"/>
              </a:lnSpc>
              <a:spcBef>
                <a:spcPts val="0"/>
              </a:spcBef>
              <a:buNone/>
            </a:pPr>
            <a:r>
              <a:rPr lang="en-US" dirty="0"/>
              <a:t>Taking the </a:t>
            </a:r>
            <a:r>
              <a:rPr lang="en-US" dirty="0">
                <a:solidFill>
                  <a:srgbClr val="FF0000"/>
                </a:solidFill>
              </a:rPr>
              <a:t>average silhouette value </a:t>
            </a:r>
            <a:r>
              <a:rPr lang="en-US" dirty="0"/>
              <a:t>over all records yields a useful measure of how well the cluster solution fits the data. In case the expertise of the domain expert does not exists, the following interpretation of the average silhouette can be used:</a:t>
            </a:r>
          </a:p>
          <a:p>
            <a:pPr marL="0" indent="0" algn="just">
              <a:lnSpc>
                <a:spcPct val="110000"/>
              </a:lnSpc>
              <a:spcBef>
                <a:spcPts val="0"/>
              </a:spcBef>
              <a:buNone/>
            </a:pPr>
            <a:r>
              <a:rPr lang="en-US" dirty="0"/>
              <a:t> </a:t>
            </a:r>
          </a:p>
          <a:p>
            <a:pPr lvl="1" algn="just">
              <a:lnSpc>
                <a:spcPct val="110000"/>
              </a:lnSpc>
              <a:spcBef>
                <a:spcPts val="0"/>
              </a:spcBef>
            </a:pPr>
            <a:r>
              <a:rPr lang="en-US" dirty="0">
                <a:solidFill>
                  <a:srgbClr val="0070C0"/>
                </a:solidFill>
              </a:rPr>
              <a:t>0.5 or higher</a:t>
            </a:r>
            <a:r>
              <a:rPr lang="en-US" dirty="0"/>
              <a:t>: Good evidence of the reality of the clusters in the data</a:t>
            </a:r>
          </a:p>
          <a:p>
            <a:pPr lvl="1" algn="just">
              <a:lnSpc>
                <a:spcPct val="110000"/>
              </a:lnSpc>
              <a:spcBef>
                <a:spcPts val="0"/>
              </a:spcBef>
            </a:pPr>
            <a:r>
              <a:rPr lang="en-US" dirty="0">
                <a:solidFill>
                  <a:srgbClr val="0070C0"/>
                </a:solidFill>
              </a:rPr>
              <a:t>0.25 - 0.5</a:t>
            </a:r>
            <a:r>
              <a:rPr lang="en-US" dirty="0"/>
              <a:t>: Some evidence of the reality of the clusters in the data</a:t>
            </a:r>
          </a:p>
          <a:p>
            <a:pPr lvl="1" algn="just">
              <a:lnSpc>
                <a:spcPct val="110000"/>
              </a:lnSpc>
              <a:spcBef>
                <a:spcPts val="0"/>
              </a:spcBef>
            </a:pPr>
            <a:r>
              <a:rPr lang="en-US" dirty="0">
                <a:solidFill>
                  <a:srgbClr val="0070C0"/>
                </a:solidFill>
              </a:rPr>
              <a:t>Less than 0.25</a:t>
            </a:r>
            <a:r>
              <a:rPr lang="en-US" dirty="0"/>
              <a:t>: Scant evidence of cluster reality</a:t>
            </a:r>
          </a:p>
          <a:p>
            <a:pPr marL="0" indent="0" algn="just">
              <a:buNone/>
            </a:pPr>
            <a:endParaRPr lang="en-US" dirty="0"/>
          </a:p>
        </p:txBody>
      </p:sp>
    </p:spTree>
    <p:extLst>
      <p:ext uri="{BB962C8B-B14F-4D97-AF65-F5344CB8AC3E}">
        <p14:creationId xmlns:p14="http://schemas.microsoft.com/office/powerpoint/2010/main" val="9511768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Measuring Cluster Goodness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34050" y="1738149"/>
                <a:ext cx="10372150" cy="4303509"/>
              </a:xfrm>
            </p:spPr>
            <p:txBody>
              <a:bodyPr>
                <a:normAutofit/>
              </a:bodyPr>
              <a:lstStyle/>
              <a:p>
                <a:pPr marL="0" indent="0" algn="just">
                  <a:lnSpc>
                    <a:spcPct val="100000"/>
                  </a:lnSpc>
                  <a:spcBef>
                    <a:spcPts val="0"/>
                  </a:spcBef>
                  <a:buNone/>
                </a:pPr>
                <a:r>
                  <a:rPr lang="en-US" u="sng" dirty="0"/>
                  <a:t>Example</a:t>
                </a:r>
                <a:r>
                  <a:rPr lang="en-US" dirty="0"/>
                  <a:t>:  Apply the </a:t>
                </a:r>
                <a14:m>
                  <m:oMath xmlns:m="http://schemas.openxmlformats.org/officeDocument/2006/math">
                    <m:r>
                      <a:rPr lang="en-US" i="1">
                        <a:latin typeface="Cambria Math" panose="02040503050406030204" pitchFamily="18" charset="0"/>
                      </a:rPr>
                      <m:t>𝑘</m:t>
                    </m:r>
                  </m:oMath>
                </a14:m>
                <a:r>
                  <a:rPr lang="en-US" dirty="0"/>
                  <a:t>-means clustering to the following one-dimensional data set with </a:t>
                </a:r>
                <a14:m>
                  <m:oMath xmlns:m="http://schemas.openxmlformats.org/officeDocument/2006/math">
                    <m:r>
                      <a:rPr lang="en-US" i="1">
                        <a:latin typeface="Cambria Math" panose="02040503050406030204" pitchFamily="18" charset="0"/>
                      </a:rPr>
                      <m:t>𝑘</m:t>
                    </m:r>
                    <m:r>
                      <a:rPr lang="en-US" i="1">
                        <a:latin typeface="Cambria Math" panose="02040503050406030204" pitchFamily="18" charset="0"/>
                      </a:rPr>
                      <m:t>=2</m:t>
                    </m:r>
                  </m:oMath>
                </a14:m>
                <a:r>
                  <a:rPr lang="en-US" dirty="0"/>
                  <a:t>:</a:t>
                </a:r>
              </a:p>
              <a:p>
                <a:pPr marL="0" indent="0" algn="ctr">
                  <a:lnSpc>
                    <a:spcPct val="100000"/>
                  </a:lnSpc>
                  <a:spcBef>
                    <a:spcPts val="0"/>
                  </a:spcBef>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=0</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=2</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r>
                      <a:rPr lang="en-US" i="1">
                        <a:latin typeface="Cambria Math" panose="02040503050406030204" pitchFamily="18" charset="0"/>
                      </a:rPr>
                      <m:t>=4</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4</m:t>
                        </m:r>
                      </m:sub>
                    </m:sSub>
                    <m:r>
                      <a:rPr lang="en-US" i="1">
                        <a:latin typeface="Cambria Math" panose="02040503050406030204" pitchFamily="18" charset="0"/>
                      </a:rPr>
                      <m:t>=6</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5</m:t>
                        </m:r>
                      </m:sub>
                    </m:sSub>
                    <m:r>
                      <a:rPr lang="en-US" i="1">
                        <a:latin typeface="Cambria Math" panose="02040503050406030204" pitchFamily="18" charset="0"/>
                      </a:rPr>
                      <m:t>=10</m:t>
                    </m:r>
                  </m:oMath>
                </a14:m>
                <a:endParaRPr lang="en-US" dirty="0"/>
              </a:p>
              <a:p>
                <a:pPr marL="0" indent="0" algn="just">
                  <a:lnSpc>
                    <a:spcPct val="100000"/>
                  </a:lnSpc>
                  <a:spcBef>
                    <a:spcPts val="0"/>
                  </a:spcBef>
                  <a:buNone/>
                </a:pPr>
                <a:r>
                  <a:rPr lang="en-US" dirty="0"/>
                  <a:t> </a:t>
                </a:r>
              </a:p>
              <a:p>
                <a:pPr marL="0" indent="0" algn="just">
                  <a:lnSpc>
                    <a:spcPct val="100000"/>
                  </a:lnSpc>
                  <a:spcBef>
                    <a:spcPts val="0"/>
                  </a:spcBef>
                  <a:buNone/>
                </a:pPr>
                <a:r>
                  <a:rPr lang="en-US" u="sng" dirty="0"/>
                  <a:t>Results</a:t>
                </a:r>
                <a:r>
                  <a:rPr lang="en-US" dirty="0"/>
                  <a:t>:  	</a:t>
                </a:r>
              </a:p>
              <a:p>
                <a:pPr marL="0" indent="0" algn="just">
                  <a:lnSpc>
                    <a:spcPct val="100000"/>
                  </a:lnSpc>
                  <a:spcBef>
                    <a:spcPts val="0"/>
                  </a:spcBef>
                  <a:buNone/>
                </a:pPr>
                <a:r>
                  <a:rPr lang="en-US" dirty="0"/>
                  <a:t>	Cluster 1 = </a:t>
                </a:r>
                <a14:m>
                  <m:oMath xmlns:m="http://schemas.openxmlformats.org/officeDocument/2006/math">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e>
                    </m:d>
                  </m:oMath>
                </a14:m>
                <a:r>
                  <a:rPr lang="en-US" dirty="0"/>
                  <a:t>:  cluster center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1</m:t>
                        </m:r>
                      </m:sub>
                    </m:sSub>
                    <m:r>
                      <a:rPr lang="en-US" i="1">
                        <a:latin typeface="Cambria Math" panose="02040503050406030204" pitchFamily="18" charset="0"/>
                      </a:rPr>
                      <m:t>=2</m:t>
                    </m:r>
                  </m:oMath>
                </a14:m>
                <a:endParaRPr lang="en-US" dirty="0"/>
              </a:p>
              <a:p>
                <a:pPr marL="0" indent="0" algn="just">
                  <a:lnSpc>
                    <a:spcPct val="100000"/>
                  </a:lnSpc>
                  <a:spcBef>
                    <a:spcPts val="0"/>
                  </a:spcBef>
                  <a:buNone/>
                </a:pPr>
                <a:r>
                  <a:rPr lang="en-US" dirty="0"/>
                  <a:t>	Cluster 2 = </a:t>
                </a:r>
                <a14:m>
                  <m:oMath xmlns:m="http://schemas.openxmlformats.org/officeDocument/2006/math">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4</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5</m:t>
                            </m:r>
                          </m:sub>
                        </m:sSub>
                      </m:e>
                    </m:d>
                  </m:oMath>
                </a14:m>
                <a:r>
                  <a:rPr lang="en-US" dirty="0"/>
                  <a:t>: cluster center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2</m:t>
                        </m:r>
                      </m:sub>
                    </m:sSub>
                    <m:r>
                      <a:rPr lang="en-US" i="1">
                        <a:latin typeface="Cambria Math" panose="02040503050406030204" pitchFamily="18" charset="0"/>
                      </a:rPr>
                      <m:t>=8</m:t>
                    </m:r>
                  </m:oMath>
                </a14:m>
                <a:endParaRPr lang="en-US" dirty="0"/>
              </a:p>
              <a:p>
                <a:pPr marL="0" indent="0" algn="just">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34050" y="1738149"/>
                <a:ext cx="10372150" cy="4303509"/>
              </a:xfrm>
              <a:blipFill>
                <a:blip r:embed="rId2"/>
                <a:stretch>
                  <a:fillRect l="-1175" t="-1416" r="-1175"/>
                </a:stretch>
              </a:blipFill>
            </p:spPr>
            <p:txBody>
              <a:bodyPr/>
              <a:lstStyle/>
              <a:p>
                <a:r>
                  <a:rPr lang="en-US">
                    <a:noFill/>
                  </a:rPr>
                  <a:t> </a:t>
                </a:r>
              </a:p>
            </p:txBody>
          </p:sp>
        </mc:Fallback>
      </mc:AlternateContent>
    </p:spTree>
    <p:extLst>
      <p:ext uri="{BB962C8B-B14F-4D97-AF65-F5344CB8AC3E}">
        <p14:creationId xmlns:p14="http://schemas.microsoft.com/office/powerpoint/2010/main" val="29131451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Measuring Cluster Goodness</a:t>
            </a:r>
          </a:p>
        </p:txBody>
      </p:sp>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5D1431A8-128D-4B07-B8F4-808F6C5DDEC7}"/>
                  </a:ext>
                </a:extLst>
              </p:cNvPr>
              <p:cNvGraphicFramePr>
                <a:graphicFrameLocks noGrp="1"/>
              </p:cNvGraphicFramePr>
              <p:nvPr>
                <p:ph idx="1"/>
                <p:extLst>
                  <p:ext uri="{D42A27DB-BD31-4B8C-83A1-F6EECF244321}">
                    <p14:modId xmlns:p14="http://schemas.microsoft.com/office/powerpoint/2010/main" val="3957122858"/>
                  </p:ext>
                </p:extLst>
              </p:nvPr>
            </p:nvGraphicFramePr>
            <p:xfrm>
              <a:off x="6219825" y="2771773"/>
              <a:ext cx="5343525" cy="2571751"/>
            </p:xfrm>
            <a:graphic>
              <a:graphicData uri="http://schemas.openxmlformats.org/drawingml/2006/table">
                <a:tbl>
                  <a:tblPr firstRow="1" firstCol="1" bandRow="1">
                    <a:tableStyleId>{5C22544A-7EE6-4342-B048-85BDC9FD1C3A}</a:tableStyleId>
                  </a:tblPr>
                  <a:tblGrid>
                    <a:gridCol w="611174">
                      <a:extLst>
                        <a:ext uri="{9D8B030D-6E8A-4147-A177-3AD203B41FA5}">
                          <a16:colId xmlns:a16="http://schemas.microsoft.com/office/drawing/2014/main" val="938142171"/>
                        </a:ext>
                      </a:extLst>
                    </a:gridCol>
                    <a:gridCol w="611174">
                      <a:extLst>
                        <a:ext uri="{9D8B030D-6E8A-4147-A177-3AD203B41FA5}">
                          <a16:colId xmlns:a16="http://schemas.microsoft.com/office/drawing/2014/main" val="2573600139"/>
                        </a:ext>
                      </a:extLst>
                    </a:gridCol>
                    <a:gridCol w="611174">
                      <a:extLst>
                        <a:ext uri="{9D8B030D-6E8A-4147-A177-3AD203B41FA5}">
                          <a16:colId xmlns:a16="http://schemas.microsoft.com/office/drawing/2014/main" val="1170583509"/>
                        </a:ext>
                      </a:extLst>
                    </a:gridCol>
                    <a:gridCol w="1447293">
                      <a:extLst>
                        <a:ext uri="{9D8B030D-6E8A-4147-A177-3AD203B41FA5}">
                          <a16:colId xmlns:a16="http://schemas.microsoft.com/office/drawing/2014/main" val="3717223691"/>
                        </a:ext>
                      </a:extLst>
                    </a:gridCol>
                    <a:gridCol w="2062710">
                      <a:extLst>
                        <a:ext uri="{9D8B030D-6E8A-4147-A177-3AD203B41FA5}">
                          <a16:colId xmlns:a16="http://schemas.microsoft.com/office/drawing/2014/main" val="938760816"/>
                        </a:ext>
                      </a:extLst>
                    </a:gridCol>
                  </a:tblGrid>
                  <a:tr h="658879">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000" i="1">
                                        <a:effectLst/>
                                        <a:latin typeface="Cambria Math" panose="02040503050406030204" pitchFamily="18" charset="0"/>
                                      </a:rPr>
                                    </m:ctrlPr>
                                  </m:sSubPr>
                                  <m:e>
                                    <m:r>
                                      <a:rPr lang="en-US" sz="2000">
                                        <a:effectLst/>
                                        <a:latin typeface="Cambria Math" panose="02040503050406030204" pitchFamily="18" charset="0"/>
                                      </a:rPr>
                                      <m:t>𝑥</m:t>
                                    </m:r>
                                  </m:e>
                                  <m:sub>
                                    <m:r>
                                      <a:rPr lang="en-US" sz="2000">
                                        <a:effectLst/>
                                        <a:latin typeface="Cambria Math" panose="02040503050406030204" pitchFamily="18" charset="0"/>
                                      </a:rPr>
                                      <m:t>𝑖</m:t>
                                    </m:r>
                                  </m:sub>
                                </m:sSub>
                              </m:oMath>
                            </m:oMathPara>
                          </a14:m>
                          <a:endParaRPr lang="en-US" sz="200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000" i="1">
                                        <a:effectLst/>
                                        <a:latin typeface="Cambria Math" panose="02040503050406030204" pitchFamily="18" charset="0"/>
                                      </a:rPr>
                                    </m:ctrlPr>
                                  </m:sSubPr>
                                  <m:e>
                                    <m:r>
                                      <a:rPr lang="en-US" sz="2000">
                                        <a:effectLst/>
                                        <a:latin typeface="Cambria Math" panose="02040503050406030204" pitchFamily="18" charset="0"/>
                                      </a:rPr>
                                      <m:t>𝑎</m:t>
                                    </m:r>
                                  </m:e>
                                  <m:sub>
                                    <m:r>
                                      <a:rPr lang="en-US" sz="2000">
                                        <a:effectLst/>
                                        <a:latin typeface="Cambria Math" panose="02040503050406030204" pitchFamily="18" charset="0"/>
                                      </a:rPr>
                                      <m:t>𝑖</m:t>
                                    </m:r>
                                  </m:sub>
                                </m:sSub>
                              </m:oMath>
                            </m:oMathPara>
                          </a14:m>
                          <a:endParaRPr lang="en-US" sz="200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000" i="1">
                                        <a:effectLst/>
                                        <a:latin typeface="Cambria Math" panose="02040503050406030204" pitchFamily="18" charset="0"/>
                                      </a:rPr>
                                    </m:ctrlPr>
                                  </m:sSubPr>
                                  <m:e>
                                    <m:r>
                                      <a:rPr lang="en-US" sz="2000">
                                        <a:effectLst/>
                                        <a:latin typeface="Cambria Math" panose="02040503050406030204" pitchFamily="18" charset="0"/>
                                      </a:rPr>
                                      <m:t>𝑏</m:t>
                                    </m:r>
                                  </m:e>
                                  <m:sub>
                                    <m:r>
                                      <a:rPr lang="en-US" sz="2000">
                                        <a:effectLst/>
                                        <a:latin typeface="Cambria Math" panose="02040503050406030204" pitchFamily="18" charset="0"/>
                                      </a:rPr>
                                      <m:t>𝑖</m:t>
                                    </m:r>
                                  </m:sub>
                                </m:sSub>
                              </m:oMath>
                            </m:oMathPara>
                          </a14:m>
                          <a:endParaRPr lang="en-US" sz="200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2000">
                                    <a:effectLst/>
                                    <a:latin typeface="Cambria Math" panose="02040503050406030204" pitchFamily="18" charset="0"/>
                                  </a:rPr>
                                  <m:t>𝑚𝑎𝑥</m:t>
                                </m:r>
                                <m:d>
                                  <m:dPr>
                                    <m:ctrlPr>
                                      <a:rPr lang="en-US" sz="2000" i="1">
                                        <a:effectLst/>
                                        <a:latin typeface="Cambria Math" panose="02040503050406030204" pitchFamily="18" charset="0"/>
                                      </a:rPr>
                                    </m:ctrlPr>
                                  </m:dPr>
                                  <m:e>
                                    <m:sSub>
                                      <m:sSubPr>
                                        <m:ctrlPr>
                                          <a:rPr lang="en-US" sz="2000" i="1">
                                            <a:effectLst/>
                                            <a:latin typeface="Cambria Math" panose="02040503050406030204" pitchFamily="18" charset="0"/>
                                          </a:rPr>
                                        </m:ctrlPr>
                                      </m:sSubPr>
                                      <m:e>
                                        <m:r>
                                          <a:rPr lang="en-US" sz="2000">
                                            <a:effectLst/>
                                            <a:latin typeface="Cambria Math" panose="02040503050406030204" pitchFamily="18" charset="0"/>
                                          </a:rPr>
                                          <m:t>𝑎</m:t>
                                        </m:r>
                                      </m:e>
                                      <m:sub>
                                        <m:r>
                                          <a:rPr lang="en-US" sz="2000">
                                            <a:effectLst/>
                                            <a:latin typeface="Cambria Math" panose="02040503050406030204" pitchFamily="18" charset="0"/>
                                          </a:rPr>
                                          <m:t>𝑖</m:t>
                                        </m:r>
                                      </m:sub>
                                    </m:sSub>
                                    <m:r>
                                      <a:rPr lang="en-US" sz="2000">
                                        <a:effectLst/>
                                        <a:latin typeface="Cambria Math" panose="02040503050406030204" pitchFamily="18" charset="0"/>
                                      </a:rPr>
                                      <m:t>,</m:t>
                                    </m:r>
                                    <m:sSub>
                                      <m:sSubPr>
                                        <m:ctrlPr>
                                          <a:rPr lang="en-US" sz="2000" i="1">
                                            <a:effectLst/>
                                            <a:latin typeface="Cambria Math" panose="02040503050406030204" pitchFamily="18" charset="0"/>
                                          </a:rPr>
                                        </m:ctrlPr>
                                      </m:sSubPr>
                                      <m:e>
                                        <m:r>
                                          <a:rPr lang="en-US" sz="2000">
                                            <a:effectLst/>
                                            <a:latin typeface="Cambria Math" panose="02040503050406030204" pitchFamily="18" charset="0"/>
                                          </a:rPr>
                                          <m:t>𝑏</m:t>
                                        </m:r>
                                      </m:e>
                                      <m:sub>
                                        <m:r>
                                          <a:rPr lang="en-US" sz="2000">
                                            <a:effectLst/>
                                            <a:latin typeface="Cambria Math" panose="02040503050406030204" pitchFamily="18" charset="0"/>
                                          </a:rPr>
                                          <m:t>𝑖</m:t>
                                        </m:r>
                                      </m:sub>
                                    </m:sSub>
                                  </m:e>
                                </m:d>
                              </m:oMath>
                            </m:oMathPara>
                          </a14:m>
                          <a:endParaRPr lang="en-US" sz="200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000" i="1">
                                        <a:effectLst/>
                                        <a:latin typeface="Cambria Math" panose="02040503050406030204" pitchFamily="18" charset="0"/>
                                      </a:rPr>
                                    </m:ctrlPr>
                                  </m:sSubPr>
                                  <m:e>
                                    <m:r>
                                      <a:rPr lang="en-US" sz="2000">
                                        <a:effectLst/>
                                        <a:latin typeface="Cambria Math" panose="02040503050406030204" pitchFamily="18" charset="0"/>
                                      </a:rPr>
                                      <m:t>𝑠</m:t>
                                    </m:r>
                                  </m:e>
                                  <m:sub>
                                    <m:r>
                                      <a:rPr lang="en-US" sz="2000">
                                        <a:effectLst/>
                                        <a:latin typeface="Cambria Math" panose="02040503050406030204" pitchFamily="18" charset="0"/>
                                      </a:rPr>
                                      <m:t>𝑖</m:t>
                                    </m:r>
                                  </m:sub>
                                </m:sSub>
                                <m:r>
                                  <a:rPr lang="en-US" sz="2000">
                                    <a:effectLst/>
                                    <a:latin typeface="Cambria Math" panose="02040503050406030204" pitchFamily="18" charset="0"/>
                                  </a:rPr>
                                  <m:t>=</m:t>
                                </m:r>
                                <m:f>
                                  <m:fPr>
                                    <m:ctrlPr>
                                      <a:rPr lang="en-US" sz="2000" i="1">
                                        <a:effectLst/>
                                        <a:latin typeface="Cambria Math" panose="02040503050406030204" pitchFamily="18" charset="0"/>
                                      </a:rPr>
                                    </m:ctrlPr>
                                  </m:fPr>
                                  <m:num>
                                    <m:sSub>
                                      <m:sSubPr>
                                        <m:ctrlPr>
                                          <a:rPr lang="en-US" sz="2000" i="1">
                                            <a:effectLst/>
                                            <a:latin typeface="Cambria Math" panose="02040503050406030204" pitchFamily="18" charset="0"/>
                                          </a:rPr>
                                        </m:ctrlPr>
                                      </m:sSubPr>
                                      <m:e>
                                        <m:r>
                                          <a:rPr lang="en-US" sz="2000">
                                            <a:effectLst/>
                                            <a:latin typeface="Cambria Math" panose="02040503050406030204" pitchFamily="18" charset="0"/>
                                          </a:rPr>
                                          <m:t>𝑏</m:t>
                                        </m:r>
                                      </m:e>
                                      <m:sub>
                                        <m:r>
                                          <a:rPr lang="en-US" sz="2000">
                                            <a:effectLst/>
                                            <a:latin typeface="Cambria Math" panose="02040503050406030204" pitchFamily="18" charset="0"/>
                                          </a:rPr>
                                          <m:t>𝑖</m:t>
                                        </m:r>
                                      </m:sub>
                                    </m:sSub>
                                    <m:r>
                                      <a:rPr lang="en-US" sz="2000">
                                        <a:effectLst/>
                                        <a:latin typeface="Cambria Math" panose="02040503050406030204" pitchFamily="18" charset="0"/>
                                      </a:rPr>
                                      <m:t>−</m:t>
                                    </m:r>
                                    <m:sSub>
                                      <m:sSubPr>
                                        <m:ctrlPr>
                                          <a:rPr lang="en-US" sz="2000" i="1">
                                            <a:effectLst/>
                                            <a:latin typeface="Cambria Math" panose="02040503050406030204" pitchFamily="18" charset="0"/>
                                          </a:rPr>
                                        </m:ctrlPr>
                                      </m:sSubPr>
                                      <m:e>
                                        <m:r>
                                          <a:rPr lang="en-US" sz="2000">
                                            <a:effectLst/>
                                            <a:latin typeface="Cambria Math" panose="02040503050406030204" pitchFamily="18" charset="0"/>
                                          </a:rPr>
                                          <m:t>𝑎</m:t>
                                        </m:r>
                                      </m:e>
                                      <m:sub>
                                        <m:r>
                                          <a:rPr lang="en-US" sz="2000">
                                            <a:effectLst/>
                                            <a:latin typeface="Cambria Math" panose="02040503050406030204" pitchFamily="18" charset="0"/>
                                          </a:rPr>
                                          <m:t>𝑖</m:t>
                                        </m:r>
                                      </m:sub>
                                    </m:sSub>
                                  </m:num>
                                  <m:den>
                                    <m:r>
                                      <a:rPr lang="en-US" sz="2000">
                                        <a:effectLst/>
                                        <a:latin typeface="Cambria Math" panose="02040503050406030204" pitchFamily="18" charset="0"/>
                                      </a:rPr>
                                      <m:t>𝑚𝑎𝑥</m:t>
                                    </m:r>
                                    <m:d>
                                      <m:dPr>
                                        <m:ctrlPr>
                                          <a:rPr lang="en-US" sz="2000" i="1">
                                            <a:effectLst/>
                                            <a:latin typeface="Cambria Math" panose="02040503050406030204" pitchFamily="18" charset="0"/>
                                          </a:rPr>
                                        </m:ctrlPr>
                                      </m:dPr>
                                      <m:e>
                                        <m:sSub>
                                          <m:sSubPr>
                                            <m:ctrlPr>
                                              <a:rPr lang="en-US" sz="2000" i="1">
                                                <a:effectLst/>
                                                <a:latin typeface="Cambria Math" panose="02040503050406030204" pitchFamily="18" charset="0"/>
                                              </a:rPr>
                                            </m:ctrlPr>
                                          </m:sSubPr>
                                          <m:e>
                                            <m:r>
                                              <a:rPr lang="en-US" sz="2000">
                                                <a:effectLst/>
                                                <a:latin typeface="Cambria Math" panose="02040503050406030204" pitchFamily="18" charset="0"/>
                                              </a:rPr>
                                              <m:t>𝑎</m:t>
                                            </m:r>
                                          </m:e>
                                          <m:sub>
                                            <m:r>
                                              <a:rPr lang="en-US" sz="2000">
                                                <a:effectLst/>
                                                <a:latin typeface="Cambria Math" panose="02040503050406030204" pitchFamily="18" charset="0"/>
                                              </a:rPr>
                                              <m:t>𝑖</m:t>
                                            </m:r>
                                          </m:sub>
                                        </m:sSub>
                                        <m:r>
                                          <a:rPr lang="en-US" sz="2000">
                                            <a:effectLst/>
                                            <a:latin typeface="Cambria Math" panose="02040503050406030204" pitchFamily="18" charset="0"/>
                                          </a:rPr>
                                          <m:t>,</m:t>
                                        </m:r>
                                        <m:sSub>
                                          <m:sSubPr>
                                            <m:ctrlPr>
                                              <a:rPr lang="en-US" sz="2000" i="1">
                                                <a:effectLst/>
                                                <a:latin typeface="Cambria Math" panose="02040503050406030204" pitchFamily="18" charset="0"/>
                                              </a:rPr>
                                            </m:ctrlPr>
                                          </m:sSubPr>
                                          <m:e>
                                            <m:r>
                                              <a:rPr lang="en-US" sz="2000">
                                                <a:effectLst/>
                                                <a:latin typeface="Cambria Math" panose="02040503050406030204" pitchFamily="18" charset="0"/>
                                              </a:rPr>
                                              <m:t>𝑏</m:t>
                                            </m:r>
                                          </m:e>
                                          <m:sub>
                                            <m:r>
                                              <a:rPr lang="en-US" sz="2000">
                                                <a:effectLst/>
                                                <a:latin typeface="Cambria Math" panose="02040503050406030204" pitchFamily="18" charset="0"/>
                                              </a:rPr>
                                              <m:t>𝑖</m:t>
                                            </m:r>
                                          </m:sub>
                                        </m:sSub>
                                      </m:e>
                                    </m:d>
                                  </m:den>
                                </m:f>
                              </m:oMath>
                            </m:oMathPara>
                          </a14:m>
                          <a:endParaRPr lang="en-US" sz="2000" dirty="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1600093743"/>
                      </a:ext>
                    </a:extLst>
                  </a:tr>
                  <a:tr h="318812">
                    <a:tc>
                      <a:txBody>
                        <a:bodyPr/>
                        <a:lstStyle/>
                        <a:p>
                          <a:pPr marL="0" marR="0" algn="ctr">
                            <a:spcBef>
                              <a:spcPts val="0"/>
                            </a:spcBef>
                            <a:spcAft>
                              <a:spcPts val="0"/>
                            </a:spcAft>
                          </a:pPr>
                          <a:r>
                            <a:rPr lang="en-US" sz="2000">
                              <a:effectLst/>
                            </a:rPr>
                            <a:t>0</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a:effectLst/>
                            </a:rPr>
                            <a:t>2</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a:effectLst/>
                            </a:rPr>
                            <a:t>8</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dirty="0">
                              <a:effectLst/>
                            </a:rPr>
                            <a:t>8</a:t>
                          </a:r>
                          <a:endParaRPr lang="en-US" sz="200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dirty="0">
                              <a:effectLst/>
                            </a:rPr>
                            <a:t>0.75</a:t>
                          </a:r>
                          <a:endParaRPr lang="en-US" sz="2000" dirty="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2494053532"/>
                      </a:ext>
                    </a:extLst>
                  </a:tr>
                  <a:tr h="318812">
                    <a:tc>
                      <a:txBody>
                        <a:bodyPr/>
                        <a:lstStyle/>
                        <a:p>
                          <a:pPr marL="0" marR="0" algn="ctr">
                            <a:spcBef>
                              <a:spcPts val="0"/>
                            </a:spcBef>
                            <a:spcAft>
                              <a:spcPts val="0"/>
                            </a:spcAft>
                          </a:pPr>
                          <a:r>
                            <a:rPr lang="en-US" sz="2000">
                              <a:effectLst/>
                            </a:rPr>
                            <a:t>2</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a:effectLst/>
                            </a:rPr>
                            <a:t>0</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a:effectLst/>
                            </a:rPr>
                            <a:t>6</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dirty="0">
                              <a:effectLst/>
                            </a:rPr>
                            <a:t>6</a:t>
                          </a:r>
                          <a:endParaRPr lang="en-US" sz="200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dirty="0">
                              <a:effectLst/>
                            </a:rPr>
                            <a:t>1.00</a:t>
                          </a:r>
                          <a:endParaRPr lang="en-US" sz="2000" dirty="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1404515975"/>
                      </a:ext>
                    </a:extLst>
                  </a:tr>
                  <a:tr h="318812">
                    <a:tc>
                      <a:txBody>
                        <a:bodyPr/>
                        <a:lstStyle/>
                        <a:p>
                          <a:pPr marL="0" marR="0" algn="ctr">
                            <a:spcBef>
                              <a:spcPts val="0"/>
                            </a:spcBef>
                            <a:spcAft>
                              <a:spcPts val="0"/>
                            </a:spcAft>
                          </a:pPr>
                          <a:r>
                            <a:rPr lang="en-US" sz="2000">
                              <a:effectLst/>
                            </a:rPr>
                            <a:t>4</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a:effectLst/>
                            </a:rPr>
                            <a:t>2</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a:effectLst/>
                            </a:rPr>
                            <a:t>4</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dirty="0">
                              <a:effectLst/>
                            </a:rPr>
                            <a:t>4</a:t>
                          </a:r>
                          <a:endParaRPr lang="en-US" sz="200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dirty="0">
                              <a:effectLst/>
                            </a:rPr>
                            <a:t>0.50</a:t>
                          </a:r>
                          <a:endParaRPr lang="en-US" sz="2000" dirty="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2606812646"/>
                      </a:ext>
                    </a:extLst>
                  </a:tr>
                  <a:tr h="318812">
                    <a:tc>
                      <a:txBody>
                        <a:bodyPr/>
                        <a:lstStyle/>
                        <a:p>
                          <a:pPr marL="0" marR="0" algn="ctr">
                            <a:spcBef>
                              <a:spcPts val="0"/>
                            </a:spcBef>
                            <a:spcAft>
                              <a:spcPts val="0"/>
                            </a:spcAft>
                          </a:pPr>
                          <a:r>
                            <a:rPr lang="en-US" sz="2000">
                              <a:effectLst/>
                            </a:rPr>
                            <a:t>6</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a:effectLst/>
                            </a:rPr>
                            <a:t>2</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dirty="0">
                              <a:effectLst/>
                            </a:rPr>
                            <a:t>4</a:t>
                          </a:r>
                          <a:endParaRPr lang="en-US" sz="200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dirty="0">
                              <a:effectLst/>
                            </a:rPr>
                            <a:t>4</a:t>
                          </a:r>
                          <a:endParaRPr lang="en-US" sz="200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dirty="0">
                              <a:effectLst/>
                            </a:rPr>
                            <a:t>0.50</a:t>
                          </a:r>
                          <a:endParaRPr lang="en-US" sz="2000" dirty="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1128552106"/>
                      </a:ext>
                    </a:extLst>
                  </a:tr>
                  <a:tr h="318812">
                    <a:tc>
                      <a:txBody>
                        <a:bodyPr/>
                        <a:lstStyle/>
                        <a:p>
                          <a:pPr marL="0" marR="0" algn="ctr">
                            <a:spcBef>
                              <a:spcPts val="0"/>
                            </a:spcBef>
                            <a:spcAft>
                              <a:spcPts val="0"/>
                            </a:spcAft>
                          </a:pPr>
                          <a:r>
                            <a:rPr lang="en-US" sz="2000">
                              <a:effectLst/>
                            </a:rPr>
                            <a:t>10</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a:effectLst/>
                            </a:rPr>
                            <a:t>2</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dirty="0">
                              <a:effectLst/>
                            </a:rPr>
                            <a:t>8</a:t>
                          </a:r>
                          <a:endParaRPr lang="en-US" sz="200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dirty="0">
                              <a:effectLst/>
                            </a:rPr>
                            <a:t>8</a:t>
                          </a:r>
                          <a:endParaRPr lang="en-US" sz="200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dirty="0">
                              <a:effectLst/>
                            </a:rPr>
                            <a:t>0.75</a:t>
                          </a:r>
                          <a:endParaRPr lang="en-US" sz="2000" dirty="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1680681415"/>
                      </a:ext>
                    </a:extLst>
                  </a:tr>
                  <a:tr h="318812">
                    <a:tc gridSpan="4">
                      <a:txBody>
                        <a:bodyPr/>
                        <a:lstStyle/>
                        <a:p>
                          <a:pPr marL="0" marR="0" algn="ctr">
                            <a:spcBef>
                              <a:spcPts val="0"/>
                            </a:spcBef>
                            <a:spcAft>
                              <a:spcPts val="0"/>
                            </a:spcAft>
                          </a:pPr>
                          <a:r>
                            <a:rPr lang="en-US" sz="2000" dirty="0">
                              <a:effectLst/>
                            </a:rPr>
                            <a:t>Mean Silhouette =</a:t>
                          </a:r>
                          <a:endParaRPr lang="en-US" sz="2000" dirty="0">
                            <a:effectLst/>
                            <a:latin typeface="Times New Roman" panose="02020603050405020304" pitchFamily="18" charset="0"/>
                            <a:ea typeface="Calibri" panose="020F0502020204030204" pitchFamily="34"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2000" dirty="0">
                              <a:effectLst/>
                            </a:rPr>
                            <a:t>0.7</a:t>
                          </a:r>
                          <a:endParaRPr lang="en-US" sz="2000" dirty="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356024693"/>
                      </a:ext>
                    </a:extLst>
                  </a:tr>
                </a:tbl>
              </a:graphicData>
            </a:graphic>
          </p:graphicFrame>
        </mc:Choice>
        <mc:Fallback xmlns="">
          <p:graphicFrame>
            <p:nvGraphicFramePr>
              <p:cNvPr id="4" name="Content Placeholder 3">
                <a:extLst>
                  <a:ext uri="{FF2B5EF4-FFF2-40B4-BE49-F238E27FC236}">
                    <a16:creationId xmlns:a16="http://schemas.microsoft.com/office/drawing/2014/main" id="{5D1431A8-128D-4B07-B8F4-808F6C5DDEC7}"/>
                  </a:ext>
                </a:extLst>
              </p:cNvPr>
              <p:cNvGraphicFramePr>
                <a:graphicFrameLocks noGrp="1"/>
              </p:cNvGraphicFramePr>
              <p:nvPr>
                <p:ph idx="1"/>
                <p:extLst>
                  <p:ext uri="{D42A27DB-BD31-4B8C-83A1-F6EECF244321}">
                    <p14:modId xmlns:p14="http://schemas.microsoft.com/office/powerpoint/2010/main" val="3957122858"/>
                  </p:ext>
                </p:extLst>
              </p:nvPr>
            </p:nvGraphicFramePr>
            <p:xfrm>
              <a:off x="6219825" y="2771773"/>
              <a:ext cx="5343525" cy="2571751"/>
            </p:xfrm>
            <a:graphic>
              <a:graphicData uri="http://schemas.openxmlformats.org/drawingml/2006/table">
                <a:tbl>
                  <a:tblPr firstRow="1" firstCol="1" bandRow="1">
                    <a:tableStyleId>{5C22544A-7EE6-4342-B048-85BDC9FD1C3A}</a:tableStyleId>
                  </a:tblPr>
                  <a:tblGrid>
                    <a:gridCol w="611174">
                      <a:extLst>
                        <a:ext uri="{9D8B030D-6E8A-4147-A177-3AD203B41FA5}">
                          <a16:colId xmlns:a16="http://schemas.microsoft.com/office/drawing/2014/main" val="938142171"/>
                        </a:ext>
                      </a:extLst>
                    </a:gridCol>
                    <a:gridCol w="611174">
                      <a:extLst>
                        <a:ext uri="{9D8B030D-6E8A-4147-A177-3AD203B41FA5}">
                          <a16:colId xmlns:a16="http://schemas.microsoft.com/office/drawing/2014/main" val="2573600139"/>
                        </a:ext>
                      </a:extLst>
                    </a:gridCol>
                    <a:gridCol w="611174">
                      <a:extLst>
                        <a:ext uri="{9D8B030D-6E8A-4147-A177-3AD203B41FA5}">
                          <a16:colId xmlns:a16="http://schemas.microsoft.com/office/drawing/2014/main" val="1170583509"/>
                        </a:ext>
                      </a:extLst>
                    </a:gridCol>
                    <a:gridCol w="1447293">
                      <a:extLst>
                        <a:ext uri="{9D8B030D-6E8A-4147-A177-3AD203B41FA5}">
                          <a16:colId xmlns:a16="http://schemas.microsoft.com/office/drawing/2014/main" val="3717223691"/>
                        </a:ext>
                      </a:extLst>
                    </a:gridCol>
                    <a:gridCol w="2062710">
                      <a:extLst>
                        <a:ext uri="{9D8B030D-6E8A-4147-A177-3AD203B41FA5}">
                          <a16:colId xmlns:a16="http://schemas.microsoft.com/office/drawing/2014/main" val="938760816"/>
                        </a:ext>
                      </a:extLst>
                    </a:gridCol>
                  </a:tblGrid>
                  <a:tr h="658879">
                    <a:tc>
                      <a:txBody>
                        <a:bodyPr/>
                        <a:lstStyle/>
                        <a:p>
                          <a:endParaRPr lang="en-US"/>
                        </a:p>
                      </a:txBody>
                      <a:tcPr marL="68580" marR="68580" marT="0" marB="0" anchor="ctr">
                        <a:blipFill>
                          <a:blip r:embed="rId2"/>
                          <a:stretch>
                            <a:fillRect l="-1000" t="-926" r="-782000" b="-313889"/>
                          </a:stretch>
                        </a:blipFill>
                      </a:tcPr>
                    </a:tc>
                    <a:tc>
                      <a:txBody>
                        <a:bodyPr/>
                        <a:lstStyle/>
                        <a:p>
                          <a:endParaRPr lang="en-US"/>
                        </a:p>
                      </a:txBody>
                      <a:tcPr marL="68580" marR="68580" marT="0" marB="0" anchor="ctr">
                        <a:blipFill>
                          <a:blip r:embed="rId2"/>
                          <a:stretch>
                            <a:fillRect l="-100000" t="-926" r="-674257" b="-313889"/>
                          </a:stretch>
                        </a:blipFill>
                      </a:tcPr>
                    </a:tc>
                    <a:tc>
                      <a:txBody>
                        <a:bodyPr/>
                        <a:lstStyle/>
                        <a:p>
                          <a:endParaRPr lang="en-US"/>
                        </a:p>
                      </a:txBody>
                      <a:tcPr marL="68580" marR="68580" marT="0" marB="0" anchor="ctr">
                        <a:blipFill>
                          <a:blip r:embed="rId2"/>
                          <a:stretch>
                            <a:fillRect l="-202000" t="-926" r="-581000" b="-313889"/>
                          </a:stretch>
                        </a:blipFill>
                      </a:tcPr>
                    </a:tc>
                    <a:tc>
                      <a:txBody>
                        <a:bodyPr/>
                        <a:lstStyle/>
                        <a:p>
                          <a:endParaRPr lang="en-US"/>
                        </a:p>
                      </a:txBody>
                      <a:tcPr marL="68580" marR="68580" marT="0" marB="0" anchor="ctr">
                        <a:blipFill>
                          <a:blip r:embed="rId2"/>
                          <a:stretch>
                            <a:fillRect l="-127426" t="-926" r="-145148" b="-313889"/>
                          </a:stretch>
                        </a:blipFill>
                      </a:tcPr>
                    </a:tc>
                    <a:tc>
                      <a:txBody>
                        <a:bodyPr/>
                        <a:lstStyle/>
                        <a:p>
                          <a:endParaRPr lang="en-US"/>
                        </a:p>
                      </a:txBody>
                      <a:tcPr marL="68580" marR="68580" marT="0" marB="0" anchor="ctr">
                        <a:blipFill>
                          <a:blip r:embed="rId2"/>
                          <a:stretch>
                            <a:fillRect l="-158997" t="-926" r="-1475" b="-313889"/>
                          </a:stretch>
                        </a:blipFill>
                      </a:tcPr>
                    </a:tc>
                    <a:extLst>
                      <a:ext uri="{0D108BD9-81ED-4DB2-BD59-A6C34878D82A}">
                        <a16:rowId xmlns:a16="http://schemas.microsoft.com/office/drawing/2014/main" val="1600093743"/>
                      </a:ext>
                    </a:extLst>
                  </a:tr>
                  <a:tr h="318812">
                    <a:tc>
                      <a:txBody>
                        <a:bodyPr/>
                        <a:lstStyle/>
                        <a:p>
                          <a:pPr marL="0" marR="0" algn="ctr">
                            <a:spcBef>
                              <a:spcPts val="0"/>
                            </a:spcBef>
                            <a:spcAft>
                              <a:spcPts val="0"/>
                            </a:spcAft>
                          </a:pPr>
                          <a:r>
                            <a:rPr lang="en-US" sz="2000">
                              <a:effectLst/>
                            </a:rPr>
                            <a:t>0</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a:effectLst/>
                            </a:rPr>
                            <a:t>2</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a:effectLst/>
                            </a:rPr>
                            <a:t>8</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dirty="0">
                              <a:effectLst/>
                            </a:rPr>
                            <a:t>8</a:t>
                          </a:r>
                          <a:endParaRPr lang="en-US" sz="200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dirty="0">
                              <a:effectLst/>
                            </a:rPr>
                            <a:t>0.75</a:t>
                          </a:r>
                          <a:endParaRPr lang="en-US" sz="2000" dirty="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2494053532"/>
                      </a:ext>
                    </a:extLst>
                  </a:tr>
                  <a:tr h="318812">
                    <a:tc>
                      <a:txBody>
                        <a:bodyPr/>
                        <a:lstStyle/>
                        <a:p>
                          <a:pPr marL="0" marR="0" algn="ctr">
                            <a:spcBef>
                              <a:spcPts val="0"/>
                            </a:spcBef>
                            <a:spcAft>
                              <a:spcPts val="0"/>
                            </a:spcAft>
                          </a:pPr>
                          <a:r>
                            <a:rPr lang="en-US" sz="2000">
                              <a:effectLst/>
                            </a:rPr>
                            <a:t>2</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a:effectLst/>
                            </a:rPr>
                            <a:t>0</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a:effectLst/>
                            </a:rPr>
                            <a:t>6</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dirty="0">
                              <a:effectLst/>
                            </a:rPr>
                            <a:t>6</a:t>
                          </a:r>
                          <a:endParaRPr lang="en-US" sz="200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dirty="0">
                              <a:effectLst/>
                            </a:rPr>
                            <a:t>1.00</a:t>
                          </a:r>
                          <a:endParaRPr lang="en-US" sz="2000" dirty="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1404515975"/>
                      </a:ext>
                    </a:extLst>
                  </a:tr>
                  <a:tr h="318812">
                    <a:tc>
                      <a:txBody>
                        <a:bodyPr/>
                        <a:lstStyle/>
                        <a:p>
                          <a:pPr marL="0" marR="0" algn="ctr">
                            <a:spcBef>
                              <a:spcPts val="0"/>
                            </a:spcBef>
                            <a:spcAft>
                              <a:spcPts val="0"/>
                            </a:spcAft>
                          </a:pPr>
                          <a:r>
                            <a:rPr lang="en-US" sz="2000">
                              <a:effectLst/>
                            </a:rPr>
                            <a:t>4</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a:effectLst/>
                            </a:rPr>
                            <a:t>2</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a:effectLst/>
                            </a:rPr>
                            <a:t>4</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dirty="0">
                              <a:effectLst/>
                            </a:rPr>
                            <a:t>4</a:t>
                          </a:r>
                          <a:endParaRPr lang="en-US" sz="200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dirty="0">
                              <a:effectLst/>
                            </a:rPr>
                            <a:t>0.50</a:t>
                          </a:r>
                          <a:endParaRPr lang="en-US" sz="2000" dirty="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2606812646"/>
                      </a:ext>
                    </a:extLst>
                  </a:tr>
                  <a:tr h="318812">
                    <a:tc>
                      <a:txBody>
                        <a:bodyPr/>
                        <a:lstStyle/>
                        <a:p>
                          <a:pPr marL="0" marR="0" algn="ctr">
                            <a:spcBef>
                              <a:spcPts val="0"/>
                            </a:spcBef>
                            <a:spcAft>
                              <a:spcPts val="0"/>
                            </a:spcAft>
                          </a:pPr>
                          <a:r>
                            <a:rPr lang="en-US" sz="2000">
                              <a:effectLst/>
                            </a:rPr>
                            <a:t>6</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a:effectLst/>
                            </a:rPr>
                            <a:t>2</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dirty="0">
                              <a:effectLst/>
                            </a:rPr>
                            <a:t>4</a:t>
                          </a:r>
                          <a:endParaRPr lang="en-US" sz="200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dirty="0">
                              <a:effectLst/>
                            </a:rPr>
                            <a:t>4</a:t>
                          </a:r>
                          <a:endParaRPr lang="en-US" sz="200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dirty="0">
                              <a:effectLst/>
                            </a:rPr>
                            <a:t>0.50</a:t>
                          </a:r>
                          <a:endParaRPr lang="en-US" sz="2000" dirty="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1128552106"/>
                      </a:ext>
                    </a:extLst>
                  </a:tr>
                  <a:tr h="318812">
                    <a:tc>
                      <a:txBody>
                        <a:bodyPr/>
                        <a:lstStyle/>
                        <a:p>
                          <a:pPr marL="0" marR="0" algn="ctr">
                            <a:spcBef>
                              <a:spcPts val="0"/>
                            </a:spcBef>
                            <a:spcAft>
                              <a:spcPts val="0"/>
                            </a:spcAft>
                          </a:pPr>
                          <a:r>
                            <a:rPr lang="en-US" sz="2000">
                              <a:effectLst/>
                            </a:rPr>
                            <a:t>10</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a:effectLst/>
                            </a:rPr>
                            <a:t>2</a:t>
                          </a:r>
                          <a:endParaRPr lang="en-US" sz="20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dirty="0">
                              <a:effectLst/>
                            </a:rPr>
                            <a:t>8</a:t>
                          </a:r>
                          <a:endParaRPr lang="en-US" sz="200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dirty="0">
                              <a:effectLst/>
                            </a:rPr>
                            <a:t>8</a:t>
                          </a:r>
                          <a:endParaRPr lang="en-US" sz="200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dirty="0">
                              <a:effectLst/>
                            </a:rPr>
                            <a:t>0.75</a:t>
                          </a:r>
                          <a:endParaRPr lang="en-US" sz="2000" dirty="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1680681415"/>
                      </a:ext>
                    </a:extLst>
                  </a:tr>
                  <a:tr h="318812">
                    <a:tc gridSpan="4">
                      <a:txBody>
                        <a:bodyPr/>
                        <a:lstStyle/>
                        <a:p>
                          <a:pPr marL="0" marR="0" algn="ctr">
                            <a:spcBef>
                              <a:spcPts val="0"/>
                            </a:spcBef>
                            <a:spcAft>
                              <a:spcPts val="0"/>
                            </a:spcAft>
                          </a:pPr>
                          <a:r>
                            <a:rPr lang="en-US" sz="2000" dirty="0">
                              <a:effectLst/>
                            </a:rPr>
                            <a:t>Mean Silhouette =</a:t>
                          </a:r>
                          <a:endParaRPr lang="en-US" sz="2000" dirty="0">
                            <a:effectLst/>
                            <a:latin typeface="Times New Roman" panose="02020603050405020304" pitchFamily="18" charset="0"/>
                            <a:ea typeface="Calibri" panose="020F0502020204030204" pitchFamily="34"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2000" dirty="0">
                              <a:effectLst/>
                            </a:rPr>
                            <a:t>0.7</a:t>
                          </a:r>
                          <a:endParaRPr lang="en-US" sz="2000" dirty="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356024693"/>
                      </a:ext>
                    </a:extLst>
                  </a:tr>
                </a:tbl>
              </a:graphicData>
            </a:graphic>
          </p:graphicFrame>
        </mc:Fallback>
      </mc:AlternateContent>
      <p:pic>
        <p:nvPicPr>
          <p:cNvPr id="5" name="Picture 4">
            <a:extLst>
              <a:ext uri="{FF2B5EF4-FFF2-40B4-BE49-F238E27FC236}">
                <a16:creationId xmlns:a16="http://schemas.microsoft.com/office/drawing/2014/main" id="{CCB0B8CE-7FAB-402F-9DE3-EEEE0C31B875}"/>
              </a:ext>
            </a:extLst>
          </p:cNvPr>
          <p:cNvPicPr/>
          <p:nvPr/>
        </p:nvPicPr>
        <p:blipFill>
          <a:blip r:embed="rId3"/>
          <a:stretch>
            <a:fillRect/>
          </a:stretch>
        </p:blipFill>
        <p:spPr>
          <a:xfrm>
            <a:off x="538162" y="1787810"/>
            <a:ext cx="5681663" cy="4184365"/>
          </a:xfrm>
          <a:prstGeom prst="rect">
            <a:avLst/>
          </a:prstGeom>
        </p:spPr>
      </p:pic>
      <p:sp>
        <p:nvSpPr>
          <p:cNvPr id="6" name="TextBox 5">
            <a:extLst>
              <a:ext uri="{FF2B5EF4-FFF2-40B4-BE49-F238E27FC236}">
                <a16:creationId xmlns:a16="http://schemas.microsoft.com/office/drawing/2014/main" id="{57F4E08C-5F8F-49CB-9F4F-903F0D10FA26}"/>
              </a:ext>
            </a:extLst>
          </p:cNvPr>
          <p:cNvSpPr txBox="1"/>
          <p:nvPr/>
        </p:nvSpPr>
        <p:spPr>
          <a:xfrm>
            <a:off x="6086476" y="2247900"/>
            <a:ext cx="5505450" cy="369332"/>
          </a:xfrm>
          <a:prstGeom prst="rect">
            <a:avLst/>
          </a:prstGeom>
          <a:noFill/>
        </p:spPr>
        <p:txBody>
          <a:bodyPr wrap="square" rtlCol="0">
            <a:spAutoFit/>
          </a:bodyPr>
          <a:lstStyle/>
          <a:p>
            <a:pPr algn="ctr"/>
            <a:r>
              <a:rPr lang="en-US" b="1"/>
              <a:t>Individual Data Value Silhouettes and Mean Silhouette</a:t>
            </a:r>
            <a:endParaRPr lang="en-US"/>
          </a:p>
        </p:txBody>
      </p:sp>
    </p:spTree>
    <p:extLst>
      <p:ext uri="{BB962C8B-B14F-4D97-AF65-F5344CB8AC3E}">
        <p14:creationId xmlns:p14="http://schemas.microsoft.com/office/powerpoint/2010/main" val="2544334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a:t>
            </a:r>
          </a:p>
        </p:txBody>
      </p:sp>
      <p:sp>
        <p:nvSpPr>
          <p:cNvPr id="3" name="Content Placeholder 2"/>
          <p:cNvSpPr>
            <a:spLocks noGrp="1"/>
          </p:cNvSpPr>
          <p:nvPr>
            <p:ph idx="1"/>
          </p:nvPr>
        </p:nvSpPr>
        <p:spPr>
          <a:xfrm>
            <a:off x="1134050" y="1738149"/>
            <a:ext cx="10372150" cy="4303509"/>
          </a:xfrm>
        </p:spPr>
        <p:txBody>
          <a:bodyPr>
            <a:normAutofit/>
          </a:bodyPr>
          <a:lstStyle/>
          <a:p>
            <a:pPr marL="0" indent="0" algn="just">
              <a:lnSpc>
                <a:spcPct val="100000"/>
              </a:lnSpc>
              <a:spcBef>
                <a:spcPts val="0"/>
              </a:spcBef>
              <a:buNone/>
            </a:pPr>
            <a:r>
              <a:rPr lang="en-US" dirty="0"/>
              <a:t>Clustering is often performed as a </a:t>
            </a:r>
            <a:r>
              <a:rPr lang="en-US" dirty="0">
                <a:solidFill>
                  <a:srgbClr val="0070C0"/>
                </a:solidFill>
              </a:rPr>
              <a:t>preliminary step </a:t>
            </a:r>
            <a:r>
              <a:rPr lang="en-US" dirty="0"/>
              <a:t>in a data mining process</a:t>
            </a:r>
          </a:p>
          <a:p>
            <a:pPr marL="0" indent="0" algn="just">
              <a:lnSpc>
                <a:spcPct val="100000"/>
              </a:lnSpc>
              <a:spcBef>
                <a:spcPts val="0"/>
              </a:spcBef>
              <a:buNone/>
            </a:pPr>
            <a:endParaRPr lang="en-US" dirty="0"/>
          </a:p>
          <a:p>
            <a:pPr algn="just">
              <a:lnSpc>
                <a:spcPct val="100000"/>
              </a:lnSpc>
              <a:spcBef>
                <a:spcPts val="0"/>
              </a:spcBef>
            </a:pPr>
            <a:r>
              <a:rPr lang="en-US" dirty="0"/>
              <a:t>The resulting clusters will be used as further inputs into a different technique downstream, such as neural networks. </a:t>
            </a:r>
          </a:p>
          <a:p>
            <a:pPr algn="just">
              <a:lnSpc>
                <a:spcPct val="100000"/>
              </a:lnSpc>
              <a:spcBef>
                <a:spcPts val="0"/>
              </a:spcBef>
            </a:pPr>
            <a:r>
              <a:rPr lang="en-US" dirty="0"/>
              <a:t>Owing to the enormous size of many databases, it is often helpful to apply clustering analysis first, to reduce the search space for the downstream algorithms. </a:t>
            </a:r>
          </a:p>
        </p:txBody>
      </p:sp>
    </p:spTree>
    <p:extLst>
      <p:ext uri="{BB962C8B-B14F-4D97-AF65-F5344CB8AC3E}">
        <p14:creationId xmlns:p14="http://schemas.microsoft.com/office/powerpoint/2010/main" val="6579815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Measuring Cluster Goodness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34050" y="1738149"/>
                <a:ext cx="10372150" cy="4303509"/>
              </a:xfrm>
            </p:spPr>
            <p:txBody>
              <a:bodyPr>
                <a:normAutofit fontScale="92500" lnSpcReduction="20000"/>
              </a:bodyPr>
              <a:lstStyle/>
              <a:p>
                <a:pPr marL="0" indent="0" algn="just">
                  <a:lnSpc>
                    <a:spcPct val="120000"/>
                  </a:lnSpc>
                  <a:spcBef>
                    <a:spcPts val="0"/>
                  </a:spcBef>
                  <a:buNone/>
                </a:pPr>
                <a:r>
                  <a:rPr lang="en-US" b="1" dirty="0"/>
                  <a:t>The Pseudo-F Statistic</a:t>
                </a:r>
                <a:endParaRPr lang="en-US" dirty="0"/>
              </a:p>
              <a:p>
                <a:pPr marL="0" indent="0" algn="just">
                  <a:lnSpc>
                    <a:spcPct val="120000"/>
                  </a:lnSpc>
                  <a:spcBef>
                    <a:spcPts val="0"/>
                  </a:spcBef>
                  <a:buNone/>
                </a:pPr>
                <a:r>
                  <a:rPr lang="en-US" dirty="0"/>
                  <a:t> </a:t>
                </a:r>
              </a:p>
              <a:p>
                <a:pPr marL="0" indent="0" algn="just">
                  <a:lnSpc>
                    <a:spcPct val="120000"/>
                  </a:lnSpc>
                  <a:spcBef>
                    <a:spcPts val="0"/>
                  </a:spcBef>
                  <a:buNone/>
                </a:pPr>
                <a:r>
                  <a:rPr lang="en-US" dirty="0"/>
                  <a:t>Suppose we have </a:t>
                </a:r>
                <a14:m>
                  <m:oMath xmlns:m="http://schemas.openxmlformats.org/officeDocument/2006/math">
                    <m:r>
                      <a:rPr lang="en-US" i="1">
                        <a:latin typeface="Cambria Math" panose="02040503050406030204" pitchFamily="18" charset="0"/>
                      </a:rPr>
                      <m:t>𝑘</m:t>
                    </m:r>
                  </m:oMath>
                </a14:m>
                <a:r>
                  <a:rPr lang="en-US" dirty="0"/>
                  <a:t> clusters, with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oMath>
                </a14:m>
                <a:r>
                  <a:rPr lang="en-US" dirty="0"/>
                  <a:t> data values in cluster </a:t>
                </a:r>
                <a14:m>
                  <m:oMath xmlns:m="http://schemas.openxmlformats.org/officeDocument/2006/math">
                    <m:r>
                      <a:rPr lang="en-US" i="1">
                        <a:latin typeface="Cambria Math" panose="02040503050406030204" pitchFamily="18" charset="0"/>
                      </a:rPr>
                      <m:t>𝑖</m:t>
                    </m:r>
                    <m:r>
                      <a:rPr lang="en-US" i="1">
                        <a:latin typeface="Cambria Math" panose="02040503050406030204" pitchFamily="18" charset="0"/>
                      </a:rPr>
                      <m:t> </m:t>
                    </m:r>
                    <m:d>
                      <m:dPr>
                        <m:ctrlPr>
                          <a:rPr lang="en-US" i="1">
                            <a:latin typeface="Cambria Math" panose="02040503050406030204" pitchFamily="18" charset="0"/>
                          </a:rPr>
                        </m:ctrlPr>
                      </m:dPr>
                      <m:e>
                        <m:r>
                          <a:rPr lang="en-US" i="1">
                            <a:latin typeface="Cambria Math" panose="02040503050406030204" pitchFamily="18" charset="0"/>
                          </a:rPr>
                          <m:t>𝑖</m:t>
                        </m:r>
                        <m:r>
                          <a:rPr lang="en-US" i="1">
                            <a:latin typeface="Cambria Math" panose="02040503050406030204" pitchFamily="18" charset="0"/>
                          </a:rPr>
                          <m:t>=1,2,…,</m:t>
                        </m:r>
                        <m:r>
                          <a:rPr lang="en-US" i="1">
                            <a:latin typeface="Cambria Math" panose="02040503050406030204" pitchFamily="18" charset="0"/>
                          </a:rPr>
                          <m:t>𝑘</m:t>
                        </m:r>
                      </m:e>
                    </m:d>
                  </m:oMath>
                </a14:m>
                <a:r>
                  <a:rPr lang="en-US" dirty="0"/>
                  <a:t>, so that </a:t>
                </a:r>
                <a14:m>
                  <m:oMath xmlns:m="http://schemas.openxmlformats.org/officeDocument/2006/math">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𝑘</m:t>
                        </m:r>
                      </m:sup>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e>
                    </m:nary>
                    <m:r>
                      <a:rPr lang="en-US" i="1">
                        <a:latin typeface="Cambria Math" panose="02040503050406030204" pitchFamily="18" charset="0"/>
                      </a:rPr>
                      <m:t>=</m:t>
                    </m:r>
                    <m:r>
                      <a:rPr lang="en-US" i="1">
                        <a:latin typeface="Cambria Math" panose="02040503050406030204" pitchFamily="18" charset="0"/>
                      </a:rPr>
                      <m:t>𝑁</m:t>
                    </m:r>
                  </m:oMath>
                </a14:m>
                <a:r>
                  <a:rPr lang="en-US" dirty="0"/>
                  <a:t> (the total sample size).</a:t>
                </a:r>
              </a:p>
              <a:p>
                <a:pPr marL="0" indent="0" algn="just">
                  <a:lnSpc>
                    <a:spcPct val="120000"/>
                  </a:lnSpc>
                  <a:spcBef>
                    <a:spcPts val="0"/>
                  </a:spcBef>
                  <a:buNone/>
                </a:pPr>
                <a:r>
                  <a:rPr lang="en-US" dirty="0"/>
                  <a:t> </a:t>
                </a:r>
              </a:p>
              <a:p>
                <a:pPr marL="0" indent="0" algn="just">
                  <a:lnSpc>
                    <a:spcPct val="120000"/>
                  </a:lnSpc>
                  <a:spcBef>
                    <a:spcPts val="0"/>
                  </a:spcBef>
                  <a:buNone/>
                </a:pPr>
                <a:r>
                  <a:rPr lang="en-US" dirty="0"/>
                  <a:t>Denote</a:t>
                </a:r>
              </a:p>
              <a:p>
                <a:pPr marL="0" lvl="0" indent="0" algn="just">
                  <a:lnSpc>
                    <a:spcPct val="120000"/>
                  </a:lnSpc>
                  <a:spcBef>
                    <a:spcPts val="0"/>
                  </a:spcBef>
                  <a:buNone/>
                </a:pP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𝑖𝑗</m:t>
                        </m:r>
                      </m:sub>
                    </m:sSub>
                  </m:oMath>
                </a14:m>
                <a:r>
                  <a:rPr lang="en-US" dirty="0"/>
                  <a:t> : the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𝑗</m:t>
                        </m:r>
                      </m:e>
                      <m:sup>
                        <m:r>
                          <m:rPr>
                            <m:sty m:val="p"/>
                          </m:rPr>
                          <a:rPr lang="en-US">
                            <a:latin typeface="Cambria Math" panose="02040503050406030204" pitchFamily="18" charset="0"/>
                          </a:rPr>
                          <m:t>th</m:t>
                        </m:r>
                      </m:sup>
                    </m:sSup>
                  </m:oMath>
                </a14:m>
                <a:r>
                  <a:rPr lang="en-US" dirty="0"/>
                  <a:t> data value in the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𝑖</m:t>
                        </m:r>
                      </m:e>
                      <m:sup>
                        <m:r>
                          <m:rPr>
                            <m:sty m:val="p"/>
                          </m:rPr>
                          <a:rPr lang="en-US">
                            <a:latin typeface="Cambria Math" panose="02040503050406030204" pitchFamily="18" charset="0"/>
                          </a:rPr>
                          <m:t>th</m:t>
                        </m:r>
                      </m:sup>
                    </m:sSup>
                  </m:oMath>
                </a14:m>
                <a:r>
                  <a:rPr lang="en-US" dirty="0"/>
                  <a:t> cluster</a:t>
                </a:r>
              </a:p>
              <a:p>
                <a:pPr marL="0" lvl="0" indent="0" algn="just">
                  <a:lnSpc>
                    <a:spcPct val="120000"/>
                  </a:lnSpc>
                  <a:spcBef>
                    <a:spcPts val="0"/>
                  </a:spcBef>
                  <a:buNone/>
                </a:pP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𝑖</m:t>
                        </m:r>
                      </m:sub>
                    </m:sSub>
                  </m:oMath>
                </a14:m>
                <a:r>
                  <a:rPr lang="en-US" dirty="0"/>
                  <a:t>: the centroid of the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𝑖</m:t>
                        </m:r>
                      </m:e>
                      <m:sup>
                        <m:r>
                          <m:rPr>
                            <m:sty m:val="p"/>
                          </m:rPr>
                          <a:rPr lang="en-US">
                            <a:latin typeface="Cambria Math" panose="02040503050406030204" pitchFamily="18" charset="0"/>
                          </a:rPr>
                          <m:t>th</m:t>
                        </m:r>
                      </m:sup>
                    </m:sSup>
                  </m:oMath>
                </a14:m>
                <a:r>
                  <a:rPr lang="en-US" dirty="0"/>
                  <a:t> cluster </a:t>
                </a:r>
              </a:p>
              <a:p>
                <a:pPr marL="0" lvl="0" indent="0" algn="just">
                  <a:lnSpc>
                    <a:spcPct val="120000"/>
                  </a:lnSpc>
                  <a:spcBef>
                    <a:spcPts val="0"/>
                  </a:spcBef>
                  <a:buNone/>
                </a:pPr>
                <a:r>
                  <a:rPr lang="en-US" dirty="0"/>
                  <a:t>	</a:t>
                </a:r>
                <a14:m>
                  <m:oMath xmlns:m="http://schemas.openxmlformats.org/officeDocument/2006/math">
                    <m:r>
                      <a:rPr lang="en-US" i="1">
                        <a:latin typeface="Cambria Math" panose="02040503050406030204" pitchFamily="18" charset="0"/>
                      </a:rPr>
                      <m:t>𝑀</m:t>
                    </m:r>
                  </m:oMath>
                </a14:m>
                <a:r>
                  <a:rPr lang="en-US" dirty="0"/>
                  <a:t>: the grand mean of all the data. </a:t>
                </a:r>
              </a:p>
              <a:p>
                <a:pPr marL="0" indent="0" algn="just">
                  <a:lnSpc>
                    <a:spcPct val="120000"/>
                  </a:lnSpc>
                  <a:spcBef>
                    <a:spcPts val="0"/>
                  </a:spcBef>
                  <a:buNone/>
                </a:pPr>
                <a:r>
                  <a:rPr lang="en-US" dirty="0"/>
                  <a:t> </a:t>
                </a:r>
              </a:p>
              <a:p>
                <a:pPr marL="0" indent="0" algn="just">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34050" y="1738149"/>
                <a:ext cx="10372150" cy="4303509"/>
              </a:xfrm>
              <a:blipFill>
                <a:blip r:embed="rId2"/>
                <a:stretch>
                  <a:fillRect l="-1058" t="-1275"/>
                </a:stretch>
              </a:blipFill>
            </p:spPr>
            <p:txBody>
              <a:bodyPr/>
              <a:lstStyle/>
              <a:p>
                <a:r>
                  <a:rPr lang="en-US">
                    <a:noFill/>
                  </a:rPr>
                  <a:t> </a:t>
                </a:r>
              </a:p>
            </p:txBody>
          </p:sp>
        </mc:Fallback>
      </mc:AlternateContent>
    </p:spTree>
    <p:extLst>
      <p:ext uri="{BB962C8B-B14F-4D97-AF65-F5344CB8AC3E}">
        <p14:creationId xmlns:p14="http://schemas.microsoft.com/office/powerpoint/2010/main" val="21790717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Measuring Cluster Goodness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34050" y="1738149"/>
                <a:ext cx="10372150" cy="4303509"/>
              </a:xfrm>
            </p:spPr>
            <p:txBody>
              <a:bodyPr>
                <a:normAutofit fontScale="77500" lnSpcReduction="20000"/>
              </a:bodyPr>
              <a:lstStyle/>
              <a:p>
                <a:pPr marL="0" indent="0">
                  <a:buNone/>
                </a:pPr>
                <a:r>
                  <a:rPr lang="en-US" dirty="0"/>
                  <a:t>Define </a:t>
                </a:r>
              </a:p>
              <a:p>
                <a14:m>
                  <m:oMath xmlns:m="http://schemas.openxmlformats.org/officeDocument/2006/math">
                    <m:r>
                      <a:rPr lang="en-US" i="1">
                        <a:latin typeface="Cambria Math" panose="02040503050406030204" pitchFamily="18" charset="0"/>
                      </a:rPr>
                      <m:t>𝑆𝑆𝐵</m:t>
                    </m:r>
                  </m:oMath>
                </a14:m>
                <a:r>
                  <a:rPr lang="en-US" dirty="0"/>
                  <a:t>: the sum of squares </a:t>
                </a:r>
                <a:r>
                  <a:rPr lang="en-US" dirty="0">
                    <a:solidFill>
                      <a:srgbClr val="0070C0"/>
                    </a:solidFill>
                  </a:rPr>
                  <a:t>between the clusters</a:t>
                </a:r>
              </a:p>
              <a:p>
                <a:pPr marL="0" indent="0">
                  <a:buNone/>
                </a:pPr>
                <a14:m>
                  <m:oMathPara xmlns:m="http://schemas.openxmlformats.org/officeDocument/2006/math">
                    <m:oMathParaPr>
                      <m:jc m:val="centerGroup"/>
                    </m:oMathParaPr>
                    <m:oMath xmlns:m="http://schemas.openxmlformats.org/officeDocument/2006/math">
                      <m:r>
                        <a:rPr lang="en-US" i="1" smtClean="0">
                          <a:solidFill>
                            <a:srgbClr val="00B050"/>
                          </a:solidFill>
                          <a:latin typeface="Cambria Math" panose="02040503050406030204" pitchFamily="18" charset="0"/>
                        </a:rPr>
                        <m:t>𝑆𝑆𝐵</m:t>
                      </m:r>
                      <m:r>
                        <a:rPr lang="en-US" i="1" smtClean="0">
                          <a:solidFill>
                            <a:srgbClr val="00B050"/>
                          </a:solidFill>
                          <a:latin typeface="Cambria Math" panose="02040503050406030204" pitchFamily="18" charset="0"/>
                        </a:rPr>
                        <m:t>=</m:t>
                      </m:r>
                      <m:nary>
                        <m:naryPr>
                          <m:chr m:val="∑"/>
                          <m:limLoc m:val="undOvr"/>
                          <m:ctrlPr>
                            <a:rPr lang="en-US" i="1">
                              <a:solidFill>
                                <a:srgbClr val="00B050"/>
                              </a:solidFill>
                              <a:latin typeface="Cambria Math" panose="02040503050406030204" pitchFamily="18" charset="0"/>
                            </a:rPr>
                          </m:ctrlPr>
                        </m:naryPr>
                        <m:sub>
                          <m:r>
                            <a:rPr lang="en-US" i="1">
                              <a:solidFill>
                                <a:srgbClr val="00B050"/>
                              </a:solidFill>
                              <a:latin typeface="Cambria Math" panose="02040503050406030204" pitchFamily="18" charset="0"/>
                            </a:rPr>
                            <m:t>𝑖</m:t>
                          </m:r>
                          <m:r>
                            <a:rPr lang="en-US" i="1">
                              <a:solidFill>
                                <a:srgbClr val="00B050"/>
                              </a:solidFill>
                              <a:latin typeface="Cambria Math" panose="02040503050406030204" pitchFamily="18" charset="0"/>
                            </a:rPr>
                            <m:t>=1</m:t>
                          </m:r>
                        </m:sub>
                        <m:sup>
                          <m:r>
                            <a:rPr lang="en-US" i="1">
                              <a:solidFill>
                                <a:srgbClr val="00B050"/>
                              </a:solidFill>
                              <a:latin typeface="Cambria Math" panose="02040503050406030204" pitchFamily="18" charset="0"/>
                            </a:rPr>
                            <m:t>𝑘</m:t>
                          </m:r>
                        </m:sup>
                        <m:e>
                          <m:sSub>
                            <m:sSubPr>
                              <m:ctrlPr>
                                <a:rPr lang="en-US" i="1">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𝑛</m:t>
                              </m:r>
                            </m:e>
                            <m:sub>
                              <m:r>
                                <a:rPr lang="en-US" i="1">
                                  <a:solidFill>
                                    <a:srgbClr val="00B050"/>
                                  </a:solidFill>
                                  <a:latin typeface="Cambria Math" panose="02040503050406030204" pitchFamily="18" charset="0"/>
                                </a:rPr>
                                <m:t>𝑖</m:t>
                              </m:r>
                            </m:sub>
                          </m:sSub>
                          <m:sSup>
                            <m:sSupPr>
                              <m:ctrlPr>
                                <a:rPr lang="en-US" i="1">
                                  <a:solidFill>
                                    <a:srgbClr val="00B050"/>
                                  </a:solidFill>
                                  <a:latin typeface="Cambria Math" panose="02040503050406030204" pitchFamily="18" charset="0"/>
                                </a:rPr>
                              </m:ctrlPr>
                            </m:sSupPr>
                            <m:e>
                              <m:r>
                                <a:rPr lang="en-US" i="1">
                                  <a:solidFill>
                                    <a:srgbClr val="00B050"/>
                                  </a:solidFill>
                                  <a:latin typeface="Cambria Math" panose="02040503050406030204" pitchFamily="18" charset="0"/>
                                </a:rPr>
                                <m:t>.</m:t>
                              </m:r>
                              <m:r>
                                <m:rPr>
                                  <m:sty m:val="p"/>
                                </m:rPr>
                                <a:rPr lang="en-US">
                                  <a:solidFill>
                                    <a:srgbClr val="00B050"/>
                                  </a:solidFill>
                                  <a:latin typeface="Cambria Math" panose="02040503050406030204" pitchFamily="18" charset="0"/>
                                </a:rPr>
                                <m:t>Distance</m:t>
                              </m:r>
                            </m:e>
                            <m:sup>
                              <m:r>
                                <a:rPr lang="en-US" i="1">
                                  <a:solidFill>
                                    <a:srgbClr val="00B050"/>
                                  </a:solidFill>
                                  <a:latin typeface="Cambria Math" panose="02040503050406030204" pitchFamily="18" charset="0"/>
                                </a:rPr>
                                <m:t>2</m:t>
                              </m:r>
                            </m:sup>
                          </m:sSup>
                          <m:d>
                            <m:dPr>
                              <m:ctrlPr>
                                <a:rPr lang="en-US" i="1">
                                  <a:solidFill>
                                    <a:srgbClr val="00B050"/>
                                  </a:solidFill>
                                  <a:latin typeface="Cambria Math" panose="02040503050406030204" pitchFamily="18" charset="0"/>
                                </a:rPr>
                              </m:ctrlPr>
                            </m:dPr>
                            <m:e>
                              <m:sSub>
                                <m:sSubPr>
                                  <m:ctrlPr>
                                    <a:rPr lang="en-US" i="1">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𝑚</m:t>
                                  </m:r>
                                </m:e>
                                <m:sub>
                                  <m:r>
                                    <a:rPr lang="en-US" i="1">
                                      <a:solidFill>
                                        <a:srgbClr val="00B050"/>
                                      </a:solidFill>
                                      <a:latin typeface="Cambria Math" panose="02040503050406030204" pitchFamily="18" charset="0"/>
                                    </a:rPr>
                                    <m:t>𝑖</m:t>
                                  </m:r>
                                </m:sub>
                              </m:sSub>
                              <m:r>
                                <a:rPr lang="en-US" i="1">
                                  <a:solidFill>
                                    <a:srgbClr val="00B050"/>
                                  </a:solidFill>
                                  <a:latin typeface="Cambria Math" panose="02040503050406030204" pitchFamily="18" charset="0"/>
                                </a:rPr>
                                <m:t>,</m:t>
                              </m:r>
                              <m:r>
                                <a:rPr lang="en-US" i="1">
                                  <a:solidFill>
                                    <a:srgbClr val="00B050"/>
                                  </a:solidFill>
                                  <a:latin typeface="Cambria Math" panose="02040503050406030204" pitchFamily="18" charset="0"/>
                                </a:rPr>
                                <m:t>𝑀</m:t>
                              </m:r>
                            </m:e>
                          </m:d>
                        </m:e>
                      </m:nary>
                    </m:oMath>
                  </m:oMathPara>
                </a14:m>
                <a:endParaRPr lang="en-US" dirty="0"/>
              </a:p>
              <a:p>
                <a14:m>
                  <m:oMath xmlns:m="http://schemas.openxmlformats.org/officeDocument/2006/math">
                    <m:r>
                      <a:rPr lang="en-US" i="1">
                        <a:latin typeface="Cambria Math" panose="02040503050406030204" pitchFamily="18" charset="0"/>
                      </a:rPr>
                      <m:t>𝑆𝑆𝐸</m:t>
                    </m:r>
                  </m:oMath>
                </a14:m>
                <a:r>
                  <a:rPr lang="en-US" dirty="0"/>
                  <a:t>: the sum of squares </a:t>
                </a:r>
                <a:r>
                  <a:rPr lang="en-US" dirty="0">
                    <a:solidFill>
                      <a:srgbClr val="0070C0"/>
                    </a:solidFill>
                  </a:rPr>
                  <a:t>within the clusters</a:t>
                </a:r>
              </a:p>
              <a:p>
                <a:pPr marL="0" indent="0">
                  <a:buNone/>
                </a:pPr>
                <a14:m>
                  <m:oMathPara xmlns:m="http://schemas.openxmlformats.org/officeDocument/2006/math">
                    <m:oMathParaPr>
                      <m:jc m:val="centerGroup"/>
                    </m:oMathParaPr>
                    <m:oMath xmlns:m="http://schemas.openxmlformats.org/officeDocument/2006/math">
                      <m:r>
                        <a:rPr lang="en-US" i="1" smtClean="0">
                          <a:solidFill>
                            <a:srgbClr val="00B050"/>
                          </a:solidFill>
                          <a:latin typeface="Cambria Math" panose="02040503050406030204" pitchFamily="18" charset="0"/>
                        </a:rPr>
                        <m:t>𝑆𝑆𝐸</m:t>
                      </m:r>
                      <m:r>
                        <a:rPr lang="en-US" i="1" smtClean="0">
                          <a:solidFill>
                            <a:srgbClr val="00B050"/>
                          </a:solidFill>
                          <a:latin typeface="Cambria Math" panose="02040503050406030204" pitchFamily="18" charset="0"/>
                        </a:rPr>
                        <m:t>=</m:t>
                      </m:r>
                      <m:nary>
                        <m:naryPr>
                          <m:chr m:val="∑"/>
                          <m:limLoc m:val="undOvr"/>
                          <m:ctrlPr>
                            <a:rPr lang="en-US" i="1">
                              <a:solidFill>
                                <a:srgbClr val="00B050"/>
                              </a:solidFill>
                              <a:latin typeface="Cambria Math" panose="02040503050406030204" pitchFamily="18" charset="0"/>
                            </a:rPr>
                          </m:ctrlPr>
                        </m:naryPr>
                        <m:sub>
                          <m:r>
                            <a:rPr lang="en-US" i="1">
                              <a:solidFill>
                                <a:srgbClr val="00B050"/>
                              </a:solidFill>
                              <a:latin typeface="Cambria Math" panose="02040503050406030204" pitchFamily="18" charset="0"/>
                            </a:rPr>
                            <m:t>𝑖</m:t>
                          </m:r>
                          <m:r>
                            <a:rPr lang="en-US" i="1">
                              <a:solidFill>
                                <a:srgbClr val="00B050"/>
                              </a:solidFill>
                              <a:latin typeface="Cambria Math" panose="02040503050406030204" pitchFamily="18" charset="0"/>
                            </a:rPr>
                            <m:t>=1</m:t>
                          </m:r>
                        </m:sub>
                        <m:sup>
                          <m:r>
                            <a:rPr lang="en-US" i="1">
                              <a:solidFill>
                                <a:srgbClr val="00B050"/>
                              </a:solidFill>
                              <a:latin typeface="Cambria Math" panose="02040503050406030204" pitchFamily="18" charset="0"/>
                            </a:rPr>
                            <m:t>𝑘</m:t>
                          </m:r>
                        </m:sup>
                        <m:e>
                          <m:nary>
                            <m:naryPr>
                              <m:chr m:val="∑"/>
                              <m:limLoc m:val="undOvr"/>
                              <m:ctrlPr>
                                <a:rPr lang="en-US" i="1">
                                  <a:solidFill>
                                    <a:srgbClr val="00B050"/>
                                  </a:solidFill>
                                  <a:latin typeface="Cambria Math" panose="02040503050406030204" pitchFamily="18" charset="0"/>
                                </a:rPr>
                              </m:ctrlPr>
                            </m:naryPr>
                            <m:sub>
                              <m:r>
                                <a:rPr lang="en-US" i="1">
                                  <a:solidFill>
                                    <a:srgbClr val="00B050"/>
                                  </a:solidFill>
                                  <a:latin typeface="Cambria Math" panose="02040503050406030204" pitchFamily="18" charset="0"/>
                                </a:rPr>
                                <m:t>𝑗</m:t>
                              </m:r>
                              <m:r>
                                <a:rPr lang="en-US" i="1">
                                  <a:solidFill>
                                    <a:srgbClr val="00B050"/>
                                  </a:solidFill>
                                  <a:latin typeface="Cambria Math" panose="02040503050406030204" pitchFamily="18" charset="0"/>
                                </a:rPr>
                                <m:t>=1</m:t>
                              </m:r>
                            </m:sub>
                            <m:sup>
                              <m:sSub>
                                <m:sSubPr>
                                  <m:ctrlPr>
                                    <a:rPr lang="en-US" i="1">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𝑛</m:t>
                                  </m:r>
                                </m:e>
                                <m:sub>
                                  <m:r>
                                    <a:rPr lang="en-US" i="1">
                                      <a:solidFill>
                                        <a:srgbClr val="00B050"/>
                                      </a:solidFill>
                                      <a:latin typeface="Cambria Math" panose="02040503050406030204" pitchFamily="18" charset="0"/>
                                    </a:rPr>
                                    <m:t>𝑖</m:t>
                                  </m:r>
                                </m:sub>
                              </m:sSub>
                            </m:sup>
                            <m:e>
                              <m:sSup>
                                <m:sSupPr>
                                  <m:ctrlPr>
                                    <a:rPr lang="en-US" i="1">
                                      <a:solidFill>
                                        <a:srgbClr val="00B050"/>
                                      </a:solidFill>
                                      <a:latin typeface="Cambria Math" panose="02040503050406030204" pitchFamily="18" charset="0"/>
                                    </a:rPr>
                                  </m:ctrlPr>
                                </m:sSupPr>
                                <m:e>
                                  <m:r>
                                    <m:rPr>
                                      <m:sty m:val="p"/>
                                    </m:rPr>
                                    <a:rPr lang="en-US">
                                      <a:solidFill>
                                        <a:srgbClr val="00B050"/>
                                      </a:solidFill>
                                      <a:latin typeface="Cambria Math" panose="02040503050406030204" pitchFamily="18" charset="0"/>
                                    </a:rPr>
                                    <m:t>Distance</m:t>
                                  </m:r>
                                </m:e>
                                <m:sup>
                                  <m:r>
                                    <a:rPr lang="en-US" i="1">
                                      <a:solidFill>
                                        <a:srgbClr val="00B050"/>
                                      </a:solidFill>
                                      <a:latin typeface="Cambria Math" panose="02040503050406030204" pitchFamily="18" charset="0"/>
                                    </a:rPr>
                                    <m:t>2</m:t>
                                  </m:r>
                                </m:sup>
                              </m:sSup>
                              <m:d>
                                <m:dPr>
                                  <m:ctrlPr>
                                    <a:rPr lang="en-US" i="1">
                                      <a:solidFill>
                                        <a:srgbClr val="00B050"/>
                                      </a:solidFill>
                                      <a:latin typeface="Cambria Math" panose="02040503050406030204" pitchFamily="18" charset="0"/>
                                    </a:rPr>
                                  </m:ctrlPr>
                                </m:dPr>
                                <m:e>
                                  <m:sSub>
                                    <m:sSubPr>
                                      <m:ctrlPr>
                                        <a:rPr lang="en-US" i="1">
                                          <a:solidFill>
                                            <a:srgbClr val="00B050"/>
                                          </a:solidFill>
                                          <a:latin typeface="Cambria Math" panose="02040503050406030204" pitchFamily="18" charset="0"/>
                                        </a:rPr>
                                      </m:ctrlPr>
                                    </m:sSubPr>
                                    <m:e>
                                      <m:sSub>
                                        <m:sSubPr>
                                          <m:ctrlPr>
                                            <a:rPr lang="en-US" i="1">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𝑥</m:t>
                                          </m:r>
                                        </m:e>
                                        <m:sub>
                                          <m:r>
                                            <a:rPr lang="en-US" i="1">
                                              <a:solidFill>
                                                <a:srgbClr val="00B050"/>
                                              </a:solidFill>
                                              <a:latin typeface="Cambria Math" panose="02040503050406030204" pitchFamily="18" charset="0"/>
                                            </a:rPr>
                                            <m:t>𝑖𝑗</m:t>
                                          </m:r>
                                        </m:sub>
                                      </m:sSub>
                                      <m:r>
                                        <a:rPr lang="en-US" i="1">
                                          <a:solidFill>
                                            <a:srgbClr val="00B050"/>
                                          </a:solidFill>
                                          <a:latin typeface="Cambria Math" panose="02040503050406030204" pitchFamily="18" charset="0"/>
                                        </a:rPr>
                                        <m:t>,</m:t>
                                      </m:r>
                                      <m:r>
                                        <a:rPr lang="en-US" i="1">
                                          <a:solidFill>
                                            <a:srgbClr val="00B050"/>
                                          </a:solidFill>
                                          <a:latin typeface="Cambria Math" panose="02040503050406030204" pitchFamily="18" charset="0"/>
                                        </a:rPr>
                                        <m:t>𝑚</m:t>
                                      </m:r>
                                    </m:e>
                                    <m:sub>
                                      <m:r>
                                        <a:rPr lang="en-US" i="1">
                                          <a:solidFill>
                                            <a:srgbClr val="00B050"/>
                                          </a:solidFill>
                                          <a:latin typeface="Cambria Math" panose="02040503050406030204" pitchFamily="18" charset="0"/>
                                        </a:rPr>
                                        <m:t>𝑖</m:t>
                                      </m:r>
                                    </m:sub>
                                  </m:sSub>
                                </m:e>
                              </m:d>
                            </m:e>
                          </m:nary>
                        </m:e>
                      </m:nary>
                    </m:oMath>
                  </m:oMathPara>
                </a14:m>
                <a:endParaRPr lang="en-US" dirty="0"/>
              </a:p>
              <a:p>
                <a:pPr marL="0" indent="0">
                  <a:buNone/>
                </a:pPr>
                <a:r>
                  <a:rPr lang="en-US" dirty="0"/>
                  <a:t>The </a:t>
                </a:r>
                <a:r>
                  <a:rPr lang="en-US" i="1" dirty="0">
                    <a:solidFill>
                      <a:srgbClr val="FF0000"/>
                    </a:solidFill>
                  </a:rPr>
                  <a:t>pseudo-F statistic</a:t>
                </a:r>
                <a:r>
                  <a:rPr lang="en-US" dirty="0">
                    <a:solidFill>
                      <a:srgbClr val="FF0000"/>
                    </a:solidFill>
                  </a:rPr>
                  <a:t> </a:t>
                </a:r>
                <a:r>
                  <a:rPr lang="en-US" dirty="0"/>
                  <a:t>is defined as</a:t>
                </a:r>
              </a:p>
              <a:p>
                <a:pPr marL="0" indent="0">
                  <a:buNone/>
                </a:pPr>
                <a:r>
                  <a:rPr lang="en-US" dirty="0"/>
                  <a:t> </a:t>
                </a:r>
              </a:p>
              <a:p>
                <a:pPr marL="0" indent="0">
                  <a:buNone/>
                </a:pPr>
                <a14:m>
                  <m:oMathPara xmlns:m="http://schemas.openxmlformats.org/officeDocument/2006/math">
                    <m:oMathParaPr>
                      <m:jc m:val="centerGroup"/>
                    </m:oMathParaPr>
                    <m:oMath xmlns:m="http://schemas.openxmlformats.org/officeDocument/2006/math">
                      <m:r>
                        <a:rPr lang="en-US" i="1" smtClean="0">
                          <a:solidFill>
                            <a:srgbClr val="FF0000"/>
                          </a:solidFill>
                          <a:latin typeface="Cambria Math" panose="02040503050406030204" pitchFamily="18" charset="0"/>
                        </a:rPr>
                        <m:t>𝐹</m:t>
                      </m:r>
                      <m:r>
                        <a:rPr lang="en-US" i="1" smtClean="0">
                          <a:solidFill>
                            <a:srgbClr val="FF0000"/>
                          </a:solidFill>
                          <a:latin typeface="Cambria Math" panose="02040503050406030204" pitchFamily="18" charset="0"/>
                        </a:rPr>
                        <m:t>=</m:t>
                      </m:r>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𝑀𝑆𝐵</m:t>
                          </m:r>
                        </m:num>
                        <m:den>
                          <m:r>
                            <a:rPr lang="en-US" i="1">
                              <a:solidFill>
                                <a:srgbClr val="FF0000"/>
                              </a:solidFill>
                              <a:latin typeface="Cambria Math" panose="02040503050406030204" pitchFamily="18" charset="0"/>
                            </a:rPr>
                            <m:t>𝑀𝑆𝐸</m:t>
                          </m:r>
                        </m:den>
                      </m:f>
                      <m:r>
                        <a:rPr lang="en-US" i="1">
                          <a:solidFill>
                            <a:srgbClr val="FF0000"/>
                          </a:solidFill>
                          <a:latin typeface="Cambria Math" panose="02040503050406030204" pitchFamily="18" charset="0"/>
                        </a:rPr>
                        <m:t>=</m:t>
                      </m:r>
                      <m:f>
                        <m:fPr>
                          <m:ctrlPr>
                            <a:rPr lang="en-US" i="1">
                              <a:solidFill>
                                <a:srgbClr val="FF0000"/>
                              </a:solidFill>
                              <a:latin typeface="Cambria Math" panose="02040503050406030204" pitchFamily="18" charset="0"/>
                            </a:rPr>
                          </m:ctrlPr>
                        </m:fPr>
                        <m:num>
                          <m:f>
                            <m:fPr>
                              <m:type m:val="lin"/>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𝑆𝑆𝐵</m:t>
                              </m:r>
                            </m:num>
                            <m:den>
                              <m:d>
                                <m:dPr>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𝑘</m:t>
                                  </m:r>
                                  <m:r>
                                    <a:rPr lang="en-US" i="1">
                                      <a:solidFill>
                                        <a:srgbClr val="FF0000"/>
                                      </a:solidFill>
                                      <a:latin typeface="Cambria Math" panose="02040503050406030204" pitchFamily="18" charset="0"/>
                                    </a:rPr>
                                    <m:t>−1</m:t>
                                  </m:r>
                                </m:e>
                              </m:d>
                            </m:den>
                          </m:f>
                        </m:num>
                        <m:den>
                          <m:f>
                            <m:fPr>
                              <m:type m:val="lin"/>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𝑆𝑆𝐸</m:t>
                              </m:r>
                            </m:num>
                            <m:den>
                              <m:d>
                                <m:dPr>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𝑁</m:t>
                                  </m:r>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𝑘</m:t>
                                  </m:r>
                                </m:e>
                              </m:d>
                            </m:den>
                          </m:f>
                        </m:den>
                      </m:f>
                    </m:oMath>
                  </m:oMathPara>
                </a14:m>
                <a:endParaRPr lang="en-US" dirty="0"/>
              </a:p>
              <a:p>
                <a:pPr marL="0" indent="0" algn="just">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34050" y="1738149"/>
                <a:ext cx="10372150" cy="4303509"/>
              </a:xfrm>
              <a:blipFill>
                <a:blip r:embed="rId2"/>
                <a:stretch>
                  <a:fillRect l="-764" t="-3116"/>
                </a:stretch>
              </a:blipFill>
            </p:spPr>
            <p:txBody>
              <a:bodyPr/>
              <a:lstStyle/>
              <a:p>
                <a:r>
                  <a:rPr lang="en-US">
                    <a:noFill/>
                  </a:rPr>
                  <a:t> </a:t>
                </a:r>
              </a:p>
            </p:txBody>
          </p:sp>
        </mc:Fallback>
      </mc:AlternateContent>
    </p:spTree>
    <p:extLst>
      <p:ext uri="{BB962C8B-B14F-4D97-AF65-F5344CB8AC3E}">
        <p14:creationId xmlns:p14="http://schemas.microsoft.com/office/powerpoint/2010/main" val="2684076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Measuring Cluster Goodness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34050" y="1738149"/>
                <a:ext cx="10372150" cy="4303509"/>
              </a:xfrm>
            </p:spPr>
            <p:txBody>
              <a:bodyPr>
                <a:normAutofit lnSpcReduction="10000"/>
              </a:bodyPr>
              <a:lstStyle/>
              <a:p>
                <a:pPr marL="0" indent="0">
                  <a:lnSpc>
                    <a:spcPct val="110000"/>
                  </a:lnSpc>
                  <a:spcBef>
                    <a:spcPts val="0"/>
                  </a:spcBef>
                  <a:buNone/>
                </a:pPr>
                <a:r>
                  <a:rPr lang="en-US" dirty="0"/>
                  <a:t>The above value can be used to test the hypotheses:</a:t>
                </a:r>
              </a:p>
              <a:p>
                <a:pPr marL="0" indent="0">
                  <a:lnSpc>
                    <a:spcPct val="110000"/>
                  </a:lnSpc>
                  <a:spcBef>
                    <a:spcPts val="0"/>
                  </a:spcBef>
                  <a:buNone/>
                </a:pPr>
                <a:r>
                  <a:rPr lang="en-US" dirty="0"/>
                  <a:t> </a:t>
                </a:r>
              </a:p>
              <a:p>
                <a:pPr marL="0" indent="0">
                  <a:lnSpc>
                    <a:spcPct val="110000"/>
                  </a:lnSpc>
                  <a:spcBef>
                    <a:spcPts val="0"/>
                  </a:spcBef>
                  <a:buNone/>
                </a:pPr>
                <a:r>
                  <a:rPr lang="en-US" dirty="0"/>
                  <a:t>	</a:t>
                </a:r>
                <a14:m>
                  <m:oMath xmlns:m="http://schemas.openxmlformats.org/officeDocument/2006/math">
                    <m:sSub>
                      <m:sSubPr>
                        <m:ctrlPr>
                          <a:rPr lang="en-US" i="1" smtClean="0">
                            <a:solidFill>
                              <a:srgbClr val="0070C0"/>
                            </a:solidFill>
                            <a:latin typeface="Cambria Math" panose="02040503050406030204" pitchFamily="18" charset="0"/>
                          </a:rPr>
                        </m:ctrlPr>
                      </m:sSubPr>
                      <m:e>
                        <m:r>
                          <a:rPr lang="en-US" i="1">
                            <a:solidFill>
                              <a:srgbClr val="0070C0"/>
                            </a:solidFill>
                            <a:latin typeface="Cambria Math" panose="02040503050406030204" pitchFamily="18" charset="0"/>
                          </a:rPr>
                          <m:t>𝐻</m:t>
                        </m:r>
                      </m:e>
                      <m:sub>
                        <m:r>
                          <a:rPr lang="en-US" i="1">
                            <a:solidFill>
                              <a:srgbClr val="0070C0"/>
                            </a:solidFill>
                            <a:latin typeface="Cambria Math" panose="02040503050406030204" pitchFamily="18" charset="0"/>
                          </a:rPr>
                          <m:t>0</m:t>
                        </m:r>
                      </m:sub>
                    </m:sSub>
                    <m:r>
                      <a:rPr lang="en-US" i="1">
                        <a:solidFill>
                          <a:srgbClr val="0070C0"/>
                        </a:solidFill>
                        <a:latin typeface="Cambria Math" panose="02040503050406030204" pitchFamily="18" charset="0"/>
                      </a:rPr>
                      <m:t>:</m:t>
                    </m:r>
                  </m:oMath>
                </a14:m>
                <a:r>
                  <a:rPr lang="en-US" dirty="0">
                    <a:solidFill>
                      <a:srgbClr val="0070C0"/>
                    </a:solidFill>
                  </a:rPr>
                  <a:t>	There are no clusters in the data</a:t>
                </a:r>
              </a:p>
              <a:p>
                <a:pPr marL="0" indent="0">
                  <a:lnSpc>
                    <a:spcPct val="110000"/>
                  </a:lnSpc>
                  <a:spcBef>
                    <a:spcPts val="0"/>
                  </a:spcBef>
                  <a:buNone/>
                </a:pPr>
                <a:r>
                  <a:rPr lang="en-US" dirty="0">
                    <a:solidFill>
                      <a:srgbClr val="0070C0"/>
                    </a:solidFill>
                  </a:rPr>
                  <a:t>	</a:t>
                </a:r>
                <a14:m>
                  <m:oMath xmlns:m="http://schemas.openxmlformats.org/officeDocument/2006/math">
                    <m:sSub>
                      <m:sSubPr>
                        <m:ctrlPr>
                          <a:rPr lang="en-US" i="1">
                            <a:solidFill>
                              <a:srgbClr val="0070C0"/>
                            </a:solidFill>
                            <a:latin typeface="Cambria Math" panose="02040503050406030204" pitchFamily="18" charset="0"/>
                          </a:rPr>
                        </m:ctrlPr>
                      </m:sSubPr>
                      <m:e>
                        <m:r>
                          <a:rPr lang="en-US" i="1">
                            <a:solidFill>
                              <a:srgbClr val="0070C0"/>
                            </a:solidFill>
                            <a:latin typeface="Cambria Math" panose="02040503050406030204" pitchFamily="18" charset="0"/>
                          </a:rPr>
                          <m:t>𝐻</m:t>
                        </m:r>
                      </m:e>
                      <m:sub>
                        <m:r>
                          <a:rPr lang="en-US" i="1">
                            <a:solidFill>
                              <a:srgbClr val="0070C0"/>
                            </a:solidFill>
                            <a:latin typeface="Cambria Math" panose="02040503050406030204" pitchFamily="18" charset="0"/>
                          </a:rPr>
                          <m:t>𝑎</m:t>
                        </m:r>
                      </m:sub>
                    </m:sSub>
                    <m:r>
                      <a:rPr lang="en-US" i="1">
                        <a:solidFill>
                          <a:srgbClr val="0070C0"/>
                        </a:solidFill>
                        <a:latin typeface="Cambria Math" panose="02040503050406030204" pitchFamily="18" charset="0"/>
                      </a:rPr>
                      <m:t>:</m:t>
                    </m:r>
                  </m:oMath>
                </a14:m>
                <a:r>
                  <a:rPr lang="en-US" dirty="0">
                    <a:solidFill>
                      <a:srgbClr val="0070C0"/>
                    </a:solidFill>
                  </a:rPr>
                  <a:t>	There are </a:t>
                </a:r>
                <a14:m>
                  <m:oMath xmlns:m="http://schemas.openxmlformats.org/officeDocument/2006/math">
                    <m:r>
                      <a:rPr lang="en-US" i="1">
                        <a:solidFill>
                          <a:srgbClr val="0070C0"/>
                        </a:solidFill>
                        <a:latin typeface="Cambria Math" panose="02040503050406030204" pitchFamily="18" charset="0"/>
                      </a:rPr>
                      <m:t>𝑘</m:t>
                    </m:r>
                  </m:oMath>
                </a14:m>
                <a:r>
                  <a:rPr lang="en-US" dirty="0">
                    <a:solidFill>
                      <a:srgbClr val="0070C0"/>
                    </a:solidFill>
                  </a:rPr>
                  <a:t> clusters in the data</a:t>
                </a:r>
              </a:p>
              <a:p>
                <a:pPr marL="0" indent="0">
                  <a:lnSpc>
                    <a:spcPct val="110000"/>
                  </a:lnSpc>
                  <a:spcBef>
                    <a:spcPts val="0"/>
                  </a:spcBef>
                  <a:buNone/>
                </a:pPr>
                <a:r>
                  <a:rPr lang="en-US" dirty="0"/>
                  <a:t> </a:t>
                </a:r>
              </a:p>
              <a:p>
                <a:pPr marL="0" indent="0">
                  <a:lnSpc>
                    <a:spcPct val="110000"/>
                  </a:lnSpc>
                  <a:spcBef>
                    <a:spcPts val="0"/>
                  </a:spcBef>
                  <a:buNone/>
                </a:pPr>
                <a:r>
                  <a:rPr lang="en-US" dirty="0"/>
                  <a:t>The null hypothesis can be rejected at small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r>
                      <m:rPr>
                        <m:sty m:val="p"/>
                      </m:rPr>
                      <a:rPr lang="en-US">
                        <a:latin typeface="Cambria Math" panose="02040503050406030204" pitchFamily="18" charset="0"/>
                      </a:rPr>
                      <m:t>value</m:t>
                    </m:r>
                  </m:oMath>
                </a14:m>
                <a:r>
                  <a:rPr lang="en-US" dirty="0"/>
                  <a:t>, in which</a:t>
                </a:r>
              </a:p>
              <a:p>
                <a:pPr marL="0" indent="0">
                  <a:lnSpc>
                    <a:spcPct val="110000"/>
                  </a:lnSpc>
                  <a:spcBef>
                    <a:spcPts val="0"/>
                  </a:spcBef>
                  <a:buNone/>
                </a:pPr>
                <a:r>
                  <a:rPr lang="en-US" dirty="0"/>
                  <a:t> </a:t>
                </a:r>
              </a:p>
              <a:p>
                <a:pPr marL="0" indent="0">
                  <a:lnSpc>
                    <a:spcPct val="110000"/>
                  </a:lnSpc>
                  <a:spcBef>
                    <a:spcPts val="0"/>
                  </a:spcBef>
                  <a:buNone/>
                </a:pPr>
                <a14:m>
                  <m:oMathPara xmlns:m="http://schemas.openxmlformats.org/officeDocument/2006/math">
                    <m:oMathParaPr>
                      <m:jc m:val="centerGroup"/>
                    </m:oMathParaPr>
                    <m:oMath xmlns:m="http://schemas.openxmlformats.org/officeDocument/2006/math">
                      <m:r>
                        <a:rPr lang="en-US" i="1" smtClean="0">
                          <a:solidFill>
                            <a:srgbClr val="FF0000"/>
                          </a:solidFill>
                          <a:latin typeface="Cambria Math" panose="02040503050406030204" pitchFamily="18" charset="0"/>
                        </a:rPr>
                        <m:t>𝑝</m:t>
                      </m:r>
                      <m:r>
                        <a:rPr lang="en-US" i="1" smtClean="0">
                          <a:solidFill>
                            <a:srgbClr val="FF0000"/>
                          </a:solidFill>
                          <a:latin typeface="Cambria Math" panose="02040503050406030204" pitchFamily="18" charset="0"/>
                        </a:rPr>
                        <m:t>−</m:t>
                      </m:r>
                      <m:r>
                        <a:rPr lang="en-US" i="1" smtClean="0">
                          <a:solidFill>
                            <a:srgbClr val="FF0000"/>
                          </a:solidFill>
                          <a:latin typeface="Cambria Math" panose="02040503050406030204" pitchFamily="18" charset="0"/>
                        </a:rPr>
                        <m:t>𝑣𝑎𝑙𝑢𝑒</m:t>
                      </m:r>
                      <m:r>
                        <a:rPr lang="en-US" i="1" smtClean="0">
                          <a:solidFill>
                            <a:srgbClr val="FF0000"/>
                          </a:solidFill>
                          <a:latin typeface="Cambria Math" panose="02040503050406030204" pitchFamily="18" charset="0"/>
                        </a:rPr>
                        <m:t>=</m:t>
                      </m:r>
                      <m:r>
                        <a:rPr lang="en-US" i="1" smtClean="0">
                          <a:solidFill>
                            <a:srgbClr val="FF0000"/>
                          </a:solidFill>
                          <a:latin typeface="Cambria Math" panose="02040503050406030204" pitchFamily="18" charset="0"/>
                        </a:rPr>
                        <m:t>𝑃</m:t>
                      </m:r>
                      <m:d>
                        <m:dPr>
                          <m:ctrlPr>
                            <a:rPr lang="en-US" i="1">
                              <a:solidFill>
                                <a:srgbClr val="FF0000"/>
                              </a:solidFill>
                              <a:latin typeface="Cambria Math" panose="02040503050406030204" pitchFamily="18" charset="0"/>
                            </a:rPr>
                          </m:ctrlPr>
                        </m:dPr>
                        <m:e>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𝐹</m:t>
                              </m:r>
                            </m:e>
                            <m:sub>
                              <m:r>
                                <a:rPr lang="en-US" i="1">
                                  <a:solidFill>
                                    <a:srgbClr val="FF0000"/>
                                  </a:solidFill>
                                  <a:latin typeface="Cambria Math" panose="02040503050406030204" pitchFamily="18" charset="0"/>
                                </a:rPr>
                                <m:t>𝑘</m:t>
                              </m:r>
                              <m:r>
                                <a:rPr lang="en-US" i="1">
                                  <a:solidFill>
                                    <a:srgbClr val="FF0000"/>
                                  </a:solidFill>
                                  <a:latin typeface="Cambria Math" panose="02040503050406030204" pitchFamily="18" charset="0"/>
                                </a:rPr>
                                <m:t>−1,</m:t>
                              </m:r>
                              <m:r>
                                <a:rPr lang="en-US" i="1">
                                  <a:solidFill>
                                    <a:srgbClr val="FF0000"/>
                                  </a:solidFill>
                                  <a:latin typeface="Cambria Math" panose="02040503050406030204" pitchFamily="18" charset="0"/>
                                </a:rPr>
                                <m:t>𝑁</m:t>
                              </m:r>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𝑘</m:t>
                              </m:r>
                            </m:sub>
                          </m:sSub>
                          <m:r>
                            <a:rPr lang="en-US" i="1">
                              <a:solidFill>
                                <a:srgbClr val="FF0000"/>
                              </a:solidFill>
                              <a:latin typeface="Cambria Math" panose="02040503050406030204" pitchFamily="18" charset="0"/>
                            </a:rPr>
                            <m:t>&gt;</m:t>
                          </m:r>
                          <m:r>
                            <a:rPr lang="en-US" i="1">
                              <a:solidFill>
                                <a:srgbClr val="FF0000"/>
                              </a:solidFill>
                              <a:latin typeface="Cambria Math" panose="02040503050406030204" pitchFamily="18" charset="0"/>
                            </a:rPr>
                            <m:t>𝑝𝑠𝑒𝑢𝑑𝑜</m:t>
                          </m:r>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𝐹</m:t>
                          </m:r>
                          <m:r>
                            <a:rPr lang="en-US" i="1">
                              <a:solidFill>
                                <a:srgbClr val="FF0000"/>
                              </a:solidFill>
                              <a:latin typeface="Cambria Math" panose="02040503050406030204" pitchFamily="18" charset="0"/>
                            </a:rPr>
                            <m:t> </m:t>
                          </m:r>
                          <m:r>
                            <a:rPr lang="en-US" i="1">
                              <a:solidFill>
                                <a:srgbClr val="FF0000"/>
                              </a:solidFill>
                              <a:latin typeface="Cambria Math" panose="02040503050406030204" pitchFamily="18" charset="0"/>
                            </a:rPr>
                            <m:t>𝑣𝑎𝑙𝑢𝑒</m:t>
                          </m:r>
                        </m:e>
                      </m:d>
                    </m:oMath>
                  </m:oMathPara>
                </a14:m>
                <a:endParaRPr lang="en-US" dirty="0"/>
              </a:p>
              <a:p>
                <a:pPr marL="0" indent="0" algn="ctr">
                  <a:lnSpc>
                    <a:spcPct val="110000"/>
                  </a:lnSpc>
                  <a:spcBef>
                    <a:spcPts val="0"/>
                  </a:spcBef>
                  <a:buNone/>
                </a:pPr>
                <a:r>
                  <a:rPr lang="en-US" dirty="0">
                    <a:solidFill>
                      <a:srgbClr val="00B050"/>
                    </a:solidFill>
                  </a:rPr>
                  <a:t>(Fisher test on the right tail)</a:t>
                </a:r>
              </a:p>
              <a:p>
                <a:pPr marL="0" indent="0" algn="just">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34050" y="1738149"/>
                <a:ext cx="10372150" cy="4303509"/>
              </a:xfrm>
              <a:blipFill>
                <a:blip r:embed="rId2"/>
                <a:stretch>
                  <a:fillRect l="-1175" t="-1416"/>
                </a:stretch>
              </a:blipFill>
            </p:spPr>
            <p:txBody>
              <a:bodyPr/>
              <a:lstStyle/>
              <a:p>
                <a:r>
                  <a:rPr lang="en-US">
                    <a:noFill/>
                  </a:rPr>
                  <a:t> </a:t>
                </a:r>
              </a:p>
            </p:txBody>
          </p:sp>
        </mc:Fallback>
      </mc:AlternateContent>
    </p:spTree>
    <p:extLst>
      <p:ext uri="{BB962C8B-B14F-4D97-AF65-F5344CB8AC3E}">
        <p14:creationId xmlns:p14="http://schemas.microsoft.com/office/powerpoint/2010/main" val="9525669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Measuring Cluster Goodness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34050" y="1738149"/>
                <a:ext cx="10372150" cy="4303509"/>
              </a:xfrm>
            </p:spPr>
            <p:txBody>
              <a:bodyPr>
                <a:normAutofit fontScale="92500"/>
              </a:bodyPr>
              <a:lstStyle/>
              <a:p>
                <a:pPr marL="0" indent="0" algn="just">
                  <a:lnSpc>
                    <a:spcPct val="100000"/>
                  </a:lnSpc>
                  <a:spcBef>
                    <a:spcPts val="0"/>
                  </a:spcBef>
                  <a:buNone/>
                </a:pPr>
                <a:r>
                  <a:rPr lang="en-US" b="1" dirty="0">
                    <a:solidFill>
                      <a:srgbClr val="00B050"/>
                    </a:solidFill>
                  </a:rPr>
                  <a:t>Why called Pseudo-F?</a:t>
                </a:r>
              </a:p>
              <a:p>
                <a:pPr marL="0" indent="0" algn="just">
                  <a:lnSpc>
                    <a:spcPct val="100000"/>
                  </a:lnSpc>
                  <a:spcBef>
                    <a:spcPts val="0"/>
                  </a:spcBef>
                  <a:buNone/>
                </a:pPr>
                <a:r>
                  <a:rPr lang="en-US" dirty="0"/>
                  <a:t> </a:t>
                </a:r>
              </a:p>
              <a:p>
                <a:pPr marL="0" lvl="0" indent="0" algn="ctr">
                  <a:lnSpc>
                    <a:spcPct val="100000"/>
                  </a:lnSpc>
                  <a:spcBef>
                    <a:spcPts val="0"/>
                  </a:spcBef>
                  <a:buNone/>
                </a:pPr>
                <a:r>
                  <a:rPr lang="en-US" dirty="0">
                    <a:solidFill>
                      <a:srgbClr val="FF0000"/>
                    </a:solidFill>
                  </a:rPr>
                  <a:t>The test based on pseudo-</a:t>
                </a:r>
                <a:r>
                  <a:rPr lang="en-US" i="1" dirty="0">
                    <a:solidFill>
                      <a:srgbClr val="FF0000"/>
                    </a:solidFill>
                  </a:rPr>
                  <a:t>F</a:t>
                </a:r>
                <a:r>
                  <a:rPr lang="en-US" dirty="0">
                    <a:solidFill>
                      <a:srgbClr val="FF0000"/>
                    </a:solidFill>
                  </a:rPr>
                  <a:t> can reject the null hypothesis easily!</a:t>
                </a:r>
              </a:p>
              <a:p>
                <a:pPr marL="0" indent="0" algn="just">
                  <a:lnSpc>
                    <a:spcPct val="100000"/>
                  </a:lnSpc>
                  <a:spcBef>
                    <a:spcPts val="0"/>
                  </a:spcBef>
                  <a:buNone/>
                </a:pPr>
                <a:r>
                  <a:rPr lang="en-US" dirty="0"/>
                  <a:t> </a:t>
                </a:r>
              </a:p>
              <a:p>
                <a:pPr marL="0" indent="0" algn="just">
                  <a:lnSpc>
                    <a:spcPct val="100000"/>
                  </a:lnSpc>
                  <a:spcBef>
                    <a:spcPts val="0"/>
                  </a:spcBef>
                  <a:buNone/>
                </a:pPr>
                <a:r>
                  <a:rPr lang="en-US" u="sng" dirty="0"/>
                  <a:t>Example</a:t>
                </a:r>
                <a:r>
                  <a:rPr lang="en-US" dirty="0"/>
                  <a:t>: If we generate 100 (or more) random data values from Uniform distribution over [0,1] and apply </a:t>
                </a:r>
                <a14:m>
                  <m:oMath xmlns:m="http://schemas.openxmlformats.org/officeDocument/2006/math">
                    <m:r>
                      <a:rPr lang="en-US" i="1">
                        <a:latin typeface="Cambria Math" panose="02040503050406030204" pitchFamily="18" charset="0"/>
                      </a:rPr>
                      <m:t>𝑘</m:t>
                    </m:r>
                  </m:oMath>
                </a14:m>
                <a:r>
                  <a:rPr lang="en-US" dirty="0"/>
                  <a:t>-means clustering with </a:t>
                </a:r>
                <a14:m>
                  <m:oMath xmlns:m="http://schemas.openxmlformats.org/officeDocument/2006/math">
                    <m:r>
                      <a:rPr lang="en-US" i="1">
                        <a:latin typeface="Cambria Math" panose="02040503050406030204" pitchFamily="18" charset="0"/>
                      </a:rPr>
                      <m:t>𝑘</m:t>
                    </m:r>
                    <m:r>
                      <a:rPr lang="en-US" i="1">
                        <a:latin typeface="Cambria Math" panose="02040503050406030204" pitchFamily="18" charset="0"/>
                      </a:rPr>
                      <m:t>=2</m:t>
                    </m:r>
                  </m:oMath>
                </a14:m>
                <a:r>
                  <a:rPr lang="en-US" dirty="0"/>
                  <a:t> then the resulting pseudo-F will be usually very high with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𝑣𝑎𝑙𝑢𝑒</m:t>
                    </m:r>
                    <m:r>
                      <a:rPr lang="en-US" i="1">
                        <a:latin typeface="Cambria Math" panose="02040503050406030204" pitchFamily="18" charset="0"/>
                      </a:rPr>
                      <m:t>≈0</m:t>
                    </m:r>
                  </m:oMath>
                </a14:m>
                <a:r>
                  <a:rPr lang="en-US" dirty="0"/>
                  <a:t>.  Hence, the null hypothesis of “no clusters” will be </a:t>
                </a:r>
                <a:r>
                  <a:rPr lang="en-US" dirty="0">
                    <a:solidFill>
                      <a:srgbClr val="0070C0"/>
                    </a:solidFill>
                  </a:rPr>
                  <a:t>strongly</a:t>
                </a:r>
                <a:r>
                  <a:rPr lang="en-US" dirty="0"/>
                  <a:t> rejected.  But, in fact, the data set generated </a:t>
                </a:r>
                <a:r>
                  <a:rPr lang="en-US" dirty="0">
                    <a:solidFill>
                      <a:srgbClr val="0070C0"/>
                    </a:solidFill>
                  </a:rPr>
                  <a:t>must have no clusters</a:t>
                </a:r>
                <a:r>
                  <a:rPr lang="en-US" dirty="0"/>
                  <a:t>!</a:t>
                </a:r>
              </a:p>
              <a:p>
                <a:pPr marL="0" indent="0" algn="just">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34050" y="1738149"/>
                <a:ext cx="10372150" cy="4303509"/>
              </a:xfrm>
              <a:blipFill>
                <a:blip r:embed="rId2"/>
                <a:stretch>
                  <a:fillRect l="-1058" t="-1275" r="-999"/>
                </a:stretch>
              </a:blipFill>
            </p:spPr>
            <p:txBody>
              <a:bodyPr/>
              <a:lstStyle/>
              <a:p>
                <a:r>
                  <a:rPr lang="en-US">
                    <a:noFill/>
                  </a:rPr>
                  <a:t> </a:t>
                </a:r>
              </a:p>
            </p:txBody>
          </p:sp>
        </mc:Fallback>
      </mc:AlternateContent>
    </p:spTree>
    <p:extLst>
      <p:ext uri="{BB962C8B-B14F-4D97-AF65-F5344CB8AC3E}">
        <p14:creationId xmlns:p14="http://schemas.microsoft.com/office/powerpoint/2010/main" val="11838949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Measuring Cluster Goodness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34050" y="1738149"/>
                <a:ext cx="10372150" cy="4303509"/>
              </a:xfrm>
            </p:spPr>
            <p:txBody>
              <a:bodyPr>
                <a:normAutofit fontScale="77500" lnSpcReduction="20000"/>
              </a:bodyPr>
              <a:lstStyle/>
              <a:p>
                <a:pPr marL="0" indent="0" algn="just">
                  <a:lnSpc>
                    <a:spcPct val="120000"/>
                  </a:lnSpc>
                  <a:spcBef>
                    <a:spcPts val="0"/>
                  </a:spcBef>
                  <a:buNone/>
                </a:pPr>
                <a:r>
                  <a:rPr lang="en-US" u="sng" dirty="0"/>
                  <a:t>Remarks</a:t>
                </a:r>
                <a:r>
                  <a:rPr lang="en-US" dirty="0"/>
                  <a:t>:</a:t>
                </a:r>
              </a:p>
              <a:p>
                <a:pPr marL="0" indent="0" algn="just">
                  <a:lnSpc>
                    <a:spcPct val="120000"/>
                  </a:lnSpc>
                  <a:spcBef>
                    <a:spcPts val="0"/>
                  </a:spcBef>
                  <a:buNone/>
                </a:pPr>
                <a:r>
                  <a:rPr lang="en-US" dirty="0"/>
                  <a:t> </a:t>
                </a:r>
              </a:p>
              <a:p>
                <a:pPr marL="514350" lvl="0" indent="-514350" algn="just">
                  <a:lnSpc>
                    <a:spcPct val="120000"/>
                  </a:lnSpc>
                  <a:spcBef>
                    <a:spcPts val="0"/>
                  </a:spcBef>
                  <a:buFont typeface="+mj-lt"/>
                  <a:buAutoNum type="arabicPeriod"/>
                </a:pPr>
                <a:r>
                  <a:rPr lang="en-US" dirty="0"/>
                  <a:t>The F-statistic should not be used to test for the presence of clusters in data</a:t>
                </a:r>
              </a:p>
              <a:p>
                <a:pPr marL="514350" lvl="0" indent="-514350" algn="just">
                  <a:lnSpc>
                    <a:spcPct val="120000"/>
                  </a:lnSpc>
                  <a:spcBef>
                    <a:spcPts val="0"/>
                  </a:spcBef>
                  <a:buFont typeface="+mj-lt"/>
                  <a:buAutoNum type="arabicPeriod"/>
                </a:pPr>
                <a:r>
                  <a:rPr lang="en-US" dirty="0"/>
                  <a:t>But, if we believe that clusters do exist (by some reason), then the test can be conducted to know how many clusters are there in the data.</a:t>
                </a:r>
              </a:p>
              <a:p>
                <a:pPr marL="0" indent="0" algn="just">
                  <a:lnSpc>
                    <a:spcPct val="120000"/>
                  </a:lnSpc>
                  <a:spcBef>
                    <a:spcPts val="0"/>
                  </a:spcBef>
                  <a:buNone/>
                </a:pPr>
                <a:r>
                  <a:rPr lang="en-US" dirty="0"/>
                  <a:t> </a:t>
                </a:r>
              </a:p>
              <a:p>
                <a:pPr marL="0" indent="0" algn="just">
                  <a:lnSpc>
                    <a:spcPct val="120000"/>
                  </a:lnSpc>
                  <a:spcBef>
                    <a:spcPts val="0"/>
                  </a:spcBef>
                  <a:buNone/>
                </a:pPr>
                <a:r>
                  <a:rPr lang="en-US" dirty="0">
                    <a:solidFill>
                      <a:srgbClr val="0070C0"/>
                    </a:solidFill>
                  </a:rPr>
                  <a:t>Procedure:</a:t>
                </a:r>
              </a:p>
              <a:p>
                <a:pPr lvl="1" algn="just">
                  <a:lnSpc>
                    <a:spcPct val="120000"/>
                  </a:lnSpc>
                  <a:spcBef>
                    <a:spcPts val="0"/>
                  </a:spcBef>
                </a:pPr>
                <a:r>
                  <a:rPr lang="en-US" sz="2800" dirty="0"/>
                  <a:t>Use a clustering algorithm to develop a clustering solution for a variety of values of </a:t>
                </a:r>
                <a14:m>
                  <m:oMath xmlns:m="http://schemas.openxmlformats.org/officeDocument/2006/math">
                    <m:r>
                      <a:rPr lang="en-US" sz="2800" i="1">
                        <a:latin typeface="Cambria Math" panose="02040503050406030204" pitchFamily="18" charset="0"/>
                      </a:rPr>
                      <m:t>𝑘</m:t>
                    </m:r>
                  </m:oMath>
                </a14:m>
                <a:r>
                  <a:rPr lang="en-US" sz="2800" dirty="0"/>
                  <a:t> </a:t>
                </a:r>
              </a:p>
              <a:p>
                <a:pPr lvl="1" algn="just">
                  <a:lnSpc>
                    <a:spcPct val="120000"/>
                  </a:lnSpc>
                  <a:spcBef>
                    <a:spcPts val="0"/>
                  </a:spcBef>
                </a:pPr>
                <a:r>
                  <a:rPr lang="en-US" sz="2800" dirty="0"/>
                  <a:t>Calculate the pseudo-</a:t>
                </a:r>
                <a14:m>
                  <m:oMath xmlns:m="http://schemas.openxmlformats.org/officeDocument/2006/math">
                    <m:r>
                      <a:rPr lang="en-US" sz="2800" i="1">
                        <a:latin typeface="Cambria Math" panose="02040503050406030204" pitchFamily="18" charset="0"/>
                      </a:rPr>
                      <m:t>𝐹</m:t>
                    </m:r>
                  </m:oMath>
                </a14:m>
                <a:r>
                  <a:rPr lang="en-US" sz="2800" dirty="0"/>
                  <a:t> statistic, and then the </a:t>
                </a:r>
                <a14:m>
                  <m:oMath xmlns:m="http://schemas.openxmlformats.org/officeDocument/2006/math">
                    <m:r>
                      <a:rPr lang="en-US" sz="2800" i="1">
                        <a:latin typeface="Cambria Math" panose="02040503050406030204" pitchFamily="18" charset="0"/>
                      </a:rPr>
                      <m:t>𝑝</m:t>
                    </m:r>
                  </m:oMath>
                </a14:m>
                <a:r>
                  <a:rPr lang="en-US" sz="2800" dirty="0"/>
                  <a:t>-value for each candidate, and select the candidate with the smallest </a:t>
                </a:r>
                <a14:m>
                  <m:oMath xmlns:m="http://schemas.openxmlformats.org/officeDocument/2006/math">
                    <m:r>
                      <a:rPr lang="en-US" sz="2800" i="1">
                        <a:latin typeface="Cambria Math" panose="02040503050406030204" pitchFamily="18" charset="0"/>
                      </a:rPr>
                      <m:t>𝑝</m:t>
                    </m:r>
                  </m:oMath>
                </a14:m>
                <a:r>
                  <a:rPr lang="en-US" sz="2800" dirty="0"/>
                  <a:t>-value as the best clustering solution.</a:t>
                </a:r>
              </a:p>
              <a:p>
                <a:pPr marL="0" indent="0" algn="just">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34050" y="1738149"/>
                <a:ext cx="10372150" cy="4303509"/>
              </a:xfrm>
              <a:blipFill>
                <a:blip r:embed="rId2"/>
                <a:stretch>
                  <a:fillRect l="-764" t="-850" r="-705"/>
                </a:stretch>
              </a:blipFill>
            </p:spPr>
            <p:txBody>
              <a:bodyPr/>
              <a:lstStyle/>
              <a:p>
                <a:r>
                  <a:rPr lang="en-US">
                    <a:noFill/>
                  </a:rPr>
                  <a:t> </a:t>
                </a:r>
              </a:p>
            </p:txBody>
          </p:sp>
        </mc:Fallback>
      </mc:AlternateContent>
    </p:spTree>
    <p:extLst>
      <p:ext uri="{BB962C8B-B14F-4D97-AF65-F5344CB8AC3E}">
        <p14:creationId xmlns:p14="http://schemas.microsoft.com/office/powerpoint/2010/main" val="28862529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Measuring Cluster Goodness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34050" y="1738149"/>
                <a:ext cx="10372150" cy="4303509"/>
              </a:xfrm>
            </p:spPr>
            <p:txBody>
              <a:bodyPr>
                <a:normAutofit/>
              </a:bodyPr>
              <a:lstStyle/>
              <a:p>
                <a:pPr marL="0" indent="0" algn="just">
                  <a:buNone/>
                </a:pPr>
                <a:r>
                  <a:rPr lang="en-US" u="sng" dirty="0"/>
                  <a:t>Example</a:t>
                </a:r>
                <a:r>
                  <a:rPr lang="en-US" dirty="0"/>
                  <a:t>:  Apply the </a:t>
                </a:r>
                <a14:m>
                  <m:oMath xmlns:m="http://schemas.openxmlformats.org/officeDocument/2006/math">
                    <m:r>
                      <a:rPr lang="en-US" i="1">
                        <a:latin typeface="Cambria Math" panose="02040503050406030204" pitchFamily="18" charset="0"/>
                      </a:rPr>
                      <m:t>𝑘</m:t>
                    </m:r>
                  </m:oMath>
                </a14:m>
                <a:r>
                  <a:rPr lang="en-US" dirty="0"/>
                  <a:t>-means clustering to the following one-dimensional data set with </a:t>
                </a:r>
                <a14:m>
                  <m:oMath xmlns:m="http://schemas.openxmlformats.org/officeDocument/2006/math">
                    <m:r>
                      <a:rPr lang="en-US" i="1">
                        <a:latin typeface="Cambria Math" panose="02040503050406030204" pitchFamily="18" charset="0"/>
                      </a:rPr>
                      <m:t>𝑘</m:t>
                    </m:r>
                    <m:r>
                      <a:rPr lang="en-US" i="1">
                        <a:latin typeface="Cambria Math" panose="02040503050406030204" pitchFamily="18" charset="0"/>
                      </a:rPr>
                      <m:t>=2</m:t>
                    </m:r>
                  </m:oMath>
                </a14:m>
                <a:r>
                  <a:rPr lang="en-US" dirty="0"/>
                  <a:t>:</a:t>
                </a:r>
              </a:p>
              <a:p>
                <a:pPr marL="0" indent="0" algn="ctr">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=0</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=2</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r>
                      <a:rPr lang="en-US" i="1">
                        <a:latin typeface="Cambria Math" panose="02040503050406030204" pitchFamily="18" charset="0"/>
                      </a:rPr>
                      <m:t>=4</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4</m:t>
                        </m:r>
                      </m:sub>
                    </m:sSub>
                    <m:r>
                      <a:rPr lang="en-US" i="1">
                        <a:latin typeface="Cambria Math" panose="02040503050406030204" pitchFamily="18" charset="0"/>
                      </a:rPr>
                      <m:t>=6</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5</m:t>
                        </m:r>
                      </m:sub>
                    </m:sSub>
                    <m:r>
                      <a:rPr lang="en-US" i="1">
                        <a:latin typeface="Cambria Math" panose="02040503050406030204" pitchFamily="18" charset="0"/>
                      </a:rPr>
                      <m:t>=10</m:t>
                    </m:r>
                  </m:oMath>
                </a14:m>
                <a:endParaRPr lang="en-US" dirty="0"/>
              </a:p>
              <a:p>
                <a:pPr marL="0" indent="0" algn="just">
                  <a:buNone/>
                </a:pPr>
                <a:r>
                  <a:rPr lang="en-US" dirty="0"/>
                  <a:t> </a:t>
                </a:r>
              </a:p>
              <a:p>
                <a:pPr marL="0" indent="0" algn="just">
                  <a:buNone/>
                </a:pPr>
                <a:r>
                  <a:rPr lang="en-US" u="sng" dirty="0"/>
                  <a:t>Results</a:t>
                </a:r>
                <a:r>
                  <a:rPr lang="en-US" dirty="0"/>
                  <a:t>:  	</a:t>
                </a:r>
              </a:p>
              <a:p>
                <a:pPr marL="0" indent="0" algn="just">
                  <a:buNone/>
                </a:pPr>
                <a:r>
                  <a:rPr lang="en-US" dirty="0"/>
                  <a:t>	Cluster 1 = </a:t>
                </a:r>
                <a14:m>
                  <m:oMath xmlns:m="http://schemas.openxmlformats.org/officeDocument/2006/math">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e>
                    </m:d>
                  </m:oMath>
                </a14:m>
                <a:r>
                  <a:rPr lang="en-US" dirty="0"/>
                  <a:t>:  cluster center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1</m:t>
                        </m:r>
                      </m:sub>
                    </m:sSub>
                    <m:r>
                      <a:rPr lang="en-US" i="1">
                        <a:latin typeface="Cambria Math" panose="02040503050406030204" pitchFamily="18" charset="0"/>
                      </a:rPr>
                      <m:t>=2</m:t>
                    </m:r>
                  </m:oMath>
                </a14:m>
                <a:endParaRPr lang="en-US" dirty="0"/>
              </a:p>
              <a:p>
                <a:pPr marL="0" indent="0" algn="just">
                  <a:buNone/>
                </a:pPr>
                <a:r>
                  <a:rPr lang="en-US" dirty="0"/>
                  <a:t>	Cluster 2 = </a:t>
                </a:r>
                <a14:m>
                  <m:oMath xmlns:m="http://schemas.openxmlformats.org/officeDocument/2006/math">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4</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5</m:t>
                            </m:r>
                          </m:sub>
                        </m:sSub>
                      </m:e>
                    </m:d>
                  </m:oMath>
                </a14:m>
                <a:r>
                  <a:rPr lang="en-US" dirty="0"/>
                  <a:t>: cluster center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2</m:t>
                        </m:r>
                      </m:sub>
                    </m:sSub>
                    <m:r>
                      <a:rPr lang="en-US" i="1">
                        <a:latin typeface="Cambria Math" panose="02040503050406030204" pitchFamily="18" charset="0"/>
                      </a:rPr>
                      <m:t>=8</m:t>
                    </m:r>
                  </m:oMath>
                </a14:m>
                <a:endParaRPr lang="en-US" dirty="0"/>
              </a:p>
              <a:p>
                <a:pPr marL="0" indent="0" algn="just">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34050" y="1738149"/>
                <a:ext cx="10372150" cy="4303509"/>
              </a:xfrm>
              <a:blipFill>
                <a:blip r:embed="rId2"/>
                <a:stretch>
                  <a:fillRect l="-1175" t="-2408" r="-1175"/>
                </a:stretch>
              </a:blipFill>
            </p:spPr>
            <p:txBody>
              <a:bodyPr/>
              <a:lstStyle/>
              <a:p>
                <a:r>
                  <a:rPr lang="en-US">
                    <a:noFill/>
                  </a:rPr>
                  <a:t> </a:t>
                </a:r>
              </a:p>
            </p:txBody>
          </p:sp>
        </mc:Fallback>
      </mc:AlternateContent>
    </p:spTree>
    <p:extLst>
      <p:ext uri="{BB962C8B-B14F-4D97-AF65-F5344CB8AC3E}">
        <p14:creationId xmlns:p14="http://schemas.microsoft.com/office/powerpoint/2010/main" val="36368126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Measuring Cluster Goodness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34050" y="1666875"/>
                <a:ext cx="10372150" cy="4527183"/>
              </a:xfrm>
            </p:spPr>
            <p:txBody>
              <a:bodyPr>
                <a:normAutofit fontScale="70000" lnSpcReduction="20000"/>
              </a:bodyPr>
              <a:lstStyle/>
              <a:p>
                <a:pPr marL="0" indent="0" algn="just">
                  <a:lnSpc>
                    <a:spcPct val="120000"/>
                  </a:lnSpc>
                  <a:spcBef>
                    <a:spcPts val="0"/>
                  </a:spcBef>
                  <a:buNone/>
                </a:pPr>
                <a:r>
                  <a:rPr lang="en-US" dirty="0"/>
                  <a:t>From the results: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=3, </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r>
                      <a:rPr lang="en-US" i="1">
                        <a:latin typeface="Cambria Math" panose="02040503050406030204" pitchFamily="18" charset="0"/>
                      </a:rPr>
                      <m:t>=2</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1</m:t>
                        </m:r>
                      </m:sub>
                    </m:sSub>
                    <m:r>
                      <a:rPr lang="en-US" i="1">
                        <a:latin typeface="Cambria Math" panose="02040503050406030204" pitchFamily="18" charset="0"/>
                      </a:rPr>
                      <m:t>=2, </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2</m:t>
                        </m:r>
                      </m:sub>
                    </m:sSub>
                    <m:r>
                      <a:rPr lang="en-US" i="1">
                        <a:latin typeface="Cambria Math" panose="02040503050406030204" pitchFamily="18" charset="0"/>
                      </a:rPr>
                      <m:t>=8</m:t>
                    </m:r>
                  </m:oMath>
                </a14:m>
                <a:r>
                  <a:rPr lang="en-US" dirty="0"/>
                  <a:t>, </a:t>
                </a:r>
                <a14:m>
                  <m:oMath xmlns:m="http://schemas.openxmlformats.org/officeDocument/2006/math">
                    <m:r>
                      <a:rPr lang="en-US" i="1">
                        <a:latin typeface="Cambria Math" panose="02040503050406030204" pitchFamily="18" charset="0"/>
                      </a:rPr>
                      <m:t>𝑀</m:t>
                    </m:r>
                    <m:r>
                      <a:rPr lang="en-US" i="1">
                        <a:latin typeface="Cambria Math" panose="02040503050406030204" pitchFamily="18" charset="0"/>
                      </a:rPr>
                      <m:t>=4.4 </m:t>
                    </m:r>
                    <m:r>
                      <a:rPr lang="en-US">
                        <a:latin typeface="Cambria Math" panose="02040503050406030204" pitchFamily="18" charset="0"/>
                      </a:rPr>
                      <m:t>(</m:t>
                    </m:r>
                    <m:r>
                      <m:rPr>
                        <m:sty m:val="p"/>
                      </m:rPr>
                      <a:rPr lang="en-US">
                        <a:latin typeface="Cambria Math" panose="02040503050406030204" pitchFamily="18" charset="0"/>
                      </a:rPr>
                      <m:t>grand</m:t>
                    </m:r>
                    <m:r>
                      <a:rPr lang="en-US">
                        <a:latin typeface="Cambria Math" panose="02040503050406030204" pitchFamily="18" charset="0"/>
                      </a:rPr>
                      <m:t> </m:t>
                    </m:r>
                    <m:r>
                      <m:rPr>
                        <m:sty m:val="p"/>
                      </m:rPr>
                      <a:rPr lang="en-US">
                        <a:latin typeface="Cambria Math" panose="02040503050406030204" pitchFamily="18" charset="0"/>
                      </a:rPr>
                      <m:t>mean</m:t>
                    </m:r>
                    <m:r>
                      <a:rPr lang="en-US">
                        <a:latin typeface="Cambria Math" panose="02040503050406030204" pitchFamily="18" charset="0"/>
                      </a:rPr>
                      <m:t>)</m:t>
                    </m:r>
                  </m:oMath>
                </a14:m>
                <a:endParaRPr lang="en-US" dirty="0"/>
              </a:p>
              <a:p>
                <a:pPr marL="0" indent="0" algn="just">
                  <a:lnSpc>
                    <a:spcPct val="120000"/>
                  </a:lnSpc>
                  <a:spcBef>
                    <a:spcPts val="0"/>
                  </a:spcBef>
                  <a:buNone/>
                </a:pPr>
                <a:r>
                  <a:rPr lang="en-US" dirty="0"/>
                  <a:t>and		</a:t>
                </a:r>
              </a:p>
              <a:p>
                <a:pPr marL="0" indent="0" algn="just">
                  <a:lnSpc>
                    <a:spcPct val="120000"/>
                  </a:lnSpc>
                  <a:spcBef>
                    <a:spcPts val="0"/>
                  </a:spcBef>
                  <a:buNone/>
                </a:pPr>
                <a:r>
                  <a:rPr lang="en-US" dirty="0"/>
                  <a:t>	</a:t>
                </a:r>
                <a14:m>
                  <m:oMath xmlns:m="http://schemas.openxmlformats.org/officeDocument/2006/math">
                    <m:r>
                      <a:rPr lang="en-US" i="1">
                        <a:latin typeface="Cambria Math" panose="02040503050406030204" pitchFamily="18" charset="0"/>
                      </a:rPr>
                      <m:t>𝑆𝑆𝐵</m:t>
                    </m:r>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𝑘</m:t>
                        </m:r>
                      </m:sup>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sSup>
                          <m:sSupPr>
                            <m:ctrlPr>
                              <a:rPr lang="en-US" i="1">
                                <a:latin typeface="Cambria Math" panose="02040503050406030204" pitchFamily="18" charset="0"/>
                              </a:rPr>
                            </m:ctrlPr>
                          </m:sSupPr>
                          <m:e>
                            <m:r>
                              <a:rPr lang="en-US" i="1">
                                <a:latin typeface="Cambria Math" panose="02040503050406030204" pitchFamily="18" charset="0"/>
                              </a:rPr>
                              <m:t>.</m:t>
                            </m:r>
                            <m:r>
                              <m:rPr>
                                <m:sty m:val="p"/>
                              </m:rPr>
                              <a:rPr lang="en-US">
                                <a:latin typeface="Cambria Math" panose="02040503050406030204" pitchFamily="18" charset="0"/>
                              </a:rPr>
                              <m:t>Distance</m:t>
                            </m:r>
                          </m:e>
                          <m:sup>
                            <m:r>
                              <a:rPr lang="en-US" i="1">
                                <a:latin typeface="Cambria Math" panose="02040503050406030204" pitchFamily="18" charset="0"/>
                              </a:rPr>
                              <m:t>2</m:t>
                            </m:r>
                          </m:sup>
                        </m:s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𝑀</m:t>
                            </m:r>
                          </m:e>
                        </m:d>
                      </m:e>
                    </m:nary>
                    <m:r>
                      <a:rPr lang="en-US" i="1">
                        <a:latin typeface="Cambria Math" panose="02040503050406030204" pitchFamily="18" charset="0"/>
                      </a:rPr>
                      <m:t>=3.</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2−4.4</m:t>
                            </m:r>
                          </m:e>
                        </m:d>
                      </m:e>
                      <m:sup>
                        <m:r>
                          <a:rPr lang="en-US" i="1">
                            <a:latin typeface="Cambria Math" panose="02040503050406030204" pitchFamily="18" charset="0"/>
                          </a:rPr>
                          <m:t>2</m:t>
                        </m:r>
                      </m:sup>
                    </m:sSup>
                    <m:r>
                      <a:rPr lang="en-US" i="1">
                        <a:latin typeface="Cambria Math" panose="02040503050406030204" pitchFamily="18" charset="0"/>
                      </a:rPr>
                      <m:t>+2.</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8−4.4</m:t>
                            </m:r>
                          </m:e>
                        </m:d>
                      </m:e>
                      <m:sup>
                        <m:r>
                          <a:rPr lang="en-US" i="1">
                            <a:latin typeface="Cambria Math" panose="02040503050406030204" pitchFamily="18" charset="0"/>
                          </a:rPr>
                          <m:t>2</m:t>
                        </m:r>
                      </m:sup>
                    </m:sSup>
                    <m:r>
                      <a:rPr lang="en-US" i="1">
                        <a:latin typeface="Cambria Math" panose="02040503050406030204" pitchFamily="18" charset="0"/>
                      </a:rPr>
                      <m:t>=43.2</m:t>
                    </m:r>
                  </m:oMath>
                </a14:m>
                <a:endParaRPr lang="en-US" dirty="0"/>
              </a:p>
              <a:p>
                <a:pPr marL="0" indent="0" algn="just">
                  <a:lnSpc>
                    <a:spcPct val="120000"/>
                  </a:lnSpc>
                  <a:spcBef>
                    <a:spcPts val="0"/>
                  </a:spcBef>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𝑆𝑆𝐸</m:t>
                      </m:r>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𝑘</m:t>
                          </m:r>
                        </m:sup>
                        <m:e>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=1</m:t>
                              </m:r>
                            </m:sub>
                            <m:sup>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sup>
                            <m:e>
                              <m:sSup>
                                <m:sSupPr>
                                  <m:ctrlPr>
                                    <a:rPr lang="en-US" i="1">
                                      <a:latin typeface="Cambria Math" panose="02040503050406030204" pitchFamily="18" charset="0"/>
                                    </a:rPr>
                                  </m:ctrlPr>
                                </m:sSupPr>
                                <m:e>
                                  <m:r>
                                    <m:rPr>
                                      <m:sty m:val="p"/>
                                    </m:rPr>
                                    <a:rPr lang="en-US">
                                      <a:latin typeface="Cambria Math" panose="02040503050406030204" pitchFamily="18" charset="0"/>
                                    </a:rPr>
                                    <m:t>Distance</m:t>
                                  </m:r>
                                </m:e>
                                <m:sup>
                                  <m:r>
                                    <a:rPr lang="en-US" i="1">
                                      <a:latin typeface="Cambria Math" panose="02040503050406030204" pitchFamily="18" charset="0"/>
                                    </a:rPr>
                                    <m:t>2</m:t>
                                  </m:r>
                                </m:sup>
                              </m:sSup>
                              <m:d>
                                <m:dPr>
                                  <m:ctrlPr>
                                    <a:rPr lang="en-US" i="1">
                                      <a:latin typeface="Cambria Math" panose="02040503050406030204" pitchFamily="18" charset="0"/>
                                    </a:rPr>
                                  </m:ctrlPr>
                                </m:dPr>
                                <m:e>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𝑖𝑗</m:t>
                                          </m:r>
                                        </m:sub>
                                      </m:sSub>
                                      <m:r>
                                        <a:rPr lang="en-US" i="1">
                                          <a:latin typeface="Cambria Math" panose="02040503050406030204" pitchFamily="18" charset="0"/>
                                        </a:rPr>
                                        <m:t>,</m:t>
                                      </m:r>
                                      <m:r>
                                        <a:rPr lang="en-US" i="1">
                                          <a:latin typeface="Cambria Math" panose="02040503050406030204" pitchFamily="18" charset="0"/>
                                        </a:rPr>
                                        <m:t>𝑚</m:t>
                                      </m:r>
                                    </m:e>
                                    <m:sub>
                                      <m:r>
                                        <a:rPr lang="en-US" i="1">
                                          <a:latin typeface="Cambria Math" panose="02040503050406030204" pitchFamily="18" charset="0"/>
                                        </a:rPr>
                                        <m:t>𝑖</m:t>
                                      </m:r>
                                    </m:sub>
                                  </m:sSub>
                                </m:e>
                              </m:d>
                            </m:e>
                          </m:nary>
                        </m:e>
                      </m:nary>
                    </m:oMath>
                  </m:oMathPara>
                </a14:m>
                <a:endParaRPr lang="en-US" dirty="0"/>
              </a:p>
              <a:p>
                <a:pPr marL="0" indent="0" algn="just">
                  <a:lnSpc>
                    <a:spcPct val="120000"/>
                  </a:lnSpc>
                  <a:spcBef>
                    <a:spcPts val="0"/>
                  </a:spcBef>
                  <a:buNone/>
                </a:pPr>
                <a:r>
                  <a:rPr lang="en-US" dirty="0"/>
                  <a:t> 	       </a:t>
                </a:r>
                <a14:m>
                  <m:oMath xmlns:m="http://schemas.openxmlformats.org/officeDocument/2006/math">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0−2</m:t>
                            </m:r>
                          </m:e>
                        </m:d>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2−2</m:t>
                            </m:r>
                          </m:e>
                        </m:d>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4−2</m:t>
                            </m:r>
                          </m:e>
                        </m:d>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6−8</m:t>
                            </m:r>
                          </m:e>
                        </m:d>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10−8</m:t>
                            </m:r>
                          </m:e>
                        </m:d>
                      </m:e>
                      <m:sup>
                        <m:r>
                          <a:rPr lang="en-US" i="1">
                            <a:latin typeface="Cambria Math" panose="02040503050406030204" pitchFamily="18" charset="0"/>
                          </a:rPr>
                          <m:t>2</m:t>
                        </m:r>
                      </m:sup>
                    </m:sSup>
                    <m:r>
                      <a:rPr lang="en-US" i="1">
                        <a:latin typeface="Cambria Math" panose="02040503050406030204" pitchFamily="18" charset="0"/>
                      </a:rPr>
                      <m:t>=16</m:t>
                    </m:r>
                  </m:oMath>
                </a14:m>
                <a:endParaRPr lang="en-US" dirty="0"/>
              </a:p>
              <a:p>
                <a:pPr marL="0" indent="0" algn="just">
                  <a:lnSpc>
                    <a:spcPct val="120000"/>
                  </a:lnSpc>
                  <a:spcBef>
                    <a:spcPts val="0"/>
                  </a:spcBef>
                  <a:buNone/>
                </a:pPr>
                <a:r>
                  <a:rPr lang="en-US" dirty="0"/>
                  <a:t>Then</a:t>
                </a:r>
              </a:p>
              <a:p>
                <a:pPr marL="0" indent="0" algn="just">
                  <a:lnSpc>
                    <a:spcPct val="120000"/>
                  </a:lnSpc>
                  <a:spcBef>
                    <a:spcPts val="0"/>
                  </a:spcBef>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𝐹</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𝑀𝑆𝐵</m:t>
                          </m:r>
                        </m:num>
                        <m:den>
                          <m:r>
                            <a:rPr lang="en-US" i="1">
                              <a:latin typeface="Cambria Math" panose="02040503050406030204" pitchFamily="18" charset="0"/>
                            </a:rPr>
                            <m:t>𝑀𝑆𝐸</m:t>
                          </m:r>
                        </m:den>
                      </m:f>
                      <m:r>
                        <a:rPr lang="en-US" i="1">
                          <a:latin typeface="Cambria Math" panose="02040503050406030204" pitchFamily="18" charset="0"/>
                        </a:rPr>
                        <m:t>=</m:t>
                      </m:r>
                      <m:f>
                        <m:fPr>
                          <m:ctrlPr>
                            <a:rPr lang="en-US" i="1">
                              <a:latin typeface="Cambria Math" panose="02040503050406030204" pitchFamily="18" charset="0"/>
                            </a:rPr>
                          </m:ctrlPr>
                        </m:fPr>
                        <m:num>
                          <m:f>
                            <m:fPr>
                              <m:type m:val="lin"/>
                              <m:ctrlPr>
                                <a:rPr lang="en-US" i="1">
                                  <a:latin typeface="Cambria Math" panose="02040503050406030204" pitchFamily="18" charset="0"/>
                                </a:rPr>
                              </m:ctrlPr>
                            </m:fPr>
                            <m:num>
                              <m:r>
                                <a:rPr lang="en-US" i="1">
                                  <a:latin typeface="Cambria Math" panose="02040503050406030204" pitchFamily="18" charset="0"/>
                                </a:rPr>
                                <m:t>𝑆𝑆𝐵</m:t>
                              </m:r>
                            </m:num>
                            <m:den>
                              <m:d>
                                <m:dPr>
                                  <m:ctrlPr>
                                    <a:rPr lang="en-US" i="1">
                                      <a:latin typeface="Cambria Math" panose="02040503050406030204" pitchFamily="18" charset="0"/>
                                    </a:rPr>
                                  </m:ctrlPr>
                                </m:dPr>
                                <m:e>
                                  <m:r>
                                    <a:rPr lang="en-US" i="1">
                                      <a:latin typeface="Cambria Math" panose="02040503050406030204" pitchFamily="18" charset="0"/>
                                    </a:rPr>
                                    <m:t>𝑘</m:t>
                                  </m:r>
                                  <m:r>
                                    <a:rPr lang="en-US" i="1">
                                      <a:latin typeface="Cambria Math" panose="02040503050406030204" pitchFamily="18" charset="0"/>
                                    </a:rPr>
                                    <m:t>−1</m:t>
                                  </m:r>
                                </m:e>
                              </m:d>
                            </m:den>
                          </m:f>
                        </m:num>
                        <m:den>
                          <m:f>
                            <m:fPr>
                              <m:type m:val="lin"/>
                              <m:ctrlPr>
                                <a:rPr lang="en-US" i="1">
                                  <a:latin typeface="Cambria Math" panose="02040503050406030204" pitchFamily="18" charset="0"/>
                                </a:rPr>
                              </m:ctrlPr>
                            </m:fPr>
                            <m:num>
                              <m:r>
                                <a:rPr lang="en-US" i="1">
                                  <a:latin typeface="Cambria Math" panose="02040503050406030204" pitchFamily="18" charset="0"/>
                                </a:rPr>
                                <m:t>𝑆𝑆𝐸</m:t>
                              </m:r>
                            </m:num>
                            <m:den>
                              <m:d>
                                <m:dPr>
                                  <m:ctrlPr>
                                    <a:rPr lang="en-US" i="1">
                                      <a:latin typeface="Cambria Math" panose="02040503050406030204" pitchFamily="18" charset="0"/>
                                    </a:rPr>
                                  </m:ctrlPr>
                                </m:dPr>
                                <m:e>
                                  <m:r>
                                    <a:rPr lang="en-US" i="1">
                                      <a:latin typeface="Cambria Math" panose="02040503050406030204" pitchFamily="18" charset="0"/>
                                    </a:rPr>
                                    <m:t>𝑁</m:t>
                                  </m:r>
                                  <m:r>
                                    <a:rPr lang="en-US" i="1">
                                      <a:latin typeface="Cambria Math" panose="02040503050406030204" pitchFamily="18" charset="0"/>
                                    </a:rPr>
                                    <m:t>−</m:t>
                                  </m:r>
                                  <m:r>
                                    <a:rPr lang="en-US" i="1">
                                      <a:latin typeface="Cambria Math" panose="02040503050406030204" pitchFamily="18" charset="0"/>
                                    </a:rPr>
                                    <m:t>𝑘</m:t>
                                  </m:r>
                                </m:e>
                              </m:d>
                            </m:den>
                          </m:f>
                        </m:den>
                      </m:f>
                      <m:r>
                        <a:rPr lang="en-US" i="1">
                          <a:latin typeface="Cambria Math" panose="02040503050406030204" pitchFamily="18" charset="0"/>
                        </a:rPr>
                        <m:t>=</m:t>
                      </m:r>
                      <m:f>
                        <m:fPr>
                          <m:ctrlPr>
                            <a:rPr lang="en-US" i="1">
                              <a:latin typeface="Cambria Math" panose="02040503050406030204" pitchFamily="18" charset="0"/>
                            </a:rPr>
                          </m:ctrlPr>
                        </m:fPr>
                        <m:num>
                          <m:f>
                            <m:fPr>
                              <m:type m:val="lin"/>
                              <m:ctrlPr>
                                <a:rPr lang="en-US" i="1">
                                  <a:latin typeface="Cambria Math" panose="02040503050406030204" pitchFamily="18" charset="0"/>
                                </a:rPr>
                              </m:ctrlPr>
                            </m:fPr>
                            <m:num>
                              <m:r>
                                <a:rPr lang="en-US" i="1">
                                  <a:latin typeface="Cambria Math" panose="02040503050406030204" pitchFamily="18" charset="0"/>
                                </a:rPr>
                                <m:t>43.2</m:t>
                              </m:r>
                            </m:num>
                            <m:den>
                              <m:r>
                                <a:rPr lang="en-US" i="1">
                                  <a:latin typeface="Cambria Math" panose="02040503050406030204" pitchFamily="18" charset="0"/>
                                </a:rPr>
                                <m:t>1</m:t>
                              </m:r>
                            </m:den>
                          </m:f>
                        </m:num>
                        <m:den>
                          <m:f>
                            <m:fPr>
                              <m:type m:val="lin"/>
                              <m:ctrlPr>
                                <a:rPr lang="en-US" i="1">
                                  <a:latin typeface="Cambria Math" panose="02040503050406030204" pitchFamily="18" charset="0"/>
                                </a:rPr>
                              </m:ctrlPr>
                            </m:fPr>
                            <m:num>
                              <m:r>
                                <a:rPr lang="en-US" i="1">
                                  <a:latin typeface="Cambria Math" panose="02040503050406030204" pitchFamily="18" charset="0"/>
                                </a:rPr>
                                <m:t>16</m:t>
                              </m:r>
                            </m:num>
                            <m:den>
                              <m:r>
                                <a:rPr lang="en-US" i="1">
                                  <a:latin typeface="Cambria Math" panose="02040503050406030204" pitchFamily="18" charset="0"/>
                                </a:rPr>
                                <m:t>3</m:t>
                              </m:r>
                            </m:den>
                          </m:f>
                        </m:den>
                      </m:f>
                    </m:oMath>
                  </m:oMathPara>
                </a14:m>
                <a:endParaRPr lang="en-US" dirty="0"/>
              </a:p>
              <a:p>
                <a:pPr marL="0" indent="0" algn="just">
                  <a:lnSpc>
                    <a:spcPct val="120000"/>
                  </a:lnSpc>
                  <a:spcBef>
                    <a:spcPts val="0"/>
                  </a:spcBef>
                  <a:buNone/>
                </a:pPr>
                <a:r>
                  <a:rPr lang="en-US" dirty="0"/>
                  <a:t> </a:t>
                </a:r>
              </a:p>
              <a:p>
                <a:pPr marL="0" indent="0" algn="just">
                  <a:lnSpc>
                    <a:spcPct val="120000"/>
                  </a:lnSpc>
                  <a:spcBef>
                    <a:spcPts val="0"/>
                  </a:spcBef>
                  <a:buNone/>
                </a:pPr>
                <a14:m>
                  <m:oMath xmlns:m="http://schemas.openxmlformats.org/officeDocument/2006/math">
                    <m:r>
                      <a:rPr lang="en-US" i="1">
                        <a:latin typeface="Cambria Math" panose="02040503050406030204" pitchFamily="18" charset="0"/>
                      </a:rPr>
                      <m:t>⟹</m:t>
                    </m:r>
                  </m:oMath>
                </a14:m>
                <a:r>
                  <a:rPr lang="en-US" dirty="0"/>
                  <a:t>	</a:t>
                </a:r>
                <a:r>
                  <a:rPr lang="en-US" i="1" dirty="0"/>
                  <a:t>p</a:t>
                </a:r>
                <a:r>
                  <a:rPr lang="en-US" dirty="0"/>
                  <a:t>-value = 0.06532 (for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1,3</m:t>
                        </m:r>
                      </m:sub>
                    </m:sSub>
                  </m:oMath>
                </a14:m>
                <a:r>
                  <a:rPr lang="en-US" dirty="0"/>
                  <a:t>): </a:t>
                </a:r>
                <a:r>
                  <a:rPr lang="en-US" dirty="0">
                    <a:solidFill>
                      <a:srgbClr val="0070C0"/>
                    </a:solidFill>
                  </a:rPr>
                  <a:t>no strong evidence in favor of the existence of two clusters!</a:t>
                </a:r>
              </a:p>
              <a:p>
                <a:pPr marL="0" indent="0" algn="just">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34050" y="1666875"/>
                <a:ext cx="10372150" cy="4527183"/>
              </a:xfrm>
              <a:blipFill>
                <a:blip r:embed="rId2"/>
                <a:stretch>
                  <a:fillRect l="-588" t="-538" r="-588" b="-269"/>
                </a:stretch>
              </a:blipFill>
            </p:spPr>
            <p:txBody>
              <a:bodyPr/>
              <a:lstStyle/>
              <a:p>
                <a:r>
                  <a:rPr lang="en-US">
                    <a:noFill/>
                  </a:rPr>
                  <a:t> </a:t>
                </a:r>
              </a:p>
            </p:txBody>
          </p:sp>
        </mc:Fallback>
      </mc:AlternateContent>
    </p:spTree>
    <p:extLst>
      <p:ext uri="{BB962C8B-B14F-4D97-AF65-F5344CB8AC3E}">
        <p14:creationId xmlns:p14="http://schemas.microsoft.com/office/powerpoint/2010/main" val="77741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a:t>
            </a:r>
          </a:p>
        </p:txBody>
      </p:sp>
      <p:sp>
        <p:nvSpPr>
          <p:cNvPr id="3" name="Content Placeholder 2"/>
          <p:cNvSpPr>
            <a:spLocks noGrp="1"/>
          </p:cNvSpPr>
          <p:nvPr>
            <p:ph idx="1"/>
          </p:nvPr>
        </p:nvSpPr>
        <p:spPr>
          <a:xfrm>
            <a:off x="1134050" y="1738149"/>
            <a:ext cx="10372150" cy="4303509"/>
          </a:xfrm>
        </p:spPr>
        <p:txBody>
          <a:bodyPr>
            <a:normAutofit/>
          </a:bodyPr>
          <a:lstStyle/>
          <a:p>
            <a:pPr marL="0" indent="0" algn="just">
              <a:buNone/>
            </a:pPr>
            <a:r>
              <a:rPr lang="en-US" dirty="0"/>
              <a:t>Cluster analysis encounters </a:t>
            </a:r>
            <a:r>
              <a:rPr lang="en-US" dirty="0">
                <a:solidFill>
                  <a:srgbClr val="0070C0"/>
                </a:solidFill>
              </a:rPr>
              <a:t>similar issues </a:t>
            </a:r>
            <a:r>
              <a:rPr lang="en-US" dirty="0"/>
              <a:t>that we dealt with in classification.</a:t>
            </a:r>
          </a:p>
          <a:p>
            <a:pPr marL="0" indent="0" algn="just">
              <a:buNone/>
            </a:pPr>
            <a:endParaRPr lang="en-US" dirty="0"/>
          </a:p>
          <a:p>
            <a:pPr lvl="1"/>
            <a:r>
              <a:rPr lang="en-US" sz="2800" dirty="0"/>
              <a:t>How to measure similarity</a:t>
            </a:r>
          </a:p>
          <a:p>
            <a:pPr lvl="1"/>
            <a:r>
              <a:rPr lang="en-US" sz="2800" dirty="0"/>
              <a:t>How to recode categorical variables</a:t>
            </a:r>
          </a:p>
          <a:p>
            <a:pPr lvl="1"/>
            <a:r>
              <a:rPr lang="en-US" sz="2800" dirty="0"/>
              <a:t>How to standardize or normalize numerical variables</a:t>
            </a:r>
          </a:p>
          <a:p>
            <a:pPr lvl="1"/>
            <a:r>
              <a:rPr lang="en-US" sz="2800" dirty="0"/>
              <a:t>How many clusters we should use</a:t>
            </a:r>
          </a:p>
        </p:txBody>
      </p:sp>
    </p:spTree>
    <p:extLst>
      <p:ext uri="{BB962C8B-B14F-4D97-AF65-F5344CB8AC3E}">
        <p14:creationId xmlns:p14="http://schemas.microsoft.com/office/powerpoint/2010/main" val="1097125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34050" y="1738149"/>
                <a:ext cx="10372150" cy="4303509"/>
              </a:xfrm>
            </p:spPr>
            <p:txBody>
              <a:bodyPr>
                <a:normAutofit fontScale="85000" lnSpcReduction="20000"/>
              </a:bodyPr>
              <a:lstStyle/>
              <a:p>
                <a:pPr algn="just">
                  <a:lnSpc>
                    <a:spcPct val="120000"/>
                  </a:lnSpc>
                  <a:spcBef>
                    <a:spcPts val="0"/>
                  </a:spcBef>
                </a:pPr>
                <a:r>
                  <a:rPr lang="en-US" dirty="0"/>
                  <a:t>In this session, we concentrate on Euclidean distance between records</a:t>
                </a:r>
              </a:p>
              <a:p>
                <a:pPr algn="just">
                  <a:lnSpc>
                    <a:spcPct val="120000"/>
                  </a:lnSpc>
                  <a:spcBef>
                    <a:spcPts val="0"/>
                  </a:spcBef>
                </a:pPr>
                <a:r>
                  <a:rPr lang="en-US" dirty="0"/>
                  <a:t>Other metrics, such as Manhattan distance or </a:t>
                </a:r>
                <a:r>
                  <a:rPr lang="en-US" dirty="0" err="1"/>
                  <a:t>Minkowski</a:t>
                </a:r>
                <a:r>
                  <a:rPr lang="en-US" dirty="0"/>
                  <a:t> distance can also be used</a:t>
                </a:r>
              </a:p>
              <a:p>
                <a:pPr algn="just">
                  <a:lnSpc>
                    <a:spcPct val="120000"/>
                  </a:lnSpc>
                  <a:spcBef>
                    <a:spcPts val="0"/>
                  </a:spcBef>
                </a:pPr>
                <a:r>
                  <a:rPr lang="en-US" dirty="0"/>
                  <a:t>Data also need to be normalized so that no particular variable or subset of variables dominates the analysis. </a:t>
                </a:r>
                <a:r>
                  <a:rPr lang="en-US" dirty="0">
                    <a:solidFill>
                      <a:srgbClr val="0070C0"/>
                    </a:solidFill>
                  </a:rPr>
                  <a:t>Min–Max normalization</a:t>
                </a:r>
                <a:r>
                  <a:rPr lang="en-US" dirty="0"/>
                  <a:t> or </a:t>
                </a:r>
                <a:r>
                  <a:rPr lang="en-US" dirty="0">
                    <a:solidFill>
                      <a:srgbClr val="0070C0"/>
                    </a:solidFill>
                  </a:rPr>
                  <a:t>Z- score standardization </a:t>
                </a:r>
                <a:r>
                  <a:rPr lang="en-US" dirty="0"/>
                  <a:t>can be used</a:t>
                </a:r>
              </a:p>
              <a:p>
                <a:pPr marL="0" indent="0" algn="just">
                  <a:lnSpc>
                    <a:spcPct val="120000"/>
                  </a:lnSpc>
                  <a:spcBef>
                    <a:spcPts val="0"/>
                  </a:spcBef>
                  <a:buNone/>
                </a:pPr>
                <a:endParaRPr lang="en-US" dirty="0"/>
              </a:p>
              <a:p>
                <a:pPr marL="457200" lvl="1" indent="0">
                  <a:lnSpc>
                    <a:spcPct val="120000"/>
                  </a:lnSpc>
                  <a:spcBef>
                    <a:spcPts val="0"/>
                  </a:spcBef>
                  <a:buNone/>
                </a:pPr>
                <a:r>
                  <a:rPr lang="en-US" sz="2800" dirty="0">
                    <a:solidFill>
                      <a:srgbClr val="FF0000"/>
                    </a:solidFill>
                  </a:rPr>
                  <a:t>Min–Max normalization</a:t>
                </a:r>
                <a:r>
                  <a:rPr lang="en-US" sz="2800" dirty="0"/>
                  <a:t>: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𝑋</m:t>
                        </m:r>
                      </m:e>
                      <m:sup>
                        <m:r>
                          <a:rPr lang="en-US" sz="2800" i="1">
                            <a:latin typeface="Cambria Math" panose="02040503050406030204" pitchFamily="18" charset="0"/>
                          </a:rPr>
                          <m:t>∗</m:t>
                        </m:r>
                      </m:sup>
                    </m:sSup>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𝑋</m:t>
                        </m:r>
                        <m:r>
                          <a:rPr lang="en-US" sz="2800" i="1">
                            <a:latin typeface="Cambria Math" panose="02040503050406030204" pitchFamily="18" charset="0"/>
                          </a:rPr>
                          <m:t>−</m:t>
                        </m:r>
                        <m:func>
                          <m:funcPr>
                            <m:ctrlPr>
                              <a:rPr lang="en-US" sz="2800" i="1">
                                <a:latin typeface="Cambria Math" panose="02040503050406030204" pitchFamily="18" charset="0"/>
                              </a:rPr>
                            </m:ctrlPr>
                          </m:funcPr>
                          <m:fName>
                            <m:r>
                              <m:rPr>
                                <m:sty m:val="p"/>
                              </m:rPr>
                              <a:rPr lang="en-US" sz="2800">
                                <a:latin typeface="Cambria Math" panose="02040503050406030204" pitchFamily="18" charset="0"/>
                              </a:rPr>
                              <m:t>min</m:t>
                            </m:r>
                          </m:fName>
                          <m:e>
                            <m:d>
                              <m:dPr>
                                <m:ctrlPr>
                                  <a:rPr lang="en-US" sz="2800" i="1">
                                    <a:latin typeface="Cambria Math" panose="02040503050406030204" pitchFamily="18" charset="0"/>
                                  </a:rPr>
                                </m:ctrlPr>
                              </m:dPr>
                              <m:e>
                                <m:r>
                                  <a:rPr lang="en-US" sz="2800" i="1">
                                    <a:latin typeface="Cambria Math" panose="02040503050406030204" pitchFamily="18" charset="0"/>
                                  </a:rPr>
                                  <m:t>𝑋</m:t>
                                </m:r>
                              </m:e>
                            </m:d>
                          </m:e>
                        </m:func>
                      </m:num>
                      <m:den>
                        <m:r>
                          <a:rPr lang="en-US" sz="2800" i="1">
                            <a:latin typeface="Cambria Math" panose="02040503050406030204" pitchFamily="18" charset="0"/>
                          </a:rPr>
                          <m:t>𝑟𝑎𝑛𝑔𝑒</m:t>
                        </m:r>
                        <m:d>
                          <m:dPr>
                            <m:ctrlPr>
                              <a:rPr lang="en-US" sz="2800" i="1">
                                <a:latin typeface="Cambria Math" panose="02040503050406030204" pitchFamily="18" charset="0"/>
                              </a:rPr>
                            </m:ctrlPr>
                          </m:dPr>
                          <m:e>
                            <m:r>
                              <a:rPr lang="en-US" sz="2800" i="1">
                                <a:latin typeface="Cambria Math" panose="02040503050406030204" pitchFamily="18" charset="0"/>
                              </a:rPr>
                              <m:t>𝑋</m:t>
                            </m:r>
                          </m:e>
                        </m:d>
                      </m:den>
                    </m:f>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𝑋</m:t>
                        </m:r>
                        <m:r>
                          <a:rPr lang="en-US" sz="2800" i="1">
                            <a:latin typeface="Cambria Math" panose="02040503050406030204" pitchFamily="18" charset="0"/>
                          </a:rPr>
                          <m:t>−</m:t>
                        </m:r>
                        <m:func>
                          <m:funcPr>
                            <m:ctrlPr>
                              <a:rPr lang="en-US" sz="2800" i="1">
                                <a:latin typeface="Cambria Math" panose="02040503050406030204" pitchFamily="18" charset="0"/>
                              </a:rPr>
                            </m:ctrlPr>
                          </m:funcPr>
                          <m:fName>
                            <m:r>
                              <m:rPr>
                                <m:sty m:val="p"/>
                              </m:rPr>
                              <a:rPr lang="en-US" sz="2800">
                                <a:latin typeface="Cambria Math" panose="02040503050406030204" pitchFamily="18" charset="0"/>
                              </a:rPr>
                              <m:t>min</m:t>
                            </m:r>
                          </m:fName>
                          <m:e>
                            <m:d>
                              <m:dPr>
                                <m:ctrlPr>
                                  <a:rPr lang="en-US" sz="2800" i="1">
                                    <a:latin typeface="Cambria Math" panose="02040503050406030204" pitchFamily="18" charset="0"/>
                                  </a:rPr>
                                </m:ctrlPr>
                              </m:dPr>
                              <m:e>
                                <m:r>
                                  <a:rPr lang="en-US" sz="2800" i="1">
                                    <a:latin typeface="Cambria Math" panose="02040503050406030204" pitchFamily="18" charset="0"/>
                                  </a:rPr>
                                  <m:t>𝑋</m:t>
                                </m:r>
                              </m:e>
                            </m:d>
                          </m:e>
                        </m:func>
                      </m:num>
                      <m:den>
                        <m:r>
                          <a:rPr lang="en-US" sz="2800" i="1">
                            <a:latin typeface="Cambria Math" panose="02040503050406030204" pitchFamily="18" charset="0"/>
                          </a:rPr>
                          <m:t>𝑚𝑎𝑥</m:t>
                        </m:r>
                        <m:d>
                          <m:dPr>
                            <m:ctrlPr>
                              <a:rPr lang="en-US" sz="2800" i="1">
                                <a:latin typeface="Cambria Math" panose="02040503050406030204" pitchFamily="18" charset="0"/>
                              </a:rPr>
                            </m:ctrlPr>
                          </m:dPr>
                          <m:e>
                            <m:r>
                              <a:rPr lang="en-US" sz="2800" i="1">
                                <a:latin typeface="Cambria Math" panose="02040503050406030204" pitchFamily="18" charset="0"/>
                              </a:rPr>
                              <m:t>𝑋</m:t>
                            </m:r>
                          </m:e>
                        </m:d>
                        <m:r>
                          <a:rPr lang="en-US" sz="2800" i="1">
                            <a:latin typeface="Cambria Math" panose="02040503050406030204" pitchFamily="18" charset="0"/>
                          </a:rPr>
                          <m:t>−</m:t>
                        </m:r>
                        <m:r>
                          <m:rPr>
                            <m:sty m:val="p"/>
                          </m:rPr>
                          <a:rPr lang="en-US" sz="2800">
                            <a:latin typeface="Cambria Math" panose="02040503050406030204" pitchFamily="18" charset="0"/>
                          </a:rPr>
                          <m:t>min</m:t>
                        </m:r>
                        <m:r>
                          <a:rPr lang="en-US" sz="2800" i="1">
                            <a:latin typeface="Cambria Math" panose="02040503050406030204" pitchFamily="18" charset="0"/>
                          </a:rPr>
                          <m:t>(</m:t>
                        </m:r>
                        <m:r>
                          <a:rPr lang="en-US" sz="2800" i="1">
                            <a:latin typeface="Cambria Math" panose="02040503050406030204" pitchFamily="18" charset="0"/>
                          </a:rPr>
                          <m:t>𝑋</m:t>
                        </m:r>
                        <m:r>
                          <a:rPr lang="en-US" sz="2800" i="1">
                            <a:latin typeface="Cambria Math" panose="02040503050406030204" pitchFamily="18" charset="0"/>
                          </a:rPr>
                          <m:t>)</m:t>
                        </m:r>
                      </m:den>
                    </m:f>
                  </m:oMath>
                </a14:m>
                <a:endParaRPr lang="en-US" sz="2800" dirty="0"/>
              </a:p>
              <a:p>
                <a:pPr marL="457200" lvl="1" indent="0">
                  <a:lnSpc>
                    <a:spcPct val="120000"/>
                  </a:lnSpc>
                  <a:spcBef>
                    <a:spcPts val="0"/>
                  </a:spcBef>
                  <a:buNone/>
                </a:pPr>
                <a:endParaRPr lang="en-US" sz="2800" dirty="0"/>
              </a:p>
              <a:p>
                <a:pPr marL="457200" lvl="1" indent="0">
                  <a:lnSpc>
                    <a:spcPct val="120000"/>
                  </a:lnSpc>
                  <a:spcBef>
                    <a:spcPts val="0"/>
                  </a:spcBef>
                  <a:buNone/>
                </a:pPr>
                <a:r>
                  <a:rPr lang="en-US" sz="2800" dirty="0">
                    <a:solidFill>
                      <a:srgbClr val="FF0000"/>
                    </a:solidFill>
                  </a:rPr>
                  <a:t>Z-score standardization</a:t>
                </a:r>
                <a:r>
                  <a:rPr lang="en-US" sz="2800" dirty="0"/>
                  <a:t>: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𝑋</m:t>
                        </m:r>
                      </m:e>
                      <m:sup>
                        <m:r>
                          <a:rPr lang="en-US" sz="2800" i="1">
                            <a:latin typeface="Cambria Math" panose="02040503050406030204" pitchFamily="18" charset="0"/>
                          </a:rPr>
                          <m:t>∗</m:t>
                        </m:r>
                      </m:sup>
                    </m:sSup>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𝑋</m:t>
                        </m:r>
                        <m:r>
                          <a:rPr lang="en-US" sz="2800" i="1">
                            <a:latin typeface="Cambria Math" panose="02040503050406030204" pitchFamily="18" charset="0"/>
                          </a:rPr>
                          <m:t>−</m:t>
                        </m:r>
                        <m:func>
                          <m:funcPr>
                            <m:ctrlPr>
                              <a:rPr lang="en-US" sz="2800" i="1">
                                <a:latin typeface="Cambria Math" panose="02040503050406030204" pitchFamily="18" charset="0"/>
                              </a:rPr>
                            </m:ctrlPr>
                          </m:funcPr>
                          <m:fName>
                            <m:r>
                              <m:rPr>
                                <m:sty m:val="p"/>
                              </m:rPr>
                              <a:rPr lang="en-US" sz="2800">
                                <a:latin typeface="Cambria Math" panose="02040503050406030204" pitchFamily="18" charset="0"/>
                              </a:rPr>
                              <m:t>mean</m:t>
                            </m:r>
                          </m:fName>
                          <m:e>
                            <m:d>
                              <m:dPr>
                                <m:ctrlPr>
                                  <a:rPr lang="en-US" sz="2800" i="1">
                                    <a:latin typeface="Cambria Math" panose="02040503050406030204" pitchFamily="18" charset="0"/>
                                  </a:rPr>
                                </m:ctrlPr>
                              </m:dPr>
                              <m:e>
                                <m:r>
                                  <a:rPr lang="en-US" sz="2800" i="1">
                                    <a:latin typeface="Cambria Math" panose="02040503050406030204" pitchFamily="18" charset="0"/>
                                  </a:rPr>
                                  <m:t>𝑋</m:t>
                                </m:r>
                              </m:e>
                            </m:d>
                          </m:e>
                        </m:func>
                      </m:num>
                      <m:den>
                        <m:r>
                          <a:rPr lang="en-US" sz="2800" i="1">
                            <a:latin typeface="Cambria Math" panose="02040503050406030204" pitchFamily="18" charset="0"/>
                          </a:rPr>
                          <m:t>𝑆𝑇𝐷</m:t>
                        </m:r>
                        <m:d>
                          <m:dPr>
                            <m:ctrlPr>
                              <a:rPr lang="en-US" sz="2800" i="1">
                                <a:latin typeface="Cambria Math" panose="02040503050406030204" pitchFamily="18" charset="0"/>
                              </a:rPr>
                            </m:ctrlPr>
                          </m:dPr>
                          <m:e>
                            <m:r>
                              <a:rPr lang="en-US" sz="2800" i="1">
                                <a:latin typeface="Cambria Math" panose="02040503050406030204" pitchFamily="18" charset="0"/>
                              </a:rPr>
                              <m:t>𝑋</m:t>
                            </m:r>
                          </m:e>
                        </m:d>
                      </m:den>
                    </m:f>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34050" y="1738149"/>
                <a:ext cx="10372150" cy="4303509"/>
              </a:xfrm>
              <a:blipFill>
                <a:blip r:embed="rId2"/>
                <a:stretch>
                  <a:fillRect l="-764" t="-992" r="-881"/>
                </a:stretch>
              </a:blipFill>
            </p:spPr>
            <p:txBody>
              <a:bodyPr/>
              <a:lstStyle/>
              <a:p>
                <a:r>
                  <a:rPr lang="en-US">
                    <a:noFill/>
                  </a:rPr>
                  <a:t> </a:t>
                </a:r>
              </a:p>
            </p:txBody>
          </p:sp>
        </mc:Fallback>
      </mc:AlternateContent>
    </p:spTree>
    <p:extLst>
      <p:ext uri="{BB962C8B-B14F-4D97-AF65-F5344CB8AC3E}">
        <p14:creationId xmlns:p14="http://schemas.microsoft.com/office/powerpoint/2010/main" val="3199706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a:t>
            </a:r>
          </a:p>
        </p:txBody>
      </p:sp>
      <p:sp>
        <p:nvSpPr>
          <p:cNvPr id="3" name="Content Placeholder 2"/>
          <p:cNvSpPr>
            <a:spLocks noGrp="1"/>
          </p:cNvSpPr>
          <p:nvPr>
            <p:ph idx="1"/>
          </p:nvPr>
        </p:nvSpPr>
        <p:spPr>
          <a:xfrm>
            <a:off x="1134050" y="1738149"/>
            <a:ext cx="10372150" cy="4303509"/>
          </a:xfrm>
        </p:spPr>
        <p:txBody>
          <a:bodyPr>
            <a:normAutofit/>
          </a:bodyPr>
          <a:lstStyle/>
          <a:p>
            <a:pPr marL="0" indent="0" algn="just">
              <a:buNone/>
            </a:pPr>
            <a:r>
              <a:rPr lang="en-US" dirty="0"/>
              <a:t>Clusters should have small </a:t>
            </a:r>
            <a:r>
              <a:rPr lang="en-US" dirty="0">
                <a:solidFill>
                  <a:srgbClr val="0070C0"/>
                </a:solidFill>
              </a:rPr>
              <a:t>within-cluster variation </a:t>
            </a:r>
            <a:r>
              <a:rPr lang="en-US" dirty="0"/>
              <a:t>compared to the </a:t>
            </a:r>
            <a:r>
              <a:rPr lang="en-US" dirty="0">
                <a:solidFill>
                  <a:srgbClr val="0070C0"/>
                </a:solidFill>
              </a:rPr>
              <a:t>between-cluster variation</a:t>
            </a:r>
          </a:p>
          <a:p>
            <a:pPr marL="0" indent="0" algn="ctr">
              <a:buNone/>
            </a:pPr>
            <a:endParaRPr lang="en-US" dirty="0"/>
          </a:p>
        </p:txBody>
      </p:sp>
      <p:pic>
        <p:nvPicPr>
          <p:cNvPr id="4" name="Picture 3">
            <a:extLst>
              <a:ext uri="{FF2B5EF4-FFF2-40B4-BE49-F238E27FC236}">
                <a16:creationId xmlns:a16="http://schemas.microsoft.com/office/drawing/2014/main" id="{928EB2A0-A507-4107-B60E-6632CB63E668}"/>
              </a:ext>
            </a:extLst>
          </p:cNvPr>
          <p:cNvPicPr>
            <a:picLocks noChangeAspect="1"/>
          </p:cNvPicPr>
          <p:nvPr/>
        </p:nvPicPr>
        <p:blipFill>
          <a:blip r:embed="rId2"/>
          <a:stretch>
            <a:fillRect/>
          </a:stretch>
        </p:blipFill>
        <p:spPr>
          <a:xfrm>
            <a:off x="2752724" y="2628613"/>
            <a:ext cx="6924675" cy="3424936"/>
          </a:xfrm>
          <a:prstGeom prst="rect">
            <a:avLst/>
          </a:prstGeom>
        </p:spPr>
      </p:pic>
    </p:spTree>
    <p:extLst>
      <p:ext uri="{BB962C8B-B14F-4D97-AF65-F5344CB8AC3E}">
        <p14:creationId xmlns:p14="http://schemas.microsoft.com/office/powerpoint/2010/main" val="3797523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Hierarchical Clustering Method</a:t>
            </a:r>
          </a:p>
        </p:txBody>
      </p:sp>
      <p:sp>
        <p:nvSpPr>
          <p:cNvPr id="3" name="Content Placeholder 2"/>
          <p:cNvSpPr>
            <a:spLocks noGrp="1"/>
          </p:cNvSpPr>
          <p:nvPr>
            <p:ph idx="1"/>
          </p:nvPr>
        </p:nvSpPr>
        <p:spPr>
          <a:xfrm>
            <a:off x="1134050" y="1738149"/>
            <a:ext cx="10372150" cy="4303509"/>
          </a:xfrm>
        </p:spPr>
        <p:txBody>
          <a:bodyPr>
            <a:normAutofit fontScale="77500" lnSpcReduction="20000"/>
          </a:bodyPr>
          <a:lstStyle/>
          <a:p>
            <a:pPr marL="0" indent="0" algn="just">
              <a:buNone/>
            </a:pPr>
            <a:r>
              <a:rPr lang="en-US" dirty="0"/>
              <a:t>Clustering algorithms are either hierarchical or nonhierarchical. </a:t>
            </a:r>
          </a:p>
          <a:p>
            <a:pPr marL="0" indent="0" algn="just">
              <a:buNone/>
            </a:pPr>
            <a:endParaRPr lang="en-US" dirty="0"/>
          </a:p>
          <a:p>
            <a:pPr marL="0" indent="0" algn="just">
              <a:buNone/>
            </a:pPr>
            <a:r>
              <a:rPr lang="en-US" dirty="0"/>
              <a:t>In hierarchical clustering, </a:t>
            </a:r>
          </a:p>
          <a:p>
            <a:pPr algn="just"/>
            <a:r>
              <a:rPr lang="en-US" dirty="0"/>
              <a:t>A treelike cluster structure (</a:t>
            </a:r>
            <a:r>
              <a:rPr lang="en-US" dirty="0">
                <a:solidFill>
                  <a:srgbClr val="0070C0"/>
                </a:solidFill>
              </a:rPr>
              <a:t>dendrogram</a:t>
            </a:r>
            <a:r>
              <a:rPr lang="en-US" dirty="0"/>
              <a:t>) is created through recursive partitioning (</a:t>
            </a:r>
            <a:r>
              <a:rPr lang="en-US" dirty="0">
                <a:solidFill>
                  <a:srgbClr val="FF0000"/>
                </a:solidFill>
              </a:rPr>
              <a:t>divisive methods</a:t>
            </a:r>
            <a:r>
              <a:rPr lang="en-US" dirty="0"/>
              <a:t>) or combining (</a:t>
            </a:r>
            <a:r>
              <a:rPr lang="en-US" dirty="0">
                <a:solidFill>
                  <a:srgbClr val="FF0000"/>
                </a:solidFill>
              </a:rPr>
              <a:t>agglomerative</a:t>
            </a:r>
            <a:r>
              <a:rPr lang="en-US" dirty="0"/>
              <a:t>) of existing clusters. </a:t>
            </a:r>
          </a:p>
          <a:p>
            <a:pPr algn="just">
              <a:lnSpc>
                <a:spcPct val="120000"/>
              </a:lnSpc>
              <a:spcBef>
                <a:spcPts val="0"/>
              </a:spcBef>
            </a:pPr>
            <a:r>
              <a:rPr lang="en-US" dirty="0">
                <a:solidFill>
                  <a:srgbClr val="FF0000"/>
                </a:solidFill>
              </a:rPr>
              <a:t>Agglomerative clustering methods </a:t>
            </a:r>
            <a:r>
              <a:rPr lang="en-US" dirty="0"/>
              <a:t>initialize each observation to be a tiny cluster of its own. Then, in succeeding steps, the two closest clusters are aggregated into a new combined cluster. until, all records are combined into a single huge cluster. </a:t>
            </a:r>
          </a:p>
          <a:p>
            <a:pPr algn="just"/>
            <a:r>
              <a:rPr lang="en-US" dirty="0">
                <a:solidFill>
                  <a:srgbClr val="FF0000"/>
                </a:solidFill>
              </a:rPr>
              <a:t>Divisive clustering methods </a:t>
            </a:r>
            <a:r>
              <a:rPr lang="en-US" dirty="0"/>
              <a:t>begin with all the records in one big cluster.  Then the most dissimilar records will be split off recursively into a separate cluster until each record represents its own cluster. </a:t>
            </a:r>
          </a:p>
          <a:p>
            <a:pPr marL="0" indent="0" algn="just">
              <a:buNone/>
            </a:pPr>
            <a:endParaRPr lang="en-US" dirty="0"/>
          </a:p>
        </p:txBody>
      </p:sp>
    </p:spTree>
    <p:extLst>
      <p:ext uri="{BB962C8B-B14F-4D97-AF65-F5344CB8AC3E}">
        <p14:creationId xmlns:p14="http://schemas.microsoft.com/office/powerpoint/2010/main" val="50356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Hierarchical Clustering Method</a:t>
            </a:r>
          </a:p>
        </p:txBody>
      </p:sp>
      <p:sp>
        <p:nvSpPr>
          <p:cNvPr id="3" name="Content Placeholder 2"/>
          <p:cNvSpPr>
            <a:spLocks noGrp="1"/>
          </p:cNvSpPr>
          <p:nvPr>
            <p:ph idx="1"/>
          </p:nvPr>
        </p:nvSpPr>
        <p:spPr>
          <a:xfrm>
            <a:off x="1134050" y="1738149"/>
            <a:ext cx="10372150" cy="4303509"/>
          </a:xfrm>
        </p:spPr>
        <p:txBody>
          <a:bodyPr>
            <a:normAutofit fontScale="70000" lnSpcReduction="20000"/>
          </a:bodyPr>
          <a:lstStyle/>
          <a:p>
            <a:pPr marL="0" indent="0" algn="just">
              <a:lnSpc>
                <a:spcPct val="120000"/>
              </a:lnSpc>
              <a:spcBef>
                <a:spcPts val="0"/>
              </a:spcBef>
              <a:buNone/>
            </a:pPr>
            <a:r>
              <a:rPr lang="en-US" dirty="0"/>
              <a:t>In this session, we discuss only </a:t>
            </a:r>
            <a:r>
              <a:rPr lang="en-US" dirty="0">
                <a:solidFill>
                  <a:srgbClr val="0070C0"/>
                </a:solidFill>
              </a:rPr>
              <a:t>hierarchical clustering using agglomerative methods </a:t>
            </a:r>
            <a:r>
              <a:rPr lang="en-US" dirty="0"/>
              <a:t>(the commonly used technique in most computer programs).</a:t>
            </a:r>
          </a:p>
          <a:p>
            <a:pPr marL="0" indent="0" algn="just">
              <a:lnSpc>
                <a:spcPct val="120000"/>
              </a:lnSpc>
              <a:spcBef>
                <a:spcPts val="0"/>
              </a:spcBef>
              <a:buNone/>
            </a:pPr>
            <a:endParaRPr lang="en-US" dirty="0"/>
          </a:p>
          <a:p>
            <a:pPr marL="0" indent="0" algn="just">
              <a:lnSpc>
                <a:spcPct val="120000"/>
              </a:lnSpc>
              <a:spcBef>
                <a:spcPts val="0"/>
              </a:spcBef>
              <a:buNone/>
            </a:pPr>
            <a:r>
              <a:rPr lang="en-US" dirty="0"/>
              <a:t>Several criteria have been used to help determined </a:t>
            </a:r>
            <a:r>
              <a:rPr lang="en-US" dirty="0">
                <a:solidFill>
                  <a:srgbClr val="0070C0"/>
                </a:solidFill>
              </a:rPr>
              <a:t>the distance between clusters</a:t>
            </a:r>
            <a:r>
              <a:rPr lang="en-US" dirty="0"/>
              <a:t> of records, including</a:t>
            </a:r>
          </a:p>
          <a:p>
            <a:pPr marL="0" indent="0" algn="just">
              <a:lnSpc>
                <a:spcPct val="120000"/>
              </a:lnSpc>
              <a:spcBef>
                <a:spcPts val="0"/>
              </a:spcBef>
              <a:buNone/>
            </a:pPr>
            <a:endParaRPr lang="en-US" dirty="0"/>
          </a:p>
          <a:p>
            <a:pPr marL="514350" lvl="0" indent="-514350" algn="just">
              <a:lnSpc>
                <a:spcPct val="120000"/>
              </a:lnSpc>
              <a:spcBef>
                <a:spcPts val="0"/>
              </a:spcBef>
              <a:buFont typeface="+mj-lt"/>
              <a:buAutoNum type="arabicPeriod"/>
            </a:pPr>
            <a:r>
              <a:rPr lang="en-US" dirty="0">
                <a:solidFill>
                  <a:srgbClr val="0070C0"/>
                </a:solidFill>
              </a:rPr>
              <a:t>Single Linkage</a:t>
            </a:r>
            <a:r>
              <a:rPr lang="en-US" dirty="0"/>
              <a:t>:  the </a:t>
            </a:r>
            <a:r>
              <a:rPr lang="en-US" dirty="0">
                <a:solidFill>
                  <a:srgbClr val="0070C0"/>
                </a:solidFill>
              </a:rPr>
              <a:t>nearest-neighbor approach </a:t>
            </a:r>
            <a:r>
              <a:rPr lang="en-US" dirty="0"/>
              <a:t>which is based on the </a:t>
            </a:r>
            <a:r>
              <a:rPr lang="en-US" dirty="0">
                <a:solidFill>
                  <a:srgbClr val="00B050"/>
                </a:solidFill>
              </a:rPr>
              <a:t>minimum distance </a:t>
            </a:r>
            <a:r>
              <a:rPr lang="en-US" dirty="0"/>
              <a:t>between any record in cluster A and any record in cluster B. Using this approach, cluster similarity is based on the similarity of </a:t>
            </a:r>
            <a:r>
              <a:rPr lang="en-US" dirty="0">
                <a:solidFill>
                  <a:srgbClr val="00B050"/>
                </a:solidFill>
              </a:rPr>
              <a:t>the most similar members </a:t>
            </a:r>
            <a:r>
              <a:rPr lang="en-US" dirty="0"/>
              <a:t>from each cluster. </a:t>
            </a:r>
          </a:p>
          <a:p>
            <a:pPr marL="0" indent="0" algn="just">
              <a:lnSpc>
                <a:spcPct val="120000"/>
              </a:lnSpc>
              <a:spcBef>
                <a:spcPts val="0"/>
              </a:spcBef>
              <a:buNone/>
            </a:pPr>
            <a:endParaRPr lang="en-US" dirty="0"/>
          </a:p>
          <a:p>
            <a:pPr marL="0" indent="0" algn="just">
              <a:lnSpc>
                <a:spcPct val="120000"/>
              </a:lnSpc>
              <a:spcBef>
                <a:spcPts val="0"/>
              </a:spcBef>
              <a:buNone/>
            </a:pPr>
            <a:r>
              <a:rPr lang="en-US" u="sng" dirty="0"/>
              <a:t>Note</a:t>
            </a:r>
            <a:r>
              <a:rPr lang="en-US" dirty="0"/>
              <a:t>: Single linkage tends to form long, slender clusters, which may sometimes lead to </a:t>
            </a:r>
            <a:r>
              <a:rPr lang="en-US" dirty="0">
                <a:solidFill>
                  <a:srgbClr val="00B050"/>
                </a:solidFill>
              </a:rPr>
              <a:t>heterogeneous records being clustered together</a:t>
            </a:r>
            <a:r>
              <a:rPr lang="en-US" dirty="0"/>
              <a:t>.</a:t>
            </a:r>
          </a:p>
          <a:p>
            <a:pPr marL="0" indent="0" algn="just">
              <a:buNone/>
            </a:pPr>
            <a:endParaRPr lang="en-US" dirty="0"/>
          </a:p>
        </p:txBody>
      </p:sp>
    </p:spTree>
    <p:extLst>
      <p:ext uri="{BB962C8B-B14F-4D97-AF65-F5344CB8AC3E}">
        <p14:creationId xmlns:p14="http://schemas.microsoft.com/office/powerpoint/2010/main" val="41024556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9" id="{C62A709E-BDC5-A046-9ECD-57A6FD34528D}" vid="{392FA3C1-01DE-2349-B0AB-32C1135A0C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465</TotalTime>
  <Words>3384</Words>
  <Application>Microsoft Office PowerPoint</Application>
  <PresentationFormat>Widescreen</PresentationFormat>
  <Paragraphs>460</Paragraphs>
  <Slides>46</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3" baseType="lpstr">
      <vt:lpstr>Arial</vt:lpstr>
      <vt:lpstr>Calibri</vt:lpstr>
      <vt:lpstr>Calibri Light</vt:lpstr>
      <vt:lpstr>Cambria Math</vt:lpstr>
      <vt:lpstr>Times New Roman</vt:lpstr>
      <vt:lpstr>Office Theme</vt:lpstr>
      <vt:lpstr>Visio</vt:lpstr>
      <vt:lpstr>PowerPoint Presentation</vt:lpstr>
      <vt:lpstr>PowerPoint Presentation</vt:lpstr>
      <vt:lpstr>Introduction</vt:lpstr>
      <vt:lpstr>Introduction</vt:lpstr>
      <vt:lpstr>Introduction</vt:lpstr>
      <vt:lpstr>Introduction</vt:lpstr>
      <vt:lpstr>Introduction</vt:lpstr>
      <vt:lpstr>Hierarchical Clustering Method</vt:lpstr>
      <vt:lpstr>Hierarchical Clustering Method</vt:lpstr>
      <vt:lpstr>Hierarchical Clustering Method</vt:lpstr>
      <vt:lpstr>Hierarchical Clustering Method</vt:lpstr>
      <vt:lpstr>Hierarchical Clustering Method</vt:lpstr>
      <vt:lpstr>Hierarchical Clustering Method</vt:lpstr>
      <vt:lpstr>Hierarchical Clustering Method</vt:lpstr>
      <vt:lpstr>Hierarchical Clustering Method</vt:lpstr>
      <vt:lpstr>Hierarchical Clustering Method</vt:lpstr>
      <vt:lpstr>k-Means Clustering</vt:lpstr>
      <vt:lpstr>k-Means Clustering</vt:lpstr>
      <vt:lpstr>k-Means Clustering</vt:lpstr>
      <vt:lpstr>k-Means Clustering</vt:lpstr>
      <vt:lpstr>k-Means Clustering</vt:lpstr>
      <vt:lpstr>k-Means Clustering</vt:lpstr>
      <vt:lpstr>k-Means Clustering</vt:lpstr>
      <vt:lpstr>k-Means Clustering</vt:lpstr>
      <vt:lpstr>k-Means Clustering</vt:lpstr>
      <vt:lpstr>k-Means Clustering</vt:lpstr>
      <vt:lpstr>k-Means Clustering</vt:lpstr>
      <vt:lpstr>k-Means Clustering</vt:lpstr>
      <vt:lpstr>k-Means Clustering</vt:lpstr>
      <vt:lpstr>k-Means Clustering</vt:lpstr>
      <vt:lpstr>k-Means Clustering</vt:lpstr>
      <vt:lpstr>Measuring Cluster Goodness</vt:lpstr>
      <vt:lpstr>Measuring Cluster Goodness</vt:lpstr>
      <vt:lpstr>Measuring Cluster Goodness</vt:lpstr>
      <vt:lpstr>Measuring Cluster Goodness</vt:lpstr>
      <vt:lpstr>Measuring Cluster Goodness</vt:lpstr>
      <vt:lpstr>Measuring Cluster Goodness</vt:lpstr>
      <vt:lpstr>Measuring Cluster Goodness</vt:lpstr>
      <vt:lpstr>Measuring Cluster Goodness</vt:lpstr>
      <vt:lpstr>Measuring Cluster Goodness</vt:lpstr>
      <vt:lpstr>Measuring Cluster Goodness</vt:lpstr>
      <vt:lpstr>Measuring Cluster Goodness</vt:lpstr>
      <vt:lpstr>Measuring Cluster Goodness</vt:lpstr>
      <vt:lpstr>Measuring Cluster Goodness</vt:lpstr>
      <vt:lpstr>Measuring Cluster Goodness</vt:lpstr>
      <vt:lpstr>Measuring Cluster Goodness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Huynh Trung Luong</dc:creator>
  <cp:lastModifiedBy>luong@ait.ac.th</cp:lastModifiedBy>
  <cp:revision>51</cp:revision>
  <dcterms:created xsi:type="dcterms:W3CDTF">2019-10-02T07:34:54Z</dcterms:created>
  <dcterms:modified xsi:type="dcterms:W3CDTF">2020-05-06T06:04:10Z</dcterms:modified>
</cp:coreProperties>
</file>