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93" r:id="rId3"/>
    <p:sldId id="290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12" r:id="rId14"/>
    <p:sldId id="311" r:id="rId15"/>
    <p:sldId id="310" r:id="rId16"/>
    <p:sldId id="309" r:id="rId17"/>
    <p:sldId id="308" r:id="rId18"/>
    <p:sldId id="307" r:id="rId19"/>
    <p:sldId id="306" r:id="rId20"/>
    <p:sldId id="305" r:id="rId21"/>
    <p:sldId id="304" r:id="rId22"/>
    <p:sldId id="303" r:id="rId23"/>
    <p:sldId id="313" r:id="rId24"/>
    <p:sldId id="314" r:id="rId25"/>
    <p:sldId id="319" r:id="rId26"/>
    <p:sldId id="318" r:id="rId27"/>
    <p:sldId id="317" r:id="rId28"/>
    <p:sldId id="316" r:id="rId29"/>
    <p:sldId id="320" r:id="rId30"/>
    <p:sldId id="321" r:id="rId31"/>
    <p:sldId id="326" r:id="rId32"/>
    <p:sldId id="325" r:id="rId33"/>
    <p:sldId id="324" r:id="rId34"/>
    <p:sldId id="32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99C7C-64F4-6E4D-ACDB-FD7876D2BE1F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50DBC-2896-0A4C-AFF9-CCB22DA1C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8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sosceles Triangle 9">
            <a:extLst>
              <a:ext uri="{FF2B5EF4-FFF2-40B4-BE49-F238E27FC236}">
                <a16:creationId xmlns:a16="http://schemas.microsoft.com/office/drawing/2014/main" id="{C97EE39D-45B9-4BC4-A0D5-310EF34CFB88}"/>
              </a:ext>
            </a:extLst>
          </p:cNvPr>
          <p:cNvSpPr/>
          <p:nvPr userDrawn="1"/>
        </p:nvSpPr>
        <p:spPr>
          <a:xfrm>
            <a:off x="12703" y="2031"/>
            <a:ext cx="12195630" cy="6847115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36776 w 12192000"/>
              <a:gd name="connsiteY1" fmla="*/ 5630091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371907 w 12192000"/>
              <a:gd name="connsiteY1" fmla="*/ 5786846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700000"/>
              <a:gd name="connsiteY0" fmla="*/ 6858000 h 7525657"/>
              <a:gd name="connsiteX1" fmla="*/ 10371907 w 12700000"/>
              <a:gd name="connsiteY1" fmla="*/ 5786846 h 7525657"/>
              <a:gd name="connsiteX2" fmla="*/ 12192000 w 12700000"/>
              <a:gd name="connsiteY2" fmla="*/ 0 h 7525657"/>
              <a:gd name="connsiteX3" fmla="*/ 12700000 w 12700000"/>
              <a:gd name="connsiteY3" fmla="*/ 7525657 h 7525657"/>
              <a:gd name="connsiteX4" fmla="*/ 0 w 12700000"/>
              <a:gd name="connsiteY4" fmla="*/ 6858000 h 7525657"/>
              <a:gd name="connsiteX0" fmla="*/ 0 w 12729029"/>
              <a:gd name="connsiteY0" fmla="*/ 6204858 h 6872515"/>
              <a:gd name="connsiteX1" fmla="*/ 10371907 w 12729029"/>
              <a:gd name="connsiteY1" fmla="*/ 5133704 h 6872515"/>
              <a:gd name="connsiteX2" fmla="*/ 12729029 w 12729029"/>
              <a:gd name="connsiteY2" fmla="*/ 0 h 6872515"/>
              <a:gd name="connsiteX3" fmla="*/ 12700000 w 12729029"/>
              <a:gd name="connsiteY3" fmla="*/ 6872515 h 6872515"/>
              <a:gd name="connsiteX4" fmla="*/ 0 w 12729029"/>
              <a:gd name="connsiteY4" fmla="*/ 6204858 h 6872515"/>
              <a:gd name="connsiteX0" fmla="*/ 0 w 12162972"/>
              <a:gd name="connsiteY0" fmla="*/ 6872515 h 6872515"/>
              <a:gd name="connsiteX1" fmla="*/ 9805850 w 12162972"/>
              <a:gd name="connsiteY1" fmla="*/ 5133704 h 6872515"/>
              <a:gd name="connsiteX2" fmla="*/ 12162972 w 12162972"/>
              <a:gd name="connsiteY2" fmla="*/ 0 h 6872515"/>
              <a:gd name="connsiteX3" fmla="*/ 12133943 w 12162972"/>
              <a:gd name="connsiteY3" fmla="*/ 6872515 h 6872515"/>
              <a:gd name="connsiteX4" fmla="*/ 0 w 12162972"/>
              <a:gd name="connsiteY4" fmla="*/ 6872515 h 6872515"/>
              <a:gd name="connsiteX0" fmla="*/ 0 w 12148458"/>
              <a:gd name="connsiteY0" fmla="*/ 6843486 h 6843486"/>
              <a:gd name="connsiteX1" fmla="*/ 9805850 w 12148458"/>
              <a:gd name="connsiteY1" fmla="*/ 5104675 h 6843486"/>
              <a:gd name="connsiteX2" fmla="*/ 12148458 w 12148458"/>
              <a:gd name="connsiteY2" fmla="*/ 0 h 6843486"/>
              <a:gd name="connsiteX3" fmla="*/ 12133943 w 12148458"/>
              <a:gd name="connsiteY3" fmla="*/ 6843486 h 6843486"/>
              <a:gd name="connsiteX4" fmla="*/ 0 w 12148458"/>
              <a:gd name="connsiteY4" fmla="*/ 6843486 h 6843486"/>
              <a:gd name="connsiteX0" fmla="*/ 0 w 12148458"/>
              <a:gd name="connsiteY0" fmla="*/ 6843486 h 6843486"/>
              <a:gd name="connsiteX1" fmla="*/ 9805850 w 12148458"/>
              <a:gd name="connsiteY1" fmla="*/ 5104675 h 6843486"/>
              <a:gd name="connsiteX2" fmla="*/ 12148458 w 12148458"/>
              <a:gd name="connsiteY2" fmla="*/ 0 h 6843486"/>
              <a:gd name="connsiteX3" fmla="*/ 12032343 w 12148458"/>
              <a:gd name="connsiteY3" fmla="*/ 6698343 h 6843486"/>
              <a:gd name="connsiteX4" fmla="*/ 0 w 12148458"/>
              <a:gd name="connsiteY4" fmla="*/ 6843486 h 6843486"/>
              <a:gd name="connsiteX0" fmla="*/ 0 w 12149854"/>
              <a:gd name="connsiteY0" fmla="*/ 6843486 h 6843486"/>
              <a:gd name="connsiteX1" fmla="*/ 9805850 w 12149854"/>
              <a:gd name="connsiteY1" fmla="*/ 5104675 h 6843486"/>
              <a:gd name="connsiteX2" fmla="*/ 12148458 w 12149854"/>
              <a:gd name="connsiteY2" fmla="*/ 0 h 6843486"/>
              <a:gd name="connsiteX3" fmla="*/ 12148458 w 12149854"/>
              <a:gd name="connsiteY3" fmla="*/ 6828972 h 6843486"/>
              <a:gd name="connsiteX4" fmla="*/ 0 w 12149854"/>
              <a:gd name="connsiteY4" fmla="*/ 6843486 h 6843486"/>
              <a:gd name="connsiteX0" fmla="*/ 0 w 12193397"/>
              <a:gd name="connsiteY0" fmla="*/ 6887029 h 6887029"/>
              <a:gd name="connsiteX1" fmla="*/ 9849393 w 12193397"/>
              <a:gd name="connsiteY1" fmla="*/ 5104675 h 6887029"/>
              <a:gd name="connsiteX2" fmla="*/ 12192001 w 12193397"/>
              <a:gd name="connsiteY2" fmla="*/ 0 h 6887029"/>
              <a:gd name="connsiteX3" fmla="*/ 12192001 w 12193397"/>
              <a:gd name="connsiteY3" fmla="*/ 6828972 h 6887029"/>
              <a:gd name="connsiteX4" fmla="*/ 0 w 12193397"/>
              <a:gd name="connsiteY4" fmla="*/ 6887029 h 6887029"/>
              <a:gd name="connsiteX0" fmla="*/ 0 w 12193397"/>
              <a:gd name="connsiteY0" fmla="*/ 6887029 h 6887029"/>
              <a:gd name="connsiteX1" fmla="*/ 9849393 w 12193397"/>
              <a:gd name="connsiteY1" fmla="*/ 5104675 h 6887029"/>
              <a:gd name="connsiteX2" fmla="*/ 12192001 w 12193397"/>
              <a:gd name="connsiteY2" fmla="*/ 0 h 6887029"/>
              <a:gd name="connsiteX3" fmla="*/ 12192001 w 12193397"/>
              <a:gd name="connsiteY3" fmla="*/ 6887029 h 6887029"/>
              <a:gd name="connsiteX4" fmla="*/ 0 w 12193397"/>
              <a:gd name="connsiteY4" fmla="*/ 6887029 h 6887029"/>
              <a:gd name="connsiteX0" fmla="*/ 0 w 12192154"/>
              <a:gd name="connsiteY0" fmla="*/ 6219372 h 6219372"/>
              <a:gd name="connsiteX1" fmla="*/ 9849393 w 12192154"/>
              <a:gd name="connsiteY1" fmla="*/ 4437018 h 6219372"/>
              <a:gd name="connsiteX2" fmla="*/ 12090401 w 12192154"/>
              <a:gd name="connsiteY2" fmla="*/ 0 h 6219372"/>
              <a:gd name="connsiteX3" fmla="*/ 12192001 w 12192154"/>
              <a:gd name="connsiteY3" fmla="*/ 6219372 h 6219372"/>
              <a:gd name="connsiteX4" fmla="*/ 0 w 12192154"/>
              <a:gd name="connsiteY4" fmla="*/ 6219372 h 6219372"/>
              <a:gd name="connsiteX0" fmla="*/ 0 w 12193397"/>
              <a:gd name="connsiteY0" fmla="*/ 6219372 h 6219372"/>
              <a:gd name="connsiteX1" fmla="*/ 9849393 w 12193397"/>
              <a:gd name="connsiteY1" fmla="*/ 4437018 h 6219372"/>
              <a:gd name="connsiteX2" fmla="*/ 12192001 w 12193397"/>
              <a:gd name="connsiteY2" fmla="*/ 0 h 6219372"/>
              <a:gd name="connsiteX3" fmla="*/ 12192001 w 12193397"/>
              <a:gd name="connsiteY3" fmla="*/ 6219372 h 6219372"/>
              <a:gd name="connsiteX4" fmla="*/ 0 w 12193397"/>
              <a:gd name="connsiteY4" fmla="*/ 6219372 h 6219372"/>
              <a:gd name="connsiteX0" fmla="*/ 0 w 12193397"/>
              <a:gd name="connsiteY0" fmla="*/ 6219372 h 6872515"/>
              <a:gd name="connsiteX1" fmla="*/ 9849393 w 12193397"/>
              <a:gd name="connsiteY1" fmla="*/ 4437018 h 6872515"/>
              <a:gd name="connsiteX2" fmla="*/ 12192001 w 12193397"/>
              <a:gd name="connsiteY2" fmla="*/ 0 h 6872515"/>
              <a:gd name="connsiteX3" fmla="*/ 12192001 w 12193397"/>
              <a:gd name="connsiteY3" fmla="*/ 6872515 h 6872515"/>
              <a:gd name="connsiteX4" fmla="*/ 0 w 12193397"/>
              <a:gd name="connsiteY4" fmla="*/ 6219372 h 6872515"/>
              <a:gd name="connsiteX0" fmla="*/ 0 w 12222426"/>
              <a:gd name="connsiteY0" fmla="*/ 6872514 h 6872515"/>
              <a:gd name="connsiteX1" fmla="*/ 9878422 w 12222426"/>
              <a:gd name="connsiteY1" fmla="*/ 4437018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22426"/>
              <a:gd name="connsiteY0" fmla="*/ 6872514 h 6872515"/>
              <a:gd name="connsiteX1" fmla="*/ 10197736 w 12222426"/>
              <a:gd name="connsiteY1" fmla="*/ 4814390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22426"/>
              <a:gd name="connsiteY0" fmla="*/ 6872514 h 6872515"/>
              <a:gd name="connsiteX1" fmla="*/ 10212250 w 12222426"/>
              <a:gd name="connsiteY1" fmla="*/ 5409476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22426"/>
              <a:gd name="connsiteY0" fmla="*/ 6872514 h 6872515"/>
              <a:gd name="connsiteX1" fmla="*/ 10096136 w 12222426"/>
              <a:gd name="connsiteY1" fmla="*/ 5264333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59130"/>
              <a:gd name="connsiteY0" fmla="*/ 6847114 h 6847115"/>
              <a:gd name="connsiteX1" fmla="*/ 10096136 w 12259130"/>
              <a:gd name="connsiteY1" fmla="*/ 5238933 h 6847115"/>
              <a:gd name="connsiteX2" fmla="*/ 12259130 w 12259130"/>
              <a:gd name="connsiteY2" fmla="*/ 0 h 6847115"/>
              <a:gd name="connsiteX3" fmla="*/ 12221030 w 12259130"/>
              <a:gd name="connsiteY3" fmla="*/ 6847115 h 6847115"/>
              <a:gd name="connsiteX4" fmla="*/ 0 w 12259130"/>
              <a:gd name="connsiteY4" fmla="*/ 6847114 h 6847115"/>
              <a:gd name="connsiteX0" fmla="*/ 0 w 12170230"/>
              <a:gd name="connsiteY0" fmla="*/ 6859814 h 6859814"/>
              <a:gd name="connsiteX1" fmla="*/ 10007236 w 12170230"/>
              <a:gd name="connsiteY1" fmla="*/ 5238933 h 6859814"/>
              <a:gd name="connsiteX2" fmla="*/ 12170230 w 12170230"/>
              <a:gd name="connsiteY2" fmla="*/ 0 h 6859814"/>
              <a:gd name="connsiteX3" fmla="*/ 12132130 w 12170230"/>
              <a:gd name="connsiteY3" fmla="*/ 6847115 h 6859814"/>
              <a:gd name="connsiteX4" fmla="*/ 0 w 12170230"/>
              <a:gd name="connsiteY4" fmla="*/ 6859814 h 6859814"/>
              <a:gd name="connsiteX0" fmla="*/ 0 w 12195630"/>
              <a:gd name="connsiteY0" fmla="*/ 6847114 h 6847115"/>
              <a:gd name="connsiteX1" fmla="*/ 10032636 w 12195630"/>
              <a:gd name="connsiteY1" fmla="*/ 5238933 h 6847115"/>
              <a:gd name="connsiteX2" fmla="*/ 12195630 w 12195630"/>
              <a:gd name="connsiteY2" fmla="*/ 0 h 6847115"/>
              <a:gd name="connsiteX3" fmla="*/ 12157530 w 12195630"/>
              <a:gd name="connsiteY3" fmla="*/ 6847115 h 6847115"/>
              <a:gd name="connsiteX4" fmla="*/ 0 w 12195630"/>
              <a:gd name="connsiteY4" fmla="*/ 6847114 h 6847115"/>
              <a:gd name="connsiteX0" fmla="*/ 0 w 12195630"/>
              <a:gd name="connsiteY0" fmla="*/ 6847114 h 6847115"/>
              <a:gd name="connsiteX1" fmla="*/ 10032636 w 12195630"/>
              <a:gd name="connsiteY1" fmla="*/ 5238933 h 6847115"/>
              <a:gd name="connsiteX2" fmla="*/ 12195630 w 12195630"/>
              <a:gd name="connsiteY2" fmla="*/ 0 h 6847115"/>
              <a:gd name="connsiteX3" fmla="*/ 12157530 w 12195630"/>
              <a:gd name="connsiteY3" fmla="*/ 6847115 h 6847115"/>
              <a:gd name="connsiteX4" fmla="*/ 0 w 12195630"/>
              <a:gd name="connsiteY4" fmla="*/ 6847114 h 6847115"/>
              <a:gd name="connsiteX0" fmla="*/ 0 w 12195630"/>
              <a:gd name="connsiteY0" fmla="*/ 6847114 h 6847115"/>
              <a:gd name="connsiteX1" fmla="*/ 10032636 w 12195630"/>
              <a:gd name="connsiteY1" fmla="*/ 5238933 h 6847115"/>
              <a:gd name="connsiteX2" fmla="*/ 12195630 w 12195630"/>
              <a:gd name="connsiteY2" fmla="*/ 0 h 6847115"/>
              <a:gd name="connsiteX3" fmla="*/ 12157530 w 12195630"/>
              <a:gd name="connsiteY3" fmla="*/ 6847115 h 6847115"/>
              <a:gd name="connsiteX4" fmla="*/ 0 w 12195630"/>
              <a:gd name="connsiteY4" fmla="*/ 6847114 h 684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5630" h="6847115">
                <a:moveTo>
                  <a:pt x="0" y="6847114"/>
                </a:moveTo>
                <a:cubicBezTo>
                  <a:pt x="1860005" y="5494382"/>
                  <a:pt x="7994831" y="6388465"/>
                  <a:pt x="10032636" y="5238933"/>
                </a:cubicBezTo>
                <a:cubicBezTo>
                  <a:pt x="12206876" y="3558178"/>
                  <a:pt x="11083835" y="1631043"/>
                  <a:pt x="12195630" y="0"/>
                </a:cubicBezTo>
                <a:cubicBezTo>
                  <a:pt x="12190792" y="2281162"/>
                  <a:pt x="12162368" y="4565953"/>
                  <a:pt x="12157530" y="6847115"/>
                </a:cubicBezTo>
                <a:lnTo>
                  <a:pt x="0" y="68471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9">
            <a:extLst>
              <a:ext uri="{FF2B5EF4-FFF2-40B4-BE49-F238E27FC236}">
                <a16:creationId xmlns:a16="http://schemas.microsoft.com/office/drawing/2014/main" id="{66BF8A63-094C-431F-A3A0-63E41BD8DF9F}"/>
              </a:ext>
            </a:extLst>
          </p:cNvPr>
          <p:cNvSpPr/>
          <p:nvPr userDrawn="1"/>
        </p:nvSpPr>
        <p:spPr>
          <a:xfrm>
            <a:off x="-15213" y="-8794"/>
            <a:ext cx="12222426" cy="6872515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36776 w 12192000"/>
              <a:gd name="connsiteY1" fmla="*/ 5630091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371907 w 12192000"/>
              <a:gd name="connsiteY1" fmla="*/ 5786846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700000"/>
              <a:gd name="connsiteY0" fmla="*/ 6858000 h 7525657"/>
              <a:gd name="connsiteX1" fmla="*/ 10371907 w 12700000"/>
              <a:gd name="connsiteY1" fmla="*/ 5786846 h 7525657"/>
              <a:gd name="connsiteX2" fmla="*/ 12192000 w 12700000"/>
              <a:gd name="connsiteY2" fmla="*/ 0 h 7525657"/>
              <a:gd name="connsiteX3" fmla="*/ 12700000 w 12700000"/>
              <a:gd name="connsiteY3" fmla="*/ 7525657 h 7525657"/>
              <a:gd name="connsiteX4" fmla="*/ 0 w 12700000"/>
              <a:gd name="connsiteY4" fmla="*/ 6858000 h 7525657"/>
              <a:gd name="connsiteX0" fmla="*/ 0 w 12729029"/>
              <a:gd name="connsiteY0" fmla="*/ 6204858 h 6872515"/>
              <a:gd name="connsiteX1" fmla="*/ 10371907 w 12729029"/>
              <a:gd name="connsiteY1" fmla="*/ 5133704 h 6872515"/>
              <a:gd name="connsiteX2" fmla="*/ 12729029 w 12729029"/>
              <a:gd name="connsiteY2" fmla="*/ 0 h 6872515"/>
              <a:gd name="connsiteX3" fmla="*/ 12700000 w 12729029"/>
              <a:gd name="connsiteY3" fmla="*/ 6872515 h 6872515"/>
              <a:gd name="connsiteX4" fmla="*/ 0 w 12729029"/>
              <a:gd name="connsiteY4" fmla="*/ 6204858 h 6872515"/>
              <a:gd name="connsiteX0" fmla="*/ 0 w 12162972"/>
              <a:gd name="connsiteY0" fmla="*/ 6872515 h 6872515"/>
              <a:gd name="connsiteX1" fmla="*/ 9805850 w 12162972"/>
              <a:gd name="connsiteY1" fmla="*/ 5133704 h 6872515"/>
              <a:gd name="connsiteX2" fmla="*/ 12162972 w 12162972"/>
              <a:gd name="connsiteY2" fmla="*/ 0 h 6872515"/>
              <a:gd name="connsiteX3" fmla="*/ 12133943 w 12162972"/>
              <a:gd name="connsiteY3" fmla="*/ 6872515 h 6872515"/>
              <a:gd name="connsiteX4" fmla="*/ 0 w 12162972"/>
              <a:gd name="connsiteY4" fmla="*/ 6872515 h 6872515"/>
              <a:gd name="connsiteX0" fmla="*/ 0 w 12148458"/>
              <a:gd name="connsiteY0" fmla="*/ 6843486 h 6843486"/>
              <a:gd name="connsiteX1" fmla="*/ 9805850 w 12148458"/>
              <a:gd name="connsiteY1" fmla="*/ 5104675 h 6843486"/>
              <a:gd name="connsiteX2" fmla="*/ 12148458 w 12148458"/>
              <a:gd name="connsiteY2" fmla="*/ 0 h 6843486"/>
              <a:gd name="connsiteX3" fmla="*/ 12133943 w 12148458"/>
              <a:gd name="connsiteY3" fmla="*/ 6843486 h 6843486"/>
              <a:gd name="connsiteX4" fmla="*/ 0 w 12148458"/>
              <a:gd name="connsiteY4" fmla="*/ 6843486 h 6843486"/>
              <a:gd name="connsiteX0" fmla="*/ 0 w 12148458"/>
              <a:gd name="connsiteY0" fmla="*/ 6843486 h 6843486"/>
              <a:gd name="connsiteX1" fmla="*/ 9805850 w 12148458"/>
              <a:gd name="connsiteY1" fmla="*/ 5104675 h 6843486"/>
              <a:gd name="connsiteX2" fmla="*/ 12148458 w 12148458"/>
              <a:gd name="connsiteY2" fmla="*/ 0 h 6843486"/>
              <a:gd name="connsiteX3" fmla="*/ 12032343 w 12148458"/>
              <a:gd name="connsiteY3" fmla="*/ 6698343 h 6843486"/>
              <a:gd name="connsiteX4" fmla="*/ 0 w 12148458"/>
              <a:gd name="connsiteY4" fmla="*/ 6843486 h 6843486"/>
              <a:gd name="connsiteX0" fmla="*/ 0 w 12149854"/>
              <a:gd name="connsiteY0" fmla="*/ 6843486 h 6843486"/>
              <a:gd name="connsiteX1" fmla="*/ 9805850 w 12149854"/>
              <a:gd name="connsiteY1" fmla="*/ 5104675 h 6843486"/>
              <a:gd name="connsiteX2" fmla="*/ 12148458 w 12149854"/>
              <a:gd name="connsiteY2" fmla="*/ 0 h 6843486"/>
              <a:gd name="connsiteX3" fmla="*/ 12148458 w 12149854"/>
              <a:gd name="connsiteY3" fmla="*/ 6828972 h 6843486"/>
              <a:gd name="connsiteX4" fmla="*/ 0 w 12149854"/>
              <a:gd name="connsiteY4" fmla="*/ 6843486 h 6843486"/>
              <a:gd name="connsiteX0" fmla="*/ 0 w 12193397"/>
              <a:gd name="connsiteY0" fmla="*/ 6887029 h 6887029"/>
              <a:gd name="connsiteX1" fmla="*/ 9849393 w 12193397"/>
              <a:gd name="connsiteY1" fmla="*/ 5104675 h 6887029"/>
              <a:gd name="connsiteX2" fmla="*/ 12192001 w 12193397"/>
              <a:gd name="connsiteY2" fmla="*/ 0 h 6887029"/>
              <a:gd name="connsiteX3" fmla="*/ 12192001 w 12193397"/>
              <a:gd name="connsiteY3" fmla="*/ 6828972 h 6887029"/>
              <a:gd name="connsiteX4" fmla="*/ 0 w 12193397"/>
              <a:gd name="connsiteY4" fmla="*/ 6887029 h 6887029"/>
              <a:gd name="connsiteX0" fmla="*/ 0 w 12193397"/>
              <a:gd name="connsiteY0" fmla="*/ 6887029 h 6887029"/>
              <a:gd name="connsiteX1" fmla="*/ 9849393 w 12193397"/>
              <a:gd name="connsiteY1" fmla="*/ 5104675 h 6887029"/>
              <a:gd name="connsiteX2" fmla="*/ 12192001 w 12193397"/>
              <a:gd name="connsiteY2" fmla="*/ 0 h 6887029"/>
              <a:gd name="connsiteX3" fmla="*/ 12192001 w 12193397"/>
              <a:gd name="connsiteY3" fmla="*/ 6887029 h 6887029"/>
              <a:gd name="connsiteX4" fmla="*/ 0 w 12193397"/>
              <a:gd name="connsiteY4" fmla="*/ 6887029 h 6887029"/>
              <a:gd name="connsiteX0" fmla="*/ 0 w 12192154"/>
              <a:gd name="connsiteY0" fmla="*/ 6219372 h 6219372"/>
              <a:gd name="connsiteX1" fmla="*/ 9849393 w 12192154"/>
              <a:gd name="connsiteY1" fmla="*/ 4437018 h 6219372"/>
              <a:gd name="connsiteX2" fmla="*/ 12090401 w 12192154"/>
              <a:gd name="connsiteY2" fmla="*/ 0 h 6219372"/>
              <a:gd name="connsiteX3" fmla="*/ 12192001 w 12192154"/>
              <a:gd name="connsiteY3" fmla="*/ 6219372 h 6219372"/>
              <a:gd name="connsiteX4" fmla="*/ 0 w 12192154"/>
              <a:gd name="connsiteY4" fmla="*/ 6219372 h 6219372"/>
              <a:gd name="connsiteX0" fmla="*/ 0 w 12193397"/>
              <a:gd name="connsiteY0" fmla="*/ 6219372 h 6219372"/>
              <a:gd name="connsiteX1" fmla="*/ 9849393 w 12193397"/>
              <a:gd name="connsiteY1" fmla="*/ 4437018 h 6219372"/>
              <a:gd name="connsiteX2" fmla="*/ 12192001 w 12193397"/>
              <a:gd name="connsiteY2" fmla="*/ 0 h 6219372"/>
              <a:gd name="connsiteX3" fmla="*/ 12192001 w 12193397"/>
              <a:gd name="connsiteY3" fmla="*/ 6219372 h 6219372"/>
              <a:gd name="connsiteX4" fmla="*/ 0 w 12193397"/>
              <a:gd name="connsiteY4" fmla="*/ 6219372 h 6219372"/>
              <a:gd name="connsiteX0" fmla="*/ 0 w 12193397"/>
              <a:gd name="connsiteY0" fmla="*/ 6219372 h 6872515"/>
              <a:gd name="connsiteX1" fmla="*/ 9849393 w 12193397"/>
              <a:gd name="connsiteY1" fmla="*/ 4437018 h 6872515"/>
              <a:gd name="connsiteX2" fmla="*/ 12192001 w 12193397"/>
              <a:gd name="connsiteY2" fmla="*/ 0 h 6872515"/>
              <a:gd name="connsiteX3" fmla="*/ 12192001 w 12193397"/>
              <a:gd name="connsiteY3" fmla="*/ 6872515 h 6872515"/>
              <a:gd name="connsiteX4" fmla="*/ 0 w 12193397"/>
              <a:gd name="connsiteY4" fmla="*/ 6219372 h 6872515"/>
              <a:gd name="connsiteX0" fmla="*/ 0 w 12222426"/>
              <a:gd name="connsiteY0" fmla="*/ 6872514 h 6872515"/>
              <a:gd name="connsiteX1" fmla="*/ 9878422 w 12222426"/>
              <a:gd name="connsiteY1" fmla="*/ 4437018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22426"/>
              <a:gd name="connsiteY0" fmla="*/ 6872514 h 6872515"/>
              <a:gd name="connsiteX1" fmla="*/ 10197736 w 12222426"/>
              <a:gd name="connsiteY1" fmla="*/ 4814390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22426"/>
              <a:gd name="connsiteY0" fmla="*/ 6872514 h 6872515"/>
              <a:gd name="connsiteX1" fmla="*/ 10212250 w 12222426"/>
              <a:gd name="connsiteY1" fmla="*/ 5409476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2426" h="6872515">
                <a:moveTo>
                  <a:pt x="0" y="6872514"/>
                </a:moveTo>
                <a:cubicBezTo>
                  <a:pt x="2037805" y="5722982"/>
                  <a:pt x="8174445" y="6559008"/>
                  <a:pt x="10212250" y="5409476"/>
                </a:cubicBezTo>
                <a:cubicBezTo>
                  <a:pt x="12386490" y="3728721"/>
                  <a:pt x="11261635" y="1719943"/>
                  <a:pt x="12221030" y="0"/>
                </a:cubicBezTo>
                <a:cubicBezTo>
                  <a:pt x="12216192" y="2281162"/>
                  <a:pt x="12225868" y="4591353"/>
                  <a:pt x="12221030" y="6872515"/>
                </a:cubicBezTo>
                <a:lnTo>
                  <a:pt x="0" y="6872514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Isosceles Triangle 9">
            <a:extLst>
              <a:ext uri="{FF2B5EF4-FFF2-40B4-BE49-F238E27FC236}">
                <a16:creationId xmlns:a16="http://schemas.microsoft.com/office/drawing/2014/main" id="{ED72CE23-6E9E-445E-A127-A9C3AB89B488}"/>
              </a:ext>
            </a:extLst>
          </p:cNvPr>
          <p:cNvSpPr/>
          <p:nvPr userDrawn="1"/>
        </p:nvSpPr>
        <p:spPr>
          <a:xfrm rot="10800000">
            <a:off x="1" y="-12699"/>
            <a:ext cx="12204700" cy="68707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36776 w 12192000"/>
              <a:gd name="connsiteY1" fmla="*/ 5630091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371907 w 12192000"/>
              <a:gd name="connsiteY1" fmla="*/ 5786846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97736 w 12192000"/>
              <a:gd name="connsiteY1" fmla="*/ 5656217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039600"/>
              <a:gd name="connsiteY0" fmla="*/ 6997700 h 6997700"/>
              <a:gd name="connsiteX1" fmla="*/ 10045336 w 12039600"/>
              <a:gd name="connsiteY1" fmla="*/ 5656217 h 6997700"/>
              <a:gd name="connsiteX2" fmla="*/ 12039600 w 12039600"/>
              <a:gd name="connsiteY2" fmla="*/ 0 h 6997700"/>
              <a:gd name="connsiteX3" fmla="*/ 12039600 w 12039600"/>
              <a:gd name="connsiteY3" fmla="*/ 6858000 h 6997700"/>
              <a:gd name="connsiteX4" fmla="*/ 0 w 12039600"/>
              <a:gd name="connsiteY4" fmla="*/ 6997700 h 6997700"/>
              <a:gd name="connsiteX0" fmla="*/ 0 w 12192000"/>
              <a:gd name="connsiteY0" fmla="*/ 6997700 h 6997700"/>
              <a:gd name="connsiteX1" fmla="*/ 10045336 w 12192000"/>
              <a:gd name="connsiteY1" fmla="*/ 5656217 h 6997700"/>
              <a:gd name="connsiteX2" fmla="*/ 12039600 w 12192000"/>
              <a:gd name="connsiteY2" fmla="*/ 0 h 6997700"/>
              <a:gd name="connsiteX3" fmla="*/ 12192000 w 12192000"/>
              <a:gd name="connsiteY3" fmla="*/ 6997700 h 6997700"/>
              <a:gd name="connsiteX4" fmla="*/ 0 w 12192000"/>
              <a:gd name="connsiteY4" fmla="*/ 6997700 h 6997700"/>
              <a:gd name="connsiteX0" fmla="*/ 0 w 12192000"/>
              <a:gd name="connsiteY0" fmla="*/ 6845300 h 6845300"/>
              <a:gd name="connsiteX1" fmla="*/ 10045336 w 12192000"/>
              <a:gd name="connsiteY1" fmla="*/ 5503817 h 6845300"/>
              <a:gd name="connsiteX2" fmla="*/ 12192000 w 12192000"/>
              <a:gd name="connsiteY2" fmla="*/ 0 h 6845300"/>
              <a:gd name="connsiteX3" fmla="*/ 12192000 w 12192000"/>
              <a:gd name="connsiteY3" fmla="*/ 6845300 h 6845300"/>
              <a:gd name="connsiteX4" fmla="*/ 0 w 12192000"/>
              <a:gd name="connsiteY4" fmla="*/ 6845300 h 6845300"/>
              <a:gd name="connsiteX0" fmla="*/ 0 w 12192000"/>
              <a:gd name="connsiteY0" fmla="*/ 6845300 h 6845300"/>
              <a:gd name="connsiteX1" fmla="*/ 10083436 w 12192000"/>
              <a:gd name="connsiteY1" fmla="*/ 5592717 h 6845300"/>
              <a:gd name="connsiteX2" fmla="*/ 12192000 w 12192000"/>
              <a:gd name="connsiteY2" fmla="*/ 0 h 6845300"/>
              <a:gd name="connsiteX3" fmla="*/ 12192000 w 12192000"/>
              <a:gd name="connsiteY3" fmla="*/ 6845300 h 6845300"/>
              <a:gd name="connsiteX4" fmla="*/ 0 w 12192000"/>
              <a:gd name="connsiteY4" fmla="*/ 6845300 h 6845300"/>
              <a:gd name="connsiteX0" fmla="*/ 0 w 12192000"/>
              <a:gd name="connsiteY0" fmla="*/ 6845300 h 6845300"/>
              <a:gd name="connsiteX1" fmla="*/ 10045336 w 12192000"/>
              <a:gd name="connsiteY1" fmla="*/ 5554617 h 6845300"/>
              <a:gd name="connsiteX2" fmla="*/ 12192000 w 12192000"/>
              <a:gd name="connsiteY2" fmla="*/ 0 h 6845300"/>
              <a:gd name="connsiteX3" fmla="*/ 12192000 w 12192000"/>
              <a:gd name="connsiteY3" fmla="*/ 6845300 h 6845300"/>
              <a:gd name="connsiteX4" fmla="*/ 0 w 12192000"/>
              <a:gd name="connsiteY4" fmla="*/ 6845300 h 6845300"/>
              <a:gd name="connsiteX0" fmla="*/ 0 w 12192000"/>
              <a:gd name="connsiteY0" fmla="*/ 6845300 h 6845300"/>
              <a:gd name="connsiteX1" fmla="*/ 10045336 w 12192000"/>
              <a:gd name="connsiteY1" fmla="*/ 5554617 h 6845300"/>
              <a:gd name="connsiteX2" fmla="*/ 12192000 w 12192000"/>
              <a:gd name="connsiteY2" fmla="*/ 0 h 6845300"/>
              <a:gd name="connsiteX3" fmla="*/ 12192000 w 12192000"/>
              <a:gd name="connsiteY3" fmla="*/ 6845300 h 6845300"/>
              <a:gd name="connsiteX4" fmla="*/ 0 w 12192000"/>
              <a:gd name="connsiteY4" fmla="*/ 6845300 h 6845300"/>
              <a:gd name="connsiteX0" fmla="*/ 0 w 12204700"/>
              <a:gd name="connsiteY0" fmla="*/ 6832600 h 6845300"/>
              <a:gd name="connsiteX1" fmla="*/ 10058036 w 12204700"/>
              <a:gd name="connsiteY1" fmla="*/ 5554617 h 6845300"/>
              <a:gd name="connsiteX2" fmla="*/ 12204700 w 12204700"/>
              <a:gd name="connsiteY2" fmla="*/ 0 h 6845300"/>
              <a:gd name="connsiteX3" fmla="*/ 12204700 w 12204700"/>
              <a:gd name="connsiteY3" fmla="*/ 6845300 h 6845300"/>
              <a:gd name="connsiteX4" fmla="*/ 0 w 12204700"/>
              <a:gd name="connsiteY4" fmla="*/ 6832600 h 6845300"/>
              <a:gd name="connsiteX0" fmla="*/ 0 w 12204700"/>
              <a:gd name="connsiteY0" fmla="*/ 6832600 h 6845300"/>
              <a:gd name="connsiteX1" fmla="*/ 10058036 w 12204700"/>
              <a:gd name="connsiteY1" fmla="*/ 5554617 h 6845300"/>
              <a:gd name="connsiteX2" fmla="*/ 12204700 w 12204700"/>
              <a:gd name="connsiteY2" fmla="*/ 0 h 6845300"/>
              <a:gd name="connsiteX3" fmla="*/ 12204700 w 12204700"/>
              <a:gd name="connsiteY3" fmla="*/ 6845300 h 6845300"/>
              <a:gd name="connsiteX4" fmla="*/ 0 w 12204700"/>
              <a:gd name="connsiteY4" fmla="*/ 6832600 h 6845300"/>
              <a:gd name="connsiteX0" fmla="*/ 0 w 12204700"/>
              <a:gd name="connsiteY0" fmla="*/ 6832600 h 6870700"/>
              <a:gd name="connsiteX1" fmla="*/ 10058036 w 12204700"/>
              <a:gd name="connsiteY1" fmla="*/ 5554617 h 6870700"/>
              <a:gd name="connsiteX2" fmla="*/ 12204700 w 12204700"/>
              <a:gd name="connsiteY2" fmla="*/ 0 h 6870700"/>
              <a:gd name="connsiteX3" fmla="*/ 12192000 w 12204700"/>
              <a:gd name="connsiteY3" fmla="*/ 6870700 h 6870700"/>
              <a:gd name="connsiteX4" fmla="*/ 0 w 12204700"/>
              <a:gd name="connsiteY4" fmla="*/ 683260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700" h="6870700">
                <a:moveTo>
                  <a:pt x="0" y="6832600"/>
                </a:moveTo>
                <a:cubicBezTo>
                  <a:pt x="1885405" y="5568768"/>
                  <a:pt x="8020231" y="6704149"/>
                  <a:pt x="10058036" y="5554617"/>
                </a:cubicBezTo>
                <a:cubicBezTo>
                  <a:pt x="12232276" y="3873862"/>
                  <a:pt x="11054805" y="1554843"/>
                  <a:pt x="12204700" y="0"/>
                </a:cubicBezTo>
                <a:cubicBezTo>
                  <a:pt x="12200467" y="2290233"/>
                  <a:pt x="12196233" y="4580467"/>
                  <a:pt x="12192000" y="6870700"/>
                </a:cubicBezTo>
                <a:lnTo>
                  <a:pt x="0" y="6832600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F55D275-D7F0-4BC5-ACE1-08EA96FE065F}"/>
              </a:ext>
            </a:extLst>
          </p:cNvPr>
          <p:cNvSpPr/>
          <p:nvPr userDrawn="1"/>
        </p:nvSpPr>
        <p:spPr>
          <a:xfrm rot="10800000">
            <a:off x="1" y="1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36776 w 12192000"/>
              <a:gd name="connsiteY1" fmla="*/ 5630091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371907 w 12192000"/>
              <a:gd name="connsiteY1" fmla="*/ 5786846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97736 w 12192000"/>
              <a:gd name="connsiteY1" fmla="*/ 5656217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cubicBezTo>
                  <a:pt x="2037805" y="5708468"/>
                  <a:pt x="8159931" y="6805749"/>
                  <a:pt x="10197736" y="5656217"/>
                </a:cubicBezTo>
                <a:cubicBezTo>
                  <a:pt x="12371976" y="3975462"/>
                  <a:pt x="11232605" y="1719943"/>
                  <a:pt x="12192000" y="0"/>
                </a:cubicBez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9358ED85-3F91-4A60-AA0D-5214CD30A5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1"/>
          <a:stretch/>
        </p:blipFill>
        <p:spPr>
          <a:xfrm>
            <a:off x="354562" y="479042"/>
            <a:ext cx="1824738" cy="1432477"/>
          </a:xfrm>
          <a:prstGeom prst="rect">
            <a:avLst/>
          </a:prstGeom>
        </p:spPr>
      </p:pic>
      <p:pic>
        <p:nvPicPr>
          <p:cNvPr id="17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45027A7-4436-4BFC-B715-CB8E92192DF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451" y="770574"/>
            <a:ext cx="4263315" cy="1217780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BE025E4A-4CBA-48FB-AEF6-DE10B0DC6327}"/>
              </a:ext>
            </a:extLst>
          </p:cNvPr>
          <p:cNvSpPr txBox="1">
            <a:spLocks/>
          </p:cNvSpPr>
          <p:nvPr userDrawn="1"/>
        </p:nvSpPr>
        <p:spPr>
          <a:xfrm>
            <a:off x="6958652" y="5796343"/>
            <a:ext cx="5132090" cy="97792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0" i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Curriculum Development </a:t>
            </a:r>
          </a:p>
          <a:p>
            <a:pPr algn="r"/>
            <a:r>
              <a:rPr lang="en-US" sz="1400" b="0" i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Master’s Degree Program in </a:t>
            </a:r>
          </a:p>
          <a:p>
            <a:pPr algn="r"/>
            <a:r>
              <a:rPr lang="en-US" sz="1400" b="0" i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Engineering for Thailand Sustainable Smart Industry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D39AF64-02D8-4A17-BB3F-4E3014876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6177" y="3445482"/>
            <a:ext cx="8950284" cy="1305161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47DADDB0-2C51-4443-AB1B-DC4AF7639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177" y="2067992"/>
            <a:ext cx="8950284" cy="1121423"/>
          </a:xfrm>
          <a:noFill/>
        </p:spPr>
        <p:txBody>
          <a:bodyPr anchor="ctr">
            <a:noAutofit/>
          </a:bodyPr>
          <a:lstStyle>
            <a:lvl1pPr algn="ctr">
              <a:defRPr sz="4400" b="0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E31D9C-DF45-4586-BF2E-7912D4B41D80}"/>
              </a:ext>
            </a:extLst>
          </p:cNvPr>
          <p:cNvSpPr/>
          <p:nvPr userDrawn="1"/>
        </p:nvSpPr>
        <p:spPr>
          <a:xfrm>
            <a:off x="1356177" y="3184039"/>
            <a:ext cx="8950284" cy="8439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344BED-7B33-41AD-A323-368EB9B434D6}"/>
              </a:ext>
            </a:extLst>
          </p:cNvPr>
          <p:cNvSpPr/>
          <p:nvPr userDrawn="1"/>
        </p:nvSpPr>
        <p:spPr>
          <a:xfrm>
            <a:off x="1615354" y="3263030"/>
            <a:ext cx="8431930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023124-B431-4DF0-80A3-5D3DB66D88FD}"/>
              </a:ext>
            </a:extLst>
          </p:cNvPr>
          <p:cNvSpPr/>
          <p:nvPr userDrawn="1"/>
        </p:nvSpPr>
        <p:spPr>
          <a:xfrm>
            <a:off x="1927935" y="3310167"/>
            <a:ext cx="7806768" cy="52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1433334" y="1661096"/>
            <a:ext cx="10658792" cy="5077641"/>
            <a:chOff x="1433334" y="1661096"/>
            <a:chExt cx="10658792" cy="507764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0E009E9-C9B2-471A-9A7A-5D205EEDA1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0309" y="4249828"/>
              <a:ext cx="1280160" cy="1280160"/>
            </a:xfrm>
            <a:prstGeom prst="rect">
              <a:avLst/>
            </a:prstGeom>
            <a:noFill/>
          </p:spPr>
        </p:pic>
        <p:pic>
          <p:nvPicPr>
            <p:cNvPr id="2" name="Picture 1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366" y="5267033"/>
              <a:ext cx="1243584" cy="1228038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735" y="5409421"/>
              <a:ext cx="1234440" cy="123444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371" y="4984342"/>
              <a:ext cx="1554480" cy="1417874"/>
            </a:xfrm>
            <a:prstGeom prst="rect">
              <a:avLst/>
            </a:prstGeom>
          </p:spPr>
        </p:pic>
        <p:grpSp>
          <p:nvGrpSpPr>
            <p:cNvPr id="39" name="Group 38"/>
            <p:cNvGrpSpPr/>
            <p:nvPr userDrawn="1"/>
          </p:nvGrpSpPr>
          <p:grpSpPr>
            <a:xfrm>
              <a:off x="1433334" y="5625782"/>
              <a:ext cx="1947672" cy="1112955"/>
              <a:chOff x="1462142" y="5625782"/>
              <a:chExt cx="1947672" cy="1112955"/>
            </a:xfrm>
          </p:grpSpPr>
          <p:sp>
            <p:nvSpPr>
              <p:cNvPr id="29" name="Rectangle 28"/>
              <p:cNvSpPr/>
              <p:nvPr userDrawn="1"/>
            </p:nvSpPr>
            <p:spPr>
              <a:xfrm>
                <a:off x="1709237" y="6396483"/>
                <a:ext cx="1453102" cy="1565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 userDrawn="1"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2142" y="5625782"/>
                <a:ext cx="1947672" cy="1112955"/>
              </a:xfrm>
              <a:prstGeom prst="rect">
                <a:avLst/>
              </a:prstGeom>
            </p:spPr>
          </p:pic>
        </p:grpSp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5690" y="4846630"/>
              <a:ext cx="1252728" cy="1244376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422" y="1661096"/>
              <a:ext cx="1060704" cy="141667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2832" y="5179620"/>
              <a:ext cx="1225296" cy="1418349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9173" y="2994422"/>
              <a:ext cx="850392" cy="1490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493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A9F83CD-1E72-46FA-A09B-48783A0A34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02EEB56D-10AA-4548-B3DB-C74661EAED2E}"/>
              </a:ext>
            </a:extLst>
          </p:cNvPr>
          <p:cNvSpPr/>
          <p:nvPr userDrawn="1"/>
        </p:nvSpPr>
        <p:spPr>
          <a:xfrm rot="10800000">
            <a:off x="304800" y="274321"/>
            <a:ext cx="11571545" cy="6295197"/>
          </a:xfrm>
          <a:prstGeom prst="round2DiagRect">
            <a:avLst/>
          </a:prstGeom>
          <a:solidFill>
            <a:schemeClr val="bg1"/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3" name="Picture 6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33CC12D3-EFEE-4DBD-A0DE-4E68668611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24" y="486231"/>
            <a:ext cx="1091440" cy="89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1045D65-668D-4D95-B4D8-EA5B054C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/>
          </a:bodyPr>
          <a:lstStyle>
            <a:lvl1pPr algn="ctr">
              <a:defRPr sz="3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2A50B16-EDDF-4F8E-8E61-17E398D06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14" y="1693703"/>
            <a:ext cx="11229516" cy="4303509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AB01A1C-51D1-41B4-9C3C-E06B1D57AF69}"/>
              </a:ext>
            </a:extLst>
          </p:cNvPr>
          <p:cNvGrpSpPr/>
          <p:nvPr userDrawn="1"/>
        </p:nvGrpSpPr>
        <p:grpSpPr>
          <a:xfrm>
            <a:off x="1792289" y="1349129"/>
            <a:ext cx="9913040" cy="154101"/>
            <a:chOff x="1610813" y="1340083"/>
            <a:chExt cx="7607984" cy="16991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FAE0845-1B36-45A0-A900-346B585FB863}"/>
                </a:ext>
              </a:extLst>
            </p:cNvPr>
            <p:cNvSpPr/>
            <p:nvPr userDrawn="1"/>
          </p:nvSpPr>
          <p:spPr>
            <a:xfrm>
              <a:off x="1610813" y="1340083"/>
              <a:ext cx="7607984" cy="843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424509-D133-4E5C-8A4D-7A431372B253}"/>
                </a:ext>
              </a:extLst>
            </p:cNvPr>
            <p:cNvSpPr/>
            <p:nvPr userDrawn="1"/>
          </p:nvSpPr>
          <p:spPr>
            <a:xfrm>
              <a:off x="1831119" y="1405583"/>
              <a:ext cx="7167370" cy="4571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4E59BE7-4247-4ABD-852F-D91F21A5AAD4}"/>
                </a:ext>
              </a:extLst>
            </p:cNvPr>
            <p:cNvSpPr/>
            <p:nvPr userDrawn="1"/>
          </p:nvSpPr>
          <p:spPr>
            <a:xfrm>
              <a:off x="2096821" y="1457576"/>
              <a:ext cx="6635965" cy="524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361314F-AD54-4372-AC14-9CC620E0DE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4" b="10446"/>
          <a:stretch/>
        </p:blipFill>
        <p:spPr>
          <a:xfrm>
            <a:off x="4578232" y="6117024"/>
            <a:ext cx="3329507" cy="74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1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A9F83CD-1E72-46FA-A09B-48783A0A34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02EEB56D-10AA-4548-B3DB-C74661EAED2E}"/>
              </a:ext>
            </a:extLst>
          </p:cNvPr>
          <p:cNvSpPr/>
          <p:nvPr userDrawn="1"/>
        </p:nvSpPr>
        <p:spPr>
          <a:xfrm rot="10800000">
            <a:off x="304800" y="274321"/>
            <a:ext cx="11571545" cy="6295197"/>
          </a:xfrm>
          <a:prstGeom prst="round2DiagRect">
            <a:avLst/>
          </a:prstGeom>
          <a:solidFill>
            <a:schemeClr val="bg1"/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3" name="Picture 6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33CC12D3-EFEE-4DBD-A0DE-4E68668611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24" y="486231"/>
            <a:ext cx="1091440" cy="89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1045D65-668D-4D95-B4D8-EA5B054C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8" y="448674"/>
            <a:ext cx="9913041" cy="888031"/>
          </a:xfrm>
        </p:spPr>
        <p:txBody>
          <a:bodyPr>
            <a:normAutofit/>
          </a:bodyPr>
          <a:lstStyle>
            <a:lvl1pPr algn="ctr">
              <a:defRPr sz="32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2A50B16-EDDF-4F8E-8E61-17E398D06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14" y="1693703"/>
            <a:ext cx="11229516" cy="4303509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361314F-AD54-4372-AC14-9CC620E0DE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4" b="10446"/>
          <a:stretch/>
        </p:blipFill>
        <p:spPr>
          <a:xfrm>
            <a:off x="4578232" y="6117024"/>
            <a:ext cx="3329507" cy="7466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sosceles Triangle 9">
            <a:extLst>
              <a:ext uri="{FF2B5EF4-FFF2-40B4-BE49-F238E27FC236}">
                <a16:creationId xmlns:a16="http://schemas.microsoft.com/office/drawing/2014/main" id="{C97EE39D-45B9-4BC4-A0D5-310EF34CFB88}"/>
              </a:ext>
            </a:extLst>
          </p:cNvPr>
          <p:cNvSpPr/>
          <p:nvPr userDrawn="1"/>
        </p:nvSpPr>
        <p:spPr>
          <a:xfrm>
            <a:off x="12703" y="2031"/>
            <a:ext cx="12195630" cy="6847115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36776 w 12192000"/>
              <a:gd name="connsiteY1" fmla="*/ 5630091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371907 w 12192000"/>
              <a:gd name="connsiteY1" fmla="*/ 5786846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700000"/>
              <a:gd name="connsiteY0" fmla="*/ 6858000 h 7525657"/>
              <a:gd name="connsiteX1" fmla="*/ 10371907 w 12700000"/>
              <a:gd name="connsiteY1" fmla="*/ 5786846 h 7525657"/>
              <a:gd name="connsiteX2" fmla="*/ 12192000 w 12700000"/>
              <a:gd name="connsiteY2" fmla="*/ 0 h 7525657"/>
              <a:gd name="connsiteX3" fmla="*/ 12700000 w 12700000"/>
              <a:gd name="connsiteY3" fmla="*/ 7525657 h 7525657"/>
              <a:gd name="connsiteX4" fmla="*/ 0 w 12700000"/>
              <a:gd name="connsiteY4" fmla="*/ 6858000 h 7525657"/>
              <a:gd name="connsiteX0" fmla="*/ 0 w 12729029"/>
              <a:gd name="connsiteY0" fmla="*/ 6204858 h 6872515"/>
              <a:gd name="connsiteX1" fmla="*/ 10371907 w 12729029"/>
              <a:gd name="connsiteY1" fmla="*/ 5133704 h 6872515"/>
              <a:gd name="connsiteX2" fmla="*/ 12729029 w 12729029"/>
              <a:gd name="connsiteY2" fmla="*/ 0 h 6872515"/>
              <a:gd name="connsiteX3" fmla="*/ 12700000 w 12729029"/>
              <a:gd name="connsiteY3" fmla="*/ 6872515 h 6872515"/>
              <a:gd name="connsiteX4" fmla="*/ 0 w 12729029"/>
              <a:gd name="connsiteY4" fmla="*/ 6204858 h 6872515"/>
              <a:gd name="connsiteX0" fmla="*/ 0 w 12162972"/>
              <a:gd name="connsiteY0" fmla="*/ 6872515 h 6872515"/>
              <a:gd name="connsiteX1" fmla="*/ 9805850 w 12162972"/>
              <a:gd name="connsiteY1" fmla="*/ 5133704 h 6872515"/>
              <a:gd name="connsiteX2" fmla="*/ 12162972 w 12162972"/>
              <a:gd name="connsiteY2" fmla="*/ 0 h 6872515"/>
              <a:gd name="connsiteX3" fmla="*/ 12133943 w 12162972"/>
              <a:gd name="connsiteY3" fmla="*/ 6872515 h 6872515"/>
              <a:gd name="connsiteX4" fmla="*/ 0 w 12162972"/>
              <a:gd name="connsiteY4" fmla="*/ 6872515 h 6872515"/>
              <a:gd name="connsiteX0" fmla="*/ 0 w 12148458"/>
              <a:gd name="connsiteY0" fmla="*/ 6843486 h 6843486"/>
              <a:gd name="connsiteX1" fmla="*/ 9805850 w 12148458"/>
              <a:gd name="connsiteY1" fmla="*/ 5104675 h 6843486"/>
              <a:gd name="connsiteX2" fmla="*/ 12148458 w 12148458"/>
              <a:gd name="connsiteY2" fmla="*/ 0 h 6843486"/>
              <a:gd name="connsiteX3" fmla="*/ 12133943 w 12148458"/>
              <a:gd name="connsiteY3" fmla="*/ 6843486 h 6843486"/>
              <a:gd name="connsiteX4" fmla="*/ 0 w 12148458"/>
              <a:gd name="connsiteY4" fmla="*/ 6843486 h 6843486"/>
              <a:gd name="connsiteX0" fmla="*/ 0 w 12148458"/>
              <a:gd name="connsiteY0" fmla="*/ 6843486 h 6843486"/>
              <a:gd name="connsiteX1" fmla="*/ 9805850 w 12148458"/>
              <a:gd name="connsiteY1" fmla="*/ 5104675 h 6843486"/>
              <a:gd name="connsiteX2" fmla="*/ 12148458 w 12148458"/>
              <a:gd name="connsiteY2" fmla="*/ 0 h 6843486"/>
              <a:gd name="connsiteX3" fmla="*/ 12032343 w 12148458"/>
              <a:gd name="connsiteY3" fmla="*/ 6698343 h 6843486"/>
              <a:gd name="connsiteX4" fmla="*/ 0 w 12148458"/>
              <a:gd name="connsiteY4" fmla="*/ 6843486 h 6843486"/>
              <a:gd name="connsiteX0" fmla="*/ 0 w 12149854"/>
              <a:gd name="connsiteY0" fmla="*/ 6843486 h 6843486"/>
              <a:gd name="connsiteX1" fmla="*/ 9805850 w 12149854"/>
              <a:gd name="connsiteY1" fmla="*/ 5104675 h 6843486"/>
              <a:gd name="connsiteX2" fmla="*/ 12148458 w 12149854"/>
              <a:gd name="connsiteY2" fmla="*/ 0 h 6843486"/>
              <a:gd name="connsiteX3" fmla="*/ 12148458 w 12149854"/>
              <a:gd name="connsiteY3" fmla="*/ 6828972 h 6843486"/>
              <a:gd name="connsiteX4" fmla="*/ 0 w 12149854"/>
              <a:gd name="connsiteY4" fmla="*/ 6843486 h 6843486"/>
              <a:gd name="connsiteX0" fmla="*/ 0 w 12193397"/>
              <a:gd name="connsiteY0" fmla="*/ 6887029 h 6887029"/>
              <a:gd name="connsiteX1" fmla="*/ 9849393 w 12193397"/>
              <a:gd name="connsiteY1" fmla="*/ 5104675 h 6887029"/>
              <a:gd name="connsiteX2" fmla="*/ 12192001 w 12193397"/>
              <a:gd name="connsiteY2" fmla="*/ 0 h 6887029"/>
              <a:gd name="connsiteX3" fmla="*/ 12192001 w 12193397"/>
              <a:gd name="connsiteY3" fmla="*/ 6828972 h 6887029"/>
              <a:gd name="connsiteX4" fmla="*/ 0 w 12193397"/>
              <a:gd name="connsiteY4" fmla="*/ 6887029 h 6887029"/>
              <a:gd name="connsiteX0" fmla="*/ 0 w 12193397"/>
              <a:gd name="connsiteY0" fmla="*/ 6887029 h 6887029"/>
              <a:gd name="connsiteX1" fmla="*/ 9849393 w 12193397"/>
              <a:gd name="connsiteY1" fmla="*/ 5104675 h 6887029"/>
              <a:gd name="connsiteX2" fmla="*/ 12192001 w 12193397"/>
              <a:gd name="connsiteY2" fmla="*/ 0 h 6887029"/>
              <a:gd name="connsiteX3" fmla="*/ 12192001 w 12193397"/>
              <a:gd name="connsiteY3" fmla="*/ 6887029 h 6887029"/>
              <a:gd name="connsiteX4" fmla="*/ 0 w 12193397"/>
              <a:gd name="connsiteY4" fmla="*/ 6887029 h 6887029"/>
              <a:gd name="connsiteX0" fmla="*/ 0 w 12192154"/>
              <a:gd name="connsiteY0" fmla="*/ 6219372 h 6219372"/>
              <a:gd name="connsiteX1" fmla="*/ 9849393 w 12192154"/>
              <a:gd name="connsiteY1" fmla="*/ 4437018 h 6219372"/>
              <a:gd name="connsiteX2" fmla="*/ 12090401 w 12192154"/>
              <a:gd name="connsiteY2" fmla="*/ 0 h 6219372"/>
              <a:gd name="connsiteX3" fmla="*/ 12192001 w 12192154"/>
              <a:gd name="connsiteY3" fmla="*/ 6219372 h 6219372"/>
              <a:gd name="connsiteX4" fmla="*/ 0 w 12192154"/>
              <a:gd name="connsiteY4" fmla="*/ 6219372 h 6219372"/>
              <a:gd name="connsiteX0" fmla="*/ 0 w 12193397"/>
              <a:gd name="connsiteY0" fmla="*/ 6219372 h 6219372"/>
              <a:gd name="connsiteX1" fmla="*/ 9849393 w 12193397"/>
              <a:gd name="connsiteY1" fmla="*/ 4437018 h 6219372"/>
              <a:gd name="connsiteX2" fmla="*/ 12192001 w 12193397"/>
              <a:gd name="connsiteY2" fmla="*/ 0 h 6219372"/>
              <a:gd name="connsiteX3" fmla="*/ 12192001 w 12193397"/>
              <a:gd name="connsiteY3" fmla="*/ 6219372 h 6219372"/>
              <a:gd name="connsiteX4" fmla="*/ 0 w 12193397"/>
              <a:gd name="connsiteY4" fmla="*/ 6219372 h 6219372"/>
              <a:gd name="connsiteX0" fmla="*/ 0 w 12193397"/>
              <a:gd name="connsiteY0" fmla="*/ 6219372 h 6872515"/>
              <a:gd name="connsiteX1" fmla="*/ 9849393 w 12193397"/>
              <a:gd name="connsiteY1" fmla="*/ 4437018 h 6872515"/>
              <a:gd name="connsiteX2" fmla="*/ 12192001 w 12193397"/>
              <a:gd name="connsiteY2" fmla="*/ 0 h 6872515"/>
              <a:gd name="connsiteX3" fmla="*/ 12192001 w 12193397"/>
              <a:gd name="connsiteY3" fmla="*/ 6872515 h 6872515"/>
              <a:gd name="connsiteX4" fmla="*/ 0 w 12193397"/>
              <a:gd name="connsiteY4" fmla="*/ 6219372 h 6872515"/>
              <a:gd name="connsiteX0" fmla="*/ 0 w 12222426"/>
              <a:gd name="connsiteY0" fmla="*/ 6872514 h 6872515"/>
              <a:gd name="connsiteX1" fmla="*/ 9878422 w 12222426"/>
              <a:gd name="connsiteY1" fmla="*/ 4437018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22426"/>
              <a:gd name="connsiteY0" fmla="*/ 6872514 h 6872515"/>
              <a:gd name="connsiteX1" fmla="*/ 10197736 w 12222426"/>
              <a:gd name="connsiteY1" fmla="*/ 4814390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22426"/>
              <a:gd name="connsiteY0" fmla="*/ 6872514 h 6872515"/>
              <a:gd name="connsiteX1" fmla="*/ 10212250 w 12222426"/>
              <a:gd name="connsiteY1" fmla="*/ 5409476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22426"/>
              <a:gd name="connsiteY0" fmla="*/ 6872514 h 6872515"/>
              <a:gd name="connsiteX1" fmla="*/ 10096136 w 12222426"/>
              <a:gd name="connsiteY1" fmla="*/ 5264333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59130"/>
              <a:gd name="connsiteY0" fmla="*/ 6847114 h 6847115"/>
              <a:gd name="connsiteX1" fmla="*/ 10096136 w 12259130"/>
              <a:gd name="connsiteY1" fmla="*/ 5238933 h 6847115"/>
              <a:gd name="connsiteX2" fmla="*/ 12259130 w 12259130"/>
              <a:gd name="connsiteY2" fmla="*/ 0 h 6847115"/>
              <a:gd name="connsiteX3" fmla="*/ 12221030 w 12259130"/>
              <a:gd name="connsiteY3" fmla="*/ 6847115 h 6847115"/>
              <a:gd name="connsiteX4" fmla="*/ 0 w 12259130"/>
              <a:gd name="connsiteY4" fmla="*/ 6847114 h 6847115"/>
              <a:gd name="connsiteX0" fmla="*/ 0 w 12170230"/>
              <a:gd name="connsiteY0" fmla="*/ 6859814 h 6859814"/>
              <a:gd name="connsiteX1" fmla="*/ 10007236 w 12170230"/>
              <a:gd name="connsiteY1" fmla="*/ 5238933 h 6859814"/>
              <a:gd name="connsiteX2" fmla="*/ 12170230 w 12170230"/>
              <a:gd name="connsiteY2" fmla="*/ 0 h 6859814"/>
              <a:gd name="connsiteX3" fmla="*/ 12132130 w 12170230"/>
              <a:gd name="connsiteY3" fmla="*/ 6847115 h 6859814"/>
              <a:gd name="connsiteX4" fmla="*/ 0 w 12170230"/>
              <a:gd name="connsiteY4" fmla="*/ 6859814 h 6859814"/>
              <a:gd name="connsiteX0" fmla="*/ 0 w 12195630"/>
              <a:gd name="connsiteY0" fmla="*/ 6847114 h 6847115"/>
              <a:gd name="connsiteX1" fmla="*/ 10032636 w 12195630"/>
              <a:gd name="connsiteY1" fmla="*/ 5238933 h 6847115"/>
              <a:gd name="connsiteX2" fmla="*/ 12195630 w 12195630"/>
              <a:gd name="connsiteY2" fmla="*/ 0 h 6847115"/>
              <a:gd name="connsiteX3" fmla="*/ 12157530 w 12195630"/>
              <a:gd name="connsiteY3" fmla="*/ 6847115 h 6847115"/>
              <a:gd name="connsiteX4" fmla="*/ 0 w 12195630"/>
              <a:gd name="connsiteY4" fmla="*/ 6847114 h 6847115"/>
              <a:gd name="connsiteX0" fmla="*/ 0 w 12195630"/>
              <a:gd name="connsiteY0" fmla="*/ 6847114 h 6847115"/>
              <a:gd name="connsiteX1" fmla="*/ 10032636 w 12195630"/>
              <a:gd name="connsiteY1" fmla="*/ 5238933 h 6847115"/>
              <a:gd name="connsiteX2" fmla="*/ 12195630 w 12195630"/>
              <a:gd name="connsiteY2" fmla="*/ 0 h 6847115"/>
              <a:gd name="connsiteX3" fmla="*/ 12157530 w 12195630"/>
              <a:gd name="connsiteY3" fmla="*/ 6847115 h 6847115"/>
              <a:gd name="connsiteX4" fmla="*/ 0 w 12195630"/>
              <a:gd name="connsiteY4" fmla="*/ 6847114 h 6847115"/>
              <a:gd name="connsiteX0" fmla="*/ 0 w 12195630"/>
              <a:gd name="connsiteY0" fmla="*/ 6847114 h 6847115"/>
              <a:gd name="connsiteX1" fmla="*/ 10032636 w 12195630"/>
              <a:gd name="connsiteY1" fmla="*/ 5238933 h 6847115"/>
              <a:gd name="connsiteX2" fmla="*/ 12195630 w 12195630"/>
              <a:gd name="connsiteY2" fmla="*/ 0 h 6847115"/>
              <a:gd name="connsiteX3" fmla="*/ 12157530 w 12195630"/>
              <a:gd name="connsiteY3" fmla="*/ 6847115 h 6847115"/>
              <a:gd name="connsiteX4" fmla="*/ 0 w 12195630"/>
              <a:gd name="connsiteY4" fmla="*/ 6847114 h 684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5630" h="6847115">
                <a:moveTo>
                  <a:pt x="0" y="6847114"/>
                </a:moveTo>
                <a:cubicBezTo>
                  <a:pt x="1860005" y="5494382"/>
                  <a:pt x="7994831" y="6388465"/>
                  <a:pt x="10032636" y="5238933"/>
                </a:cubicBezTo>
                <a:cubicBezTo>
                  <a:pt x="12206876" y="3558178"/>
                  <a:pt x="11083835" y="1631043"/>
                  <a:pt x="12195630" y="0"/>
                </a:cubicBezTo>
                <a:cubicBezTo>
                  <a:pt x="12190792" y="2281162"/>
                  <a:pt x="12162368" y="4565953"/>
                  <a:pt x="12157530" y="6847115"/>
                </a:cubicBezTo>
                <a:lnTo>
                  <a:pt x="0" y="68471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9">
            <a:extLst>
              <a:ext uri="{FF2B5EF4-FFF2-40B4-BE49-F238E27FC236}">
                <a16:creationId xmlns:a16="http://schemas.microsoft.com/office/drawing/2014/main" id="{66BF8A63-094C-431F-A3A0-63E41BD8DF9F}"/>
              </a:ext>
            </a:extLst>
          </p:cNvPr>
          <p:cNvSpPr/>
          <p:nvPr userDrawn="1"/>
        </p:nvSpPr>
        <p:spPr>
          <a:xfrm>
            <a:off x="-15213" y="-8794"/>
            <a:ext cx="12222426" cy="6872515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36776 w 12192000"/>
              <a:gd name="connsiteY1" fmla="*/ 5630091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371907 w 12192000"/>
              <a:gd name="connsiteY1" fmla="*/ 5786846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700000"/>
              <a:gd name="connsiteY0" fmla="*/ 6858000 h 7525657"/>
              <a:gd name="connsiteX1" fmla="*/ 10371907 w 12700000"/>
              <a:gd name="connsiteY1" fmla="*/ 5786846 h 7525657"/>
              <a:gd name="connsiteX2" fmla="*/ 12192000 w 12700000"/>
              <a:gd name="connsiteY2" fmla="*/ 0 h 7525657"/>
              <a:gd name="connsiteX3" fmla="*/ 12700000 w 12700000"/>
              <a:gd name="connsiteY3" fmla="*/ 7525657 h 7525657"/>
              <a:gd name="connsiteX4" fmla="*/ 0 w 12700000"/>
              <a:gd name="connsiteY4" fmla="*/ 6858000 h 7525657"/>
              <a:gd name="connsiteX0" fmla="*/ 0 w 12729029"/>
              <a:gd name="connsiteY0" fmla="*/ 6204858 h 6872515"/>
              <a:gd name="connsiteX1" fmla="*/ 10371907 w 12729029"/>
              <a:gd name="connsiteY1" fmla="*/ 5133704 h 6872515"/>
              <a:gd name="connsiteX2" fmla="*/ 12729029 w 12729029"/>
              <a:gd name="connsiteY2" fmla="*/ 0 h 6872515"/>
              <a:gd name="connsiteX3" fmla="*/ 12700000 w 12729029"/>
              <a:gd name="connsiteY3" fmla="*/ 6872515 h 6872515"/>
              <a:gd name="connsiteX4" fmla="*/ 0 w 12729029"/>
              <a:gd name="connsiteY4" fmla="*/ 6204858 h 6872515"/>
              <a:gd name="connsiteX0" fmla="*/ 0 w 12162972"/>
              <a:gd name="connsiteY0" fmla="*/ 6872515 h 6872515"/>
              <a:gd name="connsiteX1" fmla="*/ 9805850 w 12162972"/>
              <a:gd name="connsiteY1" fmla="*/ 5133704 h 6872515"/>
              <a:gd name="connsiteX2" fmla="*/ 12162972 w 12162972"/>
              <a:gd name="connsiteY2" fmla="*/ 0 h 6872515"/>
              <a:gd name="connsiteX3" fmla="*/ 12133943 w 12162972"/>
              <a:gd name="connsiteY3" fmla="*/ 6872515 h 6872515"/>
              <a:gd name="connsiteX4" fmla="*/ 0 w 12162972"/>
              <a:gd name="connsiteY4" fmla="*/ 6872515 h 6872515"/>
              <a:gd name="connsiteX0" fmla="*/ 0 w 12148458"/>
              <a:gd name="connsiteY0" fmla="*/ 6843486 h 6843486"/>
              <a:gd name="connsiteX1" fmla="*/ 9805850 w 12148458"/>
              <a:gd name="connsiteY1" fmla="*/ 5104675 h 6843486"/>
              <a:gd name="connsiteX2" fmla="*/ 12148458 w 12148458"/>
              <a:gd name="connsiteY2" fmla="*/ 0 h 6843486"/>
              <a:gd name="connsiteX3" fmla="*/ 12133943 w 12148458"/>
              <a:gd name="connsiteY3" fmla="*/ 6843486 h 6843486"/>
              <a:gd name="connsiteX4" fmla="*/ 0 w 12148458"/>
              <a:gd name="connsiteY4" fmla="*/ 6843486 h 6843486"/>
              <a:gd name="connsiteX0" fmla="*/ 0 w 12148458"/>
              <a:gd name="connsiteY0" fmla="*/ 6843486 h 6843486"/>
              <a:gd name="connsiteX1" fmla="*/ 9805850 w 12148458"/>
              <a:gd name="connsiteY1" fmla="*/ 5104675 h 6843486"/>
              <a:gd name="connsiteX2" fmla="*/ 12148458 w 12148458"/>
              <a:gd name="connsiteY2" fmla="*/ 0 h 6843486"/>
              <a:gd name="connsiteX3" fmla="*/ 12032343 w 12148458"/>
              <a:gd name="connsiteY3" fmla="*/ 6698343 h 6843486"/>
              <a:gd name="connsiteX4" fmla="*/ 0 w 12148458"/>
              <a:gd name="connsiteY4" fmla="*/ 6843486 h 6843486"/>
              <a:gd name="connsiteX0" fmla="*/ 0 w 12149854"/>
              <a:gd name="connsiteY0" fmla="*/ 6843486 h 6843486"/>
              <a:gd name="connsiteX1" fmla="*/ 9805850 w 12149854"/>
              <a:gd name="connsiteY1" fmla="*/ 5104675 h 6843486"/>
              <a:gd name="connsiteX2" fmla="*/ 12148458 w 12149854"/>
              <a:gd name="connsiteY2" fmla="*/ 0 h 6843486"/>
              <a:gd name="connsiteX3" fmla="*/ 12148458 w 12149854"/>
              <a:gd name="connsiteY3" fmla="*/ 6828972 h 6843486"/>
              <a:gd name="connsiteX4" fmla="*/ 0 w 12149854"/>
              <a:gd name="connsiteY4" fmla="*/ 6843486 h 6843486"/>
              <a:gd name="connsiteX0" fmla="*/ 0 w 12193397"/>
              <a:gd name="connsiteY0" fmla="*/ 6887029 h 6887029"/>
              <a:gd name="connsiteX1" fmla="*/ 9849393 w 12193397"/>
              <a:gd name="connsiteY1" fmla="*/ 5104675 h 6887029"/>
              <a:gd name="connsiteX2" fmla="*/ 12192001 w 12193397"/>
              <a:gd name="connsiteY2" fmla="*/ 0 h 6887029"/>
              <a:gd name="connsiteX3" fmla="*/ 12192001 w 12193397"/>
              <a:gd name="connsiteY3" fmla="*/ 6828972 h 6887029"/>
              <a:gd name="connsiteX4" fmla="*/ 0 w 12193397"/>
              <a:gd name="connsiteY4" fmla="*/ 6887029 h 6887029"/>
              <a:gd name="connsiteX0" fmla="*/ 0 w 12193397"/>
              <a:gd name="connsiteY0" fmla="*/ 6887029 h 6887029"/>
              <a:gd name="connsiteX1" fmla="*/ 9849393 w 12193397"/>
              <a:gd name="connsiteY1" fmla="*/ 5104675 h 6887029"/>
              <a:gd name="connsiteX2" fmla="*/ 12192001 w 12193397"/>
              <a:gd name="connsiteY2" fmla="*/ 0 h 6887029"/>
              <a:gd name="connsiteX3" fmla="*/ 12192001 w 12193397"/>
              <a:gd name="connsiteY3" fmla="*/ 6887029 h 6887029"/>
              <a:gd name="connsiteX4" fmla="*/ 0 w 12193397"/>
              <a:gd name="connsiteY4" fmla="*/ 6887029 h 6887029"/>
              <a:gd name="connsiteX0" fmla="*/ 0 w 12192154"/>
              <a:gd name="connsiteY0" fmla="*/ 6219372 h 6219372"/>
              <a:gd name="connsiteX1" fmla="*/ 9849393 w 12192154"/>
              <a:gd name="connsiteY1" fmla="*/ 4437018 h 6219372"/>
              <a:gd name="connsiteX2" fmla="*/ 12090401 w 12192154"/>
              <a:gd name="connsiteY2" fmla="*/ 0 h 6219372"/>
              <a:gd name="connsiteX3" fmla="*/ 12192001 w 12192154"/>
              <a:gd name="connsiteY3" fmla="*/ 6219372 h 6219372"/>
              <a:gd name="connsiteX4" fmla="*/ 0 w 12192154"/>
              <a:gd name="connsiteY4" fmla="*/ 6219372 h 6219372"/>
              <a:gd name="connsiteX0" fmla="*/ 0 w 12193397"/>
              <a:gd name="connsiteY0" fmla="*/ 6219372 h 6219372"/>
              <a:gd name="connsiteX1" fmla="*/ 9849393 w 12193397"/>
              <a:gd name="connsiteY1" fmla="*/ 4437018 h 6219372"/>
              <a:gd name="connsiteX2" fmla="*/ 12192001 w 12193397"/>
              <a:gd name="connsiteY2" fmla="*/ 0 h 6219372"/>
              <a:gd name="connsiteX3" fmla="*/ 12192001 w 12193397"/>
              <a:gd name="connsiteY3" fmla="*/ 6219372 h 6219372"/>
              <a:gd name="connsiteX4" fmla="*/ 0 w 12193397"/>
              <a:gd name="connsiteY4" fmla="*/ 6219372 h 6219372"/>
              <a:gd name="connsiteX0" fmla="*/ 0 w 12193397"/>
              <a:gd name="connsiteY0" fmla="*/ 6219372 h 6872515"/>
              <a:gd name="connsiteX1" fmla="*/ 9849393 w 12193397"/>
              <a:gd name="connsiteY1" fmla="*/ 4437018 h 6872515"/>
              <a:gd name="connsiteX2" fmla="*/ 12192001 w 12193397"/>
              <a:gd name="connsiteY2" fmla="*/ 0 h 6872515"/>
              <a:gd name="connsiteX3" fmla="*/ 12192001 w 12193397"/>
              <a:gd name="connsiteY3" fmla="*/ 6872515 h 6872515"/>
              <a:gd name="connsiteX4" fmla="*/ 0 w 12193397"/>
              <a:gd name="connsiteY4" fmla="*/ 6219372 h 6872515"/>
              <a:gd name="connsiteX0" fmla="*/ 0 w 12222426"/>
              <a:gd name="connsiteY0" fmla="*/ 6872514 h 6872515"/>
              <a:gd name="connsiteX1" fmla="*/ 9878422 w 12222426"/>
              <a:gd name="connsiteY1" fmla="*/ 4437018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22426"/>
              <a:gd name="connsiteY0" fmla="*/ 6872514 h 6872515"/>
              <a:gd name="connsiteX1" fmla="*/ 10197736 w 12222426"/>
              <a:gd name="connsiteY1" fmla="*/ 4814390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  <a:gd name="connsiteX0" fmla="*/ 0 w 12222426"/>
              <a:gd name="connsiteY0" fmla="*/ 6872514 h 6872515"/>
              <a:gd name="connsiteX1" fmla="*/ 10212250 w 12222426"/>
              <a:gd name="connsiteY1" fmla="*/ 5409476 h 6872515"/>
              <a:gd name="connsiteX2" fmla="*/ 12221030 w 12222426"/>
              <a:gd name="connsiteY2" fmla="*/ 0 h 6872515"/>
              <a:gd name="connsiteX3" fmla="*/ 12221030 w 12222426"/>
              <a:gd name="connsiteY3" fmla="*/ 6872515 h 6872515"/>
              <a:gd name="connsiteX4" fmla="*/ 0 w 12222426"/>
              <a:gd name="connsiteY4" fmla="*/ 6872514 h 687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2426" h="6872515">
                <a:moveTo>
                  <a:pt x="0" y="6872514"/>
                </a:moveTo>
                <a:cubicBezTo>
                  <a:pt x="2037805" y="5722982"/>
                  <a:pt x="8174445" y="6559008"/>
                  <a:pt x="10212250" y="5409476"/>
                </a:cubicBezTo>
                <a:cubicBezTo>
                  <a:pt x="12386490" y="3728721"/>
                  <a:pt x="11261635" y="1719943"/>
                  <a:pt x="12221030" y="0"/>
                </a:cubicBezTo>
                <a:cubicBezTo>
                  <a:pt x="12216192" y="2281162"/>
                  <a:pt x="12225868" y="4591353"/>
                  <a:pt x="12221030" y="6872515"/>
                </a:cubicBezTo>
                <a:lnTo>
                  <a:pt x="0" y="6872514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Isosceles Triangle 9">
            <a:extLst>
              <a:ext uri="{FF2B5EF4-FFF2-40B4-BE49-F238E27FC236}">
                <a16:creationId xmlns:a16="http://schemas.microsoft.com/office/drawing/2014/main" id="{ED72CE23-6E9E-445E-A127-A9C3AB89B488}"/>
              </a:ext>
            </a:extLst>
          </p:cNvPr>
          <p:cNvSpPr/>
          <p:nvPr userDrawn="1"/>
        </p:nvSpPr>
        <p:spPr>
          <a:xfrm rot="10800000">
            <a:off x="1" y="-12699"/>
            <a:ext cx="12204700" cy="68707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36776 w 12192000"/>
              <a:gd name="connsiteY1" fmla="*/ 5630091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371907 w 12192000"/>
              <a:gd name="connsiteY1" fmla="*/ 5786846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97736 w 12192000"/>
              <a:gd name="connsiteY1" fmla="*/ 5656217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039600"/>
              <a:gd name="connsiteY0" fmla="*/ 6997700 h 6997700"/>
              <a:gd name="connsiteX1" fmla="*/ 10045336 w 12039600"/>
              <a:gd name="connsiteY1" fmla="*/ 5656217 h 6997700"/>
              <a:gd name="connsiteX2" fmla="*/ 12039600 w 12039600"/>
              <a:gd name="connsiteY2" fmla="*/ 0 h 6997700"/>
              <a:gd name="connsiteX3" fmla="*/ 12039600 w 12039600"/>
              <a:gd name="connsiteY3" fmla="*/ 6858000 h 6997700"/>
              <a:gd name="connsiteX4" fmla="*/ 0 w 12039600"/>
              <a:gd name="connsiteY4" fmla="*/ 6997700 h 6997700"/>
              <a:gd name="connsiteX0" fmla="*/ 0 w 12192000"/>
              <a:gd name="connsiteY0" fmla="*/ 6997700 h 6997700"/>
              <a:gd name="connsiteX1" fmla="*/ 10045336 w 12192000"/>
              <a:gd name="connsiteY1" fmla="*/ 5656217 h 6997700"/>
              <a:gd name="connsiteX2" fmla="*/ 12039600 w 12192000"/>
              <a:gd name="connsiteY2" fmla="*/ 0 h 6997700"/>
              <a:gd name="connsiteX3" fmla="*/ 12192000 w 12192000"/>
              <a:gd name="connsiteY3" fmla="*/ 6997700 h 6997700"/>
              <a:gd name="connsiteX4" fmla="*/ 0 w 12192000"/>
              <a:gd name="connsiteY4" fmla="*/ 6997700 h 6997700"/>
              <a:gd name="connsiteX0" fmla="*/ 0 w 12192000"/>
              <a:gd name="connsiteY0" fmla="*/ 6845300 h 6845300"/>
              <a:gd name="connsiteX1" fmla="*/ 10045336 w 12192000"/>
              <a:gd name="connsiteY1" fmla="*/ 5503817 h 6845300"/>
              <a:gd name="connsiteX2" fmla="*/ 12192000 w 12192000"/>
              <a:gd name="connsiteY2" fmla="*/ 0 h 6845300"/>
              <a:gd name="connsiteX3" fmla="*/ 12192000 w 12192000"/>
              <a:gd name="connsiteY3" fmla="*/ 6845300 h 6845300"/>
              <a:gd name="connsiteX4" fmla="*/ 0 w 12192000"/>
              <a:gd name="connsiteY4" fmla="*/ 6845300 h 6845300"/>
              <a:gd name="connsiteX0" fmla="*/ 0 w 12192000"/>
              <a:gd name="connsiteY0" fmla="*/ 6845300 h 6845300"/>
              <a:gd name="connsiteX1" fmla="*/ 10083436 w 12192000"/>
              <a:gd name="connsiteY1" fmla="*/ 5592717 h 6845300"/>
              <a:gd name="connsiteX2" fmla="*/ 12192000 w 12192000"/>
              <a:gd name="connsiteY2" fmla="*/ 0 h 6845300"/>
              <a:gd name="connsiteX3" fmla="*/ 12192000 w 12192000"/>
              <a:gd name="connsiteY3" fmla="*/ 6845300 h 6845300"/>
              <a:gd name="connsiteX4" fmla="*/ 0 w 12192000"/>
              <a:gd name="connsiteY4" fmla="*/ 6845300 h 6845300"/>
              <a:gd name="connsiteX0" fmla="*/ 0 w 12192000"/>
              <a:gd name="connsiteY0" fmla="*/ 6845300 h 6845300"/>
              <a:gd name="connsiteX1" fmla="*/ 10045336 w 12192000"/>
              <a:gd name="connsiteY1" fmla="*/ 5554617 h 6845300"/>
              <a:gd name="connsiteX2" fmla="*/ 12192000 w 12192000"/>
              <a:gd name="connsiteY2" fmla="*/ 0 h 6845300"/>
              <a:gd name="connsiteX3" fmla="*/ 12192000 w 12192000"/>
              <a:gd name="connsiteY3" fmla="*/ 6845300 h 6845300"/>
              <a:gd name="connsiteX4" fmla="*/ 0 w 12192000"/>
              <a:gd name="connsiteY4" fmla="*/ 6845300 h 6845300"/>
              <a:gd name="connsiteX0" fmla="*/ 0 w 12192000"/>
              <a:gd name="connsiteY0" fmla="*/ 6845300 h 6845300"/>
              <a:gd name="connsiteX1" fmla="*/ 10045336 w 12192000"/>
              <a:gd name="connsiteY1" fmla="*/ 5554617 h 6845300"/>
              <a:gd name="connsiteX2" fmla="*/ 12192000 w 12192000"/>
              <a:gd name="connsiteY2" fmla="*/ 0 h 6845300"/>
              <a:gd name="connsiteX3" fmla="*/ 12192000 w 12192000"/>
              <a:gd name="connsiteY3" fmla="*/ 6845300 h 6845300"/>
              <a:gd name="connsiteX4" fmla="*/ 0 w 12192000"/>
              <a:gd name="connsiteY4" fmla="*/ 6845300 h 6845300"/>
              <a:gd name="connsiteX0" fmla="*/ 0 w 12204700"/>
              <a:gd name="connsiteY0" fmla="*/ 6832600 h 6845300"/>
              <a:gd name="connsiteX1" fmla="*/ 10058036 w 12204700"/>
              <a:gd name="connsiteY1" fmla="*/ 5554617 h 6845300"/>
              <a:gd name="connsiteX2" fmla="*/ 12204700 w 12204700"/>
              <a:gd name="connsiteY2" fmla="*/ 0 h 6845300"/>
              <a:gd name="connsiteX3" fmla="*/ 12204700 w 12204700"/>
              <a:gd name="connsiteY3" fmla="*/ 6845300 h 6845300"/>
              <a:gd name="connsiteX4" fmla="*/ 0 w 12204700"/>
              <a:gd name="connsiteY4" fmla="*/ 6832600 h 6845300"/>
              <a:gd name="connsiteX0" fmla="*/ 0 w 12204700"/>
              <a:gd name="connsiteY0" fmla="*/ 6832600 h 6845300"/>
              <a:gd name="connsiteX1" fmla="*/ 10058036 w 12204700"/>
              <a:gd name="connsiteY1" fmla="*/ 5554617 h 6845300"/>
              <a:gd name="connsiteX2" fmla="*/ 12204700 w 12204700"/>
              <a:gd name="connsiteY2" fmla="*/ 0 h 6845300"/>
              <a:gd name="connsiteX3" fmla="*/ 12204700 w 12204700"/>
              <a:gd name="connsiteY3" fmla="*/ 6845300 h 6845300"/>
              <a:gd name="connsiteX4" fmla="*/ 0 w 12204700"/>
              <a:gd name="connsiteY4" fmla="*/ 6832600 h 6845300"/>
              <a:gd name="connsiteX0" fmla="*/ 0 w 12204700"/>
              <a:gd name="connsiteY0" fmla="*/ 6832600 h 6870700"/>
              <a:gd name="connsiteX1" fmla="*/ 10058036 w 12204700"/>
              <a:gd name="connsiteY1" fmla="*/ 5554617 h 6870700"/>
              <a:gd name="connsiteX2" fmla="*/ 12204700 w 12204700"/>
              <a:gd name="connsiteY2" fmla="*/ 0 h 6870700"/>
              <a:gd name="connsiteX3" fmla="*/ 12192000 w 12204700"/>
              <a:gd name="connsiteY3" fmla="*/ 6870700 h 6870700"/>
              <a:gd name="connsiteX4" fmla="*/ 0 w 12204700"/>
              <a:gd name="connsiteY4" fmla="*/ 683260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4700" h="6870700">
                <a:moveTo>
                  <a:pt x="0" y="6832600"/>
                </a:moveTo>
                <a:cubicBezTo>
                  <a:pt x="1885405" y="5568768"/>
                  <a:pt x="8020231" y="6704149"/>
                  <a:pt x="10058036" y="5554617"/>
                </a:cubicBezTo>
                <a:cubicBezTo>
                  <a:pt x="12232276" y="3873862"/>
                  <a:pt x="11054805" y="1554843"/>
                  <a:pt x="12204700" y="0"/>
                </a:cubicBezTo>
                <a:cubicBezTo>
                  <a:pt x="12200467" y="2290233"/>
                  <a:pt x="12196233" y="4580467"/>
                  <a:pt x="12192000" y="6870700"/>
                </a:cubicBezTo>
                <a:lnTo>
                  <a:pt x="0" y="6832600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F55D275-D7F0-4BC5-ACE1-08EA96FE065F}"/>
              </a:ext>
            </a:extLst>
          </p:cNvPr>
          <p:cNvSpPr/>
          <p:nvPr userDrawn="1"/>
        </p:nvSpPr>
        <p:spPr>
          <a:xfrm rot="10800000">
            <a:off x="1" y="1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9313816 w 12192000"/>
              <a:gd name="connsiteY1" fmla="*/ 5159828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36776 w 12192000"/>
              <a:gd name="connsiteY1" fmla="*/ 5630091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371907 w 12192000"/>
              <a:gd name="connsiteY1" fmla="*/ 5786846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0" fmla="*/ 0 w 12192000"/>
              <a:gd name="connsiteY0" fmla="*/ 6858000 h 6858000"/>
              <a:gd name="connsiteX1" fmla="*/ 10197736 w 12192000"/>
              <a:gd name="connsiteY1" fmla="*/ 5656217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cubicBezTo>
                  <a:pt x="2037805" y="5708468"/>
                  <a:pt x="8159931" y="6805749"/>
                  <a:pt x="10197736" y="5656217"/>
                </a:cubicBezTo>
                <a:cubicBezTo>
                  <a:pt x="12371976" y="3975462"/>
                  <a:pt x="11232605" y="1719943"/>
                  <a:pt x="12192000" y="0"/>
                </a:cubicBez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9358ED85-3F91-4A60-AA0D-5214CD30A5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1"/>
          <a:stretch/>
        </p:blipFill>
        <p:spPr>
          <a:xfrm>
            <a:off x="354562" y="479042"/>
            <a:ext cx="1824738" cy="1432477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BE025E4A-4CBA-48FB-AEF6-DE10B0DC6327}"/>
              </a:ext>
            </a:extLst>
          </p:cNvPr>
          <p:cNvSpPr txBox="1">
            <a:spLocks/>
          </p:cNvSpPr>
          <p:nvPr userDrawn="1"/>
        </p:nvSpPr>
        <p:spPr>
          <a:xfrm>
            <a:off x="6958652" y="5796343"/>
            <a:ext cx="5132090" cy="97792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0" i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Curriculum Development </a:t>
            </a:r>
          </a:p>
          <a:p>
            <a:pPr algn="r"/>
            <a:r>
              <a:rPr lang="en-US" sz="1400" b="0" i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Master’s Degree Program in </a:t>
            </a:r>
          </a:p>
          <a:p>
            <a:pPr algn="r"/>
            <a:r>
              <a:rPr lang="en-US" sz="1400" b="0" i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Engineering for Thailand Sustainable Smart Industry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09061E-C19F-4F07-A1CD-123D3E1DE607}"/>
              </a:ext>
            </a:extLst>
          </p:cNvPr>
          <p:cNvSpPr/>
          <p:nvPr userDrawn="1"/>
        </p:nvSpPr>
        <p:spPr>
          <a:xfrm>
            <a:off x="4042475" y="2034173"/>
            <a:ext cx="600132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i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19" name="Picture 1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A31B2A8-CB08-462F-B7BA-1D4FF2A92CD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451" y="770574"/>
            <a:ext cx="4263315" cy="1217780"/>
          </a:xfrm>
          <a:prstGeom prst="rect">
            <a:avLst/>
          </a:prstGeom>
        </p:spPr>
      </p:pic>
      <p:grpSp>
        <p:nvGrpSpPr>
          <p:cNvPr id="26" name="Group 25"/>
          <p:cNvGrpSpPr/>
          <p:nvPr userDrawn="1"/>
        </p:nvGrpSpPr>
        <p:grpSpPr>
          <a:xfrm>
            <a:off x="1433334" y="1661096"/>
            <a:ext cx="10658792" cy="5077641"/>
            <a:chOff x="1433334" y="1661096"/>
            <a:chExt cx="10658792" cy="507764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0E009E9-C9B2-471A-9A7A-5D205EEDA1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20309" y="4249828"/>
              <a:ext cx="1280160" cy="1280160"/>
            </a:xfrm>
            <a:prstGeom prst="rect">
              <a:avLst/>
            </a:prstGeom>
            <a:noFill/>
          </p:spPr>
        </p:pic>
        <p:pic>
          <p:nvPicPr>
            <p:cNvPr id="28" name="Picture 27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366" y="5267033"/>
              <a:ext cx="1243584" cy="1228038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735" y="5409421"/>
              <a:ext cx="1234440" cy="123444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371" y="4984342"/>
              <a:ext cx="1554480" cy="1417874"/>
            </a:xfrm>
            <a:prstGeom prst="rect">
              <a:avLst/>
            </a:prstGeom>
          </p:spPr>
        </p:pic>
        <p:grpSp>
          <p:nvGrpSpPr>
            <p:cNvPr id="31" name="Group 30"/>
            <p:cNvGrpSpPr/>
            <p:nvPr userDrawn="1"/>
          </p:nvGrpSpPr>
          <p:grpSpPr>
            <a:xfrm>
              <a:off x="1433334" y="5625782"/>
              <a:ext cx="1947672" cy="1112955"/>
              <a:chOff x="1462142" y="5625782"/>
              <a:chExt cx="1947672" cy="1112955"/>
            </a:xfrm>
          </p:grpSpPr>
          <p:sp>
            <p:nvSpPr>
              <p:cNvPr id="36" name="Rectangle 35"/>
              <p:cNvSpPr/>
              <p:nvPr userDrawn="1"/>
            </p:nvSpPr>
            <p:spPr>
              <a:xfrm>
                <a:off x="1709237" y="6396483"/>
                <a:ext cx="1453102" cy="1565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7" name="Picture 36"/>
              <p:cNvPicPr>
                <a:picLocks noChangeAspect="1"/>
              </p:cNvPicPr>
              <p:nvPr userDrawn="1"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2142" y="5625782"/>
                <a:ext cx="1947672" cy="1112955"/>
              </a:xfrm>
              <a:prstGeom prst="rect">
                <a:avLst/>
              </a:prstGeom>
            </p:spPr>
          </p:pic>
        </p:grpSp>
        <p:pic>
          <p:nvPicPr>
            <p:cNvPr id="32" name="Picture 31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5690" y="4846630"/>
              <a:ext cx="1252728" cy="1244376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422" y="1661096"/>
              <a:ext cx="1060704" cy="141667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2832" y="5179620"/>
              <a:ext cx="1225296" cy="141834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9173" y="2994422"/>
              <a:ext cx="850392" cy="1490333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5838C6F-2712-40E5-B33C-0F633F5A2BC1}"/>
              </a:ext>
            </a:extLst>
          </p:cNvPr>
          <p:cNvGrpSpPr/>
          <p:nvPr userDrawn="1"/>
        </p:nvGrpSpPr>
        <p:grpSpPr>
          <a:xfrm>
            <a:off x="208806" y="3605919"/>
            <a:ext cx="4259613" cy="2063948"/>
            <a:chOff x="1367874" y="3724026"/>
            <a:chExt cx="4259613" cy="2063948"/>
          </a:xfrm>
        </p:grpSpPr>
        <p:pic>
          <p:nvPicPr>
            <p:cNvPr id="38" name="Picture 8" descr="Related image">
              <a:extLst>
                <a:ext uri="{FF2B5EF4-FFF2-40B4-BE49-F238E27FC236}">
                  <a16:creationId xmlns:a16="http://schemas.microsoft.com/office/drawing/2014/main" id="{C347F2E1-32C3-42DE-A641-A761A9BC845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51" t="10377" r="11299" b="16033"/>
            <a:stretch/>
          </p:blipFill>
          <p:spPr bwMode="auto">
            <a:xfrm>
              <a:off x="1451557" y="4417174"/>
              <a:ext cx="658490" cy="63971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Image result for youtube icon png">
              <a:extLst>
                <a:ext uri="{FF2B5EF4-FFF2-40B4-BE49-F238E27FC236}">
                  <a16:creationId xmlns:a16="http://schemas.microsoft.com/office/drawing/2014/main" id="{433171C4-5851-4396-BA52-6A4F1EB08AA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7874" y="5129484"/>
              <a:ext cx="658490" cy="65849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6" descr="Image result for website icon png">
              <a:extLst>
                <a:ext uri="{FF2B5EF4-FFF2-40B4-BE49-F238E27FC236}">
                  <a16:creationId xmlns:a16="http://schemas.microsoft.com/office/drawing/2014/main" id="{700B0FFF-4324-4D36-ABB6-514B1D0CC3D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087"/>
            <a:stretch/>
          </p:blipFill>
          <p:spPr bwMode="auto">
            <a:xfrm>
              <a:off x="1496281" y="3724026"/>
              <a:ext cx="658490" cy="618404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E2B65C-C975-427A-8BB0-A7D46DE78454}"/>
                </a:ext>
              </a:extLst>
            </p:cNvPr>
            <p:cNvSpPr txBox="1"/>
            <p:nvPr userDrawn="1"/>
          </p:nvSpPr>
          <p:spPr>
            <a:xfrm>
              <a:off x="2137507" y="3833173"/>
              <a:ext cx="34899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002060"/>
                  </a:solidFill>
                </a:rPr>
                <a:t>https://msie4.ait.ac.th/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D1A48ED-6076-4329-BBEF-FBED22F94A4E}"/>
                </a:ext>
              </a:extLst>
            </p:cNvPr>
            <p:cNvSpPr txBox="1"/>
            <p:nvPr userDrawn="1"/>
          </p:nvSpPr>
          <p:spPr>
            <a:xfrm>
              <a:off x="2060031" y="5269018"/>
              <a:ext cx="31665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002060"/>
                  </a:solidFill>
                </a:rPr>
                <a:t>MSIE 4.0 Channel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D629B7C-F449-4D17-9736-3DF1838E5F47}"/>
                </a:ext>
              </a:extLst>
            </p:cNvPr>
            <p:cNvSpPr txBox="1"/>
            <p:nvPr userDrawn="1"/>
          </p:nvSpPr>
          <p:spPr>
            <a:xfrm>
              <a:off x="2109384" y="4536977"/>
              <a:ext cx="31665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002060"/>
                  </a:solidFill>
                </a:rPr>
                <a:t>@MSIE4Thailand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67F8699-7B71-4797-B9A1-850CF5BF8DCB}"/>
              </a:ext>
            </a:extLst>
          </p:cNvPr>
          <p:cNvSpPr txBox="1"/>
          <p:nvPr userDrawn="1"/>
        </p:nvSpPr>
        <p:spPr>
          <a:xfrm>
            <a:off x="4042475" y="3672689"/>
            <a:ext cx="6311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Together We Will Make Our Education Stronger</a:t>
            </a:r>
          </a:p>
        </p:txBody>
      </p:sp>
    </p:spTree>
    <p:extLst>
      <p:ext uri="{BB962C8B-B14F-4D97-AF65-F5344CB8AC3E}">
        <p14:creationId xmlns:p14="http://schemas.microsoft.com/office/powerpoint/2010/main" val="286089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86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7A579E-4B74-4964-A53B-FB8332EF5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C04A4-EEFA-4B33-8F0B-8AD3425CE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46A3A-1AE9-4421-975B-95106E577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CF984-20D0-475F-95E8-BAD667F37A1D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CF4F-5EC1-4EF5-ABA2-A2BF92300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227D0-FBCE-4F46-A81F-6B494FE79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D2C98-E128-431B-B44D-4E0429A36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9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3" r:id="rId3"/>
    <p:sldLayoutId id="2147483662" r:id="rId4"/>
    <p:sldLayoutId id="214748366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56177" y="2204653"/>
            <a:ext cx="9672210" cy="112142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800" dirty="0">
                <a:solidFill>
                  <a:srgbClr val="002060"/>
                </a:solidFill>
              </a:rPr>
              <a:t>Applied Data Analytics</a:t>
            </a:r>
          </a:p>
          <a:p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A51033F-DC79-40D3-B922-49AF37BB8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 Priori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The data can be expressed in the form of “transactional data format” or “tabular data format”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Table 2. Transactions data format</a:t>
            </a:r>
            <a:endParaRPr lang="en-US" sz="20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6AEB6F-4136-4F89-9FEA-A9510D052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830005"/>
              </p:ext>
            </p:extLst>
          </p:nvPr>
        </p:nvGraphicFramePr>
        <p:xfrm>
          <a:off x="3448051" y="2907933"/>
          <a:ext cx="5599112" cy="304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3970">
                  <a:extLst>
                    <a:ext uri="{9D8B030D-6E8A-4147-A177-3AD203B41FA5}">
                      <a16:colId xmlns:a16="http://schemas.microsoft.com/office/drawing/2014/main" val="1713721095"/>
                    </a:ext>
                  </a:extLst>
                </a:gridCol>
                <a:gridCol w="3465142">
                  <a:extLst>
                    <a:ext uri="{9D8B030D-6E8A-4147-A177-3AD203B41FA5}">
                      <a16:colId xmlns:a16="http://schemas.microsoft.com/office/drawing/2014/main" val="3336928656"/>
                    </a:ext>
                  </a:extLst>
                </a:gridCol>
              </a:tblGrid>
              <a:tr h="3009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Transaction ID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Items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7439562"/>
                  </a:ext>
                </a:extLst>
              </a:tr>
              <a:tr h="3009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Broccoli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3224906"/>
                  </a:ext>
                </a:extLst>
              </a:tr>
              <a:tr h="3009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Green peppers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9840790"/>
                  </a:ext>
                </a:extLst>
              </a:tr>
              <a:tr h="3009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Corn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9316472"/>
                  </a:ext>
                </a:extLst>
              </a:tr>
              <a:tr h="3009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Asparagus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6976702"/>
                  </a:ext>
                </a:extLst>
              </a:tr>
              <a:tr h="3009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Squash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0970520"/>
                  </a:ext>
                </a:extLst>
              </a:tr>
              <a:tr h="3009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Corn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5028974"/>
                  </a:ext>
                </a:extLst>
              </a:tr>
              <a:tr h="3009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Corn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9379740"/>
                  </a:ext>
                </a:extLst>
              </a:tr>
              <a:tr h="3009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Tomatoes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7107814"/>
                  </a:ext>
                </a:extLst>
              </a:tr>
              <a:tr h="3009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9463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87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 Priori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514475"/>
            <a:ext cx="10372150" cy="452718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Table 3. Tabular data format</a:t>
            </a:r>
            <a:endParaRPr lang="en-US" sz="2000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(in alphabetical order!)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A62601-0D9A-4BB4-BB49-0F4E8867E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458342"/>
              </p:ext>
            </p:extLst>
          </p:nvPr>
        </p:nvGraphicFramePr>
        <p:xfrm>
          <a:off x="1885950" y="2200275"/>
          <a:ext cx="8705851" cy="3901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3582">
                  <a:extLst>
                    <a:ext uri="{9D8B030D-6E8A-4147-A177-3AD203B41FA5}">
                      <a16:colId xmlns:a16="http://schemas.microsoft.com/office/drawing/2014/main" val="2619464726"/>
                    </a:ext>
                  </a:extLst>
                </a:gridCol>
                <a:gridCol w="1070706">
                  <a:extLst>
                    <a:ext uri="{9D8B030D-6E8A-4147-A177-3AD203B41FA5}">
                      <a16:colId xmlns:a16="http://schemas.microsoft.com/office/drawing/2014/main" val="3318410892"/>
                    </a:ext>
                  </a:extLst>
                </a:gridCol>
                <a:gridCol w="1069815">
                  <a:extLst>
                    <a:ext uri="{9D8B030D-6E8A-4147-A177-3AD203B41FA5}">
                      <a16:colId xmlns:a16="http://schemas.microsoft.com/office/drawing/2014/main" val="1756573198"/>
                    </a:ext>
                  </a:extLst>
                </a:gridCol>
                <a:gridCol w="1069815">
                  <a:extLst>
                    <a:ext uri="{9D8B030D-6E8A-4147-A177-3AD203B41FA5}">
                      <a16:colId xmlns:a16="http://schemas.microsoft.com/office/drawing/2014/main" val="229503101"/>
                    </a:ext>
                  </a:extLst>
                </a:gridCol>
                <a:gridCol w="1069815">
                  <a:extLst>
                    <a:ext uri="{9D8B030D-6E8A-4147-A177-3AD203B41FA5}">
                      <a16:colId xmlns:a16="http://schemas.microsoft.com/office/drawing/2014/main" val="1825277414"/>
                    </a:ext>
                  </a:extLst>
                </a:gridCol>
                <a:gridCol w="1070706">
                  <a:extLst>
                    <a:ext uri="{9D8B030D-6E8A-4147-A177-3AD203B41FA5}">
                      <a16:colId xmlns:a16="http://schemas.microsoft.com/office/drawing/2014/main" val="1103515403"/>
                    </a:ext>
                  </a:extLst>
                </a:gridCol>
                <a:gridCol w="1070706">
                  <a:extLst>
                    <a:ext uri="{9D8B030D-6E8A-4147-A177-3AD203B41FA5}">
                      <a16:colId xmlns:a16="http://schemas.microsoft.com/office/drawing/2014/main" val="371172232"/>
                    </a:ext>
                  </a:extLst>
                </a:gridCol>
                <a:gridCol w="1070706">
                  <a:extLst>
                    <a:ext uri="{9D8B030D-6E8A-4147-A177-3AD203B41FA5}">
                      <a16:colId xmlns:a16="http://schemas.microsoft.com/office/drawing/2014/main" val="4007169601"/>
                    </a:ext>
                  </a:extLst>
                </a:gridCol>
              </a:tblGrid>
              <a:tr h="4861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Transaction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Asparagus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Beans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Broccoli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Corn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Green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Peppers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Squash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Tomatoes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2919079"/>
                  </a:ext>
                </a:extLst>
              </a:tr>
              <a:tr h="2430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47132"/>
                  </a:ext>
                </a:extLst>
              </a:tr>
              <a:tr h="2430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9766236"/>
                  </a:ext>
                </a:extLst>
              </a:tr>
              <a:tr h="2430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74804"/>
                  </a:ext>
                </a:extLst>
              </a:tr>
              <a:tr h="2430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0557021"/>
                  </a:ext>
                </a:extLst>
              </a:tr>
              <a:tr h="2430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3814623"/>
                  </a:ext>
                </a:extLst>
              </a:tr>
              <a:tr h="2430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8789273"/>
                  </a:ext>
                </a:extLst>
              </a:tr>
              <a:tr h="2430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4733707"/>
                  </a:ext>
                </a:extLst>
              </a:tr>
              <a:tr h="2430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0693938"/>
                  </a:ext>
                </a:extLst>
              </a:tr>
              <a:tr h="2430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1277485"/>
                  </a:ext>
                </a:extLst>
              </a:tr>
              <a:tr h="2430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1925970"/>
                  </a:ext>
                </a:extLst>
              </a:tr>
              <a:tr h="2430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1761040"/>
                  </a:ext>
                </a:extLst>
              </a:tr>
              <a:tr h="2430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2328718"/>
                  </a:ext>
                </a:extLst>
              </a:tr>
              <a:tr h="2430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2658366"/>
                  </a:ext>
                </a:extLst>
              </a:tr>
              <a:tr h="2430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7055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309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 Priori Algorithm – Generating Frequent </a:t>
            </a:r>
            <a:r>
              <a:rPr lang="en-US" dirty="0" err="1"/>
              <a:t>Itemsets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be the set of transactions </a:t>
                </a:r>
              </a:p>
              <a:p>
                <a:pPr lvl="1"/>
                <a:r>
                  <a:rPr lang="en-US" sz="2800" dirty="0"/>
                  <a:t>Each transaction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/>
                  <a:t> in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represents a set of items contained in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800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dirty="0"/>
                  <a:t>For a particular set of items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(e.g., beans and squash), and another set of items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(e.g., asparagus), an association rule takes the form </a:t>
                </a:r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(or,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are </a:t>
                </a:r>
                <a:r>
                  <a:rPr lang="en-US" i="1" dirty="0">
                    <a:solidFill>
                      <a:srgbClr val="0070C0"/>
                    </a:solidFill>
                  </a:rPr>
                  <a:t>mutually exclusive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subsets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2"/>
                <a:stretch>
                  <a:fillRect l="-1058" t="-3966" r="-411" b="-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645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 Priori Algorithm – Generating Frequent </a:t>
            </a:r>
            <a:r>
              <a:rPr lang="en-US" dirty="0" err="1"/>
              <a:t>Itemsets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u="sng" dirty="0"/>
                  <a:t>Notes</a:t>
                </a:r>
                <a:r>
                  <a:rPr lang="en-US" dirty="0"/>
                  <a:t>: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 </a:t>
                </a:r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/>
                  <a:t>We may prefer rules that have either </a:t>
                </a:r>
                <a:r>
                  <a:rPr lang="en-US" dirty="0">
                    <a:solidFill>
                      <a:srgbClr val="0070C0"/>
                    </a:solidFill>
                  </a:rPr>
                  <a:t>high support </a:t>
                </a:r>
                <a:r>
                  <a:rPr lang="en-US" dirty="0"/>
                  <a:t>or </a:t>
                </a:r>
                <a:r>
                  <a:rPr lang="en-US" dirty="0">
                    <a:solidFill>
                      <a:srgbClr val="0070C0"/>
                    </a:solidFill>
                  </a:rPr>
                  <a:t>high confidence</a:t>
                </a:r>
                <a:r>
                  <a:rPr lang="en-US" dirty="0"/>
                  <a:t>, and </a:t>
                </a:r>
                <a:r>
                  <a:rPr lang="en-US" dirty="0">
                    <a:solidFill>
                      <a:srgbClr val="0070C0"/>
                    </a:solidFill>
                  </a:rPr>
                  <a:t>usually both</a:t>
                </a:r>
                <a:r>
                  <a:rPr lang="en-US" dirty="0"/>
                  <a:t>. </a:t>
                </a:r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>
                    <a:solidFill>
                      <a:srgbClr val="FF0000"/>
                    </a:solidFill>
                  </a:rPr>
                  <a:t>Strong rules </a:t>
                </a:r>
                <a:r>
                  <a:rPr lang="en-US" dirty="0"/>
                  <a:t>are those that meet or surpass certain minimum support and confidence criteria. For example, an analyst interested in finding which supermarket items are purchased together may set </a:t>
                </a:r>
                <a:r>
                  <a:rPr lang="en-US" dirty="0">
                    <a:solidFill>
                      <a:srgbClr val="0070C0"/>
                    </a:solidFill>
                  </a:rPr>
                  <a:t>a minimum support level of 20% and a minimum confidence level of 70%. </a:t>
                </a:r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/>
                  <a:t>However, in case there is just a few records in the data set related to the antecedent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the minimum support level should be set low.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2"/>
                <a:stretch>
                  <a:fillRect l="-1058" t="-2266" r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376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 Priori Algorithm – Generating Frequent </a:t>
            </a:r>
            <a:r>
              <a:rPr lang="en-US" dirty="0" err="1"/>
              <a:t>Itemsets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/>
                  <a:t>Itemset</a:t>
                </a:r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/>
                  <a:t> </a:t>
                </a:r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u="sng" dirty="0"/>
                  <a:t>Definition</a:t>
                </a:r>
                <a:r>
                  <a:rPr lang="en-US" dirty="0"/>
                  <a:t>: 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-itemset is a 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items contained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 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For example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 </a:t>
                </a:r>
              </a:p>
              <a:p>
                <a:pPr lvl="1" algn="just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/>
                  <a:t>{beans, squash} is a 2-itemset</a:t>
                </a:r>
              </a:p>
              <a:p>
                <a:pPr lvl="1" algn="just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/>
                  <a:t>{broccoli, green peppers, corn} is a 3-itemset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 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rgbClr val="0070C0"/>
                    </a:solidFill>
                  </a:rPr>
                  <a:t>itemset frequency </a:t>
                </a:r>
                <a:r>
                  <a:rPr lang="en-US" dirty="0"/>
                  <a:t>is defined as the number of transactions that contain the particular itemset. 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2"/>
                <a:stretch>
                  <a:fillRect l="-881" t="-992" r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136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 Priori Algorithm – Generating Frequent </a:t>
            </a:r>
            <a:r>
              <a:rPr lang="en-US" dirty="0" err="1"/>
              <a:t>Itemsets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u="sng" dirty="0"/>
                  <a:t>Definition</a:t>
                </a:r>
                <a:r>
                  <a:rPr lang="en-US" dirty="0"/>
                  <a:t>:  A </a:t>
                </a:r>
                <a:r>
                  <a:rPr lang="en-US" dirty="0">
                    <a:solidFill>
                      <a:srgbClr val="FF0000"/>
                    </a:solidFill>
                  </a:rPr>
                  <a:t>frequent itemset </a:t>
                </a:r>
                <a:r>
                  <a:rPr lang="en-US" dirty="0"/>
                  <a:t>is an itemset that occurs at least a certain minimum number of times, i.e., having itemset frequency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≥∅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 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For example,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∅=4</m:t>
                    </m:r>
                  </m:oMath>
                </a14:m>
                <a:r>
                  <a:rPr lang="en-US" dirty="0"/>
                  <a:t> then the </a:t>
                </a:r>
                <a:r>
                  <a:rPr lang="en-US" dirty="0" err="1"/>
                  <a:t>itemsets</a:t>
                </a:r>
                <a:r>
                  <a:rPr lang="en-US" dirty="0"/>
                  <a:t> that occur </a:t>
                </a:r>
                <a:r>
                  <a:rPr lang="en-US" dirty="0">
                    <a:solidFill>
                      <a:srgbClr val="00B050"/>
                    </a:solidFill>
                  </a:rPr>
                  <a:t>at least four times</a:t>
                </a:r>
                <a:r>
                  <a:rPr lang="en-US" dirty="0"/>
                  <a:t> are frequent </a:t>
                </a:r>
                <a:r>
                  <a:rPr lang="en-US" dirty="0" err="1"/>
                  <a:t>itemsets</a:t>
                </a:r>
                <a:r>
                  <a:rPr lang="en-US" dirty="0"/>
                  <a:t>.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 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Let denote the set of frequent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itemsets</a:t>
                </a:r>
                <a:r>
                  <a:rPr lang="en-US" dirty="0"/>
                  <a:t>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2"/>
                <a:stretch>
                  <a:fillRect l="-1175" t="-1416" r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268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 Priori Algorithm – Generating Frequent </a:t>
            </a:r>
            <a:r>
              <a:rPr lang="en-US" dirty="0" err="1"/>
              <a:t>Itemsets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Procedure to mine associate rules</a:t>
            </a:r>
            <a:endParaRPr lang="en-US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The mining of association rules from large databases is a two-step process: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971550" lvl="1" indent="-51435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</a:rPr>
              <a:t>Find all frequent </a:t>
            </a:r>
            <a:r>
              <a:rPr lang="en-US" sz="2800" dirty="0" err="1">
                <a:solidFill>
                  <a:srgbClr val="0070C0"/>
                </a:solidFill>
              </a:rPr>
              <a:t>itemsets</a:t>
            </a:r>
            <a:endParaRPr lang="en-US" sz="2800" dirty="0">
              <a:solidFill>
                <a:srgbClr val="0070C0"/>
              </a:solidFill>
            </a:endParaRPr>
          </a:p>
          <a:p>
            <a:pPr marL="971550" lvl="1" indent="-51435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</a:rPr>
              <a:t>From the frequent </a:t>
            </a:r>
            <a:r>
              <a:rPr lang="en-US" sz="2800" dirty="0" err="1">
                <a:solidFill>
                  <a:srgbClr val="0070C0"/>
                </a:solidFill>
              </a:rPr>
              <a:t>itemsets</a:t>
            </a:r>
            <a:r>
              <a:rPr lang="en-US" sz="2800" dirty="0">
                <a:solidFill>
                  <a:srgbClr val="0070C0"/>
                </a:solidFill>
              </a:rPr>
              <a:t>, generate association rules satisfying the minimum support and confidence requirements.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In generation of frequent </a:t>
            </a:r>
            <a:r>
              <a:rPr lang="en-US" dirty="0" err="1"/>
              <a:t>itemsets</a:t>
            </a:r>
            <a:r>
              <a:rPr lang="en-US" dirty="0"/>
              <a:t>, the a priori algorithm will be applied to shrink the search space.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63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 Priori Algorithm – Generating Frequent </a:t>
            </a:r>
            <a:r>
              <a:rPr lang="en-US" dirty="0" err="1"/>
              <a:t>Itemsets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The a Priori Property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 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If an itemset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is not frequent, then for any item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, 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will not be frequent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2"/>
                <a:stretch>
                  <a:fillRect l="-1175" t="-1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520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 Priori Algorithm – Generating Frequent </a:t>
            </a:r>
            <a:r>
              <a:rPr lang="en-US" dirty="0" err="1"/>
              <a:t>Itemsets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/>
                  <a:t>Generate Frequent </a:t>
                </a:r>
                <a:r>
                  <a:rPr lang="en-US" b="1" dirty="0" err="1"/>
                  <a:t>Itemsets</a:t>
                </a:r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 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u="sng" dirty="0"/>
                  <a:t>Example</a:t>
                </a:r>
                <a:r>
                  <a:rPr lang="en-US" dirty="0"/>
                  <a:t>: consider the vegetable stand problem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 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∅=4</m:t>
                    </m:r>
                  </m:oMath>
                </a14:m>
                <a:r>
                  <a:rPr lang="en-US" dirty="0"/>
                  <a:t> and denote the set of frequent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itemsets</a:t>
                </a:r>
                <a:r>
                  <a:rPr lang="en-US" dirty="0"/>
                  <a:t>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 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Determine the set of frequent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-</a:t>
                </a:r>
                <a:r>
                  <a:rPr lang="en-US" b="1" dirty="0" err="1">
                    <a:solidFill>
                      <a:srgbClr val="0070C0"/>
                    </a:solidFill>
                  </a:rPr>
                  <a:t>itemsets</a:t>
                </a:r>
                <a:r>
                  <a:rPr lang="en-US" b="1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: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 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From the column sums of Table 3, it can be seen that all 1-itemsets are frequent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So,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𝑎𝑠𝑝𝑎𝑟𝑎𝑔𝑢𝑠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𝑏𝑒𝑎𝑛𝑠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𝑏𝑟𝑜𝑐𝑐𝑜𝑙𝑖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𝑐𝑜𝑟𝑛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𝑔𝑟𝑒𝑒𝑛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𝑝𝑒𝑝𝑝𝑒𝑟𝑠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𝑠𝑞𝑢𝑎𝑠h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𝑡𝑜𝑚𝑎𝑡𝑜𝑒𝑠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2"/>
                <a:stretch>
                  <a:fillRect l="-764" t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477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 Priori Algorithm – Generating Frequent </a:t>
            </a:r>
            <a:r>
              <a:rPr lang="en-US" dirty="0" err="1"/>
              <a:t>Itemsets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581151"/>
                <a:ext cx="10372150" cy="446050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900" b="1" dirty="0">
                    <a:solidFill>
                      <a:srgbClr val="0070C0"/>
                    </a:solidFill>
                  </a:rPr>
                  <a:t>Determine the set of frequent 2-itemsets,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9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900" b="1" dirty="0">
                    <a:solidFill>
                      <a:srgbClr val="0070C0"/>
                    </a:solidFill>
                  </a:rPr>
                  <a:t>:</a:t>
                </a:r>
                <a:endParaRPr lang="en-US" sz="2900" dirty="0">
                  <a:solidFill>
                    <a:srgbClr val="0070C0"/>
                  </a:solidFill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900" dirty="0"/>
                  <a:t> 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900" u="sng" dirty="0"/>
                  <a:t>General Rule</a:t>
                </a:r>
                <a:r>
                  <a:rPr lang="en-US" sz="2900" dirty="0"/>
                  <a:t>: 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9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≥2</m:t>
                        </m:r>
                      </m:e>
                    </m:d>
                  </m:oMath>
                </a14:m>
                <a:r>
                  <a:rPr lang="en-US" sz="2900" dirty="0"/>
                  <a:t>, the a priori algorithm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900" dirty="0"/>
                  <a:t> </a:t>
                </a:r>
              </a:p>
              <a:p>
                <a:pPr marL="971550" lvl="1" indent="-514350" algn="just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900" dirty="0"/>
                  <a:t>First constructs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900" dirty="0"/>
                  <a:t> of candidate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900" dirty="0"/>
                  <a:t>-</a:t>
                </a:r>
                <a:r>
                  <a:rPr lang="en-US" sz="2900" dirty="0" err="1"/>
                  <a:t>itemsets</a:t>
                </a:r>
                <a:r>
                  <a:rPr lang="en-US" sz="2900" dirty="0"/>
                  <a:t> by </a:t>
                </a:r>
                <a:r>
                  <a:rPr lang="en-US" sz="2900" dirty="0">
                    <a:solidFill>
                      <a:srgbClr val="00B050"/>
                    </a:solidFill>
                  </a:rPr>
                  <a:t>joining</a:t>
                </a:r>
                <a:r>
                  <a:rPr lang="en-US" sz="29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900" dirty="0"/>
                  <a:t> with itself. </a:t>
                </a:r>
              </a:p>
              <a:p>
                <a:pPr marL="971550" lvl="1" indent="-514350" algn="just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900" dirty="0"/>
                  <a:t>Then prunes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900" dirty="0"/>
                  <a:t> using the a priori property.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900" dirty="0"/>
                  <a:t> 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900" dirty="0"/>
                  <a:t>The </a:t>
                </a:r>
                <a:r>
                  <a:rPr lang="en-US" sz="2900" dirty="0" err="1"/>
                  <a:t>itemsets</a:t>
                </a:r>
                <a:r>
                  <a:rPr lang="en-US" sz="29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900" dirty="0"/>
                  <a:t> that survive the pruning step will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900" dirty="0"/>
                  <a:t>.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900" dirty="0"/>
                  <a:t> 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900" dirty="0">
                    <a:solidFill>
                      <a:srgbClr val="00B050"/>
                    </a:solidFill>
                  </a:rPr>
                  <a:t>How to join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9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900" dirty="0">
                    <a:solidFill>
                      <a:srgbClr val="00B050"/>
                    </a:solidFill>
                  </a:rPr>
                  <a:t> with itself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9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9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900" dirty="0">
                    <a:solidFill>
                      <a:srgbClr val="00B050"/>
                    </a:solidFill>
                  </a:rPr>
                  <a:t>?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900" dirty="0"/>
                  <a:t> </a:t>
                </a:r>
              </a:p>
              <a:p>
                <a:pPr lvl="1" algn="just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900" dirty="0"/>
                  <a:t>Arrange the </a:t>
                </a:r>
                <a:r>
                  <a:rPr lang="en-US" sz="2900" dirty="0" err="1"/>
                  <a:t>itemsets</a:t>
                </a:r>
                <a:r>
                  <a:rPr lang="en-US" sz="29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900" dirty="0"/>
                  <a:t> following an order (e.g., alphabetical order, increasing order,…)</a:t>
                </a:r>
              </a:p>
              <a:p>
                <a:pPr lvl="1" algn="just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900" dirty="0"/>
                  <a:t>The </a:t>
                </a:r>
                <a:r>
                  <a:rPr lang="en-US" sz="2900" dirty="0" err="1"/>
                  <a:t>itemsets</a:t>
                </a:r>
                <a:r>
                  <a:rPr lang="en-US" sz="29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900" dirty="0"/>
                  <a:t> are joined if they have the first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900" dirty="0"/>
                  <a:t> items in common 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581151"/>
                <a:ext cx="10372150" cy="4460508"/>
              </a:xfrm>
              <a:blipFill>
                <a:blip r:embed="rId2"/>
                <a:stretch>
                  <a:fillRect l="-588" t="-546" r="-588" b="-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78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56177" y="2204653"/>
            <a:ext cx="9672210" cy="112142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800" dirty="0">
                <a:solidFill>
                  <a:srgbClr val="002060"/>
                </a:solidFill>
              </a:rPr>
              <a:t>Session 9: Association Rules</a:t>
            </a:r>
          </a:p>
          <a:p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A51033F-DC79-40D3-B922-49AF37BB8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8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 Priori Algorithm – Generating Frequent </a:t>
            </a:r>
            <a:r>
              <a:rPr lang="en-US" dirty="0" err="1"/>
              <a:t>Itemsets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Application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𝑎𝑠𝑝𝑎𝑟𝑎𝑔𝑢𝑠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𝑏𝑒𝑎𝑛𝑠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𝑏𝑟𝑜𝑐𝑐𝑜𝑙𝑖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𝑐𝑜𝑟𝑛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𝑔𝑟𝑒𝑒𝑛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𝑝𝑒𝑝𝑝𝑒𝑟𝑠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𝑠𝑞𝑢𝑎𝑠h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𝑡𝑜𝑚𝑎𝑡𝑜𝑒𝑠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JOIN WITH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𝑎𝑠𝑝𝑎𝑟𝑎𝑔𝑢𝑠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𝑏𝑒𝑎𝑛𝑠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𝑏𝑟𝑜𝑐𝑐𝑜𝑙𝑖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𝑐𝑜𝑟𝑛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𝑔𝑟𝑒𝑒𝑛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𝑝𝑒𝑝𝑝𝑒𝑟𝑠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𝑠𝑞𝑢𝑎𝑠h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𝑡𝑜𝑚𝑎𝑡𝑜𝑒𝑠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consists of all the combinations of vegetables in Table 1: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𝑎𝑠𝑝𝑎𝑟𝑎𝑔𝑢𝑠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𝑏𝑒𝑎𝑛𝑠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𝑎𝑠𝑝𝑎𝑟𝑎𝑔𝑢𝑠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𝑏𝑟𝑜𝑐𝑐𝑜𝑙𝑖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𝑎𝑠𝑝𝑎𝑟𝑎𝑔𝑢𝑠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𝑡𝑜𝑚𝑎𝑡𝑜𝑒𝑠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𝑏𝑒𝑎𝑛𝑠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𝑏𝑟𝑜𝑐𝑐𝑜𝑙𝑖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𝑏𝑒𝑎𝑛𝑠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𝑐𝑜𝑟𝑛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𝑏𝑒𝑎𝑛𝑠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𝑡𝑜𝑚𝑎𝑡𝑜𝑒𝑠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𝑠𝑞𝑢𝑎𝑠h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𝑡𝑜𝑚𝑎𝑡𝑜𝑒𝑠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2"/>
                <a:stretch>
                  <a:fillRect l="-588" t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945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 Priori Algorithm – Generating Frequent </a:t>
            </a:r>
            <a:r>
              <a:rPr lang="en-US" dirty="0" err="1"/>
              <a:t>Itemsets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∅=4</m:t>
                    </m:r>
                  </m:oMath>
                </a14:m>
                <a:r>
                  <a:rPr lang="en-US" dirty="0"/>
                  <a:t> to prune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𝑎𝑠𝑝𝑎𝑟𝑎𝑔𝑢𝑠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𝑏𝑒𝑎𝑛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𝑎𝑠𝑝𝑎𝑟𝑎𝑔𝑢𝑠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𝑠𝑞𝑢𝑎𝑠h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𝑏𝑒𝑎𝑛𝑠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𝑐𝑜𝑟𝑛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𝑏𝑒𝑎𝑛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𝑠𝑞𝑢𝑎𝑠h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𝑏𝑒𝑎𝑛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𝑡𝑜𝑚𝑎𝑡𝑜𝑒𝑠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𝑏𝑟𝑜𝑐𝑐𝑜𝑙𝑖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𝑔𝑟𝑒𝑒𝑛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𝑝𝑒𝑝𝑝𝑒𝑟𝑠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𝑐𝑜𝑟𝑛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𝑡𝑜𝑚𝑎𝑡𝑜𝑒𝑠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2"/>
                <a:stretch>
                  <a:fillRect l="-881" t="-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849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 Priori Algorithm – Generating Frequent </a:t>
            </a:r>
            <a:r>
              <a:rPr lang="en-US" dirty="0" err="1"/>
              <a:t>Itemsets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571625"/>
                <a:ext cx="10372150" cy="447003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Determine the set of frequent 3-itemsets,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:</a:t>
                </a:r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𝑎𝑠𝑝𝑎𝑟𝑎𝑔𝑢𝑠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𝑏𝑒𝑎𝑛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𝑎𝑠𝑝𝑎𝑟𝑎𝑔𝑢𝑠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𝑠𝑞𝑢𝑎𝑠h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𝑏𝑒𝑎𝑛𝑠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𝑐𝑜𝑟𝑛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𝑏𝑒𝑎𝑛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𝑠𝑞𝑢𝑎𝑠h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𝑏𝑒𝑎𝑛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𝑡𝑜𝑚𝑎𝑡𝑜𝑒𝑠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𝑏𝑟𝑜𝑐𝑐𝑜𝑙𝑖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𝑔𝑟𝑒𝑒𝑛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𝑝𝑒𝑝𝑝𝑒𝑟𝑠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𝑐𝑜𝑟𝑛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𝑡𝑜𝑚𝑎𝑡𝑜𝑒𝑠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JOIN WITH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𝑎𝑠𝑝𝑎𝑟𝑎𝑔𝑢𝑠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𝑏𝑒𝑎𝑛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𝑎𝑠𝑝𝑎𝑟𝑎𝑔𝑢𝑠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𝑠𝑞𝑢𝑎𝑠h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𝑏𝑒𝑎𝑛𝑠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𝑐𝑜𝑟𝑛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𝑏𝑒𝑎𝑛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𝑠𝑞𝑢𝑎𝑠h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𝑏𝑒𝑎𝑛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𝑡𝑜𝑚𝑎𝑡𝑜𝑒𝑠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𝑏𝑟𝑜𝑐𝑐𝑜𝑙𝑖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𝑔𝑟𝑒𝑒𝑛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𝑝𝑒𝑝𝑝𝑒𝑟𝑠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𝑐𝑜𝑟𝑛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𝑡𝑜𝑚𝑎𝑡𝑜𝑒𝑠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consists of: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𝑎𝑠𝑝𝑎𝑟𝑎𝑔𝑢𝑠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𝑏𝑒𝑎𝑛𝑠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𝑠𝑞𝑢𝑎𝑠h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𝑏𝑒𝑎𝑛𝑠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𝑐𝑜𝑟𝑛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𝑠𝑞𝑢𝑎𝑠h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𝑏𝑒𝑎𝑛𝑠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𝑐𝑜𝑟𝑛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𝑡𝑜𝑚𝑎𝑡𝑜𝑒𝑠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𝑏𝑒𝑎𝑛𝑠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𝑠𝑞𝑢𝑎𝑠h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𝑡𝑜𝑚𝑎𝑡𝑜𝑒𝑠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571625"/>
                <a:ext cx="10372150" cy="4470033"/>
              </a:xfrm>
              <a:blipFill>
                <a:blip r:embed="rId2"/>
                <a:stretch>
                  <a:fillRect l="-588" t="-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602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 Priori Algorithm – Generating Frequent </a:t>
            </a:r>
            <a:r>
              <a:rPr lang="en-US" dirty="0" err="1"/>
              <a:t>Itemsets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609725"/>
                <a:ext cx="10372150" cy="443193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900" dirty="0">
                    <a:solidFill>
                      <a:srgbClr val="FF0000"/>
                    </a:solidFill>
                  </a:rPr>
                  <a:t>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9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900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900" dirty="0"/>
                  <a:t> 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900" dirty="0"/>
                  <a:t>Using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∅=4</m:t>
                    </m:r>
                  </m:oMath>
                </a14:m>
                <a:r>
                  <a:rPr lang="en-US" sz="2900" dirty="0"/>
                  <a:t> to prune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900" dirty="0"/>
                  <a:t>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900" dirty="0"/>
                  <a:t> 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9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9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9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𝑎𝑠𝑝𝑎𝑟𝑎𝑔𝑢𝑠</m:t>
                              </m:r>
                              <m:r>
                                <a:rPr lang="en-US" sz="29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9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𝑏𝑒𝑎𝑛𝑠</m:t>
                              </m:r>
                              <m:r>
                                <a:rPr lang="en-US" sz="29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9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𝑠𝑞𝑢𝑎𝑠h</m:t>
                              </m:r>
                            </m:e>
                          </m:d>
                          <m:r>
                            <a:rPr lang="en-US" sz="2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9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9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𝑏𝑒𝑎𝑛𝑠</m:t>
                              </m:r>
                              <m:r>
                                <a:rPr lang="en-US" sz="29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9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𝑐𝑜𝑟𝑛</m:t>
                              </m:r>
                              <m:r>
                                <a:rPr lang="en-US" sz="29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9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𝑡𝑜𝑚𝑎𝑡𝑜𝑒𝑠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9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900" dirty="0"/>
                  <a:t>Note that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900" dirty="0"/>
                  <a:t> </a:t>
                </a:r>
              </a:p>
              <a:p>
                <a:pPr lvl="1" algn="just"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𝑏𝑒𝑎𝑛𝑠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𝑐𝑜𝑟𝑛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𝑠𝑞𝑢𝑎𝑠h</m:t>
                        </m:r>
                      </m:e>
                    </m:d>
                  </m:oMath>
                </a14:m>
                <a:r>
                  <a:rPr lang="en-US" sz="2900" dirty="0"/>
                  <a:t> is pruned because one of its subsets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𝑐𝑜𝑟𝑛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𝑠𝑞𝑢𝑎𝑠h</m:t>
                        </m:r>
                      </m:e>
                    </m:d>
                  </m:oMath>
                </a14:m>
                <a:r>
                  <a:rPr lang="en-US" sz="2900" dirty="0"/>
                  <a:t> is not frequent (have the frequency 3 &lt; 4)</a:t>
                </a:r>
                <a:endParaRPr lang="en-US" sz="2900" i="1" dirty="0"/>
              </a:p>
              <a:p>
                <a:pPr lvl="1" algn="just"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𝑏𝑒𝑎𝑛𝑠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𝑠𝑞𝑢𝑎𝑠h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𝑡𝑜𝑚𝑎𝑡𝑜𝑒𝑠</m:t>
                        </m:r>
                      </m:e>
                    </m:d>
                  </m:oMath>
                </a14:m>
                <a:r>
                  <a:rPr lang="en-US" sz="2900" dirty="0"/>
                  <a:t> is pruned because one of its subsets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𝑠𝑞𝑢𝑎𝑠h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𝑡𝑜𝑚𝑎𝑡𝑜𝑒𝑠</m:t>
                        </m:r>
                      </m:e>
                    </m:d>
                  </m:oMath>
                </a14:m>
                <a:r>
                  <a:rPr lang="en-US" sz="2900" dirty="0"/>
                  <a:t> is not frequent (have the frequency 2 &lt; 4)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900" dirty="0"/>
                  <a:t> 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900" dirty="0"/>
                  <a:t>There does not exist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900" dirty="0"/>
                  <a:t>. The procedure stops here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609725"/>
                <a:ext cx="10372150" cy="4431933"/>
              </a:xfrm>
              <a:blipFill>
                <a:blip r:embed="rId2"/>
                <a:stretch>
                  <a:fillRect l="-588" t="-550" r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610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 Priori Algorithm – Generating Association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u="sng" dirty="0"/>
                  <a:t>Procedure</a:t>
                </a:r>
                <a:r>
                  <a:rPr lang="en-US" dirty="0"/>
                  <a:t>:  For each frequent itemset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 </a:t>
                </a:r>
              </a:p>
              <a:p>
                <a:pPr marL="971550" lvl="1" indent="-514350" algn="just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800" dirty="0"/>
                  <a:t>Generate all subsets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 (except { }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 itself). </a:t>
                </a:r>
              </a:p>
              <a:p>
                <a:pPr marL="971550" lvl="1" indent="-514350" algn="just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𝑠𝑠</m:t>
                    </m:r>
                  </m:oMath>
                </a14:m>
                <a:r>
                  <a:rPr lang="en-US" sz="2800" dirty="0"/>
                  <a:t> represents a nonempty subset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. Consider the association rule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𝑠𝑠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𝑠𝑠</m:t>
                        </m:r>
                      </m:e>
                    </m:d>
                  </m:oMath>
                </a14:m>
                <a:r>
                  <a:rPr lang="en-US" sz="2800" dirty="0"/>
                  <a:t>, 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𝑠𝑠</m:t>
                        </m:r>
                      </m:e>
                    </m:d>
                  </m:oMath>
                </a14:m>
                <a:r>
                  <a:rPr lang="en-US" sz="2800" dirty="0"/>
                  <a:t> indicates the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 without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𝑠𝑠</m:t>
                    </m:r>
                  </m:oMath>
                </a14:m>
                <a:r>
                  <a:rPr lang="en-US" sz="2800" dirty="0"/>
                  <a:t>. Generate (and output)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 fulfills the </a:t>
                </a:r>
                <a:r>
                  <a:rPr lang="en-US" sz="2800" dirty="0">
                    <a:solidFill>
                      <a:srgbClr val="0070C0"/>
                    </a:solidFill>
                  </a:rPr>
                  <a:t>minimum confidence requirement</a:t>
                </a:r>
                <a:r>
                  <a:rPr lang="en-US" sz="2800" dirty="0"/>
                  <a:t>. Do so for every subset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𝑠𝑠</m:t>
                    </m:r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. 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 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u="sng" dirty="0"/>
                  <a:t>Note</a:t>
                </a:r>
                <a:r>
                  <a:rPr lang="en-US" dirty="0"/>
                  <a:t>: Usually, a single-item consequent is desired. 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2"/>
                <a:stretch>
                  <a:fillRect l="-1175" t="-2408" r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235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 Priori Algorithm – Generating Association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u="sng" dirty="0"/>
                  <a:t>Example</a:t>
                </a:r>
                <a:r>
                  <a:rPr lang="en-US" dirty="0"/>
                  <a:t>:  consider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𝑎𝑠𝑝𝑎𝑟𝑎𝑔𝑢𝑠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𝑏𝑒𝑎𝑛𝑠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𝑠𝑞𝑢𝑎𝑠h</m:t>
                        </m:r>
                      </m:e>
                    </m:d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 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The following association rules with single-item consequent can be generated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𝑏𝑢𝑦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𝑎𝑠𝑝𝑎𝑟𝑎𝑔𝑢𝑠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𝑏𝑒𝑎𝑛𝑠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𝑏𝑢𝑦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𝑠𝑞𝑢𝑎𝑠h</m:t>
                    </m:r>
                  </m:oMath>
                </a14:m>
                <a:endParaRPr lang="en-US" dirty="0"/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𝑏𝑢𝑦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𝑎𝑠𝑝𝑎𝑟𝑎𝑔𝑢𝑠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𝑠𝑞𝑢𝑎𝑠h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𝑏𝑢𝑦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𝑏𝑒𝑎𝑛𝑠</m:t>
                    </m:r>
                  </m:oMath>
                </a14:m>
                <a:endParaRPr lang="en-US" dirty="0"/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𝑏𝑢𝑦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𝑏𝑒𝑎𝑛𝑠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𝑠𝑞𝑢𝑎𝑠h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𝑏𝑢𝑦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𝑎𝑠𝑝𝑎𝑟𝑎𝑔𝑢𝑠</m:t>
                    </m:r>
                  </m:oMath>
                </a14:m>
                <a:endParaRPr lang="en-US" dirty="0"/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 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The support and confidence of the above rules can be determined from Table 3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2"/>
                <a:stretch>
                  <a:fillRect l="-1058" t="-2266" r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270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 Priori Algorithm – Generating Association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</p:spPr>
            <p:txBody>
              <a:bodyPr>
                <a:normAutofit fontScale="92500"/>
              </a:bodyPr>
              <a:lstStyle/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The same procedure can be applied for the remaining itemset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2"/>
                <a:stretch>
                  <a:fillRect l="-1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513F87D-A601-4967-91CE-BEE1FE62A7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871809"/>
                  </p:ext>
                </p:extLst>
              </p:nvPr>
            </p:nvGraphicFramePr>
            <p:xfrm>
              <a:off x="1566862" y="1771650"/>
              <a:ext cx="9058275" cy="33147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240891">
                      <a:extLst>
                        <a:ext uri="{9D8B030D-6E8A-4147-A177-3AD203B41FA5}">
                          <a16:colId xmlns:a16="http://schemas.microsoft.com/office/drawing/2014/main" val="843872453"/>
                        </a:ext>
                      </a:extLst>
                    </a:gridCol>
                    <a:gridCol w="1641203">
                      <a:extLst>
                        <a:ext uri="{9D8B030D-6E8A-4147-A177-3AD203B41FA5}">
                          <a16:colId xmlns:a16="http://schemas.microsoft.com/office/drawing/2014/main" val="3269750017"/>
                        </a:ext>
                      </a:extLst>
                    </a:gridCol>
                    <a:gridCol w="2176181">
                      <a:extLst>
                        <a:ext uri="{9D8B030D-6E8A-4147-A177-3AD203B41FA5}">
                          <a16:colId xmlns:a16="http://schemas.microsoft.com/office/drawing/2014/main" val="1615456949"/>
                        </a:ext>
                      </a:extLst>
                    </a:gridCol>
                  </a:tblGrid>
                  <a:tr h="50033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If antecedent, then Consequent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Support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Confidence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2358973"/>
                      </a:ext>
                    </a:extLst>
                  </a:tr>
                  <a:tr h="938123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buy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asparagus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beans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then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buy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squash</m:t>
                                </m:r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den>
                                </m:f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=28.6%</m:t>
                                </m:r>
                              </m:oMath>
                            </m:oMathPara>
                          </a14:m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=80%</m:t>
                                </m:r>
                              </m:oMath>
                            </m:oMathPara>
                          </a14:m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18797187"/>
                      </a:ext>
                    </a:extLst>
                  </a:tr>
                  <a:tr h="938123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buy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asparagus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squash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then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buy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beans</m:t>
                                </m:r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den>
                                </m:f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=28.6%</m:t>
                                </m:r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=80%</m:t>
                                </m:r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23595238"/>
                      </a:ext>
                    </a:extLst>
                  </a:tr>
                  <a:tr h="938123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buy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beans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squash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then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buy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asparagus</m:t>
                                </m:r>
                              </m:oMath>
                            </m:oMathPara>
                          </a14:m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den>
                                </m:f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=28.6%</m:t>
                                </m:r>
                              </m:oMath>
                            </m:oMathPara>
                          </a14:m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=66.7%</m:t>
                                </m:r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90142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513F87D-A601-4967-91CE-BEE1FE62A7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871809"/>
                  </p:ext>
                </p:extLst>
              </p:nvPr>
            </p:nvGraphicFramePr>
            <p:xfrm>
              <a:off x="1566862" y="1771650"/>
              <a:ext cx="9058275" cy="33147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240891">
                      <a:extLst>
                        <a:ext uri="{9D8B030D-6E8A-4147-A177-3AD203B41FA5}">
                          <a16:colId xmlns:a16="http://schemas.microsoft.com/office/drawing/2014/main" val="843872453"/>
                        </a:ext>
                      </a:extLst>
                    </a:gridCol>
                    <a:gridCol w="1641203">
                      <a:extLst>
                        <a:ext uri="{9D8B030D-6E8A-4147-A177-3AD203B41FA5}">
                          <a16:colId xmlns:a16="http://schemas.microsoft.com/office/drawing/2014/main" val="3269750017"/>
                        </a:ext>
                      </a:extLst>
                    </a:gridCol>
                    <a:gridCol w="2176181">
                      <a:extLst>
                        <a:ext uri="{9D8B030D-6E8A-4147-A177-3AD203B41FA5}">
                          <a16:colId xmlns:a16="http://schemas.microsoft.com/office/drawing/2014/main" val="1615456949"/>
                        </a:ext>
                      </a:extLst>
                    </a:gridCol>
                  </a:tblGrid>
                  <a:tr h="50033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If antecedent, then Consequent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Support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Confidence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2358973"/>
                      </a:ext>
                    </a:extLst>
                  </a:tr>
                  <a:tr h="9381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33" t="-53548" r="-7337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20446" t="-53548" r="-13457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16807" t="-53548" r="-1401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8797187"/>
                      </a:ext>
                    </a:extLst>
                  </a:tr>
                  <a:tr h="9381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33" t="-154545" r="-73372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20446" t="-154545" r="-134572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16807" t="-154545" r="-1401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3595238"/>
                      </a:ext>
                    </a:extLst>
                  </a:tr>
                  <a:tr h="9381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33" t="-254545" r="-73372" b="-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20446" t="-254545" r="-134572" b="-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16807" t="-254545" r="-1401" b="-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0142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74448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 Priori Algorithm – Generating Association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600" dirty="0"/>
                  <a:t>The single-antecedent/single-consequent rules can be generated from the </a:t>
                </a:r>
                <a:r>
                  <a:rPr lang="en-US" sz="2600" dirty="0" err="1"/>
                  <a:t>itemsets</a:t>
                </a:r>
                <a:r>
                  <a:rPr lang="en-US" sz="26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600" dirty="0"/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2"/>
                <a:stretch>
                  <a:fillRect l="-1058" t="-1133" r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7548BFE-BD99-45C2-8CBC-A9B01FBB5C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5540676"/>
                  </p:ext>
                </p:extLst>
              </p:nvPr>
            </p:nvGraphicFramePr>
            <p:xfrm>
              <a:off x="2019300" y="2771775"/>
              <a:ext cx="8715373" cy="307657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458291">
                      <a:extLst>
                        <a:ext uri="{9D8B030D-6E8A-4147-A177-3AD203B41FA5}">
                          <a16:colId xmlns:a16="http://schemas.microsoft.com/office/drawing/2014/main" val="3509429031"/>
                        </a:ext>
                      </a:extLst>
                    </a:gridCol>
                    <a:gridCol w="1830242">
                      <a:extLst>
                        <a:ext uri="{9D8B030D-6E8A-4147-A177-3AD203B41FA5}">
                          <a16:colId xmlns:a16="http://schemas.microsoft.com/office/drawing/2014/main" val="3742292910"/>
                        </a:ext>
                      </a:extLst>
                    </a:gridCol>
                    <a:gridCol w="2426840">
                      <a:extLst>
                        <a:ext uri="{9D8B030D-6E8A-4147-A177-3AD203B41FA5}">
                          <a16:colId xmlns:a16="http://schemas.microsoft.com/office/drawing/2014/main" val="1947736924"/>
                        </a:ext>
                      </a:extLst>
                    </a:gridCol>
                  </a:tblGrid>
                  <a:tr h="322224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If antecedent, then Consequent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Support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Confidence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03884610"/>
                      </a:ext>
                    </a:extLst>
                  </a:tr>
                  <a:tr h="611892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buy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asparagus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 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then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buy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beans</m:t>
                                </m:r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den>
                                </m:f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=35.7%</m:t>
                                </m:r>
                              </m:oMath>
                            </m:oMathPara>
                          </a14:m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=83.3%</m:t>
                                </m:r>
                              </m:oMath>
                            </m:oMathPara>
                          </a14:m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31758648"/>
                      </a:ext>
                    </a:extLst>
                  </a:tr>
                  <a:tr h="611892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buy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bean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then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buy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asparagus</m:t>
                                </m:r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den>
                                </m:f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=35.7%</m:t>
                                </m:r>
                              </m:oMath>
                            </m:oMathPara>
                          </a14:m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=50%</m:t>
                                </m:r>
                              </m:oMath>
                            </m:oMathPara>
                          </a14:m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45301721"/>
                      </a:ext>
                    </a:extLst>
                  </a:tr>
                  <a:tr h="322224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…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…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…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63821140"/>
                      </a:ext>
                    </a:extLst>
                  </a:tr>
                  <a:tr h="604171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buy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corn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then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buy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tomatoes</m:t>
                                </m:r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den>
                                </m:f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=28.6%</m:t>
                                </m:r>
                              </m:oMath>
                            </m:oMathPara>
                          </a14:m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=50%</m:t>
                                </m:r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54778377"/>
                      </a:ext>
                    </a:extLst>
                  </a:tr>
                  <a:tr h="604171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buy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tomatoes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then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buy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corn</m:t>
                                </m:r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den>
                                </m:f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=28.6%</m:t>
                                </m:r>
                              </m:oMath>
                            </m:oMathPara>
                          </a14:m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=66.7%</m:t>
                                </m:r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43403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7548BFE-BD99-45C2-8CBC-A9B01FBB5C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5540676"/>
                  </p:ext>
                </p:extLst>
              </p:nvPr>
            </p:nvGraphicFramePr>
            <p:xfrm>
              <a:off x="2019300" y="2771775"/>
              <a:ext cx="8715373" cy="307657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458291">
                      <a:extLst>
                        <a:ext uri="{9D8B030D-6E8A-4147-A177-3AD203B41FA5}">
                          <a16:colId xmlns:a16="http://schemas.microsoft.com/office/drawing/2014/main" val="3509429031"/>
                        </a:ext>
                      </a:extLst>
                    </a:gridCol>
                    <a:gridCol w="1830242">
                      <a:extLst>
                        <a:ext uri="{9D8B030D-6E8A-4147-A177-3AD203B41FA5}">
                          <a16:colId xmlns:a16="http://schemas.microsoft.com/office/drawing/2014/main" val="3742292910"/>
                        </a:ext>
                      </a:extLst>
                    </a:gridCol>
                    <a:gridCol w="2426840">
                      <a:extLst>
                        <a:ext uri="{9D8B030D-6E8A-4147-A177-3AD203B41FA5}">
                          <a16:colId xmlns:a16="http://schemas.microsoft.com/office/drawing/2014/main" val="1947736924"/>
                        </a:ext>
                      </a:extLst>
                    </a:gridCol>
                  </a:tblGrid>
                  <a:tr h="322224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If antecedent, then Consequent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Support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Confidence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03884610"/>
                      </a:ext>
                    </a:extLst>
                  </a:tr>
                  <a:tr h="6118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37" t="-63366" r="-96038" b="-350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44333" t="-63366" r="-134333" b="-350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59548" t="-63366" r="-1256" b="-3504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1758648"/>
                      </a:ext>
                    </a:extLst>
                  </a:tr>
                  <a:tr h="6118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37" t="-165000" r="-96038" b="-25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44333" t="-165000" r="-134333" b="-25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59548" t="-165000" r="-1256" b="-25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5301721"/>
                      </a:ext>
                    </a:extLst>
                  </a:tr>
                  <a:tr h="322224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…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…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…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63821140"/>
                      </a:ext>
                    </a:extLst>
                  </a:tr>
                  <a:tr h="6041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37" t="-318000" r="-96038" b="-1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44333" t="-318000" r="-134333" b="-10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59548" t="-318000" r="-1256" b="-10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4778377"/>
                      </a:ext>
                    </a:extLst>
                  </a:tr>
                  <a:tr h="6041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37" t="-422222" r="-96038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44333" t="-422222" r="-134333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59548" t="-422222" r="-1256" b="-20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34030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86984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 Priori Algorithm – Generating Association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466850"/>
            <a:ext cx="10372150" cy="457480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dirty="0"/>
              <a:t>If a minimum 80% confidence is required, the following association rules will be remained: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295CAD9-3F8C-496F-9D82-7D8FD0A373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4092442"/>
                  </p:ext>
                </p:extLst>
              </p:nvPr>
            </p:nvGraphicFramePr>
            <p:xfrm>
              <a:off x="1400175" y="1914524"/>
              <a:ext cx="9133901" cy="416249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604672">
                      <a:extLst>
                        <a:ext uri="{9D8B030D-6E8A-4147-A177-3AD203B41FA5}">
                          <a16:colId xmlns:a16="http://schemas.microsoft.com/office/drawing/2014/main" val="2555476702"/>
                        </a:ext>
                      </a:extLst>
                    </a:gridCol>
                    <a:gridCol w="1539938">
                      <a:extLst>
                        <a:ext uri="{9D8B030D-6E8A-4147-A177-3AD203B41FA5}">
                          <a16:colId xmlns:a16="http://schemas.microsoft.com/office/drawing/2014/main" val="2316470837"/>
                        </a:ext>
                      </a:extLst>
                    </a:gridCol>
                    <a:gridCol w="1449353">
                      <a:extLst>
                        <a:ext uri="{9D8B030D-6E8A-4147-A177-3AD203B41FA5}">
                          <a16:colId xmlns:a16="http://schemas.microsoft.com/office/drawing/2014/main" val="2344581602"/>
                        </a:ext>
                      </a:extLst>
                    </a:gridCol>
                    <a:gridCol w="1539938">
                      <a:extLst>
                        <a:ext uri="{9D8B030D-6E8A-4147-A177-3AD203B41FA5}">
                          <a16:colId xmlns:a16="http://schemas.microsoft.com/office/drawing/2014/main" val="3369577156"/>
                        </a:ext>
                      </a:extLst>
                    </a:gridCol>
                  </a:tblGrid>
                  <a:tr h="496249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If antecedent, then Consequent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Support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Confidence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Support*</a:t>
                          </a: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Confidence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17601326"/>
                      </a:ext>
                    </a:extLst>
                  </a:tr>
                  <a:tr h="465337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buy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squash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then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buy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beans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=42.9%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=85.7%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0.3677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11644003"/>
                      </a:ext>
                    </a:extLst>
                  </a:tr>
                  <a:tr h="47112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buy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asparagus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then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buy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beans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=35.7%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=83.3%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0.2974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19897588"/>
                      </a:ext>
                    </a:extLst>
                  </a:tr>
                  <a:tr h="47112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buy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asparagus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then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buy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squash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=35.7%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=83.3%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0.2974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37884663"/>
                      </a:ext>
                    </a:extLst>
                  </a:tr>
                  <a:tr h="465337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buy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broccoli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then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buy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green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peppers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=28.6%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=80%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0.2288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30070111"/>
                      </a:ext>
                    </a:extLst>
                  </a:tr>
                  <a:tr h="465337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buy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green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pepper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then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buy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broccoli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=28.6%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=80%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0.2288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1149357"/>
                      </a:ext>
                    </a:extLst>
                  </a:tr>
                  <a:tr h="465337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buy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asparagus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beans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then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buy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squash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=28.6%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=80%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0.2288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09959938"/>
                      </a:ext>
                    </a:extLst>
                  </a:tr>
                  <a:tr h="465337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buy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asparagus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squash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then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buy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beans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=28.6%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=80%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0.2288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437961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295CAD9-3F8C-496F-9D82-7D8FD0A373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4092442"/>
                  </p:ext>
                </p:extLst>
              </p:nvPr>
            </p:nvGraphicFramePr>
            <p:xfrm>
              <a:off x="1400175" y="1914524"/>
              <a:ext cx="9133901" cy="416249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604672">
                      <a:extLst>
                        <a:ext uri="{9D8B030D-6E8A-4147-A177-3AD203B41FA5}">
                          <a16:colId xmlns:a16="http://schemas.microsoft.com/office/drawing/2014/main" val="2555476702"/>
                        </a:ext>
                      </a:extLst>
                    </a:gridCol>
                    <a:gridCol w="1539938">
                      <a:extLst>
                        <a:ext uri="{9D8B030D-6E8A-4147-A177-3AD203B41FA5}">
                          <a16:colId xmlns:a16="http://schemas.microsoft.com/office/drawing/2014/main" val="2316470837"/>
                        </a:ext>
                      </a:extLst>
                    </a:gridCol>
                    <a:gridCol w="1449353">
                      <a:extLst>
                        <a:ext uri="{9D8B030D-6E8A-4147-A177-3AD203B41FA5}">
                          <a16:colId xmlns:a16="http://schemas.microsoft.com/office/drawing/2014/main" val="2344581602"/>
                        </a:ext>
                      </a:extLst>
                    </a:gridCol>
                    <a:gridCol w="1539938">
                      <a:extLst>
                        <a:ext uri="{9D8B030D-6E8A-4147-A177-3AD203B41FA5}">
                          <a16:colId xmlns:a16="http://schemas.microsoft.com/office/drawing/2014/main" val="3369577156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If antecedent, then Consequent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Support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Confidence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Support*</a:t>
                          </a: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Confidence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17601326"/>
                      </a:ext>
                    </a:extLst>
                  </a:tr>
                  <a:tr h="514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32" t="-122619" r="-98942" b="-6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99209" t="-122619" r="-195652" b="-6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24370" t="-122619" r="-107983" b="-6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0.3677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11644003"/>
                      </a:ext>
                    </a:extLst>
                  </a:tr>
                  <a:tr h="5208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32" t="-217442" r="-98942" b="-496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99209" t="-217442" r="-195652" b="-496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24370" t="-217442" r="-107983" b="-496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0.2974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19897588"/>
                      </a:ext>
                    </a:extLst>
                  </a:tr>
                  <a:tr h="5208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32" t="-321176" r="-98942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99209" t="-321176" r="-195652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24370" t="-321176" r="-107983" b="-4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0.2974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37884663"/>
                      </a:ext>
                    </a:extLst>
                  </a:tr>
                  <a:tr h="514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32" t="-421176" r="-98942" b="-3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99209" t="-421176" r="-195652" b="-3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24370" t="-421176" r="-107983" b="-3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0.2288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30070111"/>
                      </a:ext>
                    </a:extLst>
                  </a:tr>
                  <a:tr h="514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32" t="-527381" r="-98942" b="-2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99209" t="-527381" r="-195652" b="-2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24370" t="-527381" r="-107983" b="-2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0.2288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1149357"/>
                      </a:ext>
                    </a:extLst>
                  </a:tr>
                  <a:tr h="514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32" t="-620000" r="-98942" b="-1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99209" t="-620000" r="-195652" b="-1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24370" t="-620000" r="-107983" b="-1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0.2288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09959938"/>
                      </a:ext>
                    </a:extLst>
                  </a:tr>
                  <a:tr h="514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32" t="-728571" r="-98942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99209" t="-728571" r="-195652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24370" t="-728571" r="-107983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0.2288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437961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16633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 Priori Algorithm – Generating Association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u="sng" dirty="0"/>
                  <a:t>Note</a:t>
                </a:r>
                <a:r>
                  <a:rPr lang="en-US" dirty="0"/>
                  <a:t>: “Support*Confidence” is usually used for </a:t>
                </a:r>
                <a:r>
                  <a:rPr lang="en-US" dirty="0">
                    <a:solidFill>
                      <a:srgbClr val="0070C0"/>
                    </a:solidFill>
                  </a:rPr>
                  <a:t>ranking purpose</a:t>
                </a:r>
                <a:r>
                  <a:rPr lang="en-US" dirty="0"/>
                  <a:t>.  It can be considered as a combined measure of </a:t>
                </a:r>
                <a:r>
                  <a:rPr lang="en-US" dirty="0">
                    <a:solidFill>
                      <a:srgbClr val="00B050"/>
                    </a:solidFill>
                  </a:rPr>
                  <a:t>prevalence</a:t>
                </a:r>
                <a:r>
                  <a:rPr lang="en-US" dirty="0"/>
                  <a:t> (~ support) and </a:t>
                </a:r>
                <a:r>
                  <a:rPr lang="en-US" dirty="0">
                    <a:solidFill>
                      <a:srgbClr val="00B050"/>
                    </a:solidFill>
                  </a:rPr>
                  <a:t>accuracy</a:t>
                </a:r>
                <a:r>
                  <a:rPr lang="en-US" dirty="0"/>
                  <a:t> (~ confidence)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 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From the patterns uncovered above, the following questions can be addressed to help deploy marketing strategies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 </a:t>
                </a:r>
              </a:p>
              <a:p>
                <a:pPr marL="971550" lvl="1" indent="-514350" algn="just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Why do these particular products co-occur in customers’ market baskets? </a:t>
                </a:r>
              </a:p>
              <a:p>
                <a:pPr marL="971550" lvl="1" indent="-514350" algn="just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Should the product lay-out be altered to make it easier for customers to purchase these products together? </a:t>
                </a:r>
              </a:p>
              <a:p>
                <a:pPr marL="971550" lvl="1" indent="-514350" algn="just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Should personnel be alerted to remind customers not to forget item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when purchasing associated item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2"/>
                <a:stretch>
                  <a:fillRect l="-881" t="-992" r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13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Affinity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>
                    <a:solidFill>
                      <a:srgbClr val="0070C0"/>
                    </a:solidFill>
                  </a:rPr>
                  <a:t>Affinity analysis </a:t>
                </a:r>
                <a:r>
                  <a:rPr lang="en-US" dirty="0"/>
                  <a:t>is the study of attributes or characteristics that “go together” 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/>
                  <a:t>Methods for affinity analysis, which is called </a:t>
                </a:r>
                <a:r>
                  <a:rPr lang="en-US" dirty="0">
                    <a:solidFill>
                      <a:srgbClr val="0070C0"/>
                    </a:solidFill>
                  </a:rPr>
                  <a:t>market basket analysis</a:t>
                </a:r>
                <a:r>
                  <a:rPr lang="en-US" dirty="0"/>
                  <a:t>, seeks to uncover rules for quantifying the relationship between two or more attributes. 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/>
                  <a:t>Association rules take the form </a:t>
                </a:r>
                <a:r>
                  <a:rPr lang="en-US" dirty="0">
                    <a:solidFill>
                      <a:srgbClr val="00B050"/>
                    </a:solidFill>
                  </a:rPr>
                  <a:t>“If A, then B”</a:t>
                </a:r>
                <a:r>
                  <a:rPr lang="en-US" dirty="0"/>
                  <a:t>, in which “A is the </a:t>
                </a:r>
                <a:r>
                  <a:rPr lang="en-US" dirty="0">
                    <a:solidFill>
                      <a:srgbClr val="FF0000"/>
                    </a:solidFill>
                  </a:rPr>
                  <a:t>antecedent</a:t>
                </a:r>
                <a:r>
                  <a:rPr lang="en-US" dirty="0"/>
                  <a:t>” and “B is the </a:t>
                </a:r>
                <a:r>
                  <a:rPr lang="en-US" dirty="0">
                    <a:solidFill>
                      <a:srgbClr val="FF0000"/>
                    </a:solidFill>
                  </a:rPr>
                  <a:t>consequent</a:t>
                </a:r>
                <a:r>
                  <a:rPr lang="en-US" dirty="0"/>
                  <a:t>”, along with a measure of the </a:t>
                </a:r>
                <a:r>
                  <a:rPr lang="en-US" dirty="0">
                    <a:solidFill>
                      <a:srgbClr val="00B050"/>
                    </a:solidFill>
                  </a:rPr>
                  <a:t>support</a:t>
                </a:r>
                <a:r>
                  <a:rPr lang="en-US" dirty="0"/>
                  <a:t> and the </a:t>
                </a:r>
                <a:r>
                  <a:rPr lang="en-US" dirty="0">
                    <a:solidFill>
                      <a:srgbClr val="00B050"/>
                    </a:solidFill>
                  </a:rPr>
                  <a:t>confidence</a:t>
                </a:r>
                <a:r>
                  <a:rPr lang="en-US" dirty="0"/>
                  <a:t> associated with the rule.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 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u="sng" dirty="0"/>
                  <a:t>Definition:</a:t>
                </a:r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 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𝑺𝒖𝒑𝒑𝒐𝒓𝒕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	</a:t>
                </a:r>
                <a:br>
                  <a:rPr lang="en-US" b="1" dirty="0">
                    <a:solidFill>
                      <a:srgbClr val="FF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𝑪𝒐𝒏𝒇𝒊𝒅𝒆𝒏𝒄𝒆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num>
                        <m:den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2"/>
                <a:stretch>
                  <a:fillRect l="-764" t="-850" r="-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475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 Priori Algorithm – Generating Association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590675"/>
                <a:ext cx="10372150" cy="445098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/>
                  <a:t>Evaluation of Association Rules</a:t>
                </a:r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/>
                  <a:t> </a:t>
                </a:r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The association rules should be used with care and the rule confidence should be </a:t>
                </a:r>
                <a:r>
                  <a:rPr lang="en-US" dirty="0">
                    <a:solidFill>
                      <a:srgbClr val="00B050"/>
                    </a:solidFill>
                  </a:rPr>
                  <a:t>compared with the prior proportion </a:t>
                </a:r>
                <a:r>
                  <a:rPr lang="en-US" dirty="0"/>
                  <a:t>determined from the raw data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 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u="sng" dirty="0"/>
                  <a:t>Example</a:t>
                </a:r>
                <a:r>
                  <a:rPr lang="en-US" dirty="0"/>
                  <a:t>:  If there exist an association rule </a:t>
                </a:r>
                <a:r>
                  <a:rPr lang="en-US" dirty="0">
                    <a:solidFill>
                      <a:srgbClr val="0070C0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𝑊𝑜𝑟𝑘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𝐶𝑙𝑎𝑠𝑠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𝑃𝑟𝑖𝑣𝑎𝑡𝑒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𝑆𝑒𝑥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𝑀𝑎𝑙𝑒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” </a:t>
                </a:r>
                <a:r>
                  <a:rPr lang="en-US" dirty="0"/>
                  <a:t>with confidence = 65.63%, and a marketing analyst interested in small business owners might be tempted to use this rule to deploy a new marketing strategy “aiming at male”, then he/she may made a terrible mistake!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 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Why?</a:t>
                </a:r>
                <a:r>
                  <a:rPr lang="en-US" dirty="0"/>
                  <a:t>  If the proportion of male in the data set is 66.84% (which is very close to 65.63%) then the rule is useless! (and in this case, </a:t>
                </a:r>
                <a:r>
                  <a:rPr lang="en-US" dirty="0">
                    <a:solidFill>
                      <a:srgbClr val="FF0000"/>
                    </a:solidFill>
                  </a:rPr>
                  <a:t>it is also a “bad” rule!</a:t>
                </a:r>
                <a:r>
                  <a:rPr lang="en-US" dirty="0"/>
                  <a:t>)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590675"/>
                <a:ext cx="10372150" cy="4450983"/>
              </a:xfrm>
              <a:blipFill>
                <a:blip r:embed="rId2"/>
                <a:stretch>
                  <a:fillRect l="-764" t="-822" r="-705" b="-2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728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 Priori Algorithm – Generating Association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An association rule can be evaluated using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 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Confidence Difference</a:t>
                </a:r>
                <a:r>
                  <a:rPr lang="en-US" dirty="0"/>
                  <a:t>:  the difference between the rule confidence and prior confidence (proportion)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 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𝐶𝑜𝑛𝑓𝑖𝑑𝑒𝑛𝑐𝑒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𝐷𝑖𝑓𝑓𝑒𝑟𝑒𝑛𝑐𝑒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 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u="sng" dirty="0"/>
                  <a:t>Example</a:t>
                </a:r>
                <a:r>
                  <a:rPr lang="en-US" dirty="0"/>
                  <a:t>: Consider the association rule </a:t>
                </a:r>
                <a:r>
                  <a:rPr lang="en-US" dirty="0">
                    <a:solidFill>
                      <a:srgbClr val="0070C0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𝑀𝑎𝑟𝑖𝑡𝑎𝑙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𝑆𝑡𝑎𝑡𝑢𝑠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𝐷𝑖𝑣𝑜𝑟𝑒𝑑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𝑆𝑒𝑥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𝐹𝑒𝑚𝑎𝑙𝑒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” </a:t>
                </a:r>
                <a:r>
                  <a:rPr lang="en-US" dirty="0"/>
                  <a:t>with confidence = 60.029%, and the proportion of female in the data set is 33.16% then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𝐶𝑜𝑛𝑓𝑖𝑑𝑒𝑛𝑐𝑒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𝐷𝑖𝑓𝑓𝑒𝑟𝑒𝑛𝑐𝑒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=0.60029−0.3316=0.26869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2"/>
                <a:stretch>
                  <a:fillRect l="-764" t="-850" r="-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744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 Priori Algorithm – Generating Association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Confidence Ratio: 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𝐶𝑜𝑛𝑓𝑖𝑑𝑒𝑛𝑐𝑒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𝑅𝑎𝑡𝑖𝑜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den>
                          </m:f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In the above example,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𝐶𝑜𝑛𝑓𝑖𝑑𝑒𝑛𝑐𝑒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𝑅𝑎𝑡𝑖𝑜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𝑚𝑖𝑛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0.3316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0.60029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=0.4476</m:t>
                    </m:r>
                  </m:oMath>
                </a14:m>
                <a:endParaRPr lang="en-US" sz="2400" dirty="0"/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2"/>
                <a:stretch>
                  <a:fillRect l="-1175" t="-1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817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 Priori Algorithm – Generating Association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b="1" dirty="0"/>
                  <a:t>Measure the Usefulness of Association Rules</a:t>
                </a:r>
                <a:endParaRPr lang="en-US" dirty="0"/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 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Not all association rules are equally useful.  The usefulness of an association rule can be measured by “Lift”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 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𝐿𝑖𝑓𝑡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𝑅𝑢𝑙𝑒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𝐶𝑜𝑛𝑓𝑖𝑑𝑒𝑛𝑐𝑒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𝑃𝑟𝑖𝑜𝑟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𝑃𝑟𝑜𝑝𝑜𝑟𝑡𝑖𝑜𝑛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𝐶𝑜𝑛𝑠𝑒𝑞𝑢𝑒𝑛𝑡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u="sng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u="sng" dirty="0"/>
                  <a:t>Example</a:t>
                </a:r>
                <a:r>
                  <a:rPr lang="en-US" dirty="0"/>
                  <a:t>: Consider a particular supermarket having 1000 customers shopping on a Thursday night in which</a:t>
                </a:r>
              </a:p>
              <a:p>
                <a:pPr lvl="1" algn="just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/>
                  <a:t>200 bought diapers, 125 bought bear</a:t>
                </a:r>
              </a:p>
              <a:p>
                <a:pPr lvl="1" algn="just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/>
                  <a:t>Among 200 who bought diapers, 50 bought beer. 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2"/>
                <a:stretch>
                  <a:fillRect l="-881" t="-2691" r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7004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 Priori Algorithm – Generating Association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571625"/>
                <a:ext cx="10372150" cy="447003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Consider the association rule: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 </a:t>
                </a:r>
              </a:p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“If buy diapers, then buy beer”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 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We have: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𝑅𝑢𝑙𝑒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𝑐𝑜𝑛𝑓𝑖𝑑𝑒𝑛𝑐𝑒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200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=25%</m:t>
                    </m:r>
                  </m:oMath>
                </a14:m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𝑃𝑟𝑖𝑜𝑟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𝑝𝑟𝑜𝑝𝑜𝑟𝑡𝑖𝑜𝑛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125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=12.5%</m:t>
                    </m:r>
                  </m:oMath>
                </a14:m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 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So			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𝐿𝑖𝑓𝑡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0.25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0.125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u="sng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u="sng" dirty="0"/>
                  <a:t>Meaning</a:t>
                </a:r>
                <a:r>
                  <a:rPr lang="en-US" dirty="0"/>
                  <a:t>: customers who buys diapers are two times as likely to buy beer as customers from the entire data set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571625"/>
                <a:ext cx="10372150" cy="4470033"/>
              </a:xfrm>
              <a:blipFill>
                <a:blip r:embed="rId2"/>
                <a:stretch>
                  <a:fillRect l="-588" t="-682" r="-588" b="-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25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Affinity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u="sng" dirty="0"/>
                  <a:t>Example:</a:t>
                </a:r>
                <a:r>
                  <a:rPr lang="en-US" dirty="0"/>
                  <a:t> Consider a particular supermarket having 1000 customers shopping on a Thursday night in which</a:t>
                </a:r>
              </a:p>
              <a:p>
                <a:pPr lvl="1" algn="just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/>
                  <a:t>200 bought diapers</a:t>
                </a:r>
              </a:p>
              <a:p>
                <a:pPr lvl="1" algn="just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/>
                  <a:t>Among 200 who bought diapers, 50 bought beer.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 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An association rule would be: </a:t>
                </a:r>
                <a:r>
                  <a:rPr lang="en-US" dirty="0">
                    <a:solidFill>
                      <a:srgbClr val="0070C0"/>
                    </a:solidFill>
                  </a:rPr>
                  <a:t>“If buy diapers, then buy beer”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with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𝑆𝑢𝑝𝑝𝑜𝑟𝑡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=5%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𝐶𝑜𝑛𝑓𝑖𝑑𝑒𝑛𝑐𝑒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𝑜𝑛𝑙𝑦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=25%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 rotWithShape="0">
                <a:blip r:embed="rId2"/>
                <a:stretch>
                  <a:fillRect l="-764" t="-850" r="-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10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Affinity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738149"/>
            <a:ext cx="10372150" cy="430350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Examples of association tasks in business and research: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 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Investigating the proportion of subscribers to a cell phone plan that respond positively to an offer of a service upgrade; 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Examining the proportion of children whose parents read to them who are themselves good readers;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Finding out which items in a supermarket are purchased together, and which items are never purchased together.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6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Affinity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557174"/>
                <a:ext cx="10372150" cy="4567401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200" b="1" dirty="0"/>
                  <a:t>Problem with algorithms used to mine associate rules</a:t>
                </a:r>
                <a:endParaRPr lang="en-US" sz="2200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200" dirty="0"/>
              </a:p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rgbClr val="FF0000"/>
                    </a:solidFill>
                  </a:rPr>
                  <a:t>The Curse of Dimensionality</a:t>
                </a:r>
                <a:endParaRPr lang="en-US" sz="2200" dirty="0">
                  <a:solidFill>
                    <a:srgbClr val="FF0000"/>
                  </a:solidFill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200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200" dirty="0"/>
                  <a:t>The number of possible association rules grows exponentially in the number of attributes.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200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200" u="sng" dirty="0"/>
                  <a:t>Example</a:t>
                </a:r>
                <a:r>
                  <a:rPr lang="en-US" sz="2200" dirty="0"/>
                  <a:t>: If there are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attributes and we limit ourselves to binary attributes only (e.g.,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products and for each product the decision is buy = yes or buy = no),   then the number of possible associate rules is of the order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∗2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200" dirty="0"/>
                  <a:t> just only for the case the antecedent has two attributes and the consequent is a single attribute with only positive (i.e., yes) result considered.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557174"/>
                <a:ext cx="10372150" cy="4567401"/>
              </a:xfrm>
              <a:blipFill>
                <a:blip r:embed="rId2"/>
                <a:stretch>
                  <a:fillRect l="-764" r="-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27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Affinity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For example, for 3 products </a:t>
                </a:r>
                <a:r>
                  <a:rPr lang="en-US" i="1" dirty="0"/>
                  <a:t>A</a:t>
                </a:r>
                <a:r>
                  <a:rPr lang="en-US" dirty="0"/>
                  <a:t>, </a:t>
                </a:r>
                <a:r>
                  <a:rPr lang="en-US" i="1" dirty="0"/>
                  <a:t>B</a:t>
                </a:r>
                <a:r>
                  <a:rPr lang="en-US" dirty="0"/>
                  <a:t>, </a:t>
                </a:r>
                <a:r>
                  <a:rPr lang="en-US" i="1" dirty="0"/>
                  <a:t>C</a:t>
                </a:r>
                <a:r>
                  <a:rPr lang="en-US" dirty="0"/>
                  <a:t>, </a:t>
                </a:r>
                <a:r>
                  <a:rPr lang="en-US" i="1" dirty="0"/>
                  <a:t>D</a:t>
                </a:r>
                <a:r>
                  <a:rPr lang="en-US" dirty="0"/>
                  <a:t> then there may exist the following rules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 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	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….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 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The total number of associate rules: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 </a:t>
                </a:r>
              </a:p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4∗</m:t>
                    </m:r>
                    <m:d>
                      <m:d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e>
                    </m:d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=4∗</m:t>
                    </m:r>
                    <m:d>
                      <m:d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: of </a:t>
                </a:r>
                <a:r>
                  <a:rPr lang="en-US" dirty="0">
                    <a:solidFill>
                      <a:srgbClr val="FF0000"/>
                    </a:solidFill>
                  </a:rPr>
                  <a:t>the order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4∗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 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The a priori algorithm will help solve the above dimension problem by taking advantage of structure within the rules themselves to reduce the size of search problem 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2"/>
                <a:stretch>
                  <a:fillRect l="-588" t="-567" r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93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 Priori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u="sng" dirty="0"/>
                  <a:t>Example</a:t>
                </a:r>
                <a:r>
                  <a:rPr lang="en-US" dirty="0"/>
                  <a:t>:  This example will be used to illustrate the application of the a priori algorithm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 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Consider a roadside vegetable stand offering the following items for sale: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 </a:t>
                </a:r>
              </a:p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asparagus, beans, broccoli, corn, green peppers, squash, tomatoes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 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Denote this set of items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 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The list of the transactions made during one afternoon at this roadside vegetable stand is provided in the table 1.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4050" y="1738149"/>
                <a:ext cx="10372150" cy="4303509"/>
              </a:xfrm>
              <a:blipFill>
                <a:blip r:embed="rId2"/>
                <a:stretch>
                  <a:fillRect l="-881" t="-992" r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8714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 Priori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050" y="1485901"/>
            <a:ext cx="10372150" cy="455575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dirty="0"/>
              <a:t>Table 1. Transactions made at the stand</a:t>
            </a:r>
            <a:endParaRPr lang="en-US" sz="20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941AE6-4F0A-481C-829D-FCB8F492E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548608"/>
              </p:ext>
            </p:extLst>
          </p:nvPr>
        </p:nvGraphicFramePr>
        <p:xfrm>
          <a:off x="3038475" y="1866900"/>
          <a:ext cx="6886575" cy="4267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4222">
                  <a:extLst>
                    <a:ext uri="{9D8B030D-6E8A-4147-A177-3AD203B41FA5}">
                      <a16:colId xmlns:a16="http://schemas.microsoft.com/office/drawing/2014/main" val="481088528"/>
                    </a:ext>
                  </a:extLst>
                </a:gridCol>
                <a:gridCol w="5222353">
                  <a:extLst>
                    <a:ext uri="{9D8B030D-6E8A-4147-A177-3AD203B41FA5}">
                      <a16:colId xmlns:a16="http://schemas.microsoft.com/office/drawing/2014/main" val="3104216382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Transaction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Items Purchased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2329395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Broccoli, green peppers, corn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7451936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Asparagus, squash, corn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20441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Corn, tomatoes, beans, squash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1873676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Green peppers, corn, tomatoes, beans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787213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Beans, asparagus, broccoli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7960698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Squash, asparagus, beans, tomatoes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519493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Tomatoes, corn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2938119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Broccoli, tomatoes, green peppers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20158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Squash, asparagus, beans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496058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Beans, corn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33139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Green peppers, broccoli, beans, squash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6446424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Asparagus, beans, squash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2949098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Squash, corn, asparagus, beans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1291487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Corn, green peppers, tomatoes, beans, broccoli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0973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06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9" id="{C62A709E-BDC5-A046-9ECD-57A6FD34528D}" vid="{392FA3C1-01DE-2349-B0AB-32C1135A0C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2697</Words>
  <Application>Microsoft Office PowerPoint</Application>
  <PresentationFormat>Widescreen</PresentationFormat>
  <Paragraphs>495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Affinity Analysis</vt:lpstr>
      <vt:lpstr>Affinity Analysis</vt:lpstr>
      <vt:lpstr>Affinity Analysis</vt:lpstr>
      <vt:lpstr>Affinity Analysis</vt:lpstr>
      <vt:lpstr>Affinity Analysis</vt:lpstr>
      <vt:lpstr>The a Priori Algorithm</vt:lpstr>
      <vt:lpstr>The a Priori Algorithm</vt:lpstr>
      <vt:lpstr>The a Priori Algorithm</vt:lpstr>
      <vt:lpstr>The a Priori Algorithm</vt:lpstr>
      <vt:lpstr>The a Priori Algorithm – Generating Frequent Itemsets</vt:lpstr>
      <vt:lpstr>The a Priori Algorithm – Generating Frequent Itemsets</vt:lpstr>
      <vt:lpstr>The a Priori Algorithm – Generating Frequent Itemsets</vt:lpstr>
      <vt:lpstr>The a Priori Algorithm – Generating Frequent Itemsets</vt:lpstr>
      <vt:lpstr>The a Priori Algorithm – Generating Frequent Itemsets</vt:lpstr>
      <vt:lpstr>The a Priori Algorithm – Generating Frequent Itemsets</vt:lpstr>
      <vt:lpstr>The a Priori Algorithm – Generating Frequent Itemsets</vt:lpstr>
      <vt:lpstr>The a Priori Algorithm – Generating Frequent Itemsets</vt:lpstr>
      <vt:lpstr>The a Priori Algorithm – Generating Frequent Itemsets</vt:lpstr>
      <vt:lpstr>The a Priori Algorithm – Generating Frequent Itemsets</vt:lpstr>
      <vt:lpstr>The a Priori Algorithm – Generating Frequent Itemsets</vt:lpstr>
      <vt:lpstr>The a Priori Algorithm – Generating Frequent Itemsets</vt:lpstr>
      <vt:lpstr>The a Priori Algorithm – Generating Association Rules</vt:lpstr>
      <vt:lpstr>The a Priori Algorithm – Generating Association Rules</vt:lpstr>
      <vt:lpstr>The a Priori Algorithm – Generating Association Rules</vt:lpstr>
      <vt:lpstr>The a Priori Algorithm – Generating Association Rules</vt:lpstr>
      <vt:lpstr>The a Priori Algorithm – Generating Association Rules</vt:lpstr>
      <vt:lpstr>The a Priori Algorithm – Generating Association Rules</vt:lpstr>
      <vt:lpstr>The a Priori Algorithm – Generating Association Rules</vt:lpstr>
      <vt:lpstr>The a Priori Algorithm – Generating Association Rules</vt:lpstr>
      <vt:lpstr>The a Priori Algorithm – Generating Association Rules</vt:lpstr>
      <vt:lpstr>The a Priori Algorithm – Generating Association Rules</vt:lpstr>
      <vt:lpstr>The a Priori Algorithm – Generating Association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Huynh Trung Luong</dc:creator>
  <cp:lastModifiedBy>luong@ait.ac.th</cp:lastModifiedBy>
  <cp:revision>58</cp:revision>
  <dcterms:created xsi:type="dcterms:W3CDTF">2019-10-02T07:34:54Z</dcterms:created>
  <dcterms:modified xsi:type="dcterms:W3CDTF">2020-05-29T08:54:19Z</dcterms:modified>
</cp:coreProperties>
</file>