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7" r:id="rId11"/>
    <p:sldId id="403" r:id="rId12"/>
    <p:sldId id="417" r:id="rId13"/>
    <p:sldId id="404" r:id="rId14"/>
    <p:sldId id="406" r:id="rId15"/>
    <p:sldId id="405" r:id="rId16"/>
    <p:sldId id="411" r:id="rId17"/>
    <p:sldId id="413" r:id="rId18"/>
    <p:sldId id="412" r:id="rId19"/>
    <p:sldId id="414" r:id="rId20"/>
    <p:sldId id="415" r:id="rId21"/>
    <p:sldId id="416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EBD0-9D61-2ECB-30C3-FFCDD2D4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C549F-E45D-F497-59A1-D4B89CFF7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573D0-50DD-048E-0A57-1E460F389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98F3-DA42-4FC4-4761-F5EDBB83C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3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8857-E000-4899-720C-6BBE636B3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116D1-3D14-4CED-4941-2AE69CE89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F47B19-9879-267A-DFDC-A5C698FF2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0548-107A-D725-0CF7-808C6454D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D9BB-3FBC-7FCC-D12B-754D3870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7F84D-D632-FB61-EDB6-C68C13A48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19848-BFEB-4816-82F1-C28F868D3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C113-9058-931A-29E6-F0561EBC3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4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4B170-08FA-4B0E-90DB-C3CB5DC8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89410-7BB4-3A01-9406-64471A73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E3528-C57C-9582-E71F-8964C09C9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AF7-932C-E83A-C0C2-D914D387D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15CB-13BB-2078-09DB-D607B8598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87C52A-B736-0C9C-8FD1-91224B971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C0B8D-1563-7C2A-3C6A-E6640E367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56B-61F8-BF09-6BE0-37E6BF910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6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B9031-D08D-C796-6066-13F5D71A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521A6-2AB6-D316-629A-761F75216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AFE14-A848-FEAC-7BF6-B78D2300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E9F3-FD53-D967-89CB-7DAAB694B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EF11-0B6F-17A7-D542-F233726AF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5047F-8BB1-C5F1-533A-584D9F519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74A39-006A-435E-FF11-4B9D97992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847C-B2B6-905A-E3C5-C5E4D2126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6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India foreign trade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Results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Growing trade volume</a:t>
            </a:r>
          </a:p>
          <a:p>
            <a:r>
              <a:rPr lang="en-US" dirty="0"/>
              <a:t>Shifting trade balance</a:t>
            </a:r>
          </a:p>
          <a:p>
            <a:r>
              <a:rPr lang="en-US" dirty="0"/>
              <a:t>Key export partner</a:t>
            </a:r>
          </a:p>
          <a:p>
            <a:pPr lvl="1"/>
            <a:r>
              <a:rPr lang="en-US" dirty="0"/>
              <a:t>USA dominant export partner</a:t>
            </a:r>
          </a:p>
          <a:p>
            <a:r>
              <a:rPr lang="en-US" dirty="0"/>
              <a:t>Key import partner</a:t>
            </a:r>
          </a:p>
          <a:p>
            <a:pPr lvl="1"/>
            <a:r>
              <a:rPr lang="en-US" dirty="0"/>
              <a:t>China – the leading import 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Boost exports</a:t>
            </a:r>
          </a:p>
          <a:p>
            <a:r>
              <a:rPr lang="en-US" dirty="0"/>
              <a:t>Diversify Import Sources</a:t>
            </a:r>
          </a:p>
          <a:p>
            <a:r>
              <a:rPr lang="en-US" dirty="0"/>
              <a:t>Strategic Engagement with Key Partners</a:t>
            </a:r>
          </a:p>
          <a:p>
            <a:r>
              <a:rPr lang="en-US" dirty="0"/>
              <a:t>Commodity-Specific Strategies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 India export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BC831-7142-CFB8-48B0-49438F4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4" y="106589"/>
            <a:ext cx="6419850" cy="260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EE9AF-212C-8B8C-B8D8-E3AB15698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61" y="2716439"/>
            <a:ext cx="3219450" cy="2505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80059C-E041-E501-9C92-791820FA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859" y="1411514"/>
            <a:ext cx="507133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BC73-AC26-C5BB-D137-DD0E3EB1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9A0CC5-43A9-F8F9-85B0-425F13D6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 India export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EBBFA-3B2B-74F9-2E45-9E0749C7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77371"/>
            <a:ext cx="9953625" cy="49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DAFB0-8828-C52A-B155-FB7EFD89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CF7B5C-AB5D-36A3-2A71-E18FAC41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 India import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7C319-496B-169A-2179-B3D12C2F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7" y="288699"/>
            <a:ext cx="6286500" cy="2600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88138-8EED-A428-6A6E-21013EE66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841" y="2889024"/>
            <a:ext cx="324802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EC19F-18E5-4E69-ED46-EBC51A101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45" y="1352184"/>
            <a:ext cx="5330178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2B36B-CBB0-72BE-E4D4-0F96D70F6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951F62-BBFC-A0A3-8D6C-9D6048BA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 India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3408C-0885-5AEE-D58D-0CC3B7E6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449943"/>
            <a:ext cx="9915525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4A17-6800-9503-20B1-E7ADA2B1C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643D0C-AC11-CAD3-44DA-3409C1B8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b="0" dirty="0"/>
              <a:t>India-Vietnam Bilateral Trade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B6FC5-3412-832A-E7A8-AEC3A29B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339748"/>
            <a:ext cx="10972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0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35B1-ECF0-D8E7-AB8F-E799EC70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CA51D-2D94-1204-5ACF-EDE79178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71930-96CE-444C-9055-3F6799EC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4" y="284616"/>
            <a:ext cx="6191250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C460-441D-7896-BDB4-B9E7C8A2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2" y="2770641"/>
            <a:ext cx="6219825" cy="254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9ED61-F03B-788D-14FE-4C416EAB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797" y="1527628"/>
            <a:ext cx="4565875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E639-CEA4-F060-E20E-94FB6BA3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A849B4-7649-EDD9-781D-E39DDEFF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The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54622-56C3-D045-DBC9-C58FD907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52" y="694783"/>
            <a:ext cx="8607562" cy="45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9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Duong Ngoc Anh</a:t>
            </a:r>
          </a:p>
          <a:p>
            <a:r>
              <a:rPr lang="en-US" dirty="0"/>
              <a:t>ngoc.anh.duong.24@gmail.com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Drescription</a:t>
            </a:r>
          </a:p>
          <a:p>
            <a:r>
              <a:rPr lang="en-US" dirty="0"/>
              <a:t>Methodology and Goals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Results overview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INDIA trade from 2010-2018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This includes monitoring overall export/import trends, identifying top global trading partners, and understanding dominant commodity groups.</a:t>
            </a:r>
          </a:p>
          <a:p>
            <a:r>
              <a:rPr lang="en-US" dirty="0"/>
              <a:t>As an additional, focused task, the dashboard will also provide a detailed analysis of India's bilateral trade specifically with Vietnam during the same period.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2010 – 2018_export (137024 rows)</a:t>
            </a:r>
          </a:p>
          <a:p>
            <a:r>
              <a:rPr lang="en-US" dirty="0"/>
              <a:t>2010 – 2018_import (76125 rows)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It contains information about HS code, commodity, value, country, year.</a:t>
            </a:r>
          </a:p>
          <a:p>
            <a:pPr lvl="1"/>
            <a:r>
              <a:rPr lang="en-US" dirty="0"/>
              <a:t>HS code: HS stands for Harmonized System</a:t>
            </a:r>
          </a:p>
          <a:p>
            <a:pPr lvl="1"/>
            <a:r>
              <a:rPr lang="en-US" dirty="0"/>
              <a:t>Commodity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Methodology and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The general trends for India’s total export/ import and net trade 2010-2028.</a:t>
            </a:r>
          </a:p>
          <a:p>
            <a:r>
              <a:rPr lang="en-US" dirty="0"/>
              <a:t>Top partners</a:t>
            </a:r>
          </a:p>
          <a:p>
            <a:r>
              <a:rPr lang="en-US" dirty="0"/>
              <a:t>Commodity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India Trade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DAFE6-0701-8246-5B0B-3C1B1E22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02141"/>
            <a:ext cx="5543550" cy="299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71468-1023-5F54-40CB-3EE6A79D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47" y="2802140"/>
            <a:ext cx="5541264" cy="29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7ED81-3413-0576-30C3-A6C38309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DF5DE-A7A5-44B9-DC37-2DC74459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Dashboard India Trade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22A50-37D6-CE87-49DF-842C886C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2181726"/>
            <a:ext cx="10972799" cy="44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187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{9F6E9A87-1B57-4B84-BA1B-F2798787C062}TFd3b75063-ff25-434d-b12c-efeaf07d16c3292f62b5_win32-75a75c970d8e</Template>
  <TotalTime>88</TotalTime>
  <Words>248</Words>
  <Application>Microsoft Office PowerPoint</Application>
  <PresentationFormat>Widescreen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India foreign trade</vt:lpstr>
      <vt:lpstr>Contents</vt:lpstr>
      <vt:lpstr>Introduction</vt:lpstr>
      <vt:lpstr>Engaging the audience</vt:lpstr>
      <vt:lpstr>Dataset description</vt:lpstr>
      <vt:lpstr>Datasets</vt:lpstr>
      <vt:lpstr>Methodology and goals</vt:lpstr>
      <vt:lpstr>India Trade</vt:lpstr>
      <vt:lpstr>Dashboard India Trade</vt:lpstr>
      <vt:lpstr>Results and overview</vt:lpstr>
      <vt:lpstr>Recommendation</vt:lpstr>
      <vt:lpstr>The matrix India export</vt:lpstr>
      <vt:lpstr>The matrix India export</vt:lpstr>
      <vt:lpstr>The matrix India import</vt:lpstr>
      <vt:lpstr>The matrix India import</vt:lpstr>
      <vt:lpstr>India-Vietnam Bilateral Trade</vt:lpstr>
      <vt:lpstr>The matrix</vt:lpstr>
      <vt:lpstr>The matrix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Ngoc Anh Duong</dc:creator>
  <cp:lastModifiedBy>Ngoc Anh Duong</cp:lastModifiedBy>
  <cp:revision>3</cp:revision>
  <dcterms:created xsi:type="dcterms:W3CDTF">2025-08-23T11:32:39Z</dcterms:created>
  <dcterms:modified xsi:type="dcterms:W3CDTF">2025-08-26T15:51:21Z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