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48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1171" autoAdjust="0"/>
  </p:normalViewPr>
  <p:slideViewPr>
    <p:cSldViewPr snapToGrid="0">
      <p:cViewPr varScale="1">
        <p:scale>
          <a:sx n="67" d="100"/>
          <a:sy n="67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8AA6-8A76-408C-948F-27602E1649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DE8F-43C6-423C-AA64-78C061BD7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/index.php?title=%C4%90a_th%E1%BB%A9c_tr%E1%BB%B1c_giao&amp;action=edit&amp;redlink=1" TargetMode="External"/><Relationship Id="rId3" Type="http://schemas.openxmlformats.org/officeDocument/2006/relationships/hyperlink" Target="https://vi.wikipedia.org/wiki/Danh_s%C3%A1ch_nh%C3%A0_to%C3%A1n_h%E1%BB%8Dc" TargetMode="External"/><Relationship Id="rId7" Type="http://schemas.openxmlformats.org/officeDocument/2006/relationships/hyperlink" Target="https://vi.wikipedia.org/w/index.php?title=L%C3%BD_thuy%E1%BA%BFt_b%E1%BA%A5t_bi%E1%BA%BFn&amp;action=edit&amp;redlink=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.wikipedia.org/w/index.php?title=D%E1%BA%A1ng_to%C3%A0n_ph%C6%B0%C6%A1ng&amp;action=edit&amp;redlink=1" TargetMode="External"/><Relationship Id="rId5" Type="http://schemas.openxmlformats.org/officeDocument/2006/relationships/hyperlink" Target="https://vi.wikipedia.org/wiki/L%C3%BD_thuy%E1%BA%BFt_s%E1%BB%91" TargetMode="External"/><Relationship Id="rId10" Type="http://schemas.openxmlformats.org/officeDocument/2006/relationships/hyperlink" Target="https://vi.wikipedia.org/wiki/%C4%90%E1%BA%A1i_s%E1%BB%91" TargetMode="External"/><Relationship Id="rId4" Type="http://schemas.openxmlformats.org/officeDocument/2006/relationships/hyperlink" Target="https://vi.wikipedia.org/wiki/Ng%C6%B0%E1%BB%9Di_Ph%C3%A1p" TargetMode="External"/><Relationship Id="rId9" Type="http://schemas.openxmlformats.org/officeDocument/2006/relationships/hyperlink" Target="https://vi.wikipedia.org/w/index.php?title=H%C3%A0m_elliptic&amp;action=edit&amp;redlink=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/index.php?title=Gi%E1%BA%A3i_thu%E1%BA%ADt_De_Casteljau&amp;action=edit&amp;redlink=1" TargetMode="External"/><Relationship Id="rId3" Type="http://schemas.openxmlformats.org/officeDocument/2006/relationships/hyperlink" Target="https://vi.wikipedia.org/wiki/1962" TargetMode="External"/><Relationship Id="rId7" Type="http://schemas.openxmlformats.org/officeDocument/2006/relationships/hyperlink" Target="https://vi.wikipedia.org/w/index.php?title=Paul_de_Casteljau&amp;action=edit&amp;redlink=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.wikipedia.org/wiki/%C3%94t%C3%B4" TargetMode="External"/><Relationship Id="rId5" Type="http://schemas.openxmlformats.org/officeDocument/2006/relationships/hyperlink" Target="https://vi.wikipedia.org/wiki/Pierre_B%C3%A9zier" TargetMode="External"/><Relationship Id="rId4" Type="http://schemas.openxmlformats.org/officeDocument/2006/relationships/hyperlink" Target="https://vi.wikipedia.org/wiki/Ng%C6%B0%E1%BB%9Di_Ph%C3%A1p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Charles Hermite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(24 tháng 12 năm 1822 – 14 tháng 1 năm 1901) là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nh sách nhà toán học"/>
              </a:rPr>
              <a:t>nhà toán học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gười Pháp"/>
              </a:rPr>
              <a:t>người Pháp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nghiên cứu về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ý thuyết số"/>
              </a:rPr>
              <a:t>lý thuyết 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ạng toàn phương (trang chưa được viết)"/>
              </a:rPr>
              <a:t>dạng toàn phương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ý thuyết bất biến (trang chưa được viết)"/>
              </a:rPr>
              <a:t>lý thuyết bất biến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Đa thức trực giao (trang chưa được viết)"/>
              </a:rPr>
              <a:t>đa thức trực giao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Hàm elliptic (trang chưa được viết)"/>
              </a:rPr>
              <a:t>hàm elliptic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và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Đại số"/>
              </a:rPr>
              <a:t>đại 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3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 đoạn của đường cong Spline - Hermite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3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6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2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5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0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2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3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5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7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9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0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 cong Bézier được công bố lần đầu vào năm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962"/>
              </a:rPr>
              <a:t>1962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bởi một kỹ sư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gười Pháp"/>
              </a:rPr>
              <a:t>người Pháp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ierre Bézier"/>
              </a:rPr>
              <a:t>Pierre Bézier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người sử dụng nó để thiết kế thân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Ôtô"/>
              </a:rPr>
              <a:t>ôtô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Nhưng việc nghiên cứu những đường cong này thực tế đã bắt đầu từ năm 1959 bởi nhà toán học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aul de Casteljau (trang chưa được viết)"/>
              </a:rPr>
              <a:t>Paul de Casteljau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ông sử dụng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iải thuật De Casteljau (trang chưa được viết)"/>
              </a:rPr>
              <a:t>giải thuật De Casteljau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để đánh giá các đường cong đó.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10" Type="http://schemas.openxmlformats.org/officeDocument/2006/relationships/image" Target="../media/image28.tmp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sv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12" y="804518"/>
            <a:ext cx="9603275" cy="1049235"/>
          </a:xfrm>
        </p:spPr>
        <p:txBody>
          <a:bodyPr>
            <a:normAutofit/>
          </a:bodyPr>
          <a:lstStyle/>
          <a:p>
            <a:r>
              <a:rPr lang="vi-VN" sz="2800" b="1">
                <a:solidFill>
                  <a:srgbClr val="000000"/>
                </a:solidFill>
                <a:latin typeface="Arial-BoldMT"/>
              </a:rPr>
              <a:t>CHƯƠNG </a:t>
            </a:r>
            <a:r>
              <a:rPr lang="en-US" sz="2800" b="1">
                <a:solidFill>
                  <a:srgbClr val="000000"/>
                </a:solidFill>
                <a:latin typeface="Arial-BoldMT"/>
              </a:rPr>
              <a:t>7</a:t>
            </a:r>
            <a:r>
              <a:rPr lang="vi-VN" sz="2800" b="1">
                <a:solidFill>
                  <a:srgbClr val="000000"/>
                </a:solidFill>
                <a:latin typeface="Arial-BoldMT"/>
              </a:rPr>
              <a:t>: </a:t>
            </a:r>
            <a:r>
              <a:rPr lang="en-US" sz="2800" b="1">
                <a:solidFill>
                  <a:srgbClr val="000000"/>
                </a:solidFill>
                <a:latin typeface="Arial-BoldMT"/>
              </a:rPr>
              <a:t>ĐƯỜNG CONG VÀ MẶT CONG TRONG 3D</a:t>
            </a:r>
            <a:endParaRPr lang="en-US" sz="2800" b="1" dirty="0">
              <a:solidFill>
                <a:srgbClr val="000000"/>
              </a:solidFill>
              <a:latin typeface="Arial-Bold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b="1">
                <a:solidFill>
                  <a:srgbClr val="000000"/>
                </a:solidFill>
                <a:latin typeface="TimesNewRomanPS-BoldMT"/>
              </a:rPr>
              <a:t>Đường cong – curve</a:t>
            </a:r>
            <a:endParaRPr lang="en-US" b="1">
              <a:solidFill>
                <a:srgbClr val="000000"/>
              </a:solidFill>
              <a:latin typeface="TimesNewRomanPS-BoldMT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Trong các ứng dụng của đồ hoạ máy tính, hầu như các thực thể là đường cong mềm và mặt</a:t>
            </a:r>
            <a:r>
              <a:rPr lang="en-US"/>
              <a:t> </a:t>
            </a:r>
            <a:r>
              <a:rPr lang="vi-VN"/>
              <a:t>cong, chúng dùng để mô tả thế giới thực: nhà cửa, xe cộ, núi non….hay xây dựng nên các thực thể</a:t>
            </a:r>
            <a:r>
              <a:rPr lang="en-US"/>
              <a:t> </a:t>
            </a:r>
            <a:r>
              <a:rPr lang="vi-VN"/>
              <a:t>đang được thiết kế. Nhưng ta thấy sử dụng các phương trình đường cong không thể hiện được</a:t>
            </a:r>
            <a:r>
              <a:rPr lang="en-US"/>
              <a:t> </a:t>
            </a:r>
            <a:r>
              <a:rPr lang="vi-VN"/>
              <a:t>hình ảnh thực hay ý tưởng của người thiết kế, còn nếu ta dùng tập hợp các điểm thì thường cần</a:t>
            </a:r>
            <a:r>
              <a:rPr lang="en-US"/>
              <a:t> </a:t>
            </a:r>
            <a:r>
              <a:rPr lang="vi-VN"/>
              <a:t>nhiều dung lượng nhớ để lưu trữ cũng như tốc độ tính toán.</a:t>
            </a:r>
            <a:br>
              <a:rPr lang="vi-VN"/>
            </a:b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9354735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Việc sử dụng điểm với các vector kiểm soát được độ dốc của đường cong tại những điểm</a:t>
            </a:r>
            <a:r>
              <a:rPr lang="en-US" sz="2000"/>
              <a:t> </a:t>
            </a:r>
            <a:r>
              <a:rPr lang="vi-VN" sz="2000"/>
              <a:t>mà nó đi qua. Tuy nhiên không tiếp cận với các</a:t>
            </a:r>
            <a:r>
              <a:rPr lang="en-US" sz="2000"/>
              <a:t> </a:t>
            </a:r>
            <a:r>
              <a:rPr lang="vi-VN" sz="2000"/>
              <a:t>độ dốc của đường cong bằng các giá trị số (Hermite).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Paul Bezier</a:t>
            </a:r>
            <a:r>
              <a:rPr lang="en-US" sz="2000"/>
              <a:t> (1/9/1910 – 25/11/1999)</a:t>
            </a:r>
            <a:r>
              <a:rPr lang="vi-VN" sz="2000"/>
              <a:t>, nhân viên hãng RENAULT vào năm 1970 đi đầu trong việc ứng dụng máy tính</a:t>
            </a:r>
            <a:r>
              <a:rPr lang="en-US" sz="2000"/>
              <a:t> </a:t>
            </a:r>
            <a:r>
              <a:rPr lang="vi-VN" sz="2000"/>
              <a:t>cho việc xây dựng các bề mặt. Hệ thống UNISURF của ông đựơc áp dụng trong thực tế vào năm</a:t>
            </a:r>
            <a:r>
              <a:rPr lang="en-US" sz="2000"/>
              <a:t> </a:t>
            </a:r>
            <a:r>
              <a:rPr lang="vi-VN" sz="2000"/>
              <a:t>1972 được thiết kế và kiểm xe Mezesez hay Renaut.</a:t>
            </a:r>
            <a:br>
              <a:rPr lang="vi-VN" sz="2000"/>
            </a:b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00" y="1736332"/>
            <a:ext cx="1504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Bezier đã sử dụng </a:t>
            </a:r>
            <a:r>
              <a:rPr lang="en-US" sz="2000"/>
              <a:t>các điểm </a:t>
            </a:r>
            <a:r>
              <a:rPr lang="vi-VN" sz="2000"/>
              <a:t>kiểm soát cho đường cong tại những đỉnh của đa giác và tiếp</a:t>
            </a:r>
            <a:br>
              <a:rPr lang="vi-VN" sz="2000"/>
            </a:br>
            <a:r>
              <a:rPr lang="vi-VN" sz="2000"/>
              <a:t>tuyến tại đó (p</a:t>
            </a:r>
            <a:r>
              <a:rPr lang="vi-VN" sz="2000" baseline="-25000"/>
              <a:t>0</a:t>
            </a:r>
            <a:r>
              <a:rPr lang="vi-VN" sz="2000"/>
              <a:t>,p</a:t>
            </a:r>
            <a:r>
              <a:rPr lang="vi-VN" sz="2000" baseline="-25000"/>
              <a:t>1</a:t>
            </a:r>
            <a:r>
              <a:rPr lang="vi-VN" sz="2000"/>
              <a:t>,p</a:t>
            </a:r>
            <a:r>
              <a:rPr lang="vi-VN" sz="2000" baseline="-25000"/>
              <a:t>2</a:t>
            </a:r>
            <a:r>
              <a:rPr lang="vi-VN" sz="2000"/>
              <a:t>,p</a:t>
            </a:r>
            <a:r>
              <a:rPr lang="vi-VN" sz="2000" baseline="-25000"/>
              <a:t>3</a:t>
            </a:r>
            <a:r>
              <a:rPr lang="en-US" sz="2000" baseline="-25000"/>
              <a:t>,…</a:t>
            </a:r>
            <a:r>
              <a:rPr lang="vi-VN" sz="2000"/>
              <a:t>).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Với 2 điểm kiểm soát (p</a:t>
            </a:r>
            <a:r>
              <a:rPr lang="en-US" sz="2000" baseline="-25000"/>
              <a:t>1</a:t>
            </a:r>
            <a:r>
              <a:rPr lang="en-US" sz="2000"/>
              <a:t>,p</a:t>
            </a:r>
            <a:r>
              <a:rPr lang="en-US" sz="2000" baseline="-25000"/>
              <a:t>2</a:t>
            </a:r>
            <a:r>
              <a:rPr lang="en-US" sz="2000"/>
              <a:t>): </a:t>
            </a:r>
          </a:p>
          <a:p>
            <a:pPr lvl="4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Với 3 điểm kiểm soát (p</a:t>
            </a:r>
            <a:r>
              <a:rPr lang="en-US" sz="2000" baseline="-25000"/>
              <a:t>1</a:t>
            </a:r>
            <a:r>
              <a:rPr lang="en-US" sz="2000"/>
              <a:t>,p</a:t>
            </a:r>
            <a:r>
              <a:rPr lang="en-US" sz="2000" baseline="-25000"/>
              <a:t>2</a:t>
            </a:r>
            <a:r>
              <a:rPr lang="en-US" sz="2000"/>
              <a:t>,p</a:t>
            </a:r>
            <a:r>
              <a:rPr lang="en-US" sz="2000" baseline="-25000"/>
              <a:t>3</a:t>
            </a:r>
            <a:r>
              <a:rPr lang="en-US" sz="2000"/>
              <a:t>):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Với 4 điểm kiểm soát (p</a:t>
            </a:r>
            <a:r>
              <a:rPr lang="en-US" sz="2000" baseline="-25000"/>
              <a:t>1</a:t>
            </a:r>
            <a:r>
              <a:rPr lang="en-US" sz="2000"/>
              <a:t>,p</a:t>
            </a:r>
            <a:r>
              <a:rPr lang="en-US" sz="2000" baseline="-25000"/>
              <a:t>2</a:t>
            </a:r>
            <a:r>
              <a:rPr lang="en-US" sz="2000"/>
              <a:t>,p</a:t>
            </a:r>
            <a:r>
              <a:rPr lang="en-US" sz="2000" baseline="-25000"/>
              <a:t>3,</a:t>
            </a:r>
            <a:r>
              <a:rPr lang="en-US" sz="2000"/>
              <a:t>p</a:t>
            </a:r>
            <a:r>
              <a:rPr lang="en-US" sz="2000" baseline="-25000"/>
              <a:t>4</a:t>
            </a:r>
            <a:r>
              <a:rPr lang="en-US" sz="2000"/>
              <a:t>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6ACE2-9047-4B1E-9440-294FDEED47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5163" y="3429000"/>
            <a:ext cx="1560579" cy="34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E1F73-E398-4DC7-ADB3-29FC6BF5168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5163" y="4566358"/>
            <a:ext cx="2167717" cy="15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F8B14-0B15-4BAF-841D-1970D92D917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2880" y="2942093"/>
            <a:ext cx="1563627" cy="1746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C696E-D1A1-406C-B12A-98D4B0AD59B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5929" y="4479464"/>
            <a:ext cx="2167718" cy="15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Số điểm kiểm soát: n </a:t>
            </a:r>
            <a:r>
              <a:rPr lang="en-US" sz="2000">
                <a:sym typeface="Symbol" panose="05050102010706020507" pitchFamily="18" charset="2"/>
              </a:rPr>
              <a:t> n-1: số bậc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6ACE2-9047-4B1E-9440-294FDEED47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562" y="1916524"/>
            <a:ext cx="1560579" cy="34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F8B14-0B15-4BAF-841D-1970D92D917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562" y="2454282"/>
            <a:ext cx="1563627" cy="1746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C696E-D1A1-406C-B12A-98D4B0AD59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562" y="4394123"/>
            <a:ext cx="2167718" cy="1522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531F1-3D2D-4BE7-8F74-7D7C1845ACB3}"/>
              </a:ext>
            </a:extLst>
          </p:cNvPr>
          <p:cNvSpPr txBox="1"/>
          <p:nvPr/>
        </p:nvSpPr>
        <p:spPr>
          <a:xfrm>
            <a:off x="9254468" y="1916524"/>
            <a:ext cx="116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Bậc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12F09-B012-45FF-8485-9954D9A19D6C}"/>
              </a:ext>
            </a:extLst>
          </p:cNvPr>
          <p:cNvSpPr txBox="1"/>
          <p:nvPr/>
        </p:nvSpPr>
        <p:spPr>
          <a:xfrm>
            <a:off x="9251520" y="3335884"/>
            <a:ext cx="116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Bậc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62392-5309-4FD5-B9A9-60044CB1EC33}"/>
              </a:ext>
            </a:extLst>
          </p:cNvPr>
          <p:cNvSpPr txBox="1"/>
          <p:nvPr/>
        </p:nvSpPr>
        <p:spPr>
          <a:xfrm>
            <a:off x="9255818" y="4755245"/>
            <a:ext cx="116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Bậc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A0213-2B2E-4EE1-9EB4-4CF914C9F6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6125" y="3553325"/>
            <a:ext cx="1001487" cy="1940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E6FA4-8705-42D9-A127-163091C5E0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363" y="3535939"/>
            <a:ext cx="1262744" cy="1957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13EFC9-AB61-4BA8-AE61-69F42FF481A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1794" y="3535939"/>
            <a:ext cx="1262744" cy="1957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5F9EAC-E05E-47EC-848E-299B0A04CEA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7059" y="3535939"/>
            <a:ext cx="1118941" cy="1957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447FE-26EA-41F1-A8BB-1202E0767788}"/>
                  </a:ext>
                </a:extLst>
              </p:cNvPr>
              <p:cNvSpPr txBox="1"/>
              <p:nvPr/>
            </p:nvSpPr>
            <p:spPr>
              <a:xfrm>
                <a:off x="1541360" y="3236716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447FE-26EA-41F1-A8BB-1202E076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360" y="3236716"/>
                <a:ext cx="630750" cy="276999"/>
              </a:xfrm>
              <a:prstGeom prst="rect">
                <a:avLst/>
              </a:prstGeom>
              <a:blipFill>
                <a:blip r:embed="rId13"/>
                <a:stretch>
                  <a:fillRect l="-3883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D193C6-C1C3-4285-8573-33C49BF20B7F}"/>
                  </a:ext>
                </a:extLst>
              </p:cNvPr>
              <p:cNvSpPr txBox="1"/>
              <p:nvPr/>
            </p:nvSpPr>
            <p:spPr>
              <a:xfrm>
                <a:off x="2866297" y="3236716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D193C6-C1C3-4285-8573-33C49BF2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297" y="3236716"/>
                <a:ext cx="630750" cy="276999"/>
              </a:xfrm>
              <a:prstGeom prst="rect">
                <a:avLst/>
              </a:prstGeom>
              <a:blipFill>
                <a:blip r:embed="rId14"/>
                <a:stretch>
                  <a:fillRect l="-3846" r="-76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2043CC-CAAB-4D41-892F-F1124327CC99}"/>
                  </a:ext>
                </a:extLst>
              </p:cNvPr>
              <p:cNvSpPr txBox="1"/>
              <p:nvPr/>
            </p:nvSpPr>
            <p:spPr>
              <a:xfrm>
                <a:off x="4119016" y="3229037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2043CC-CAAB-4D41-892F-F1124327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016" y="3229037"/>
                <a:ext cx="630750" cy="276999"/>
              </a:xfrm>
              <a:prstGeom prst="rect">
                <a:avLst/>
              </a:prstGeom>
              <a:blipFill>
                <a:blip r:embed="rId15"/>
                <a:stretch>
                  <a:fillRect l="-3883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632F1A-88FE-443B-BA85-39BB40E866FC}"/>
                  </a:ext>
                </a:extLst>
              </p:cNvPr>
              <p:cNvSpPr txBox="1"/>
              <p:nvPr/>
            </p:nvSpPr>
            <p:spPr>
              <a:xfrm>
                <a:off x="5222093" y="3229037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632F1A-88FE-443B-BA85-39BB40E8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93" y="3229037"/>
                <a:ext cx="630750" cy="276999"/>
              </a:xfrm>
              <a:prstGeom prst="rect">
                <a:avLst/>
              </a:prstGeom>
              <a:blipFill>
                <a:blip r:embed="rId16"/>
                <a:stretch>
                  <a:fillRect l="-3883" r="-87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Biểu thức biểu diễn đường cong Bezier: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Trong đó,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b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i, các điểm kiểm soát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Cụ thể: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  <a:blipFill>
                <a:blip r:embed="rId4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27D21-F962-49F4-B12A-1838BD85166C}"/>
                  </a:ext>
                </a:extLst>
              </p:cNvPr>
              <p:cNvSpPr txBox="1"/>
              <p:nvPr/>
            </p:nvSpPr>
            <p:spPr>
              <a:xfrm>
                <a:off x="6574971" y="2451585"/>
                <a:ext cx="4148764" cy="3821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0!.2!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27D21-F962-49F4-B12A-1838BD85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1" y="2451585"/>
                <a:ext cx="4148764" cy="3821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Biểu thức biểu diễn đường cong Bezier: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Trong đó,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b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i, các điểm kiểm soát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Cụ thể: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  <a:blipFill>
                <a:blip r:embed="rId4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/>
              <p:nvPr/>
            </p:nvSpPr>
            <p:spPr>
              <a:xfrm>
                <a:off x="6773679" y="1736332"/>
                <a:ext cx="4382675" cy="4087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0!.3!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79" y="1736332"/>
                <a:ext cx="4382675" cy="40877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4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/>
              <p:nvPr/>
            </p:nvSpPr>
            <p:spPr>
              <a:xfrm>
                <a:off x="6773679" y="1736332"/>
                <a:ext cx="34208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/>
              </a:p>
              <a:p>
                <a:r>
                  <a:rPr lang="en-US" b="0"/>
                  <a:t>S</a:t>
                </a:r>
                <a:r>
                  <a:rPr lang="en-US"/>
                  <a:t>ử dụng tam giác Pascal để đối chiếu</a:t>
                </a:r>
                <a:endParaRPr lang="en-US" b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79" y="1736332"/>
                <a:ext cx="3420808" cy="553998"/>
              </a:xfrm>
              <a:prstGeom prst="rect">
                <a:avLst/>
              </a:prstGeom>
              <a:blipFill>
                <a:blip r:embed="rId6"/>
                <a:stretch>
                  <a:fillRect l="-4100" r="-3565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D15748D7-8336-4F63-B1D2-4D1B35A3B1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8939" y="147989"/>
            <a:ext cx="5366060" cy="1297313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3DFDDD-DB3A-4911-8067-369DD20AE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84000"/>
                    </a14:imgEffect>
                    <a14:imgEffect>
                      <a14:brightnessContrast bright="-27000"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94" y="2451585"/>
            <a:ext cx="10064206" cy="3658456"/>
          </a:xfrm>
          <a:prstGeom prst="rect">
            <a:avLst/>
          </a:prstGeom>
        </p:spPr>
      </p:pic>
      <p:pic>
        <p:nvPicPr>
          <p:cNvPr id="15" name="Picture 14" descr="A close up of a keyboard&#10;&#10;Description automatically generated">
            <a:extLst>
              <a:ext uri="{FF2B5EF4-FFF2-40B4-BE49-F238E27FC236}">
                <a16:creationId xmlns:a16="http://schemas.microsoft.com/office/drawing/2014/main" id="{F917D796-D7B6-4A5D-BEFF-C96FD1A759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1858" y="61600"/>
            <a:ext cx="2551812" cy="19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943" y="1736332"/>
                <a:ext cx="7953828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Bài tập: Xác định đường cong Bezier qua 4 điểm kiểm soát (p0..3) có giá trị như sau (n = 4-1 = 3).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ó: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3" y="1736332"/>
                <a:ext cx="7953828" cy="4158031"/>
              </a:xfrm>
              <a:blipFill>
                <a:blip r:embed="rId4"/>
                <a:stretch>
                  <a:fillRect l="-1073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C6D8A-6D70-46A8-A0D9-DD0C99DF6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654" y="1926968"/>
            <a:ext cx="3407671" cy="3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656" y="1620218"/>
                <a:ext cx="11524344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Bài tập: Xác định đường cong Bezier qua 4 điểm kiểm soát (p0..3) có giá trị như sau (n = 4-1 = 3).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ó: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656" y="1620218"/>
                <a:ext cx="11524344" cy="4158031"/>
              </a:xfrm>
              <a:blipFill>
                <a:blip r:embed="rId4"/>
                <a:stretch>
                  <a:fillRect l="-741" b="-5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6" y="1620218"/>
            <a:ext cx="11524344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1BD2ED-EBA8-4411-B0FE-ED1A066F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80049"/>
              </p:ext>
            </p:extLst>
          </p:nvPr>
        </p:nvGraphicFramePr>
        <p:xfrm>
          <a:off x="3788228" y="2451585"/>
          <a:ext cx="3178628" cy="34061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94657">
                  <a:extLst>
                    <a:ext uri="{9D8B030D-6E8A-4147-A177-3AD203B41FA5}">
                      <a16:colId xmlns:a16="http://schemas.microsoft.com/office/drawing/2014/main" val="2283624116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213502277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1526513998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749202213"/>
                    </a:ext>
                  </a:extLst>
                </a:gridCol>
              </a:tblGrid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x(u)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y(u)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~p(u)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229203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(1,1)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916310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9426600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638911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312009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154922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404996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325776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6808387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220159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(5,4)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899413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(6,4)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39939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4F4282-6DFE-42A4-B8EA-223E6AFD8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21" y="2419819"/>
            <a:ext cx="3407671" cy="3416815"/>
          </a:xfrm>
          <a:prstGeom prst="rect">
            <a:avLst/>
          </a:prstGeom>
        </p:spPr>
      </p:pic>
      <p:pic>
        <p:nvPicPr>
          <p:cNvPr id="10" name="Picture 9" descr="A picture containing cat&#10;&#10;Description automatically generated">
            <a:extLst>
              <a:ext uri="{FF2B5EF4-FFF2-40B4-BE49-F238E27FC236}">
                <a16:creationId xmlns:a16="http://schemas.microsoft.com/office/drawing/2014/main" id="{1E5B2E48-04C4-4C4D-9F6A-4F18B9500C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-1" r="1541"/>
          <a:stretch/>
        </p:blipFill>
        <p:spPr>
          <a:xfrm flipV="1">
            <a:off x="7164392" y="2669453"/>
            <a:ext cx="4708521" cy="2953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E6DE2D-F0BA-4F22-B04C-75CFE716F66D}"/>
                  </a:ext>
                </a:extLst>
              </p:cNvPr>
              <p:cNvSpPr txBox="1"/>
              <p:nvPr/>
            </p:nvSpPr>
            <p:spPr>
              <a:xfrm>
                <a:off x="7561942" y="1707605"/>
                <a:ext cx="26802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+0.0005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~ 10000 points (p0 – p9999)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E6DE2D-F0BA-4F22-B04C-75CFE716F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942" y="1707605"/>
                <a:ext cx="2680221" cy="830997"/>
              </a:xfrm>
              <a:prstGeom prst="rect">
                <a:avLst/>
              </a:prstGeom>
              <a:blipFill>
                <a:blip r:embed="rId9"/>
                <a:stretch>
                  <a:fillRect l="-5227" r="-4545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A803E98-ACF7-4360-B3ED-1F3354C29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9412611" y="107245"/>
            <a:ext cx="2636525" cy="17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7.1.5. </a:t>
            </a:r>
            <a:r>
              <a:rPr lang="vi-VN" b="1"/>
              <a:t>Đường cong B-spline</a:t>
            </a:r>
            <a:endParaRPr lang="en-US" b="1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Trong công thức của Bezier, chúng ta sử dụng hàm hợp liên tục để xác định điểm kiểm soát</a:t>
            </a:r>
            <a:r>
              <a:rPr lang="en-US" sz="2000"/>
              <a:t> </a:t>
            </a:r>
            <a:r>
              <a:rPr lang="vi-VN" sz="2000"/>
              <a:t>tương đối. Với các điểm nội suy thì mức độ tương đối sẽ khác nhau mà trong đó một chuỗi các</a:t>
            </a:r>
            <a:r>
              <a:rPr lang="en-US" sz="2000"/>
              <a:t> </a:t>
            </a:r>
            <a:r>
              <a:rPr lang="vi-VN" sz="2000"/>
              <a:t>phần tử nhỏ sẽ kết hợp với nhau tạo ra đường cong đa hợp.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Theo tính toán thì đường bậc ba sẽ đa</a:t>
            </a:r>
            <a:r>
              <a:rPr lang="en-US" sz="2000"/>
              <a:t> </a:t>
            </a:r>
            <a:r>
              <a:rPr lang="vi-VN" sz="2000"/>
              <a:t>thức bậc thấp nhất có thể để biểu diễn một đường cong trong không gian và chuỗi điểm Hermite</a:t>
            </a:r>
            <a:r>
              <a:rPr lang="en-US" sz="2000"/>
              <a:t> </a:t>
            </a:r>
            <a:r>
              <a:rPr lang="vi-VN" sz="2000"/>
              <a:t>sẽ phù hợp nhất đối với việc xây dựng nên đường cong đa hợp này.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7.1.1. </a:t>
            </a:r>
            <a:r>
              <a:rPr lang="en-US" b="1"/>
              <a:t>Điểm biểu diễn đường cong (curve represents points)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Q</a:t>
            </a:r>
            <a:r>
              <a:rPr lang="vi-VN" sz="2000"/>
              <a:t>ua hai điểm vẽ được một đường thẳng. Qua ba điểm vẽ được một đường cong</a:t>
            </a:r>
            <a:r>
              <a:rPr lang="en-US" sz="2000"/>
              <a:t> </a:t>
            </a:r>
            <a:r>
              <a:rPr lang="vi-VN" sz="2000"/>
              <a:t>trong mặt phẳng. Qua bốn điểm vẽ được một đường cong trong không gian.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Dùng các phương</a:t>
            </a:r>
            <a:r>
              <a:rPr lang="en-US" sz="2000"/>
              <a:t> </a:t>
            </a:r>
            <a:r>
              <a:rPr lang="vi-VN" sz="2000"/>
              <a:t>trình đường cong như Hypebol, parabol... thì tính toán phức tạp và không thể hiện được hình ảnh</a:t>
            </a:r>
            <a:r>
              <a:rPr lang="en-US" sz="2000"/>
              <a:t> </a:t>
            </a:r>
            <a:r>
              <a:rPr lang="vi-VN" sz="2000"/>
              <a:t>thực hay ý tưởng của người thiết kế.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Đường cong là các đối tượng cơ bản thường</a:t>
            </a:r>
            <a:r>
              <a:rPr lang="en-US" sz="2000"/>
              <a:t> </a:t>
            </a:r>
            <a:r>
              <a:rPr lang="vi-VN" sz="2000"/>
              <a:t>là kết quả của tiến trình thiết kế và các điểm đóng vai trò là công cụ để kiểm soát và mô hình hoá</a:t>
            </a:r>
            <a:r>
              <a:rPr lang="en-US" sz="2000"/>
              <a:t> </a:t>
            </a:r>
            <a:r>
              <a:rPr lang="vi-VN" sz="2000"/>
              <a:t>đường cong.</a:t>
            </a: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Việc yêu cầu người sử dụng đưa vào các vector tiếp tuyến tại mỗi điểm trong tập hợp các</a:t>
            </a:r>
            <a:br>
              <a:rPr lang="vi-VN" sz="2000"/>
            </a:br>
            <a:r>
              <a:rPr lang="vi-VN" sz="2000"/>
              <a:t>điểm là cực kỳ bất tiện cho nên thường trong các đường bậc ba đa hợp ta sử dụng các điều kiện</a:t>
            </a:r>
            <a:r>
              <a:rPr lang="en-US" sz="2000"/>
              <a:t> </a:t>
            </a:r>
            <a:r>
              <a:rPr lang="vi-VN" sz="2000"/>
              <a:t>biên liên tục trong phép đạo hàm bậc một và hai tại điểm nối giữa. và đường cong được xác định</a:t>
            </a:r>
            <a:r>
              <a:rPr lang="en-US" sz="2000"/>
              <a:t> </a:t>
            </a:r>
            <a:r>
              <a:rPr lang="vi-VN" sz="2000"/>
              <a:t>như trên gọi là đường spline bậc ba với phép đạo hàm liên tục bậc hai. Giá trị đạo hàm của đường</a:t>
            </a:r>
            <a:r>
              <a:rPr lang="en-US" sz="2000"/>
              <a:t> </a:t>
            </a:r>
            <a:r>
              <a:rPr lang="vi-VN" sz="2000"/>
              <a:t>cong sẽ xác định độ cong tại mỗi điểm nút và nó cũng đưa ra điều kiện biên cho mỗi đoạn trên</a:t>
            </a:r>
            <a:r>
              <a:rPr lang="en-US" sz="2000"/>
              <a:t> </a:t>
            </a:r>
            <a:r>
              <a:rPr lang="vi-VN" sz="2000"/>
              <a:t>đường cong.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663031" cy="4551927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Vậy đường bậc ba spline có ưu điểm là không phải xác định độ dốc của đường tại các nút</a:t>
            </a:r>
            <a:br>
              <a:rPr lang="vi-VN" sz="2000"/>
            </a:br>
            <a:r>
              <a:rPr lang="vi-VN" sz="2000"/>
              <a:t>nhưng nhược điểm của nó là chỉ tạo ra sự thay đổi toàn cục khi ta thay đổi vị trí của điểm.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Đường cong – Spline đi qua n điểm cho trước mà mỗi đoạn là các đường cong bậc ba độc</a:t>
            </a:r>
            <a:br>
              <a:rPr lang="vi-VN" sz="2000"/>
            </a:br>
            <a:r>
              <a:rPr lang="vi-VN" sz="2000"/>
              <a:t>lập có độ dốc và độ cong liên tục tại mỗi điểm kiểm soát hay điểm nút. Với n điểm ta có (n-1)</a:t>
            </a:r>
            <a:r>
              <a:rPr lang="en-US" sz="2000"/>
              <a:t> </a:t>
            </a:r>
            <a:r>
              <a:rPr lang="vi-VN" sz="2000"/>
              <a:t>đoạn với mỗi đoạn gốm bốn vector hệ số hay 4(n-1) cho n-1 đoạn, và 2(n-1) điều kiện biên và (n-2) điều kiện về độ dốc cùng (n-2) về độ cong.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Để xây dựng nên đường spline có tham số với n điểm nút ta có một dãy các giá trị tham số</a:t>
            </a:r>
            <a:br>
              <a:rPr lang="vi-VN" sz="2000"/>
            </a:br>
            <a:r>
              <a:rPr lang="vi-VN" sz="2000"/>
              <a:t>mà ta gọi là vector nút</a:t>
            </a:r>
            <a:r>
              <a:rPr lang="en-US" sz="2000"/>
              <a:t>. (</a:t>
            </a:r>
            <a:r>
              <a:rPr lang="vi-VN" sz="2000"/>
              <a:t>u</a:t>
            </a:r>
            <a:r>
              <a:rPr lang="vi-VN" sz="2000" baseline="-25000"/>
              <a:t>0</a:t>
            </a:r>
            <a:r>
              <a:rPr lang="vi-VN" sz="2000"/>
              <a:t>......u</a:t>
            </a:r>
            <a:r>
              <a:rPr lang="vi-VN" sz="2000" baseline="-25000"/>
              <a:t>n-1</a:t>
            </a:r>
            <a:r>
              <a:rPr lang="vi-VN" sz="2000"/>
              <a:t> trong đó u</a:t>
            </a:r>
            <a:r>
              <a:rPr lang="vi-VN" sz="2000" baseline="-25000"/>
              <a:t>i+1</a:t>
            </a:r>
            <a:r>
              <a:rPr lang="vi-VN" sz="2000"/>
              <a:t> &gt;u</a:t>
            </a:r>
            <a:r>
              <a:rPr lang="vi-VN" sz="2000" baseline="-25000"/>
              <a:t>i</a:t>
            </a:r>
            <a:r>
              <a:rPr lang="en-US" sz="2000"/>
              <a:t>)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663031" cy="4551927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Cần lựa chọn tại mỗi nút, cách lựa chọn đơn giản nhất là theo cách đơn điệu có nghĩa là với</a:t>
            </a:r>
            <a:r>
              <a:rPr lang="en-US" sz="2000"/>
              <a:t> </a:t>
            </a:r>
            <a:r>
              <a:rPr lang="vi-VN" sz="2000"/>
              <a:t>giá trị 0 tại điểm đầu và tăng lên 1 tại những điểm kế tiếp. tuy vậy phương pháp này dẫn đến độ</a:t>
            </a:r>
            <a:r>
              <a:rPr lang="en-US" sz="2000"/>
              <a:t> </a:t>
            </a:r>
            <a:r>
              <a:rPr lang="vi-VN" sz="2000"/>
              <a:t>cong không mong muốn tại các điểm vì vậy việc tham số hoá sẽ đưa vào chiều dài, nhưng phương</a:t>
            </a:r>
            <a:r>
              <a:rPr lang="en-US" sz="2000"/>
              <a:t> </a:t>
            </a:r>
            <a:r>
              <a:rPr lang="vi-VN" sz="2000"/>
              <a:t>pháp này cũng không được chính xác khi mà đường cong chưa xác định chiều dài.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Tuy nhiên</a:t>
            </a:r>
            <a:r>
              <a:rPr lang="en-US" sz="2000"/>
              <a:t> </a:t>
            </a:r>
            <a:r>
              <a:rPr lang="vi-VN" sz="2000"/>
              <a:t>thông thường người ta sử dụng việc tích luỹ của các dây cung với: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u</a:t>
            </a:r>
            <a:r>
              <a:rPr lang="vi-VN" sz="2000" baseline="-25000"/>
              <a:t>0</a:t>
            </a:r>
            <a:r>
              <a:rPr lang="vi-VN" sz="2000"/>
              <a:t> =0</a:t>
            </a:r>
            <a:r>
              <a:rPr lang="en-US" sz="2000"/>
              <a:t> </a:t>
            </a:r>
            <a:r>
              <a:rPr lang="vi-VN" sz="2000"/>
              <a:t>và u</a:t>
            </a:r>
            <a:r>
              <a:rPr lang="vi-VN" sz="2000" baseline="-25000"/>
              <a:t>i+1</a:t>
            </a:r>
            <a:r>
              <a:rPr lang="vi-VN" sz="2000"/>
              <a:t> = u</a:t>
            </a:r>
            <a:r>
              <a:rPr lang="vi-VN" sz="2000" baseline="-25000"/>
              <a:t>i </a:t>
            </a:r>
            <a:r>
              <a:rPr lang="vi-VN" sz="2000"/>
              <a:t>+ d</a:t>
            </a:r>
            <a:r>
              <a:rPr lang="vi-VN" sz="2000" baseline="-25000"/>
              <a:t>i+1</a:t>
            </a:r>
            <a:r>
              <a:rPr lang="vi-VN" sz="2000"/>
              <a:t>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trong đó d</a:t>
            </a:r>
            <a:r>
              <a:rPr lang="vi-VN" sz="2000" baseline="-25000"/>
              <a:t>i</a:t>
            </a:r>
            <a:r>
              <a:rPr lang="vi-VN" sz="2000"/>
              <a:t>: là khoảng cách giữa 2 điểm p</a:t>
            </a:r>
            <a:r>
              <a:rPr lang="vi-VN" sz="2000" baseline="-25000"/>
              <a:t>i-1</a:t>
            </a:r>
            <a:r>
              <a:rPr lang="vi-VN" sz="2000"/>
              <a:t> và p</a:t>
            </a:r>
            <a:r>
              <a:rPr lang="vi-VN" sz="2000" baseline="-25000"/>
              <a:t>i</a:t>
            </a:r>
            <a:r>
              <a:rPr lang="vi-VN" sz="2000"/>
              <a:t/>
            </a:r>
            <a:br>
              <a:rPr lang="vi-VN" sz="2000"/>
            </a:b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90" y="1595655"/>
            <a:ext cx="8089390" cy="214903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Trong các trường hợp đường cong có bậc lớn hơn ba có thể dùng cho đường spline. Thông</a:t>
            </a:r>
            <a:r>
              <a:rPr lang="en-US" sz="2000"/>
              <a:t> </a:t>
            </a:r>
            <a:r>
              <a:rPr lang="vi-VN" sz="2000"/>
              <a:t>thường đường spline bậc n sẽ được xây dựng trên các phần nhỏ liên tục của các biến độc lập.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679" y="1595655"/>
            <a:ext cx="2917616" cy="20198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041290" y="3615543"/>
            <a:ext cx="10294369" cy="2661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Hình trên cho thấy hai đoạn cong có chung điểm nối mà đường cong liên tục tại điểm đó,</a:t>
            </a:r>
            <a:r>
              <a:rPr lang="en-US" sz="2000"/>
              <a:t> </a:t>
            </a:r>
            <a:r>
              <a:rPr lang="vi-VN" sz="2000"/>
              <a:t>việc biểu diễn tính liên tục của đường cong thông qua chữ cái C-C</a:t>
            </a:r>
            <a:r>
              <a:rPr lang="en-US" sz="2000"/>
              <a:t>o</a:t>
            </a:r>
            <a:r>
              <a:rPr lang="vi-VN" sz="2000"/>
              <a:t>ntinue. </a:t>
            </a:r>
            <a:endParaRPr lang="en-US" sz="200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</a:t>
            </a:r>
            <a:r>
              <a:rPr lang="vi-VN" sz="2000" baseline="-25000"/>
              <a:t>0</a:t>
            </a:r>
            <a:r>
              <a:rPr lang="vi-VN" sz="2000"/>
              <a:t> để đảm bảo không</a:t>
            </a:r>
            <a:r>
              <a:rPr lang="en-US" sz="2000"/>
              <a:t> có sự gián đoạn giữa hai đoạn cong.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</a:t>
            </a:r>
            <a:r>
              <a:rPr lang="vi-VN" sz="2000" baseline="-25000"/>
              <a:t>1</a:t>
            </a:r>
            <a:r>
              <a:rPr lang="vi-VN" sz="2000"/>
              <a:t> tính liên tục bậc nhất hay đạo hàm bậc nhất tại điểm nối.</a:t>
            </a:r>
            <a:endParaRPr lang="en-US" sz="200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</a:t>
            </a:r>
            <a:r>
              <a:rPr lang="vi-VN" sz="2000" baseline="-25000"/>
              <a:t>2</a:t>
            </a:r>
            <a:r>
              <a:rPr lang="vi-VN" sz="2000"/>
              <a:t> đạo hàm bậc hai liên tục của đường cong tại điểm nối.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858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cong bậc ba Spline</a:t>
                </a:r>
                <a:endParaRPr lang="en-US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Giả sử khi biểu diễn đường cong mềm thông qua các đoạn cong q</a:t>
                </a:r>
                <a:r>
                  <a:rPr lang="vi-VN" sz="2000" baseline="-25000"/>
                  <a:t>1</a:t>
                </a:r>
                <a:r>
                  <a:rPr lang="vi-VN" sz="2000"/>
                  <a:t>, q</a:t>
                </a:r>
                <a:r>
                  <a:rPr lang="vi-VN" sz="2000" baseline="-25000"/>
                  <a:t>2</a:t>
                </a:r>
                <a:r>
                  <a:rPr lang="vi-VN" sz="2000"/>
                  <a:t>, q</a:t>
                </a:r>
                <a:r>
                  <a:rPr lang="vi-VN" sz="2000" baseline="-25000"/>
                  <a:t>3</a:t>
                </a:r>
                <a:r>
                  <a:rPr lang="vi-VN" sz="2000"/>
                  <a:t> (mỗi đoạn có 4</a:t>
                </a:r>
                <a:r>
                  <a:rPr lang="en-US" sz="2000"/>
                  <a:t> </a:t>
                </a:r>
                <a:r>
                  <a:rPr lang="vi-VN" sz="2000"/>
                  <a:t>vector hệ số) cần thoả mãn:</a:t>
                </a:r>
                <a:endParaRPr lang="en-US" sz="200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Liên tục tại điểm nối hay: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Độ dốc (hay vector tiếp tuyến) tại điểm nối (điểm cuối của q</a:t>
                </a:r>
                <a:r>
                  <a:rPr lang="vi-VN" sz="2000" baseline="-25000"/>
                  <a:t>1</a:t>
                </a:r>
                <a:r>
                  <a:rPr lang="vi-VN" sz="2000"/>
                  <a:t> và đầu q</a:t>
                </a:r>
                <a:r>
                  <a:rPr lang="vi-VN" sz="2000" baseline="-25000"/>
                  <a:t>2</a:t>
                </a:r>
                <a:r>
                  <a:rPr lang="vi-VN" sz="2000"/>
                  <a:t>) là như nhau: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/>
                  <a:t> (đạo hàm bậc nhất)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Thoả mãn liên tục trên tại điểm nối (đạo hàm bậc 2 liên tục tại điểm nối):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  <a:blipFill rotWithShape="0">
                <a:blip r:embed="rId4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902182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Việc kết hợp các đoạn cong Hermite bậc ba để mô tả một đường cong mềm theo kiểu phân</a:t>
            </a:r>
            <a:br>
              <a:rPr lang="vi-VN" sz="2000"/>
            </a:br>
            <a:r>
              <a:rPr lang="vi-VN" sz="2000"/>
              <a:t>đoạn spline là phương pháp đơn giản nhất hay còn gọi là phương pháp Hermite nội suy. Với</a:t>
            </a:r>
            <a:br>
              <a:rPr lang="vi-VN" sz="2000"/>
            </a:br>
            <a:r>
              <a:rPr lang="vi-VN" sz="2000"/>
              <a:t>phương pháp này thì tham biến ui cho mỗi đoạn cong i của tập các đoạn cong Hermite sẽ biến đổi</a:t>
            </a:r>
            <a:r>
              <a:rPr lang="en-US" sz="2000"/>
              <a:t> </a:t>
            </a:r>
            <a:r>
              <a:rPr lang="vi-VN" sz="2000"/>
              <a:t>trong khoảng từ 0 đến 1 và luôn tồn tại đạo hàm bậc nhất của các đoạn cong tại các điểm nối.</a:t>
            </a:r>
            <a:r>
              <a:rPr lang="en-US" sz="2000"/>
              <a:t> </a:t>
            </a:r>
            <a:r>
              <a:rPr lang="vi-VN" sz="2000"/>
              <a:t>Phương trình cho mỗi đoạn cong được sử dụng lúc này là phương trình đường cong bậc ba</a:t>
            </a:r>
            <a:r>
              <a:rPr lang="en-US" sz="2000"/>
              <a:t> </a:t>
            </a:r>
            <a:r>
              <a:rPr lang="vi-VN" sz="2000"/>
              <a:t>Hermite:</a:t>
            </a:r>
            <a:r>
              <a:rPr lang="en-US" sz="2000"/>
              <a:t> 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86345" y="4903023"/>
                <a:ext cx="4913460" cy="1216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345" y="4903023"/>
                <a:ext cx="4913460" cy="12164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565" y="4738321"/>
            <a:ext cx="33337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cong bậc ba Spline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Theo Hermite các đoạn là các đường cong, tính liên tục của đạo hàm bậc hai tại các điểm</a:t>
                </a:r>
                <a:br>
                  <a:rPr lang="vi-VN" sz="2000"/>
                </a:br>
                <a:r>
                  <a:rPr lang="vi-VN" sz="2000"/>
                  <a:t>nối có thể dễ dàng đạt được bằng cách đặt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/>
                  <a:t>là đạo hàm bậc hai tại điểm cuối của đoạn (i-1) bằng 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2000"/>
                  <a:t>đạo hàm bậc hai tại điểm đầu của đoạn thứ i.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/>
                  <a:t> 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pl-PL" sz="2000"/>
                  <a:t>P</a:t>
                </a:r>
                <a:r>
                  <a:rPr lang="pl-PL" sz="2000" baseline="-25000"/>
                  <a:t>i</a:t>
                </a:r>
                <a:r>
                  <a:rPr lang="pl-PL" sz="2000"/>
                  <a:t>(u) = k</a:t>
                </a:r>
                <a:r>
                  <a:rPr lang="pl-PL" sz="2000" baseline="-25000"/>
                  <a:t>0i</a:t>
                </a:r>
                <a:r>
                  <a:rPr lang="pl-PL" sz="2000"/>
                  <a:t> + k</a:t>
                </a:r>
                <a:r>
                  <a:rPr lang="pl-PL" sz="2000" baseline="-25000"/>
                  <a:t>1i</a:t>
                </a:r>
                <a:r>
                  <a:rPr lang="pl-PL" sz="2000"/>
                  <a:t>u + k</a:t>
                </a:r>
                <a:r>
                  <a:rPr lang="pl-PL" sz="2000" baseline="-25000"/>
                  <a:t>2i</a:t>
                </a:r>
                <a:r>
                  <a:rPr lang="pl-PL" sz="2000"/>
                  <a:t>u</a:t>
                </a:r>
                <a:r>
                  <a:rPr lang="pl-PL" sz="2000" baseline="30000"/>
                  <a:t>2</a:t>
                </a:r>
                <a:r>
                  <a:rPr lang="pl-PL" sz="2000"/>
                  <a:t> + k</a:t>
                </a:r>
                <a:r>
                  <a:rPr lang="pl-PL" sz="2000" baseline="-25000"/>
                  <a:t>3i</a:t>
                </a:r>
                <a:r>
                  <a:rPr lang="pl-PL" sz="2000"/>
                  <a:t>u</a:t>
                </a:r>
                <a:r>
                  <a:rPr lang="pl-PL" sz="2000" baseline="30000"/>
                  <a:t>3</a:t>
                </a:r>
                <a:endParaRPr lang="en-US" sz="2000" baseline="30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Đạo hàm bậc hai sẽ là: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/>
                  <a:t>= 2k</a:t>
                </a:r>
                <a:r>
                  <a:rPr lang="en-US" sz="2000" baseline="-25000"/>
                  <a:t>2i</a:t>
                </a:r>
                <a:r>
                  <a:rPr lang="en-US" sz="2000"/>
                  <a:t> + 6k</a:t>
                </a:r>
                <a:r>
                  <a:rPr lang="en-US" sz="2000" baseline="-25000"/>
                  <a:t>3i</a:t>
                </a:r>
                <a:r>
                  <a:rPr lang="en-US" sz="2000"/>
                  <a:t>u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/>
                  <a:t> nên 2k</a:t>
                </a:r>
                <a:r>
                  <a:rPr lang="en-US" sz="2000" baseline="-25000"/>
                  <a:t>2(i-1)</a:t>
                </a:r>
                <a:r>
                  <a:rPr lang="en-US" sz="2000"/>
                  <a:t> + 6k</a:t>
                </a:r>
                <a:r>
                  <a:rPr lang="en-US" sz="2000" baseline="-25000"/>
                  <a:t>3(i-1)</a:t>
                </a:r>
                <a:r>
                  <a:rPr lang="en-US" sz="2000"/>
                  <a:t>u= 2k</a:t>
                </a:r>
                <a:r>
                  <a:rPr lang="en-US" sz="2000" baseline="-25000"/>
                  <a:t>2i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  <a:blipFill rotWithShape="0">
                <a:blip r:embed="rId4"/>
                <a:stretch>
                  <a:fillRect l="-78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902182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Vì điểm cuối của đoạn i-1 trùng với điểm đầu của đoạn thứ i: P</a:t>
            </a:r>
            <a:r>
              <a:rPr lang="en-US" sz="2000" baseline="-25000"/>
              <a:t>i</a:t>
            </a:r>
            <a:r>
              <a:rPr lang="en-US" sz="2000"/>
              <a:t>(0)=P</a:t>
            </a:r>
            <a:r>
              <a:rPr lang="en-US" sz="2000" baseline="-25000"/>
              <a:t>i-1</a:t>
            </a:r>
            <a:r>
              <a:rPr lang="en-US" sz="2000"/>
              <a:t>(1)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Theo Hermite: k</a:t>
            </a:r>
            <a:r>
              <a:rPr lang="en-US" sz="2000" baseline="-25000"/>
              <a:t>2</a:t>
            </a:r>
            <a:r>
              <a:rPr lang="en-US" sz="2000"/>
              <a:t> = 3(p</a:t>
            </a:r>
            <a:r>
              <a:rPr lang="en-US" sz="2000" baseline="-25000"/>
              <a:t>1</a:t>
            </a:r>
            <a:r>
              <a:rPr lang="en-US" sz="2000"/>
              <a:t> – p</a:t>
            </a:r>
            <a:r>
              <a:rPr lang="en-US" sz="2000" baseline="-25000"/>
              <a:t>0</a:t>
            </a:r>
            <a:r>
              <a:rPr lang="en-US" sz="2000"/>
              <a:t>) - 2p</a:t>
            </a:r>
            <a:r>
              <a:rPr lang="en-US" sz="2000" baseline="-25000"/>
              <a:t>0</a:t>
            </a:r>
            <a:r>
              <a:rPr lang="en-US" sz="2000"/>
              <a:t>’ – p</a:t>
            </a:r>
            <a:r>
              <a:rPr lang="en-US" sz="2000" baseline="-25000"/>
              <a:t>1</a:t>
            </a:r>
            <a:r>
              <a:rPr lang="en-US" sz="2000"/>
              <a:t>’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Và k</a:t>
            </a:r>
            <a:r>
              <a:rPr lang="en-US" sz="2000" baseline="-25000"/>
              <a:t>3</a:t>
            </a:r>
            <a:r>
              <a:rPr lang="en-US" sz="2000"/>
              <a:t> = 2(p</a:t>
            </a:r>
            <a:r>
              <a:rPr lang="en-US" sz="2000" baseline="-25000"/>
              <a:t>0</a:t>
            </a:r>
            <a:r>
              <a:rPr lang="en-US" sz="2000"/>
              <a:t>-p</a:t>
            </a:r>
            <a:r>
              <a:rPr lang="en-US" sz="2000" baseline="-25000"/>
              <a:t>1</a:t>
            </a:r>
            <a:r>
              <a:rPr lang="en-US" sz="2000"/>
              <a:t>) + p</a:t>
            </a:r>
            <a:r>
              <a:rPr lang="en-US" sz="2000" baseline="-25000"/>
              <a:t>0</a:t>
            </a:r>
            <a:r>
              <a:rPr lang="en-US" sz="2000"/>
              <a:t>’ + p</a:t>
            </a:r>
            <a:r>
              <a:rPr lang="en-US" sz="2000" baseline="-25000"/>
              <a:t>1</a:t>
            </a:r>
            <a:r>
              <a:rPr lang="en-US" sz="2000"/>
              <a:t>’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2(3(P</a:t>
            </a:r>
            <a:r>
              <a:rPr lang="en-US" sz="2000" baseline="-25000"/>
              <a:t>i</a:t>
            </a:r>
            <a:r>
              <a:rPr lang="en-US" sz="2000"/>
              <a:t> – P</a:t>
            </a:r>
            <a:r>
              <a:rPr lang="en-US" sz="2000" baseline="-25000"/>
              <a:t>i-1</a:t>
            </a:r>
            <a:r>
              <a:rPr lang="en-US" sz="2000"/>
              <a:t>) - 2P’</a:t>
            </a:r>
            <a:r>
              <a:rPr lang="en-US" sz="2000" baseline="-25000"/>
              <a:t>i-1</a:t>
            </a:r>
            <a:r>
              <a:rPr lang="en-US" sz="2000"/>
              <a:t> – P’</a:t>
            </a:r>
            <a:r>
              <a:rPr lang="en-US" sz="2000" baseline="-25000"/>
              <a:t>i</a:t>
            </a:r>
            <a:r>
              <a:rPr lang="en-US" sz="2000"/>
              <a:t>)+6(2(P</a:t>
            </a:r>
            <a:r>
              <a:rPr lang="en-US" sz="2000" baseline="-25000"/>
              <a:t>i-1</a:t>
            </a:r>
            <a:r>
              <a:rPr lang="en-US" sz="2000"/>
              <a:t>-P</a:t>
            </a:r>
            <a:r>
              <a:rPr lang="en-US" sz="2000" baseline="-25000"/>
              <a:t>i</a:t>
            </a:r>
            <a:r>
              <a:rPr lang="en-US" sz="2000"/>
              <a:t>) + P’</a:t>
            </a:r>
            <a:r>
              <a:rPr lang="en-US" sz="2000" baseline="-25000"/>
              <a:t>i-1</a:t>
            </a:r>
            <a:r>
              <a:rPr lang="en-US" sz="2000"/>
              <a:t> + P’</a:t>
            </a:r>
            <a:r>
              <a:rPr lang="en-US" sz="2000" baseline="-25000"/>
              <a:t>i</a:t>
            </a:r>
            <a:r>
              <a:rPr lang="en-US" sz="2000"/>
              <a:t>)=2(2(P</a:t>
            </a:r>
            <a:r>
              <a:rPr lang="en-US" sz="2000" baseline="-25000"/>
              <a:t>i-1</a:t>
            </a:r>
            <a:r>
              <a:rPr lang="en-US" sz="2000"/>
              <a:t> - P</a:t>
            </a:r>
            <a:r>
              <a:rPr lang="en-US" sz="2000" baseline="-25000"/>
              <a:t>i</a:t>
            </a:r>
            <a:r>
              <a:rPr lang="en-US" sz="2000"/>
              <a:t>) + P’</a:t>
            </a:r>
            <a:r>
              <a:rPr lang="en-US" sz="2000" baseline="-25000"/>
              <a:t>i-1</a:t>
            </a:r>
            <a:r>
              <a:rPr lang="en-US" sz="2000"/>
              <a:t> + P’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Hay: P’</a:t>
            </a:r>
            <a:r>
              <a:rPr lang="en-US" sz="2000" baseline="-25000"/>
              <a:t>i-1</a:t>
            </a:r>
            <a:r>
              <a:rPr lang="en-US" sz="2000"/>
              <a:t> + 4P’</a:t>
            </a:r>
            <a:r>
              <a:rPr lang="en-US" sz="2000" baseline="-25000"/>
              <a:t>i</a:t>
            </a:r>
            <a:r>
              <a:rPr lang="en-US" sz="2000"/>
              <a:t> + P’</a:t>
            </a:r>
            <a:r>
              <a:rPr lang="en-US" sz="2000" baseline="-25000"/>
              <a:t>i+1</a:t>
            </a:r>
            <a:r>
              <a:rPr lang="en-US" sz="2000"/>
              <a:t> = 3(P</a:t>
            </a:r>
            <a:r>
              <a:rPr lang="en-US" sz="2000" baseline="-25000"/>
              <a:t>i+1</a:t>
            </a:r>
            <a:r>
              <a:rPr lang="en-US" sz="2000"/>
              <a:t> –P</a:t>
            </a:r>
            <a:r>
              <a:rPr lang="en-US" sz="2000" baseline="-25000"/>
              <a:t>i</a:t>
            </a:r>
            <a:r>
              <a:rPr lang="en-US" sz="2000"/>
              <a:t>) (*)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Với phương trình (*) này thì phương trình dạng tổng quát của đường cong Spline là tập của</a:t>
            </a:r>
            <a:br>
              <a:rPr lang="vi-VN" sz="2000"/>
            </a:br>
            <a:r>
              <a:rPr lang="vi-VN" sz="2000"/>
              <a:t>các đoạn cong Hermite sẽ xác định với điều kiện ban đầu cho là tập các điểm kiểm soát của đường</a:t>
            </a:r>
            <a:r>
              <a:rPr lang="en-US" sz="2000"/>
              <a:t> </a:t>
            </a:r>
            <a:r>
              <a:rPr lang="vi-VN" sz="2000"/>
              <a:t>cong và hai vector tiếp tuyến tại hai điểm đầu cuối của đường cong đó.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B-spline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Với Bezier hay spline đều không cho ta thay đổi đường cong một cách cục bộ, việc thay đổi</a:t>
            </a:r>
            <a:r>
              <a:rPr lang="en-US" sz="2000"/>
              <a:t> </a:t>
            </a:r>
            <a:r>
              <a:rPr lang="vi-VN" sz="2000"/>
              <a:t>vị trí các điểm kiểm soát hay các vector tiếp tuyến không chỉ ảnh hưởng trực tiếp đến độ dốc của</a:t>
            </a:r>
            <a:r>
              <a:rPr lang="en-US" sz="2000"/>
              <a:t> </a:t>
            </a:r>
            <a:r>
              <a:rPr lang="vi-VN" sz="2000"/>
              <a:t>đường cong lân cận quanh điểm kiểm soát mà còn kéo theo ảnh hưởng đến các phần còn lại của</a:t>
            </a:r>
            <a:r>
              <a:rPr lang="en-US" sz="2000"/>
              <a:t> </a:t>
            </a:r>
            <a:r>
              <a:rPr lang="vi-VN" sz="2000"/>
              <a:t>đường cong. Đường Bezier thêm vào đó là khi tính xấp xỉ ở bậc cao sẽ rất phức tạp còn khi liên</a:t>
            </a:r>
            <a:r>
              <a:rPr lang="en-US" sz="2000"/>
              <a:t> </a:t>
            </a:r>
            <a:r>
              <a:rPr lang="vi-VN" sz="2000"/>
              <a:t>kết nhiều đoạn Bazier hay Hermite bậc thấp (bậc ba) có thể đem lại ích lợi khi tính toán nhưng</a:t>
            </a:r>
            <a:r>
              <a:rPr lang="en-US" sz="2000"/>
              <a:t> </a:t>
            </a:r>
            <a:r>
              <a:rPr lang="vi-VN" sz="2000"/>
              <a:t>yếu tố ràng buộc về tính liên tục của đạo hàm bậc cao tại các điểm nối không cho điều khiển cục</a:t>
            </a:r>
            <a:r>
              <a:rPr lang="en-US" sz="2000"/>
              <a:t> </a:t>
            </a:r>
            <a:r>
              <a:rPr lang="vi-VN" sz="2000"/>
              <a:t>bộ như mong muốn.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B-spline</a:t>
                </a:r>
                <a:endParaRPr lang="en-US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Việc kết hợp luôn phiên các đoạn cong tổng hợp, thông qua các đa thức tham số xác định</a:t>
                </a:r>
                <a:r>
                  <a:rPr lang="en-US" sz="2000"/>
                  <a:t> </a:t>
                </a:r>
                <a:r>
                  <a:rPr lang="vi-VN" sz="2000"/>
                  <a:t>riêng rẽ trên một số điểm kiểm soát lân cận với số bậc tuỳ ý không phụ thuộc vào số lượng các</a:t>
                </a:r>
                <a:r>
                  <a:rPr lang="en-US" sz="2000"/>
                  <a:t> </a:t>
                </a:r>
                <a:r>
                  <a:rPr lang="vi-VN" sz="2000"/>
                  <a:t>điểm kiểm soát, cho phép tạo nên đường cong trơn mềm B-spline. Đường cong này đã khắc phục</a:t>
                </a:r>
                <a:r>
                  <a:rPr lang="en-US" sz="2000"/>
                  <a:t> </a:t>
                </a:r>
                <a:r>
                  <a:rPr lang="vi-VN" sz="2000"/>
                  <a:t>được các nhược điểm mà các dạng đương cong trước chưa đạt được. Có nghĩa là khi dịch chuyển</a:t>
                </a:r>
                <a:r>
                  <a:rPr lang="en-US" sz="2000"/>
                  <a:t> </a:t>
                </a:r>
                <a:r>
                  <a:rPr lang="vi-VN" sz="2000"/>
                  <a:t>điểm kiểm soát của đương cong thì chỉ một vài phân đoạn lân cận của điểm kiểm soát đó bị ảnh</a:t>
                </a:r>
                <a:r>
                  <a:rPr lang="en-US" sz="2000"/>
                  <a:t> </a:t>
                </a:r>
                <a:r>
                  <a:rPr lang="vi-VN" sz="2000"/>
                  <a:t>hưởng chứ không phải toàn bộ đường cong.</a:t>
                </a:r>
                <a:endParaRPr lang="en-US" sz="200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n+ 1 số điểm kiểm soát P</a:t>
                </a:r>
                <a:r>
                  <a:rPr lang="en-US" sz="2000" baseline="-25000"/>
                  <a:t>i</a:t>
                </a:r>
                <a:r>
                  <a:rPr lang="en-US" sz="2000"/>
                  <a:t> ta có: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vi-VN" sz="2000"/>
                  <a:t/>
                </a:r>
                <a:br>
                  <a:rPr lang="vi-VN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  <a:blipFill rotWithShape="0">
                <a:blip r:embed="rId4"/>
                <a:stretch>
                  <a:fillRect l="-814" r="-814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7.1.1. </a:t>
            </a:r>
            <a:r>
              <a:rPr lang="en-US" b="1"/>
              <a:t>Điểm biểu diễn đường cong (curve represents points)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Các cách để biểu diễn đường cong:</a:t>
            </a:r>
            <a:endParaRPr lang="en-US" sz="200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Tường minh (Explicit functions):</a:t>
            </a:r>
            <a:r>
              <a:rPr lang="en-US" sz="2000"/>
              <a:t> </a:t>
            </a:r>
            <a:r>
              <a:rPr lang="vi-VN" sz="2000"/>
              <a:t>y = f(x), z = g(x)</a:t>
            </a:r>
            <a:endParaRPr lang="en-US" sz="200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Không tường minh (Implicit equations):</a:t>
            </a:r>
            <a:r>
              <a:rPr lang="en-US" sz="2000"/>
              <a:t> </a:t>
            </a:r>
            <a:r>
              <a:rPr lang="vi-VN" sz="2000"/>
              <a:t>f(x,y,z) = 0</a:t>
            </a:r>
            <a:endParaRPr lang="en-US" sz="200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Biểu diễn các đường cong tham biến (Parametric representation)</a:t>
            </a:r>
            <a:r>
              <a:rPr lang="en-US" sz="2000"/>
              <a:t>: </a:t>
            </a:r>
            <a:br>
              <a:rPr lang="en-US" sz="2000"/>
            </a:br>
            <a:r>
              <a:rPr lang="vi-VN" sz="2000"/>
              <a:t>x = x(t), y = y(t), z = z(t) trong đó t ∈[0 1]</a:t>
            </a:r>
            <a:br>
              <a:rPr lang="vi-VN" sz="2000"/>
            </a:b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B-spline</a:t>
            </a:r>
            <a:endParaRPr lang="en-US"/>
          </a:p>
          <a:p>
            <a:r>
              <a:rPr lang="vi-VN" sz="2000"/>
              <a:t>Trong đó Ni,k(u) là hàm hợp B-Spline bậc k-1 và sự khác biệt giữa B-spline và Bezier sẽ</a:t>
            </a:r>
            <a:r>
              <a:rPr lang="en-US" sz="2000"/>
              <a:t> </a:t>
            </a:r>
            <a:r>
              <a:rPr lang="vi-VN" sz="2000"/>
              <a:t>được thể hiện trên đó. Trong đường Bezier bậc của đa thức được xác định bởi số đoạn cong trên</a:t>
            </a:r>
            <a:r>
              <a:rPr lang="en-US" sz="2000"/>
              <a:t> </a:t>
            </a:r>
            <a:r>
              <a:rPr lang="vi-VN" sz="2000"/>
              <a:t>đường cong đó, còn với B-spline bậc được thoả mãn độc lập với số điểm kiểm soát của đường</a:t>
            </a:r>
            <a:r>
              <a:rPr lang="en-US" sz="2000"/>
              <a:t>.</a:t>
            </a:r>
          </a:p>
          <a:p>
            <a:r>
              <a:rPr lang="vi-VN" sz="2000"/>
              <a:t>Hơn nữa hàm hợp của Bezier khác 0 trên toàn bộ khoảng của tham số u còn B-spline chỉ</a:t>
            </a:r>
            <a:br>
              <a:rPr lang="vi-VN" sz="2000"/>
            </a:br>
            <a:r>
              <a:rPr lang="vi-VN" sz="2000"/>
              <a:t>khác 0 trên đoạn ngắn của các tham số. Mỗi đoạn trên hàm hợp chỉ tương ứng với một điểm thì</a:t>
            </a:r>
            <a:r>
              <a:rPr lang="en-US" sz="2000"/>
              <a:t> </a:t>
            </a:r>
            <a:r>
              <a:rPr lang="vi-VN" sz="2000"/>
              <a:t>chỉ dẫn tới sự thay đổi cục bộ trong khoảng mà trên đó tham số của hàm hợp khác 0.</a:t>
            </a:r>
            <a:endParaRPr lang="en-US" sz="2000"/>
          </a:p>
          <a:p>
            <a:pPr algn="just"/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B-spline</a:t>
                </a:r>
                <a:endParaRPr lang="en-US"/>
              </a:p>
              <a:p>
                <a:r>
                  <a:rPr lang="en-US" sz="2000"/>
                  <a:t>Biểu diễn toán học của B-spline, với hàm B-spline có bậc k-1 xác định thì: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∈(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</m:oMath>
                </a14:m>
                <a:endParaRPr lang="en-US" sz="2000"/>
              </a:p>
              <a:p>
                <a:r>
                  <a:rPr lang="vi-VN" sz="2000"/>
                  <a:t>Trong đó u</a:t>
                </a:r>
                <a:r>
                  <a:rPr lang="vi-VN" sz="2000" baseline="-25000"/>
                  <a:t>i</a:t>
                </a:r>
                <a:r>
                  <a:rPr lang="vi-VN" sz="2000"/>
                  <a:t> là giá trị tại nút p</a:t>
                </a:r>
                <a:r>
                  <a:rPr lang="vi-VN" sz="2000" baseline="-25000"/>
                  <a:t>i</a:t>
                </a:r>
                <a:r>
                  <a:rPr lang="vi-VN" sz="2000"/>
                  <a:t> với biến số là u được gọi là các vector nút.</a:t>
                </a:r>
                <a:endParaRPr lang="en-US" sz="2000"/>
              </a:p>
              <a:p>
                <a:r>
                  <a:rPr lang="vi-VN" sz="2000"/>
                  <a:t>Tất cả các giá trị nút đồng thời xác định trên vector nút và các nút nguyên thường sử dụng</a:t>
                </a:r>
                <a:r>
                  <a:rPr lang="en-US" sz="2000"/>
                  <a:t> </a:t>
                </a:r>
                <a:r>
                  <a:rPr lang="vi-VN" sz="2000"/>
                  <a:t>dễ dàng. Trong trường hợp này các hàm hợp bậc k sẽ khác 0 trong khoảng k của vector nút và</a:t>
                </a:r>
                <a:r>
                  <a:rPr lang="en-US" sz="2000"/>
                  <a:t> </a:t>
                </a:r>
                <a:r>
                  <a:rPr lang="vi-VN" sz="2000"/>
                  <a:t>toàn bộ các giá trị trên vector cho một tập hợp điểm bằng n+1+k.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  <a:blipFill rotWithShape="0">
                <a:blip r:embed="rId4"/>
                <a:stretch>
                  <a:fillRect l="-814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B-spline</a:t>
                </a:r>
                <a:endParaRPr lang="en-US"/>
              </a:p>
              <a:p>
                <a:r>
                  <a:rPr lang="vi-VN" sz="2000"/>
                  <a:t>Không như Bezier, đường B-spline không đi qua hai điểm đầu và cuối trừ khi hàm hợp</a:t>
                </a:r>
                <a:br>
                  <a:rPr lang="vi-VN" sz="2000"/>
                </a:br>
                <a:r>
                  <a:rPr lang="vi-VN" sz="2000"/>
                  <a:t>được dùng là tuyến tính.</a:t>
                </a:r>
                <a:r>
                  <a:rPr lang="en-US" sz="2000"/>
                  <a:t> </a:t>
                </a:r>
                <a:r>
                  <a:rPr lang="vi-VN" sz="2000"/>
                  <a:t>Đường B-spline có thể được tạo qua hai điểm đầu, cuối và tiếp xúc với vector đầu và cuối</a:t>
                </a:r>
                <a:r>
                  <a:rPr lang="en-US" sz="2000"/>
                  <a:t> </a:t>
                </a:r>
                <a:r>
                  <a:rPr lang="vi-VN" sz="2000"/>
                  <a:t>của đa giác kiểm soát. Bằng cách thêm vào các nút tại vị trí của các nút cuối của vector tuy nhiên</a:t>
                </a:r>
                <a:r>
                  <a:rPr lang="en-US" sz="2000"/>
                  <a:t> </a:t>
                </a:r>
                <a:r>
                  <a:rPr lang="vi-VN" sz="2000"/>
                  <a:t>các giá trị giống nhau không nhiều hơn bậc của đường cong.</a:t>
                </a:r>
                <a:endParaRPr lang="en-US" sz="2000"/>
              </a:p>
              <a:p>
                <a:r>
                  <a:rPr lang="vi-VN" sz="2000"/>
                  <a:t>Giống như đường cong Bezier, tính chất bao lồi của đa giác kiểm soát và tính chất chuẩn</a:t>
                </a:r>
                <a:br>
                  <a:rPr lang="vi-VN" sz="2000"/>
                </a:br>
                <a:r>
                  <a:rPr lang="vi-VN" sz="2000"/>
                  <a:t>được thỏa mãn. Vậy có:</a:t>
                </a:r>
                <a:endParaRPr lang="en-US" sz="200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 sz="2000"/>
                  <a:t/>
                </a:r>
                <a:br>
                  <a:rPr lang="vi-VN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  <a:blipFill rotWithShape="0">
                <a:blip r:embed="rId4"/>
                <a:stretch>
                  <a:fillRect l="-1396" r="-175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B-spline</a:t>
            </a:r>
            <a:endParaRPr lang="en-US"/>
          </a:p>
          <a:p>
            <a:r>
              <a:rPr lang="vi-VN" sz="2000"/>
              <a:t>Trong đường cong B-spline, số lượng các nút, bậc của đường cong và số điểm điều khiển</a:t>
            </a:r>
            <a:r>
              <a:rPr lang="en-US" sz="2000"/>
              <a:t> </a:t>
            </a:r>
            <a:r>
              <a:rPr lang="vi-VN" sz="2000"/>
              <a:t>luôn có các quan hệ ràng buộc:</a:t>
            </a:r>
            <a:r>
              <a:rPr lang="en-US" sz="2000"/>
              <a:t> </a:t>
            </a:r>
            <a:r>
              <a:rPr lang="vi-VN" sz="2000"/>
              <a:t>0 ≤ u ≤ n - k + 2</a:t>
            </a:r>
            <a:endParaRPr lang="en-US" sz="2000"/>
          </a:p>
          <a:p>
            <a:r>
              <a:rPr lang="vi-VN" sz="2000"/>
              <a:t>Vậy việc xác định các vector nút sẽ phụ thuộc vào sự phân loại của chính bản thân </a:t>
            </a:r>
            <a:r>
              <a:rPr lang="en-US" sz="2000"/>
              <a:t>c</a:t>
            </a:r>
            <a:r>
              <a:rPr lang="vi-VN" sz="2000"/>
              <a:t>húng và</a:t>
            </a:r>
            <a:r>
              <a:rPr lang="en-US" sz="2000"/>
              <a:t> </a:t>
            </a:r>
            <a:r>
              <a:rPr lang="vi-VN" sz="2000"/>
              <a:t>điều đó sẽ ảnh hưởng đến hình dạng của đường cong được mô tả. Phân loại sẽ dựa trên loại của</a:t>
            </a:r>
            <a:r>
              <a:rPr lang="en-US" sz="2000"/>
              <a:t> </a:t>
            </a:r>
            <a:r>
              <a:rPr lang="vi-VN" sz="2000"/>
              <a:t>đường cong như sau:</a:t>
            </a:r>
            <a:endParaRPr lang="en-US" sz="2000"/>
          </a:p>
          <a:p>
            <a:r>
              <a:rPr lang="vi-VN" sz="2000"/>
              <a:t>Đều tuần hoàn (periodic)</a:t>
            </a:r>
            <a:endParaRPr lang="en-US" sz="2000"/>
          </a:p>
          <a:p>
            <a:r>
              <a:rPr lang="vi-VN" sz="2000"/>
              <a:t>Không tuần hoàn (open or unperodic)</a:t>
            </a:r>
            <a:endParaRPr lang="en-US" sz="2000"/>
          </a:p>
          <a:p>
            <a:r>
              <a:rPr lang="vi-VN" sz="2000"/>
              <a:t>Không đều (non-uniform)</a:t>
            </a:r>
            <a:br>
              <a:rPr lang="vi-VN" sz="2000"/>
            </a:b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486" y="4011597"/>
            <a:ext cx="2430226" cy="21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7.2.1. Khái niệm cơ bản</a:t>
            </a:r>
            <a:endParaRPr lang="en-US"/>
          </a:p>
          <a:p>
            <a:r>
              <a:rPr lang="vi-VN" sz="2000"/>
              <a:t>Mặt cong (surface): là quỹ đạo chuyển động của một đường cong tạo nên. Biểu diễn tham</a:t>
            </a:r>
            <a:r>
              <a:rPr lang="en-US" sz="2000"/>
              <a:t> </a:t>
            </a:r>
            <a:r>
              <a:rPr lang="vi-VN" sz="2000"/>
              <a:t>biến cho mặt cong:</a:t>
            </a:r>
            <a:endParaRPr lang="en-US" sz="2000"/>
          </a:p>
          <a:p>
            <a:pPr lvl="1"/>
            <a:r>
              <a:rPr lang="vi-VN" sz="2000"/>
              <a:t>Dựa vào việc xây dựng và tạo bề mặt toán học trên những điểm dữ liệu</a:t>
            </a:r>
            <a:endParaRPr lang="en-US" sz="2000"/>
          </a:p>
          <a:p>
            <a:pPr lvl="1"/>
            <a:r>
              <a:rPr lang="vi-VN" sz="2000"/>
              <a:t>Dựa trên việc xây dựng nên bề mặt phụ thuộc vào biến số có khả năng thay đổi một</a:t>
            </a:r>
            <a:r>
              <a:rPr lang="en-US" sz="2000"/>
              <a:t> </a:t>
            </a:r>
            <a:r>
              <a:rPr lang="vi-VN" sz="2000"/>
              <a:t>cách trực diện thông qua các tương tác đồ hoạ.</a:t>
            </a:r>
            <a:endParaRPr lang="en-US" sz="2000"/>
          </a:p>
          <a:p>
            <a:pPr lvl="2"/>
            <a:r>
              <a:rPr lang="en-US" sz="2000"/>
              <a:t>Ta có:</a:t>
            </a:r>
          </a:p>
          <a:p>
            <a:pPr lvl="3"/>
            <a:r>
              <a:rPr lang="en-US" sz="2000"/>
              <a:t>x=x(u,v,w)	u,v,w ∈ [0, 1]</a:t>
            </a:r>
          </a:p>
          <a:p>
            <a:pPr lvl="3"/>
            <a:r>
              <a:rPr lang="en-US" sz="2000"/>
              <a:t>y=y(u,v,w)	u + v + w = 1</a:t>
            </a:r>
          </a:p>
          <a:p>
            <a:pPr lvl="3"/>
            <a:r>
              <a:rPr lang="en-US" sz="2000"/>
              <a:t>z=z(u,v,w)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18142" y="5021218"/>
            <a:ext cx="51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0000"/>
                </a:solidFill>
                <a:latin typeface="TimesNewRomanPSMT"/>
              </a:rPr>
              <a:t>Q(u,v,w) = Q[ x=x(u,v,w) y=y(u,v,w) z=z(u,v,w)]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 </a:t>
            </a:r>
            <a:r>
              <a:rPr lang="en-US" b="1"/>
              <a:t>Biểu diễn mảnh tứ giá</a:t>
            </a:r>
            <a:r>
              <a:rPr lang="en-US"/>
              <a:t>c</a:t>
            </a:r>
          </a:p>
          <a:p>
            <a:r>
              <a:rPr lang="vi-VN" sz="2000"/>
              <a:t>Phương trình:</a:t>
            </a:r>
            <a:endParaRPr lang="en-US" sz="2000"/>
          </a:p>
          <a:p>
            <a:pPr lvl="1"/>
            <a:r>
              <a:rPr lang="en-US" sz="2000"/>
              <a:t>x=x(u,v)	</a:t>
            </a:r>
          </a:p>
          <a:p>
            <a:pPr lvl="1"/>
            <a:r>
              <a:rPr lang="en-US" sz="2000"/>
              <a:t>y=y(u,v)	u,v∈ [0, 1]</a:t>
            </a:r>
          </a:p>
          <a:p>
            <a:pPr lvl="1"/>
            <a:r>
              <a:rPr lang="en-US" sz="2000"/>
              <a:t>z=z(u,v)</a:t>
            </a:r>
          </a:p>
          <a:p>
            <a:pPr lvl="1"/>
            <a:r>
              <a:rPr lang="pl-PL" sz="2000">
                <a:solidFill>
                  <a:srgbClr val="000000"/>
                </a:solidFill>
                <a:latin typeface="TimesNewRomanPSMT"/>
              </a:rPr>
              <a:t>Q(u,v) = Q[ x=x(u,v) y=y(u,v) z=z(u,v)]</a:t>
            </a:r>
            <a:endParaRPr lang="en-US" sz="2000"/>
          </a:p>
          <a:p>
            <a:r>
              <a:rPr lang="en-US" sz="2000"/>
              <a:t>Thành phần: </a:t>
            </a:r>
            <a:r>
              <a:rPr lang="pl-PL" sz="2000"/>
              <a:t>u,v là các tham biến</a:t>
            </a:r>
            <a:endParaRPr lang="en-US" sz="2000"/>
          </a:p>
          <a:p>
            <a:r>
              <a:rPr lang="vi-VN" sz="2000"/>
              <a:t>Các điểm Q(0,0)</a:t>
            </a:r>
            <a:r>
              <a:rPr lang="en-US" sz="2000"/>
              <a:t>,</a:t>
            </a:r>
            <a:r>
              <a:rPr lang="vi-VN" sz="2000"/>
              <a:t> Q(0,1), Q(1,0), Q(1,1) là cận của mảnh, các đường cong Q(1,v), Q(0,v),</a:t>
            </a:r>
            <a:br>
              <a:rPr lang="vi-VN" sz="2000"/>
            </a:br>
            <a:r>
              <a:rPr lang="vi-VN" sz="2000"/>
              <a:t>Q(u,0), Q(u,1) là các biên của mảnh. Đạo hàm riêng tại điểm Q(u,v) xác định vector tiếp tuyến</a:t>
            </a:r>
            <a:r>
              <a:rPr lang="en-US" sz="2000"/>
              <a:t> </a:t>
            </a:r>
            <a:r>
              <a:rPr lang="vi-VN" sz="2000"/>
              <a:t>theo hướng u, v.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390" y="1644322"/>
            <a:ext cx="3448050" cy="2342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3389" y="3986418"/>
            <a:ext cx="3448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8538810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7.2.2.1 </a:t>
            </a:r>
            <a:r>
              <a:rPr lang="en-US" b="1"/>
              <a:t>Kết nối mảnh tứ giá</a:t>
            </a:r>
            <a:r>
              <a:rPr lang="en-US"/>
              <a:t>c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Thực thể hình học biểu diễn thông qua các mảnh cùng dạng, các mảnh có thể nối với nhau</a:t>
            </a:r>
            <a:r>
              <a:rPr lang="en-US"/>
              <a:t> </a:t>
            </a:r>
            <a:r>
              <a:rPr lang="vi-VN"/>
              <a:t>theo các hướng u,v khi hai mảnh cùng hướng đó. Nếu mọi điểm trên biên của hai mảnh bằng</a:t>
            </a:r>
            <a:r>
              <a:rPr lang="en-US"/>
              <a:t> </a:t>
            </a:r>
            <a:r>
              <a:rPr lang="vi-VN"/>
              <a:t>nhau, hay hai biên bằng nhau. Hai mảnh liên tục bậc C0. Nếu hai biên bằng nhau và đạo hàm bằng</a:t>
            </a:r>
            <a:r>
              <a:rPr lang="en-US"/>
              <a:t> </a:t>
            </a:r>
            <a:r>
              <a:rPr lang="vi-VN"/>
              <a:t>nhau trên cùng một hướng thì hai mảnh gọi là kết nối bậc C1.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173" y="1779523"/>
            <a:ext cx="2307101" cy="41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578625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7.2.2.2 Hệ tọa độ Barycentric Coordinates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Tập các điểm P</a:t>
            </a:r>
            <a:r>
              <a:rPr lang="en-US" baseline="-25000"/>
              <a:t>1</a:t>
            </a:r>
            <a:r>
              <a:rPr lang="en-US"/>
              <a:t>,P</a:t>
            </a:r>
            <a:r>
              <a:rPr lang="en-US" baseline="-25000"/>
              <a:t>2</a:t>
            </a:r>
            <a:r>
              <a:rPr lang="en-US"/>
              <a:t> ... P</a:t>
            </a:r>
            <a:r>
              <a:rPr lang="en-US" baseline="-25000"/>
              <a:t>n</a:t>
            </a:r>
            <a:r>
              <a:rPr lang="en-US"/>
              <a:t> , tập các tổ hợp của các điểm đó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k</a:t>
            </a:r>
            <a:r>
              <a:rPr lang="en-US" baseline="-25000"/>
              <a:t>1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P</a:t>
            </a:r>
            <a:r>
              <a:rPr lang="en-US" baseline="-25000"/>
              <a:t>3</a:t>
            </a:r>
            <a:r>
              <a:rPr lang="en-US"/>
              <a:t> ... + k</a:t>
            </a:r>
            <a:r>
              <a:rPr lang="en-US" baseline="-25000"/>
              <a:t>n</a:t>
            </a:r>
            <a:r>
              <a:rPr lang="en-US"/>
              <a:t>P</a:t>
            </a:r>
            <a:r>
              <a:rPr lang="en-US" baseline="-25000"/>
              <a:t>n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Với k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 + ... + k</a:t>
            </a:r>
            <a:r>
              <a:rPr lang="en-US" baseline="-25000"/>
              <a:t>n</a:t>
            </a:r>
            <a:r>
              <a:rPr lang="en-US"/>
              <a:t> =1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k</a:t>
            </a:r>
            <a:r>
              <a:rPr lang="vi-VN" baseline="-25000"/>
              <a:t>1</a:t>
            </a:r>
            <a:r>
              <a:rPr lang="vi-VN"/>
              <a:t>,k</a:t>
            </a:r>
            <a:r>
              <a:rPr lang="vi-VN" baseline="-25000"/>
              <a:t>2</a:t>
            </a:r>
            <a:r>
              <a:rPr lang="vi-VN"/>
              <a:t>,k</a:t>
            </a:r>
            <a:r>
              <a:rPr lang="vi-VN" baseline="-25000"/>
              <a:t>3</a:t>
            </a:r>
            <a:r>
              <a:rPr lang="vi-VN"/>
              <a:t>,..k</a:t>
            </a:r>
            <a:r>
              <a:rPr lang="vi-VN" baseline="-25000"/>
              <a:t>n</a:t>
            </a:r>
            <a:r>
              <a:rPr lang="en-US" baseline="-25000"/>
              <a:t> </a:t>
            </a:r>
            <a:r>
              <a:rPr lang="vi-VN"/>
              <a:t>được gọi là hệ toạ độ barycentric</a:t>
            </a:r>
            <a:endParaRPr lang="en-US" baseline="-25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578625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7.2.2.3 Mảnh tam giác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Trong tam giác các điểm có dạng P</a:t>
            </a:r>
            <a:r>
              <a:rPr lang="en-US" baseline="-25000"/>
              <a:t>1</a:t>
            </a:r>
            <a:r>
              <a:rPr lang="en-US"/>
              <a:t>,P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Hệ số k</a:t>
            </a:r>
            <a:r>
              <a:rPr lang="en-US" baseline="-25000"/>
              <a:t>1</a:t>
            </a:r>
            <a:r>
              <a:rPr lang="en-US"/>
              <a:t>, k</a:t>
            </a:r>
            <a:r>
              <a:rPr lang="en-US" baseline="-25000"/>
              <a:t>2</a:t>
            </a:r>
            <a:r>
              <a:rPr lang="en-US"/>
              <a:t>, k</a:t>
            </a:r>
            <a:r>
              <a:rPr lang="en-US" baseline="-25000"/>
              <a:t>3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 [0,1]</a:t>
            </a:r>
            <a:endParaRPr lang="en-US" baseline="-25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Với k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 =1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P= k</a:t>
            </a:r>
            <a:r>
              <a:rPr lang="en-US" baseline="-25000"/>
              <a:t>1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Nếu Hệ số k</a:t>
            </a:r>
            <a:r>
              <a:rPr lang="en-US" baseline="-25000"/>
              <a:t>i</a:t>
            </a:r>
            <a:r>
              <a:rPr lang="en-US"/>
              <a:t> &gt; 1 hoặc &lt;0 điểm P sẽ nằm ngoài tam giác (Q)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Nếu Hệ số k</a:t>
            </a:r>
            <a:r>
              <a:rPr lang="en-US" baseline="-25000"/>
              <a:t>i</a:t>
            </a:r>
            <a:r>
              <a:rPr lang="en-US"/>
              <a:t> = 1 hoặc =0 điểm P sẽ nằm trên cạnh tam giác (R)</a:t>
            </a:r>
            <a:endParaRPr lang="en-US" baseline="-25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1440" y="1853753"/>
            <a:ext cx="2252548" cy="28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6752214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7.3.1 Mặt kẻ (Ruled Surface)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Bề mặt được xây dựng bằng cách cho trượt một đoạn thẳng trên hai đường cong. Các mặt</a:t>
            </a:r>
            <a:r>
              <a:rPr lang="en-US"/>
              <a:t> </a:t>
            </a:r>
            <a:r>
              <a:rPr lang="vi-VN"/>
              <a:t>kẻ nhận được bằng phép nội suy tuyến tính từ hai đường cong biên cho trước tương ứng với hai</a:t>
            </a:r>
            <a:r>
              <a:rPr lang="en-US"/>
              <a:t> </a:t>
            </a:r>
            <a:r>
              <a:rPr lang="vi-VN"/>
              <a:t>biên đối diện của mặt kẻ P</a:t>
            </a:r>
            <a:r>
              <a:rPr lang="vi-VN" baseline="-25000"/>
              <a:t>1</a:t>
            </a:r>
            <a:r>
              <a:rPr lang="vi-VN"/>
              <a:t>(u) và P</a:t>
            </a:r>
            <a:r>
              <a:rPr lang="vi-VN" baseline="-25000"/>
              <a:t>2</a:t>
            </a:r>
            <a:r>
              <a:rPr lang="vi-VN"/>
              <a:t>(u).</a:t>
            </a:r>
            <a:endParaRPr lang="en-US" baseline="-25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1026" name="Picture 2" descr="https://upload.wikimedia.org/wikipedia/commons/thumb/5/52/Bez-regelfl0.svg/800px-Bez-regelfl0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441" y="2763047"/>
            <a:ext cx="3366802" cy="24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0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7.1.2. </a:t>
            </a:r>
            <a:r>
              <a:rPr lang="vi-VN" b="1"/>
              <a:t>Đường cong đa thức bậc ba tham biến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Phải đảm bảo là đường cong không gian với 3 trục toạ độ x, y, z. Tránh được những tính</a:t>
            </a:r>
            <a:br>
              <a:rPr lang="vi-VN" sz="2000"/>
            </a:br>
            <a:r>
              <a:rPr lang="vi-VN" sz="2000"/>
              <a:t>toán phức tạp và những phần nhấp nhô ngoài ý muốn ở những đường đa thức bậc cao.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Công thức mô tả: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Tường minh (Explicit functions):</a:t>
            </a:r>
            <a:r>
              <a:rPr lang="en-US" sz="2000"/>
              <a:t> y = f</a:t>
            </a:r>
            <a:r>
              <a:rPr lang="en-US" sz="2000" baseline="30000"/>
              <a:t>3</a:t>
            </a:r>
            <a:r>
              <a:rPr lang="en-US" sz="2000"/>
              <a:t>(x),z = g</a:t>
            </a:r>
            <a:r>
              <a:rPr lang="en-US" sz="2000" baseline="30000"/>
              <a:t>3</a:t>
            </a:r>
            <a:r>
              <a:rPr lang="en-US" sz="2000"/>
              <a:t>(x)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Không tường minh (Implicit equations):</a:t>
            </a:r>
            <a:r>
              <a:rPr lang="en-US" sz="2000"/>
              <a:t> </a:t>
            </a:r>
            <a:r>
              <a:rPr lang="vi-VN" sz="2000"/>
              <a:t>f</a:t>
            </a:r>
            <a:r>
              <a:rPr lang="en-US" sz="2000" baseline="30000"/>
              <a:t>3</a:t>
            </a:r>
            <a:r>
              <a:rPr lang="vi-VN" sz="2000"/>
              <a:t>(x,y,z) = 0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Biểu diễn các đường cong tham biến (Parametric representation)</a:t>
            </a:r>
            <a:r>
              <a:rPr lang="en-US" sz="2000"/>
              <a:t>: </a:t>
            </a: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pl-PL" sz="2000"/>
              <a:t>x = f</a:t>
            </a:r>
            <a:r>
              <a:rPr lang="pl-PL" sz="2000" baseline="30000"/>
              <a:t>3</a:t>
            </a:r>
            <a:r>
              <a:rPr lang="pl-PL" sz="2000"/>
              <a:t>(u), y = f</a:t>
            </a:r>
            <a:r>
              <a:rPr lang="pl-PL" sz="2000" baseline="30000"/>
              <a:t>3</a:t>
            </a:r>
            <a:r>
              <a:rPr lang="pl-PL" sz="2000"/>
              <a:t>(u), z = f</a:t>
            </a:r>
            <a:r>
              <a:rPr lang="pl-PL" sz="2000" baseline="30000"/>
              <a:t>3</a:t>
            </a:r>
            <a:r>
              <a:rPr lang="pl-PL" sz="2000"/>
              <a:t>(u) trong đó u ∈[0 1]</a:t>
            </a:r>
            <a:endParaRPr lang="en-US" sz="2000"/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vi-VN" sz="2000"/>
              <a:t/>
            </a:r>
            <a:br>
              <a:rPr lang="vi-VN" sz="2000"/>
            </a:b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564557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7.3.1 Mặt kẻ (Ruled Surface)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Phương trình mặt kẻ:</a:t>
                </a:r>
                <a:r>
                  <a:rPr lang="en-US"/>
                  <a:t> </a:t>
                </a:r>
                <a:r>
                  <a:rPr lang="vi-VN"/>
                  <a:t>Q(u,v) = P</a:t>
                </a:r>
                <a:r>
                  <a:rPr lang="vi-VN" baseline="-25000"/>
                  <a:t>2</a:t>
                </a:r>
                <a:r>
                  <a:rPr lang="vi-VN"/>
                  <a:t>(u)v + P</a:t>
                </a:r>
                <a:r>
                  <a:rPr lang="vi-VN" baseline="-25000"/>
                  <a:t>1</a:t>
                </a:r>
                <a:r>
                  <a:rPr lang="vi-VN"/>
                  <a:t>(u)(1-v)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Nếu hai đường cong cho trước tương ứng là P</a:t>
                </a:r>
                <a:r>
                  <a:rPr lang="vi-VN" baseline="-25000"/>
                  <a:t>1</a:t>
                </a:r>
                <a:r>
                  <a:rPr lang="vi-VN"/>
                  <a:t>(v) và P</a:t>
                </a:r>
                <a:r>
                  <a:rPr lang="vi-VN" baseline="-25000"/>
                  <a:t>2</a:t>
                </a:r>
                <a:r>
                  <a:rPr lang="vi-VN"/>
                  <a:t>(v)</a:t>
                </a:r>
                <a:r>
                  <a:rPr lang="en-US"/>
                  <a:t> t</a:t>
                </a:r>
                <a:r>
                  <a:rPr lang="vi-VN"/>
                  <a:t>hì mặt kẻ có phương trình</a:t>
                </a:r>
                <a:r>
                  <a:rPr lang="en-US"/>
                  <a:t>: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564557" cy="4523791"/>
              </a:xfrm>
              <a:blipFill rotWithShape="0">
                <a:blip r:embed="rId4"/>
                <a:stretch>
                  <a:fillRect l="-808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468655"/>
            <a:ext cx="8524743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7.3.2 Mặt tròn xoay (Revolution surface)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Mặt </a:t>
            </a:r>
            <a:r>
              <a:rPr lang="en-US"/>
              <a:t>tròn xoay </a:t>
            </a:r>
            <a:r>
              <a:rPr lang="vi-VN"/>
              <a:t>được xây dựng bởi đường thẳng hay một đường cong phẳng, quanh một trục trong</a:t>
            </a:r>
            <a:r>
              <a:rPr lang="en-US"/>
              <a:t> </a:t>
            </a:r>
            <a:r>
              <a:rPr lang="vi-VN"/>
              <a:t>không gian.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Giả sử đường cong phẳng có dạng:</a:t>
            </a:r>
            <a:r>
              <a:rPr lang="en-US"/>
              <a:t> 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P(t)=[x(t) y(t) z(t)] 0≤t≤tma</a:t>
            </a:r>
            <a:r>
              <a:rPr lang="en-US"/>
              <a:t>x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Ví dụ: quay quanh trục x một thực thể nằm trên mặt phẳng xoy, phương trình bề mặt là</a:t>
            </a:r>
            <a:r>
              <a:rPr lang="en-US"/>
              <a:t>: </a:t>
            </a:r>
            <a:r>
              <a:rPr lang="fr-FR"/>
              <a:t>Q(t, </a:t>
            </a:r>
            <a:r>
              <a:rPr lang="fr-FR" i="1"/>
              <a:t>f </a:t>
            </a:r>
            <a:r>
              <a:rPr lang="fr-FR"/>
              <a:t>) = [ x(t) y(t) cos</a:t>
            </a:r>
            <a:r>
              <a:rPr lang="fr-FR" i="1"/>
              <a:t>f</a:t>
            </a:r>
            <a:r>
              <a:rPr lang="fr-FR"/>
              <a:t>z(t) sin</a:t>
            </a:r>
            <a:r>
              <a:rPr lang="fr-FR" i="1"/>
              <a:t>f </a:t>
            </a:r>
            <a:r>
              <a:rPr lang="fr-FR"/>
              <a:t>]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l-GR"/>
              <a:t>0 ≤ φ ≤ 2π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700" y="1926968"/>
            <a:ext cx="3043573" cy="27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94220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7.3.2 Mặt tròn xoay (Revolution surface)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/>
              <a:t>Ví dụ: Mặt tròn xoay </a:t>
            </a:r>
            <a:r>
              <a:rPr lang="vi-VN"/>
              <a:t>P</a:t>
            </a:r>
            <a:r>
              <a:rPr lang="vi-VN" baseline="-25000"/>
              <a:t>1</a:t>
            </a:r>
            <a:r>
              <a:rPr lang="vi-VN"/>
              <a:t>[1 1 0] và P</a:t>
            </a:r>
            <a:r>
              <a:rPr lang="vi-VN" baseline="-25000"/>
              <a:t>2</a:t>
            </a:r>
            <a:r>
              <a:rPr lang="vi-VN"/>
              <a:t>[6 2 0] nằm trong mặt phẳng xoy. Quay đường thẳng quanh trục ox sẽ</a:t>
            </a:r>
            <a:r>
              <a:rPr lang="en-US"/>
              <a:t> </a:t>
            </a:r>
            <a:r>
              <a:rPr lang="vi-VN"/>
              <a:t>được một mặt nón. Xác định điểm của mặt tại t=0.5, </a:t>
            </a:r>
            <a:r>
              <a:rPr lang="vi-VN" i="1"/>
              <a:t>f </a:t>
            </a:r>
            <a:r>
              <a:rPr lang="vi-VN"/>
              <a:t>=p/3.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Phương trình tham số cho đoạn thẳng từ P1 tới P2 là: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fr-FR"/>
              <a:t>P(t) = [ x(t) y(t) z(t) ] = P1 + (P1 - P2)t 0 ≤t≤ 1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/>
            </a:r>
            <a:br>
              <a:rPr lang="vi-VN"/>
            </a:b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94220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7.3.2 Mặt tròn xoay (Revolution surface)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Với các thành phần Decarter: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fr-FR"/>
                  <a:t>x(t) = x</a:t>
                </a:r>
                <a:r>
                  <a:rPr lang="fr-FR" baseline="-25000"/>
                  <a:t>1</a:t>
                </a:r>
                <a:r>
                  <a:rPr lang="fr-FR"/>
                  <a:t> + (x</a:t>
                </a:r>
                <a:r>
                  <a:rPr lang="fr-FR" baseline="-25000"/>
                  <a:t>2</a:t>
                </a:r>
                <a:r>
                  <a:rPr lang="fr-FR"/>
                  <a:t>- x</a:t>
                </a:r>
                <a:r>
                  <a:rPr lang="fr-FR" baseline="-25000"/>
                  <a:t>1</a:t>
                </a:r>
                <a:r>
                  <a:rPr lang="fr-FR"/>
                  <a:t>)t = 1+5t</a:t>
                </a:r>
                <a:br>
                  <a:rPr lang="fr-FR"/>
                </a:br>
                <a:r>
                  <a:rPr lang="fr-FR"/>
                  <a:t>y(t) = y</a:t>
                </a:r>
                <a:r>
                  <a:rPr lang="fr-FR" baseline="-25000"/>
                  <a:t>1</a:t>
                </a:r>
                <a:r>
                  <a:rPr lang="fr-FR"/>
                  <a:t> + (y</a:t>
                </a:r>
                <a:r>
                  <a:rPr lang="fr-FR" baseline="-25000"/>
                  <a:t>2</a:t>
                </a:r>
                <a:r>
                  <a:rPr lang="fr-FR"/>
                  <a:t>- y</a:t>
                </a:r>
                <a:r>
                  <a:rPr lang="fr-FR" baseline="-25000"/>
                  <a:t>1</a:t>
                </a:r>
                <a:r>
                  <a:rPr lang="fr-FR"/>
                  <a:t>)t = 1+t</a:t>
                </a:r>
                <a:br>
                  <a:rPr lang="fr-FR"/>
                </a:br>
                <a:r>
                  <a:rPr lang="fr-FR"/>
                  <a:t>z(t) = z</a:t>
                </a:r>
                <a:r>
                  <a:rPr lang="fr-FR" baseline="-25000"/>
                  <a:t>1</a:t>
                </a:r>
                <a:r>
                  <a:rPr lang="fr-FR"/>
                  <a:t> + (z</a:t>
                </a:r>
                <a:r>
                  <a:rPr lang="fr-FR" baseline="-25000"/>
                  <a:t>2</a:t>
                </a:r>
                <a:r>
                  <a:rPr lang="fr-FR"/>
                  <a:t>- z</a:t>
                </a:r>
                <a:r>
                  <a:rPr lang="fr-FR" baseline="-25000"/>
                  <a:t>1</a:t>
                </a:r>
                <a:r>
                  <a:rPr lang="fr-FR"/>
                  <a:t>)t = 0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Dùng phương trình:</a:t>
                </a:r>
                <a:r>
                  <a:rPr lang="en-US"/>
                  <a:t> Q(1/2, p/3) = [ 1+5t(1+t)cos</a:t>
                </a:r>
                <a:r>
                  <a:rPr lang="en-US" i="1"/>
                  <a:t>f </a:t>
                </a:r>
                <a:r>
                  <a:rPr lang="en-US"/>
                  <a:t>(1+t)sin</a:t>
                </a:r>
                <a:r>
                  <a:rPr lang="en-US" i="1"/>
                  <a:t>f </a:t>
                </a:r>
                <a:r>
                  <a:rPr lang="en-US"/>
                  <a:t>]</a:t>
                </a:r>
                <a:endParaRPr lang="fr-FR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fr-FR"/>
                  <a:t/>
                </a:r>
                <a:br>
                  <a:rPr lang="fr-FR"/>
                </a:br>
                <a:r>
                  <a:rPr lang="vi-VN"/>
                  <a:t/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94220" cy="4523791"/>
              </a:xfr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7.1.2. </a:t>
            </a:r>
            <a:r>
              <a:rPr lang="vi-VN" b="1"/>
              <a:t>Đường cong đa thức bậc ba tham biến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Theo Lagrange: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x = a</a:t>
            </a:r>
            <a:r>
              <a:rPr lang="vi-VN" sz="2000" baseline="-25000"/>
              <a:t>1</a:t>
            </a:r>
            <a:r>
              <a:rPr lang="vi-VN" sz="2000"/>
              <a:t> + b</a:t>
            </a:r>
            <a:r>
              <a:rPr lang="vi-VN" sz="2000" baseline="-25000"/>
              <a:t>1</a:t>
            </a:r>
            <a:r>
              <a:rPr lang="vi-VN" sz="2000"/>
              <a:t>u + c</a:t>
            </a:r>
            <a:r>
              <a:rPr lang="vi-VN" sz="2000" baseline="-25000"/>
              <a:t>1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d</a:t>
            </a:r>
            <a:r>
              <a:rPr lang="vi-VN" sz="2000" baseline="-25000"/>
              <a:t>1</a:t>
            </a:r>
            <a:r>
              <a:rPr lang="vi-VN" sz="2000"/>
              <a:t>u</a:t>
            </a:r>
            <a:r>
              <a:rPr lang="vi-VN" sz="2000" baseline="30000"/>
              <a:t>3</a:t>
            </a:r>
            <a:r>
              <a:rPr lang="vi-VN" sz="2000"/>
              <a:t>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y = a</a:t>
            </a:r>
            <a:r>
              <a:rPr lang="vi-VN" sz="2000" baseline="-25000"/>
              <a:t>2</a:t>
            </a:r>
            <a:r>
              <a:rPr lang="vi-VN" sz="2000"/>
              <a:t> + b</a:t>
            </a:r>
            <a:r>
              <a:rPr lang="vi-VN" sz="2000" baseline="-25000"/>
              <a:t>2</a:t>
            </a:r>
            <a:r>
              <a:rPr lang="vi-VN" sz="2000"/>
              <a:t>u + c</a:t>
            </a:r>
            <a:r>
              <a:rPr lang="vi-VN" sz="2000" baseline="-25000"/>
              <a:t>2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d</a:t>
            </a:r>
            <a:r>
              <a:rPr lang="vi-VN" sz="2000" baseline="-25000"/>
              <a:t>2</a:t>
            </a:r>
            <a:r>
              <a:rPr lang="vi-VN" sz="2000"/>
              <a:t>u</a:t>
            </a:r>
            <a:r>
              <a:rPr lang="vi-VN" sz="2000" baseline="30000"/>
              <a:t>3</a:t>
            </a:r>
            <a:endParaRPr lang="en-US" sz="2000" baseline="30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z = a</a:t>
            </a:r>
            <a:r>
              <a:rPr lang="vi-VN" sz="2000" baseline="-25000"/>
              <a:t>3</a:t>
            </a:r>
            <a:r>
              <a:rPr lang="vi-VN" sz="2000"/>
              <a:t> + b</a:t>
            </a:r>
            <a:r>
              <a:rPr lang="vi-VN" sz="2000" baseline="-25000"/>
              <a:t>3</a:t>
            </a:r>
            <a:r>
              <a:rPr lang="vi-VN" sz="2000"/>
              <a:t>u + c</a:t>
            </a:r>
            <a:r>
              <a:rPr lang="vi-VN" sz="2000" baseline="-25000"/>
              <a:t>3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d</a:t>
            </a:r>
            <a:r>
              <a:rPr lang="vi-VN" sz="2000" baseline="-25000"/>
              <a:t>3</a:t>
            </a:r>
            <a:r>
              <a:rPr lang="vi-VN" sz="2000"/>
              <a:t>u</a:t>
            </a:r>
            <a:r>
              <a:rPr lang="vi-VN" sz="2000" baseline="30000"/>
              <a:t>3</a:t>
            </a:r>
            <a:endParaRPr lang="en-US" sz="2000" baseline="30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Ở đây ba phương trình với 12 ẩn số</a:t>
            </a:r>
            <a:r>
              <a:rPr lang="en-US" sz="2000"/>
              <a:t>. </a:t>
            </a:r>
            <a:r>
              <a:rPr lang="vi-VN" sz="2000"/>
              <a:t>Với 4 điểm p0, p1, p2, p3 phương trình xác định (vì 4 điểm thì xác định 1 đường cong trong</a:t>
            </a:r>
            <a:r>
              <a:rPr lang="en-US" sz="2000"/>
              <a:t> </a:t>
            </a:r>
            <a:r>
              <a:rPr lang="vi-VN" sz="2000"/>
              <a:t>không gian).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Mỗi 1 điểm cho ta cặp 3 giá trị p</a:t>
            </a:r>
            <a:r>
              <a:rPr lang="en-US" sz="2000" baseline="-25000"/>
              <a:t>0</a:t>
            </a:r>
            <a:r>
              <a:rPr lang="en-US" sz="2000"/>
              <a:t>, p</a:t>
            </a:r>
            <a:r>
              <a:rPr lang="en-US" sz="2000" baseline="-25000"/>
              <a:t>1</a:t>
            </a:r>
            <a:r>
              <a:rPr lang="en-US" sz="2000"/>
              <a:t>, p</a:t>
            </a:r>
            <a:r>
              <a:rPr lang="en-US" sz="2000" baseline="-25000"/>
              <a:t>2</a:t>
            </a:r>
            <a:r>
              <a:rPr lang="en-US" sz="2000"/>
              <a:t>, p</a:t>
            </a:r>
            <a:r>
              <a:rPr lang="en-US" sz="2000" baseline="-25000"/>
              <a:t>3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7.1.2. </a:t>
            </a:r>
            <a:r>
              <a:rPr lang="vi-VN" b="1"/>
              <a:t>Đường cong đa thức bậc ba tham biến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Cả thảy có 12 phương trình, thay vào 3 phương trình trên ta tính được 12 ẩn a1.....d3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 i="1"/>
              <a:t>Ghi chú</a:t>
            </a:r>
            <a:r>
              <a:rPr lang="vi-VN" sz="2000"/>
              <a:t>: rõ ràng có sự thay đổi một chút về đường cong thì ta lại phải giải lại hệ phương</a:t>
            </a:r>
            <a:br>
              <a:rPr lang="vi-VN" sz="2000"/>
            </a:br>
            <a:r>
              <a:rPr lang="vi-VN" sz="2000"/>
              <a:t>trình để tính các tham số cho đường cong, dẫn đến tính toán chậm.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559128" y="2366958"/>
            <a:ext cx="4730061" cy="837217"/>
            <a:chOff x="6019780" y="4141882"/>
            <a:chExt cx="4730061" cy="837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019780" y="4141882"/>
                  <a:ext cx="1196353" cy="837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780" y="4141882"/>
                  <a:ext cx="1196353" cy="8372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34284" y="4141882"/>
                  <a:ext cx="1185709" cy="8320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284" y="4141882"/>
                  <a:ext cx="1185709" cy="8320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297220" y="4141882"/>
                  <a:ext cx="1185709" cy="8320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220" y="4141882"/>
                  <a:ext cx="1185709" cy="83202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560156" y="4141882"/>
                  <a:ext cx="1189685" cy="825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156" y="4141882"/>
                  <a:ext cx="1189685" cy="8256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0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9354735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7.1.3. </a:t>
            </a:r>
            <a:r>
              <a:rPr lang="vi-VN" b="1"/>
              <a:t>Đường cong Hermite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Phương pháp Hermite dựa trên cơ sở của cách biểu diễn Ferguson hay Coons năm 60. Với</a:t>
            </a:r>
            <a:r>
              <a:rPr lang="en-US" sz="2000"/>
              <a:t> </a:t>
            </a:r>
            <a:r>
              <a:rPr lang="vi-VN" sz="2000"/>
              <a:t>phương pháp của Hermite đường bậc ba sẽ xác định bởi hai điểm đầu và cuối cùng với hai góc</a:t>
            </a:r>
            <a:r>
              <a:rPr lang="en-US" sz="2000"/>
              <a:t> </a:t>
            </a:r>
            <a:r>
              <a:rPr lang="vi-VN" sz="2000"/>
              <a:t>nghiêng tại hai điểm đó.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Theo công thức toán học hàm bậc ba được biểu diễn dưới dạng:</a:t>
            </a:r>
            <a:endParaRPr lang="en-US" sz="2000"/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/>
              <a:t>	</a:t>
            </a:r>
            <a:r>
              <a:rPr lang="vi-VN" sz="2000"/>
              <a:t>p = p(u) = k</a:t>
            </a:r>
            <a:r>
              <a:rPr lang="vi-VN" sz="2000" baseline="-25000"/>
              <a:t>0</a:t>
            </a:r>
            <a:r>
              <a:rPr lang="vi-VN" sz="2000"/>
              <a:t> + k</a:t>
            </a:r>
            <a:r>
              <a:rPr lang="vi-VN" sz="2000" baseline="-25000"/>
              <a:t>1</a:t>
            </a:r>
            <a:r>
              <a:rPr lang="vi-VN" sz="2000"/>
              <a:t>u + k</a:t>
            </a:r>
            <a:r>
              <a:rPr lang="vi-VN" sz="2000" baseline="-25000"/>
              <a:t>2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k</a:t>
            </a:r>
            <a:r>
              <a:rPr lang="vi-VN" sz="2000" baseline="-25000"/>
              <a:t>3</a:t>
            </a:r>
            <a:r>
              <a:rPr lang="vi-VN" sz="2000"/>
              <a:t>u</a:t>
            </a:r>
            <a:r>
              <a:rPr lang="vi-VN" sz="2000" baseline="30000"/>
              <a:t>3</a:t>
            </a:r>
            <a:endParaRPr lang="en-US" sz="2000" baseline="30000"/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baseline="-25000"/>
              <a:t>	</a:t>
            </a:r>
            <a:r>
              <a:rPr lang="vi-VN" sz="2000"/>
              <a:t>p(u) = ∑k</a:t>
            </a:r>
            <a:r>
              <a:rPr lang="vi-VN" sz="2000" baseline="-25000"/>
              <a:t>i</a:t>
            </a:r>
            <a:r>
              <a:rPr lang="vi-VN" sz="2000"/>
              <a:t>u</a:t>
            </a:r>
            <a:r>
              <a:rPr lang="vi-VN" sz="2000" baseline="-25000"/>
              <a:t>i</a:t>
            </a:r>
            <a:r>
              <a:rPr lang="en-US" sz="2000" baseline="-25000"/>
              <a:t> 	</a:t>
            </a:r>
            <a:r>
              <a:rPr lang="vi-VN" sz="2000"/>
              <a:t>i∈n (với k</a:t>
            </a:r>
            <a:r>
              <a:rPr lang="vi-VN" sz="2000" baseline="-25000"/>
              <a:t>i</a:t>
            </a:r>
            <a:r>
              <a:rPr lang="vi-VN" sz="2000"/>
              <a:t> là các tham số chưa biết)</a:t>
            </a:r>
            <a:endParaRPr lang="en-US" sz="2000"/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vi-VN" sz="2000"/>
              <a:t>Độ dốc của đường cong được đo bằng p’(u)</a:t>
            </a:r>
            <a:br>
              <a:rPr lang="vi-VN" sz="2000"/>
            </a:b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1026" name="Picture 2" descr="https://upload.wikimedia.org/wikipedia/commons/thumb/5/55/Charles_Hermite_circa_1901_edit.jpg/225px-Charles_Hermite_circa_1901_edi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25" y="1736333"/>
            <a:ext cx="1618977" cy="21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02" y="3989363"/>
            <a:ext cx="266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7.1.3. </a:t>
            </a:r>
            <a:r>
              <a:rPr lang="vi-VN" b="1"/>
              <a:t>Đường cong Hermite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Độ dốc của đường cong được đo bằng p’(u)</a:t>
            </a:r>
            <a:r>
              <a:rPr lang="en-US" sz="2000"/>
              <a:t>: </a:t>
            </a:r>
            <a:r>
              <a:rPr lang="pl-PL" sz="2000"/>
              <a:t>p’ = p’(u) = k</a:t>
            </a:r>
            <a:r>
              <a:rPr lang="pl-PL" sz="2000" baseline="-25000"/>
              <a:t>1</a:t>
            </a:r>
            <a:r>
              <a:rPr lang="pl-PL" sz="2000"/>
              <a:t> + 2k</a:t>
            </a:r>
            <a:r>
              <a:rPr lang="pl-PL" sz="2000" baseline="-25000"/>
              <a:t>2</a:t>
            </a:r>
            <a:r>
              <a:rPr lang="pl-PL" sz="2000"/>
              <a:t>u + 3k</a:t>
            </a:r>
            <a:r>
              <a:rPr lang="pl-PL" sz="2000" baseline="-25000"/>
              <a:t>3</a:t>
            </a:r>
            <a:r>
              <a:rPr lang="pl-PL" sz="2000"/>
              <a:t>u</a:t>
            </a:r>
            <a:r>
              <a:rPr lang="pl-PL" sz="2000" baseline="30000"/>
              <a:t>2</a:t>
            </a:r>
            <a:endParaRPr lang="en-US" sz="2000" baseline="30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p</a:t>
            </a:r>
            <a:r>
              <a:rPr lang="en-US" sz="2000" baseline="-25000"/>
              <a:t>0</a:t>
            </a:r>
            <a:r>
              <a:rPr lang="en-US" sz="2000"/>
              <a:t> và p</a:t>
            </a:r>
            <a:r>
              <a:rPr lang="en-US" sz="2000" baseline="-25000"/>
              <a:t>1</a:t>
            </a:r>
            <a:r>
              <a:rPr lang="en-US" sz="2000"/>
              <a:t> ta có hai độ dốc p</a:t>
            </a:r>
            <a:r>
              <a:rPr lang="en-US" sz="2000" baseline="-25000"/>
              <a:t>0</a:t>
            </a:r>
            <a:r>
              <a:rPr lang="en-US" sz="2000"/>
              <a:t>’ và p</a:t>
            </a:r>
            <a:r>
              <a:rPr lang="en-US" sz="2000" baseline="-25000"/>
              <a:t>1</a:t>
            </a:r>
            <a:r>
              <a:rPr lang="en-US" sz="2000"/>
              <a:t>’ với u = 0 và u = 1 tại hai điểm đầu cuối của đoạn [0,1].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p</a:t>
            </a:r>
            <a:r>
              <a:rPr lang="en-US" sz="2000" baseline="-25000"/>
              <a:t>0</a:t>
            </a:r>
            <a:r>
              <a:rPr lang="en-US" sz="2000"/>
              <a:t> (u=0)=k</a:t>
            </a:r>
            <a:r>
              <a:rPr lang="en-US" sz="2000" baseline="-25000"/>
              <a:t>0  	</a:t>
            </a:r>
            <a:r>
              <a:rPr lang="en-US" sz="2000"/>
              <a:t>p’</a:t>
            </a:r>
            <a:r>
              <a:rPr lang="en-US" sz="2000" baseline="-25000"/>
              <a:t>0</a:t>
            </a:r>
            <a:r>
              <a:rPr lang="en-US" sz="2000"/>
              <a:t>(u=0)=k</a:t>
            </a:r>
            <a:r>
              <a:rPr lang="en-US" sz="2000" baseline="-25000"/>
              <a:t>1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p</a:t>
            </a:r>
            <a:r>
              <a:rPr lang="en-US" sz="2000" baseline="-25000"/>
              <a:t>1</a:t>
            </a:r>
            <a:r>
              <a:rPr lang="en-US" sz="2000"/>
              <a:t>(u=1)=k</a:t>
            </a:r>
            <a:r>
              <a:rPr lang="en-US" sz="2000" baseline="-25000"/>
              <a:t>0</a:t>
            </a:r>
            <a:r>
              <a:rPr lang="en-US" sz="2000"/>
              <a:t>+k</a:t>
            </a:r>
            <a:r>
              <a:rPr lang="en-US" sz="2000" baseline="-25000"/>
              <a:t>1</a:t>
            </a:r>
            <a:r>
              <a:rPr lang="en-US" sz="2000"/>
              <a:t>+k</a:t>
            </a:r>
            <a:r>
              <a:rPr lang="en-US" sz="2000" baseline="-25000"/>
              <a:t>2</a:t>
            </a:r>
            <a:r>
              <a:rPr lang="en-US" sz="2000"/>
              <a:t>+k</a:t>
            </a:r>
            <a:r>
              <a:rPr lang="en-US" sz="2000" baseline="-25000"/>
              <a:t>3 	</a:t>
            </a:r>
            <a:r>
              <a:rPr lang="en-US" sz="2000"/>
              <a:t>p’</a:t>
            </a:r>
            <a:r>
              <a:rPr lang="en-US" sz="2000" baseline="-25000"/>
              <a:t>1</a:t>
            </a:r>
            <a:r>
              <a:rPr lang="en-US" sz="2000"/>
              <a:t>(u=1)= k</a:t>
            </a:r>
            <a:r>
              <a:rPr lang="en-US" sz="2000" baseline="-25000"/>
              <a:t>1</a:t>
            </a:r>
            <a:r>
              <a:rPr lang="en-US" sz="2000"/>
              <a:t>+2k</a:t>
            </a:r>
            <a:r>
              <a:rPr lang="en-US" sz="2000" baseline="-25000"/>
              <a:t>2</a:t>
            </a:r>
            <a:r>
              <a:rPr lang="en-US" sz="2000"/>
              <a:t>+3k</a:t>
            </a:r>
            <a:r>
              <a:rPr lang="en-US" sz="2000" baseline="-25000"/>
              <a:t>3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Hay k</a:t>
            </a:r>
            <a:r>
              <a:rPr lang="en-US" sz="2000" baseline="-25000"/>
              <a:t>0</a:t>
            </a:r>
            <a:r>
              <a:rPr lang="en-US" sz="2000"/>
              <a:t>=p</a:t>
            </a:r>
            <a:r>
              <a:rPr lang="en-US" sz="2000" baseline="-25000"/>
              <a:t>0</a:t>
            </a:r>
            <a:r>
              <a:rPr lang="en-US" sz="2000"/>
              <a:t> và k</a:t>
            </a:r>
            <a:r>
              <a:rPr lang="en-US" sz="2000" baseline="-25000"/>
              <a:t>1</a:t>
            </a:r>
            <a:r>
              <a:rPr lang="en-US" sz="2000"/>
              <a:t>=p’</a:t>
            </a:r>
            <a:r>
              <a:rPr lang="en-US" sz="2000" baseline="-25000"/>
              <a:t>0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k</a:t>
            </a:r>
            <a:r>
              <a:rPr lang="en-US" sz="2000" baseline="-25000"/>
              <a:t>2</a:t>
            </a:r>
            <a:r>
              <a:rPr lang="en-US" sz="2000"/>
              <a:t>=3(p</a:t>
            </a:r>
            <a:r>
              <a:rPr lang="en-US" sz="2000" baseline="-25000"/>
              <a:t>1</a:t>
            </a:r>
            <a:r>
              <a:rPr lang="en-US" sz="2000"/>
              <a:t> – p</a:t>
            </a:r>
            <a:r>
              <a:rPr lang="en-US" sz="2000" baseline="-25000"/>
              <a:t>0</a:t>
            </a:r>
            <a:r>
              <a:rPr lang="en-US" sz="2000"/>
              <a:t>) - 2p</a:t>
            </a:r>
            <a:r>
              <a:rPr lang="en-US" sz="2000" baseline="-25000"/>
              <a:t>0</a:t>
            </a:r>
            <a:r>
              <a:rPr lang="en-US" sz="2000"/>
              <a:t>’ – p</a:t>
            </a:r>
            <a:r>
              <a:rPr lang="en-US" sz="2000" baseline="-25000"/>
              <a:t>1</a:t>
            </a:r>
            <a:r>
              <a:rPr lang="en-US" sz="2000"/>
              <a:t>’ và k</a:t>
            </a:r>
            <a:r>
              <a:rPr lang="en-US" sz="2000" baseline="-25000"/>
              <a:t>3</a:t>
            </a:r>
            <a:r>
              <a:rPr lang="en-US" sz="2000"/>
              <a:t> = 2(p</a:t>
            </a:r>
            <a:r>
              <a:rPr lang="en-US" sz="2000" baseline="-25000"/>
              <a:t>0</a:t>
            </a:r>
            <a:r>
              <a:rPr lang="en-US" sz="2000"/>
              <a:t>-p</a:t>
            </a:r>
            <a:r>
              <a:rPr lang="en-US" sz="2000" baseline="-25000"/>
              <a:t>1</a:t>
            </a:r>
            <a:r>
              <a:rPr lang="en-US" sz="2000"/>
              <a:t>) + p</a:t>
            </a:r>
            <a:r>
              <a:rPr lang="en-US" sz="2000" baseline="-25000"/>
              <a:t>0</a:t>
            </a:r>
            <a:r>
              <a:rPr lang="en-US" sz="2000"/>
              <a:t>’ + p</a:t>
            </a:r>
            <a:r>
              <a:rPr lang="en-US" sz="2000" baseline="-25000"/>
              <a:t>1</a:t>
            </a:r>
            <a:r>
              <a:rPr lang="en-US" sz="2000"/>
              <a:t>’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7.1.3. </a:t>
                </a:r>
                <a:r>
                  <a:rPr lang="vi-VN" b="1"/>
                  <a:t>Đường cong Hermite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Khi đã có k</a:t>
                </a:r>
                <a:r>
                  <a:rPr lang="en-US" sz="2000" baseline="-25000"/>
                  <a:t>o</a:t>
                </a:r>
                <a:r>
                  <a:rPr lang="en-US" sz="2000"/>
                  <a:t>, k</a:t>
                </a:r>
                <a:r>
                  <a:rPr lang="en-US" sz="2000" baseline="-25000"/>
                  <a:t>1</a:t>
                </a:r>
                <a:r>
                  <a:rPr lang="en-US" sz="2000"/>
                  <a:t>, k</a:t>
                </a:r>
                <a:r>
                  <a:rPr lang="en-US" sz="2000" baseline="-25000"/>
                  <a:t>2</a:t>
                </a:r>
                <a:r>
                  <a:rPr lang="en-US" sz="2000"/>
                  <a:t>, k</a:t>
                </a:r>
                <a:r>
                  <a:rPr lang="en-US" sz="2000" baseline="-25000"/>
                  <a:t>3</a:t>
                </a:r>
                <a:r>
                  <a:rPr lang="en-US" sz="2000"/>
                  <a:t> thay vào: p = p(u) = k</a:t>
                </a:r>
                <a:r>
                  <a:rPr lang="en-US" sz="2000" baseline="-25000"/>
                  <a:t>0</a:t>
                </a:r>
                <a:r>
                  <a:rPr lang="en-US" sz="2000"/>
                  <a:t> + k</a:t>
                </a:r>
                <a:r>
                  <a:rPr lang="en-US" sz="2000" baseline="-25000"/>
                  <a:t>1</a:t>
                </a:r>
                <a:r>
                  <a:rPr lang="en-US" sz="2000"/>
                  <a:t>u + k</a:t>
                </a:r>
                <a:r>
                  <a:rPr lang="en-US" sz="2000" baseline="-25000"/>
                  <a:t>2</a:t>
                </a:r>
                <a:r>
                  <a:rPr lang="en-US" sz="2000"/>
                  <a:t>u</a:t>
                </a:r>
                <a:r>
                  <a:rPr lang="en-US" sz="2000" baseline="30000"/>
                  <a:t>2</a:t>
                </a:r>
                <a:r>
                  <a:rPr lang="en-US" sz="2000"/>
                  <a:t> + k</a:t>
                </a:r>
                <a:r>
                  <a:rPr lang="en-US" sz="2000" baseline="-25000"/>
                  <a:t>3</a:t>
                </a:r>
                <a:r>
                  <a:rPr lang="en-US" sz="2000"/>
                  <a:t>u</a:t>
                </a:r>
                <a:r>
                  <a:rPr lang="en-US" sz="2000" baseline="30000"/>
                  <a:t>3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pl-PL" sz="2000"/>
                  <a:t>p</a:t>
                </a:r>
                <a:r>
                  <a:rPr lang="pl-PL" sz="2000" baseline="-25000"/>
                  <a:t>0</a:t>
                </a:r>
                <a:r>
                  <a:rPr lang="pl-PL" sz="2000"/>
                  <a:t>(1-3u</a:t>
                </a:r>
                <a:r>
                  <a:rPr lang="pl-PL" sz="2000" baseline="30000"/>
                  <a:t>2</a:t>
                </a:r>
                <a:r>
                  <a:rPr lang="pl-PL" sz="2000"/>
                  <a:t>+2u</a:t>
                </a:r>
                <a:r>
                  <a:rPr lang="pl-PL" sz="2000" baseline="30000"/>
                  <a:t>3</a:t>
                </a:r>
                <a:r>
                  <a:rPr lang="pl-PL" sz="2000"/>
                  <a:t>) + p</a:t>
                </a:r>
                <a:r>
                  <a:rPr lang="pl-PL" sz="2000" baseline="-25000"/>
                  <a:t>1</a:t>
                </a:r>
                <a:r>
                  <a:rPr lang="pl-PL" sz="2000"/>
                  <a:t>(3u</a:t>
                </a:r>
                <a:r>
                  <a:rPr lang="pl-PL" sz="2000" baseline="30000"/>
                  <a:t>2</a:t>
                </a:r>
                <a:r>
                  <a:rPr lang="pl-PL" sz="2000"/>
                  <a:t>-2u</a:t>
                </a:r>
                <a:r>
                  <a:rPr lang="pl-PL" sz="2000" baseline="30000"/>
                  <a:t>3</a:t>
                </a:r>
                <a:r>
                  <a:rPr lang="pl-PL" sz="2000"/>
                  <a:t>) + p</a:t>
                </a:r>
                <a:r>
                  <a:rPr lang="pl-PL" sz="2000" baseline="-25000"/>
                  <a:t>0</a:t>
                </a:r>
                <a:r>
                  <a:rPr lang="pl-PL" sz="2000"/>
                  <a:t>’(u-2u</a:t>
                </a:r>
                <a:r>
                  <a:rPr lang="pl-PL" sz="2000" baseline="30000"/>
                  <a:t>2</a:t>
                </a:r>
                <a:r>
                  <a:rPr lang="pl-PL" sz="2000"/>
                  <a:t>+u</a:t>
                </a:r>
                <a:r>
                  <a:rPr lang="pl-PL" sz="2000" baseline="30000"/>
                  <a:t>3</a:t>
                </a:r>
                <a:r>
                  <a:rPr lang="pl-PL" sz="2000"/>
                  <a:t>) + p</a:t>
                </a:r>
                <a:r>
                  <a:rPr lang="pl-PL" sz="2000" baseline="-25000"/>
                  <a:t>1</a:t>
                </a:r>
                <a:r>
                  <a:rPr lang="pl-PL" sz="2000"/>
                  <a:t>’(-u</a:t>
                </a:r>
                <a:r>
                  <a:rPr lang="pl-PL" sz="2000" baseline="30000"/>
                  <a:t>2</a:t>
                </a:r>
                <a:r>
                  <a:rPr lang="pl-PL" sz="2000"/>
                  <a:t>+u</a:t>
                </a:r>
                <a:r>
                  <a:rPr lang="pl-PL" sz="2000" baseline="30000"/>
                  <a:t>3</a:t>
                </a:r>
                <a:r>
                  <a:rPr lang="pl-PL" sz="2000"/>
                  <a:t>)</a:t>
                </a:r>
                <a:endParaRPr lang="en-US" sz="2000"/>
              </a:p>
              <a:p>
                <a:pPr lvl="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Thay đổi của các điểm hay các góc nghiêng (thay đổi 2 vector) dẫn đến sự thay đổi hình</a:t>
                </a:r>
                <a:br>
                  <a:rPr lang="vi-VN" sz="2000"/>
                </a:br>
                <a:r>
                  <a:rPr lang="vi-VN" sz="2000"/>
                  <a:t>dạng của đường.</a:t>
                </a: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  <a:blipFill rotWithShape="0">
                <a:blip r:embed="rId4"/>
                <a:stretch>
                  <a:fillRect l="-800" r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http://schemas.microsoft.com/sharepoint/v3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3114</Words>
  <Application>Microsoft Office PowerPoint</Application>
  <PresentationFormat>Widescreen</PresentationFormat>
  <Paragraphs>377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Arial-BoldMT</vt:lpstr>
      <vt:lpstr>Calibri</vt:lpstr>
      <vt:lpstr>Cambria Math</vt:lpstr>
      <vt:lpstr>Gill Sans MT</vt:lpstr>
      <vt:lpstr>Symbol</vt:lpstr>
      <vt:lpstr>TimesNewRomanPS-BoldMT</vt:lpstr>
      <vt:lpstr>TimesNewRomanPSMT</vt:lpstr>
      <vt:lpstr>Gallery</vt:lpstr>
      <vt:lpstr>CHƯƠNG 7: ĐƯỜNG CONG VÀ MẶT CONG TRONG 3D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7.2. MÔ HÌNH BỀ MẶT VÀ PHƯƠNG PHÁP XÂY DỰNG</vt:lpstr>
      <vt:lpstr>7.2. MÔ HÌNH BỀ MẶT VÀ PHƯƠNG PHÁP XÂY DỰNG</vt:lpstr>
      <vt:lpstr>7.2. MÔ HÌNH BỀ MẶT VÀ PHƯƠNG PHÁP XÂY DỰNG</vt:lpstr>
      <vt:lpstr>7.2. MÔ HÌNH BỀ MẶT VÀ PHƯƠNG PHÁP XÂY DỰNG</vt:lpstr>
      <vt:lpstr>7.2. MÔ HÌNH BỀ MẶT VÀ PHƯƠNG PHÁP XÂY DỰNG</vt:lpstr>
      <vt:lpstr>7.3. Mô hình hoá các mặt cong (Surface Patches)</vt:lpstr>
      <vt:lpstr>7.3. Mô hình hoá các mặt cong (Surface Patches)</vt:lpstr>
      <vt:lpstr>7.3. Mô hình hoá các mặt cong (Surface Patches)</vt:lpstr>
      <vt:lpstr>7.3. Mô hình hoá các mặt cong (Surface Patches)</vt:lpstr>
      <vt:lpstr>7.3. Mô hình hoá các mặt cong (Surface Patches)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2019-01-08T10:26:41Z</dcterms:created>
  <dcterms:modified xsi:type="dcterms:W3CDTF">2021-03-31T21:51:02Z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