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655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130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724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098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732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1939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14441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886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643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764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7484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003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377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890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42A54C80-263E-416B-A8E0-580EDEADCBDC}"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05780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71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65432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jax.googleapis.com/ajax/libs/angularjs/1.6.9/angular.min.j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50160" y="1565280"/>
            <a:ext cx="914292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8000" b="1" strike="noStrike" spc="-1">
                <a:solidFill>
                  <a:srgbClr val="000000"/>
                </a:solidFill>
                <a:latin typeface="Times New Roman"/>
                <a:ea typeface="DejaVu Sans"/>
              </a:rPr>
              <a:t>Bài báo cáo về AngularJS</a:t>
            </a:r>
            <a:br/>
            <a:endParaRPr lang="en-US" sz="8000" b="0" strike="noStrike" spc="-1">
              <a:latin typeface="Arial"/>
            </a:endParaRPr>
          </a:p>
        </p:txBody>
      </p:sp>
      <p:sp>
        <p:nvSpPr>
          <p:cNvPr id="77" name="CustomShape 2"/>
          <p:cNvSpPr/>
          <p:nvPr/>
        </p:nvSpPr>
        <p:spPr>
          <a:xfrm>
            <a:off x="2834640" y="3933720"/>
            <a:ext cx="1256400" cy="821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Times New Roman"/>
                <a:ea typeface="DejaVu Sans"/>
              </a:rPr>
              <a:t>Đỗ Phúc Hậu – 42.01.104.043</a:t>
            </a:r>
            <a:endParaRPr lang="en-US" sz="2400" b="0" strike="noStrike" spc="-1">
              <a:latin typeface="Arial"/>
            </a:endParaRPr>
          </a:p>
          <a:p>
            <a:pPr>
              <a:lnSpc>
                <a:spcPct val="100000"/>
              </a:lnSpc>
            </a:pPr>
            <a:r>
              <a:rPr lang="en-US" sz="2400" b="0" strike="noStrike" spc="-1">
                <a:solidFill>
                  <a:srgbClr val="000000"/>
                </a:solidFill>
                <a:latin typeface="Times New Roman"/>
                <a:ea typeface="DejaVu Sans"/>
              </a:rPr>
              <a:t>Nguyễn Thiện Thanh – 42.01.104.160</a:t>
            </a:r>
            <a:endParaRPr lang="en-US" sz="2400" b="0" strike="noStrike" spc="-1">
              <a:latin typeface="Arial"/>
            </a:endParaRPr>
          </a:p>
          <a:p>
            <a:pPr>
              <a:lnSpc>
                <a:spcPct val="100000"/>
              </a:lnSpc>
            </a:pPr>
            <a:r>
              <a:rPr lang="en-US" sz="2400" b="0" strike="noStrike" spc="-1">
                <a:solidFill>
                  <a:srgbClr val="000000"/>
                </a:solidFill>
                <a:latin typeface="Times New Roman"/>
                <a:ea typeface="DejaVu Sans"/>
              </a:rPr>
              <a:t>Phan Đình Quyền -42.01.104.127</a:t>
            </a:r>
            <a:endParaRPr lang="en-US" sz="2400" b="0" strike="noStrike" spc="-1">
              <a:latin typeface="Arial"/>
            </a:endParaRPr>
          </a:p>
          <a:p>
            <a:pPr>
              <a:lnSpc>
                <a:spcPct val="100000"/>
              </a:lnSpc>
            </a:pPr>
            <a:r>
              <a:rPr lang="en-US" sz="2400" b="0" strike="noStrike" spc="-1">
                <a:solidFill>
                  <a:srgbClr val="000000"/>
                </a:solidFill>
                <a:latin typeface="Times New Roman"/>
                <a:ea typeface="DejaVu Sans"/>
              </a:rPr>
              <a:t>Đàm Nhật Phong – 42.01.104.107</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additive="repl">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additive="repl">
                                        <p:cTn id="12" dur="1000"/>
                                        <p:tgtEl>
                                          <p:spTgt spid="77"/>
                                        </p:tgtEl>
                                      </p:cBhvr>
                                    </p:animEffect>
                                    <p:anim calcmode="lin" valueType="num">
                                      <p:cBhvr additive="repl">
                                        <p:cTn id="13" dur="1000" fill="hold"/>
                                        <p:tgtEl>
                                          <p:spTgt spid="77"/>
                                        </p:tgtEl>
                                        <p:attrNameLst>
                                          <p:attrName>ppt_x</p:attrName>
                                        </p:attrNameLst>
                                      </p:cBhvr>
                                      <p:tavLst>
                                        <p:tav tm="0">
                                          <p:val>
                                            <p:strVal val="#ppt_x"/>
                                          </p:val>
                                        </p:tav>
                                        <p:tav tm="100000">
                                          <p:val>
                                            <p:strVal val="#ppt_x"/>
                                          </p:val>
                                        </p:tav>
                                      </p:tavLst>
                                    </p:anim>
                                    <p:anim calcmode="lin" valueType="num">
                                      <p:cBhvr additive="repl">
                                        <p:cTn id="1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0" strike="noStrike" spc="-1">
                <a:solidFill>
                  <a:srgbClr val="000000"/>
                </a:solidFill>
                <a:latin typeface="Times New Roman"/>
                <a:ea typeface="DejaVu Sans"/>
              </a:rPr>
              <a:t> </a:t>
            </a:r>
            <a:br/>
            <a:r>
              <a:rPr lang="en-US" sz="4800" b="0" strike="noStrike" spc="-1">
                <a:solidFill>
                  <a:srgbClr val="000000"/>
                </a:solidFill>
                <a:latin typeface="Times New Roman"/>
                <a:ea typeface="DejaVu Sans"/>
              </a:rPr>
              <a:t>Nhược điểm</a:t>
            </a:r>
            <a:br/>
            <a:endParaRPr lang="en-US" sz="4800" b="0" strike="noStrike" spc="-1">
              <a:latin typeface="Arial"/>
            </a:endParaRPr>
          </a:p>
        </p:txBody>
      </p:sp>
      <p:sp>
        <p:nvSpPr>
          <p:cNvPr id="9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Không an toàn : được phát triển từ javascript cho nên ứng dụng được viết bởi AngularJS không an toàn. Nên có sự bảo mật và xác thực phía server sẽ giúp ứng dụng trở nên an toàn hơn.</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Nếu người sử dụng ứng dụng của vô hiệu hóa JavaScript thì sẽ chỉ nhìn thấy trang cơ bản.</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additive="repl">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93">
                                            <p:txEl>
                                              <p:pRg st="0" end="182"/>
                                            </p:txEl>
                                          </p:spTgt>
                                        </p:tgtEl>
                                        <p:attrNameLst>
                                          <p:attrName>style.visibility</p:attrName>
                                        </p:attrNameLst>
                                      </p:cBhvr>
                                      <p:to>
                                        <p:strVal val="visible"/>
                                      </p:to>
                                    </p:set>
                                    <p:animEffect transition="in" filter="fade">
                                      <p:cBhvr additive="repl">
                                        <p:cTn id="12" dur="500"/>
                                        <p:tgtEl>
                                          <p:spTgt spid="93">
                                            <p:txEl>
                                              <p:pRg st="0" end="1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93">
                                            <p:txEl>
                                              <p:pRg st="272" end="272"/>
                                            </p:txEl>
                                          </p:spTgt>
                                        </p:tgtEl>
                                        <p:attrNameLst>
                                          <p:attrName>style.visibility</p:attrName>
                                        </p:attrNameLst>
                                      </p:cBhvr>
                                      <p:to>
                                        <p:strVal val="visible"/>
                                      </p:to>
                                    </p:set>
                                    <p:animEffect transition="in" filter="fade">
                                      <p:cBhvr additive="repl">
                                        <p:cTn id="17" dur="500"/>
                                        <p:tgtEl>
                                          <p:spTgt spid="93">
                                            <p:txEl>
                                              <p:pRg st="272" end="2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a:solidFill>
                  <a:srgbClr val="000000"/>
                </a:solidFill>
                <a:latin typeface="Times New Roman"/>
                <a:ea typeface="DejaVu Sans"/>
              </a:rPr>
              <a:t>Cài đặt AngularJS</a:t>
            </a:r>
            <a:br/>
            <a:endParaRPr lang="en-US" sz="4400" b="0" strike="noStrike" spc="-1">
              <a:latin typeface="Arial"/>
            </a:endParaRPr>
          </a:p>
        </p:txBody>
      </p:sp>
      <p:sp>
        <p:nvSpPr>
          <p:cNvPr id="95" name="CustomShape 2"/>
          <p:cNvSpPr/>
          <p:nvPr/>
        </p:nvSpPr>
        <p:spPr>
          <a:xfrm>
            <a:off x="714240" y="169704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US" sz="2400" b="1" strike="noStrike" spc="-1">
                <a:solidFill>
                  <a:srgbClr val="000000"/>
                </a:solidFill>
                <a:latin typeface="Times New Roman"/>
                <a:ea typeface="DejaVu Sans"/>
              </a:rPr>
              <a:t>Có 2 cách:</a:t>
            </a:r>
            <a:endParaRPr lang="en-US" sz="2400" b="0" strike="noStrike" spc="-1">
              <a:latin typeface="Arial"/>
            </a:endParaRPr>
          </a:p>
          <a:p>
            <a:pPr>
              <a:lnSpc>
                <a:spcPct val="100000"/>
              </a:lnSpc>
              <a:spcBef>
                <a:spcPts val="1001"/>
              </a:spcBef>
            </a:pPr>
            <a:r>
              <a:rPr lang="en-US" sz="2400" b="1" strike="noStrike" spc="-1">
                <a:solidFill>
                  <a:srgbClr val="000000"/>
                </a:solidFill>
                <a:latin typeface="Times New Roman"/>
                <a:ea typeface="DejaVu Sans"/>
              </a:rPr>
              <a:t>* Cách 1:</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1" strike="noStrike" spc="-1">
                <a:solidFill>
                  <a:srgbClr val="000000"/>
                </a:solidFill>
                <a:latin typeface="Times New Roman"/>
                <a:ea typeface="DejaVu Sans"/>
              </a:rPr>
              <a:t>Tải AngularJS:</a:t>
            </a:r>
            <a:br/>
            <a:r>
              <a:rPr lang="en-US" sz="2400" b="0" strike="noStrike" spc="-1">
                <a:solidFill>
                  <a:srgbClr val="000000"/>
                </a:solidFill>
                <a:latin typeface="Times New Roman"/>
                <a:ea typeface="DejaVu Sans"/>
              </a:rPr>
              <a:t>Truy cập vào trang web https://angularjs.org/ và tải về bản angularjs mới nhất.</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400" b="1" strike="noStrike" spc="-1">
                <a:solidFill>
                  <a:srgbClr val="000000"/>
                </a:solidFill>
                <a:latin typeface="Times New Roman"/>
                <a:ea typeface="DejaVu Sans"/>
              </a:rPr>
              <a:t>Chèn Angular vào ứng dụng:</a:t>
            </a:r>
            <a:endParaRPr lang="en-US" sz="2400" b="0" strike="noStrike" spc="-1">
              <a:latin typeface="Arial"/>
            </a:endParaRPr>
          </a:p>
          <a:p>
            <a:pPr>
              <a:lnSpc>
                <a:spcPct val="90000"/>
              </a:lnSpc>
              <a:spcBef>
                <a:spcPts val="1001"/>
              </a:spcBef>
            </a:pPr>
            <a:endParaRPr lang="en-US" sz="2400" b="0" strike="noStrike" spc="-1">
              <a:latin typeface="Arial"/>
            </a:endParaRPr>
          </a:p>
          <a:p>
            <a:pPr>
              <a:lnSpc>
                <a:spcPct val="100000"/>
              </a:lnSpc>
              <a:spcBef>
                <a:spcPts val="1001"/>
              </a:spcBef>
            </a:pPr>
            <a:endParaRPr lang="en-US" sz="2400" b="0" strike="noStrike" spc="-1">
              <a:latin typeface="Arial"/>
            </a:endParaRPr>
          </a:p>
          <a:p>
            <a:pPr>
              <a:lnSpc>
                <a:spcPct val="90000"/>
              </a:lnSpc>
              <a:spcBef>
                <a:spcPts val="1001"/>
              </a:spcBef>
            </a:pPr>
            <a:endParaRPr lang="en-US" sz="2400" b="0" strike="noStrike" spc="-1">
              <a:latin typeface="Arial"/>
            </a:endParaRPr>
          </a:p>
          <a:p>
            <a:pPr>
              <a:lnSpc>
                <a:spcPct val="90000"/>
              </a:lnSpc>
              <a:spcBef>
                <a:spcPts val="1001"/>
              </a:spcBef>
            </a:pPr>
            <a:endParaRPr lang="en-US" sz="2400" b="0" strike="noStrike" spc="-1">
              <a:latin typeface="Arial"/>
            </a:endParaRPr>
          </a:p>
        </p:txBody>
      </p:sp>
      <p:graphicFrame>
        <p:nvGraphicFramePr>
          <p:cNvPr id="96" name="Table 3"/>
          <p:cNvGraphicFramePr/>
          <p:nvPr/>
        </p:nvGraphicFramePr>
        <p:xfrm>
          <a:off x="1001880" y="4288680"/>
          <a:ext cx="7283520" cy="600120"/>
        </p:xfrm>
        <a:graphic>
          <a:graphicData uri="http://schemas.openxmlformats.org/drawingml/2006/table">
            <a:tbl>
              <a:tblPr/>
              <a:tblGrid>
                <a:gridCol w="7283520">
                  <a:extLst>
                    <a:ext uri="{9D8B030D-6E8A-4147-A177-3AD203B41FA5}">
                      <a16:colId xmlns:a16="http://schemas.microsoft.com/office/drawing/2014/main" val="20000"/>
                    </a:ext>
                  </a:extLst>
                </a:gridCol>
              </a:tblGrid>
              <a:tr h="600120">
                <a:tc>
                  <a:txBody>
                    <a:bodyPr/>
                    <a:lstStyle/>
                    <a:p>
                      <a:r>
                        <a:rPr lang="en-US" sz="2000" b="0" strike="noStrike" spc="-1">
                          <a:solidFill>
                            <a:srgbClr val="E8BF6A"/>
                          </a:solidFill>
                          <a:latin typeface="DejaVu Sans Mono"/>
                          <a:ea typeface="DejaVu Sans Mono"/>
                        </a:rPr>
                        <a:t>&lt;script </a:t>
                      </a:r>
                      <a:r>
                        <a:rPr lang="en-US" sz="2000" b="0" strike="noStrike" spc="-1">
                          <a:solidFill>
                            <a:srgbClr val="BABABA"/>
                          </a:solidFill>
                          <a:latin typeface="DejaVu Sans Mono"/>
                          <a:ea typeface="DejaVu Sans Mono"/>
                        </a:rPr>
                        <a:t>src=</a:t>
                      </a:r>
                      <a:r>
                        <a:rPr lang="en-US" sz="2000" b="0" strike="noStrike" spc="-1">
                          <a:solidFill>
                            <a:srgbClr val="A5C261"/>
                          </a:solidFill>
                          <a:latin typeface="DejaVu Sans Mono"/>
                          <a:ea typeface="DejaVu Sans Mono"/>
                        </a:rPr>
                        <a:t>"angular.min.js"</a:t>
                      </a:r>
                      <a:r>
                        <a:rPr lang="en-US" sz="2000" b="0" strike="noStrike" spc="-1">
                          <a:solidFill>
                            <a:srgbClr val="E8BF6A"/>
                          </a:solidFill>
                          <a:latin typeface="DejaVu Sans Mono"/>
                          <a:ea typeface="DejaVu Sans Mono"/>
                        </a:rPr>
                        <a:t>&gt;&lt;/script&gt; </a:t>
                      </a:r>
                      <a:endParaRPr lang="en-US"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additive="repl">
                                        <p:cTn id="7" dur="500"/>
                                        <p:tgtEl>
                                          <p:spTgt spid="94"/>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95">
                                            <p:txEl>
                                              <p:pRg st="0" end="11"/>
                                            </p:txEl>
                                          </p:spTgt>
                                        </p:tgtEl>
                                        <p:attrNameLst>
                                          <p:attrName>style.visibility</p:attrName>
                                        </p:attrNameLst>
                                      </p:cBhvr>
                                      <p:to>
                                        <p:strVal val="visible"/>
                                      </p:to>
                                    </p:set>
                                    <p:animEffect transition="in" filter="fade">
                                      <p:cBhvr additive="repl">
                                        <p:cTn id="12" dur="500"/>
                                        <p:tgtEl>
                                          <p:spTgt spid="95">
                                            <p:txEl>
                                              <p:pRg st="0" end="11"/>
                                            </p:txEl>
                                          </p:spTgt>
                                        </p:tgtEl>
                                      </p:cBhvr>
                                    </p:animEffect>
                                  </p:childTnLst>
                                </p:cTn>
                              </p:par>
                            </p:childTnLst>
                          </p:cTn>
                        </p:par>
                      </p:childTnLst>
                    </p:cTn>
                  </p:par>
                  <p:par>
                    <p:cTn id="13" fill="freeze">
                      <p:stCondLst>
                        <p:cond delay="indefinite"/>
                      </p:stCondLst>
                      <p:childTnLst>
                        <p:par>
                          <p:cTn id="14" fill="freeze">
                            <p:stCondLst>
                              <p:cond delay="0"/>
                            </p:stCondLst>
                            <p:childTnLst>
                              <p:par>
                                <p:cTn id="15" presetID="10" presetClass="entr" fill="hold" nodeType="clickEffect">
                                  <p:stCondLst>
                                    <p:cond delay="0"/>
                                  </p:stCondLst>
                                  <p:childTnLst>
                                    <p:set>
                                      <p:cBhvr>
                                        <p:cTn id="16" dur="1" fill="hold">
                                          <p:stCondLst>
                                            <p:cond delay="0"/>
                                          </p:stCondLst>
                                        </p:cTn>
                                        <p:tgtEl>
                                          <p:spTgt spid="95">
                                            <p:txEl>
                                              <p:pRg st="151" end="151"/>
                                            </p:txEl>
                                          </p:spTgt>
                                        </p:tgtEl>
                                        <p:attrNameLst>
                                          <p:attrName>style.visibility</p:attrName>
                                        </p:attrNameLst>
                                      </p:cBhvr>
                                      <p:to>
                                        <p:strVal val="visible"/>
                                      </p:to>
                                    </p:set>
                                    <p:animEffect transition="in" filter="fade">
                                      <p:cBhvr additive="repl">
                                        <p:cTn id="17" dur="500"/>
                                        <p:tgtEl>
                                          <p:spTgt spid="95">
                                            <p:txEl>
                                              <p:pRg st="151" end="151"/>
                                            </p:txEl>
                                          </p:spTgt>
                                        </p:tgtEl>
                                      </p:cBhvr>
                                    </p:animEffect>
                                  </p:childTnLst>
                                </p:cTn>
                              </p:par>
                            </p:childTnLst>
                          </p:cTn>
                        </p:par>
                      </p:childTnLst>
                    </p:cTn>
                  </p:par>
                  <p:par>
                    <p:cTn id="18" fill="freeze">
                      <p:stCondLst>
                        <p:cond delay="indefinite"/>
                      </p:stCondLst>
                      <p:childTnLst>
                        <p:par>
                          <p:cTn id="19" fill="freeze">
                            <p:stCondLst>
                              <p:cond delay="0"/>
                            </p:stCondLst>
                            <p:childTnLst>
                              <p:par>
                                <p:cTn id="20" presetID="10" presetClass="entr" fill="hold" nodeType="clickEffect">
                                  <p:stCondLst>
                                    <p:cond delay="0"/>
                                  </p:stCondLst>
                                  <p:childTnLst>
                                    <p:set>
                                      <p:cBhvr>
                                        <p:cTn id="21" dur="1" fill="hold">
                                          <p:stCondLst>
                                            <p:cond delay="0"/>
                                          </p:stCondLst>
                                        </p:cTn>
                                        <p:tgtEl>
                                          <p:spTgt spid="95">
                                            <p:txEl>
                                              <p:pRg st="151" end="151"/>
                                            </p:txEl>
                                          </p:spTgt>
                                        </p:tgtEl>
                                        <p:attrNameLst>
                                          <p:attrName>style.visibility</p:attrName>
                                        </p:attrNameLst>
                                      </p:cBhvr>
                                      <p:to>
                                        <p:strVal val="visible"/>
                                      </p:to>
                                    </p:set>
                                    <p:animEffect transition="in" filter="fade">
                                      <p:cBhvr additive="repl">
                                        <p:cTn id="22" dur="500"/>
                                        <p:tgtEl>
                                          <p:spTgt spid="95">
                                            <p:txEl>
                                              <p:pRg st="151" end="151"/>
                                            </p:txEl>
                                          </p:spTgt>
                                        </p:tgtEl>
                                      </p:cBhvr>
                                    </p:animEffect>
                                  </p:childTnLst>
                                </p:cTn>
                              </p:par>
                            </p:childTnLst>
                          </p:cTn>
                        </p:par>
                      </p:childTnLst>
                    </p:cTn>
                  </p:par>
                  <p:par>
                    <p:cTn id="23" fill="freeze">
                      <p:stCondLst>
                        <p:cond delay="indefinite"/>
                      </p:stCondLst>
                      <p:childTnLst>
                        <p:par>
                          <p:cTn id="24" fill="freeze">
                            <p:stCondLst>
                              <p:cond delay="0"/>
                            </p:stCondLst>
                            <p:childTnLst>
                              <p:par>
                                <p:cTn id="25" presetID="10" presetClass="entr" fill="hold" nodeType="clickEffect">
                                  <p:stCondLst>
                                    <p:cond delay="0"/>
                                  </p:stCondLst>
                                  <p:childTnLst>
                                    <p:set>
                                      <p:cBhvr>
                                        <p:cTn id="26" dur="1" fill="hold">
                                          <p:stCondLst>
                                            <p:cond delay="0"/>
                                          </p:stCondLst>
                                        </p:cTn>
                                        <p:tgtEl>
                                          <p:spTgt spid="95">
                                            <p:txEl>
                                              <p:pRg st="151" end="151"/>
                                            </p:txEl>
                                          </p:spTgt>
                                        </p:tgtEl>
                                        <p:attrNameLst>
                                          <p:attrName>style.visibility</p:attrName>
                                        </p:attrNameLst>
                                      </p:cBhvr>
                                      <p:to>
                                        <p:strVal val="visible"/>
                                      </p:to>
                                    </p:set>
                                    <p:animEffect transition="in" filter="fade">
                                      <p:cBhvr additive="repl">
                                        <p:cTn id="27" dur="500"/>
                                        <p:tgtEl>
                                          <p:spTgt spid="95">
                                            <p:txEl>
                                              <p:pRg st="151"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10407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US" sz="2800" b="1" strike="noStrike" spc="-1">
                <a:solidFill>
                  <a:srgbClr val="000000"/>
                </a:solidFill>
                <a:latin typeface="Times New Roman"/>
                <a:ea typeface="DejaVu Sans"/>
              </a:rPr>
              <a:t>* Cách 2:</a:t>
            </a:r>
            <a:endParaRPr lang="en-US" sz="2800" b="0" strike="noStrike" spc="-1">
              <a:latin typeface="Arial"/>
            </a:endParaRPr>
          </a:p>
          <a:p>
            <a:pPr marL="228600" indent="-227520">
              <a:lnSpc>
                <a:spcPct val="100000"/>
              </a:lnSpc>
              <a:spcBef>
                <a:spcPts val="1001"/>
              </a:spcBef>
              <a:buClr>
                <a:srgbClr val="000000"/>
              </a:buClr>
              <a:buFont typeface="Arial"/>
              <a:buChar char="•"/>
            </a:pPr>
            <a:r>
              <a:rPr lang="en-US" sz="2400" b="1" strike="noStrike" spc="-1">
                <a:solidFill>
                  <a:srgbClr val="000000"/>
                </a:solidFill>
                <a:latin typeface="Times New Roman"/>
                <a:ea typeface="DejaVu Sans"/>
              </a:rPr>
              <a:t>Dùng phiên bản có sẵn trên server của Google:</a:t>
            </a:r>
            <a:br/>
            <a:r>
              <a:rPr lang="en-US" sz="2400" b="0" strike="noStrike" spc="-1">
                <a:solidFill>
                  <a:srgbClr val="000000"/>
                </a:solidFill>
                <a:latin typeface="Times New Roman"/>
                <a:ea typeface="DejaVu Sans"/>
              </a:rPr>
              <a:t>Sử dụng cách này có 2 điều lợi là tiết kiệm băng thông cho trang web của bạn và AngularJS sẽ được load nhanh hơn nếu máy của người dùng đã cache AngularJS.</a:t>
            </a:r>
            <a:endParaRPr lang="en-US" sz="2400" b="0" strike="noStrike" spc="-1">
              <a:latin typeface="Arial"/>
            </a:endParaRPr>
          </a:p>
          <a:p>
            <a:pPr>
              <a:lnSpc>
                <a:spcPct val="100000"/>
              </a:lnSpc>
              <a:spcBef>
                <a:spcPts val="1001"/>
              </a:spcBef>
            </a:pPr>
            <a:r>
              <a:rPr lang="en-US" sz="2400" b="0" strike="noStrike" spc="-1">
                <a:solidFill>
                  <a:srgbClr val="000000"/>
                </a:solidFill>
                <a:latin typeface="Times New Roman"/>
                <a:ea typeface="DejaVu Sans"/>
              </a:rPr>
              <a:t>   Nhưng cách này không hoạt động nếu không được kết nối mạng.</a:t>
            </a:r>
            <a:br/>
            <a:br/>
            <a:r>
              <a:rPr lang="en-US" sz="2400" b="0" strike="noStrike" spc="-1">
                <a:solidFill>
                  <a:srgbClr val="000000"/>
                </a:solidFill>
                <a:latin typeface="Times New Roman"/>
                <a:ea typeface="DejaVu Sans"/>
              </a:rPr>
              <a:t>   </a:t>
            </a:r>
            <a:endParaRPr lang="en-US" sz="2400" b="0" strike="noStrike" spc="-1">
              <a:latin typeface="Arial"/>
            </a:endParaRPr>
          </a:p>
        </p:txBody>
      </p:sp>
      <p:graphicFrame>
        <p:nvGraphicFramePr>
          <p:cNvPr id="98" name="Table 2"/>
          <p:cNvGraphicFramePr/>
          <p:nvPr/>
        </p:nvGraphicFramePr>
        <p:xfrm>
          <a:off x="1157040" y="4017240"/>
          <a:ext cx="10196280" cy="719640"/>
        </p:xfrm>
        <a:graphic>
          <a:graphicData uri="http://schemas.openxmlformats.org/drawingml/2006/table">
            <a:tbl>
              <a:tblPr/>
              <a:tblGrid>
                <a:gridCol w="10196280">
                  <a:extLst>
                    <a:ext uri="{9D8B030D-6E8A-4147-A177-3AD203B41FA5}">
                      <a16:colId xmlns:a16="http://schemas.microsoft.com/office/drawing/2014/main" val="20000"/>
                    </a:ext>
                  </a:extLst>
                </a:gridCol>
              </a:tblGrid>
              <a:tr h="719640">
                <a:tc>
                  <a:txBody>
                    <a:bodyPr/>
                    <a:lstStyle/>
                    <a:p>
                      <a:r>
                        <a:rPr lang="en-US" sz="1800" b="0" strike="noStrike" spc="-1">
                          <a:solidFill>
                            <a:srgbClr val="E8BF6A"/>
                          </a:solidFill>
                          <a:latin typeface="DejaVu Sans Mono"/>
                          <a:ea typeface="DejaVu Sans Mono"/>
                        </a:rPr>
                        <a:t>&lt;script </a:t>
                      </a:r>
                      <a:r>
                        <a:rPr lang="en-US" sz="1800" b="0" strike="noStrike" spc="-1">
                          <a:solidFill>
                            <a:srgbClr val="BABABA"/>
                          </a:solidFill>
                          <a:latin typeface="DejaVu Sans Mono"/>
                          <a:ea typeface="DejaVu Sans Mono"/>
                        </a:rPr>
                        <a:t>src=</a:t>
                      </a:r>
                      <a:r>
                        <a:rPr lang="en-US" sz="1800" b="0" strike="noStrike" spc="-1">
                          <a:solidFill>
                            <a:srgbClr val="A5C261"/>
                          </a:solidFill>
                          <a:latin typeface="DejaVu Sans Mono"/>
                          <a:ea typeface="DejaVu Sans Mono"/>
                        </a:rPr>
                        <a:t>"http://ajax.googleapis.com/ajax/libs/angularjs/1.6.3/angular.min.js"</a:t>
                      </a:r>
                      <a:r>
                        <a:rPr lang="en-US" sz="1800" b="0" strike="noStrike" spc="-1">
                          <a:solidFill>
                            <a:srgbClr val="E8BF6A"/>
                          </a:solidFill>
                          <a:latin typeface="DejaVu Sans Mono"/>
                          <a:ea typeface="DejaVu Sans Mono"/>
                        </a:rPr>
                        <a:t>&gt;&lt;/script&gt;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97">
                                            <p:txEl>
                                              <p:pRg st="0" end="10"/>
                                            </p:txEl>
                                          </p:spTgt>
                                        </p:tgtEl>
                                        <p:attrNameLst>
                                          <p:attrName>style.visibility</p:attrName>
                                        </p:attrNameLst>
                                      </p:cBhvr>
                                      <p:to>
                                        <p:strVal val="visible"/>
                                      </p:to>
                                    </p:set>
                                    <p:animEffect transition="in" filter="fade">
                                      <p:cBhvr additive="repl">
                                        <p:cTn id="7" dur="500"/>
                                        <p:tgtEl>
                                          <p:spTgt spid="97">
                                            <p:txEl>
                                              <p:pRg st="0" end="10"/>
                                            </p:txEl>
                                          </p:spTgt>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97">
                                            <p:txEl>
                                              <p:pRg st="283" end="283"/>
                                            </p:txEl>
                                          </p:spTgt>
                                        </p:tgtEl>
                                        <p:attrNameLst>
                                          <p:attrName>style.visibility</p:attrName>
                                        </p:attrNameLst>
                                      </p:cBhvr>
                                      <p:to>
                                        <p:strVal val="visible"/>
                                      </p:to>
                                    </p:set>
                                    <p:animEffect transition="in" filter="fade">
                                      <p:cBhvr additive="repl">
                                        <p:cTn id="12" dur="500"/>
                                        <p:tgtEl>
                                          <p:spTgt spid="97">
                                            <p:txEl>
                                              <p:pRg st="283" end="283"/>
                                            </p:txEl>
                                          </p:spTgt>
                                        </p:tgtEl>
                                      </p:cBhvr>
                                    </p:animEffect>
                                  </p:childTnLst>
                                </p:cTn>
                              </p:par>
                            </p:childTnLst>
                          </p:cTn>
                        </p:par>
                      </p:childTnLst>
                    </p:cTn>
                  </p:par>
                  <p:par>
                    <p:cTn id="13" fill="freeze">
                      <p:stCondLst>
                        <p:cond delay="indefinite"/>
                      </p:stCondLst>
                      <p:childTnLst>
                        <p:par>
                          <p:cTn id="14" fill="freeze">
                            <p:stCondLst>
                              <p:cond delay="0"/>
                            </p:stCondLst>
                            <p:childTnLst>
                              <p:par>
                                <p:cTn id="15" presetID="10" presetClass="entr" fill="hold" nodeType="clickEffect">
                                  <p:stCondLst>
                                    <p:cond delay="0"/>
                                  </p:stCondLst>
                                  <p:childTnLst>
                                    <p:set>
                                      <p:cBhvr>
                                        <p:cTn id="16" dur="1" fill="hold">
                                          <p:stCondLst>
                                            <p:cond delay="0"/>
                                          </p:stCondLst>
                                        </p:cTn>
                                        <p:tgtEl>
                                          <p:spTgt spid="97">
                                            <p:txEl>
                                              <p:pRg st="283" end="283"/>
                                            </p:txEl>
                                          </p:spTgt>
                                        </p:tgtEl>
                                        <p:attrNameLst>
                                          <p:attrName>style.visibility</p:attrName>
                                        </p:attrNameLst>
                                      </p:cBhvr>
                                      <p:to>
                                        <p:strVal val="visible"/>
                                      </p:to>
                                    </p:set>
                                    <p:animEffect transition="in" filter="fade">
                                      <p:cBhvr additive="repl">
                                        <p:cTn id="17" dur="500"/>
                                        <p:tgtEl>
                                          <p:spTgt spid="97">
                                            <p:txEl>
                                              <p:pRg st="283" end="2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53040" y="282240"/>
            <a:ext cx="10514520" cy="57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US" sz="4400" b="0" strike="noStrike" spc="-1">
                <a:solidFill>
                  <a:srgbClr val="000000"/>
                </a:solidFill>
                <a:latin typeface="Times New Roman"/>
                <a:ea typeface="DejaVu Sans"/>
              </a:rPr>
              <a:t>Các bước tạo một ứng dụng AngularJS</a:t>
            </a:r>
            <a:endParaRPr lang="en-US" sz="4400" b="0" strike="noStrike" spc="-1">
              <a:latin typeface="Arial"/>
            </a:endParaRPr>
          </a:p>
          <a:p>
            <a:pPr>
              <a:lnSpc>
                <a:spcPct val="100000"/>
              </a:lnSpc>
              <a:spcBef>
                <a:spcPts val="1001"/>
              </a:spcBef>
            </a:pPr>
            <a:endParaRPr lang="en-US" sz="4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Bước 1:Thêm thư viện AngularJS</a:t>
            </a:r>
            <a:endParaRPr lang="en-US" sz="2400" b="0" strike="noStrike" spc="-1">
              <a:latin typeface="Arial"/>
            </a:endParaRPr>
          </a:p>
          <a:p>
            <a:pPr>
              <a:lnSpc>
                <a:spcPct val="100000"/>
              </a:lnSpc>
              <a:spcBef>
                <a:spcPts val="1001"/>
              </a:spcBef>
            </a:pPr>
            <a:br/>
            <a:endParaRPr lang="en-US" sz="2400" b="0" strike="noStrike" spc="-1">
              <a:latin typeface="Arial"/>
            </a:endParaRPr>
          </a:p>
          <a:p>
            <a:pPr>
              <a:lnSpc>
                <a:spcPct val="100000"/>
              </a:lnSpc>
              <a:spcBef>
                <a:spcPts val="1001"/>
              </a:spcBef>
            </a:pP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Bước 2: Định nghĩa ứng dụng AngularJS sử dụng ng-app directive</a:t>
            </a:r>
            <a:endParaRPr lang="en-US" sz="2400" b="0" strike="noStrike" spc="-1">
              <a:latin typeface="Arial"/>
            </a:endParaRPr>
          </a:p>
          <a:p>
            <a:pPr>
              <a:lnSpc>
                <a:spcPct val="100000"/>
              </a:lnSpc>
              <a:spcBef>
                <a:spcPts val="1001"/>
              </a:spcBef>
            </a:pPr>
            <a:endParaRPr lang="en-US" sz="2400" b="0" strike="noStrike" spc="-1">
              <a:latin typeface="Arial"/>
            </a:endParaRPr>
          </a:p>
          <a:p>
            <a:pPr>
              <a:lnSpc>
                <a:spcPct val="100000"/>
              </a:lnSpc>
              <a:spcBef>
                <a:spcPts val="1001"/>
              </a:spcBef>
            </a:pPr>
            <a:endParaRPr lang="en-US" sz="2400" b="0" strike="noStrike" spc="-1">
              <a:latin typeface="Arial"/>
            </a:endParaRPr>
          </a:p>
          <a:p>
            <a:pPr>
              <a:lnSpc>
                <a:spcPct val="100000"/>
              </a:lnSpc>
              <a:spcBef>
                <a:spcPts val="1001"/>
              </a:spcBef>
            </a:pPr>
            <a:endParaRPr lang="en-US" sz="2400" b="0" strike="noStrike" spc="-1">
              <a:latin typeface="Arial"/>
            </a:endParaRPr>
          </a:p>
        </p:txBody>
      </p:sp>
      <p:sp>
        <p:nvSpPr>
          <p:cNvPr id="100" name="CustomShape 2"/>
          <p:cNvSpPr/>
          <p:nvPr/>
        </p:nvSpPr>
        <p:spPr>
          <a:xfrm>
            <a:off x="914400" y="4392720"/>
            <a:ext cx="4675320" cy="853560"/>
          </a:xfrm>
          <a:prstGeom prst="rect">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nSpc>
                <a:spcPct val="100000"/>
              </a:lnSpc>
            </a:pPr>
            <a:r>
              <a:rPr lang="en-US" sz="2400" b="0" strike="noStrike" spc="-1">
                <a:solidFill>
                  <a:srgbClr val="000000"/>
                </a:solidFill>
                <a:latin typeface="Calibri Light"/>
                <a:ea typeface="DejaVu Sans"/>
              </a:rPr>
              <a:t>&lt;</a:t>
            </a:r>
            <a:r>
              <a:rPr lang="en-US" sz="2400" b="0" strike="noStrike" spc="-1">
                <a:solidFill>
                  <a:srgbClr val="000066"/>
                </a:solidFill>
                <a:latin typeface="Calibri Light"/>
                <a:ea typeface="DejaVu Sans"/>
              </a:rPr>
              <a:t>div </a:t>
            </a:r>
            <a:r>
              <a:rPr lang="en-US" sz="2400" b="0" strike="noStrike" spc="-1">
                <a:solidFill>
                  <a:srgbClr val="C00000"/>
                </a:solidFill>
                <a:latin typeface="Calibri Light"/>
                <a:ea typeface="DejaVu Sans"/>
              </a:rPr>
              <a:t>ng-app</a:t>
            </a:r>
            <a:r>
              <a:rPr lang="en-US" sz="2400" b="0" strike="noStrike" spc="-1">
                <a:solidFill>
                  <a:srgbClr val="000000"/>
                </a:solidFill>
                <a:latin typeface="Calibri Light"/>
                <a:ea typeface="DejaVu Sans"/>
              </a:rPr>
              <a:t>=””&gt;...&lt;/</a:t>
            </a:r>
            <a:r>
              <a:rPr lang="en-US" sz="2400" b="0" strike="noStrike" spc="-1">
                <a:solidFill>
                  <a:srgbClr val="000066"/>
                </a:solidFill>
                <a:latin typeface="Calibri Light"/>
                <a:ea typeface="DejaVu Sans"/>
              </a:rPr>
              <a:t>div</a:t>
            </a:r>
            <a:r>
              <a:rPr lang="en-US" sz="2400" b="0" strike="noStrike" spc="-1">
                <a:solidFill>
                  <a:srgbClr val="000000"/>
                </a:solidFill>
                <a:latin typeface="Calibri Light"/>
                <a:ea typeface="DejaVu Sans"/>
              </a:rPr>
              <a:t>&gt;</a:t>
            </a:r>
            <a:endParaRPr lang="en-US" sz="2400" b="0" strike="noStrike" spc="-1">
              <a:latin typeface="Arial"/>
            </a:endParaRPr>
          </a:p>
        </p:txBody>
      </p:sp>
      <p:graphicFrame>
        <p:nvGraphicFramePr>
          <p:cNvPr id="101" name="Table 3"/>
          <p:cNvGraphicFramePr/>
          <p:nvPr/>
        </p:nvGraphicFramePr>
        <p:xfrm>
          <a:off x="815040" y="2315160"/>
          <a:ext cx="10353240" cy="719640"/>
        </p:xfrm>
        <a:graphic>
          <a:graphicData uri="http://schemas.openxmlformats.org/drawingml/2006/table">
            <a:tbl>
              <a:tblPr/>
              <a:tblGrid>
                <a:gridCol w="10353240">
                  <a:extLst>
                    <a:ext uri="{9D8B030D-6E8A-4147-A177-3AD203B41FA5}">
                      <a16:colId xmlns:a16="http://schemas.microsoft.com/office/drawing/2014/main" val="20000"/>
                    </a:ext>
                  </a:extLst>
                </a:gridCol>
              </a:tblGrid>
              <a:tr h="719640">
                <a:tc>
                  <a:txBody>
                    <a:bodyPr/>
                    <a:lstStyle/>
                    <a:p>
                      <a:r>
                        <a:rPr lang="en-US" sz="1800" b="0" strike="noStrike" spc="-1">
                          <a:solidFill>
                            <a:srgbClr val="E8BF6A"/>
                          </a:solidFill>
                          <a:latin typeface="DejaVu Sans Mono"/>
                          <a:ea typeface="DejaVu Sans Mono"/>
                        </a:rPr>
                        <a:t>&lt;script </a:t>
                      </a:r>
                      <a:r>
                        <a:rPr lang="en-US" sz="1800" b="0" strike="noStrike" spc="-1">
                          <a:solidFill>
                            <a:srgbClr val="BABABA"/>
                          </a:solidFill>
                          <a:latin typeface="DejaVu Sans Mono"/>
                          <a:ea typeface="DejaVu Sans Mono"/>
                        </a:rPr>
                        <a:t>src=</a:t>
                      </a:r>
                      <a:r>
                        <a:rPr lang="en-US" sz="1800" b="0" strike="noStrike" spc="-1">
                          <a:solidFill>
                            <a:srgbClr val="A5C261"/>
                          </a:solidFill>
                          <a:latin typeface="DejaVu Sans Mono"/>
                          <a:ea typeface="DejaVu Sans Mono"/>
                        </a:rPr>
                        <a:t>"https://ajax.googleapis.com/ajax/libs/angularjs/1.6.9/angular.min.js"</a:t>
                      </a:r>
                      <a:r>
                        <a:rPr lang="en-US" sz="1800" b="0" strike="noStrike" spc="-1">
                          <a:solidFill>
                            <a:srgbClr val="E8BF6A"/>
                          </a:solidFill>
                          <a:latin typeface="DejaVu Sans Mono"/>
                          <a:ea typeface="DejaVu Sans Mono"/>
                        </a:rPr>
                        <a:t>&gt;&lt;/script&gt;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99">
                                            <p:txEl>
                                              <p:pRg st="0" end="36"/>
                                            </p:txEl>
                                          </p:spTgt>
                                        </p:tgtEl>
                                        <p:attrNameLst>
                                          <p:attrName>style.visibility</p:attrName>
                                        </p:attrNameLst>
                                      </p:cBhvr>
                                      <p:to>
                                        <p:strVal val="visible"/>
                                      </p:to>
                                    </p:set>
                                    <p:animEffect transition="in" filter="fade">
                                      <p:cBhvr additive="repl">
                                        <p:cTn id="7" dur="500"/>
                                        <p:tgtEl>
                                          <p:spTgt spid="99">
                                            <p:txEl>
                                              <p:pRg st="0" end="36"/>
                                            </p:txEl>
                                          </p:spTgt>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99">
                                            <p:txEl>
                                              <p:pRg st="138" end="138"/>
                                            </p:txEl>
                                          </p:spTgt>
                                        </p:tgtEl>
                                        <p:attrNameLst>
                                          <p:attrName>style.visibility</p:attrName>
                                        </p:attrNameLst>
                                      </p:cBhvr>
                                      <p:to>
                                        <p:strVal val="visible"/>
                                      </p:to>
                                    </p:set>
                                    <p:animEffect transition="in" filter="fade">
                                      <p:cBhvr additive="repl">
                                        <p:cTn id="12" dur="500"/>
                                        <p:tgtEl>
                                          <p:spTgt spid="99">
                                            <p:txEl>
                                              <p:pRg st="138" end="138"/>
                                            </p:txEl>
                                          </p:spTgt>
                                        </p:tgtEl>
                                      </p:cBhvr>
                                    </p:animEffect>
                                  </p:childTnLst>
                                </p:cTn>
                              </p:par>
                            </p:childTnLst>
                          </p:cTn>
                        </p:par>
                      </p:childTnLst>
                    </p:cTn>
                  </p:par>
                  <p:par>
                    <p:cTn id="13" fill="freeze">
                      <p:stCondLst>
                        <p:cond delay="indefinite"/>
                      </p:stCondLst>
                      <p:childTnLst>
                        <p:par>
                          <p:cTn id="14" fill="freeze">
                            <p:stCondLst>
                              <p:cond delay="0"/>
                            </p:stCondLst>
                            <p:childTnLst>
                              <p:par>
                                <p:cTn id="15" presetID="10" presetClass="entr" fill="hold" nodeType="clickEffect">
                                  <p:stCondLst>
                                    <p:cond delay="0"/>
                                  </p:stCondLst>
                                  <p:childTnLst>
                                    <p:set>
                                      <p:cBhvr>
                                        <p:cTn id="16" dur="1" fill="hold">
                                          <p:stCondLst>
                                            <p:cond delay="0"/>
                                          </p:stCondLst>
                                        </p:cTn>
                                        <p:tgtEl>
                                          <p:spTgt spid="99">
                                            <p:txEl>
                                              <p:pRg st="138" end="138"/>
                                            </p:txEl>
                                          </p:spTgt>
                                        </p:tgtEl>
                                        <p:attrNameLst>
                                          <p:attrName>style.visibility</p:attrName>
                                        </p:attrNameLst>
                                      </p:cBhvr>
                                      <p:to>
                                        <p:strVal val="visible"/>
                                      </p:to>
                                    </p:set>
                                    <p:animEffect transition="in" filter="fade">
                                      <p:cBhvr additive="repl">
                                        <p:cTn id="17" dur="500"/>
                                        <p:tgtEl>
                                          <p:spTgt spid="99">
                                            <p:txEl>
                                              <p:pRg st="138" end="138"/>
                                            </p:txEl>
                                          </p:spTgt>
                                        </p:tgtEl>
                                      </p:cBhvr>
                                    </p:animEffect>
                                  </p:childTnLst>
                                </p:cTn>
                              </p:par>
                            </p:childTnLst>
                          </p:cTn>
                        </p:par>
                      </p:childTnLst>
                    </p:cTn>
                  </p:par>
                  <p:par>
                    <p:cTn id="18" fill="freeze">
                      <p:stCondLst>
                        <p:cond delay="indefinite"/>
                      </p:stCondLst>
                      <p:childTnLst>
                        <p:par>
                          <p:cTn id="19" fill="freeze">
                            <p:stCondLst>
                              <p:cond delay="0"/>
                            </p:stCondLst>
                            <p:childTnLst>
                              <p:par>
                                <p:cTn id="20" presetID="10" presetClass="entr" fill="hold" nodeType="clickEffect">
                                  <p:stCondLst>
                                    <p:cond delay="0"/>
                                  </p:stCondLst>
                                  <p:childTnLst>
                                    <p:set>
                                      <p:cBhvr>
                                        <p:cTn id="21" dur="1" fill="hold">
                                          <p:stCondLst>
                                            <p:cond delay="0"/>
                                          </p:stCondLst>
                                        </p:cTn>
                                        <p:tgtEl>
                                          <p:spTgt spid="99">
                                            <p:txEl>
                                              <p:pRg st="138" end="138"/>
                                            </p:txEl>
                                          </p:spTgt>
                                        </p:tgtEl>
                                        <p:attrNameLst>
                                          <p:attrName>style.visibility</p:attrName>
                                        </p:attrNameLst>
                                      </p:cBhvr>
                                      <p:to>
                                        <p:strVal val="visible"/>
                                      </p:to>
                                    </p:set>
                                    <p:animEffect transition="in" filter="fade">
                                      <p:cBhvr additive="repl">
                                        <p:cTn id="22" dur="500"/>
                                        <p:tgtEl>
                                          <p:spTgt spid="99">
                                            <p:txEl>
                                              <p:pRg st="138" end="138"/>
                                            </p:txEl>
                                          </p:spTgt>
                                        </p:tgtEl>
                                      </p:cBhvr>
                                    </p:animEffect>
                                  </p:childTnLst>
                                </p:cTn>
                              </p:par>
                            </p:childTnLst>
                          </p:cTn>
                        </p:par>
                      </p:childTnLst>
                    </p:cTn>
                  </p:par>
                  <p:par>
                    <p:cTn id="23" fill="freeze">
                      <p:stCondLst>
                        <p:cond delay="indefinite"/>
                      </p:stCondLst>
                      <p:childTnLst>
                        <p:par>
                          <p:cTn id="24" fill="freeze">
                            <p:stCondLst>
                              <p:cond delay="0"/>
                            </p:stCondLst>
                            <p:childTnLst>
                              <p:par>
                                <p:cTn id="25" presetID="10" presetClass="entr" fill="hold"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fade">
                                      <p:cBhvr additive="repl">
                                        <p:cTn id="2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146772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Bước 3: Định nghĩa tên một model sử dụng ng-model directive</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Bước 4: Gắn kết giá trị của model đã được định nghĩa ở trên sử dụng ngbind directive.</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p:txBody>
      </p:sp>
      <p:graphicFrame>
        <p:nvGraphicFramePr>
          <p:cNvPr id="103" name="Table 2"/>
          <p:cNvGraphicFramePr/>
          <p:nvPr/>
        </p:nvGraphicFramePr>
        <p:xfrm>
          <a:off x="837000" y="1974240"/>
          <a:ext cx="10318680" cy="914400"/>
        </p:xfrm>
        <a:graphic>
          <a:graphicData uri="http://schemas.openxmlformats.org/drawingml/2006/table">
            <a:tbl>
              <a:tblPr/>
              <a:tblGrid>
                <a:gridCol w="10318680">
                  <a:extLst>
                    <a:ext uri="{9D8B030D-6E8A-4147-A177-3AD203B41FA5}">
                      <a16:colId xmlns:a16="http://schemas.microsoft.com/office/drawing/2014/main" val="20000"/>
                    </a:ext>
                  </a:extLst>
                </a:gridCol>
              </a:tblGrid>
              <a:tr h="719640">
                <a:tc>
                  <a:txBody>
                    <a:bodyPr/>
                    <a:lstStyle/>
                    <a:p>
                      <a:r>
                        <a:rPr lang="en-US" sz="1800" b="0" strike="noStrike" spc="-1">
                          <a:solidFill>
                            <a:srgbClr val="E8BF6A"/>
                          </a:solidFill>
                          <a:latin typeface="DejaVu Sans Mono"/>
                          <a:ea typeface="DejaVu Sans Mono"/>
                        </a:rPr>
                        <a:t>&lt;div </a:t>
                      </a:r>
                      <a:r>
                        <a:rPr lang="en-US" sz="1800" b="0" strike="noStrike" spc="-1">
                          <a:solidFill>
                            <a:srgbClr val="BABABA"/>
                          </a:solidFill>
                          <a:latin typeface="DejaVu Sans Mono"/>
                          <a:ea typeface="DejaVu Sans Mono"/>
                        </a:rPr>
                        <a:t>ng-app=</a:t>
                      </a:r>
                      <a:r>
                        <a:rPr lang="en-US" sz="1800" b="0" strike="noStrike" spc="-1">
                          <a:solidFill>
                            <a:srgbClr val="A5C261"/>
                          </a:solidFill>
                          <a:latin typeface="DejaVu Sans Mono"/>
                          <a:ea typeface="DejaVu Sans Mono"/>
                        </a:rPr>
                        <a:t>""</a:t>
                      </a:r>
                      <a:r>
                        <a:rPr lang="en-US" sz="1800" b="0" strike="noStrike" spc="-1">
                          <a:solidFill>
                            <a:srgbClr val="E8BF6A"/>
                          </a:solidFill>
                          <a:latin typeface="DejaVu Sans Mono"/>
                          <a:ea typeface="DejaVu Sans Mono"/>
                        </a:rPr>
                        <a:t>&gt;</a:t>
                      </a:r>
                      <a:br/>
                      <a:r>
                        <a:rPr lang="en-US" sz="1800" b="0" strike="noStrike" spc="-1">
                          <a:solidFill>
                            <a:srgbClr val="E8BF6A"/>
                          </a:solidFill>
                          <a:latin typeface="DejaVu Sans Mono"/>
                          <a:ea typeface="DejaVu Sans Mono"/>
                        </a:rPr>
                        <a:t>    &lt;p&gt;</a:t>
                      </a:r>
                      <a:r>
                        <a:rPr lang="en-US" sz="1800" b="0" strike="noStrike" spc="-1">
                          <a:solidFill>
                            <a:srgbClr val="A9B7C6"/>
                          </a:solidFill>
                          <a:latin typeface="DejaVu Sans Mono"/>
                          <a:ea typeface="DejaVu Sans Mono"/>
                        </a:rPr>
                        <a:t>Nhập tên c</a:t>
                      </a:r>
                      <a:r>
                        <a:rPr lang="en-US" sz="1800" b="0" strike="noStrike" spc="-1">
                          <a:solidFill>
                            <a:srgbClr val="A9B7C6"/>
                          </a:solidFill>
                          <a:latin typeface="Arial"/>
                          <a:ea typeface="Arial"/>
                        </a:rPr>
                        <a:t>ủ</a:t>
                      </a:r>
                      <a:r>
                        <a:rPr lang="en-US" sz="1800" b="0" strike="noStrike" spc="-1">
                          <a:solidFill>
                            <a:srgbClr val="A9B7C6"/>
                          </a:solidFill>
                          <a:latin typeface="DejaVu Sans Mono"/>
                          <a:ea typeface="DejaVu Sans Mono"/>
                        </a:rPr>
                        <a:t>a bạn: </a:t>
                      </a:r>
                      <a:r>
                        <a:rPr lang="en-US" sz="1800" b="0" strike="noStrike" spc="-1">
                          <a:solidFill>
                            <a:srgbClr val="E8BF6A"/>
                          </a:solidFill>
                          <a:latin typeface="DejaVu Sans Mono"/>
                          <a:ea typeface="DejaVu Sans Mono"/>
                        </a:rPr>
                        <a:t>&lt;input </a:t>
                      </a:r>
                      <a:r>
                        <a:rPr lang="en-US" sz="1800" b="0" strike="noStrike" spc="-1">
                          <a:solidFill>
                            <a:srgbClr val="BABABA"/>
                          </a:solidFill>
                          <a:latin typeface="DejaVu Sans Mono"/>
                          <a:ea typeface="DejaVu Sans Mono"/>
                        </a:rPr>
                        <a:t>type=</a:t>
                      </a:r>
                      <a:r>
                        <a:rPr lang="en-US" sz="1800" b="0" strike="noStrike" spc="-1">
                          <a:solidFill>
                            <a:srgbClr val="A5C261"/>
                          </a:solidFill>
                          <a:latin typeface="DejaVu Sans Mono"/>
                          <a:ea typeface="DejaVu Sans Mono"/>
                        </a:rPr>
                        <a:t>"text" </a:t>
                      </a:r>
                      <a:r>
                        <a:rPr lang="en-US" sz="1800" b="0" strike="noStrike" spc="-1">
                          <a:solidFill>
                            <a:srgbClr val="BABABA"/>
                          </a:solidFill>
                          <a:latin typeface="DejaVu Sans Mono"/>
                          <a:ea typeface="DejaVu Sans Mono"/>
                        </a:rPr>
                        <a:t>size=</a:t>
                      </a:r>
                      <a:r>
                        <a:rPr lang="en-US" sz="1800" b="0" strike="noStrike" spc="-1">
                          <a:solidFill>
                            <a:srgbClr val="A5C261"/>
                          </a:solidFill>
                          <a:latin typeface="DejaVu Sans Mono"/>
                          <a:ea typeface="DejaVu Sans Mono"/>
                        </a:rPr>
                        <a:t>"30" </a:t>
                      </a:r>
                      <a:r>
                        <a:rPr lang="en-US" sz="1800" b="0" strike="noStrike" spc="-1">
                          <a:solidFill>
                            <a:srgbClr val="BABABA"/>
                          </a:solidFill>
                          <a:latin typeface="DejaVu Sans Mono"/>
                          <a:ea typeface="DejaVu Sans Mono"/>
                        </a:rPr>
                        <a:t>ng-model=</a:t>
                      </a:r>
                      <a:r>
                        <a:rPr lang="en-US" sz="1800" b="0" strike="noStrike" spc="-1">
                          <a:solidFill>
                            <a:srgbClr val="A5C261"/>
                          </a:solidFill>
                          <a:latin typeface="DejaVu Sans Mono"/>
                          <a:ea typeface="DejaVu Sans Mono"/>
                        </a:rPr>
                        <a:t>"ten"</a:t>
                      </a:r>
                      <a:r>
                        <a:rPr lang="en-US" sz="1800" b="0" strike="noStrike" spc="-1">
                          <a:solidFill>
                            <a:srgbClr val="E8BF6A"/>
                          </a:solidFill>
                          <a:latin typeface="DejaVu Sans Mono"/>
                          <a:ea typeface="DejaVu Sans Mono"/>
                        </a:rPr>
                        <a:t>&gt;&lt;/p&gt;</a:t>
                      </a:r>
                      <a:br/>
                      <a:r>
                        <a:rPr lang="en-US" sz="1800" b="0" strike="noStrike" spc="-1">
                          <a:solidFill>
                            <a:srgbClr val="E8BF6A"/>
                          </a:solidFill>
                          <a:latin typeface="DejaVu Sans Mono"/>
                          <a:ea typeface="DejaVu Sans Mono"/>
                        </a:rPr>
                        <a:t>&lt;/div&gt;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graphicFrame>
        <p:nvGraphicFramePr>
          <p:cNvPr id="104" name="Table 3"/>
          <p:cNvGraphicFramePr/>
          <p:nvPr/>
        </p:nvGraphicFramePr>
        <p:xfrm>
          <a:off x="745560" y="4551840"/>
          <a:ext cx="10410120" cy="1188720"/>
        </p:xfrm>
        <a:graphic>
          <a:graphicData uri="http://schemas.openxmlformats.org/drawingml/2006/table">
            <a:tbl>
              <a:tblPr/>
              <a:tblGrid>
                <a:gridCol w="10410120">
                  <a:extLst>
                    <a:ext uri="{9D8B030D-6E8A-4147-A177-3AD203B41FA5}">
                      <a16:colId xmlns:a16="http://schemas.microsoft.com/office/drawing/2014/main" val="20000"/>
                    </a:ext>
                  </a:extLst>
                </a:gridCol>
              </a:tblGrid>
              <a:tr h="719640">
                <a:tc>
                  <a:txBody>
                    <a:bodyPr/>
                    <a:lstStyle/>
                    <a:p>
                      <a:r>
                        <a:rPr lang="en-US" sz="1800" b="0" strike="noStrike" spc="-1">
                          <a:solidFill>
                            <a:srgbClr val="E8BF6A"/>
                          </a:solidFill>
                          <a:latin typeface="DejaVu Sans Mono"/>
                          <a:ea typeface="DejaVu Sans Mono"/>
                        </a:rPr>
                        <a:t>&lt;div </a:t>
                      </a:r>
                      <a:r>
                        <a:rPr lang="en-US" sz="1800" b="0" strike="noStrike" spc="-1">
                          <a:solidFill>
                            <a:srgbClr val="BABABA"/>
                          </a:solidFill>
                          <a:latin typeface="DejaVu Sans Mono"/>
                          <a:ea typeface="DejaVu Sans Mono"/>
                        </a:rPr>
                        <a:t>ng-app=</a:t>
                      </a:r>
                      <a:r>
                        <a:rPr lang="en-US" sz="1800" b="0" strike="noStrike" spc="-1">
                          <a:solidFill>
                            <a:srgbClr val="A5C261"/>
                          </a:solidFill>
                          <a:latin typeface="DejaVu Sans Mono"/>
                          <a:ea typeface="DejaVu Sans Mono"/>
                        </a:rPr>
                        <a:t>""</a:t>
                      </a:r>
                      <a:r>
                        <a:rPr lang="en-US" sz="1800" b="0" strike="noStrike" spc="-1">
                          <a:solidFill>
                            <a:srgbClr val="E8BF6A"/>
                          </a:solidFill>
                          <a:latin typeface="DejaVu Sans Mono"/>
                          <a:ea typeface="DejaVu Sans Mono"/>
                        </a:rPr>
                        <a:t>&gt;</a:t>
                      </a:r>
                      <a:br/>
                      <a:r>
                        <a:rPr lang="en-US" sz="1800" b="0" strike="noStrike" spc="-1">
                          <a:solidFill>
                            <a:srgbClr val="E8BF6A"/>
                          </a:solidFill>
                          <a:latin typeface="DejaVu Sans Mono"/>
                          <a:ea typeface="DejaVu Sans Mono"/>
                        </a:rPr>
                        <a:t>    &lt;p&gt;</a:t>
                      </a:r>
                      <a:r>
                        <a:rPr lang="en-US" sz="1800" b="0" strike="noStrike" spc="-1">
                          <a:solidFill>
                            <a:srgbClr val="A9B7C6"/>
                          </a:solidFill>
                          <a:latin typeface="DejaVu Sans Mono"/>
                          <a:ea typeface="DejaVu Sans Mono"/>
                        </a:rPr>
                        <a:t>Nhập tên c</a:t>
                      </a:r>
                      <a:r>
                        <a:rPr lang="en-US" sz="1800" b="0" strike="noStrike" spc="-1">
                          <a:solidFill>
                            <a:srgbClr val="A9B7C6"/>
                          </a:solidFill>
                          <a:latin typeface="Arial"/>
                          <a:ea typeface="Arial"/>
                        </a:rPr>
                        <a:t>ủ</a:t>
                      </a:r>
                      <a:r>
                        <a:rPr lang="en-US" sz="1800" b="0" strike="noStrike" spc="-1">
                          <a:solidFill>
                            <a:srgbClr val="A9B7C6"/>
                          </a:solidFill>
                          <a:latin typeface="DejaVu Sans Mono"/>
                          <a:ea typeface="DejaVu Sans Mono"/>
                        </a:rPr>
                        <a:t>a bạn: </a:t>
                      </a:r>
                      <a:r>
                        <a:rPr lang="en-US" sz="1800" b="0" strike="noStrike" spc="-1">
                          <a:solidFill>
                            <a:srgbClr val="E8BF6A"/>
                          </a:solidFill>
                          <a:latin typeface="DejaVu Sans Mono"/>
                          <a:ea typeface="DejaVu Sans Mono"/>
                        </a:rPr>
                        <a:t>&lt;input </a:t>
                      </a:r>
                      <a:r>
                        <a:rPr lang="en-US" sz="1800" b="0" strike="noStrike" spc="-1">
                          <a:solidFill>
                            <a:srgbClr val="BABABA"/>
                          </a:solidFill>
                          <a:latin typeface="DejaVu Sans Mono"/>
                          <a:ea typeface="DejaVu Sans Mono"/>
                        </a:rPr>
                        <a:t>type=</a:t>
                      </a:r>
                      <a:r>
                        <a:rPr lang="en-US" sz="1800" b="0" strike="noStrike" spc="-1">
                          <a:solidFill>
                            <a:srgbClr val="A5C261"/>
                          </a:solidFill>
                          <a:latin typeface="DejaVu Sans Mono"/>
                          <a:ea typeface="DejaVu Sans Mono"/>
                        </a:rPr>
                        <a:t>"text" </a:t>
                      </a:r>
                      <a:r>
                        <a:rPr lang="en-US" sz="1800" b="0" strike="noStrike" spc="-1">
                          <a:solidFill>
                            <a:srgbClr val="BABABA"/>
                          </a:solidFill>
                          <a:latin typeface="DejaVu Sans Mono"/>
                          <a:ea typeface="DejaVu Sans Mono"/>
                        </a:rPr>
                        <a:t>size=</a:t>
                      </a:r>
                      <a:r>
                        <a:rPr lang="en-US" sz="1800" b="0" strike="noStrike" spc="-1">
                          <a:solidFill>
                            <a:srgbClr val="A5C261"/>
                          </a:solidFill>
                          <a:latin typeface="DejaVu Sans Mono"/>
                          <a:ea typeface="DejaVu Sans Mono"/>
                        </a:rPr>
                        <a:t>"30" </a:t>
                      </a:r>
                      <a:r>
                        <a:rPr lang="en-US" sz="1800" b="0" strike="noStrike" spc="-1">
                          <a:solidFill>
                            <a:srgbClr val="BABABA"/>
                          </a:solidFill>
                          <a:latin typeface="DejaVu Sans Mono"/>
                          <a:ea typeface="DejaVu Sans Mono"/>
                        </a:rPr>
                        <a:t>ng-model=</a:t>
                      </a:r>
                      <a:r>
                        <a:rPr lang="en-US" sz="1800" b="0" strike="noStrike" spc="-1">
                          <a:solidFill>
                            <a:srgbClr val="A5C261"/>
                          </a:solidFill>
                          <a:latin typeface="DejaVu Sans Mono"/>
                          <a:ea typeface="DejaVu Sans Mono"/>
                        </a:rPr>
                        <a:t>"ten"</a:t>
                      </a:r>
                      <a:r>
                        <a:rPr lang="en-US" sz="1800" b="0" strike="noStrike" spc="-1">
                          <a:solidFill>
                            <a:srgbClr val="E8BF6A"/>
                          </a:solidFill>
                          <a:latin typeface="DejaVu Sans Mono"/>
                          <a:ea typeface="DejaVu Sans Mono"/>
                        </a:rPr>
                        <a:t>&gt;&lt;/p&gt;</a:t>
                      </a:r>
                      <a:br/>
                      <a:r>
                        <a:rPr lang="en-US" sz="1800" b="0" strike="noStrike" spc="-1">
                          <a:solidFill>
                            <a:srgbClr val="E8BF6A"/>
                          </a:solidFill>
                          <a:latin typeface="DejaVu Sans Mono"/>
                          <a:ea typeface="DejaVu Sans Mono"/>
                        </a:rPr>
                        <a:t>    &lt;p&gt;</a:t>
                      </a:r>
                      <a:r>
                        <a:rPr lang="en-US" sz="1800" b="0" strike="noStrike" spc="-1">
                          <a:solidFill>
                            <a:srgbClr val="A9B7C6"/>
                          </a:solidFill>
                          <a:latin typeface="DejaVu Sans Mono"/>
                          <a:ea typeface="DejaVu Sans Mono"/>
                        </a:rPr>
                        <a:t>Xin chào </a:t>
                      </a:r>
                      <a:r>
                        <a:rPr lang="en-US" sz="1800" b="0" strike="noStrike" spc="-1">
                          <a:solidFill>
                            <a:srgbClr val="E8BF6A"/>
                          </a:solidFill>
                          <a:latin typeface="DejaVu Sans Mono"/>
                          <a:ea typeface="DejaVu Sans Mono"/>
                        </a:rPr>
                        <a:t>&lt;span </a:t>
                      </a:r>
                      <a:r>
                        <a:rPr lang="en-US" sz="1800" b="0" strike="noStrike" spc="-1">
                          <a:solidFill>
                            <a:srgbClr val="BABABA"/>
                          </a:solidFill>
                          <a:latin typeface="DejaVu Sans Mono"/>
                          <a:ea typeface="DejaVu Sans Mono"/>
                        </a:rPr>
                        <a:t>ng-bind=</a:t>
                      </a:r>
                      <a:r>
                        <a:rPr lang="en-US" sz="1800" b="0" strike="noStrike" spc="-1">
                          <a:solidFill>
                            <a:srgbClr val="A5C261"/>
                          </a:solidFill>
                          <a:latin typeface="DejaVu Sans Mono"/>
                          <a:ea typeface="DejaVu Sans Mono"/>
                        </a:rPr>
                        <a:t>"ten"</a:t>
                      </a:r>
                      <a:r>
                        <a:rPr lang="en-US" sz="1800" b="0" strike="noStrike" spc="-1">
                          <a:solidFill>
                            <a:srgbClr val="E8BF6A"/>
                          </a:solidFill>
                          <a:latin typeface="DejaVu Sans Mono"/>
                          <a:ea typeface="DejaVu Sans Mono"/>
                        </a:rPr>
                        <a:t>&gt;&lt;/span&gt;</a:t>
                      </a:r>
                      <a:r>
                        <a:rPr lang="en-US" sz="1800" b="0" strike="noStrike" spc="-1">
                          <a:solidFill>
                            <a:srgbClr val="A9B7C6"/>
                          </a:solidFill>
                          <a:latin typeface="DejaVu Sans Mono"/>
                          <a:ea typeface="DejaVu Sans Mono"/>
                        </a:rPr>
                        <a:t>!</a:t>
                      </a:r>
                      <a:r>
                        <a:rPr lang="en-US" sz="1800" b="0" strike="noStrike" spc="-1">
                          <a:solidFill>
                            <a:srgbClr val="E8BF6A"/>
                          </a:solidFill>
                          <a:latin typeface="DejaVu Sans Mono"/>
                          <a:ea typeface="DejaVu Sans Mono"/>
                        </a:rPr>
                        <a:t>&lt;/p&gt;</a:t>
                      </a:r>
                      <a:br/>
                      <a:r>
                        <a:rPr lang="en-US" sz="1800" b="0" strike="noStrike" spc="-1">
                          <a:solidFill>
                            <a:srgbClr val="E8BF6A"/>
                          </a:solidFill>
                          <a:latin typeface="DejaVu Sans Mono"/>
                          <a:ea typeface="DejaVu Sans Mono"/>
                        </a:rPr>
                        <a:t>&lt;/div&gt;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02">
                                            <p:txEl>
                                              <p:pRg st="0" end="61"/>
                                            </p:txEl>
                                          </p:spTgt>
                                        </p:tgtEl>
                                        <p:attrNameLst>
                                          <p:attrName>style.visibility</p:attrName>
                                        </p:attrNameLst>
                                      </p:cBhvr>
                                      <p:to>
                                        <p:strVal val="visible"/>
                                      </p:to>
                                    </p:set>
                                    <p:animEffect transition="in" filter="fade">
                                      <p:cBhvr additive="repl">
                                        <p:cTn id="7" dur="500"/>
                                        <p:tgtEl>
                                          <p:spTgt spid="102">
                                            <p:txEl>
                                              <p:pRg st="0" end="61"/>
                                            </p:txEl>
                                          </p:spTgt>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102">
                                            <p:txEl>
                                              <p:pRg st="154" end="154"/>
                                            </p:txEl>
                                          </p:spTgt>
                                        </p:tgtEl>
                                        <p:attrNameLst>
                                          <p:attrName>style.visibility</p:attrName>
                                        </p:attrNameLst>
                                      </p:cBhvr>
                                      <p:to>
                                        <p:strVal val="visible"/>
                                      </p:to>
                                    </p:set>
                                    <p:animEffect transition="in" filter="fade">
                                      <p:cBhvr additive="repl">
                                        <p:cTn id="12" dur="500"/>
                                        <p:tgtEl>
                                          <p:spTgt spid="102">
                                            <p:txEl>
                                              <p:pRg st="154"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838080" y="27360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2500" lnSpcReduction="20000"/>
          </a:bodyPr>
          <a:lstStyle/>
          <a:p>
            <a:pPr>
              <a:lnSpc>
                <a:spcPct val="150000"/>
              </a:lnSpc>
            </a:pPr>
            <a:r>
              <a:rPr lang="en-US" sz="4400" b="0" strike="noStrike" spc="-1">
                <a:solidFill>
                  <a:srgbClr val="000000"/>
                </a:solidFill>
                <a:latin typeface="Times New Roman"/>
                <a:ea typeface="DejaVu Sans"/>
              </a:rPr>
              <a:t>Ví dụ 1</a:t>
            </a:r>
            <a:br/>
            <a:r>
              <a:rPr lang="en-US" sz="2700" b="0" strike="noStrike" spc="-1">
                <a:solidFill>
                  <a:srgbClr val="000000"/>
                </a:solidFill>
                <a:latin typeface="Times New Roman"/>
                <a:ea typeface="DejaVu Sans"/>
              </a:rPr>
              <a:t>Ứng dụng HelloWorld với AngularJS</a:t>
            </a:r>
            <a:br/>
            <a:endParaRPr lang="en-US" sz="2700" b="0" strike="noStrike" spc="-1">
              <a:latin typeface="Arial"/>
            </a:endParaRPr>
          </a:p>
        </p:txBody>
      </p:sp>
      <p:graphicFrame>
        <p:nvGraphicFramePr>
          <p:cNvPr id="106" name="Table 2"/>
          <p:cNvGraphicFramePr/>
          <p:nvPr/>
        </p:nvGraphicFramePr>
        <p:xfrm>
          <a:off x="914400" y="1737360"/>
          <a:ext cx="10515600" cy="4572000"/>
        </p:xfrm>
        <a:graphic>
          <a:graphicData uri="http://schemas.openxmlformats.org/drawingml/2006/table">
            <a:tbl>
              <a:tblPr/>
              <a:tblGrid>
                <a:gridCol w="10515600">
                  <a:extLst>
                    <a:ext uri="{9D8B030D-6E8A-4147-A177-3AD203B41FA5}">
                      <a16:colId xmlns:a16="http://schemas.microsoft.com/office/drawing/2014/main" val="20000"/>
                    </a:ext>
                  </a:extLst>
                </a:gridCol>
              </a:tblGrid>
              <a:tr h="4259160">
                <a:tc>
                  <a:txBody>
                    <a:bodyPr/>
                    <a:lstStyle/>
                    <a:p>
                      <a:r>
                        <a:rPr lang="en-US" sz="1600" b="0" strike="noStrike" spc="-1">
                          <a:solidFill>
                            <a:srgbClr val="E8BF6A"/>
                          </a:solidFill>
                          <a:latin typeface="DejaVu Sans Mono"/>
                          <a:ea typeface="DejaVu Sans Mono"/>
                        </a:rPr>
                        <a:t>&lt;!DOCTYPE </a:t>
                      </a:r>
                      <a:r>
                        <a:rPr lang="en-US" sz="1600" b="0" strike="noStrike" spc="-1">
                          <a:solidFill>
                            <a:srgbClr val="BABABA"/>
                          </a:solidFill>
                          <a:latin typeface="DejaVu Sans Mono"/>
                          <a:ea typeface="DejaVu Sans Mono"/>
                        </a:rPr>
                        <a:t>html</a:t>
                      </a:r>
                      <a:r>
                        <a:rPr lang="en-US" sz="1600" b="0" strike="noStrike" spc="-1">
                          <a:solidFill>
                            <a:srgbClr val="E8BF6A"/>
                          </a:solidFill>
                          <a:latin typeface="DejaVu Sans Mono"/>
                          <a:ea typeface="DejaVu Sans Mono"/>
                        </a:rPr>
                        <a:t>&gt;</a:t>
                      </a:r>
                      <a:br/>
                      <a:r>
                        <a:rPr lang="en-US" sz="1600" b="0" strike="noStrike" spc="-1">
                          <a:solidFill>
                            <a:srgbClr val="E8BF6A"/>
                          </a:solidFill>
                          <a:latin typeface="DejaVu Sans Mono"/>
                          <a:ea typeface="DejaVu Sans Mono"/>
                        </a:rPr>
                        <a:t>&lt;html </a:t>
                      </a:r>
                      <a:r>
                        <a:rPr lang="en-US" sz="1600" b="0" strike="noStrike" spc="-1">
                          <a:solidFill>
                            <a:srgbClr val="BABABA"/>
                          </a:solidFill>
                          <a:latin typeface="DejaVu Sans Mono"/>
                          <a:ea typeface="DejaVu Sans Mono"/>
                        </a:rPr>
                        <a:t>lang=</a:t>
                      </a:r>
                      <a:r>
                        <a:rPr lang="en-US" sz="1600" b="0" strike="noStrike" spc="-1">
                          <a:solidFill>
                            <a:srgbClr val="A5C261"/>
                          </a:solidFill>
                          <a:latin typeface="DejaVu Sans Mono"/>
                          <a:ea typeface="DejaVu Sans Mono"/>
                        </a:rPr>
                        <a:t>"en"</a:t>
                      </a:r>
                      <a:r>
                        <a:rPr lang="en-US" sz="1600" b="0" strike="noStrike" spc="-1">
                          <a:solidFill>
                            <a:srgbClr val="E8BF6A"/>
                          </a:solidFill>
                          <a:latin typeface="DejaVu Sans Mono"/>
                          <a:ea typeface="DejaVu Sans Mono"/>
                        </a:rPr>
                        <a:t>&gt;</a:t>
                      </a:r>
                      <a:br/>
                      <a:r>
                        <a:rPr lang="en-US" sz="1600" b="0" strike="noStrike" spc="-1">
                          <a:solidFill>
                            <a:srgbClr val="E8BF6A"/>
                          </a:solidFill>
                          <a:latin typeface="DejaVu Sans Mono"/>
                          <a:ea typeface="DejaVu Sans Mono"/>
                        </a:rPr>
                        <a:t>&lt;head&gt;</a:t>
                      </a:r>
                      <a:br/>
                      <a:r>
                        <a:rPr lang="en-US" sz="1600" b="0" strike="noStrike" spc="-1">
                          <a:solidFill>
                            <a:srgbClr val="E8BF6A"/>
                          </a:solidFill>
                          <a:latin typeface="DejaVu Sans Mono"/>
                          <a:ea typeface="DejaVu Sans Mono"/>
                        </a:rPr>
                        <a:t>    &lt;meta </a:t>
                      </a:r>
                      <a:r>
                        <a:rPr lang="en-US" sz="1600" b="0" strike="noStrike" spc="-1">
                          <a:solidFill>
                            <a:srgbClr val="BABABA"/>
                          </a:solidFill>
                          <a:latin typeface="DejaVu Sans Mono"/>
                          <a:ea typeface="DejaVu Sans Mono"/>
                        </a:rPr>
                        <a:t>charset=</a:t>
                      </a:r>
                      <a:r>
                        <a:rPr lang="en-US" sz="1600" b="0" strike="noStrike" spc="-1">
                          <a:solidFill>
                            <a:srgbClr val="A5C261"/>
                          </a:solidFill>
                          <a:latin typeface="DejaVu Sans Mono"/>
                          <a:ea typeface="DejaVu Sans Mono"/>
                        </a:rPr>
                        <a:t>"UTF-8"</a:t>
                      </a:r>
                      <a:r>
                        <a:rPr lang="en-US" sz="1600" b="0" strike="noStrike" spc="-1">
                          <a:solidFill>
                            <a:srgbClr val="E8BF6A"/>
                          </a:solidFill>
                          <a:latin typeface="DejaVu Sans Mono"/>
                          <a:ea typeface="DejaVu Sans Mono"/>
                        </a:rPr>
                        <a:t>&gt;</a:t>
                      </a:r>
                      <a:br/>
                      <a:r>
                        <a:rPr lang="en-US" sz="1600" b="0" strike="noStrike" spc="-1">
                          <a:solidFill>
                            <a:srgbClr val="E8BF6A"/>
                          </a:solidFill>
                          <a:latin typeface="DejaVu Sans Mono"/>
                          <a:ea typeface="DejaVu Sans Mono"/>
                        </a:rPr>
                        <a:t>    &lt;title&gt;</a:t>
                      </a:r>
                      <a:r>
                        <a:rPr lang="en-US" sz="1600" b="0" strike="noStrike" spc="-1">
                          <a:solidFill>
                            <a:srgbClr val="A9B7C6"/>
                          </a:solidFill>
                          <a:latin typeface="DejaVu Sans Mono"/>
                          <a:ea typeface="DejaVu Sans Mono"/>
                        </a:rPr>
                        <a:t>Tạo ứng dụng AngularJS đ</a:t>
                      </a:r>
                      <a:r>
                        <a:rPr lang="en-US" sz="1600" b="0" strike="noStrike" spc="-1">
                          <a:solidFill>
                            <a:srgbClr val="A9B7C6"/>
                          </a:solidFill>
                          <a:latin typeface="Arial"/>
                          <a:ea typeface="Arial"/>
                        </a:rPr>
                        <a:t>ầ</a:t>
                      </a:r>
                      <a:r>
                        <a:rPr lang="en-US" sz="1600" b="0" strike="noStrike" spc="-1">
                          <a:solidFill>
                            <a:srgbClr val="A9B7C6"/>
                          </a:solidFill>
                          <a:latin typeface="DejaVu Sans Mono"/>
                          <a:ea typeface="DejaVu Sans Mono"/>
                        </a:rPr>
                        <a:t>u tiên</a:t>
                      </a:r>
                      <a:r>
                        <a:rPr lang="en-US" sz="1600" b="0" strike="noStrike" spc="-1">
                          <a:solidFill>
                            <a:srgbClr val="E8BF6A"/>
                          </a:solidFill>
                          <a:latin typeface="DejaVu Sans Mono"/>
                          <a:ea typeface="DejaVu Sans Mono"/>
                        </a:rPr>
                        <a:t>&lt;/title&gt;</a:t>
                      </a:r>
                      <a:br/>
                      <a:r>
                        <a:rPr lang="en-US" sz="1600" b="0" strike="noStrike" spc="-1">
                          <a:solidFill>
                            <a:srgbClr val="E8BF6A"/>
                          </a:solidFill>
                          <a:latin typeface="DejaVu Sans Mono"/>
                          <a:ea typeface="DejaVu Sans Mono"/>
                        </a:rPr>
                        <a:t>    &lt;script </a:t>
                      </a:r>
                      <a:r>
                        <a:rPr lang="en-US" sz="1600" b="0" strike="noStrike" spc="-1">
                          <a:solidFill>
                            <a:srgbClr val="BABABA"/>
                          </a:solidFill>
                          <a:latin typeface="DejaVu Sans Mono"/>
                          <a:ea typeface="DejaVu Sans Mono"/>
                        </a:rPr>
                        <a:t>src=</a:t>
                      </a:r>
                      <a:r>
                        <a:rPr lang="en-US" sz="1600" b="0" strike="noStrike" spc="-1">
                          <a:solidFill>
                            <a:srgbClr val="A5C261"/>
                          </a:solidFill>
                          <a:latin typeface="DejaVu Sans Mono"/>
                          <a:ea typeface="DejaVu Sans Mono"/>
                        </a:rPr>
                        <a:t>"http://ajax.googleapis.com/ajax/libs/angularjs/1.6.3/angular.min.js"</a:t>
                      </a:r>
                      <a:r>
                        <a:rPr lang="en-US" sz="1600" b="0" strike="noStrike" spc="-1">
                          <a:solidFill>
                            <a:srgbClr val="E8BF6A"/>
                          </a:solidFill>
                          <a:latin typeface="DejaVu Sans Mono"/>
                          <a:ea typeface="DejaVu Sans Mono"/>
                        </a:rPr>
                        <a:t>&gt;&lt;/script&gt;</a:t>
                      </a:r>
                      <a:br/>
                      <a:br/>
                      <a:r>
                        <a:rPr lang="en-US" sz="1600" b="0" strike="noStrike" spc="-1">
                          <a:solidFill>
                            <a:srgbClr val="E8BF6A"/>
                          </a:solidFill>
                          <a:latin typeface="DejaVu Sans Mono"/>
                          <a:ea typeface="DejaVu Sans Mono"/>
                        </a:rPr>
                        <a:t>&lt;/head&gt;</a:t>
                      </a:r>
                      <a:br/>
                      <a:br/>
                      <a:r>
                        <a:rPr lang="en-US" sz="1600" b="0" strike="noStrike" spc="-1">
                          <a:solidFill>
                            <a:srgbClr val="E8BF6A"/>
                          </a:solidFill>
                          <a:latin typeface="DejaVu Sans Mono"/>
                          <a:ea typeface="DejaVu Sans Mono"/>
                        </a:rPr>
                        <a:t>&lt;body&gt;</a:t>
                      </a:r>
                      <a:br/>
                      <a:r>
                        <a:rPr lang="en-US" sz="1600" b="0" strike="noStrike" spc="-1">
                          <a:solidFill>
                            <a:srgbClr val="E8BF6A"/>
                          </a:solidFill>
                          <a:latin typeface="DejaVu Sans Mono"/>
                          <a:ea typeface="DejaVu Sans Mono"/>
                        </a:rPr>
                        <a:t>&lt;h1&gt;</a:t>
                      </a:r>
                      <a:r>
                        <a:rPr lang="en-US" sz="1600" b="0" strike="noStrike" spc="-1">
                          <a:solidFill>
                            <a:srgbClr val="A9B7C6"/>
                          </a:solidFill>
                          <a:latin typeface="DejaVu Sans Mono"/>
                          <a:ea typeface="DejaVu Sans Mono"/>
                        </a:rPr>
                        <a:t>Ứng dụng HelloWorld với AngularJS </a:t>
                      </a:r>
                      <a:r>
                        <a:rPr lang="en-US" sz="1600" b="0" strike="noStrike" spc="-1">
                          <a:solidFill>
                            <a:srgbClr val="E8BF6A"/>
                          </a:solidFill>
                          <a:latin typeface="DejaVu Sans Mono"/>
                          <a:ea typeface="DejaVu Sans Mono"/>
                        </a:rPr>
                        <a:t>&lt;/h1&gt;</a:t>
                      </a:r>
                      <a:br/>
                      <a:r>
                        <a:rPr lang="en-US" sz="1600" b="0" strike="noStrike" spc="-1">
                          <a:solidFill>
                            <a:srgbClr val="E8BF6A"/>
                          </a:solidFill>
                          <a:latin typeface="DejaVu Sans Mono"/>
                          <a:ea typeface="DejaVu Sans Mono"/>
                        </a:rPr>
                        <a:t>&lt;div </a:t>
                      </a:r>
                      <a:r>
                        <a:rPr lang="en-US" sz="1600" b="0" strike="noStrike" spc="-1">
                          <a:solidFill>
                            <a:srgbClr val="BABABA"/>
                          </a:solidFill>
                          <a:latin typeface="DejaVu Sans Mono"/>
                          <a:ea typeface="DejaVu Sans Mono"/>
                        </a:rPr>
                        <a:t>ng-app=</a:t>
                      </a:r>
                      <a:r>
                        <a:rPr lang="en-US" sz="1600" b="0" strike="noStrike" spc="-1">
                          <a:solidFill>
                            <a:srgbClr val="A5C261"/>
                          </a:solidFill>
                          <a:latin typeface="DejaVu Sans Mono"/>
                          <a:ea typeface="DejaVu Sans Mono"/>
                        </a:rPr>
                        <a:t>""</a:t>
                      </a:r>
                      <a:r>
                        <a:rPr lang="en-US" sz="1600" b="0" strike="noStrike" spc="-1">
                          <a:solidFill>
                            <a:srgbClr val="E8BF6A"/>
                          </a:solidFill>
                          <a:latin typeface="DejaVu Sans Mono"/>
                          <a:ea typeface="DejaVu Sans Mono"/>
                        </a:rPr>
                        <a:t>&gt;</a:t>
                      </a:r>
                      <a:br/>
                      <a:r>
                        <a:rPr lang="en-US" sz="1600" b="0" strike="noStrike" spc="-1">
                          <a:solidFill>
                            <a:srgbClr val="E8BF6A"/>
                          </a:solidFill>
                          <a:latin typeface="DejaVu Sans Mono"/>
                          <a:ea typeface="DejaVu Sans Mono"/>
                        </a:rPr>
                        <a:t>    &lt;p&gt;</a:t>
                      </a:r>
                      <a:r>
                        <a:rPr lang="en-US" sz="1600" b="0" strike="noStrike" spc="-1">
                          <a:solidFill>
                            <a:srgbClr val="A9B7C6"/>
                          </a:solidFill>
                          <a:latin typeface="DejaVu Sans Mono"/>
                          <a:ea typeface="DejaVu Sans Mono"/>
                        </a:rPr>
                        <a:t>Nhập tên c</a:t>
                      </a:r>
                      <a:r>
                        <a:rPr lang="en-US" sz="1600" b="0" strike="noStrike" spc="-1">
                          <a:solidFill>
                            <a:srgbClr val="A9B7C6"/>
                          </a:solidFill>
                          <a:latin typeface="Arial"/>
                          <a:ea typeface="Arial"/>
                        </a:rPr>
                        <a:t>ủ</a:t>
                      </a:r>
                      <a:r>
                        <a:rPr lang="en-US" sz="1600" b="0" strike="noStrike" spc="-1">
                          <a:solidFill>
                            <a:srgbClr val="A9B7C6"/>
                          </a:solidFill>
                          <a:latin typeface="DejaVu Sans Mono"/>
                          <a:ea typeface="DejaVu Sans Mono"/>
                        </a:rPr>
                        <a:t>a bạn: </a:t>
                      </a:r>
                      <a:r>
                        <a:rPr lang="en-US" sz="1600" b="0" strike="noStrike" spc="-1">
                          <a:solidFill>
                            <a:srgbClr val="E8BF6A"/>
                          </a:solidFill>
                          <a:latin typeface="DejaVu Sans Mono"/>
                          <a:ea typeface="DejaVu Sans Mono"/>
                        </a:rPr>
                        <a:t>&lt;input </a:t>
                      </a:r>
                      <a:r>
                        <a:rPr lang="en-US" sz="1600" b="0" strike="noStrike" spc="-1">
                          <a:solidFill>
                            <a:srgbClr val="BABABA"/>
                          </a:solidFill>
                          <a:latin typeface="DejaVu Sans Mono"/>
                          <a:ea typeface="DejaVu Sans Mono"/>
                        </a:rPr>
                        <a:t>type=</a:t>
                      </a:r>
                      <a:r>
                        <a:rPr lang="en-US" sz="1600" b="0" strike="noStrike" spc="-1">
                          <a:solidFill>
                            <a:srgbClr val="A5C261"/>
                          </a:solidFill>
                          <a:latin typeface="DejaVu Sans Mono"/>
                          <a:ea typeface="DejaVu Sans Mono"/>
                        </a:rPr>
                        <a:t>"text" </a:t>
                      </a:r>
                      <a:r>
                        <a:rPr lang="en-US" sz="1600" b="0" strike="noStrike" spc="-1">
                          <a:solidFill>
                            <a:srgbClr val="BABABA"/>
                          </a:solidFill>
                          <a:latin typeface="DejaVu Sans Mono"/>
                          <a:ea typeface="DejaVu Sans Mono"/>
                        </a:rPr>
                        <a:t>size=</a:t>
                      </a:r>
                      <a:r>
                        <a:rPr lang="en-US" sz="1600" b="0" strike="noStrike" spc="-1">
                          <a:solidFill>
                            <a:srgbClr val="A5C261"/>
                          </a:solidFill>
                          <a:latin typeface="DejaVu Sans Mono"/>
                          <a:ea typeface="DejaVu Sans Mono"/>
                        </a:rPr>
                        <a:t>"30" </a:t>
                      </a:r>
                      <a:r>
                        <a:rPr lang="en-US" sz="1600" b="0" strike="noStrike" spc="-1">
                          <a:solidFill>
                            <a:srgbClr val="BABABA"/>
                          </a:solidFill>
                          <a:latin typeface="DejaVu Sans Mono"/>
                          <a:ea typeface="DejaVu Sans Mono"/>
                        </a:rPr>
                        <a:t>ng-model=</a:t>
                      </a:r>
                      <a:r>
                        <a:rPr lang="en-US" sz="1600" b="0" strike="noStrike" spc="-1">
                          <a:solidFill>
                            <a:srgbClr val="A5C261"/>
                          </a:solidFill>
                          <a:latin typeface="DejaVu Sans Mono"/>
                          <a:ea typeface="DejaVu Sans Mono"/>
                        </a:rPr>
                        <a:t>"ten"</a:t>
                      </a:r>
                      <a:r>
                        <a:rPr lang="en-US" sz="1600" b="0" strike="noStrike" spc="-1">
                          <a:solidFill>
                            <a:srgbClr val="E8BF6A"/>
                          </a:solidFill>
                          <a:latin typeface="DejaVu Sans Mono"/>
                          <a:ea typeface="DejaVu Sans Mono"/>
                        </a:rPr>
                        <a:t>&gt;&lt;/p&gt;</a:t>
                      </a:r>
                      <a:br/>
                      <a:r>
                        <a:rPr lang="en-US" sz="1600" b="0" strike="noStrike" spc="-1">
                          <a:solidFill>
                            <a:srgbClr val="E8BF6A"/>
                          </a:solidFill>
                          <a:latin typeface="DejaVu Sans Mono"/>
                          <a:ea typeface="DejaVu Sans Mono"/>
                        </a:rPr>
                        <a:t>    &lt;p&gt;</a:t>
                      </a:r>
                      <a:r>
                        <a:rPr lang="en-US" sz="1600" b="0" strike="noStrike" spc="-1">
                          <a:solidFill>
                            <a:srgbClr val="A9B7C6"/>
                          </a:solidFill>
                          <a:latin typeface="DejaVu Sans Mono"/>
                          <a:ea typeface="DejaVu Sans Mono"/>
                        </a:rPr>
                        <a:t>Xin chào </a:t>
                      </a:r>
                      <a:r>
                        <a:rPr lang="en-US" sz="1600" b="0" strike="noStrike" spc="-1">
                          <a:solidFill>
                            <a:srgbClr val="E8BF6A"/>
                          </a:solidFill>
                          <a:latin typeface="DejaVu Sans Mono"/>
                          <a:ea typeface="DejaVu Sans Mono"/>
                        </a:rPr>
                        <a:t>&lt;span </a:t>
                      </a:r>
                      <a:r>
                        <a:rPr lang="en-US" sz="1600" b="0" strike="noStrike" spc="-1">
                          <a:solidFill>
                            <a:srgbClr val="BABABA"/>
                          </a:solidFill>
                          <a:latin typeface="DejaVu Sans Mono"/>
                          <a:ea typeface="DejaVu Sans Mono"/>
                        </a:rPr>
                        <a:t>ng-bind=</a:t>
                      </a:r>
                      <a:r>
                        <a:rPr lang="en-US" sz="1600" b="0" strike="noStrike" spc="-1">
                          <a:solidFill>
                            <a:srgbClr val="A5C261"/>
                          </a:solidFill>
                          <a:latin typeface="DejaVu Sans Mono"/>
                          <a:ea typeface="DejaVu Sans Mono"/>
                        </a:rPr>
                        <a:t>"ten"</a:t>
                      </a:r>
                      <a:r>
                        <a:rPr lang="en-US" sz="1600" b="0" strike="noStrike" spc="-1">
                          <a:solidFill>
                            <a:srgbClr val="E8BF6A"/>
                          </a:solidFill>
                          <a:latin typeface="DejaVu Sans Mono"/>
                          <a:ea typeface="DejaVu Sans Mono"/>
                        </a:rPr>
                        <a:t>&gt;&lt;/span&gt;</a:t>
                      </a:r>
                      <a:r>
                        <a:rPr lang="en-US" sz="1600" b="0" strike="noStrike" spc="-1">
                          <a:solidFill>
                            <a:srgbClr val="A9B7C6"/>
                          </a:solidFill>
                          <a:latin typeface="DejaVu Sans Mono"/>
                          <a:ea typeface="DejaVu Sans Mono"/>
                        </a:rPr>
                        <a:t>!</a:t>
                      </a:r>
                      <a:r>
                        <a:rPr lang="en-US" sz="1600" b="0" strike="noStrike" spc="-1">
                          <a:solidFill>
                            <a:srgbClr val="E8BF6A"/>
                          </a:solidFill>
                          <a:latin typeface="DejaVu Sans Mono"/>
                          <a:ea typeface="DejaVu Sans Mono"/>
                        </a:rPr>
                        <a:t>&lt;/p&gt;</a:t>
                      </a:r>
                      <a:br/>
                      <a:r>
                        <a:rPr lang="en-US" sz="1600" b="0" strike="noStrike" spc="-1">
                          <a:solidFill>
                            <a:srgbClr val="E8BF6A"/>
                          </a:solidFill>
                          <a:latin typeface="DejaVu Sans Mono"/>
                          <a:ea typeface="DejaVu Sans Mono"/>
                        </a:rPr>
                        <a:t>&lt;/div&gt;</a:t>
                      </a:r>
                      <a:br/>
                      <a:br/>
                      <a:r>
                        <a:rPr lang="en-US" sz="1600" b="0" strike="noStrike" spc="-1">
                          <a:solidFill>
                            <a:srgbClr val="E8BF6A"/>
                          </a:solidFill>
                          <a:latin typeface="DejaVu Sans Mono"/>
                          <a:ea typeface="DejaVu Sans Mono"/>
                        </a:rPr>
                        <a:t>&lt;/body&gt;</a:t>
                      </a:r>
                      <a:br/>
                      <a:r>
                        <a:rPr lang="en-US" sz="1600" b="0" strike="noStrike" spc="-1">
                          <a:solidFill>
                            <a:srgbClr val="E8BF6A"/>
                          </a:solidFill>
                          <a:latin typeface="DejaVu Sans Mono"/>
                          <a:ea typeface="DejaVu Sans Mono"/>
                        </a:rPr>
                        <a:t>&lt;/html&gt;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slow">
    <p:push dir="u"/>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additive="repl">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Times New Roman"/>
                <a:ea typeface="DejaVu Sans"/>
              </a:rPr>
              <a:t>Kết quả</a:t>
            </a:r>
            <a:endParaRPr lang="en-US" sz="4400" b="0" strike="noStrike" spc="-1">
              <a:latin typeface="Arial"/>
            </a:endParaRPr>
          </a:p>
        </p:txBody>
      </p:sp>
      <p:pic>
        <p:nvPicPr>
          <p:cNvPr id="108" name="Picture 3"/>
          <p:cNvPicPr/>
          <p:nvPr/>
        </p:nvPicPr>
        <p:blipFill>
          <a:blip r:embed="rId2"/>
          <a:stretch/>
        </p:blipFill>
        <p:spPr>
          <a:xfrm>
            <a:off x="838080" y="1690560"/>
            <a:ext cx="9267480" cy="4512960"/>
          </a:xfrm>
          <a:prstGeom prst="rect">
            <a:avLst/>
          </a:prstGeom>
          <a:ln>
            <a:noFill/>
          </a:ln>
        </p:spPr>
      </p:pic>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additive="repl">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additive="repl">
                                        <p:cTn id="1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838080" y="365040"/>
            <a:ext cx="10514520" cy="822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600" b="0" strike="noStrike" spc="-1">
                <a:solidFill>
                  <a:srgbClr val="000000"/>
                </a:solidFill>
                <a:latin typeface="Calibri"/>
                <a:ea typeface="DejaVu Sans"/>
              </a:rPr>
              <a:t>Ví dụ 2: Hiệu ứng Animation với AngularJS</a:t>
            </a:r>
            <a:endParaRPr lang="en-US" sz="3600" b="0" strike="noStrike" spc="-1">
              <a:latin typeface="Arial"/>
            </a:endParaRPr>
          </a:p>
        </p:txBody>
      </p:sp>
      <p:graphicFrame>
        <p:nvGraphicFramePr>
          <p:cNvPr id="110" name="Table 2"/>
          <p:cNvGraphicFramePr/>
          <p:nvPr/>
        </p:nvGraphicFramePr>
        <p:xfrm>
          <a:off x="758880" y="1015560"/>
          <a:ext cx="10949040" cy="336960"/>
        </p:xfrm>
        <a:graphic>
          <a:graphicData uri="http://schemas.openxmlformats.org/drawingml/2006/table">
            <a:tbl>
              <a:tblPr/>
              <a:tblGrid>
                <a:gridCol w="10949400">
                  <a:extLst>
                    <a:ext uri="{9D8B030D-6E8A-4147-A177-3AD203B41FA5}">
                      <a16:colId xmlns:a16="http://schemas.microsoft.com/office/drawing/2014/main" val="20000"/>
                    </a:ext>
                  </a:extLst>
                </a:gridCol>
              </a:tblGrid>
              <a:tr h="337320">
                <a:tc>
                  <a:txBody>
                    <a:bodyPr/>
                    <a:lstStyle/>
                    <a:p>
                      <a:r>
                        <a:rPr lang="en-US" sz="1400" b="0" strike="noStrike" spc="-1">
                          <a:solidFill>
                            <a:srgbClr val="E8BF6A"/>
                          </a:solidFill>
                          <a:latin typeface="DejaVu Sans Mono"/>
                          <a:ea typeface="DejaVu Sans Mono"/>
                        </a:rPr>
                        <a:t>&lt;!DOCTYPE </a:t>
                      </a:r>
                      <a:r>
                        <a:rPr lang="en-US" sz="1400" b="0" strike="noStrike" spc="-1">
                          <a:solidFill>
                            <a:srgbClr val="BABABA"/>
                          </a:solidFill>
                          <a:latin typeface="DejaVu Sans Mono"/>
                          <a:ea typeface="DejaVu Sans Mono"/>
                        </a:rPr>
                        <a:t>html</a:t>
                      </a:r>
                      <a:r>
                        <a:rPr lang="en-US" sz="1400" b="0" strike="noStrike" spc="-1">
                          <a:solidFill>
                            <a:srgbClr val="E8BF6A"/>
                          </a:solidFill>
                          <a:latin typeface="DejaVu Sans Mono"/>
                          <a:ea typeface="DejaVu Sans Mono"/>
                        </a:rPr>
                        <a:t>&gt;</a:t>
                      </a:r>
                      <a:br/>
                      <a:r>
                        <a:rPr lang="en-US" sz="1400" b="0" strike="noStrike" spc="-1">
                          <a:solidFill>
                            <a:srgbClr val="E8BF6A"/>
                          </a:solidFill>
                          <a:latin typeface="DejaVu Sans Mono"/>
                          <a:ea typeface="DejaVu Sans Mono"/>
                        </a:rPr>
                        <a:t>&lt;html </a:t>
                      </a:r>
                      <a:r>
                        <a:rPr lang="en-US" sz="1400" b="0" strike="noStrike" spc="-1">
                          <a:solidFill>
                            <a:srgbClr val="BABABA"/>
                          </a:solidFill>
                          <a:latin typeface="DejaVu Sans Mono"/>
                          <a:ea typeface="DejaVu Sans Mono"/>
                        </a:rPr>
                        <a:t>lang=</a:t>
                      </a:r>
                      <a:r>
                        <a:rPr lang="en-US" sz="1400" b="0" strike="noStrike" spc="-1">
                          <a:solidFill>
                            <a:srgbClr val="A5C261"/>
                          </a:solidFill>
                          <a:latin typeface="DejaVu Sans Mono"/>
                          <a:ea typeface="DejaVu Sans Mono"/>
                        </a:rPr>
                        <a:t>"en"</a:t>
                      </a:r>
                      <a:r>
                        <a:rPr lang="en-US" sz="1400" b="0" strike="noStrike" spc="-1">
                          <a:solidFill>
                            <a:srgbClr val="E8BF6A"/>
                          </a:solidFill>
                          <a:latin typeface="DejaVu Sans Mono"/>
                          <a:ea typeface="DejaVu Sans Mono"/>
                        </a:rPr>
                        <a:t>&gt;</a:t>
                      </a:r>
                      <a:br/>
                      <a:r>
                        <a:rPr lang="en-US" sz="1400" b="0" strike="noStrike" spc="-1">
                          <a:solidFill>
                            <a:srgbClr val="E8BF6A"/>
                          </a:solidFill>
                          <a:latin typeface="DejaVu Sans Mono"/>
                          <a:ea typeface="DejaVu Sans Mono"/>
                        </a:rPr>
                        <a:t>&lt;head&gt;</a:t>
                      </a:r>
                      <a:br/>
                      <a:r>
                        <a:rPr lang="en-US" sz="1400" b="0" strike="noStrike" spc="-1">
                          <a:solidFill>
                            <a:srgbClr val="E8BF6A"/>
                          </a:solidFill>
                          <a:latin typeface="DejaVu Sans Mono"/>
                          <a:ea typeface="DejaVu Sans Mono"/>
                        </a:rPr>
                        <a:t>    &lt;meta </a:t>
                      </a:r>
                      <a:r>
                        <a:rPr lang="en-US" sz="1400" b="0" strike="noStrike" spc="-1">
                          <a:solidFill>
                            <a:srgbClr val="BABABA"/>
                          </a:solidFill>
                          <a:latin typeface="DejaVu Sans Mono"/>
                          <a:ea typeface="DejaVu Sans Mono"/>
                        </a:rPr>
                        <a:t>charset=</a:t>
                      </a:r>
                      <a:r>
                        <a:rPr lang="en-US" sz="1400" b="0" strike="noStrike" spc="-1">
                          <a:solidFill>
                            <a:srgbClr val="A5C261"/>
                          </a:solidFill>
                          <a:latin typeface="DejaVu Sans Mono"/>
                          <a:ea typeface="DejaVu Sans Mono"/>
                        </a:rPr>
                        <a:t>"UTF-8"</a:t>
                      </a:r>
                      <a:r>
                        <a:rPr lang="en-US" sz="1400" b="0" strike="noStrike" spc="-1">
                          <a:solidFill>
                            <a:srgbClr val="E8BF6A"/>
                          </a:solidFill>
                          <a:latin typeface="DejaVu Sans Mono"/>
                          <a:ea typeface="DejaVu Sans Mono"/>
                        </a:rPr>
                        <a:t>&gt;</a:t>
                      </a:r>
                      <a:br/>
                      <a:r>
                        <a:rPr lang="en-US" sz="1400" b="0" strike="noStrike" spc="-1">
                          <a:solidFill>
                            <a:srgbClr val="E8BF6A"/>
                          </a:solidFill>
                          <a:latin typeface="DejaVu Sans Mono"/>
                          <a:ea typeface="DejaVu Sans Mono"/>
                        </a:rPr>
                        <a:t>    &lt;title&gt;</a:t>
                      </a:r>
                      <a:r>
                        <a:rPr lang="en-US" sz="1400" b="0" strike="noStrike" spc="-1">
                          <a:solidFill>
                            <a:srgbClr val="A9B7C6"/>
                          </a:solidFill>
                          <a:latin typeface="DejaVu Sans Mono"/>
                          <a:ea typeface="DejaVu Sans Mono"/>
                        </a:rPr>
                        <a:t>Hiệu ứng div</a:t>
                      </a:r>
                      <a:r>
                        <a:rPr lang="en-US" sz="1400" b="0" strike="noStrike" spc="-1">
                          <a:solidFill>
                            <a:srgbClr val="E8BF6A"/>
                          </a:solidFill>
                          <a:latin typeface="DejaVu Sans Mono"/>
                          <a:ea typeface="DejaVu Sans Mono"/>
                        </a:rPr>
                        <a:t>&lt;/title&gt;</a:t>
                      </a:r>
                      <a:br/>
                      <a:br/>
                      <a:r>
                        <a:rPr lang="en-US" sz="1400" b="0" strike="noStrike" spc="-1">
                          <a:solidFill>
                            <a:srgbClr val="E8BF6A"/>
                          </a:solidFill>
                          <a:latin typeface="DejaVu Sans Mono"/>
                          <a:ea typeface="DejaVu Sans Mono"/>
                        </a:rPr>
                        <a:t>    &lt;style&gt;</a:t>
                      </a:r>
                      <a:br/>
                      <a:r>
                        <a:rPr lang="en-US" sz="1400" b="0" strike="noStrike" spc="-1">
                          <a:solidFill>
                            <a:srgbClr val="E8BF6A"/>
                          </a:solidFill>
                          <a:latin typeface="DejaVu Sans Mono"/>
                          <a:ea typeface="DejaVu Sans Mono"/>
                        </a:rPr>
                        <a:t>        </a:t>
                      </a:r>
                      <a:r>
                        <a:rPr lang="en-US" sz="1400" b="0" strike="noStrike" spc="-1">
                          <a:solidFill>
                            <a:srgbClr val="CC7832"/>
                          </a:solidFill>
                          <a:latin typeface="DejaVu Sans Mono"/>
                          <a:ea typeface="DejaVu Sans Mono"/>
                        </a:rPr>
                        <a:t>div </a:t>
                      </a:r>
                      <a:r>
                        <a:rPr lang="en-US" sz="1400" b="0" strike="noStrike" spc="-1">
                          <a:solidFill>
                            <a:srgbClr val="A9B7C6"/>
                          </a:solidFill>
                          <a:latin typeface="DejaVu Sans Mono"/>
                          <a:ea typeface="DejaVu Sans Mono"/>
                        </a:rPr>
                        <a:t>{</a:t>
                      </a:r>
                      <a:br/>
                      <a:r>
                        <a:rPr lang="en-US" sz="1400" b="0" strike="noStrike" spc="-1">
                          <a:solidFill>
                            <a:srgbClr val="A9B7C6"/>
                          </a:solidFill>
                          <a:latin typeface="DejaVu Sans Mono"/>
                          <a:ea typeface="DejaVu Sans Mono"/>
                        </a:rPr>
                        <a:t>            </a:t>
                      </a:r>
                      <a:r>
                        <a:rPr lang="en-US" sz="1400" b="0" strike="noStrike" spc="-1">
                          <a:solidFill>
                            <a:srgbClr val="BABABA"/>
                          </a:solidFill>
                          <a:latin typeface="DejaVu Sans Mono"/>
                          <a:ea typeface="DejaVu Sans Mono"/>
                        </a:rPr>
                        <a:t>transition</a:t>
                      </a:r>
                      <a:r>
                        <a:rPr lang="en-US" sz="1400" b="0" strike="noStrike" spc="-1">
                          <a:solidFill>
                            <a:srgbClr val="A9B7C6"/>
                          </a:solidFill>
                          <a:latin typeface="DejaVu Sans Mono"/>
                          <a:ea typeface="DejaVu Sans Mono"/>
                        </a:rPr>
                        <a:t>: </a:t>
                      </a:r>
                      <a:r>
                        <a:rPr lang="en-US" sz="1400" b="0" strike="noStrike" spc="-1">
                          <a:solidFill>
                            <a:srgbClr val="A5C261"/>
                          </a:solidFill>
                          <a:latin typeface="DejaVu Sans Mono"/>
                          <a:ea typeface="DejaVu Sans Mono"/>
                        </a:rPr>
                        <a:t>all linear </a:t>
                      </a:r>
                      <a:r>
                        <a:rPr lang="en-US" sz="1400" b="0" strike="noStrike" spc="-1">
                          <a:solidFill>
                            <a:srgbClr val="6897BB"/>
                          </a:solidFill>
                          <a:latin typeface="DejaVu Sans Mono"/>
                          <a:ea typeface="DejaVu Sans Mono"/>
                        </a:rPr>
                        <a:t>0.5</a:t>
                      </a:r>
                      <a:r>
                        <a:rPr lang="en-US" sz="1400" b="0" strike="noStrike" spc="-1">
                          <a:solidFill>
                            <a:srgbClr val="A5C261"/>
                          </a:solidFill>
                          <a:latin typeface="DejaVu Sans Mono"/>
                          <a:ea typeface="DejaVu Sans Mono"/>
                        </a:rPr>
                        <a:t>s</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background-color</a:t>
                      </a:r>
                      <a:r>
                        <a:rPr lang="en-US" sz="1400" b="0" strike="noStrike" spc="-1">
                          <a:solidFill>
                            <a:srgbClr val="A9B7C6"/>
                          </a:solidFill>
                          <a:latin typeface="DejaVu Sans Mono"/>
                          <a:ea typeface="DejaVu Sans Mono"/>
                        </a:rPr>
                        <a:t>: </a:t>
                      </a:r>
                      <a:r>
                        <a:rPr lang="en-US" sz="1400" b="0" strike="noStrike" spc="-1">
                          <a:solidFill>
                            <a:srgbClr val="A5C261"/>
                          </a:solidFill>
                          <a:latin typeface="DejaVu Sans Mono"/>
                          <a:ea typeface="DejaVu Sans Mono"/>
                        </a:rPr>
                        <a:t>lightblue</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height</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100</a:t>
                      </a:r>
                      <a:r>
                        <a:rPr lang="en-US" sz="1400" b="0" strike="noStrike" spc="-1">
                          <a:solidFill>
                            <a:srgbClr val="A5C261"/>
                          </a:solidFill>
                          <a:latin typeface="DejaVu Sans Mono"/>
                          <a:ea typeface="DejaVu Sans Mono"/>
                        </a:rPr>
                        <a:t>px</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width</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100</a:t>
                      </a:r>
                      <a:r>
                        <a:rPr lang="en-US" sz="1400" b="0" strike="noStrike" spc="-1">
                          <a:solidFill>
                            <a:srgbClr val="A9B7C6"/>
                          </a:solidFill>
                          <a:latin typeface="DejaVu Sans Mono"/>
                          <a:ea typeface="DejaVu Sans Mono"/>
                        </a:rPr>
                        <a:t>%</a:t>
                      </a:r>
                      <a:r>
                        <a:rPr lang="en-US" sz="1400" b="0" strike="noStrike" spc="-1">
                          <a:solidFill>
                            <a:srgbClr val="CC7832"/>
                          </a:solidFill>
                          <a:latin typeface="DejaVu Sans Mono"/>
                          <a:ea typeface="DejaVu Sans Mono"/>
                        </a:rPr>
                        <a:t>; </a:t>
                      </a:r>
                      <a:b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position</a:t>
                      </a:r>
                      <a:r>
                        <a:rPr lang="en-US" sz="1400" b="0" strike="noStrike" spc="-1">
                          <a:solidFill>
                            <a:srgbClr val="A9B7C6"/>
                          </a:solidFill>
                          <a:latin typeface="DejaVu Sans Mono"/>
                          <a:ea typeface="DejaVu Sans Mono"/>
                        </a:rPr>
                        <a:t>: </a:t>
                      </a:r>
                      <a:r>
                        <a:rPr lang="en-US" sz="1400" b="0" strike="noStrike" spc="-1">
                          <a:solidFill>
                            <a:srgbClr val="A5C261"/>
                          </a:solidFill>
                          <a:latin typeface="DejaVu Sans Mono"/>
                          <a:ea typeface="DejaVu Sans Mono"/>
                        </a:rPr>
                        <a:t>relative</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top</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0</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left</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0</a:t>
                      </a:r>
                      <a:r>
                        <a:rPr lang="en-US" sz="1400" b="0" strike="noStrike" spc="-1">
                          <a:solidFill>
                            <a:srgbClr val="CC7832"/>
                          </a:solidFill>
                          <a:latin typeface="DejaVu Sans Mono"/>
                          <a:ea typeface="DejaVu Sans Mono"/>
                        </a:rPr>
                        <a:t>;</a:t>
                      </a:r>
                      <a:br/>
                      <a:r>
                        <a:rPr lang="en-US" sz="1400" b="0" strike="noStrike" spc="-1">
                          <a:solidFill>
                            <a:srgbClr val="CC7832"/>
                          </a:solidFill>
                          <a:latin typeface="DejaVu Sans Mono"/>
                          <a:ea typeface="DejaVu Sans Mono"/>
                        </a:rPr>
                        <a:t>        </a:t>
                      </a:r>
                      <a:r>
                        <a:rPr lang="en-US" sz="1400" b="0" strike="noStrike" spc="-1">
                          <a:solidFill>
                            <a:srgbClr val="A9B7C6"/>
                          </a:solidFill>
                          <a:latin typeface="DejaVu Sans Mono"/>
                          <a:ea typeface="DejaVu Sans Mono"/>
                        </a:rPr>
                        <a:t>}</a:t>
                      </a:r>
                      <a:br/>
                      <a:br/>
                      <a:r>
                        <a:rPr lang="en-US" sz="1400" b="0" strike="noStrike" spc="-1">
                          <a:solidFill>
                            <a:srgbClr val="A9B7C6"/>
                          </a:solidFill>
                          <a:latin typeface="DejaVu Sans Mono"/>
                          <a:ea typeface="DejaVu Sans Mono"/>
                        </a:rPr>
                        <a:t>        .</a:t>
                      </a:r>
                      <a:r>
                        <a:rPr lang="en-US" sz="1400" b="0" strike="noStrike" spc="-1">
                          <a:solidFill>
                            <a:srgbClr val="E8BF6A"/>
                          </a:solidFill>
                          <a:latin typeface="DejaVu Sans Mono"/>
                          <a:ea typeface="DejaVu Sans Mono"/>
                        </a:rPr>
                        <a:t>ng-hide </a:t>
                      </a:r>
                      <a:r>
                        <a:rPr lang="en-US" sz="1400" b="0" strike="noStrike" spc="-1">
                          <a:solidFill>
                            <a:srgbClr val="A9B7C6"/>
                          </a:solidFill>
                          <a:latin typeface="DejaVu Sans Mono"/>
                          <a:ea typeface="DejaVu Sans Mono"/>
                        </a:rPr>
                        <a:t>{</a:t>
                      </a:r>
                      <a:br/>
                      <a:r>
                        <a:rPr lang="en-US" sz="1400" b="0" strike="noStrike" spc="-1">
                          <a:solidFill>
                            <a:srgbClr val="A9B7C6"/>
                          </a:solidFill>
                          <a:latin typeface="DejaVu Sans Mono"/>
                          <a:ea typeface="DejaVu Sans Mono"/>
                        </a:rPr>
                        <a:t>            </a:t>
                      </a:r>
                      <a:r>
                        <a:rPr lang="en-US" sz="1400" b="0" strike="noStrike" spc="-1">
                          <a:solidFill>
                            <a:srgbClr val="BABABA"/>
                          </a:solidFill>
                          <a:latin typeface="DejaVu Sans Mono"/>
                          <a:ea typeface="DejaVu Sans Mono"/>
                        </a:rPr>
                        <a:t>height</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0</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width</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0</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background-color</a:t>
                      </a:r>
                      <a:r>
                        <a:rPr lang="en-US" sz="1400" b="0" strike="noStrike" spc="-1">
                          <a:solidFill>
                            <a:srgbClr val="A9B7C6"/>
                          </a:solidFill>
                          <a:latin typeface="DejaVu Sans Mono"/>
                          <a:ea typeface="DejaVu Sans Mono"/>
                        </a:rPr>
                        <a:t>: </a:t>
                      </a:r>
                      <a:r>
                        <a:rPr lang="en-US" sz="1400" b="0" strike="noStrike" spc="-1">
                          <a:solidFill>
                            <a:srgbClr val="A5C261"/>
                          </a:solidFill>
                          <a:latin typeface="DejaVu Sans Mono"/>
                          <a:ea typeface="DejaVu Sans Mono"/>
                        </a:rPr>
                        <a:t>transparent</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top</a:t>
                      </a:r>
                      <a:r>
                        <a:rPr lang="en-US" sz="1400" b="0" strike="noStrike" spc="-1">
                          <a:solidFill>
                            <a:srgbClr val="A9B7C6"/>
                          </a:solidFill>
                          <a:latin typeface="DejaVu Sans Mono"/>
                          <a:ea typeface="DejaVu Sans Mono"/>
                        </a:rPr>
                        <a:t>:-</a:t>
                      </a:r>
                      <a:r>
                        <a:rPr lang="en-US" sz="1400" b="0" strike="noStrike" spc="-1">
                          <a:solidFill>
                            <a:srgbClr val="6897BB"/>
                          </a:solidFill>
                          <a:latin typeface="DejaVu Sans Mono"/>
                          <a:ea typeface="DejaVu Sans Mono"/>
                        </a:rPr>
                        <a:t>200</a:t>
                      </a:r>
                      <a:r>
                        <a:rPr lang="en-US" sz="1400" b="0" strike="noStrike" spc="-1">
                          <a:solidFill>
                            <a:srgbClr val="A5C261"/>
                          </a:solidFill>
                          <a:latin typeface="DejaVu Sans Mono"/>
                          <a:ea typeface="DejaVu Sans Mono"/>
                        </a:rPr>
                        <a:t>px</a:t>
                      </a:r>
                      <a:r>
                        <a:rPr lang="en-US" sz="1400" b="0" strike="noStrike" spc="-1">
                          <a:solidFill>
                            <a:srgbClr val="CC7832"/>
                          </a:solidFill>
                          <a:latin typeface="DejaVu Sans Mono"/>
                          <a:ea typeface="DejaVu Sans Mono"/>
                        </a:rPr>
                        <a:t>; </a:t>
                      </a:r>
                      <a:r>
                        <a:rPr lang="en-US" sz="1400" b="0" strike="noStrike" spc="-1">
                          <a:solidFill>
                            <a:srgbClr val="BABABA"/>
                          </a:solidFill>
                          <a:latin typeface="DejaVu Sans Mono"/>
                          <a:ea typeface="DejaVu Sans Mono"/>
                        </a:rPr>
                        <a:t>left</a:t>
                      </a:r>
                      <a:r>
                        <a:rPr lang="en-US" sz="1400" b="0" strike="noStrike" spc="-1">
                          <a:solidFill>
                            <a:srgbClr val="A9B7C6"/>
                          </a:solidFill>
                          <a:latin typeface="DejaVu Sans Mono"/>
                          <a:ea typeface="DejaVu Sans Mono"/>
                        </a:rPr>
                        <a:t>: </a:t>
                      </a:r>
                      <a:r>
                        <a:rPr lang="en-US" sz="1400" b="0" strike="noStrike" spc="-1">
                          <a:solidFill>
                            <a:srgbClr val="6897BB"/>
                          </a:solidFill>
                          <a:latin typeface="DejaVu Sans Mono"/>
                          <a:ea typeface="DejaVu Sans Mono"/>
                        </a:rPr>
                        <a:t>200</a:t>
                      </a:r>
                      <a:r>
                        <a:rPr lang="en-US" sz="1400" b="0" strike="noStrike" spc="-1">
                          <a:solidFill>
                            <a:srgbClr val="A5C261"/>
                          </a:solidFill>
                          <a:latin typeface="DejaVu Sans Mono"/>
                          <a:ea typeface="DejaVu Sans Mono"/>
                        </a:rPr>
                        <a:t>px</a:t>
                      </a:r>
                      <a:r>
                        <a:rPr lang="en-US" sz="1400" b="0" strike="noStrike" spc="-1">
                          <a:solidFill>
                            <a:srgbClr val="CC7832"/>
                          </a:solidFill>
                          <a:latin typeface="DejaVu Sans Mono"/>
                          <a:ea typeface="DejaVu Sans Mono"/>
                        </a:rPr>
                        <a:t>;</a:t>
                      </a:r>
                      <a:br/>
                      <a:r>
                        <a:rPr lang="en-US" sz="1400" b="0" strike="noStrike" spc="-1">
                          <a:solidFill>
                            <a:srgbClr val="CC7832"/>
                          </a:solidFill>
                          <a:latin typeface="DejaVu Sans Mono"/>
                          <a:ea typeface="DejaVu Sans Mono"/>
                        </a:rPr>
                        <a:t>        </a:t>
                      </a:r>
                      <a:r>
                        <a:rPr lang="en-US" sz="1400" b="0" strike="noStrike" spc="-1">
                          <a:solidFill>
                            <a:srgbClr val="A9B7C6"/>
                          </a:solidFill>
                          <a:latin typeface="DejaVu Sans Mono"/>
                          <a:ea typeface="DejaVu Sans Mono"/>
                        </a:rPr>
                        <a:t>}</a:t>
                      </a:r>
                      <a:br/>
                      <a:r>
                        <a:rPr lang="en-US" sz="1400" b="0" strike="noStrike" spc="-1">
                          <a:solidFill>
                            <a:srgbClr val="A9B7C6"/>
                          </a:solidFill>
                          <a:latin typeface="DejaVu Sans Mono"/>
                          <a:ea typeface="DejaVu Sans Mono"/>
                        </a:rPr>
                        <a:t>    </a:t>
                      </a:r>
                      <a:r>
                        <a:rPr lang="en-US" sz="1400" b="0" strike="noStrike" spc="-1">
                          <a:solidFill>
                            <a:srgbClr val="E8BF6A"/>
                          </a:solidFill>
                          <a:latin typeface="DejaVu Sans Mono"/>
                          <a:ea typeface="DejaVu Sans Mono"/>
                        </a:rPr>
                        <a:t>&lt;/style&gt;</a:t>
                      </a:r>
                      <a:br/>
                      <a:r>
                        <a:rPr lang="en-US" sz="1400" b="0" strike="noStrike" spc="-1">
                          <a:solidFill>
                            <a:srgbClr val="E8BF6A"/>
                          </a:solidFill>
                          <a:latin typeface="DejaVu Sans Mono"/>
                          <a:ea typeface="DejaVu Sans Mono"/>
                        </a:rPr>
                        <a:t>&lt;/head&gt;</a:t>
                      </a:r>
                      <a:br/>
                      <a:br/>
                      <a:r>
                        <a:rPr lang="en-US" sz="1400" b="0" strike="noStrike" spc="-1">
                          <a:solidFill>
                            <a:srgbClr val="E8BF6A"/>
                          </a:solidFill>
                          <a:latin typeface="DejaVu Sans Mono"/>
                          <a:ea typeface="DejaVu Sans Mono"/>
                        </a:rPr>
                        <a:t>&lt;body </a:t>
                      </a:r>
                      <a:r>
                        <a:rPr lang="en-US" sz="1400" b="0" strike="noStrike" spc="-1">
                          <a:solidFill>
                            <a:srgbClr val="BABABA"/>
                          </a:solidFill>
                          <a:latin typeface="DejaVu Sans Mono"/>
                          <a:ea typeface="DejaVu Sans Mono"/>
                        </a:rPr>
                        <a:t>ng-app=</a:t>
                      </a:r>
                      <a:r>
                        <a:rPr lang="en-US" sz="1400" b="0" strike="noStrike" spc="-1">
                          <a:solidFill>
                            <a:srgbClr val="A5C261"/>
                          </a:solidFill>
                          <a:latin typeface="DejaVu Sans Mono"/>
                          <a:ea typeface="DejaVu Sans Mono"/>
                        </a:rPr>
                        <a:t>"ngAnimate"</a:t>
                      </a:r>
                      <a:r>
                        <a:rPr lang="en-US" sz="1400" b="0" strike="noStrike" spc="-1">
                          <a:solidFill>
                            <a:srgbClr val="E8BF6A"/>
                          </a:solidFill>
                          <a:latin typeface="DejaVu Sans Mono"/>
                          <a:ea typeface="DejaVu Sans Mono"/>
                        </a:rPr>
                        <a:t>&gt;</a:t>
                      </a:r>
                      <a:br/>
                      <a:r>
                        <a:rPr lang="en-US" sz="1400" b="0" strike="noStrike" spc="-1">
                          <a:solidFill>
                            <a:srgbClr val="E8BF6A"/>
                          </a:solidFill>
                          <a:latin typeface="DejaVu Sans Mono"/>
                          <a:ea typeface="DejaVu Sans Mono"/>
                        </a:rPr>
                        <a:t>&lt;script </a:t>
                      </a:r>
                      <a:r>
                        <a:rPr lang="en-US" sz="1400" b="0" strike="noStrike" spc="-1">
                          <a:solidFill>
                            <a:srgbClr val="BABABA"/>
                          </a:solidFill>
                          <a:latin typeface="DejaVu Sans Mono"/>
                          <a:ea typeface="DejaVu Sans Mono"/>
                        </a:rPr>
                        <a:t>src=</a:t>
                      </a:r>
                      <a:r>
                        <a:rPr lang="en-US" sz="1400" b="0" strike="noStrike" spc="-1">
                          <a:solidFill>
                            <a:srgbClr val="A5C261"/>
                          </a:solidFill>
                          <a:latin typeface="DejaVu Sans Mono"/>
                          <a:ea typeface="DejaVu Sans Mono"/>
                        </a:rPr>
                        <a:t>"https://ajax.googleapis.com/ajax/libs/angularjs/1.6.9/angular.min.js"</a:t>
                      </a:r>
                      <a:r>
                        <a:rPr lang="en-US" sz="1400" b="0" strike="noStrike" spc="-1">
                          <a:solidFill>
                            <a:srgbClr val="E8BF6A"/>
                          </a:solidFill>
                          <a:latin typeface="DejaVu Sans Mono"/>
                          <a:ea typeface="DejaVu Sans Mono"/>
                        </a:rPr>
                        <a:t>&gt;&lt;/script&gt;</a:t>
                      </a:r>
                      <a:br/>
                      <a:r>
                        <a:rPr lang="en-US" sz="1400" b="0" strike="noStrike" spc="-1">
                          <a:solidFill>
                            <a:srgbClr val="E8BF6A"/>
                          </a:solidFill>
                          <a:latin typeface="DejaVu Sans Mono"/>
                          <a:ea typeface="DejaVu Sans Mono"/>
                        </a:rPr>
                        <a:t>&lt;script </a:t>
                      </a:r>
                      <a:r>
                        <a:rPr lang="en-US" sz="1400" b="0" strike="noStrike" spc="-1">
                          <a:solidFill>
                            <a:srgbClr val="BABABA"/>
                          </a:solidFill>
                          <a:latin typeface="DejaVu Sans Mono"/>
                          <a:ea typeface="DejaVu Sans Mono"/>
                        </a:rPr>
                        <a:t>src=</a:t>
                      </a:r>
                      <a:r>
                        <a:rPr lang="en-US" sz="1400" b="0" strike="noStrike" spc="-1">
                          <a:solidFill>
                            <a:srgbClr val="A5C261"/>
                          </a:solidFill>
                          <a:latin typeface="DejaVu Sans Mono"/>
                          <a:ea typeface="DejaVu Sans Mono"/>
                        </a:rPr>
                        <a:t>"https://ajax.googleapis.com/ajax/libs/angularjs/1.6.9/angular-animate.js"</a:t>
                      </a:r>
                      <a:r>
                        <a:rPr lang="en-US" sz="1400" b="0" strike="noStrike" spc="-1">
                          <a:solidFill>
                            <a:srgbClr val="E8BF6A"/>
                          </a:solidFill>
                          <a:latin typeface="DejaVu Sans Mono"/>
                          <a:ea typeface="DejaVu Sans Mono"/>
                        </a:rPr>
                        <a:t>&gt;&lt;/script&gt;</a:t>
                      </a:r>
                      <a:br/>
                      <a:br/>
                      <a:r>
                        <a:rPr lang="en-US" sz="1400" b="0" strike="noStrike" spc="-1">
                          <a:solidFill>
                            <a:srgbClr val="E8BF6A"/>
                          </a:solidFill>
                          <a:latin typeface="DejaVu Sans Mono"/>
                          <a:ea typeface="DejaVu Sans Mono"/>
                        </a:rPr>
                        <a:t>&lt;h1&gt;</a:t>
                      </a:r>
                      <a:r>
                        <a:rPr lang="en-US" sz="1400" b="0" strike="noStrike" spc="-1">
                          <a:solidFill>
                            <a:srgbClr val="A9B7C6"/>
                          </a:solidFill>
                          <a:latin typeface="DejaVu Sans Mono"/>
                          <a:ea typeface="DejaVu Sans Mono"/>
                        </a:rPr>
                        <a:t>Check vào ô này đ</a:t>
                      </a:r>
                      <a:r>
                        <a:rPr lang="en-US" sz="1400" b="0" strike="noStrike" spc="-1">
                          <a:solidFill>
                            <a:srgbClr val="A9B7C6"/>
                          </a:solidFill>
                          <a:latin typeface="Arial"/>
                          <a:ea typeface="Arial"/>
                        </a:rPr>
                        <a:t>ể </a:t>
                      </a:r>
                      <a:r>
                        <a:rPr lang="en-US" sz="1400" b="0" strike="noStrike" spc="-1">
                          <a:solidFill>
                            <a:srgbClr val="A9B7C6"/>
                          </a:solidFill>
                          <a:latin typeface="DejaVu Sans Mono"/>
                          <a:ea typeface="DejaVu Sans Mono"/>
                        </a:rPr>
                        <a:t>xem hiệu ứng: </a:t>
                      </a:r>
                      <a:r>
                        <a:rPr lang="en-US" sz="1400" b="0" strike="noStrike" spc="-1">
                          <a:solidFill>
                            <a:srgbClr val="E8BF6A"/>
                          </a:solidFill>
                          <a:latin typeface="DejaVu Sans Mono"/>
                          <a:ea typeface="DejaVu Sans Mono"/>
                        </a:rPr>
                        <a:t>&lt;input </a:t>
                      </a:r>
                      <a:r>
                        <a:rPr lang="en-US" sz="1400" b="0" strike="noStrike" spc="-1">
                          <a:solidFill>
                            <a:srgbClr val="BABABA"/>
                          </a:solidFill>
                          <a:latin typeface="DejaVu Sans Mono"/>
                          <a:ea typeface="DejaVu Sans Mono"/>
                        </a:rPr>
                        <a:t>type=</a:t>
                      </a:r>
                      <a:r>
                        <a:rPr lang="en-US" sz="1400" b="0" strike="noStrike" spc="-1">
                          <a:solidFill>
                            <a:srgbClr val="A5C261"/>
                          </a:solidFill>
                          <a:latin typeface="DejaVu Sans Mono"/>
                          <a:ea typeface="DejaVu Sans Mono"/>
                        </a:rPr>
                        <a:t>"checkbox" </a:t>
                      </a:r>
                      <a:r>
                        <a:rPr lang="en-US" sz="1400" b="0" strike="noStrike" spc="-1">
                          <a:solidFill>
                            <a:srgbClr val="BABABA"/>
                          </a:solidFill>
                          <a:latin typeface="DejaVu Sans Mono"/>
                          <a:ea typeface="DejaVu Sans Mono"/>
                        </a:rPr>
                        <a:t>ng-model=</a:t>
                      </a:r>
                      <a:r>
                        <a:rPr lang="en-US" sz="1400" b="0" strike="noStrike" spc="-1">
                          <a:solidFill>
                            <a:srgbClr val="A5C261"/>
                          </a:solidFill>
                          <a:latin typeface="DejaVu Sans Mono"/>
                          <a:ea typeface="DejaVu Sans Mono"/>
                        </a:rPr>
                        <a:t>"myCheck"</a:t>
                      </a:r>
                      <a:r>
                        <a:rPr lang="en-US" sz="1400" b="0" strike="noStrike" spc="-1">
                          <a:solidFill>
                            <a:srgbClr val="E8BF6A"/>
                          </a:solidFill>
                          <a:latin typeface="DejaVu Sans Mono"/>
                          <a:ea typeface="DejaVu Sans Mono"/>
                        </a:rPr>
                        <a:t>&gt;&lt;/h1&gt;</a:t>
                      </a:r>
                      <a:br/>
                      <a:r>
                        <a:rPr lang="en-US" sz="1400" b="0" strike="noStrike" spc="-1">
                          <a:solidFill>
                            <a:srgbClr val="E8BF6A"/>
                          </a:solidFill>
                          <a:latin typeface="DejaVu Sans Mono"/>
                          <a:ea typeface="DejaVu Sans Mono"/>
                        </a:rPr>
                        <a:t>&lt;div </a:t>
                      </a:r>
                      <a:r>
                        <a:rPr lang="en-US" sz="1400" b="0" strike="noStrike" spc="-1">
                          <a:solidFill>
                            <a:srgbClr val="BABABA"/>
                          </a:solidFill>
                          <a:latin typeface="DejaVu Sans Mono"/>
                          <a:ea typeface="DejaVu Sans Mono"/>
                        </a:rPr>
                        <a:t>ng-hide=</a:t>
                      </a:r>
                      <a:r>
                        <a:rPr lang="en-US" sz="1400" b="0" strike="noStrike" spc="-1">
                          <a:solidFill>
                            <a:srgbClr val="A5C261"/>
                          </a:solidFill>
                          <a:latin typeface="DejaVu Sans Mono"/>
                          <a:ea typeface="DejaVu Sans Mono"/>
                        </a:rPr>
                        <a:t>"myCheck"</a:t>
                      </a:r>
                      <a:r>
                        <a:rPr lang="en-US" sz="1400" b="0" strike="noStrike" spc="-1">
                          <a:solidFill>
                            <a:srgbClr val="E8BF6A"/>
                          </a:solidFill>
                          <a:latin typeface="DejaVu Sans Mono"/>
                          <a:ea typeface="DejaVu Sans Mono"/>
                        </a:rPr>
                        <a:t>&gt;&lt;/div&gt;</a:t>
                      </a:r>
                      <a:br/>
                      <a:r>
                        <a:rPr lang="en-US" sz="1400" b="0" strike="noStrike" spc="-1">
                          <a:solidFill>
                            <a:srgbClr val="E8BF6A"/>
                          </a:solidFill>
                          <a:latin typeface="DejaVu Sans Mono"/>
                          <a:ea typeface="DejaVu Sans Mono"/>
                        </a:rPr>
                        <a:t>&lt;/body&gt;</a:t>
                      </a:r>
                      <a:br/>
                      <a:r>
                        <a:rPr lang="en-US" sz="1400" b="0" strike="noStrike" spc="-1">
                          <a:solidFill>
                            <a:srgbClr val="E8BF6A"/>
                          </a:solidFill>
                          <a:latin typeface="DejaVu Sans Mono"/>
                          <a:ea typeface="DejaVu Sans Mono"/>
                        </a:rPr>
                        <a:t>&lt;/html&gt;</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Hình ảnh 110"/>
          <p:cNvPicPr/>
          <p:nvPr/>
        </p:nvPicPr>
        <p:blipFill>
          <a:blip r:embed="rId2"/>
          <a:stretch/>
        </p:blipFill>
        <p:spPr>
          <a:xfrm>
            <a:off x="840240" y="1180080"/>
            <a:ext cx="10040400" cy="5037120"/>
          </a:xfrm>
          <a:prstGeom prst="rect">
            <a:avLst/>
          </a:prstGeom>
          <a:ln>
            <a:noFill/>
          </a:ln>
        </p:spPr>
      </p:pic>
      <p:graphicFrame>
        <p:nvGraphicFramePr>
          <p:cNvPr id="112" name="Table 1"/>
          <p:cNvGraphicFramePr/>
          <p:nvPr/>
        </p:nvGraphicFramePr>
        <p:xfrm>
          <a:off x="1554480" y="4147200"/>
          <a:ext cx="5841000" cy="337320"/>
        </p:xfrm>
        <a:graphic>
          <a:graphicData uri="http://schemas.openxmlformats.org/drawingml/2006/table">
            <a:tbl>
              <a:tblPr/>
              <a:tblGrid>
                <a:gridCol w="5841000">
                  <a:extLst>
                    <a:ext uri="{9D8B030D-6E8A-4147-A177-3AD203B41FA5}">
                      <a16:colId xmlns:a16="http://schemas.microsoft.com/office/drawing/2014/main" val="20000"/>
                    </a:ext>
                  </a:extLst>
                </a:gridCol>
              </a:tblGrid>
              <a:tr h="337320">
                <a:tc>
                  <a:txBody>
                    <a:bodyPr/>
                    <a:lstStyle/>
                    <a:p>
                      <a:pPr marL="800280" algn="just">
                        <a:lnSpc>
                          <a:spcPct val="100000"/>
                        </a:lnSpc>
                        <a:spcAft>
                          <a:spcPts val="1199"/>
                        </a:spcAft>
                      </a:pPr>
                      <a:r>
                        <a:rPr lang="en-US" sz="1400" b="1" strike="noStrike" spc="-1">
                          <a:solidFill>
                            <a:srgbClr val="333333"/>
                          </a:solidFill>
                          <a:latin typeface="Arial"/>
                          <a:ea typeface="Arial"/>
                        </a:rPr>
                        <a:t>Click chuột vào ô checkbox và xem hiệu ứng xuất hiện.</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113" name="CustomShape 2"/>
          <p:cNvSpPr/>
          <p:nvPr/>
        </p:nvSpPr>
        <p:spPr>
          <a:xfrm>
            <a:off x="838080" y="365040"/>
            <a:ext cx="10514520" cy="1005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4800" b="0" strike="noStrike" spc="-1">
                <a:solidFill>
                  <a:srgbClr val="000000"/>
                </a:solidFill>
                <a:latin typeface="Calibri"/>
                <a:ea typeface="DejaVu Sans"/>
              </a:rPr>
              <a:t>Kết quả </a:t>
            </a:r>
            <a:endParaRPr lang="en-US" sz="4800" b="0" strike="noStrike" spc="-1">
              <a:latin typeface="Arial"/>
            </a:endParaRPr>
          </a:p>
        </p:txBody>
      </p:sp>
      <p:sp>
        <p:nvSpPr>
          <p:cNvPr id="114" name="Line 3"/>
          <p:cNvSpPr/>
          <p:nvPr/>
        </p:nvSpPr>
        <p:spPr>
          <a:xfrm flipV="1">
            <a:off x="4846320" y="2468880"/>
            <a:ext cx="548640" cy="1463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200" b="0" strike="noStrike" spc="-1">
                <a:solidFill>
                  <a:srgbClr val="000000"/>
                </a:solidFill>
                <a:latin typeface="Calibri"/>
                <a:ea typeface="DejaVu Sans"/>
              </a:rPr>
              <a:t>Ví dụ 3: AngularJS HTML DOM </a:t>
            </a:r>
            <a:endParaRPr lang="en-US" sz="3200" b="0" strike="noStrike" spc="-1">
              <a:latin typeface="Arial"/>
            </a:endParaRPr>
          </a:p>
        </p:txBody>
      </p:sp>
      <p:graphicFrame>
        <p:nvGraphicFramePr>
          <p:cNvPr id="116" name="Table 2"/>
          <p:cNvGraphicFramePr/>
          <p:nvPr/>
        </p:nvGraphicFramePr>
        <p:xfrm>
          <a:off x="838080" y="1280160"/>
          <a:ext cx="10515240" cy="5669280"/>
        </p:xfrm>
        <a:graphic>
          <a:graphicData uri="http://schemas.openxmlformats.org/drawingml/2006/table">
            <a:tbl>
              <a:tblPr/>
              <a:tblGrid>
                <a:gridCol w="10515240">
                  <a:extLst>
                    <a:ext uri="{9D8B030D-6E8A-4147-A177-3AD203B41FA5}">
                      <a16:colId xmlns:a16="http://schemas.microsoft.com/office/drawing/2014/main" val="20000"/>
                    </a:ext>
                  </a:extLst>
                </a:gridCol>
              </a:tblGrid>
              <a:tr h="3657600">
                <a:tc>
                  <a:txBody>
                    <a:bodyPr/>
                    <a:lstStyle/>
                    <a:p>
                      <a:r>
                        <a:rPr lang="en-US" sz="1500" b="0" strike="noStrike" spc="-1">
                          <a:solidFill>
                            <a:srgbClr val="E8BF6A"/>
                          </a:solidFill>
                          <a:latin typeface="DejaVu Sans Mono"/>
                          <a:ea typeface="DejaVu Sans Mono"/>
                        </a:rPr>
                        <a:t>&lt;!DOCTYPE </a:t>
                      </a:r>
                      <a:r>
                        <a:rPr lang="en-US" sz="1500" b="0" strike="noStrike" spc="-1">
                          <a:solidFill>
                            <a:srgbClr val="BABABA"/>
                          </a:solidFill>
                          <a:latin typeface="DejaVu Sans Mono"/>
                          <a:ea typeface="DejaVu Sans Mono"/>
                        </a:rPr>
                        <a:t>html</a:t>
                      </a:r>
                      <a:r>
                        <a:rPr lang="en-US" sz="1500" b="0" strike="noStrike" spc="-1">
                          <a:solidFill>
                            <a:srgbClr val="E8BF6A"/>
                          </a:solidFill>
                          <a:latin typeface="DejaVu Sans Mono"/>
                          <a:ea typeface="DejaVu Sans Mono"/>
                        </a:rPr>
                        <a:t>&gt;</a:t>
                      </a:r>
                      <a:br/>
                      <a:r>
                        <a:rPr lang="en-US" sz="1500" b="0" strike="noStrike" spc="-1">
                          <a:solidFill>
                            <a:srgbClr val="E8BF6A"/>
                          </a:solidFill>
                          <a:latin typeface="DejaVu Sans Mono"/>
                          <a:ea typeface="DejaVu Sans Mono"/>
                        </a:rPr>
                        <a:t>&lt;html </a:t>
                      </a:r>
                      <a:r>
                        <a:rPr lang="en-US" sz="1500" b="0" strike="noStrike" spc="-1">
                          <a:solidFill>
                            <a:srgbClr val="BABABA"/>
                          </a:solidFill>
                          <a:latin typeface="DejaVu Sans Mono"/>
                          <a:ea typeface="DejaVu Sans Mono"/>
                        </a:rPr>
                        <a:t>lang=</a:t>
                      </a:r>
                      <a:r>
                        <a:rPr lang="en-US" sz="1500" b="0" strike="noStrike" spc="-1">
                          <a:solidFill>
                            <a:srgbClr val="A5C261"/>
                          </a:solidFill>
                          <a:latin typeface="DejaVu Sans Mono"/>
                          <a:ea typeface="DejaVu Sans Mono"/>
                        </a:rPr>
                        <a:t>"en"</a:t>
                      </a:r>
                      <a:r>
                        <a:rPr lang="en-US" sz="1500" b="0" strike="noStrike" spc="-1">
                          <a:solidFill>
                            <a:srgbClr val="E8BF6A"/>
                          </a:solidFill>
                          <a:latin typeface="DejaVu Sans Mono"/>
                          <a:ea typeface="DejaVu Sans Mono"/>
                        </a:rPr>
                        <a:t>&gt;</a:t>
                      </a:r>
                      <a:br/>
                      <a:r>
                        <a:rPr lang="en-US" sz="1500" b="0" strike="noStrike" spc="-1">
                          <a:solidFill>
                            <a:srgbClr val="E8BF6A"/>
                          </a:solidFill>
                          <a:latin typeface="DejaVu Sans Mono"/>
                          <a:ea typeface="DejaVu Sans Mono"/>
                        </a:rPr>
                        <a:t>&lt;head&gt;</a:t>
                      </a:r>
                      <a:br/>
                      <a:r>
                        <a:rPr lang="en-US" sz="1500" b="0" strike="noStrike" spc="-1">
                          <a:solidFill>
                            <a:srgbClr val="E8BF6A"/>
                          </a:solidFill>
                          <a:latin typeface="DejaVu Sans Mono"/>
                          <a:ea typeface="DejaVu Sans Mono"/>
                        </a:rPr>
                        <a:t>    &lt;meta </a:t>
                      </a:r>
                      <a:r>
                        <a:rPr lang="en-US" sz="1500" b="0" strike="noStrike" spc="-1">
                          <a:solidFill>
                            <a:srgbClr val="BABABA"/>
                          </a:solidFill>
                          <a:latin typeface="DejaVu Sans Mono"/>
                          <a:ea typeface="DejaVu Sans Mono"/>
                        </a:rPr>
                        <a:t>charset=</a:t>
                      </a:r>
                      <a:r>
                        <a:rPr lang="en-US" sz="1500" b="0" strike="noStrike" spc="-1">
                          <a:solidFill>
                            <a:srgbClr val="A5C261"/>
                          </a:solidFill>
                          <a:latin typeface="DejaVu Sans Mono"/>
                          <a:ea typeface="DejaVu Sans Mono"/>
                        </a:rPr>
                        <a:t>"UTF-8"</a:t>
                      </a:r>
                      <a:r>
                        <a:rPr lang="en-US" sz="1500" b="0" strike="noStrike" spc="-1">
                          <a:solidFill>
                            <a:srgbClr val="E8BF6A"/>
                          </a:solidFill>
                          <a:latin typeface="DejaVu Sans Mono"/>
                          <a:ea typeface="DejaVu Sans Mono"/>
                        </a:rPr>
                        <a:t>&gt;</a:t>
                      </a:r>
                      <a:br/>
                      <a:r>
                        <a:rPr lang="en-US" sz="1500" b="0" strike="noStrike" spc="-1">
                          <a:solidFill>
                            <a:srgbClr val="E8BF6A"/>
                          </a:solidFill>
                          <a:latin typeface="DejaVu Sans Mono"/>
                          <a:ea typeface="DejaVu Sans Mono"/>
                        </a:rPr>
                        <a:t>    &lt;title&gt;</a:t>
                      </a:r>
                      <a:r>
                        <a:rPr lang="en-US" sz="1500" b="0" strike="noStrike" spc="-1">
                          <a:solidFill>
                            <a:srgbClr val="A9B7C6"/>
                          </a:solidFill>
                          <a:latin typeface="DejaVu Sans Mono"/>
                          <a:ea typeface="DejaVu Sans Mono"/>
                        </a:rPr>
                        <a:t>Ví dụ v</a:t>
                      </a:r>
                      <a:r>
                        <a:rPr lang="en-US" sz="1500" b="0" strike="noStrike" spc="-1">
                          <a:solidFill>
                            <a:srgbClr val="A9B7C6"/>
                          </a:solidFill>
                          <a:latin typeface="Arial"/>
                          <a:ea typeface="Arial"/>
                        </a:rPr>
                        <a:t>ề </a:t>
                      </a:r>
                      <a:r>
                        <a:rPr lang="en-US" sz="1500" b="0" strike="noStrike" spc="-1">
                          <a:solidFill>
                            <a:srgbClr val="A9B7C6"/>
                          </a:solidFill>
                          <a:latin typeface="DejaVu Sans Mono"/>
                          <a:ea typeface="DejaVu Sans Mono"/>
                        </a:rPr>
                        <a:t>AngularJS HTML DOM</a:t>
                      </a:r>
                      <a:r>
                        <a:rPr lang="en-US" sz="1500" b="0" strike="noStrike" spc="-1">
                          <a:solidFill>
                            <a:srgbClr val="E8BF6A"/>
                          </a:solidFill>
                          <a:latin typeface="DejaVu Sans Mono"/>
                          <a:ea typeface="DejaVu Sans Mono"/>
                        </a:rPr>
                        <a:t>&lt;/title&gt;</a:t>
                      </a:r>
                      <a:br/>
                      <a:br/>
                      <a:r>
                        <a:rPr lang="en-US" sz="1500" b="0" strike="noStrike" spc="-1">
                          <a:solidFill>
                            <a:srgbClr val="E8BF6A"/>
                          </a:solidFill>
                          <a:latin typeface="DejaVu Sans Mono"/>
                          <a:ea typeface="DejaVu Sans Mono"/>
                        </a:rPr>
                        <a:t>    &lt;script </a:t>
                      </a:r>
                      <a:r>
                        <a:rPr lang="en-US" sz="1500" b="0" strike="noStrike" spc="-1">
                          <a:solidFill>
                            <a:srgbClr val="BABABA"/>
                          </a:solidFill>
                          <a:latin typeface="DejaVu Sans Mono"/>
                          <a:ea typeface="DejaVu Sans Mono"/>
                        </a:rPr>
                        <a:t>src=</a:t>
                      </a:r>
                      <a:r>
                        <a:rPr lang="en-US" sz="1500" b="0" strike="noStrike" spc="-1">
                          <a:solidFill>
                            <a:srgbClr val="A5C261"/>
                          </a:solidFill>
                          <a:latin typeface="DejaVu Sans Mono"/>
                          <a:ea typeface="DejaVu Sans Mono"/>
                        </a:rPr>
                        <a:t>"</a:t>
                      </a:r>
                      <a:r>
                        <a:rPr lang="en-US" sz="1500" b="0" u="sng" strike="noStrike" spc="-1">
                          <a:solidFill>
                            <a:srgbClr val="0000FF"/>
                          </a:solidFill>
                          <a:uFillTx/>
                          <a:latin typeface="DejaVu Sans Mono"/>
                          <a:ea typeface="DejaVu Sans Mono"/>
                          <a:hlinkClick r:id="rId2"/>
                        </a:rPr>
                        <a:t>https://ajax.googleapis.com/ajax/libs/angularjs/1.6.9/angular.min.js</a:t>
                      </a:r>
                      <a:r>
                        <a:rPr lang="en-US" sz="1500" b="0" strike="noStrike" spc="-1">
                          <a:solidFill>
                            <a:srgbClr val="A5C261"/>
                          </a:solidFill>
                          <a:latin typeface="DejaVu Sans Mono"/>
                          <a:ea typeface="DejaVu Sans Mono"/>
                        </a:rPr>
                        <a:t>"</a:t>
                      </a:r>
                      <a:r>
                        <a:rPr lang="en-US" sz="1500" b="0" strike="noStrike" spc="-1">
                          <a:solidFill>
                            <a:srgbClr val="E8BF6A"/>
                          </a:solidFill>
                          <a:latin typeface="DejaVu Sans Mono"/>
                          <a:ea typeface="DejaVu Sans Mono"/>
                        </a:rPr>
                        <a:t>&gt;</a:t>
                      </a:r>
                      <a:endParaRPr lang="en-US" sz="1500" b="0" strike="noStrike" spc="-1">
                        <a:latin typeface="Arial"/>
                      </a:endParaRPr>
                    </a:p>
                    <a:p>
                      <a:r>
                        <a:rPr lang="en-US" sz="1500" b="0" strike="noStrike" spc="-1">
                          <a:solidFill>
                            <a:srgbClr val="E8BF6A"/>
                          </a:solidFill>
                          <a:latin typeface="DejaVu Sans Mono"/>
                          <a:ea typeface="DejaVu Sans Mono"/>
                        </a:rPr>
                        <a:t>&lt;/script&gt;</a:t>
                      </a:r>
                      <a:br/>
                      <a:br/>
                      <a:r>
                        <a:rPr lang="en-US" sz="1500" b="0" strike="noStrike" spc="-1">
                          <a:solidFill>
                            <a:srgbClr val="E8BF6A"/>
                          </a:solidFill>
                          <a:latin typeface="DejaVu Sans Mono"/>
                          <a:ea typeface="DejaVu Sans Mono"/>
                        </a:rPr>
                        <a:t>&lt;/head&gt;</a:t>
                      </a:r>
                      <a:br/>
                      <a:r>
                        <a:rPr lang="en-US" sz="1500" b="0" strike="noStrike" spc="-1">
                          <a:solidFill>
                            <a:srgbClr val="E8BF6A"/>
                          </a:solidFill>
                          <a:latin typeface="DejaVu Sans Mono"/>
                          <a:ea typeface="DejaVu Sans Mono"/>
                        </a:rPr>
                        <a:t>&lt;body&gt;</a:t>
                      </a:r>
                      <a:br/>
                      <a:r>
                        <a:rPr lang="en-US" sz="1500" b="0" strike="noStrike" spc="-1">
                          <a:solidFill>
                            <a:srgbClr val="E8BF6A"/>
                          </a:solidFill>
                          <a:latin typeface="DejaVu Sans Mono"/>
                          <a:ea typeface="DejaVu Sans Mono"/>
                        </a:rPr>
                        <a:t>&lt;h1&gt;</a:t>
                      </a:r>
                      <a:r>
                        <a:rPr lang="en-US" sz="1500" b="0" strike="noStrike" spc="-1">
                          <a:solidFill>
                            <a:srgbClr val="A9B7C6"/>
                          </a:solidFill>
                          <a:latin typeface="DejaVu Sans Mono"/>
                          <a:ea typeface="DejaVu Sans Mono"/>
                        </a:rPr>
                        <a:t>Ví dụ HTML DOM</a:t>
                      </a:r>
                      <a:r>
                        <a:rPr lang="en-US" sz="1500" b="0" strike="noStrike" spc="-1">
                          <a:solidFill>
                            <a:srgbClr val="E8BF6A"/>
                          </a:solidFill>
                          <a:latin typeface="DejaVu Sans Mono"/>
                          <a:ea typeface="DejaVu Sans Mono"/>
                        </a:rPr>
                        <a:t>&lt;/h1&gt;</a:t>
                      </a:r>
                      <a:br/>
                      <a:r>
                        <a:rPr lang="en-US" sz="1500" b="0" strike="noStrike" spc="-1">
                          <a:solidFill>
                            <a:srgbClr val="E8BF6A"/>
                          </a:solidFill>
                          <a:latin typeface="DejaVu Sans Mono"/>
                          <a:ea typeface="DejaVu Sans Mono"/>
                        </a:rPr>
                        <a:t>&lt;div </a:t>
                      </a:r>
                      <a:r>
                        <a:rPr lang="en-US" sz="1500" b="0" strike="noStrike" spc="-1">
                          <a:solidFill>
                            <a:srgbClr val="BABABA"/>
                          </a:solidFill>
                          <a:latin typeface="DejaVu Sans Mono"/>
                          <a:ea typeface="DejaVu Sans Mono"/>
                        </a:rPr>
                        <a:t>ng-app=</a:t>
                      </a:r>
                      <a:r>
                        <a:rPr lang="en-US" sz="1500" b="0" strike="noStrike" spc="-1">
                          <a:solidFill>
                            <a:srgbClr val="A5C261"/>
                          </a:solidFill>
                          <a:latin typeface="DejaVu Sans Mono"/>
                          <a:ea typeface="DejaVu Sans Mono"/>
                        </a:rPr>
                        <a:t>"Demo" </a:t>
                      </a:r>
                      <a:r>
                        <a:rPr lang="en-US" sz="1500" b="0" strike="noStrike" spc="-1">
                          <a:solidFill>
                            <a:srgbClr val="BABABA"/>
                          </a:solidFill>
                          <a:latin typeface="DejaVu Sans Mono"/>
                          <a:ea typeface="DejaVu Sans Mono"/>
                        </a:rPr>
                        <a:t>ng-init=</a:t>
                      </a:r>
                      <a:r>
                        <a:rPr lang="en-US" sz="1500" b="0" strike="noStrike" spc="-1">
                          <a:solidFill>
                            <a:srgbClr val="A5C261"/>
                          </a:solidFill>
                          <a:latin typeface="DejaVu Sans Mono"/>
                          <a:ea typeface="DejaVu Sans Mono"/>
                        </a:rPr>
                        <a:t>"sw=true" </a:t>
                      </a:r>
                      <a:r>
                        <a:rPr lang="en-US" sz="1500" b="0" strike="noStrike" spc="-1">
                          <a:solidFill>
                            <a:srgbClr val="BABABA"/>
                          </a:solidFill>
                          <a:latin typeface="DejaVu Sans Mono"/>
                          <a:ea typeface="DejaVu Sans Mono"/>
                        </a:rPr>
                        <a:t>ng-controller=</a:t>
                      </a:r>
                      <a:r>
                        <a:rPr lang="en-US" sz="1500" b="0" strike="noStrike" spc="-1">
                          <a:solidFill>
                            <a:srgbClr val="A5C261"/>
                          </a:solidFill>
                          <a:latin typeface="DejaVu Sans Mono"/>
                          <a:ea typeface="DejaVu Sans Mono"/>
                        </a:rPr>
                        <a:t>"Ctrlr"</a:t>
                      </a:r>
                      <a:r>
                        <a:rPr lang="en-US" sz="1500" b="0" strike="noStrike" spc="-1">
                          <a:solidFill>
                            <a:srgbClr val="E8BF6A"/>
                          </a:solidFill>
                          <a:latin typeface="DejaVu Sans Mono"/>
                          <a:ea typeface="DejaVu Sans Mono"/>
                        </a:rPr>
                        <a:t>&gt;</a:t>
                      </a:r>
                      <a:br/>
                      <a:r>
                        <a:rPr lang="en-US" sz="1500" b="0" strike="noStrike" spc="-1">
                          <a:solidFill>
                            <a:srgbClr val="E8BF6A"/>
                          </a:solidFill>
                          <a:latin typeface="DejaVu Sans Mono"/>
                          <a:ea typeface="DejaVu Sans Mono"/>
                        </a:rPr>
                        <a:t>    &lt;p&gt;</a:t>
                      </a:r>
                      <a:br/>
                      <a:r>
                        <a:rPr lang="en-US" sz="1500" b="0" strike="noStrike" spc="-1">
                          <a:solidFill>
                            <a:srgbClr val="E8BF6A"/>
                          </a:solidFill>
                          <a:latin typeface="DejaVu Sans Mono"/>
                          <a:ea typeface="DejaVu Sans Mono"/>
                        </a:rPr>
                        <a:t>        &lt;button </a:t>
                      </a:r>
                      <a:r>
                        <a:rPr lang="en-US" sz="1500" b="0" strike="noStrike" spc="-1">
                          <a:solidFill>
                            <a:srgbClr val="BABABA"/>
                          </a:solidFill>
                          <a:latin typeface="DejaVu Sans Mono"/>
                          <a:ea typeface="DejaVu Sans Mono"/>
                        </a:rPr>
                        <a:t>ng-disabled=</a:t>
                      </a:r>
                      <a:r>
                        <a:rPr lang="en-US" sz="1500" b="0" strike="noStrike" spc="-1">
                          <a:solidFill>
                            <a:srgbClr val="A5C261"/>
                          </a:solidFill>
                          <a:latin typeface="DejaVu Sans Mono"/>
                          <a:ea typeface="DejaVu Sans Mono"/>
                        </a:rPr>
                        <a:t>"sw"</a:t>
                      </a:r>
                      <a:r>
                        <a:rPr lang="en-US" sz="1500" b="0" strike="noStrike" spc="-1">
                          <a:solidFill>
                            <a:srgbClr val="E8BF6A"/>
                          </a:solidFill>
                          <a:latin typeface="DejaVu Sans Mono"/>
                          <a:ea typeface="DejaVu Sans Mono"/>
                        </a:rPr>
                        <a:t>&gt;</a:t>
                      </a:r>
                      <a:r>
                        <a:rPr lang="en-US" sz="1500" b="0" strike="noStrike" spc="-1">
                          <a:solidFill>
                            <a:srgbClr val="A9B7C6"/>
                          </a:solidFill>
                          <a:latin typeface="DejaVu Sans Mono"/>
                          <a:ea typeface="DejaVu Sans Mono"/>
                        </a:rPr>
                        <a:t>B</a:t>
                      </a:r>
                      <a:r>
                        <a:rPr lang="en-US" sz="1500" b="0" strike="noStrike" spc="-1">
                          <a:solidFill>
                            <a:srgbClr val="A9B7C6"/>
                          </a:solidFill>
                          <a:latin typeface="Arial"/>
                          <a:ea typeface="Arial"/>
                        </a:rPr>
                        <a:t>ấ</a:t>
                      </a:r>
                      <a:r>
                        <a:rPr lang="en-US" sz="1500" b="0" strike="noStrike" spc="-1">
                          <a:solidFill>
                            <a:srgbClr val="A9B7C6"/>
                          </a:solidFill>
                          <a:latin typeface="DejaVu Sans Mono"/>
                          <a:ea typeface="DejaVu Sans Mono"/>
                        </a:rPr>
                        <a:t>m vào đây!</a:t>
                      </a:r>
                      <a:r>
                        <a:rPr lang="en-US" sz="1500" b="0" strike="noStrike" spc="-1">
                          <a:solidFill>
                            <a:srgbClr val="E8BF6A"/>
                          </a:solidFill>
                          <a:latin typeface="DejaVu Sans Mono"/>
                          <a:ea typeface="DejaVu Sans Mono"/>
                        </a:rPr>
                        <a:t>&lt;/button&gt;</a:t>
                      </a:r>
                      <a:br/>
                      <a:r>
                        <a:rPr lang="en-US" sz="1500" b="0" strike="noStrike" spc="-1">
                          <a:solidFill>
                            <a:srgbClr val="E8BF6A"/>
                          </a:solidFill>
                          <a:latin typeface="DejaVu Sans Mono"/>
                          <a:ea typeface="DejaVu Sans Mono"/>
                        </a:rPr>
                        <a:t>    &lt;/p&gt;</a:t>
                      </a:r>
                      <a:br/>
                      <a:r>
                        <a:rPr lang="en-US" sz="1500" b="0" strike="noStrike" spc="-1">
                          <a:solidFill>
                            <a:srgbClr val="E8BF6A"/>
                          </a:solidFill>
                          <a:latin typeface="DejaVu Sans Mono"/>
                          <a:ea typeface="DejaVu Sans Mono"/>
                        </a:rPr>
                        <a:t>    &lt;p&gt;</a:t>
                      </a:r>
                      <a:br/>
                      <a:r>
                        <a:rPr lang="en-US" sz="1500" b="0" strike="noStrike" spc="-1">
                          <a:solidFill>
                            <a:srgbClr val="E8BF6A"/>
                          </a:solidFill>
                          <a:latin typeface="DejaVu Sans Mono"/>
                          <a:ea typeface="DejaVu Sans Mono"/>
                        </a:rPr>
                        <a:t>        &lt;input </a:t>
                      </a:r>
                      <a:r>
                        <a:rPr lang="en-US" sz="1500" b="0" strike="noStrike" spc="-1">
                          <a:solidFill>
                            <a:srgbClr val="BABABA"/>
                          </a:solidFill>
                          <a:latin typeface="DejaVu Sans Mono"/>
                          <a:ea typeface="DejaVu Sans Mono"/>
                        </a:rPr>
                        <a:t>type=</a:t>
                      </a:r>
                      <a:r>
                        <a:rPr lang="en-US" sz="1500" b="0" strike="noStrike" spc="-1">
                          <a:solidFill>
                            <a:srgbClr val="A5C261"/>
                          </a:solidFill>
                          <a:latin typeface="DejaVu Sans Mono"/>
                          <a:ea typeface="DejaVu Sans Mono"/>
                        </a:rPr>
                        <a:t>"checkbox" </a:t>
                      </a:r>
                      <a:r>
                        <a:rPr lang="en-US" sz="1500" b="0" strike="noStrike" spc="-1">
                          <a:solidFill>
                            <a:srgbClr val="BABABA"/>
                          </a:solidFill>
                          <a:latin typeface="DejaVu Sans Mono"/>
                          <a:ea typeface="DejaVu Sans Mono"/>
                        </a:rPr>
                        <a:t>ng-model=</a:t>
                      </a:r>
                      <a:r>
                        <a:rPr lang="en-US" sz="1500" b="0" strike="noStrike" spc="-1">
                          <a:solidFill>
                            <a:srgbClr val="A5C261"/>
                          </a:solidFill>
                          <a:latin typeface="DejaVu Sans Mono"/>
                          <a:ea typeface="DejaVu Sans Mono"/>
                        </a:rPr>
                        <a:t>"sw" </a:t>
                      </a:r>
                      <a:r>
                        <a:rPr lang="en-US" sz="1500" b="0" strike="noStrike" spc="-1">
                          <a:solidFill>
                            <a:srgbClr val="BABABA"/>
                          </a:solidFill>
                          <a:latin typeface="DejaVu Sans Mono"/>
                          <a:ea typeface="DejaVu Sans Mono"/>
                        </a:rPr>
                        <a:t>ng-click=</a:t>
                      </a:r>
                      <a:r>
                        <a:rPr lang="en-US" sz="1500" b="0" strike="noStrike" spc="-1">
                          <a:solidFill>
                            <a:srgbClr val="A5C261"/>
                          </a:solidFill>
                          <a:latin typeface="DejaVu Sans Mono"/>
                          <a:ea typeface="DejaVu Sans Mono"/>
                        </a:rPr>
                        <a:t>"chg(sw)"</a:t>
                      </a:r>
                      <a:r>
                        <a:rPr lang="en-US" sz="1500" b="0" strike="noStrike" spc="-1">
                          <a:solidFill>
                            <a:srgbClr val="E8BF6A"/>
                          </a:solidFill>
                          <a:latin typeface="DejaVu Sans Mono"/>
                          <a:ea typeface="DejaVu Sans Mono"/>
                        </a:rPr>
                        <a:t>/&gt;</a:t>
                      </a:r>
                      <a:r>
                        <a:rPr lang="en-US" sz="1500" b="0" strike="noStrike" spc="-1">
                          <a:solidFill>
                            <a:srgbClr val="A9B7C6"/>
                          </a:solidFill>
                          <a:latin typeface="DejaVu Sans Mono"/>
                          <a:ea typeface="DejaVu Sans Mono"/>
                        </a:rPr>
                        <a:t>{{textchg}}</a:t>
                      </a:r>
                      <a:br/>
                      <a:r>
                        <a:rPr lang="en-US" sz="1500" b="0" strike="noStrike" spc="-1">
                          <a:solidFill>
                            <a:srgbClr val="A9B7C6"/>
                          </a:solidFill>
                          <a:latin typeface="DejaVu Sans Mono"/>
                          <a:ea typeface="DejaVu Sans Mono"/>
                        </a:rPr>
                        <a:t>    </a:t>
                      </a:r>
                      <a:r>
                        <a:rPr lang="en-US" sz="1500" b="0" strike="noStrike" spc="-1">
                          <a:solidFill>
                            <a:srgbClr val="E8BF6A"/>
                          </a:solidFill>
                          <a:latin typeface="DejaVu Sans Mono"/>
                          <a:ea typeface="DejaVu Sans Mono"/>
                        </a:rPr>
                        <a:t>&lt;/p&gt;</a:t>
                      </a:r>
                      <a:br/>
                      <a:r>
                        <a:rPr lang="en-US" sz="1500" b="0" strike="noStrike" spc="-1">
                          <a:solidFill>
                            <a:srgbClr val="E8BF6A"/>
                          </a:solidFill>
                          <a:latin typeface="DejaVu Sans Mono"/>
                          <a:ea typeface="DejaVu Sans Mono"/>
                        </a:rPr>
                        <a:t>    &lt;p&gt;</a:t>
                      </a:r>
                      <a:br/>
                      <a:r>
                        <a:rPr lang="en-US" sz="1500" b="0" strike="noStrike" spc="-1">
                          <a:solidFill>
                            <a:srgbClr val="E8BF6A"/>
                          </a:solidFill>
                          <a:latin typeface="DejaVu Sans Mono"/>
                          <a:ea typeface="DejaVu Sans Mono"/>
                        </a:rPr>
                        <a:t>        </a:t>
                      </a:r>
                      <a:r>
                        <a:rPr lang="en-US" sz="1500" b="0" strike="noStrike" spc="-1">
                          <a:solidFill>
                            <a:srgbClr val="A9B7C6"/>
                          </a:solidFill>
                          <a:latin typeface="DejaVu Sans Mono"/>
                          <a:ea typeface="DejaVu Sans Mono"/>
                        </a:rPr>
                        <a:t>{{ sw }}</a:t>
                      </a:r>
                      <a:br/>
                      <a:r>
                        <a:rPr lang="en-US" sz="1500" b="0" strike="noStrike" spc="-1">
                          <a:solidFill>
                            <a:srgbClr val="A9B7C6"/>
                          </a:solidFill>
                          <a:latin typeface="DejaVu Sans Mono"/>
                          <a:ea typeface="DejaVu Sans Mono"/>
                        </a:rPr>
                        <a:t>    </a:t>
                      </a:r>
                      <a:r>
                        <a:rPr lang="en-US" sz="1500" b="0" strike="noStrike" spc="-1">
                          <a:solidFill>
                            <a:srgbClr val="E8BF6A"/>
                          </a:solidFill>
                          <a:latin typeface="DejaVu Sans Mono"/>
                          <a:ea typeface="DejaVu Sans Mono"/>
                        </a:rPr>
                        <a:t>&lt;/p&gt;</a:t>
                      </a:r>
                      <a:br/>
                      <a:r>
                        <a:rPr lang="en-US" sz="1500" b="0" strike="noStrike" spc="-1">
                          <a:solidFill>
                            <a:srgbClr val="E8BF6A"/>
                          </a:solidFill>
                          <a:latin typeface="DejaVu Sans Mono"/>
                          <a:ea typeface="DejaVu Sans Mono"/>
                        </a:rPr>
                        <a:t>&lt;/div&gt;</a:t>
                      </a:r>
                      <a:endParaRPr lang="en-US" sz="1500" b="0" strike="noStrike" spc="-1">
                        <a:latin typeface="Arial"/>
                      </a:endParaRPr>
                    </a:p>
                    <a:p>
                      <a:endParaRPr lang="en-US"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6656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0" strike="noStrike" spc="-1">
                <a:solidFill>
                  <a:srgbClr val="000000"/>
                </a:solidFill>
                <a:latin typeface="Times New Roman"/>
                <a:ea typeface="DejaVu Sans"/>
              </a:rPr>
              <a:t>AngularJS là gì?</a:t>
            </a:r>
            <a:br/>
            <a:endParaRPr lang="en-US" sz="4800" b="0" strike="noStrike" spc="-1">
              <a:latin typeface="Arial"/>
            </a:endParaRPr>
          </a:p>
        </p:txBody>
      </p:sp>
      <p:sp>
        <p:nvSpPr>
          <p:cNvPr id="79" name="CustomShape 2"/>
          <p:cNvSpPr/>
          <p:nvPr/>
        </p:nvSpPr>
        <p:spPr>
          <a:xfrm>
            <a:off x="838080" y="132840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endParaRPr lang="en-US" sz="18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AngularJS là một framework có cấu trúc cho các ứng dụng web động. Nó cho phép sử dụng HTML như là ngôn ngữ mẫu và cho phép bạn mở rộng cú pháp của HTML để diễn đạt các thành phần ứng dụng một cách rõ ràng và súc tích.</a:t>
            </a:r>
            <a:endParaRPr lang="en-US" sz="2400" b="0" strike="noStrike" spc="-1">
              <a:latin typeface="Arial"/>
            </a:endParaRPr>
          </a:p>
          <a:p>
            <a:pPr>
              <a:lnSpc>
                <a:spcPct val="90000"/>
              </a:lnSpc>
              <a:spcBef>
                <a:spcPts val="1001"/>
              </a:spcBef>
            </a:pPr>
            <a:endParaRPr lang="en-US" sz="2400" b="0" strike="noStrike" spc="-1">
              <a:latin typeface="Arial"/>
            </a:endParaRPr>
          </a:p>
        </p:txBody>
      </p:sp>
      <p:pic>
        <p:nvPicPr>
          <p:cNvPr id="80" name="Picture 4"/>
          <p:cNvPicPr/>
          <p:nvPr/>
        </p:nvPicPr>
        <p:blipFill>
          <a:blip r:embed="rId2"/>
          <a:stretch/>
        </p:blipFill>
        <p:spPr>
          <a:xfrm>
            <a:off x="2530800" y="3544920"/>
            <a:ext cx="6443280" cy="2750400"/>
          </a:xfrm>
          <a:prstGeom prst="rect">
            <a:avLst/>
          </a:prstGeom>
          <a:ln>
            <a:noFill/>
          </a:ln>
        </p:spPr>
      </p:pic>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additive="repl">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79">
                                            <p:txEl>
                                              <p:pRg st="1" end="219"/>
                                            </p:txEl>
                                          </p:spTgt>
                                        </p:tgtEl>
                                        <p:attrNameLst>
                                          <p:attrName>style.visibility</p:attrName>
                                        </p:attrNameLst>
                                      </p:cBhvr>
                                      <p:to>
                                        <p:strVal val="visible"/>
                                      </p:to>
                                    </p:set>
                                    <p:animEffect transition="in" filter="fade">
                                      <p:cBhvr additive="repl">
                                        <p:cTn id="12" dur="500"/>
                                        <p:tgtEl>
                                          <p:spTgt spid="79">
                                            <p:txEl>
                                              <p:pRg st="1" end="219"/>
                                            </p:txEl>
                                          </p:spTgt>
                                        </p:tgtEl>
                                      </p:cBhvr>
                                    </p:animEffect>
                                  </p:childTnLst>
                                </p:cTn>
                              </p:par>
                              <p:par>
                                <p:cTn id="13" presetID="10" presetClass="entr"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additive="repl">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200" b="0" strike="noStrike" spc="-1">
                <a:solidFill>
                  <a:srgbClr val="000000"/>
                </a:solidFill>
                <a:latin typeface="Calibri"/>
                <a:ea typeface="DejaVu Sans"/>
              </a:rPr>
              <a:t>Ví dụ 3: AngularJS HTML DOM</a:t>
            </a:r>
            <a:endParaRPr lang="en-US" sz="3200" b="0" strike="noStrike" spc="-1">
              <a:latin typeface="Arial"/>
            </a:endParaRPr>
          </a:p>
        </p:txBody>
      </p:sp>
      <p:graphicFrame>
        <p:nvGraphicFramePr>
          <p:cNvPr id="118" name="Table 2"/>
          <p:cNvGraphicFramePr/>
          <p:nvPr/>
        </p:nvGraphicFramePr>
        <p:xfrm>
          <a:off x="704520" y="1427760"/>
          <a:ext cx="10515240" cy="4632960"/>
        </p:xfrm>
        <a:graphic>
          <a:graphicData uri="http://schemas.openxmlformats.org/drawingml/2006/table">
            <a:tbl>
              <a:tblPr/>
              <a:tblGrid>
                <a:gridCol w="10515240">
                  <a:extLst>
                    <a:ext uri="{9D8B030D-6E8A-4147-A177-3AD203B41FA5}">
                      <a16:colId xmlns:a16="http://schemas.microsoft.com/office/drawing/2014/main" val="20000"/>
                    </a:ext>
                  </a:extLst>
                </a:gridCol>
              </a:tblGrid>
              <a:tr h="366120">
                <a:tc>
                  <a:txBody>
                    <a:bodyPr/>
                    <a:lstStyle/>
                    <a:p>
                      <a:r>
                        <a:rPr lang="en-US" sz="2000" b="0" strike="noStrike" spc="-1">
                          <a:solidFill>
                            <a:srgbClr val="A9B7C6"/>
                          </a:solidFill>
                          <a:latin typeface="Times New Roman"/>
                        </a:rPr>
                        <a:t>    </a:t>
                      </a:r>
                      <a:r>
                        <a:rPr lang="en-US" sz="2000" b="0" strike="noStrike" spc="-1">
                          <a:solidFill>
                            <a:srgbClr val="E8BF6A"/>
                          </a:solidFill>
                          <a:latin typeface="DejaVu Sans Mono"/>
                          <a:ea typeface="DejaVu Sans Mono"/>
                        </a:rPr>
                        <a:t>&lt;script&gt;</a:t>
                      </a:r>
                      <a:br/>
                      <a:r>
                        <a:rPr lang="en-US" sz="2000" b="0" strike="noStrike" spc="-1">
                          <a:solidFill>
                            <a:srgbClr val="E8BF6A"/>
                          </a:solidFill>
                          <a:latin typeface="DejaVu Sans Mono"/>
                          <a:ea typeface="DejaVu Sans Mono"/>
                        </a:rPr>
                        <a:t>        </a:t>
                      </a:r>
                      <a:r>
                        <a:rPr lang="en-US" sz="2000" b="1" strike="noStrike" spc="-1">
                          <a:solidFill>
                            <a:srgbClr val="CC7832"/>
                          </a:solidFill>
                          <a:latin typeface="DejaVu Sans Mono"/>
                          <a:ea typeface="DejaVu Sans Mono"/>
                        </a:rPr>
                        <a:t>var </a:t>
                      </a:r>
                      <a:r>
                        <a:rPr lang="en-US" sz="2000" b="0" strike="noStrike" spc="-1">
                          <a:solidFill>
                            <a:srgbClr val="A9B7C6"/>
                          </a:solidFill>
                          <a:latin typeface="DejaVu Sans Mono"/>
                          <a:ea typeface="DejaVu Sans Mono"/>
                        </a:rPr>
                        <a:t>app = angular.module(</a:t>
                      </a:r>
                      <a:r>
                        <a:rPr lang="en-US" sz="2000" b="0" strike="noStrike" spc="-1">
                          <a:solidFill>
                            <a:srgbClr val="6A8759"/>
                          </a:solidFill>
                          <a:latin typeface="DejaVu Sans Mono"/>
                          <a:ea typeface="DejaVu Sans Mono"/>
                        </a:rPr>
                        <a:t>'Demo'</a:t>
                      </a:r>
                      <a:r>
                        <a:rPr lang="en-US" sz="2000" b="0"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app.controller(</a:t>
                      </a:r>
                      <a:r>
                        <a:rPr lang="en-US" sz="2000" b="0" strike="noStrike" spc="-1">
                          <a:solidFill>
                            <a:srgbClr val="6A8759"/>
                          </a:solidFill>
                          <a:latin typeface="DejaVu Sans Mono"/>
                          <a:ea typeface="DejaVu Sans Mono"/>
                        </a:rPr>
                        <a:t>'Ctrlr'</a:t>
                      </a:r>
                      <a:r>
                        <a:rPr lang="en-US" sz="2000" b="0" strike="noStrike" spc="-1">
                          <a:solidFill>
                            <a:srgbClr val="CC7832"/>
                          </a:solidFill>
                          <a:latin typeface="DejaVu Sans Mono"/>
                          <a:ea typeface="DejaVu Sans Mono"/>
                        </a:rPr>
                        <a:t>, </a:t>
                      </a:r>
                      <a:r>
                        <a:rPr lang="en-US" sz="2000" b="1" strike="noStrike" spc="-1">
                          <a:solidFill>
                            <a:srgbClr val="CC7832"/>
                          </a:solidFill>
                          <a:latin typeface="DejaVu Sans Mono"/>
                          <a:ea typeface="DejaVu Sans Mono"/>
                        </a:rPr>
                        <a:t>function</a:t>
                      </a:r>
                      <a:r>
                        <a:rPr lang="en-US" sz="2000" b="0" strike="noStrike" spc="-1">
                          <a:solidFill>
                            <a:srgbClr val="A9B7C6"/>
                          </a:solidFill>
                          <a:latin typeface="DejaVu Sans Mono"/>
                          <a:ea typeface="DejaVu Sans Mono"/>
                        </a:rPr>
                        <a:t>($scope) {</a:t>
                      </a:r>
                      <a:br/>
                      <a:r>
                        <a:rPr lang="en-US" sz="2000" b="0" strike="noStrike" spc="-1">
                          <a:solidFill>
                            <a:srgbClr val="A9B7C6"/>
                          </a:solidFill>
                          <a:latin typeface="DejaVu Sans Mono"/>
                          <a:ea typeface="DejaVu Sans Mono"/>
                        </a:rPr>
                        <a:t>            $scope.</a:t>
                      </a:r>
                      <a:r>
                        <a:rPr lang="en-US" sz="2000" b="0" strike="noStrike" spc="-1">
                          <a:solidFill>
                            <a:srgbClr val="9876AA"/>
                          </a:solidFill>
                          <a:latin typeface="DejaVu Sans Mono"/>
                          <a:ea typeface="DejaVu Sans Mono"/>
                        </a:rPr>
                        <a:t>textchg </a:t>
                      </a:r>
                      <a:r>
                        <a:rPr lang="en-US" sz="2000" b="0" strike="noStrike" spc="-1">
                          <a:solidFill>
                            <a:srgbClr val="A9B7C6"/>
                          </a:solidFill>
                          <a:latin typeface="DejaVu Sans Mono"/>
                          <a:ea typeface="DejaVu Sans Mono"/>
                        </a:rPr>
                        <a:t>= </a:t>
                      </a:r>
                      <a:r>
                        <a:rPr lang="en-US" sz="2000" b="0" strike="noStrike" spc="-1">
                          <a:solidFill>
                            <a:srgbClr val="6A8759"/>
                          </a:solidFill>
                          <a:latin typeface="DejaVu Sans Mono"/>
                          <a:ea typeface="DejaVu Sans Mono"/>
                        </a:rPr>
                        <a:t>"Click đ</a:t>
                      </a:r>
                      <a:r>
                        <a:rPr lang="en-US" sz="2000" b="0" strike="noStrike" spc="-1">
                          <a:solidFill>
                            <a:srgbClr val="6A8759"/>
                          </a:solidFill>
                          <a:latin typeface="Arial"/>
                          <a:ea typeface="Arial"/>
                        </a:rPr>
                        <a:t>ể</a:t>
                      </a:r>
                      <a:r>
                        <a:rPr lang="en-US" sz="2000" b="0" strike="noStrike" spc="-1">
                          <a:solidFill>
                            <a:srgbClr val="6A8759"/>
                          </a:solidFill>
                          <a:latin typeface="DejaVu Sans Mono"/>
                          <a:ea typeface="DejaVu Sans Mono"/>
                        </a:rPr>
                        <a:t> hiện lên"</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$scope.</a:t>
                      </a:r>
                      <a:r>
                        <a:rPr lang="en-US" sz="2000" b="0" strike="noStrike" spc="-1">
                          <a:solidFill>
                            <a:srgbClr val="FFC66D"/>
                          </a:solidFill>
                          <a:latin typeface="DejaVu Sans Mono"/>
                          <a:ea typeface="DejaVu Sans Mono"/>
                        </a:rPr>
                        <a:t>chg </a:t>
                      </a:r>
                      <a:r>
                        <a:rPr lang="en-US" sz="2000" b="0" strike="noStrike" spc="-1">
                          <a:solidFill>
                            <a:srgbClr val="A9B7C6"/>
                          </a:solidFill>
                          <a:latin typeface="DejaVu Sans Mono"/>
                          <a:ea typeface="DejaVu Sans Mono"/>
                        </a:rPr>
                        <a:t>= </a:t>
                      </a:r>
                      <a:r>
                        <a:rPr lang="en-US" sz="2000" b="1" strike="noStrike" spc="-1">
                          <a:solidFill>
                            <a:srgbClr val="CC7832"/>
                          </a:solidFill>
                          <a:latin typeface="DejaVu Sans Mono"/>
                          <a:ea typeface="DejaVu Sans Mono"/>
                        </a:rPr>
                        <a:t>function</a:t>
                      </a:r>
                      <a:r>
                        <a:rPr lang="en-US" sz="2000" b="0" strike="noStrike" spc="-1">
                          <a:solidFill>
                            <a:srgbClr val="A9B7C6"/>
                          </a:solidFill>
                          <a:latin typeface="DejaVu Sans Mono"/>
                          <a:ea typeface="DejaVu Sans Mono"/>
                        </a:rPr>
                        <a:t>(sw) {</a:t>
                      </a:r>
                      <a:br/>
                      <a:r>
                        <a:rPr lang="en-US" sz="2000" b="0" strike="noStrike" spc="-1">
                          <a:solidFill>
                            <a:srgbClr val="A9B7C6"/>
                          </a:solidFill>
                          <a:latin typeface="DejaVu Sans Mono"/>
                          <a:ea typeface="DejaVu Sans Mono"/>
                        </a:rPr>
                        <a:t>                </a:t>
                      </a:r>
                      <a:r>
                        <a:rPr lang="en-US" sz="2000" b="1" strike="noStrike" spc="-1">
                          <a:solidFill>
                            <a:srgbClr val="CC7832"/>
                          </a:solidFill>
                          <a:latin typeface="DejaVu Sans Mono"/>
                          <a:ea typeface="DejaVu Sans Mono"/>
                        </a:rPr>
                        <a:t>if</a:t>
                      </a:r>
                      <a:r>
                        <a:rPr lang="en-US" sz="2000" b="0" strike="noStrike" spc="-1">
                          <a:solidFill>
                            <a:srgbClr val="A9B7C6"/>
                          </a:solidFill>
                          <a:latin typeface="DejaVu Sans Mono"/>
                          <a:ea typeface="DejaVu Sans Mono"/>
                        </a:rPr>
                        <a:t>(sw)</a:t>
                      </a:r>
                      <a:br/>
                      <a:r>
                        <a:rPr lang="en-US" sz="2000" b="0" strike="noStrike" spc="-1">
                          <a:solidFill>
                            <a:srgbClr val="A9B7C6"/>
                          </a:solidFill>
                          <a:latin typeface="DejaVu Sans Mono"/>
                          <a:ea typeface="DejaVu Sans Mono"/>
                        </a:rPr>
                        <a:t>                    $scope.</a:t>
                      </a:r>
                      <a:r>
                        <a:rPr lang="en-US" sz="2000" b="0" strike="noStrike" spc="-1">
                          <a:solidFill>
                            <a:srgbClr val="9876AA"/>
                          </a:solidFill>
                          <a:latin typeface="DejaVu Sans Mono"/>
                          <a:ea typeface="DejaVu Sans Mono"/>
                        </a:rPr>
                        <a:t>textchg </a:t>
                      </a:r>
                      <a:r>
                        <a:rPr lang="en-US" sz="2000" b="0" strike="noStrike" spc="-1">
                          <a:solidFill>
                            <a:srgbClr val="A9B7C6"/>
                          </a:solidFill>
                          <a:latin typeface="DejaVu Sans Mono"/>
                          <a:ea typeface="DejaVu Sans Mono"/>
                        </a:rPr>
                        <a:t>= </a:t>
                      </a:r>
                      <a:r>
                        <a:rPr lang="en-US" sz="2000" b="0" strike="noStrike" spc="-1">
                          <a:solidFill>
                            <a:srgbClr val="6A8759"/>
                          </a:solidFill>
                          <a:latin typeface="DejaVu Sans Mono"/>
                          <a:ea typeface="DejaVu Sans Mono"/>
                        </a:rPr>
                        <a:t>"Click đ</a:t>
                      </a:r>
                      <a:r>
                        <a:rPr lang="en-US" sz="2000" b="0" strike="noStrike" spc="-1">
                          <a:solidFill>
                            <a:srgbClr val="6A8759"/>
                          </a:solidFill>
                          <a:latin typeface="Arial"/>
                          <a:ea typeface="Arial"/>
                        </a:rPr>
                        <a:t>ể</a:t>
                      </a:r>
                      <a:r>
                        <a:rPr lang="en-US" sz="2000" b="0" strike="noStrike" spc="-1">
                          <a:solidFill>
                            <a:srgbClr val="6A8759"/>
                          </a:solidFill>
                          <a:latin typeface="DejaVu Sans Mono"/>
                          <a:ea typeface="DejaVu Sans Mono"/>
                        </a:rPr>
                        <a:t> hiện lại"</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1" strike="noStrike" spc="-1">
                          <a:solidFill>
                            <a:srgbClr val="CC7832"/>
                          </a:solidFill>
                          <a:latin typeface="DejaVu Sans Mono"/>
                          <a:ea typeface="DejaVu Sans Mono"/>
                        </a:rPr>
                        <a:t>else</a:t>
                      </a:r>
                      <a:br/>
                      <a:r>
                        <a:rPr lang="en-US" sz="2000" b="1"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$scope.</a:t>
                      </a:r>
                      <a:r>
                        <a:rPr lang="en-US" sz="2000" b="0" strike="noStrike" spc="-1">
                          <a:solidFill>
                            <a:srgbClr val="9876AA"/>
                          </a:solidFill>
                          <a:latin typeface="DejaVu Sans Mono"/>
                          <a:ea typeface="DejaVu Sans Mono"/>
                        </a:rPr>
                        <a:t>textchg </a:t>
                      </a:r>
                      <a:r>
                        <a:rPr lang="en-US" sz="2000" b="0" strike="noStrike" spc="-1">
                          <a:solidFill>
                            <a:srgbClr val="A9B7C6"/>
                          </a:solidFill>
                          <a:latin typeface="DejaVu Sans Mono"/>
                          <a:ea typeface="DejaVu Sans Mono"/>
                        </a:rPr>
                        <a:t>= </a:t>
                      </a:r>
                      <a:r>
                        <a:rPr lang="en-US" sz="2000" b="0" strike="noStrike" spc="-1">
                          <a:solidFill>
                            <a:srgbClr val="6A8759"/>
                          </a:solidFill>
                          <a:latin typeface="DejaVu Sans Mono"/>
                          <a:ea typeface="DejaVu Sans Mono"/>
                        </a:rPr>
                        <a:t>"Click đ</a:t>
                      </a:r>
                      <a:r>
                        <a:rPr lang="en-US" sz="2000" b="0" strike="noStrike" spc="-1">
                          <a:solidFill>
                            <a:srgbClr val="6A8759"/>
                          </a:solidFill>
                          <a:latin typeface="Arial"/>
                          <a:ea typeface="Arial"/>
                        </a:rPr>
                        <a:t>ể</a:t>
                      </a:r>
                      <a:r>
                        <a:rPr lang="en-US" sz="2000" b="0" strike="noStrike" spc="-1">
                          <a:solidFill>
                            <a:srgbClr val="6A8759"/>
                          </a:solidFill>
                          <a:latin typeface="DejaVu Sans Mono"/>
                          <a:ea typeface="DejaVu Sans Mono"/>
                        </a:rPr>
                        <a:t> vô hiệu hoá"</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0" strike="noStrike" spc="-1">
                          <a:solidFill>
                            <a:srgbClr val="A9B7C6"/>
                          </a:solidFill>
                          <a:latin typeface="DejaVu Sans Mono"/>
                          <a:ea typeface="DejaVu Sans Mono"/>
                        </a:rPr>
                        <a:t>}</a:t>
                      </a:r>
                      <a:br/>
                      <a:r>
                        <a:rPr lang="en-US" sz="2000" b="0" strike="noStrike" spc="-1">
                          <a:solidFill>
                            <a:srgbClr val="A9B7C6"/>
                          </a:solidFill>
                          <a:latin typeface="DejaVu Sans Mono"/>
                          <a:ea typeface="DejaVu Sans Mono"/>
                        </a:rPr>
                        <a:t>        })</a:t>
                      </a:r>
                      <a:r>
                        <a:rPr lang="en-US" sz="2000" b="0" strike="noStrike" spc="-1">
                          <a:solidFill>
                            <a:srgbClr val="CC7832"/>
                          </a:solidFill>
                          <a:latin typeface="DejaVu Sans Mono"/>
                          <a:ea typeface="DejaVu Sans Mono"/>
                        </a:rPr>
                        <a:t>;</a:t>
                      </a:r>
                      <a:br/>
                      <a:r>
                        <a:rPr lang="en-US" sz="2000" b="0" strike="noStrike" spc="-1">
                          <a:solidFill>
                            <a:srgbClr val="CC7832"/>
                          </a:solidFill>
                          <a:latin typeface="DejaVu Sans Mono"/>
                          <a:ea typeface="DejaVu Sans Mono"/>
                        </a:rPr>
                        <a:t>    </a:t>
                      </a:r>
                      <a:r>
                        <a:rPr lang="en-US" sz="2000" b="0" strike="noStrike" spc="-1">
                          <a:solidFill>
                            <a:srgbClr val="E8BF6A"/>
                          </a:solidFill>
                          <a:latin typeface="DejaVu Sans Mono"/>
                          <a:ea typeface="DejaVu Sans Mono"/>
                        </a:rPr>
                        <a:t>&lt;/script&gt;</a:t>
                      </a:r>
                      <a:br/>
                      <a:br/>
                      <a:r>
                        <a:rPr lang="en-US" sz="2000" b="0" strike="noStrike" spc="-1">
                          <a:solidFill>
                            <a:srgbClr val="E8BF6A"/>
                          </a:solidFill>
                          <a:latin typeface="DejaVu Sans Mono"/>
                          <a:ea typeface="DejaVu Sans Mono"/>
                        </a:rPr>
                        <a:t>&lt;/body&gt;</a:t>
                      </a:r>
                      <a:br/>
                      <a:r>
                        <a:rPr lang="en-US" sz="2000" b="0" strike="noStrike" spc="-1">
                          <a:solidFill>
                            <a:srgbClr val="E8BF6A"/>
                          </a:solidFill>
                          <a:latin typeface="DejaVu Sans Mono"/>
                          <a:ea typeface="DejaVu Sans Mono"/>
                        </a:rPr>
                        <a:t>&lt;/html&gt;</a:t>
                      </a:r>
                      <a:endParaRPr lang="en-US"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3333"/>
                    </a:solidFill>
                  </a:tcPr>
                </a:tc>
                <a:extLst>
                  <a:ext uri="{0D108BD9-81ED-4DB2-BD59-A6C34878D82A}">
                    <a16:rowId xmlns:a16="http://schemas.microsoft.com/office/drawing/2014/main" val="10000"/>
                  </a:ext>
                </a:extLst>
              </a:tr>
            </a:tbl>
          </a:graphicData>
        </a:graphic>
      </p:graphicFrame>
      <p:graphicFrame>
        <p:nvGraphicFramePr>
          <p:cNvPr id="119" name="Table 3"/>
          <p:cNvGraphicFramePr/>
          <p:nvPr/>
        </p:nvGraphicFramePr>
        <p:xfrm>
          <a:off x="6945840" y="4895640"/>
          <a:ext cx="2348640" cy="688320"/>
        </p:xfrm>
        <a:graphic>
          <a:graphicData uri="http://schemas.openxmlformats.org/drawingml/2006/table">
            <a:tbl>
              <a:tblPr/>
              <a:tblGrid>
                <a:gridCol w="2348640">
                  <a:extLst>
                    <a:ext uri="{9D8B030D-6E8A-4147-A177-3AD203B41FA5}">
                      <a16:colId xmlns:a16="http://schemas.microsoft.com/office/drawing/2014/main" val="20000"/>
                    </a:ext>
                  </a:extLst>
                </a:gridCol>
              </a:tblGrid>
              <a:tr h="688320">
                <a:tc>
                  <a:txBody>
                    <a:bodyPr/>
                    <a:lstStyle/>
                    <a:p>
                      <a:r>
                        <a:rPr lang="en-US" sz="2800" b="0" strike="noStrike" spc="-1">
                          <a:solidFill>
                            <a:srgbClr val="FFFBCC"/>
                          </a:solidFill>
                          <a:latin typeface="Arial"/>
                        </a:rPr>
                        <a:t>Đoạn Script</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5400" b="1" strike="noStrike" spc="-1">
                <a:solidFill>
                  <a:srgbClr val="000000"/>
                </a:solidFill>
                <a:latin typeface="Calibri"/>
                <a:ea typeface="DejaVu Sans"/>
              </a:rPr>
              <a:t>Kết quả</a:t>
            </a:r>
            <a:endParaRPr lang="en-US" sz="5400" b="0" strike="noStrike" spc="-1">
              <a:latin typeface="Arial"/>
            </a:endParaRPr>
          </a:p>
        </p:txBody>
      </p:sp>
      <p:pic>
        <p:nvPicPr>
          <p:cNvPr id="121" name="Hình ảnh 120"/>
          <p:cNvPicPr/>
          <p:nvPr/>
        </p:nvPicPr>
        <p:blipFill>
          <a:blip r:embed="rId2"/>
          <a:stretch/>
        </p:blipFill>
        <p:spPr>
          <a:xfrm>
            <a:off x="853200" y="1775520"/>
            <a:ext cx="5181120" cy="4350240"/>
          </a:xfrm>
          <a:prstGeom prst="rect">
            <a:avLst/>
          </a:prstGeom>
          <a:ln>
            <a:noFill/>
          </a:ln>
        </p:spPr>
      </p:pic>
      <p:pic>
        <p:nvPicPr>
          <p:cNvPr id="122" name="Hình ảnh 121"/>
          <p:cNvPicPr/>
          <p:nvPr/>
        </p:nvPicPr>
        <p:blipFill>
          <a:blip r:embed="rId3"/>
          <a:stretch/>
        </p:blipFill>
        <p:spPr>
          <a:xfrm>
            <a:off x="6127200" y="1800360"/>
            <a:ext cx="5393520" cy="4325400"/>
          </a:xfrm>
          <a:prstGeom prst="rect">
            <a:avLst/>
          </a:prstGeom>
          <a:ln>
            <a:noFill/>
          </a:ln>
        </p:spPr>
      </p:pic>
      <p:graphicFrame>
        <p:nvGraphicFramePr>
          <p:cNvPr id="123" name="Table 2"/>
          <p:cNvGraphicFramePr/>
          <p:nvPr>
            <p:extLst>
              <p:ext uri="{D42A27DB-BD31-4B8C-83A1-F6EECF244321}">
                <p14:modId xmlns:p14="http://schemas.microsoft.com/office/powerpoint/2010/main" val="2304052877"/>
              </p:ext>
            </p:extLst>
          </p:nvPr>
        </p:nvGraphicFramePr>
        <p:xfrm rot="10800000">
          <a:off x="671280" y="4996800"/>
          <a:ext cx="4876920" cy="701040"/>
        </p:xfrm>
        <a:graphic>
          <a:graphicData uri="http://schemas.openxmlformats.org/drawingml/2006/table">
            <a:tbl>
              <a:tblPr/>
              <a:tblGrid>
                <a:gridCol w="4876920">
                  <a:extLst>
                    <a:ext uri="{9D8B030D-6E8A-4147-A177-3AD203B41FA5}">
                      <a16:colId xmlns:a16="http://schemas.microsoft.com/office/drawing/2014/main" val="20000"/>
                    </a:ext>
                  </a:extLst>
                </a:gridCol>
              </a:tblGrid>
              <a:tr h="486640">
                <a:tc>
                  <a:txBody>
                    <a:bodyPr/>
                    <a:lstStyle/>
                    <a:p>
                      <a:pPr algn="just">
                        <a:lnSpc>
                          <a:spcPct val="100000"/>
                        </a:lnSpc>
                      </a:pPr>
                      <a:r>
                        <a:rPr lang="en-US" sz="2000" b="0" strike="noStrike" spc="-1" dirty="0">
                          <a:solidFill>
                            <a:srgbClr val="FFE5CA"/>
                          </a:solidFill>
                          <a:latin typeface="Arial"/>
                          <a:ea typeface="Arial"/>
                        </a:rPr>
                        <a:t>click </a:t>
                      </a:r>
                      <a:r>
                        <a:rPr lang="en-US" sz="2000" b="0" strike="noStrike" spc="-1" dirty="0" err="1">
                          <a:solidFill>
                            <a:srgbClr val="FFE5CA"/>
                          </a:solidFill>
                          <a:latin typeface="Arial"/>
                          <a:ea typeface="Arial"/>
                        </a:rPr>
                        <a:t>chuột</a:t>
                      </a:r>
                      <a:r>
                        <a:rPr lang="en-US" sz="2000" b="0" strike="noStrike" spc="-1" dirty="0">
                          <a:solidFill>
                            <a:srgbClr val="FFE5CA"/>
                          </a:solidFill>
                          <a:latin typeface="Arial"/>
                          <a:ea typeface="Arial"/>
                        </a:rPr>
                        <a:t> </a:t>
                      </a:r>
                      <a:r>
                        <a:rPr lang="en-US" sz="2000" b="0" strike="noStrike" spc="-1" dirty="0" err="1">
                          <a:solidFill>
                            <a:srgbClr val="FFE5CA"/>
                          </a:solidFill>
                          <a:latin typeface="Arial"/>
                          <a:ea typeface="Arial"/>
                        </a:rPr>
                        <a:t>vào</a:t>
                      </a:r>
                      <a:r>
                        <a:rPr lang="en-US" sz="2000" b="0" strike="noStrike" spc="-1" dirty="0">
                          <a:solidFill>
                            <a:srgbClr val="FFE5CA"/>
                          </a:solidFill>
                          <a:latin typeface="Arial"/>
                          <a:ea typeface="Arial"/>
                        </a:rPr>
                        <a:t> ô checkbox </a:t>
                      </a:r>
                      <a:r>
                        <a:rPr lang="en-US" sz="2000" b="0" strike="noStrike" spc="-1" dirty="0" err="1">
                          <a:solidFill>
                            <a:srgbClr val="FFE5CA"/>
                          </a:solidFill>
                          <a:latin typeface="Arial"/>
                          <a:ea typeface="Arial"/>
                        </a:rPr>
                        <a:t>để</a:t>
                      </a:r>
                      <a:r>
                        <a:rPr lang="en-US" sz="2000" b="0" strike="noStrike" spc="-1" dirty="0">
                          <a:solidFill>
                            <a:srgbClr val="FFE5CA"/>
                          </a:solidFill>
                          <a:latin typeface="Arial"/>
                          <a:ea typeface="Arial"/>
                        </a:rPr>
                        <a:t> uncheck </a:t>
                      </a:r>
                      <a:r>
                        <a:rPr lang="en-US" sz="2000" b="0" strike="noStrike" spc="-1" dirty="0" err="1">
                          <a:solidFill>
                            <a:srgbClr val="FFE5CA"/>
                          </a:solidFill>
                          <a:latin typeface="Arial"/>
                          <a:ea typeface="Arial"/>
                        </a:rPr>
                        <a:t>nút</a:t>
                      </a:r>
                      <a:r>
                        <a:rPr lang="en-US" sz="2000" b="0" strike="noStrike" spc="-1" dirty="0">
                          <a:solidFill>
                            <a:srgbClr val="FFE5CA"/>
                          </a:solidFill>
                          <a:latin typeface="Arial"/>
                          <a:ea typeface="Arial"/>
                        </a:rPr>
                        <a:t> </a:t>
                      </a:r>
                      <a:r>
                        <a:rPr lang="en-US" sz="2000" b="0" strike="noStrike" spc="-1" dirty="0" err="1">
                          <a:solidFill>
                            <a:srgbClr val="FFE5CA"/>
                          </a:solidFill>
                          <a:latin typeface="Arial"/>
                          <a:ea typeface="Arial"/>
                        </a:rPr>
                        <a:t>bấm</a:t>
                      </a:r>
                      <a:r>
                        <a:rPr lang="en-US" sz="2000" b="0" strike="noStrike" spc="-1" dirty="0">
                          <a:solidFill>
                            <a:srgbClr val="FFE5CA"/>
                          </a:solidFill>
                          <a:latin typeface="Arial"/>
                          <a:ea typeface="Arial"/>
                        </a:rPr>
                        <a:t> </a:t>
                      </a:r>
                      <a:r>
                        <a:rPr lang="en-US" sz="2000" b="0" strike="noStrike" spc="-1" dirty="0" err="1">
                          <a:solidFill>
                            <a:srgbClr val="FFE5CA"/>
                          </a:solidFill>
                          <a:latin typeface="Arial"/>
                          <a:ea typeface="Arial"/>
                        </a:rPr>
                        <a:t>hiện</a:t>
                      </a:r>
                      <a:r>
                        <a:rPr lang="en-US" sz="2000" b="0" strike="noStrike" spc="-1" dirty="0">
                          <a:solidFill>
                            <a:srgbClr val="FFE5CA"/>
                          </a:solidFill>
                          <a:latin typeface="Arial"/>
                          <a:ea typeface="Arial"/>
                        </a:rPr>
                        <a:t> </a:t>
                      </a:r>
                      <a:r>
                        <a:rPr lang="en-US" sz="2000" b="0" strike="noStrike" spc="-1" dirty="0" err="1">
                          <a:solidFill>
                            <a:srgbClr val="FFE5CA"/>
                          </a:solidFill>
                          <a:latin typeface="Arial"/>
                          <a:ea typeface="Arial"/>
                        </a:rPr>
                        <a:t>lên</a:t>
                      </a:r>
                      <a:endParaRPr lang="en-US" sz="20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extLst>
                  <a:ext uri="{0D108BD9-81ED-4DB2-BD59-A6C34878D82A}">
                    <a16:rowId xmlns:a16="http://schemas.microsoft.com/office/drawing/2014/main" val="10000"/>
                  </a:ext>
                </a:extLst>
              </a:tr>
            </a:tbl>
          </a:graphicData>
        </a:graphic>
      </p:graphicFrame>
      <p:graphicFrame>
        <p:nvGraphicFramePr>
          <p:cNvPr id="124" name="Table 3"/>
          <p:cNvGraphicFramePr/>
          <p:nvPr/>
        </p:nvGraphicFramePr>
        <p:xfrm>
          <a:off x="6282360" y="4996800"/>
          <a:ext cx="4877640" cy="701040"/>
        </p:xfrm>
        <a:graphic>
          <a:graphicData uri="http://schemas.openxmlformats.org/drawingml/2006/table">
            <a:tbl>
              <a:tblPr/>
              <a:tblGrid>
                <a:gridCol w="4877640">
                  <a:extLst>
                    <a:ext uri="{9D8B030D-6E8A-4147-A177-3AD203B41FA5}">
                      <a16:colId xmlns:a16="http://schemas.microsoft.com/office/drawing/2014/main" val="20000"/>
                    </a:ext>
                  </a:extLst>
                </a:gridCol>
              </a:tblGrid>
              <a:tr h="636480">
                <a:tc>
                  <a:txBody>
                    <a:bodyPr/>
                    <a:lstStyle/>
                    <a:p>
                      <a:pPr algn="just">
                        <a:lnSpc>
                          <a:spcPct val="100000"/>
                        </a:lnSpc>
                      </a:pPr>
                      <a:r>
                        <a:rPr lang="en-US" sz="2000" b="0" strike="noStrike" spc="-1">
                          <a:solidFill>
                            <a:srgbClr val="FFE5CA"/>
                          </a:solidFill>
                          <a:latin typeface="Arial"/>
                          <a:ea typeface="Arial"/>
                        </a:rPr>
                        <a:t>khi re-check lại, nút bấm mờ đi và vô hiệu hoá, không thể click chuột.</a:t>
                      </a:r>
                      <a:endParaRPr lang="en-US"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F187C"/>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11440" y="216720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100000"/>
              </a:lnSpc>
            </a:pPr>
            <a:r>
              <a:rPr lang="en-US" sz="8800" b="0" strike="noStrike" spc="-1">
                <a:solidFill>
                  <a:srgbClr val="000000"/>
                </a:solidFill>
                <a:latin typeface="Times New Roman"/>
                <a:ea typeface="Tahoma"/>
              </a:rPr>
              <a:t>End.</a:t>
            </a:r>
            <a:endParaRPr lang="en-US" sz="88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additive="repl">
                                        <p:cTn id="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800" b="0" strike="noStrike" spc="-1">
                <a:solidFill>
                  <a:srgbClr val="000000"/>
                </a:solidFill>
                <a:latin typeface="Times New Roman"/>
                <a:ea typeface="DejaVu Sans"/>
              </a:rPr>
              <a:t>Các tính năng chung của AngularJS</a:t>
            </a:r>
            <a:endParaRPr lang="en-US" sz="4800" b="0" strike="noStrike" spc="-1">
              <a:latin typeface="Arial"/>
            </a:endParaRPr>
          </a:p>
        </p:txBody>
      </p:sp>
      <p:sp>
        <p:nvSpPr>
          <p:cNvPr id="82" name="CustomShape 2"/>
          <p:cNvSpPr/>
          <p:nvPr/>
        </p:nvSpPr>
        <p:spPr>
          <a:xfrm>
            <a:off x="838080" y="189108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AngularJS là một Framework phát triển mạnh mẽ dựa trên JavaScript</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AngularJS cung cấp cho lập trình viên những tùy chọn để viết các ứng dụng client-side trong mô hình MVC (Model View Controller) một cách rõ ràng.</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Các ứng dụng được viết bởi AngularJS tương thích với nhiều phiên bản trình duyệt web. AngularJS tự động xử lý mã JavaScript để phù hợp với mỗi trình duyệt.</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AngularJS có mã nguồn mở, miễn phí hoàn toàn.</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additive="repl">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2">
                                            <p:txEl>
                                              <p:pRg st="0" end="66"/>
                                            </p:txEl>
                                          </p:spTgt>
                                        </p:tgtEl>
                                        <p:attrNameLst>
                                          <p:attrName>style.visibility</p:attrName>
                                        </p:attrNameLst>
                                      </p:cBhvr>
                                      <p:to>
                                        <p:strVal val="visible"/>
                                      </p:to>
                                    </p:set>
                                    <p:animEffect transition="in" filter="fade">
                                      <p:cBhvr additive="repl">
                                        <p:cTn id="12" dur="500"/>
                                        <p:tgtEl>
                                          <p:spTgt spid="82">
                                            <p:txEl>
                                              <p:pRg st="0"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82">
                                            <p:txEl>
                                              <p:pRg st="415" end="415"/>
                                            </p:txEl>
                                          </p:spTgt>
                                        </p:tgtEl>
                                        <p:attrNameLst>
                                          <p:attrName>style.visibility</p:attrName>
                                        </p:attrNameLst>
                                      </p:cBhvr>
                                      <p:to>
                                        <p:strVal val="visible"/>
                                      </p:to>
                                    </p:set>
                                    <p:animEffect transition="in" filter="fade">
                                      <p:cBhvr additive="repl">
                                        <p:cTn id="17" dur="500"/>
                                        <p:tgtEl>
                                          <p:spTgt spid="82">
                                            <p:txEl>
                                              <p:pRg st="415" end="4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82">
                                            <p:txEl>
                                              <p:pRg st="415" end="415"/>
                                            </p:txEl>
                                          </p:spTgt>
                                        </p:tgtEl>
                                        <p:attrNameLst>
                                          <p:attrName>style.visibility</p:attrName>
                                        </p:attrNameLst>
                                      </p:cBhvr>
                                      <p:to>
                                        <p:strVal val="visible"/>
                                      </p:to>
                                    </p:set>
                                    <p:animEffect transition="in" filter="fade">
                                      <p:cBhvr additive="repl">
                                        <p:cTn id="22" dur="500"/>
                                        <p:tgtEl>
                                          <p:spTgt spid="82">
                                            <p:txEl>
                                              <p:pRg st="415" end="4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82">
                                            <p:txEl>
                                              <p:pRg st="415" end="415"/>
                                            </p:txEl>
                                          </p:spTgt>
                                        </p:tgtEl>
                                        <p:attrNameLst>
                                          <p:attrName>style.visibility</p:attrName>
                                        </p:attrNameLst>
                                      </p:cBhvr>
                                      <p:to>
                                        <p:strVal val="visible"/>
                                      </p:to>
                                    </p:set>
                                    <p:animEffect transition="in" filter="fade">
                                      <p:cBhvr additive="repl">
                                        <p:cTn id="27" dur="500"/>
                                        <p:tgtEl>
                                          <p:spTgt spid="82">
                                            <p:txEl>
                                              <p:pRg st="415" end="4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Times New Roman"/>
                <a:ea typeface="DejaVu Sans"/>
              </a:rPr>
              <a:t>Các tính năng cốt lõi của AngularJS</a:t>
            </a:r>
            <a:br/>
            <a:endParaRPr lang="en-US" sz="4400" b="0" strike="noStrike" spc="-1">
              <a:latin typeface="Arial"/>
            </a:endParaRPr>
          </a:p>
        </p:txBody>
      </p:sp>
      <p:pic>
        <p:nvPicPr>
          <p:cNvPr id="84" name="Picture 3"/>
          <p:cNvPicPr/>
          <p:nvPr/>
        </p:nvPicPr>
        <p:blipFill>
          <a:blip r:embed="rId2"/>
          <a:stretch/>
        </p:blipFill>
        <p:spPr>
          <a:xfrm>
            <a:off x="838080" y="1336320"/>
            <a:ext cx="8485200" cy="5281200"/>
          </a:xfrm>
          <a:prstGeom prst="rect">
            <a:avLst/>
          </a:prstGeom>
          <a:ln>
            <a:noFill/>
          </a:ln>
        </p:spPr>
      </p:pic>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additive="repl">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additive="repl">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10000" y="134748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Data-binding : tự động đồng bộ dữ liệu giữa model và view.</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Scope : là đối tượng có nhiệm vụ giao tiếp giữa controller và view.</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Controller : xử lí dữ liệu cho đối tượng $scope, từ đây bên views sẽ sử dụng các dữ liệu trong scope để hiển thị ra tương ứng.</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Service : là singleton object được khởi tạo 1 lần duy nhất cho mỗi ứng dụng, cung cấp các phương thức lưu trữ dữ liệu có sãn. ($http, $controller, $document, $compile, $parse, $rootScope,...)</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5">
                                            <p:txEl>
                                              <p:pRg st="0" end="59"/>
                                            </p:txEl>
                                          </p:spTgt>
                                        </p:tgtEl>
                                        <p:attrNameLst>
                                          <p:attrName>style.visibility</p:attrName>
                                        </p:attrNameLst>
                                      </p:cBhvr>
                                      <p:to>
                                        <p:strVal val="visible"/>
                                      </p:to>
                                    </p:set>
                                    <p:animEffect transition="in" filter="fade">
                                      <p:cBhvr additive="repl">
                                        <p:cTn id="7" dur="500"/>
                                        <p:tgtEl>
                                          <p:spTgt spid="85">
                                            <p:txEl>
                                              <p:pRg st="0"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5">
                                            <p:txEl>
                                              <p:pRg st="447" end="447"/>
                                            </p:txEl>
                                          </p:spTgt>
                                        </p:tgtEl>
                                        <p:attrNameLst>
                                          <p:attrName>style.visibility</p:attrName>
                                        </p:attrNameLst>
                                      </p:cBhvr>
                                      <p:to>
                                        <p:strVal val="visible"/>
                                      </p:to>
                                    </p:set>
                                    <p:animEffect transition="in" filter="fade">
                                      <p:cBhvr additive="repl">
                                        <p:cTn id="12" dur="500"/>
                                        <p:tgtEl>
                                          <p:spTgt spid="85">
                                            <p:txEl>
                                              <p:pRg st="447" end="4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85">
                                            <p:txEl>
                                              <p:pRg st="447" end="447"/>
                                            </p:txEl>
                                          </p:spTgt>
                                        </p:tgtEl>
                                        <p:attrNameLst>
                                          <p:attrName>style.visibility</p:attrName>
                                        </p:attrNameLst>
                                      </p:cBhvr>
                                      <p:to>
                                        <p:strVal val="visible"/>
                                      </p:to>
                                    </p:set>
                                    <p:animEffect transition="in" filter="fade">
                                      <p:cBhvr additive="repl">
                                        <p:cTn id="17" dur="500"/>
                                        <p:tgtEl>
                                          <p:spTgt spid="85">
                                            <p:txEl>
                                              <p:pRg st="447" end="4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85">
                                            <p:txEl>
                                              <p:pRg st="447" end="447"/>
                                            </p:txEl>
                                          </p:spTgt>
                                        </p:tgtEl>
                                        <p:attrNameLst>
                                          <p:attrName>style.visibility</p:attrName>
                                        </p:attrNameLst>
                                      </p:cBhvr>
                                      <p:to>
                                        <p:strVal val="visible"/>
                                      </p:to>
                                    </p:set>
                                    <p:animEffect transition="in" filter="fade">
                                      <p:cBhvr additive="repl">
                                        <p:cTn id="22" dur="500"/>
                                        <p:tgtEl>
                                          <p:spTgt spid="85">
                                            <p:txEl>
                                              <p:pRg st="447" end="4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Filter : Lọc các tập con từ tập item trong các mảng và trả về các mảng mới.</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Directive : dùng để tạo các thẻ HTML riêng phục vụ những mục đích riêng. AngularJS có những directive có sẵn như ngBind, ngModel…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Temple : một thành phần của view, hiển thị thông tin từ controller</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Routing : chuyển đổi giữa các action trong controller, qua lại giữa các view.</a:t>
            </a:r>
            <a:endParaRPr lang="en-US" sz="2400" b="0" strike="noStrike" spc="-1">
              <a:latin typeface="Arial"/>
            </a:endParaRPr>
          </a:p>
          <a:p>
            <a:pPr>
              <a:lnSpc>
                <a:spcPct val="100000"/>
              </a:lnSpc>
              <a:spcBef>
                <a:spcPts val="1001"/>
              </a:spcBef>
            </a:pP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759960" y="158328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MVC &amp; MVVM : mô hình thiết kế để phân chia các ứng dụng thành nhiều phần khác nhau (gọi là Model, View và Controller). AngularJS không triển khai MVC theo cách truyền thống, mà gắn liền hơn với Model-View-ViewModel.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Deep link : Liên kết sâu, cho phép mã hóa trạng thái của ứng dụng trong các URL để nó có thể bookmark với công cụ tìm kiếm. Các ứng dụng có thể được phục hồi lại từ các địa chỉ URL với cùng một trạng thái.</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Dependency Injection: AngularJS có sẵn một hệ thống con dependency injection để giúp các lập trình viên tạo ra các ứng dụng dễ phát triển, dễ hiểu và kiểm tra.</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7">
                                            <p:txEl>
                                              <p:pRg st="0" end="216"/>
                                            </p:txEl>
                                          </p:spTgt>
                                        </p:tgtEl>
                                        <p:attrNameLst>
                                          <p:attrName>style.visibility</p:attrName>
                                        </p:attrNameLst>
                                      </p:cBhvr>
                                      <p:to>
                                        <p:strVal val="visible"/>
                                      </p:to>
                                    </p:set>
                                    <p:animEffect transition="in" filter="fade">
                                      <p:cBhvr additive="repl">
                                        <p:cTn id="7" dur="500"/>
                                        <p:tgtEl>
                                          <p:spTgt spid="87">
                                            <p:txEl>
                                              <p:pRg st="0" end="2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7">
                                            <p:txEl>
                                              <p:pRg st="583" end="583"/>
                                            </p:txEl>
                                          </p:spTgt>
                                        </p:tgtEl>
                                        <p:attrNameLst>
                                          <p:attrName>style.visibility</p:attrName>
                                        </p:attrNameLst>
                                      </p:cBhvr>
                                      <p:to>
                                        <p:strVal val="visible"/>
                                      </p:to>
                                    </p:set>
                                    <p:animEffect transition="in" filter="fade">
                                      <p:cBhvr additive="repl">
                                        <p:cTn id="12" dur="500"/>
                                        <p:tgtEl>
                                          <p:spTgt spid="87">
                                            <p:txEl>
                                              <p:pRg st="583" end="5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87">
                                            <p:txEl>
                                              <p:pRg st="583" end="583"/>
                                            </p:txEl>
                                          </p:spTgt>
                                        </p:tgtEl>
                                        <p:attrNameLst>
                                          <p:attrName>style.visibility</p:attrName>
                                        </p:attrNameLst>
                                      </p:cBhvr>
                                      <p:to>
                                        <p:strVal val="visible"/>
                                      </p:to>
                                    </p:set>
                                    <p:animEffect transition="in" filter="fade">
                                      <p:cBhvr additive="repl">
                                        <p:cTn id="17" dur="500"/>
                                        <p:tgtEl>
                                          <p:spTgt spid="87">
                                            <p:txEl>
                                              <p:pRg st="583" end="5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78300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0" strike="noStrike" spc="-1">
                <a:solidFill>
                  <a:srgbClr val="000000"/>
                </a:solidFill>
                <a:latin typeface="Times New Roman"/>
                <a:ea typeface="DejaVu Sans"/>
              </a:rPr>
              <a:t>Các thành phần của AngularJS</a:t>
            </a:r>
            <a:br/>
            <a:endParaRPr lang="en-US" sz="4800" b="0" strike="noStrike" spc="-1">
              <a:latin typeface="Arial"/>
            </a:endParaRPr>
          </a:p>
        </p:txBody>
      </p:sp>
      <p:sp>
        <p:nvSpPr>
          <p:cNvPr id="89" name="CustomShape 2"/>
          <p:cNvSpPr/>
          <p:nvPr/>
        </p:nvSpPr>
        <p:spPr>
          <a:xfrm>
            <a:off x="838080" y="210852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ng-app : định nghĩa và liên kết một ứng dụng AngularJS tới HTML.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ng-model : gắn kết giá trị của dữ liệu ứng dụng AngularJS đến các điều khiển đầu vào HTML.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ng-bind : gắn kết dữ liệu ứng dụng AngularJS đến các thẻ HTML.</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additive="repl">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9">
                                            <p:txEl>
                                              <p:pRg st="0" end="65"/>
                                            </p:txEl>
                                          </p:spTgt>
                                        </p:tgtEl>
                                        <p:attrNameLst>
                                          <p:attrName>style.visibility</p:attrName>
                                        </p:attrNameLst>
                                      </p:cBhvr>
                                      <p:to>
                                        <p:strVal val="visible"/>
                                      </p:to>
                                    </p:set>
                                    <p:animEffect transition="in" filter="fade">
                                      <p:cBhvr additive="repl">
                                        <p:cTn id="12" dur="500"/>
                                        <p:tgtEl>
                                          <p:spTgt spid="89">
                                            <p:txEl>
                                              <p:pRg st="0"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89">
                                            <p:txEl>
                                              <p:pRg st="220" end="220"/>
                                            </p:txEl>
                                          </p:spTgt>
                                        </p:tgtEl>
                                        <p:attrNameLst>
                                          <p:attrName>style.visibility</p:attrName>
                                        </p:attrNameLst>
                                      </p:cBhvr>
                                      <p:to>
                                        <p:strVal val="visible"/>
                                      </p:to>
                                    </p:set>
                                    <p:animEffect transition="in" filter="fade">
                                      <p:cBhvr additive="repl">
                                        <p:cTn id="17" dur="500"/>
                                        <p:tgtEl>
                                          <p:spTgt spid="89">
                                            <p:txEl>
                                              <p:pRg st="220" end="2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89">
                                            <p:txEl>
                                              <p:pRg st="220" end="220"/>
                                            </p:txEl>
                                          </p:spTgt>
                                        </p:tgtEl>
                                        <p:attrNameLst>
                                          <p:attrName>style.visibility</p:attrName>
                                        </p:attrNameLst>
                                      </p:cBhvr>
                                      <p:to>
                                        <p:strVal val="visible"/>
                                      </p:to>
                                    </p:set>
                                    <p:animEffect transition="in" filter="fade">
                                      <p:cBhvr additive="repl">
                                        <p:cTn id="22" dur="500"/>
                                        <p:tgtEl>
                                          <p:spTgt spid="89">
                                            <p:txEl>
                                              <p:pRg st="220" end="2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61272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0" strike="noStrike" spc="-1">
                <a:solidFill>
                  <a:srgbClr val="000000"/>
                </a:solidFill>
                <a:latin typeface="Times New Roman"/>
                <a:ea typeface="DejaVu Sans"/>
              </a:rPr>
              <a:t>Ưu điểm</a:t>
            </a:r>
            <a:br/>
            <a:endParaRPr lang="en-US" sz="4800" b="0" strike="noStrike" spc="-1">
              <a:latin typeface="Arial"/>
            </a:endParaRPr>
          </a:p>
        </p:txBody>
      </p:sp>
      <p:sp>
        <p:nvSpPr>
          <p:cNvPr id="91"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Cho phép tạo ra các ứng dụng một cách đơn giản, code sạch</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Sử dụng data bind giống .NET với tính năng liên kết với HTML.</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Đang ở giai đoạn thử nghiệm</a:t>
            </a:r>
            <a:endParaRPr lang="en-US" sz="2400" b="0" strike="noStrike" spc="-1">
              <a:latin typeface="Arial"/>
            </a:endParaRPr>
          </a:p>
          <a:p>
            <a:pPr marL="228600" indent="-227520">
              <a:lnSpc>
                <a:spcPct val="100000"/>
              </a:lnSpc>
              <a:spcBef>
                <a:spcPts val="1001"/>
              </a:spcBef>
              <a:buClr>
                <a:srgbClr val="000000"/>
              </a:buClr>
              <a:buFont typeface="Arial"/>
              <a:buChar char="•"/>
            </a:pPr>
            <a:r>
              <a:rPr lang="en-US" sz="2400" b="0" strike="noStrike" spc="-1">
                <a:solidFill>
                  <a:srgbClr val="000000"/>
                </a:solidFill>
                <a:latin typeface="Times New Roman"/>
                <a:ea typeface="DejaVu Sans"/>
              </a:rPr>
              <a:t>Có thể chạy trên hầu hết các trình duyệt điện thoại thông minh.</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additive="repl">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91">
                                            <p:txEl>
                                              <p:pRg st="0" end="58"/>
                                            </p:txEl>
                                          </p:spTgt>
                                        </p:tgtEl>
                                        <p:attrNameLst>
                                          <p:attrName>style.visibility</p:attrName>
                                        </p:attrNameLst>
                                      </p:cBhvr>
                                      <p:to>
                                        <p:strVal val="visible"/>
                                      </p:to>
                                    </p:set>
                                    <p:animEffect transition="in" filter="fade">
                                      <p:cBhvr additive="repl">
                                        <p:cTn id="12" dur="500"/>
                                        <p:tgtEl>
                                          <p:spTgt spid="91">
                                            <p:txEl>
                                              <p:pRg st="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91">
                                            <p:txEl>
                                              <p:pRg st="213" end="213"/>
                                            </p:txEl>
                                          </p:spTgt>
                                        </p:tgtEl>
                                        <p:attrNameLst>
                                          <p:attrName>style.visibility</p:attrName>
                                        </p:attrNameLst>
                                      </p:cBhvr>
                                      <p:to>
                                        <p:strVal val="visible"/>
                                      </p:to>
                                    </p:set>
                                    <p:animEffect transition="in" filter="fade">
                                      <p:cBhvr additive="repl">
                                        <p:cTn id="17" dur="500"/>
                                        <p:tgtEl>
                                          <p:spTgt spid="91">
                                            <p:txEl>
                                              <p:pRg st="213" end="2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91">
                                            <p:txEl>
                                              <p:pRg st="213" end="213"/>
                                            </p:txEl>
                                          </p:spTgt>
                                        </p:tgtEl>
                                        <p:attrNameLst>
                                          <p:attrName>style.visibility</p:attrName>
                                        </p:attrNameLst>
                                      </p:cBhvr>
                                      <p:to>
                                        <p:strVal val="visible"/>
                                      </p:to>
                                    </p:set>
                                    <p:animEffect transition="in" filter="fade">
                                      <p:cBhvr additive="repl">
                                        <p:cTn id="22" dur="500"/>
                                        <p:tgtEl>
                                          <p:spTgt spid="91">
                                            <p:txEl>
                                              <p:pRg st="213" end="2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91">
                                            <p:txEl>
                                              <p:pRg st="213" end="213"/>
                                            </p:txEl>
                                          </p:spTgt>
                                        </p:tgtEl>
                                        <p:attrNameLst>
                                          <p:attrName>style.visibility</p:attrName>
                                        </p:attrNameLst>
                                      </p:cBhvr>
                                      <p:to>
                                        <p:strVal val="visible"/>
                                      </p:to>
                                    </p:set>
                                    <p:animEffect transition="in" filter="fade">
                                      <p:cBhvr additive="repl">
                                        <p:cTn id="27" dur="500"/>
                                        <p:tgtEl>
                                          <p:spTgt spid="91">
                                            <p:txEl>
                                              <p:pRg st="213"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Mặt kim cương">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TotalTime>
  <Words>549</Words>
  <Application>Microsoft Office PowerPoint</Application>
  <PresentationFormat>Màn hình rộng</PresentationFormat>
  <Paragraphs>84</Paragraphs>
  <Slides>22</Slides>
  <Notes>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22</vt:i4>
      </vt:variant>
    </vt:vector>
  </HeadingPairs>
  <TitlesOfParts>
    <vt:vector size="32" baseType="lpstr">
      <vt:lpstr>Arial</vt:lpstr>
      <vt:lpstr>Calibri</vt:lpstr>
      <vt:lpstr>Calibri Light</vt:lpstr>
      <vt:lpstr>DejaVu Sans</vt:lpstr>
      <vt:lpstr>DejaVu Sans Mono</vt:lpstr>
      <vt:lpstr>Tahoma</vt:lpstr>
      <vt:lpstr>Times New Roman</vt:lpstr>
      <vt:lpstr>Trebuchet MS</vt:lpstr>
      <vt:lpstr>Wingdings 3</vt:lpstr>
      <vt:lpstr>Mặt kim cương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báo cáo về AngularJS</dc:title>
  <dc:subject/>
  <dc:creator>PC</dc:creator>
  <dc:description/>
  <cp:lastModifiedBy>FIT?? PH�C H?U</cp:lastModifiedBy>
  <cp:revision>21</cp:revision>
  <dcterms:created xsi:type="dcterms:W3CDTF">2018-04-27T12:24:35Z</dcterms:created>
  <dcterms:modified xsi:type="dcterms:W3CDTF">2018-04-28T05:19:45Z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