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ajax.googleapis.com/ajax/libs/angularjs/1.6.9/angular.min.js"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50160" y="1565280"/>
            <a:ext cx="9142920" cy="23864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8000" spc="-1" strike="noStrike">
                <a:solidFill>
                  <a:srgbClr val="000000"/>
                </a:solidFill>
                <a:latin typeface="Times New Roman"/>
                <a:ea typeface="DejaVu Sans"/>
              </a:rPr>
              <a:t>Bài báo cáo về AngularJS</a:t>
            </a:r>
            <a:br/>
            <a:endParaRPr b="0" lang="en-US" sz="8000" spc="-1" strike="noStrike">
              <a:latin typeface="Arial"/>
            </a:endParaRPr>
          </a:p>
        </p:txBody>
      </p:sp>
      <p:sp>
        <p:nvSpPr>
          <p:cNvPr id="77" name="CustomShape 2"/>
          <p:cNvSpPr/>
          <p:nvPr/>
        </p:nvSpPr>
        <p:spPr>
          <a:xfrm>
            <a:off x="2834640" y="3933720"/>
            <a:ext cx="1256400" cy="8211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Đỗ Phúc Hậu – 42.01.104.043</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Nguyễn Thiện Thanh – 42.01.104.160</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Phan Đình Quyền -42.01.104.127</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Đàm Nhật Phong – 42.01.104.107</a:t>
            </a: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76"/>
                                        </p:tgtEl>
                                        <p:attrNameLst>
                                          <p:attrName>style.visibility</p:attrName>
                                        </p:attrNameLst>
                                      </p:cBhvr>
                                      <p:to>
                                        <p:strVal val="visible"/>
                                      </p:to>
                                    </p:set>
                                    <p:animEffect filter="fade" transition="in">
                                      <p:cBhvr additive="repl">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42">
                                  <p:stCondLst>
                                    <p:cond delay="0"/>
                                  </p:stCondLst>
                                  <p:childTnLst>
                                    <p:set>
                                      <p:cBhvr>
                                        <p:cTn id="11" dur="1" fill="hold">
                                          <p:stCondLst>
                                            <p:cond delay="0"/>
                                          </p:stCondLst>
                                        </p:cTn>
                                        <p:tgtEl>
                                          <p:spTgt spid="77"/>
                                        </p:tgtEl>
                                        <p:attrNameLst>
                                          <p:attrName>style.visibility</p:attrName>
                                        </p:attrNameLst>
                                      </p:cBhvr>
                                      <p:to>
                                        <p:strVal val="visible"/>
                                      </p:to>
                                    </p:set>
                                    <p:animEffect filter="fade" transition="in">
                                      <p:cBhvr additive="repl">
                                        <p:cTn id="12" dur="1000"/>
                                        <p:tgtEl>
                                          <p:spTgt spid="77"/>
                                        </p:tgtEl>
                                      </p:cBhvr>
                                    </p:animEffect>
                                    <p:anim calcmode="lin" valueType="num">
                                      <p:cBhvr additive="repl">
                                        <p:cTn id="13" dur="1000" fill="hold"/>
                                        <p:tgtEl>
                                          <p:spTgt spid="77"/>
                                        </p:tgtEl>
                                        <p:attrNameLst>
                                          <p:attrName>ppt_x</p:attrName>
                                        </p:attrNameLst>
                                      </p:cBhvr>
                                      <p:tavLst>
                                        <p:tav tm="0">
                                          <p:val>
                                            <p:strVal val="#ppt_x"/>
                                          </p:val>
                                        </p:tav>
                                        <p:tav tm="100000">
                                          <p:val>
                                            <p:strVal val="#ppt_x"/>
                                          </p:val>
                                        </p:tav>
                                      </p:tavLst>
                                    </p:anim>
                                    <p:anim calcmode="lin" valueType="num">
                                      <p:cBhvr additive="repl">
                                        <p:cTn id="1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000000"/>
                </a:solidFill>
                <a:latin typeface="Times New Roman"/>
                <a:ea typeface="DejaVu Sans"/>
              </a:rPr>
              <a:t> </a:t>
            </a:r>
            <a:br/>
            <a:r>
              <a:rPr b="0" lang="en-US" sz="4800" spc="-1" strike="noStrike">
                <a:solidFill>
                  <a:srgbClr val="000000"/>
                </a:solidFill>
                <a:latin typeface="Times New Roman"/>
                <a:ea typeface="DejaVu Sans"/>
              </a:rPr>
              <a:t>Nhược điểm</a:t>
            </a:r>
            <a:br/>
            <a:endParaRPr b="0" lang="en-US" sz="4800" spc="-1" strike="noStrike">
              <a:latin typeface="Arial"/>
            </a:endParaRPr>
          </a:p>
        </p:txBody>
      </p:sp>
      <p:sp>
        <p:nvSpPr>
          <p:cNvPr id="9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Không an toàn : được phát triển từ javascript cho nên ứng dụng được viết bởi AngularJS không an toàn. Nên có sự bảo mật và xác thực phía server sẽ giúp ứng dụng trở nên an toàn hơn.</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Nếu người sử dụng ứng dụng của vô hiệu hóa JavaScript thì sẽ chỉ nhìn thấy trang cơ bản.</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ransition spd="slow">
    <p:push dir="u"/>
  </p:transition>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10">
                                  <p:stCondLst>
                                    <p:cond delay="0"/>
                                  </p:stCondLst>
                                  <p:childTnLst>
                                    <p:set>
                                      <p:cBhvr>
                                        <p:cTn id="164" dur="1" fill="hold">
                                          <p:stCondLst>
                                            <p:cond delay="0"/>
                                          </p:stCondLst>
                                        </p:cTn>
                                        <p:tgtEl>
                                          <p:spTgt spid="92"/>
                                        </p:tgtEl>
                                        <p:attrNameLst>
                                          <p:attrName>style.visibility</p:attrName>
                                        </p:attrNameLst>
                                      </p:cBhvr>
                                      <p:to>
                                        <p:strVal val="visible"/>
                                      </p:to>
                                    </p:set>
                                    <p:animEffect filter="fade" transition="in">
                                      <p:cBhvr additive="repl">
                                        <p:cTn id="165" dur="500"/>
                                        <p:tgtEl>
                                          <p:spTgt spid="92"/>
                                        </p:tgtEl>
                                      </p:cBhvr>
                                    </p:animEffec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10">
                                  <p:stCondLst>
                                    <p:cond delay="0"/>
                                  </p:stCondLst>
                                  <p:childTnLst>
                                    <p:set>
                                      <p:cBhvr>
                                        <p:cTn id="169" dur="1" fill="hold">
                                          <p:stCondLst>
                                            <p:cond delay="0"/>
                                          </p:stCondLst>
                                        </p:cTn>
                                        <p:tgtEl>
                                          <p:spTgt spid="93">
                                            <p:txEl>
                                              <p:pRg st="0" end="182"/>
                                            </p:txEl>
                                          </p:spTgt>
                                        </p:tgtEl>
                                        <p:attrNameLst>
                                          <p:attrName>style.visibility</p:attrName>
                                        </p:attrNameLst>
                                      </p:cBhvr>
                                      <p:to>
                                        <p:strVal val="visible"/>
                                      </p:to>
                                    </p:set>
                                    <p:animEffect filter="fade" transition="in">
                                      <p:cBhvr additive="repl">
                                        <p:cTn id="170" dur="500"/>
                                        <p:tgtEl>
                                          <p:spTgt spid="93">
                                            <p:txEl>
                                              <p:pRg st="0" end="182"/>
                                            </p:txEl>
                                          </p:spTgt>
                                        </p:tgtEl>
                                      </p:cBhvr>
                                    </p:animEffec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0">
                                  <p:stCondLst>
                                    <p:cond delay="0"/>
                                  </p:stCondLst>
                                  <p:childTnLst>
                                    <p:set>
                                      <p:cBhvr>
                                        <p:cTn id="174" dur="1" fill="hold">
                                          <p:stCondLst>
                                            <p:cond delay="0"/>
                                          </p:stCondLst>
                                        </p:cTn>
                                        <p:tgtEl>
                                          <p:spTgt spid="93">
                                            <p:txEl>
                                              <p:pRg st="272" end="272"/>
                                            </p:txEl>
                                          </p:spTgt>
                                        </p:tgtEl>
                                        <p:attrNameLst>
                                          <p:attrName>style.visibility</p:attrName>
                                        </p:attrNameLst>
                                      </p:cBhvr>
                                      <p:to>
                                        <p:strVal val="visible"/>
                                      </p:to>
                                    </p:set>
                                    <p:animEffect filter="fade" transition="in">
                                      <p:cBhvr additive="repl">
                                        <p:cTn id="175" dur="500"/>
                                        <p:tgtEl>
                                          <p:spTgt spid="93">
                                            <p:txEl>
                                              <p:pRg st="272" end="27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Times New Roman"/>
                <a:ea typeface="DejaVu Sans"/>
              </a:rPr>
              <a:t>Cài đặt AngularJS</a:t>
            </a:r>
            <a:br/>
            <a:endParaRPr b="0" lang="en-US" sz="4400" spc="-1" strike="noStrike">
              <a:latin typeface="Arial"/>
            </a:endParaRPr>
          </a:p>
        </p:txBody>
      </p:sp>
      <p:sp>
        <p:nvSpPr>
          <p:cNvPr id="95" name="CustomShape 2"/>
          <p:cNvSpPr/>
          <p:nvPr/>
        </p:nvSpPr>
        <p:spPr>
          <a:xfrm>
            <a:off x="714240" y="1697040"/>
            <a:ext cx="10514520" cy="435024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r>
              <a:rPr b="1" lang="en-US" sz="2400" spc="-1" strike="noStrike">
                <a:solidFill>
                  <a:srgbClr val="000000"/>
                </a:solidFill>
                <a:latin typeface="Times New Roman"/>
                <a:ea typeface="DejaVu Sans"/>
              </a:rPr>
              <a:t>Có 2 cách:</a:t>
            </a:r>
            <a:endParaRPr b="0" lang="en-US" sz="2400" spc="-1" strike="noStrike">
              <a:latin typeface="Arial"/>
            </a:endParaRPr>
          </a:p>
          <a:p>
            <a:pPr>
              <a:lnSpc>
                <a:spcPct val="100000"/>
              </a:lnSpc>
              <a:spcBef>
                <a:spcPts val="1001"/>
              </a:spcBef>
            </a:pPr>
            <a:r>
              <a:rPr b="1" lang="en-US" sz="2400" spc="-1" strike="noStrike">
                <a:solidFill>
                  <a:srgbClr val="000000"/>
                </a:solidFill>
                <a:latin typeface="Times New Roman"/>
                <a:ea typeface="DejaVu Sans"/>
              </a:rPr>
              <a:t>* Cách 1:</a:t>
            </a:r>
            <a:endParaRPr b="0" lang="en-US" sz="2400" spc="-1" strike="noStrike">
              <a:latin typeface="Arial"/>
            </a:endParaRPr>
          </a:p>
          <a:p>
            <a:pPr marL="228600" indent="-227520">
              <a:lnSpc>
                <a:spcPct val="100000"/>
              </a:lnSpc>
              <a:spcBef>
                <a:spcPts val="1001"/>
              </a:spcBef>
              <a:buClr>
                <a:srgbClr val="000000"/>
              </a:buClr>
              <a:buFont typeface="Arial"/>
              <a:buChar char="•"/>
            </a:pPr>
            <a:r>
              <a:rPr b="1" lang="en-US" sz="2400" spc="-1" strike="noStrike">
                <a:solidFill>
                  <a:srgbClr val="000000"/>
                </a:solidFill>
                <a:latin typeface="Times New Roman"/>
                <a:ea typeface="DejaVu Sans"/>
              </a:rPr>
              <a:t>Tải AngularJS:</a:t>
            </a:r>
            <a:br/>
            <a:r>
              <a:rPr b="0" lang="en-US" sz="2400" spc="-1" strike="noStrike">
                <a:solidFill>
                  <a:srgbClr val="000000"/>
                </a:solidFill>
                <a:latin typeface="Times New Roman"/>
                <a:ea typeface="DejaVu Sans"/>
              </a:rPr>
              <a:t>Truy cập vào trang web https://angularjs.org/ và tải về bản angularjs mới nhất.</a:t>
            </a:r>
            <a:endParaRPr b="0" lang="en-US" sz="2400" spc="-1" strike="noStrike">
              <a:latin typeface="Arial"/>
            </a:endParaRPr>
          </a:p>
          <a:p>
            <a:pPr marL="228600" indent="-227520">
              <a:lnSpc>
                <a:spcPct val="90000"/>
              </a:lnSpc>
              <a:spcBef>
                <a:spcPts val="1001"/>
              </a:spcBef>
              <a:buClr>
                <a:srgbClr val="000000"/>
              </a:buClr>
              <a:buFont typeface="Arial"/>
              <a:buChar char="•"/>
            </a:pPr>
            <a:r>
              <a:rPr b="1" lang="en-US" sz="2400" spc="-1" strike="noStrike">
                <a:solidFill>
                  <a:srgbClr val="000000"/>
                </a:solidFill>
                <a:latin typeface="Times New Roman"/>
                <a:ea typeface="DejaVu Sans"/>
              </a:rPr>
              <a:t>Chèn Angular vào ứng dụng:</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graphicFrame>
        <p:nvGraphicFramePr>
          <p:cNvPr id="96" name="Table 3"/>
          <p:cNvGraphicFramePr/>
          <p:nvPr/>
        </p:nvGraphicFramePr>
        <p:xfrm>
          <a:off x="1001880" y="4288680"/>
          <a:ext cx="7283160" cy="599760"/>
        </p:xfrm>
        <a:graphic>
          <a:graphicData uri="http://schemas.openxmlformats.org/drawingml/2006/table">
            <a:tbl>
              <a:tblPr/>
              <a:tblGrid>
                <a:gridCol w="7283520"/>
              </a:tblGrid>
              <a:tr h="600120">
                <a:tc>
                  <a:txBody>
                    <a:bodyPr lIns="90000" rIns="90000"/>
                    <a:p>
                      <a:r>
                        <a:rPr b="0" lang="en-US" sz="2000" spc="-1" strike="noStrike">
                          <a:solidFill>
                            <a:srgbClr val="e8bf6a"/>
                          </a:solidFill>
                          <a:latin typeface="DejaVu Sans Mono"/>
                          <a:ea typeface="DejaVu Sans Mono"/>
                        </a:rPr>
                        <a:t>&lt;script </a:t>
                      </a:r>
                      <a:r>
                        <a:rPr b="0" lang="en-US" sz="2000" spc="-1" strike="noStrike">
                          <a:solidFill>
                            <a:srgbClr val="bababa"/>
                          </a:solidFill>
                          <a:latin typeface="DejaVu Sans Mono"/>
                          <a:ea typeface="DejaVu Sans Mono"/>
                        </a:rPr>
                        <a:t>src=</a:t>
                      </a:r>
                      <a:r>
                        <a:rPr b="0" lang="en-US" sz="2000" spc="-1" strike="noStrike">
                          <a:solidFill>
                            <a:srgbClr val="a5c261"/>
                          </a:solidFill>
                          <a:latin typeface="DejaVu Sans Mono"/>
                          <a:ea typeface="DejaVu Sans Mono"/>
                        </a:rPr>
                        <a:t>"angular.min.js"</a:t>
                      </a:r>
                      <a:r>
                        <a:rPr b="0" lang="en-US" sz="2000" spc="-1" strike="noStrike">
                          <a:solidFill>
                            <a:srgbClr val="e8bf6a"/>
                          </a:solidFill>
                          <a:latin typeface="DejaVu Sans Mono"/>
                          <a:ea typeface="DejaVu Sans Mono"/>
                        </a:rPr>
                        <a:t>&gt;&lt;/script&gt; </a:t>
                      </a:r>
                      <a:endParaRPr b="0" lang="en-US"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bl>
          </a:graphicData>
        </a:graphic>
      </p:graphicFrame>
    </p:spTree>
  </p:cSld>
  <p:transition spd="slow">
    <p:push dir="u"/>
  </p:transition>
  <p:timing>
    <p:tnLst>
      <p:par>
        <p:cTn id="176" dur="indefinite" restart="never" nodeType="tmRoot">
          <p:childTnLst>
            <p:seq>
              <p:cTn id="177" nodeType="mainSeq">
                <p:childTnLst>
                  <p:par>
                    <p:cTn id="178" fill="freeze">
                      <p:stCondLst>
                        <p:cond delay="indefinite"/>
                      </p:stCondLst>
                      <p:childTnLst>
                        <p:par>
                          <p:cTn id="179" fill="freeze">
                            <p:stCondLst>
                              <p:cond delay="0"/>
                            </p:stCondLst>
                            <p:childTnLst>
                              <p:par>
                                <p:cTn id="180" nodeType="clickEffect" fill="hold" presetClass="entr" presetID="10">
                                  <p:stCondLst>
                                    <p:cond delay="0"/>
                                  </p:stCondLst>
                                  <p:childTnLst>
                                    <p:set>
                                      <p:cBhvr>
                                        <p:cTn id="181" dur="1" fill="hold">
                                          <p:stCondLst>
                                            <p:cond delay="0"/>
                                          </p:stCondLst>
                                        </p:cTn>
                                        <p:tgtEl>
                                          <p:spTgt spid="94"/>
                                        </p:tgtEl>
                                        <p:attrNameLst>
                                          <p:attrName>style.visibility</p:attrName>
                                        </p:attrNameLst>
                                      </p:cBhvr>
                                      <p:to>
                                        <p:strVal val="visible"/>
                                      </p:to>
                                    </p:set>
                                    <p:animEffect filter="fade" transition="in">
                                      <p:cBhvr additive="repl">
                                        <p:cTn id="182" dur="500"/>
                                        <p:tgtEl>
                                          <p:spTgt spid="94"/>
                                        </p:tgtEl>
                                      </p:cBhvr>
                                    </p:animEffect>
                                  </p:childTnLst>
                                </p:cTn>
                              </p:par>
                            </p:childTnLst>
                          </p:cTn>
                        </p:par>
                      </p:childTnLst>
                    </p:cTn>
                  </p:par>
                  <p:par>
                    <p:cTn id="183" fill="freeze">
                      <p:stCondLst>
                        <p:cond delay="indefinite"/>
                      </p:stCondLst>
                      <p:childTnLst>
                        <p:par>
                          <p:cTn id="184" fill="freeze">
                            <p:stCondLst>
                              <p:cond delay="0"/>
                            </p:stCondLst>
                            <p:childTnLst>
                              <p:par>
                                <p:cTn id="185" nodeType="clickEffect" fill="hold" presetClass="entr" presetID="10">
                                  <p:stCondLst>
                                    <p:cond delay="0"/>
                                  </p:stCondLst>
                                  <p:childTnLst>
                                    <p:set>
                                      <p:cBhvr>
                                        <p:cTn id="186" dur="1" fill="hold">
                                          <p:stCondLst>
                                            <p:cond delay="0"/>
                                          </p:stCondLst>
                                        </p:cTn>
                                        <p:tgtEl>
                                          <p:spTgt spid="95">
                                            <p:txEl>
                                              <p:pRg st="0" end="11"/>
                                            </p:txEl>
                                          </p:spTgt>
                                        </p:tgtEl>
                                        <p:attrNameLst>
                                          <p:attrName>style.visibility</p:attrName>
                                        </p:attrNameLst>
                                      </p:cBhvr>
                                      <p:to>
                                        <p:strVal val="visible"/>
                                      </p:to>
                                    </p:set>
                                    <p:animEffect filter="fade" transition="in">
                                      <p:cBhvr additive="repl">
                                        <p:cTn id="187" dur="500"/>
                                        <p:tgtEl>
                                          <p:spTgt spid="95">
                                            <p:txEl>
                                              <p:pRg st="0" end="11"/>
                                            </p:txEl>
                                          </p:spTgt>
                                        </p:tgtEl>
                                      </p:cBhvr>
                                    </p:animEffect>
                                  </p:childTnLst>
                                </p:cTn>
                              </p:par>
                            </p:childTnLst>
                          </p:cTn>
                        </p:par>
                      </p:childTnLst>
                    </p:cTn>
                  </p:par>
                  <p:par>
                    <p:cTn id="188" fill="freeze">
                      <p:stCondLst>
                        <p:cond delay="indefinite"/>
                      </p:stCondLst>
                      <p:childTnLst>
                        <p:par>
                          <p:cTn id="189" fill="freeze">
                            <p:stCondLst>
                              <p:cond delay="0"/>
                            </p:stCondLst>
                            <p:childTnLst>
                              <p:par>
                                <p:cTn id="190" nodeType="clickEffect" fill="hold" presetClass="entr" presetID="10">
                                  <p:stCondLst>
                                    <p:cond delay="0"/>
                                  </p:stCondLst>
                                  <p:childTnLst>
                                    <p:set>
                                      <p:cBhvr>
                                        <p:cTn id="191" dur="1" fill="hold">
                                          <p:stCondLst>
                                            <p:cond delay="0"/>
                                          </p:stCondLst>
                                        </p:cTn>
                                        <p:tgtEl>
                                          <p:spTgt spid="95">
                                            <p:txEl>
                                              <p:pRg st="151" end="151"/>
                                            </p:txEl>
                                          </p:spTgt>
                                        </p:tgtEl>
                                        <p:attrNameLst>
                                          <p:attrName>style.visibility</p:attrName>
                                        </p:attrNameLst>
                                      </p:cBhvr>
                                      <p:to>
                                        <p:strVal val="visible"/>
                                      </p:to>
                                    </p:set>
                                    <p:animEffect filter="fade" transition="in">
                                      <p:cBhvr additive="repl">
                                        <p:cTn id="192" dur="500"/>
                                        <p:tgtEl>
                                          <p:spTgt spid="95">
                                            <p:txEl>
                                              <p:pRg st="151" end="151"/>
                                            </p:txEl>
                                          </p:spTgt>
                                        </p:tgtEl>
                                      </p:cBhvr>
                                    </p:animEffect>
                                  </p:childTnLst>
                                </p:cTn>
                              </p:par>
                            </p:childTnLst>
                          </p:cTn>
                        </p:par>
                      </p:childTnLst>
                    </p:cTn>
                  </p:par>
                  <p:par>
                    <p:cTn id="193" fill="freeze">
                      <p:stCondLst>
                        <p:cond delay="indefinite"/>
                      </p:stCondLst>
                      <p:childTnLst>
                        <p:par>
                          <p:cTn id="194" fill="freeze">
                            <p:stCondLst>
                              <p:cond delay="0"/>
                            </p:stCondLst>
                            <p:childTnLst>
                              <p:par>
                                <p:cTn id="195" nodeType="clickEffect" fill="hold" presetClass="entr" presetID="10">
                                  <p:stCondLst>
                                    <p:cond delay="0"/>
                                  </p:stCondLst>
                                  <p:childTnLst>
                                    <p:set>
                                      <p:cBhvr>
                                        <p:cTn id="196" dur="1" fill="hold">
                                          <p:stCondLst>
                                            <p:cond delay="0"/>
                                          </p:stCondLst>
                                        </p:cTn>
                                        <p:tgtEl>
                                          <p:spTgt spid="95">
                                            <p:txEl>
                                              <p:pRg st="151" end="151"/>
                                            </p:txEl>
                                          </p:spTgt>
                                        </p:tgtEl>
                                        <p:attrNameLst>
                                          <p:attrName>style.visibility</p:attrName>
                                        </p:attrNameLst>
                                      </p:cBhvr>
                                      <p:to>
                                        <p:strVal val="visible"/>
                                      </p:to>
                                    </p:set>
                                    <p:animEffect filter="fade" transition="in">
                                      <p:cBhvr additive="repl">
                                        <p:cTn id="197" dur="500"/>
                                        <p:tgtEl>
                                          <p:spTgt spid="95">
                                            <p:txEl>
                                              <p:pRg st="151" end="151"/>
                                            </p:txEl>
                                          </p:spTgt>
                                        </p:tgtEl>
                                      </p:cBhvr>
                                    </p:animEffect>
                                  </p:childTnLst>
                                </p:cTn>
                              </p:par>
                            </p:childTnLst>
                          </p:cTn>
                        </p:par>
                      </p:childTnLst>
                    </p:cTn>
                  </p:par>
                  <p:par>
                    <p:cTn id="198" fill="freeze">
                      <p:stCondLst>
                        <p:cond delay="indefinite"/>
                      </p:stCondLst>
                      <p:childTnLst>
                        <p:par>
                          <p:cTn id="199" fill="freeze">
                            <p:stCondLst>
                              <p:cond delay="0"/>
                            </p:stCondLst>
                            <p:childTnLst>
                              <p:par>
                                <p:cTn id="200" nodeType="clickEffect" fill="hold" presetClass="entr" presetID="10">
                                  <p:stCondLst>
                                    <p:cond delay="0"/>
                                  </p:stCondLst>
                                  <p:childTnLst>
                                    <p:set>
                                      <p:cBhvr>
                                        <p:cTn id="201" dur="1" fill="hold">
                                          <p:stCondLst>
                                            <p:cond delay="0"/>
                                          </p:stCondLst>
                                        </p:cTn>
                                        <p:tgtEl>
                                          <p:spTgt spid="95">
                                            <p:txEl>
                                              <p:pRg st="151" end="151"/>
                                            </p:txEl>
                                          </p:spTgt>
                                        </p:tgtEl>
                                        <p:attrNameLst>
                                          <p:attrName>style.visibility</p:attrName>
                                        </p:attrNameLst>
                                      </p:cBhvr>
                                      <p:to>
                                        <p:strVal val="visible"/>
                                      </p:to>
                                    </p:set>
                                    <p:animEffect filter="fade" transition="in">
                                      <p:cBhvr additive="repl">
                                        <p:cTn id="202" dur="500"/>
                                        <p:tgtEl>
                                          <p:spTgt spid="95">
                                            <p:txEl>
                                              <p:pRg st="151" end="15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1040760"/>
            <a:ext cx="10514520" cy="435024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r>
              <a:rPr b="1" lang="en-US" sz="2800" spc="-1" strike="noStrike">
                <a:solidFill>
                  <a:srgbClr val="000000"/>
                </a:solidFill>
                <a:latin typeface="Times New Roman"/>
                <a:ea typeface="DejaVu Sans"/>
              </a:rPr>
              <a:t>* Cách 2:</a:t>
            </a:r>
            <a:endParaRPr b="0" lang="en-US" sz="2800" spc="-1" strike="noStrike">
              <a:latin typeface="Arial"/>
            </a:endParaRPr>
          </a:p>
          <a:p>
            <a:pPr marL="228600" indent="-227520">
              <a:lnSpc>
                <a:spcPct val="100000"/>
              </a:lnSpc>
              <a:spcBef>
                <a:spcPts val="1001"/>
              </a:spcBef>
              <a:buClr>
                <a:srgbClr val="000000"/>
              </a:buClr>
              <a:buFont typeface="Arial"/>
              <a:buChar char="•"/>
            </a:pPr>
            <a:r>
              <a:rPr b="1" lang="en-US" sz="2400" spc="-1" strike="noStrike">
                <a:solidFill>
                  <a:srgbClr val="000000"/>
                </a:solidFill>
                <a:latin typeface="Times New Roman"/>
                <a:ea typeface="DejaVu Sans"/>
              </a:rPr>
              <a:t>Dùng phiên bản có sẵn trên server của Google:</a:t>
            </a:r>
            <a:br/>
            <a:r>
              <a:rPr b="0" lang="en-US" sz="2400" spc="-1" strike="noStrike">
                <a:solidFill>
                  <a:srgbClr val="000000"/>
                </a:solidFill>
                <a:latin typeface="Times New Roman"/>
                <a:ea typeface="DejaVu Sans"/>
              </a:rPr>
              <a:t>Sử dụng cách này có 2 điều lợi là tiết kiệm băng thông cho trang web của bạn và AngularJS sẽ được load nhanh hơn nếu máy của người dùng đã cache AngularJS.</a:t>
            </a:r>
            <a:endParaRPr b="0" lang="en-US" sz="2400" spc="-1" strike="noStrike">
              <a:latin typeface="Arial"/>
            </a:endParaRPr>
          </a:p>
          <a:p>
            <a:pPr>
              <a:lnSpc>
                <a:spcPct val="100000"/>
              </a:lnSpc>
              <a:spcBef>
                <a:spcPts val="1001"/>
              </a:spcBef>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Nhưng cách này không hoạt động nếu không được kết nối mạng.</a:t>
            </a:r>
            <a:br/>
            <a:br/>
            <a:r>
              <a:rPr b="0" lang="en-US" sz="2400" spc="-1" strike="noStrike">
                <a:solidFill>
                  <a:srgbClr val="000000"/>
                </a:solidFill>
                <a:latin typeface="Times New Roman"/>
                <a:ea typeface="DejaVu Sans"/>
              </a:rPr>
              <a:t>   </a:t>
            </a:r>
            <a:endParaRPr b="0" lang="en-US" sz="2400" spc="-1" strike="noStrike">
              <a:latin typeface="Arial"/>
            </a:endParaRPr>
          </a:p>
        </p:txBody>
      </p:sp>
      <p:graphicFrame>
        <p:nvGraphicFramePr>
          <p:cNvPr id="98" name="Table 2"/>
          <p:cNvGraphicFramePr/>
          <p:nvPr/>
        </p:nvGraphicFramePr>
        <p:xfrm>
          <a:off x="1157040" y="4017240"/>
          <a:ext cx="10195920" cy="719280"/>
        </p:xfrm>
        <a:graphic>
          <a:graphicData uri="http://schemas.openxmlformats.org/drawingml/2006/table">
            <a:tbl>
              <a:tblPr/>
              <a:tblGrid>
                <a:gridCol w="10196280"/>
              </a:tblGrid>
              <a:tr h="719640">
                <a:tc>
                  <a:txBody>
                    <a:bodyPr lIns="90000" rIns="90000"/>
                    <a:p>
                      <a:r>
                        <a:rPr b="0" lang="en-US" sz="1800" spc="-1" strike="noStrike">
                          <a:solidFill>
                            <a:srgbClr val="e8bf6a"/>
                          </a:solidFill>
                          <a:latin typeface="DejaVu Sans Mono"/>
                          <a:ea typeface="DejaVu Sans Mono"/>
                        </a:rPr>
                        <a:t>&lt;script </a:t>
                      </a:r>
                      <a:r>
                        <a:rPr b="0" lang="en-US" sz="1800" spc="-1" strike="noStrike">
                          <a:solidFill>
                            <a:srgbClr val="bababa"/>
                          </a:solidFill>
                          <a:latin typeface="DejaVu Sans Mono"/>
                          <a:ea typeface="DejaVu Sans Mono"/>
                        </a:rPr>
                        <a:t>src=</a:t>
                      </a:r>
                      <a:r>
                        <a:rPr b="0" lang="en-US" sz="1800" spc="-1" strike="noStrike">
                          <a:solidFill>
                            <a:srgbClr val="a5c261"/>
                          </a:solidFill>
                          <a:latin typeface="DejaVu Sans Mono"/>
                          <a:ea typeface="DejaVu Sans Mono"/>
                        </a:rPr>
                        <a:t>"http://ajax.googleapis.com/ajax/libs/angularjs/1.6.3/angular.min.js"</a:t>
                      </a:r>
                      <a:r>
                        <a:rPr b="0" lang="en-US" sz="1800" spc="-1" strike="noStrike">
                          <a:solidFill>
                            <a:srgbClr val="e8bf6a"/>
                          </a:solidFill>
                          <a:latin typeface="DejaVu Sans Mono"/>
                          <a:ea typeface="DejaVu Sans Mono"/>
                        </a:rPr>
                        <a:t>&gt;&lt;/script&gt;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bl>
          </a:graphicData>
        </a:graphic>
      </p:graphicFrame>
    </p:spTree>
  </p:cSld>
  <p:transition spd="slow">
    <p:push dir="u"/>
  </p:transition>
  <p:timing>
    <p:tnLst>
      <p:par>
        <p:cTn id="203" dur="indefinite" restart="never" nodeType="tmRoot">
          <p:childTnLst>
            <p:seq>
              <p:cTn id="204" nodeType="mainSeq">
                <p:childTnLst>
                  <p:par>
                    <p:cTn id="205" fill="freeze">
                      <p:stCondLst>
                        <p:cond delay="indefinite"/>
                      </p:stCondLst>
                      <p:childTnLst>
                        <p:par>
                          <p:cTn id="206" fill="freeze">
                            <p:stCondLst>
                              <p:cond delay="0"/>
                            </p:stCondLst>
                            <p:childTnLst>
                              <p:par>
                                <p:cTn id="207" nodeType="clickEffect" fill="hold" presetClass="entr" presetID="10">
                                  <p:stCondLst>
                                    <p:cond delay="0"/>
                                  </p:stCondLst>
                                  <p:childTnLst>
                                    <p:set>
                                      <p:cBhvr>
                                        <p:cTn id="208" dur="1" fill="hold">
                                          <p:stCondLst>
                                            <p:cond delay="0"/>
                                          </p:stCondLst>
                                        </p:cTn>
                                        <p:tgtEl>
                                          <p:spTgt spid="97">
                                            <p:txEl>
                                              <p:pRg st="0" end="10"/>
                                            </p:txEl>
                                          </p:spTgt>
                                        </p:tgtEl>
                                        <p:attrNameLst>
                                          <p:attrName>style.visibility</p:attrName>
                                        </p:attrNameLst>
                                      </p:cBhvr>
                                      <p:to>
                                        <p:strVal val="visible"/>
                                      </p:to>
                                    </p:set>
                                    <p:animEffect filter="fade" transition="in">
                                      <p:cBhvr additive="repl">
                                        <p:cTn id="209" dur="500"/>
                                        <p:tgtEl>
                                          <p:spTgt spid="97">
                                            <p:txEl>
                                              <p:pRg st="0" end="10"/>
                                            </p:txEl>
                                          </p:spTgt>
                                        </p:tgtEl>
                                      </p:cBhvr>
                                    </p:animEffect>
                                  </p:childTnLst>
                                </p:cTn>
                              </p:par>
                            </p:childTnLst>
                          </p:cTn>
                        </p:par>
                      </p:childTnLst>
                    </p:cTn>
                  </p:par>
                  <p:par>
                    <p:cTn id="210" fill="freeze">
                      <p:stCondLst>
                        <p:cond delay="indefinite"/>
                      </p:stCondLst>
                      <p:childTnLst>
                        <p:par>
                          <p:cTn id="211" fill="freeze">
                            <p:stCondLst>
                              <p:cond delay="0"/>
                            </p:stCondLst>
                            <p:childTnLst>
                              <p:par>
                                <p:cTn id="212" nodeType="clickEffect" fill="hold" presetClass="entr" presetID="10">
                                  <p:stCondLst>
                                    <p:cond delay="0"/>
                                  </p:stCondLst>
                                  <p:childTnLst>
                                    <p:set>
                                      <p:cBhvr>
                                        <p:cTn id="213" dur="1" fill="hold">
                                          <p:stCondLst>
                                            <p:cond delay="0"/>
                                          </p:stCondLst>
                                        </p:cTn>
                                        <p:tgtEl>
                                          <p:spTgt spid="97">
                                            <p:txEl>
                                              <p:pRg st="283" end="283"/>
                                            </p:txEl>
                                          </p:spTgt>
                                        </p:tgtEl>
                                        <p:attrNameLst>
                                          <p:attrName>style.visibility</p:attrName>
                                        </p:attrNameLst>
                                      </p:cBhvr>
                                      <p:to>
                                        <p:strVal val="visible"/>
                                      </p:to>
                                    </p:set>
                                    <p:animEffect filter="fade" transition="in">
                                      <p:cBhvr additive="repl">
                                        <p:cTn id="214" dur="500"/>
                                        <p:tgtEl>
                                          <p:spTgt spid="97">
                                            <p:txEl>
                                              <p:pRg st="283" end="283"/>
                                            </p:txEl>
                                          </p:spTgt>
                                        </p:tgtEl>
                                      </p:cBhvr>
                                    </p:animEffect>
                                  </p:childTnLst>
                                </p:cTn>
                              </p:par>
                            </p:childTnLst>
                          </p:cTn>
                        </p:par>
                      </p:childTnLst>
                    </p:cTn>
                  </p:par>
                  <p:par>
                    <p:cTn id="215" fill="freeze">
                      <p:stCondLst>
                        <p:cond delay="indefinite"/>
                      </p:stCondLst>
                      <p:childTnLst>
                        <p:par>
                          <p:cTn id="216" fill="freeze">
                            <p:stCondLst>
                              <p:cond delay="0"/>
                            </p:stCondLst>
                            <p:childTnLst>
                              <p:par>
                                <p:cTn id="217" nodeType="clickEffect" fill="hold" presetClass="entr" presetID="10">
                                  <p:stCondLst>
                                    <p:cond delay="0"/>
                                  </p:stCondLst>
                                  <p:childTnLst>
                                    <p:set>
                                      <p:cBhvr>
                                        <p:cTn id="218" dur="1" fill="hold">
                                          <p:stCondLst>
                                            <p:cond delay="0"/>
                                          </p:stCondLst>
                                        </p:cTn>
                                        <p:tgtEl>
                                          <p:spTgt spid="97">
                                            <p:txEl>
                                              <p:pRg st="283" end="283"/>
                                            </p:txEl>
                                          </p:spTgt>
                                        </p:tgtEl>
                                        <p:attrNameLst>
                                          <p:attrName>style.visibility</p:attrName>
                                        </p:attrNameLst>
                                      </p:cBhvr>
                                      <p:to>
                                        <p:strVal val="visible"/>
                                      </p:to>
                                    </p:set>
                                    <p:animEffect filter="fade" transition="in">
                                      <p:cBhvr additive="repl">
                                        <p:cTn id="219" dur="500"/>
                                        <p:tgtEl>
                                          <p:spTgt spid="97">
                                            <p:txEl>
                                              <p:pRg st="283" end="28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53040" y="282240"/>
            <a:ext cx="10514520" cy="57888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4400" spc="-1" strike="noStrike">
                <a:solidFill>
                  <a:srgbClr val="000000"/>
                </a:solidFill>
                <a:latin typeface="Times New Roman"/>
                <a:ea typeface="DejaVu Sans"/>
              </a:rPr>
              <a:t>Các bước tạo một ứng dụng AngularJS</a:t>
            </a:r>
            <a:endParaRPr b="0" lang="en-US" sz="4400" spc="-1" strike="noStrike">
              <a:latin typeface="Arial"/>
            </a:endParaRPr>
          </a:p>
          <a:p>
            <a:pPr>
              <a:lnSpc>
                <a:spcPct val="100000"/>
              </a:lnSpc>
              <a:spcBef>
                <a:spcPts val="1001"/>
              </a:spcBef>
            </a:pPr>
            <a:endParaRPr b="0" lang="en-US" sz="4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Bước 1:Thêm thư viện AngularJS</a:t>
            </a:r>
            <a:endParaRPr b="0" lang="en-US" sz="2400" spc="-1" strike="noStrike">
              <a:latin typeface="Arial"/>
            </a:endParaRPr>
          </a:p>
          <a:p>
            <a:pPr>
              <a:lnSpc>
                <a:spcPct val="100000"/>
              </a:lnSpc>
              <a:spcBef>
                <a:spcPts val="1001"/>
              </a:spcBef>
            </a:pPr>
            <a:br/>
            <a:endParaRPr b="0" lang="en-US" sz="2400" spc="-1" strike="noStrike">
              <a:latin typeface="Arial"/>
            </a:endParaRPr>
          </a:p>
          <a:p>
            <a:pPr>
              <a:lnSpc>
                <a:spcPct val="100000"/>
              </a:lnSpc>
              <a:spcBef>
                <a:spcPts val="1001"/>
              </a:spcBef>
            </a:pP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Bước 2: Định nghĩa ứng dụng AngularJS sử dụng ng-app directive</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p:txBody>
      </p:sp>
      <p:sp>
        <p:nvSpPr>
          <p:cNvPr id="100" name="CustomShape 2"/>
          <p:cNvSpPr/>
          <p:nvPr/>
        </p:nvSpPr>
        <p:spPr>
          <a:xfrm>
            <a:off x="914400" y="4392720"/>
            <a:ext cx="4675320" cy="85356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nSpc>
                <a:spcPct val="100000"/>
              </a:lnSpc>
            </a:pPr>
            <a:r>
              <a:rPr b="0" lang="en-US" sz="2400" spc="-1" strike="noStrike">
                <a:solidFill>
                  <a:srgbClr val="000000"/>
                </a:solidFill>
                <a:latin typeface="Calibri Light"/>
                <a:ea typeface="DejaVu Sans"/>
              </a:rPr>
              <a:t>&lt;</a:t>
            </a:r>
            <a:r>
              <a:rPr b="0" lang="en-US" sz="2400" spc="-1" strike="noStrike">
                <a:solidFill>
                  <a:srgbClr val="000066"/>
                </a:solidFill>
                <a:latin typeface="Calibri Light"/>
                <a:ea typeface="DejaVu Sans"/>
              </a:rPr>
              <a:t>div </a:t>
            </a:r>
            <a:r>
              <a:rPr b="0" lang="en-US" sz="2400" spc="-1" strike="noStrike">
                <a:solidFill>
                  <a:srgbClr val="c00000"/>
                </a:solidFill>
                <a:latin typeface="Calibri Light"/>
                <a:ea typeface="DejaVu Sans"/>
              </a:rPr>
              <a:t>ng-app</a:t>
            </a:r>
            <a:r>
              <a:rPr b="0" lang="en-US" sz="2400" spc="-1" strike="noStrike">
                <a:solidFill>
                  <a:srgbClr val="000000"/>
                </a:solidFill>
                <a:latin typeface="Calibri Light"/>
                <a:ea typeface="DejaVu Sans"/>
              </a:rPr>
              <a:t>=””&gt;...&lt;/</a:t>
            </a:r>
            <a:r>
              <a:rPr b="0" lang="en-US" sz="2400" spc="-1" strike="noStrike">
                <a:solidFill>
                  <a:srgbClr val="000066"/>
                </a:solidFill>
                <a:latin typeface="Calibri Light"/>
                <a:ea typeface="DejaVu Sans"/>
              </a:rPr>
              <a:t>div</a:t>
            </a:r>
            <a:r>
              <a:rPr b="0" lang="en-US" sz="2400" spc="-1" strike="noStrike">
                <a:solidFill>
                  <a:srgbClr val="000000"/>
                </a:solidFill>
                <a:latin typeface="Calibri Light"/>
                <a:ea typeface="DejaVu Sans"/>
              </a:rPr>
              <a:t>&gt;</a:t>
            </a:r>
            <a:endParaRPr b="0" lang="en-US" sz="2400" spc="-1" strike="noStrike">
              <a:latin typeface="Arial"/>
            </a:endParaRPr>
          </a:p>
        </p:txBody>
      </p:sp>
      <p:graphicFrame>
        <p:nvGraphicFramePr>
          <p:cNvPr id="101" name="Table 3"/>
          <p:cNvGraphicFramePr/>
          <p:nvPr/>
        </p:nvGraphicFramePr>
        <p:xfrm>
          <a:off x="815040" y="2315160"/>
          <a:ext cx="10352880" cy="719280"/>
        </p:xfrm>
        <a:graphic>
          <a:graphicData uri="http://schemas.openxmlformats.org/drawingml/2006/table">
            <a:tbl>
              <a:tblPr/>
              <a:tblGrid>
                <a:gridCol w="10353240"/>
              </a:tblGrid>
              <a:tr h="719640">
                <a:tc>
                  <a:txBody>
                    <a:bodyPr lIns="90000" rIns="90000"/>
                    <a:p>
                      <a:r>
                        <a:rPr b="0" lang="en-US" sz="1800" spc="-1" strike="noStrike">
                          <a:solidFill>
                            <a:srgbClr val="e8bf6a"/>
                          </a:solidFill>
                          <a:latin typeface="DejaVu Sans Mono"/>
                          <a:ea typeface="DejaVu Sans Mono"/>
                        </a:rPr>
                        <a:t>&lt;script </a:t>
                      </a:r>
                      <a:r>
                        <a:rPr b="0" lang="en-US" sz="1800" spc="-1" strike="noStrike">
                          <a:solidFill>
                            <a:srgbClr val="bababa"/>
                          </a:solidFill>
                          <a:latin typeface="DejaVu Sans Mono"/>
                          <a:ea typeface="DejaVu Sans Mono"/>
                        </a:rPr>
                        <a:t>src=</a:t>
                      </a:r>
                      <a:r>
                        <a:rPr b="0" lang="en-US" sz="1800" spc="-1" strike="noStrike">
                          <a:solidFill>
                            <a:srgbClr val="a5c261"/>
                          </a:solidFill>
                          <a:latin typeface="DejaVu Sans Mono"/>
                          <a:ea typeface="DejaVu Sans Mono"/>
                        </a:rPr>
                        <a:t>"https://ajax.googleapis.com/ajax/libs/angularjs/1.6.9/angular.min.js"</a:t>
                      </a:r>
                      <a:r>
                        <a:rPr b="0" lang="en-US" sz="1800" spc="-1" strike="noStrike">
                          <a:solidFill>
                            <a:srgbClr val="e8bf6a"/>
                          </a:solidFill>
                          <a:latin typeface="DejaVu Sans Mono"/>
                          <a:ea typeface="DejaVu Sans Mono"/>
                        </a:rPr>
                        <a:t>&gt;&lt;/script&gt;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bl>
          </a:graphicData>
        </a:graphic>
      </p:graphicFrame>
    </p:spTree>
  </p:cSld>
  <p:transition spd="slow">
    <p:push dir="u"/>
  </p:transition>
  <p:timing>
    <p:tnLst>
      <p:par>
        <p:cTn id="220" dur="indefinite" restart="never" nodeType="tmRoot">
          <p:childTnLst>
            <p:seq>
              <p:cTn id="221" nodeType="mainSeq">
                <p:childTnLst>
                  <p:par>
                    <p:cTn id="222" fill="freeze">
                      <p:stCondLst>
                        <p:cond delay="indefinite"/>
                      </p:stCondLst>
                      <p:childTnLst>
                        <p:par>
                          <p:cTn id="223" fill="freeze">
                            <p:stCondLst>
                              <p:cond delay="0"/>
                            </p:stCondLst>
                            <p:childTnLst>
                              <p:par>
                                <p:cTn id="224" nodeType="clickEffect" fill="hold" presetClass="entr" presetID="10">
                                  <p:stCondLst>
                                    <p:cond delay="0"/>
                                  </p:stCondLst>
                                  <p:childTnLst>
                                    <p:set>
                                      <p:cBhvr>
                                        <p:cTn id="225" dur="1" fill="hold">
                                          <p:stCondLst>
                                            <p:cond delay="0"/>
                                          </p:stCondLst>
                                        </p:cTn>
                                        <p:tgtEl>
                                          <p:spTgt spid="99">
                                            <p:txEl>
                                              <p:pRg st="0" end="36"/>
                                            </p:txEl>
                                          </p:spTgt>
                                        </p:tgtEl>
                                        <p:attrNameLst>
                                          <p:attrName>style.visibility</p:attrName>
                                        </p:attrNameLst>
                                      </p:cBhvr>
                                      <p:to>
                                        <p:strVal val="visible"/>
                                      </p:to>
                                    </p:set>
                                    <p:animEffect filter="fade" transition="in">
                                      <p:cBhvr additive="repl">
                                        <p:cTn id="226" dur="500"/>
                                        <p:tgtEl>
                                          <p:spTgt spid="99">
                                            <p:txEl>
                                              <p:pRg st="0" end="36"/>
                                            </p:txEl>
                                          </p:spTgt>
                                        </p:tgtEl>
                                      </p:cBhvr>
                                    </p:animEffect>
                                  </p:childTnLst>
                                </p:cTn>
                              </p:par>
                            </p:childTnLst>
                          </p:cTn>
                        </p:par>
                      </p:childTnLst>
                    </p:cTn>
                  </p:par>
                  <p:par>
                    <p:cTn id="227" fill="freeze">
                      <p:stCondLst>
                        <p:cond delay="indefinite"/>
                      </p:stCondLst>
                      <p:childTnLst>
                        <p:par>
                          <p:cTn id="228" fill="freeze">
                            <p:stCondLst>
                              <p:cond delay="0"/>
                            </p:stCondLst>
                            <p:childTnLst>
                              <p:par>
                                <p:cTn id="229" nodeType="clickEffect" fill="hold" presetClass="entr" presetID="10">
                                  <p:stCondLst>
                                    <p:cond delay="0"/>
                                  </p:stCondLst>
                                  <p:childTnLst>
                                    <p:set>
                                      <p:cBhvr>
                                        <p:cTn id="230" dur="1" fill="hold">
                                          <p:stCondLst>
                                            <p:cond delay="0"/>
                                          </p:stCondLst>
                                        </p:cTn>
                                        <p:tgtEl>
                                          <p:spTgt spid="99">
                                            <p:txEl>
                                              <p:pRg st="138" end="138"/>
                                            </p:txEl>
                                          </p:spTgt>
                                        </p:tgtEl>
                                        <p:attrNameLst>
                                          <p:attrName>style.visibility</p:attrName>
                                        </p:attrNameLst>
                                      </p:cBhvr>
                                      <p:to>
                                        <p:strVal val="visible"/>
                                      </p:to>
                                    </p:set>
                                    <p:animEffect filter="fade" transition="in">
                                      <p:cBhvr additive="repl">
                                        <p:cTn id="231" dur="500"/>
                                        <p:tgtEl>
                                          <p:spTgt spid="99">
                                            <p:txEl>
                                              <p:pRg st="138" end="138"/>
                                            </p:txEl>
                                          </p:spTgt>
                                        </p:tgtEl>
                                      </p:cBhvr>
                                    </p:animEffect>
                                  </p:childTnLst>
                                </p:cTn>
                              </p:par>
                            </p:childTnLst>
                          </p:cTn>
                        </p:par>
                      </p:childTnLst>
                    </p:cTn>
                  </p:par>
                  <p:par>
                    <p:cTn id="232" fill="freeze">
                      <p:stCondLst>
                        <p:cond delay="indefinite"/>
                      </p:stCondLst>
                      <p:childTnLst>
                        <p:par>
                          <p:cTn id="233" fill="freeze">
                            <p:stCondLst>
                              <p:cond delay="0"/>
                            </p:stCondLst>
                            <p:childTnLst>
                              <p:par>
                                <p:cTn id="234" nodeType="clickEffect" fill="hold" presetClass="entr" presetID="10">
                                  <p:stCondLst>
                                    <p:cond delay="0"/>
                                  </p:stCondLst>
                                  <p:childTnLst>
                                    <p:set>
                                      <p:cBhvr>
                                        <p:cTn id="235" dur="1" fill="hold">
                                          <p:stCondLst>
                                            <p:cond delay="0"/>
                                          </p:stCondLst>
                                        </p:cTn>
                                        <p:tgtEl>
                                          <p:spTgt spid="99">
                                            <p:txEl>
                                              <p:pRg st="138" end="138"/>
                                            </p:txEl>
                                          </p:spTgt>
                                        </p:tgtEl>
                                        <p:attrNameLst>
                                          <p:attrName>style.visibility</p:attrName>
                                        </p:attrNameLst>
                                      </p:cBhvr>
                                      <p:to>
                                        <p:strVal val="visible"/>
                                      </p:to>
                                    </p:set>
                                    <p:animEffect filter="fade" transition="in">
                                      <p:cBhvr additive="repl">
                                        <p:cTn id="236" dur="500"/>
                                        <p:tgtEl>
                                          <p:spTgt spid="99">
                                            <p:txEl>
                                              <p:pRg st="138" end="138"/>
                                            </p:txEl>
                                          </p:spTgt>
                                        </p:tgtEl>
                                      </p:cBhvr>
                                    </p:animEffect>
                                  </p:childTnLst>
                                </p:cTn>
                              </p:par>
                            </p:childTnLst>
                          </p:cTn>
                        </p:par>
                      </p:childTnLst>
                    </p:cTn>
                  </p:par>
                  <p:par>
                    <p:cTn id="237" fill="freeze">
                      <p:stCondLst>
                        <p:cond delay="indefinite"/>
                      </p:stCondLst>
                      <p:childTnLst>
                        <p:par>
                          <p:cTn id="238" fill="freeze">
                            <p:stCondLst>
                              <p:cond delay="0"/>
                            </p:stCondLst>
                            <p:childTnLst>
                              <p:par>
                                <p:cTn id="239" nodeType="clickEffect" fill="hold" presetClass="entr" presetID="10">
                                  <p:stCondLst>
                                    <p:cond delay="0"/>
                                  </p:stCondLst>
                                  <p:childTnLst>
                                    <p:set>
                                      <p:cBhvr>
                                        <p:cTn id="240" dur="1" fill="hold">
                                          <p:stCondLst>
                                            <p:cond delay="0"/>
                                          </p:stCondLst>
                                        </p:cTn>
                                        <p:tgtEl>
                                          <p:spTgt spid="99">
                                            <p:txEl>
                                              <p:pRg st="138" end="138"/>
                                            </p:txEl>
                                          </p:spTgt>
                                        </p:tgtEl>
                                        <p:attrNameLst>
                                          <p:attrName>style.visibility</p:attrName>
                                        </p:attrNameLst>
                                      </p:cBhvr>
                                      <p:to>
                                        <p:strVal val="visible"/>
                                      </p:to>
                                    </p:set>
                                    <p:animEffect filter="fade" transition="in">
                                      <p:cBhvr additive="repl">
                                        <p:cTn id="241" dur="500"/>
                                        <p:tgtEl>
                                          <p:spTgt spid="99">
                                            <p:txEl>
                                              <p:pRg st="138" end="138"/>
                                            </p:txEl>
                                          </p:spTgt>
                                        </p:tgtEl>
                                      </p:cBhvr>
                                    </p:animEffect>
                                  </p:childTnLst>
                                </p:cTn>
                              </p:par>
                            </p:childTnLst>
                          </p:cTn>
                        </p:par>
                      </p:childTnLst>
                    </p:cTn>
                  </p:par>
                  <p:par>
                    <p:cTn id="242" fill="freeze">
                      <p:stCondLst>
                        <p:cond delay="indefinite"/>
                      </p:stCondLst>
                      <p:childTnLst>
                        <p:par>
                          <p:cTn id="243" fill="freeze">
                            <p:stCondLst>
                              <p:cond delay="0"/>
                            </p:stCondLst>
                            <p:childTnLst>
                              <p:par>
                                <p:cTn id="244" nodeType="clickEffect" fill="hold" presetClass="entr" presetID="10">
                                  <p:stCondLst>
                                    <p:cond delay="0"/>
                                  </p:stCondLst>
                                  <p:childTnLst>
                                    <p:set>
                                      <p:cBhvr>
                                        <p:cTn id="245" dur="1" fill="hold">
                                          <p:stCondLst>
                                            <p:cond delay="0"/>
                                          </p:stCondLst>
                                        </p:cTn>
                                        <p:tgtEl>
                                          <p:spTgt spid="100"/>
                                        </p:tgtEl>
                                        <p:attrNameLst>
                                          <p:attrName>style.visibility</p:attrName>
                                        </p:attrNameLst>
                                      </p:cBhvr>
                                      <p:to>
                                        <p:strVal val="visible"/>
                                      </p:to>
                                    </p:set>
                                    <p:animEffect filter="fade" transition="in">
                                      <p:cBhvr additive="repl">
                                        <p:cTn id="246" dur="500"/>
                                        <p:tgtEl>
                                          <p:spTgt spid="1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146772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Bước 3: Định nghĩa tên một model sử dụng ng-model directive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Bước 4: Gắn kết giá trị của model đã được định nghĩa ở trên sử dụng ngbind directive.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graphicFrame>
        <p:nvGraphicFramePr>
          <p:cNvPr id="103" name="Table 2"/>
          <p:cNvGraphicFramePr/>
          <p:nvPr/>
        </p:nvGraphicFramePr>
        <p:xfrm>
          <a:off x="837000" y="1974240"/>
          <a:ext cx="10318320" cy="719280"/>
        </p:xfrm>
        <a:graphic>
          <a:graphicData uri="http://schemas.openxmlformats.org/drawingml/2006/table">
            <a:tbl>
              <a:tblPr/>
              <a:tblGrid>
                <a:gridCol w="10318680"/>
              </a:tblGrid>
              <a:tr h="719640">
                <a:tc>
                  <a:txBody>
                    <a:bodyPr lIns="90000" rIns="90000"/>
                    <a:p>
                      <a:r>
                        <a:rPr b="0" lang="en-US" sz="1800" spc="-1" strike="noStrike">
                          <a:solidFill>
                            <a:srgbClr val="e8bf6a"/>
                          </a:solidFill>
                          <a:latin typeface="DejaVu Sans Mono"/>
                          <a:ea typeface="DejaVu Sans Mono"/>
                        </a:rPr>
                        <a:t>&lt;div </a:t>
                      </a:r>
                      <a:r>
                        <a:rPr b="0" lang="en-US" sz="1800" spc="-1" strike="noStrike">
                          <a:solidFill>
                            <a:srgbClr val="bababa"/>
                          </a:solidFill>
                          <a:latin typeface="DejaVu Sans Mono"/>
                          <a:ea typeface="DejaVu Sans Mono"/>
                        </a:rPr>
                        <a:t>ng-app=</a:t>
                      </a:r>
                      <a:r>
                        <a:rPr b="0" lang="en-US" sz="1800" spc="-1" strike="noStrike">
                          <a:solidFill>
                            <a:srgbClr val="a5c261"/>
                          </a:solidFill>
                          <a:latin typeface="DejaVu Sans Mono"/>
                          <a:ea typeface="DejaVu Sans Mono"/>
                        </a:rPr>
                        <a:t>""</a:t>
                      </a:r>
                      <a:r>
                        <a:rPr b="0" lang="en-US" sz="1800" spc="-1" strike="noStrike">
                          <a:solidFill>
                            <a:srgbClr val="e8bf6a"/>
                          </a:solidFill>
                          <a:latin typeface="DejaVu Sans Mono"/>
                          <a:ea typeface="DejaVu Sans Mono"/>
                        </a:rPr>
                        <a:t>&gt;</a:t>
                      </a:r>
                      <a:br/>
                      <a:r>
                        <a:rPr b="0" lang="en-US" sz="1800" spc="-1" strike="noStrike">
                          <a:solidFill>
                            <a:srgbClr val="e8bf6a"/>
                          </a:solidFill>
                          <a:latin typeface="DejaVu Sans Mono"/>
                          <a:ea typeface="DejaVu Sans Mono"/>
                        </a:rPr>
                        <a:t>    &lt;p&gt;</a:t>
                      </a:r>
                      <a:r>
                        <a:rPr b="0" lang="en-US" sz="1800" spc="-1" strike="noStrike">
                          <a:solidFill>
                            <a:srgbClr val="a9b7c6"/>
                          </a:solidFill>
                          <a:latin typeface="DejaVu Sans Mono"/>
                          <a:ea typeface="DejaVu Sans Mono"/>
                        </a:rPr>
                        <a:t>Nhập tên c</a:t>
                      </a:r>
                      <a:r>
                        <a:rPr b="0" lang="en-US" sz="1800" spc="-1" strike="noStrike">
                          <a:solidFill>
                            <a:srgbClr val="a9b7c6"/>
                          </a:solidFill>
                          <a:latin typeface="Arial"/>
                          <a:ea typeface="Arial"/>
                        </a:rPr>
                        <a:t>ủ</a:t>
                      </a:r>
                      <a:r>
                        <a:rPr b="0" lang="en-US" sz="1800" spc="-1" strike="noStrike">
                          <a:solidFill>
                            <a:srgbClr val="a9b7c6"/>
                          </a:solidFill>
                          <a:latin typeface="DejaVu Sans Mono"/>
                          <a:ea typeface="DejaVu Sans Mono"/>
                        </a:rPr>
                        <a:t>a bạn: </a:t>
                      </a:r>
                      <a:r>
                        <a:rPr b="0" lang="en-US" sz="1800" spc="-1" strike="noStrike">
                          <a:solidFill>
                            <a:srgbClr val="e8bf6a"/>
                          </a:solidFill>
                          <a:latin typeface="DejaVu Sans Mono"/>
                          <a:ea typeface="DejaVu Sans Mono"/>
                        </a:rPr>
                        <a:t>&lt;input </a:t>
                      </a:r>
                      <a:r>
                        <a:rPr b="0" lang="en-US" sz="1800" spc="-1" strike="noStrike">
                          <a:solidFill>
                            <a:srgbClr val="bababa"/>
                          </a:solidFill>
                          <a:latin typeface="DejaVu Sans Mono"/>
                          <a:ea typeface="DejaVu Sans Mono"/>
                        </a:rPr>
                        <a:t>type=</a:t>
                      </a:r>
                      <a:r>
                        <a:rPr b="0" lang="en-US" sz="1800" spc="-1" strike="noStrike">
                          <a:solidFill>
                            <a:srgbClr val="a5c261"/>
                          </a:solidFill>
                          <a:latin typeface="DejaVu Sans Mono"/>
                          <a:ea typeface="DejaVu Sans Mono"/>
                        </a:rPr>
                        <a:t>"text" </a:t>
                      </a:r>
                      <a:r>
                        <a:rPr b="0" lang="en-US" sz="1800" spc="-1" strike="noStrike">
                          <a:solidFill>
                            <a:srgbClr val="bababa"/>
                          </a:solidFill>
                          <a:latin typeface="DejaVu Sans Mono"/>
                          <a:ea typeface="DejaVu Sans Mono"/>
                        </a:rPr>
                        <a:t>size=</a:t>
                      </a:r>
                      <a:r>
                        <a:rPr b="0" lang="en-US" sz="1800" spc="-1" strike="noStrike">
                          <a:solidFill>
                            <a:srgbClr val="a5c261"/>
                          </a:solidFill>
                          <a:latin typeface="DejaVu Sans Mono"/>
                          <a:ea typeface="DejaVu Sans Mono"/>
                        </a:rPr>
                        <a:t>"30" </a:t>
                      </a:r>
                      <a:r>
                        <a:rPr b="0" lang="en-US" sz="1800" spc="-1" strike="noStrike">
                          <a:solidFill>
                            <a:srgbClr val="bababa"/>
                          </a:solidFill>
                          <a:latin typeface="DejaVu Sans Mono"/>
                          <a:ea typeface="DejaVu Sans Mono"/>
                        </a:rPr>
                        <a:t>ng-model=</a:t>
                      </a:r>
                      <a:r>
                        <a:rPr b="0" lang="en-US" sz="1800" spc="-1" strike="noStrike">
                          <a:solidFill>
                            <a:srgbClr val="a5c261"/>
                          </a:solidFill>
                          <a:latin typeface="DejaVu Sans Mono"/>
                          <a:ea typeface="DejaVu Sans Mono"/>
                        </a:rPr>
                        <a:t>"ten"</a:t>
                      </a:r>
                      <a:r>
                        <a:rPr b="0" lang="en-US" sz="1800" spc="-1" strike="noStrike">
                          <a:solidFill>
                            <a:srgbClr val="e8bf6a"/>
                          </a:solidFill>
                          <a:latin typeface="DejaVu Sans Mono"/>
                          <a:ea typeface="DejaVu Sans Mono"/>
                        </a:rPr>
                        <a:t>&gt;&lt;/p&gt;</a:t>
                      </a:r>
                      <a:br/>
                      <a:r>
                        <a:rPr b="0" lang="en-US" sz="1800" spc="-1" strike="noStrike">
                          <a:solidFill>
                            <a:srgbClr val="e8bf6a"/>
                          </a:solidFill>
                          <a:latin typeface="DejaVu Sans Mono"/>
                          <a:ea typeface="DejaVu Sans Mono"/>
                        </a:rPr>
                        <a:t>&lt;/div&gt;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bl>
          </a:graphicData>
        </a:graphic>
      </p:graphicFrame>
      <p:graphicFrame>
        <p:nvGraphicFramePr>
          <p:cNvPr id="104" name="Table 3"/>
          <p:cNvGraphicFramePr/>
          <p:nvPr/>
        </p:nvGraphicFramePr>
        <p:xfrm>
          <a:off x="745560" y="4551840"/>
          <a:ext cx="10409760" cy="719280"/>
        </p:xfrm>
        <a:graphic>
          <a:graphicData uri="http://schemas.openxmlformats.org/drawingml/2006/table">
            <a:tbl>
              <a:tblPr/>
              <a:tblGrid>
                <a:gridCol w="10410120"/>
              </a:tblGrid>
              <a:tr h="719640">
                <a:tc>
                  <a:txBody>
                    <a:bodyPr lIns="90000" rIns="90000"/>
                    <a:p>
                      <a:r>
                        <a:rPr b="0" lang="en-US" sz="1800" spc="-1" strike="noStrike">
                          <a:solidFill>
                            <a:srgbClr val="e8bf6a"/>
                          </a:solidFill>
                          <a:latin typeface="DejaVu Sans Mono"/>
                          <a:ea typeface="DejaVu Sans Mono"/>
                        </a:rPr>
                        <a:t>&lt;div </a:t>
                      </a:r>
                      <a:r>
                        <a:rPr b="0" lang="en-US" sz="1800" spc="-1" strike="noStrike">
                          <a:solidFill>
                            <a:srgbClr val="bababa"/>
                          </a:solidFill>
                          <a:latin typeface="DejaVu Sans Mono"/>
                          <a:ea typeface="DejaVu Sans Mono"/>
                        </a:rPr>
                        <a:t>ng-app=</a:t>
                      </a:r>
                      <a:r>
                        <a:rPr b="0" lang="en-US" sz="1800" spc="-1" strike="noStrike">
                          <a:solidFill>
                            <a:srgbClr val="a5c261"/>
                          </a:solidFill>
                          <a:latin typeface="DejaVu Sans Mono"/>
                          <a:ea typeface="DejaVu Sans Mono"/>
                        </a:rPr>
                        <a:t>""</a:t>
                      </a:r>
                      <a:r>
                        <a:rPr b="0" lang="en-US" sz="1800" spc="-1" strike="noStrike">
                          <a:solidFill>
                            <a:srgbClr val="e8bf6a"/>
                          </a:solidFill>
                          <a:latin typeface="DejaVu Sans Mono"/>
                          <a:ea typeface="DejaVu Sans Mono"/>
                        </a:rPr>
                        <a:t>&gt;</a:t>
                      </a:r>
                      <a:br/>
                      <a:r>
                        <a:rPr b="0" lang="en-US" sz="1800" spc="-1" strike="noStrike">
                          <a:solidFill>
                            <a:srgbClr val="e8bf6a"/>
                          </a:solidFill>
                          <a:latin typeface="DejaVu Sans Mono"/>
                          <a:ea typeface="DejaVu Sans Mono"/>
                        </a:rPr>
                        <a:t>    &lt;p&gt;</a:t>
                      </a:r>
                      <a:r>
                        <a:rPr b="0" lang="en-US" sz="1800" spc="-1" strike="noStrike">
                          <a:solidFill>
                            <a:srgbClr val="a9b7c6"/>
                          </a:solidFill>
                          <a:latin typeface="DejaVu Sans Mono"/>
                          <a:ea typeface="DejaVu Sans Mono"/>
                        </a:rPr>
                        <a:t>Nhập tên c</a:t>
                      </a:r>
                      <a:r>
                        <a:rPr b="0" lang="en-US" sz="1800" spc="-1" strike="noStrike">
                          <a:solidFill>
                            <a:srgbClr val="a9b7c6"/>
                          </a:solidFill>
                          <a:latin typeface="Arial"/>
                          <a:ea typeface="Arial"/>
                        </a:rPr>
                        <a:t>ủ</a:t>
                      </a:r>
                      <a:r>
                        <a:rPr b="0" lang="en-US" sz="1800" spc="-1" strike="noStrike">
                          <a:solidFill>
                            <a:srgbClr val="a9b7c6"/>
                          </a:solidFill>
                          <a:latin typeface="DejaVu Sans Mono"/>
                          <a:ea typeface="DejaVu Sans Mono"/>
                        </a:rPr>
                        <a:t>a bạn: </a:t>
                      </a:r>
                      <a:r>
                        <a:rPr b="0" lang="en-US" sz="1800" spc="-1" strike="noStrike">
                          <a:solidFill>
                            <a:srgbClr val="e8bf6a"/>
                          </a:solidFill>
                          <a:latin typeface="DejaVu Sans Mono"/>
                          <a:ea typeface="DejaVu Sans Mono"/>
                        </a:rPr>
                        <a:t>&lt;input </a:t>
                      </a:r>
                      <a:r>
                        <a:rPr b="0" lang="en-US" sz="1800" spc="-1" strike="noStrike">
                          <a:solidFill>
                            <a:srgbClr val="bababa"/>
                          </a:solidFill>
                          <a:latin typeface="DejaVu Sans Mono"/>
                          <a:ea typeface="DejaVu Sans Mono"/>
                        </a:rPr>
                        <a:t>type=</a:t>
                      </a:r>
                      <a:r>
                        <a:rPr b="0" lang="en-US" sz="1800" spc="-1" strike="noStrike">
                          <a:solidFill>
                            <a:srgbClr val="a5c261"/>
                          </a:solidFill>
                          <a:latin typeface="DejaVu Sans Mono"/>
                          <a:ea typeface="DejaVu Sans Mono"/>
                        </a:rPr>
                        <a:t>"text" </a:t>
                      </a:r>
                      <a:r>
                        <a:rPr b="0" lang="en-US" sz="1800" spc="-1" strike="noStrike">
                          <a:solidFill>
                            <a:srgbClr val="bababa"/>
                          </a:solidFill>
                          <a:latin typeface="DejaVu Sans Mono"/>
                          <a:ea typeface="DejaVu Sans Mono"/>
                        </a:rPr>
                        <a:t>size=</a:t>
                      </a:r>
                      <a:r>
                        <a:rPr b="0" lang="en-US" sz="1800" spc="-1" strike="noStrike">
                          <a:solidFill>
                            <a:srgbClr val="a5c261"/>
                          </a:solidFill>
                          <a:latin typeface="DejaVu Sans Mono"/>
                          <a:ea typeface="DejaVu Sans Mono"/>
                        </a:rPr>
                        <a:t>"30" </a:t>
                      </a:r>
                      <a:r>
                        <a:rPr b="0" lang="en-US" sz="1800" spc="-1" strike="noStrike">
                          <a:solidFill>
                            <a:srgbClr val="bababa"/>
                          </a:solidFill>
                          <a:latin typeface="DejaVu Sans Mono"/>
                          <a:ea typeface="DejaVu Sans Mono"/>
                        </a:rPr>
                        <a:t>ng-model=</a:t>
                      </a:r>
                      <a:r>
                        <a:rPr b="0" lang="en-US" sz="1800" spc="-1" strike="noStrike">
                          <a:solidFill>
                            <a:srgbClr val="a5c261"/>
                          </a:solidFill>
                          <a:latin typeface="DejaVu Sans Mono"/>
                          <a:ea typeface="DejaVu Sans Mono"/>
                        </a:rPr>
                        <a:t>"ten"</a:t>
                      </a:r>
                      <a:r>
                        <a:rPr b="0" lang="en-US" sz="1800" spc="-1" strike="noStrike">
                          <a:solidFill>
                            <a:srgbClr val="e8bf6a"/>
                          </a:solidFill>
                          <a:latin typeface="DejaVu Sans Mono"/>
                          <a:ea typeface="DejaVu Sans Mono"/>
                        </a:rPr>
                        <a:t>&gt;&lt;/p&gt;</a:t>
                      </a:r>
                      <a:br/>
                      <a:r>
                        <a:rPr b="0" lang="en-US" sz="1800" spc="-1" strike="noStrike">
                          <a:solidFill>
                            <a:srgbClr val="e8bf6a"/>
                          </a:solidFill>
                          <a:latin typeface="DejaVu Sans Mono"/>
                          <a:ea typeface="DejaVu Sans Mono"/>
                        </a:rPr>
                        <a:t>    &lt;p&gt;</a:t>
                      </a:r>
                      <a:r>
                        <a:rPr b="0" lang="en-US" sz="1800" spc="-1" strike="noStrike">
                          <a:solidFill>
                            <a:srgbClr val="a9b7c6"/>
                          </a:solidFill>
                          <a:latin typeface="DejaVu Sans Mono"/>
                          <a:ea typeface="DejaVu Sans Mono"/>
                        </a:rPr>
                        <a:t>Xin chào </a:t>
                      </a:r>
                      <a:r>
                        <a:rPr b="0" lang="en-US" sz="1800" spc="-1" strike="noStrike">
                          <a:solidFill>
                            <a:srgbClr val="e8bf6a"/>
                          </a:solidFill>
                          <a:latin typeface="DejaVu Sans Mono"/>
                          <a:ea typeface="DejaVu Sans Mono"/>
                        </a:rPr>
                        <a:t>&lt;span </a:t>
                      </a:r>
                      <a:r>
                        <a:rPr b="0" lang="en-US" sz="1800" spc="-1" strike="noStrike">
                          <a:solidFill>
                            <a:srgbClr val="bababa"/>
                          </a:solidFill>
                          <a:latin typeface="DejaVu Sans Mono"/>
                          <a:ea typeface="DejaVu Sans Mono"/>
                        </a:rPr>
                        <a:t>ng-bind=</a:t>
                      </a:r>
                      <a:r>
                        <a:rPr b="0" lang="en-US" sz="1800" spc="-1" strike="noStrike">
                          <a:solidFill>
                            <a:srgbClr val="a5c261"/>
                          </a:solidFill>
                          <a:latin typeface="DejaVu Sans Mono"/>
                          <a:ea typeface="DejaVu Sans Mono"/>
                        </a:rPr>
                        <a:t>"ten"</a:t>
                      </a:r>
                      <a:r>
                        <a:rPr b="0" lang="en-US" sz="1800" spc="-1" strike="noStrike">
                          <a:solidFill>
                            <a:srgbClr val="e8bf6a"/>
                          </a:solidFill>
                          <a:latin typeface="DejaVu Sans Mono"/>
                          <a:ea typeface="DejaVu Sans Mono"/>
                        </a:rPr>
                        <a:t>&gt;&lt;/span&gt;</a:t>
                      </a:r>
                      <a:r>
                        <a:rPr b="0" lang="en-US" sz="1800" spc="-1" strike="noStrike">
                          <a:solidFill>
                            <a:srgbClr val="a9b7c6"/>
                          </a:solidFill>
                          <a:latin typeface="DejaVu Sans Mono"/>
                          <a:ea typeface="DejaVu Sans Mono"/>
                        </a:rPr>
                        <a:t>!</a:t>
                      </a:r>
                      <a:r>
                        <a:rPr b="0" lang="en-US" sz="1800" spc="-1" strike="noStrike">
                          <a:solidFill>
                            <a:srgbClr val="e8bf6a"/>
                          </a:solidFill>
                          <a:latin typeface="DejaVu Sans Mono"/>
                          <a:ea typeface="DejaVu Sans Mono"/>
                        </a:rPr>
                        <a:t>&lt;/p&gt;</a:t>
                      </a:r>
                      <a:br/>
                      <a:r>
                        <a:rPr b="0" lang="en-US" sz="1800" spc="-1" strike="noStrike">
                          <a:solidFill>
                            <a:srgbClr val="e8bf6a"/>
                          </a:solidFill>
                          <a:latin typeface="DejaVu Sans Mono"/>
                          <a:ea typeface="DejaVu Sans Mono"/>
                        </a:rPr>
                        <a:t>&lt;/div&gt;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bl>
          </a:graphicData>
        </a:graphic>
      </p:graphicFrame>
    </p:spTree>
  </p:cSld>
  <p:transition spd="slow">
    <p:push dir="u"/>
  </p:transition>
  <p:timing>
    <p:tnLst>
      <p:par>
        <p:cTn id="247" dur="indefinite" restart="never" nodeType="tmRoot">
          <p:childTnLst>
            <p:seq>
              <p:cTn id="248" nodeType="mainSeq">
                <p:childTnLst>
                  <p:par>
                    <p:cTn id="249" fill="freeze">
                      <p:stCondLst>
                        <p:cond delay="indefinite"/>
                      </p:stCondLst>
                      <p:childTnLst>
                        <p:par>
                          <p:cTn id="250" fill="freeze">
                            <p:stCondLst>
                              <p:cond delay="0"/>
                            </p:stCondLst>
                            <p:childTnLst>
                              <p:par>
                                <p:cTn id="251" nodeType="clickEffect" fill="hold" presetClass="entr" presetID="10">
                                  <p:stCondLst>
                                    <p:cond delay="0"/>
                                  </p:stCondLst>
                                  <p:childTnLst>
                                    <p:set>
                                      <p:cBhvr>
                                        <p:cTn id="252" dur="1" fill="hold">
                                          <p:stCondLst>
                                            <p:cond delay="0"/>
                                          </p:stCondLst>
                                        </p:cTn>
                                        <p:tgtEl>
                                          <p:spTgt spid="102">
                                            <p:txEl>
                                              <p:pRg st="0" end="61"/>
                                            </p:txEl>
                                          </p:spTgt>
                                        </p:tgtEl>
                                        <p:attrNameLst>
                                          <p:attrName>style.visibility</p:attrName>
                                        </p:attrNameLst>
                                      </p:cBhvr>
                                      <p:to>
                                        <p:strVal val="visible"/>
                                      </p:to>
                                    </p:set>
                                    <p:animEffect filter="fade" transition="in">
                                      <p:cBhvr additive="repl">
                                        <p:cTn id="253" dur="500"/>
                                        <p:tgtEl>
                                          <p:spTgt spid="102">
                                            <p:txEl>
                                              <p:pRg st="0" end="61"/>
                                            </p:txEl>
                                          </p:spTgt>
                                        </p:tgtEl>
                                      </p:cBhvr>
                                    </p:animEffect>
                                  </p:childTnLst>
                                </p:cTn>
                              </p:par>
                            </p:childTnLst>
                          </p:cTn>
                        </p:par>
                      </p:childTnLst>
                    </p:cTn>
                  </p:par>
                  <p:par>
                    <p:cTn id="254" fill="freeze">
                      <p:stCondLst>
                        <p:cond delay="indefinite"/>
                      </p:stCondLst>
                      <p:childTnLst>
                        <p:par>
                          <p:cTn id="255" fill="freeze">
                            <p:stCondLst>
                              <p:cond delay="0"/>
                            </p:stCondLst>
                            <p:childTnLst>
                              <p:par>
                                <p:cTn id="256" nodeType="clickEffect" fill="hold" presetClass="entr" presetID="10">
                                  <p:stCondLst>
                                    <p:cond delay="0"/>
                                  </p:stCondLst>
                                  <p:childTnLst>
                                    <p:set>
                                      <p:cBhvr>
                                        <p:cTn id="257" dur="1" fill="hold">
                                          <p:stCondLst>
                                            <p:cond delay="0"/>
                                          </p:stCondLst>
                                        </p:cTn>
                                        <p:tgtEl>
                                          <p:spTgt spid="102">
                                            <p:txEl>
                                              <p:pRg st="154" end="154"/>
                                            </p:txEl>
                                          </p:spTgt>
                                        </p:tgtEl>
                                        <p:attrNameLst>
                                          <p:attrName>style.visibility</p:attrName>
                                        </p:attrNameLst>
                                      </p:cBhvr>
                                      <p:to>
                                        <p:strVal val="visible"/>
                                      </p:to>
                                    </p:set>
                                    <p:animEffect filter="fade" transition="in">
                                      <p:cBhvr additive="repl">
                                        <p:cTn id="258" dur="500"/>
                                        <p:tgtEl>
                                          <p:spTgt spid="102">
                                            <p:txEl>
                                              <p:pRg st="154" end="15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838080" y="27360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150000"/>
              </a:lnSpc>
            </a:pPr>
            <a:r>
              <a:rPr b="0" lang="en-US" sz="4400" spc="-1" strike="noStrike">
                <a:solidFill>
                  <a:srgbClr val="000000"/>
                </a:solidFill>
                <a:latin typeface="Times New Roman"/>
                <a:ea typeface="DejaVu Sans"/>
              </a:rPr>
              <a:t>Ví dụ 1</a:t>
            </a:r>
            <a:br/>
            <a:r>
              <a:rPr b="0" lang="en-US" sz="2700" spc="-1" strike="noStrike">
                <a:solidFill>
                  <a:srgbClr val="000000"/>
                </a:solidFill>
                <a:latin typeface="Times New Roman"/>
                <a:ea typeface="DejaVu Sans"/>
              </a:rPr>
              <a:t>Ứng dụng HelloWorld với AngularJS</a:t>
            </a:r>
            <a:br/>
            <a:endParaRPr b="0" lang="en-US" sz="2700" spc="-1" strike="noStrike">
              <a:latin typeface="Arial"/>
            </a:endParaRPr>
          </a:p>
        </p:txBody>
      </p:sp>
      <p:graphicFrame>
        <p:nvGraphicFramePr>
          <p:cNvPr id="106" name="Table 2"/>
          <p:cNvGraphicFramePr/>
          <p:nvPr/>
        </p:nvGraphicFramePr>
        <p:xfrm>
          <a:off x="914400" y="1737360"/>
          <a:ext cx="10515240" cy="4258800"/>
        </p:xfrm>
        <a:graphic>
          <a:graphicData uri="http://schemas.openxmlformats.org/drawingml/2006/table">
            <a:tbl>
              <a:tblPr/>
              <a:tblGrid>
                <a:gridCol w="10515600"/>
              </a:tblGrid>
              <a:tr h="4259160">
                <a:tc>
                  <a:txBody>
                    <a:bodyPr lIns="90000" rIns="90000"/>
                    <a:p>
                      <a:r>
                        <a:rPr b="0" lang="en-US" sz="1600" spc="-1" strike="noStrike">
                          <a:solidFill>
                            <a:srgbClr val="e8bf6a"/>
                          </a:solidFill>
                          <a:latin typeface="DejaVu Sans Mono"/>
                          <a:ea typeface="DejaVu Sans Mono"/>
                        </a:rPr>
                        <a:t>&lt;!DOCTYPE </a:t>
                      </a:r>
                      <a:r>
                        <a:rPr b="0" lang="en-US" sz="1600" spc="-1" strike="noStrike">
                          <a:solidFill>
                            <a:srgbClr val="bababa"/>
                          </a:solidFill>
                          <a:latin typeface="DejaVu Sans Mono"/>
                          <a:ea typeface="DejaVu Sans Mono"/>
                        </a:rPr>
                        <a:t>html</a:t>
                      </a:r>
                      <a:r>
                        <a:rPr b="0" lang="en-US" sz="1600" spc="-1" strike="noStrike">
                          <a:solidFill>
                            <a:srgbClr val="e8bf6a"/>
                          </a:solidFill>
                          <a:latin typeface="DejaVu Sans Mono"/>
                          <a:ea typeface="DejaVu Sans Mono"/>
                        </a:rPr>
                        <a:t>&gt;</a:t>
                      </a:r>
                      <a:br/>
                      <a:r>
                        <a:rPr b="0" lang="en-US" sz="1600" spc="-1" strike="noStrike">
                          <a:solidFill>
                            <a:srgbClr val="e8bf6a"/>
                          </a:solidFill>
                          <a:latin typeface="DejaVu Sans Mono"/>
                          <a:ea typeface="DejaVu Sans Mono"/>
                        </a:rPr>
                        <a:t>&lt;html </a:t>
                      </a:r>
                      <a:r>
                        <a:rPr b="0" lang="en-US" sz="1600" spc="-1" strike="noStrike">
                          <a:solidFill>
                            <a:srgbClr val="bababa"/>
                          </a:solidFill>
                          <a:latin typeface="DejaVu Sans Mono"/>
                          <a:ea typeface="DejaVu Sans Mono"/>
                        </a:rPr>
                        <a:t>lang=</a:t>
                      </a:r>
                      <a:r>
                        <a:rPr b="0" lang="en-US" sz="1600" spc="-1" strike="noStrike">
                          <a:solidFill>
                            <a:srgbClr val="a5c261"/>
                          </a:solidFill>
                          <a:latin typeface="DejaVu Sans Mono"/>
                          <a:ea typeface="DejaVu Sans Mono"/>
                        </a:rPr>
                        <a:t>"en"</a:t>
                      </a:r>
                      <a:r>
                        <a:rPr b="0" lang="en-US" sz="1600" spc="-1" strike="noStrike">
                          <a:solidFill>
                            <a:srgbClr val="e8bf6a"/>
                          </a:solidFill>
                          <a:latin typeface="DejaVu Sans Mono"/>
                          <a:ea typeface="DejaVu Sans Mono"/>
                        </a:rPr>
                        <a:t>&gt;</a:t>
                      </a:r>
                      <a:br/>
                      <a:r>
                        <a:rPr b="0" lang="en-US" sz="1600" spc="-1" strike="noStrike">
                          <a:solidFill>
                            <a:srgbClr val="e8bf6a"/>
                          </a:solidFill>
                          <a:latin typeface="DejaVu Sans Mono"/>
                          <a:ea typeface="DejaVu Sans Mono"/>
                        </a:rPr>
                        <a:t>&lt;head&gt;</a:t>
                      </a:r>
                      <a:br/>
                      <a:r>
                        <a:rPr b="0" lang="en-US" sz="1600" spc="-1" strike="noStrike">
                          <a:solidFill>
                            <a:srgbClr val="e8bf6a"/>
                          </a:solidFill>
                          <a:latin typeface="DejaVu Sans Mono"/>
                          <a:ea typeface="DejaVu Sans Mono"/>
                        </a:rPr>
                        <a:t>    &lt;meta </a:t>
                      </a:r>
                      <a:r>
                        <a:rPr b="0" lang="en-US" sz="1600" spc="-1" strike="noStrike">
                          <a:solidFill>
                            <a:srgbClr val="bababa"/>
                          </a:solidFill>
                          <a:latin typeface="DejaVu Sans Mono"/>
                          <a:ea typeface="DejaVu Sans Mono"/>
                        </a:rPr>
                        <a:t>charset=</a:t>
                      </a:r>
                      <a:r>
                        <a:rPr b="0" lang="en-US" sz="1600" spc="-1" strike="noStrike">
                          <a:solidFill>
                            <a:srgbClr val="a5c261"/>
                          </a:solidFill>
                          <a:latin typeface="DejaVu Sans Mono"/>
                          <a:ea typeface="DejaVu Sans Mono"/>
                        </a:rPr>
                        <a:t>"UTF-8"</a:t>
                      </a:r>
                      <a:r>
                        <a:rPr b="0" lang="en-US" sz="1600" spc="-1" strike="noStrike">
                          <a:solidFill>
                            <a:srgbClr val="e8bf6a"/>
                          </a:solidFill>
                          <a:latin typeface="DejaVu Sans Mono"/>
                          <a:ea typeface="DejaVu Sans Mono"/>
                        </a:rPr>
                        <a:t>&gt;</a:t>
                      </a:r>
                      <a:br/>
                      <a:r>
                        <a:rPr b="0" lang="en-US" sz="1600" spc="-1" strike="noStrike">
                          <a:solidFill>
                            <a:srgbClr val="e8bf6a"/>
                          </a:solidFill>
                          <a:latin typeface="DejaVu Sans Mono"/>
                          <a:ea typeface="DejaVu Sans Mono"/>
                        </a:rPr>
                        <a:t>    &lt;title&gt;</a:t>
                      </a:r>
                      <a:r>
                        <a:rPr b="0" lang="en-US" sz="1600" spc="-1" strike="noStrike">
                          <a:solidFill>
                            <a:srgbClr val="a9b7c6"/>
                          </a:solidFill>
                          <a:latin typeface="DejaVu Sans Mono"/>
                          <a:ea typeface="DejaVu Sans Mono"/>
                        </a:rPr>
                        <a:t>Tạo ứng dụng AngularJS đ</a:t>
                      </a:r>
                      <a:r>
                        <a:rPr b="0" lang="en-US" sz="1600" spc="-1" strike="noStrike">
                          <a:solidFill>
                            <a:srgbClr val="a9b7c6"/>
                          </a:solidFill>
                          <a:latin typeface="Arial"/>
                          <a:ea typeface="Arial"/>
                        </a:rPr>
                        <a:t>ầ</a:t>
                      </a:r>
                      <a:r>
                        <a:rPr b="0" lang="en-US" sz="1600" spc="-1" strike="noStrike">
                          <a:solidFill>
                            <a:srgbClr val="a9b7c6"/>
                          </a:solidFill>
                          <a:latin typeface="DejaVu Sans Mono"/>
                          <a:ea typeface="DejaVu Sans Mono"/>
                        </a:rPr>
                        <a:t>u tiên</a:t>
                      </a:r>
                      <a:r>
                        <a:rPr b="0" lang="en-US" sz="1600" spc="-1" strike="noStrike">
                          <a:solidFill>
                            <a:srgbClr val="e8bf6a"/>
                          </a:solidFill>
                          <a:latin typeface="DejaVu Sans Mono"/>
                          <a:ea typeface="DejaVu Sans Mono"/>
                        </a:rPr>
                        <a:t>&lt;/title&gt;</a:t>
                      </a:r>
                      <a:br/>
                      <a:r>
                        <a:rPr b="0" lang="en-US" sz="1600" spc="-1" strike="noStrike">
                          <a:solidFill>
                            <a:srgbClr val="e8bf6a"/>
                          </a:solidFill>
                          <a:latin typeface="DejaVu Sans Mono"/>
                          <a:ea typeface="DejaVu Sans Mono"/>
                        </a:rPr>
                        <a:t>    &lt;script </a:t>
                      </a:r>
                      <a:r>
                        <a:rPr b="0" lang="en-US" sz="1600" spc="-1" strike="noStrike">
                          <a:solidFill>
                            <a:srgbClr val="bababa"/>
                          </a:solidFill>
                          <a:latin typeface="DejaVu Sans Mono"/>
                          <a:ea typeface="DejaVu Sans Mono"/>
                        </a:rPr>
                        <a:t>src=</a:t>
                      </a:r>
                      <a:r>
                        <a:rPr b="0" lang="en-US" sz="1600" spc="-1" strike="noStrike">
                          <a:solidFill>
                            <a:srgbClr val="a5c261"/>
                          </a:solidFill>
                          <a:latin typeface="DejaVu Sans Mono"/>
                          <a:ea typeface="DejaVu Sans Mono"/>
                        </a:rPr>
                        <a:t>"http://ajax.googleapis.com/ajax/libs/angularjs/1.6.3/angular.min.js"</a:t>
                      </a:r>
                      <a:r>
                        <a:rPr b="0" lang="en-US" sz="1600" spc="-1" strike="noStrike">
                          <a:solidFill>
                            <a:srgbClr val="e8bf6a"/>
                          </a:solidFill>
                          <a:latin typeface="DejaVu Sans Mono"/>
                          <a:ea typeface="DejaVu Sans Mono"/>
                        </a:rPr>
                        <a:t>&gt;&lt;/script&gt;</a:t>
                      </a:r>
                      <a:br/>
                      <a:br/>
                      <a:r>
                        <a:rPr b="0" lang="en-US" sz="1600" spc="-1" strike="noStrike">
                          <a:solidFill>
                            <a:srgbClr val="e8bf6a"/>
                          </a:solidFill>
                          <a:latin typeface="DejaVu Sans Mono"/>
                          <a:ea typeface="DejaVu Sans Mono"/>
                        </a:rPr>
                        <a:t>&lt;/head&gt;</a:t>
                      </a:r>
                      <a:br/>
                      <a:br/>
                      <a:r>
                        <a:rPr b="0" lang="en-US" sz="1600" spc="-1" strike="noStrike">
                          <a:solidFill>
                            <a:srgbClr val="e8bf6a"/>
                          </a:solidFill>
                          <a:latin typeface="DejaVu Sans Mono"/>
                          <a:ea typeface="DejaVu Sans Mono"/>
                        </a:rPr>
                        <a:t>&lt;body&gt;</a:t>
                      </a:r>
                      <a:br/>
                      <a:r>
                        <a:rPr b="0" lang="en-US" sz="1600" spc="-1" strike="noStrike">
                          <a:solidFill>
                            <a:srgbClr val="e8bf6a"/>
                          </a:solidFill>
                          <a:latin typeface="DejaVu Sans Mono"/>
                          <a:ea typeface="DejaVu Sans Mono"/>
                        </a:rPr>
                        <a:t>&lt;h1&gt;</a:t>
                      </a:r>
                      <a:r>
                        <a:rPr b="0" lang="en-US" sz="1600" spc="-1" strike="noStrike">
                          <a:solidFill>
                            <a:srgbClr val="a9b7c6"/>
                          </a:solidFill>
                          <a:latin typeface="DejaVu Sans Mono"/>
                          <a:ea typeface="DejaVu Sans Mono"/>
                        </a:rPr>
                        <a:t>Ứng dụng HelloWorld với AngularJS </a:t>
                      </a:r>
                      <a:r>
                        <a:rPr b="0" lang="en-US" sz="1600" spc="-1" strike="noStrike">
                          <a:solidFill>
                            <a:srgbClr val="e8bf6a"/>
                          </a:solidFill>
                          <a:latin typeface="DejaVu Sans Mono"/>
                          <a:ea typeface="DejaVu Sans Mono"/>
                        </a:rPr>
                        <a:t>&lt;/h1&gt;</a:t>
                      </a:r>
                      <a:br/>
                      <a:r>
                        <a:rPr b="0" lang="en-US" sz="1600" spc="-1" strike="noStrike">
                          <a:solidFill>
                            <a:srgbClr val="e8bf6a"/>
                          </a:solidFill>
                          <a:latin typeface="DejaVu Sans Mono"/>
                          <a:ea typeface="DejaVu Sans Mono"/>
                        </a:rPr>
                        <a:t>&lt;div </a:t>
                      </a:r>
                      <a:r>
                        <a:rPr b="0" lang="en-US" sz="1600" spc="-1" strike="noStrike">
                          <a:solidFill>
                            <a:srgbClr val="bababa"/>
                          </a:solidFill>
                          <a:latin typeface="DejaVu Sans Mono"/>
                          <a:ea typeface="DejaVu Sans Mono"/>
                        </a:rPr>
                        <a:t>ng-app=</a:t>
                      </a:r>
                      <a:r>
                        <a:rPr b="0" lang="en-US" sz="1600" spc="-1" strike="noStrike">
                          <a:solidFill>
                            <a:srgbClr val="a5c261"/>
                          </a:solidFill>
                          <a:latin typeface="DejaVu Sans Mono"/>
                          <a:ea typeface="DejaVu Sans Mono"/>
                        </a:rPr>
                        <a:t>""</a:t>
                      </a:r>
                      <a:r>
                        <a:rPr b="0" lang="en-US" sz="1600" spc="-1" strike="noStrike">
                          <a:solidFill>
                            <a:srgbClr val="e8bf6a"/>
                          </a:solidFill>
                          <a:latin typeface="DejaVu Sans Mono"/>
                          <a:ea typeface="DejaVu Sans Mono"/>
                        </a:rPr>
                        <a:t>&gt;</a:t>
                      </a:r>
                      <a:br/>
                      <a:r>
                        <a:rPr b="0" lang="en-US" sz="1600" spc="-1" strike="noStrike">
                          <a:solidFill>
                            <a:srgbClr val="e8bf6a"/>
                          </a:solidFill>
                          <a:latin typeface="DejaVu Sans Mono"/>
                          <a:ea typeface="DejaVu Sans Mono"/>
                        </a:rPr>
                        <a:t>    &lt;p&gt;</a:t>
                      </a:r>
                      <a:r>
                        <a:rPr b="0" lang="en-US" sz="1600" spc="-1" strike="noStrike">
                          <a:solidFill>
                            <a:srgbClr val="a9b7c6"/>
                          </a:solidFill>
                          <a:latin typeface="DejaVu Sans Mono"/>
                          <a:ea typeface="DejaVu Sans Mono"/>
                        </a:rPr>
                        <a:t>Nhập tên c</a:t>
                      </a:r>
                      <a:r>
                        <a:rPr b="0" lang="en-US" sz="1600" spc="-1" strike="noStrike">
                          <a:solidFill>
                            <a:srgbClr val="a9b7c6"/>
                          </a:solidFill>
                          <a:latin typeface="Arial"/>
                          <a:ea typeface="Arial"/>
                        </a:rPr>
                        <a:t>ủ</a:t>
                      </a:r>
                      <a:r>
                        <a:rPr b="0" lang="en-US" sz="1600" spc="-1" strike="noStrike">
                          <a:solidFill>
                            <a:srgbClr val="a9b7c6"/>
                          </a:solidFill>
                          <a:latin typeface="DejaVu Sans Mono"/>
                          <a:ea typeface="DejaVu Sans Mono"/>
                        </a:rPr>
                        <a:t>a bạn: </a:t>
                      </a:r>
                      <a:r>
                        <a:rPr b="0" lang="en-US" sz="1600" spc="-1" strike="noStrike">
                          <a:solidFill>
                            <a:srgbClr val="e8bf6a"/>
                          </a:solidFill>
                          <a:latin typeface="DejaVu Sans Mono"/>
                          <a:ea typeface="DejaVu Sans Mono"/>
                        </a:rPr>
                        <a:t>&lt;input </a:t>
                      </a:r>
                      <a:r>
                        <a:rPr b="0" lang="en-US" sz="1600" spc="-1" strike="noStrike">
                          <a:solidFill>
                            <a:srgbClr val="bababa"/>
                          </a:solidFill>
                          <a:latin typeface="DejaVu Sans Mono"/>
                          <a:ea typeface="DejaVu Sans Mono"/>
                        </a:rPr>
                        <a:t>type=</a:t>
                      </a:r>
                      <a:r>
                        <a:rPr b="0" lang="en-US" sz="1600" spc="-1" strike="noStrike">
                          <a:solidFill>
                            <a:srgbClr val="a5c261"/>
                          </a:solidFill>
                          <a:latin typeface="DejaVu Sans Mono"/>
                          <a:ea typeface="DejaVu Sans Mono"/>
                        </a:rPr>
                        <a:t>"text" </a:t>
                      </a:r>
                      <a:r>
                        <a:rPr b="0" lang="en-US" sz="1600" spc="-1" strike="noStrike">
                          <a:solidFill>
                            <a:srgbClr val="bababa"/>
                          </a:solidFill>
                          <a:latin typeface="DejaVu Sans Mono"/>
                          <a:ea typeface="DejaVu Sans Mono"/>
                        </a:rPr>
                        <a:t>size=</a:t>
                      </a:r>
                      <a:r>
                        <a:rPr b="0" lang="en-US" sz="1600" spc="-1" strike="noStrike">
                          <a:solidFill>
                            <a:srgbClr val="a5c261"/>
                          </a:solidFill>
                          <a:latin typeface="DejaVu Sans Mono"/>
                          <a:ea typeface="DejaVu Sans Mono"/>
                        </a:rPr>
                        <a:t>"30" </a:t>
                      </a:r>
                      <a:r>
                        <a:rPr b="0" lang="en-US" sz="1600" spc="-1" strike="noStrike">
                          <a:solidFill>
                            <a:srgbClr val="bababa"/>
                          </a:solidFill>
                          <a:latin typeface="DejaVu Sans Mono"/>
                          <a:ea typeface="DejaVu Sans Mono"/>
                        </a:rPr>
                        <a:t>ng-model=</a:t>
                      </a:r>
                      <a:r>
                        <a:rPr b="0" lang="en-US" sz="1600" spc="-1" strike="noStrike">
                          <a:solidFill>
                            <a:srgbClr val="a5c261"/>
                          </a:solidFill>
                          <a:latin typeface="DejaVu Sans Mono"/>
                          <a:ea typeface="DejaVu Sans Mono"/>
                        </a:rPr>
                        <a:t>"ten"</a:t>
                      </a:r>
                      <a:r>
                        <a:rPr b="0" lang="en-US" sz="1600" spc="-1" strike="noStrike">
                          <a:solidFill>
                            <a:srgbClr val="e8bf6a"/>
                          </a:solidFill>
                          <a:latin typeface="DejaVu Sans Mono"/>
                          <a:ea typeface="DejaVu Sans Mono"/>
                        </a:rPr>
                        <a:t>&gt;&lt;/p&gt;</a:t>
                      </a:r>
                      <a:br/>
                      <a:r>
                        <a:rPr b="0" lang="en-US" sz="1600" spc="-1" strike="noStrike">
                          <a:solidFill>
                            <a:srgbClr val="e8bf6a"/>
                          </a:solidFill>
                          <a:latin typeface="DejaVu Sans Mono"/>
                          <a:ea typeface="DejaVu Sans Mono"/>
                        </a:rPr>
                        <a:t>    &lt;p&gt;</a:t>
                      </a:r>
                      <a:r>
                        <a:rPr b="0" lang="en-US" sz="1600" spc="-1" strike="noStrike">
                          <a:solidFill>
                            <a:srgbClr val="a9b7c6"/>
                          </a:solidFill>
                          <a:latin typeface="DejaVu Sans Mono"/>
                          <a:ea typeface="DejaVu Sans Mono"/>
                        </a:rPr>
                        <a:t>Xin chào </a:t>
                      </a:r>
                      <a:r>
                        <a:rPr b="0" lang="en-US" sz="1600" spc="-1" strike="noStrike">
                          <a:solidFill>
                            <a:srgbClr val="e8bf6a"/>
                          </a:solidFill>
                          <a:latin typeface="DejaVu Sans Mono"/>
                          <a:ea typeface="DejaVu Sans Mono"/>
                        </a:rPr>
                        <a:t>&lt;span </a:t>
                      </a:r>
                      <a:r>
                        <a:rPr b="0" lang="en-US" sz="1600" spc="-1" strike="noStrike">
                          <a:solidFill>
                            <a:srgbClr val="bababa"/>
                          </a:solidFill>
                          <a:latin typeface="DejaVu Sans Mono"/>
                          <a:ea typeface="DejaVu Sans Mono"/>
                        </a:rPr>
                        <a:t>ng-bind=</a:t>
                      </a:r>
                      <a:r>
                        <a:rPr b="0" lang="en-US" sz="1600" spc="-1" strike="noStrike">
                          <a:solidFill>
                            <a:srgbClr val="a5c261"/>
                          </a:solidFill>
                          <a:latin typeface="DejaVu Sans Mono"/>
                          <a:ea typeface="DejaVu Sans Mono"/>
                        </a:rPr>
                        <a:t>"ten"</a:t>
                      </a:r>
                      <a:r>
                        <a:rPr b="0" lang="en-US" sz="1600" spc="-1" strike="noStrike">
                          <a:solidFill>
                            <a:srgbClr val="e8bf6a"/>
                          </a:solidFill>
                          <a:latin typeface="DejaVu Sans Mono"/>
                          <a:ea typeface="DejaVu Sans Mono"/>
                        </a:rPr>
                        <a:t>&gt;&lt;/span&gt;</a:t>
                      </a:r>
                      <a:r>
                        <a:rPr b="0" lang="en-US" sz="1600" spc="-1" strike="noStrike">
                          <a:solidFill>
                            <a:srgbClr val="a9b7c6"/>
                          </a:solidFill>
                          <a:latin typeface="DejaVu Sans Mono"/>
                          <a:ea typeface="DejaVu Sans Mono"/>
                        </a:rPr>
                        <a:t>!</a:t>
                      </a:r>
                      <a:r>
                        <a:rPr b="0" lang="en-US" sz="1600" spc="-1" strike="noStrike">
                          <a:solidFill>
                            <a:srgbClr val="e8bf6a"/>
                          </a:solidFill>
                          <a:latin typeface="DejaVu Sans Mono"/>
                          <a:ea typeface="DejaVu Sans Mono"/>
                        </a:rPr>
                        <a:t>&lt;/p&gt;</a:t>
                      </a:r>
                      <a:br/>
                      <a:r>
                        <a:rPr b="0" lang="en-US" sz="1600" spc="-1" strike="noStrike">
                          <a:solidFill>
                            <a:srgbClr val="e8bf6a"/>
                          </a:solidFill>
                          <a:latin typeface="DejaVu Sans Mono"/>
                          <a:ea typeface="DejaVu Sans Mono"/>
                        </a:rPr>
                        <a:t>&lt;/div&gt;</a:t>
                      </a:r>
                      <a:br/>
                      <a:br/>
                      <a:r>
                        <a:rPr b="0" lang="en-US" sz="1600" spc="-1" strike="noStrike">
                          <a:solidFill>
                            <a:srgbClr val="e8bf6a"/>
                          </a:solidFill>
                          <a:latin typeface="DejaVu Sans Mono"/>
                          <a:ea typeface="DejaVu Sans Mono"/>
                        </a:rPr>
                        <a:t>&lt;/body&gt;</a:t>
                      </a:r>
                      <a:br/>
                      <a:r>
                        <a:rPr b="0" lang="en-US" sz="1600" spc="-1" strike="noStrike">
                          <a:solidFill>
                            <a:srgbClr val="e8bf6a"/>
                          </a:solidFill>
                          <a:latin typeface="DejaVu Sans Mono"/>
                          <a:ea typeface="DejaVu Sans Mono"/>
                        </a:rPr>
                        <a:t>&lt;/html&gt;</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bl>
          </a:graphicData>
        </a:graphic>
      </p:graphicFrame>
    </p:spTree>
  </p:cSld>
  <p:transition spd="slow">
    <p:push dir="u"/>
  </p:transition>
  <p:timing>
    <p:tnLst>
      <p:par>
        <p:cTn id="259" dur="indefinite" restart="never" nodeType="tmRoot">
          <p:childTnLst>
            <p:seq>
              <p:cTn id="260" nodeType="mainSeq">
                <p:childTnLst>
                  <p:par>
                    <p:cTn id="261" fill="freeze">
                      <p:stCondLst>
                        <p:cond delay="indefinite"/>
                      </p:stCondLst>
                      <p:childTnLst>
                        <p:par>
                          <p:cTn id="262" fill="freeze">
                            <p:stCondLst>
                              <p:cond delay="0"/>
                            </p:stCondLst>
                            <p:childTnLst>
                              <p:par>
                                <p:cTn id="263" nodeType="clickEffect" fill="hold" presetClass="entr" presetID="10">
                                  <p:stCondLst>
                                    <p:cond delay="0"/>
                                  </p:stCondLst>
                                  <p:childTnLst>
                                    <p:set>
                                      <p:cBhvr>
                                        <p:cTn id="264" dur="1" fill="hold">
                                          <p:stCondLst>
                                            <p:cond delay="0"/>
                                          </p:stCondLst>
                                        </p:cTn>
                                        <p:tgtEl>
                                          <p:spTgt spid="105"/>
                                        </p:tgtEl>
                                        <p:attrNameLst>
                                          <p:attrName>style.visibility</p:attrName>
                                        </p:attrNameLst>
                                      </p:cBhvr>
                                      <p:to>
                                        <p:strVal val="visible"/>
                                      </p:to>
                                    </p:set>
                                    <p:animEffect filter="fade" transition="in">
                                      <p:cBhvr additive="repl">
                                        <p:cTn id="265" dur="500"/>
                                        <p:tgtEl>
                                          <p:spTgt spid="10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imes New Roman"/>
                <a:ea typeface="DejaVu Sans"/>
              </a:rPr>
              <a:t>Kết quả</a:t>
            </a:r>
            <a:endParaRPr b="0" lang="en-US" sz="4400" spc="-1" strike="noStrike">
              <a:latin typeface="Arial"/>
            </a:endParaRPr>
          </a:p>
        </p:txBody>
      </p:sp>
      <p:pic>
        <p:nvPicPr>
          <p:cNvPr id="108" name="Picture 3" descr=""/>
          <p:cNvPicPr/>
          <p:nvPr/>
        </p:nvPicPr>
        <p:blipFill>
          <a:blip r:embed="rId1"/>
          <a:stretch/>
        </p:blipFill>
        <p:spPr>
          <a:xfrm>
            <a:off x="838080" y="1690560"/>
            <a:ext cx="9267480" cy="4512960"/>
          </a:xfrm>
          <a:prstGeom prst="rect">
            <a:avLst/>
          </a:prstGeom>
          <a:ln>
            <a:noFill/>
          </a:ln>
        </p:spPr>
      </p:pic>
    </p:spTree>
  </p:cSld>
  <p:transition spd="slow">
    <p:push dir="u"/>
  </p:transition>
  <p:timing>
    <p:tnLst>
      <p:par>
        <p:cTn id="266" dur="indefinite" restart="never" nodeType="tmRoot">
          <p:childTnLst>
            <p:seq>
              <p:cTn id="267" dur="indefinite" nodeType="mainSeq">
                <p:childTnLst>
                  <p:par>
                    <p:cTn id="268" fill="hold">
                      <p:stCondLst>
                        <p:cond delay="indefinite"/>
                      </p:stCondLst>
                      <p:childTnLst>
                        <p:par>
                          <p:cTn id="269" fill="hold">
                            <p:stCondLst>
                              <p:cond delay="0"/>
                            </p:stCondLst>
                            <p:childTnLst>
                              <p:par>
                                <p:cTn id="270" nodeType="clickEffect" fill="hold" presetClass="entr" presetID="10">
                                  <p:stCondLst>
                                    <p:cond delay="0"/>
                                  </p:stCondLst>
                                  <p:childTnLst>
                                    <p:set>
                                      <p:cBhvr>
                                        <p:cTn id="271" dur="1" fill="hold">
                                          <p:stCondLst>
                                            <p:cond delay="0"/>
                                          </p:stCondLst>
                                        </p:cTn>
                                        <p:tgtEl>
                                          <p:spTgt spid="107"/>
                                        </p:tgtEl>
                                        <p:attrNameLst>
                                          <p:attrName>style.visibility</p:attrName>
                                        </p:attrNameLst>
                                      </p:cBhvr>
                                      <p:to>
                                        <p:strVal val="visible"/>
                                      </p:to>
                                    </p:set>
                                    <p:animEffect filter="fade" transition="in">
                                      <p:cBhvr additive="repl">
                                        <p:cTn id="272" dur="500"/>
                                        <p:tgtEl>
                                          <p:spTgt spid="107"/>
                                        </p:tgtEl>
                                      </p:cBhvr>
                                    </p:animEffec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0">
                                  <p:stCondLst>
                                    <p:cond delay="0"/>
                                  </p:stCondLst>
                                  <p:childTnLst>
                                    <p:set>
                                      <p:cBhvr>
                                        <p:cTn id="276" dur="1" fill="hold">
                                          <p:stCondLst>
                                            <p:cond delay="0"/>
                                          </p:stCondLst>
                                        </p:cTn>
                                        <p:tgtEl>
                                          <p:spTgt spid="108"/>
                                        </p:tgtEl>
                                        <p:attrNameLst>
                                          <p:attrName>style.visibility</p:attrName>
                                        </p:attrNameLst>
                                      </p:cBhvr>
                                      <p:to>
                                        <p:strVal val="visible"/>
                                      </p:to>
                                    </p:set>
                                    <p:animEffect filter="fade" transition="in">
                                      <p:cBhvr additive="repl">
                                        <p:cTn id="277" dur="500"/>
                                        <p:tgtEl>
                                          <p:spTgt spid="10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838080" y="365040"/>
            <a:ext cx="10514520" cy="82296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latin typeface="Calibri"/>
                <a:ea typeface="DejaVu Sans"/>
              </a:rPr>
              <a:t>Ví dụ 2: Hiệu ứng Animation với AngularJS</a:t>
            </a:r>
            <a:endParaRPr b="0" lang="en-US" sz="3600" spc="-1" strike="noStrike">
              <a:latin typeface="Arial"/>
            </a:endParaRPr>
          </a:p>
        </p:txBody>
      </p:sp>
      <p:graphicFrame>
        <p:nvGraphicFramePr>
          <p:cNvPr id="110" name="Table 2"/>
          <p:cNvGraphicFramePr/>
          <p:nvPr/>
        </p:nvGraphicFramePr>
        <p:xfrm>
          <a:off x="758880" y="1015560"/>
          <a:ext cx="10949040" cy="336960"/>
        </p:xfrm>
        <a:graphic>
          <a:graphicData uri="http://schemas.openxmlformats.org/drawingml/2006/table">
            <a:tbl>
              <a:tblPr/>
              <a:tblGrid>
                <a:gridCol w="10949400"/>
              </a:tblGrid>
              <a:tr h="337320">
                <a:tc>
                  <a:txBody>
                    <a:bodyPr lIns="90000" rIns="90000"/>
                    <a:p>
                      <a:r>
                        <a:rPr b="0" lang="en-US" sz="1400" spc="-1" strike="noStrike">
                          <a:solidFill>
                            <a:srgbClr val="e8bf6a"/>
                          </a:solidFill>
                          <a:latin typeface="DejaVu Sans Mono"/>
                          <a:ea typeface="DejaVu Sans Mono"/>
                        </a:rPr>
                        <a:t>&lt;!DOCTYPE </a:t>
                      </a:r>
                      <a:r>
                        <a:rPr b="0" lang="en-US" sz="1400" spc="-1" strike="noStrike">
                          <a:solidFill>
                            <a:srgbClr val="bababa"/>
                          </a:solidFill>
                          <a:latin typeface="DejaVu Sans Mono"/>
                          <a:ea typeface="DejaVu Sans Mono"/>
                        </a:rPr>
                        <a:t>html</a:t>
                      </a:r>
                      <a:r>
                        <a:rPr b="0" lang="en-US" sz="1400" spc="-1" strike="noStrike">
                          <a:solidFill>
                            <a:srgbClr val="e8bf6a"/>
                          </a:solidFill>
                          <a:latin typeface="DejaVu Sans Mono"/>
                          <a:ea typeface="DejaVu Sans Mono"/>
                        </a:rPr>
                        <a:t>&gt;</a:t>
                      </a:r>
                      <a:br/>
                      <a:r>
                        <a:rPr b="0" lang="en-US" sz="1400" spc="-1" strike="noStrike">
                          <a:solidFill>
                            <a:srgbClr val="e8bf6a"/>
                          </a:solidFill>
                          <a:latin typeface="DejaVu Sans Mono"/>
                          <a:ea typeface="DejaVu Sans Mono"/>
                        </a:rPr>
                        <a:t>&lt;html </a:t>
                      </a:r>
                      <a:r>
                        <a:rPr b="0" lang="en-US" sz="1400" spc="-1" strike="noStrike">
                          <a:solidFill>
                            <a:srgbClr val="bababa"/>
                          </a:solidFill>
                          <a:latin typeface="DejaVu Sans Mono"/>
                          <a:ea typeface="DejaVu Sans Mono"/>
                        </a:rPr>
                        <a:t>lang=</a:t>
                      </a:r>
                      <a:r>
                        <a:rPr b="0" lang="en-US" sz="1400" spc="-1" strike="noStrike">
                          <a:solidFill>
                            <a:srgbClr val="a5c261"/>
                          </a:solidFill>
                          <a:latin typeface="DejaVu Sans Mono"/>
                          <a:ea typeface="DejaVu Sans Mono"/>
                        </a:rPr>
                        <a:t>"en"</a:t>
                      </a:r>
                      <a:r>
                        <a:rPr b="0" lang="en-US" sz="1400" spc="-1" strike="noStrike">
                          <a:solidFill>
                            <a:srgbClr val="e8bf6a"/>
                          </a:solidFill>
                          <a:latin typeface="DejaVu Sans Mono"/>
                          <a:ea typeface="DejaVu Sans Mono"/>
                        </a:rPr>
                        <a:t>&gt;</a:t>
                      </a:r>
                      <a:br/>
                      <a:r>
                        <a:rPr b="0" lang="en-US" sz="1400" spc="-1" strike="noStrike">
                          <a:solidFill>
                            <a:srgbClr val="e8bf6a"/>
                          </a:solidFill>
                          <a:latin typeface="DejaVu Sans Mono"/>
                          <a:ea typeface="DejaVu Sans Mono"/>
                        </a:rPr>
                        <a:t>&lt;head&gt;</a:t>
                      </a:r>
                      <a:br/>
                      <a:r>
                        <a:rPr b="0" lang="en-US" sz="1400" spc="-1" strike="noStrike">
                          <a:solidFill>
                            <a:srgbClr val="e8bf6a"/>
                          </a:solidFill>
                          <a:latin typeface="DejaVu Sans Mono"/>
                          <a:ea typeface="DejaVu Sans Mono"/>
                        </a:rPr>
                        <a:t>    &lt;meta </a:t>
                      </a:r>
                      <a:r>
                        <a:rPr b="0" lang="en-US" sz="1400" spc="-1" strike="noStrike">
                          <a:solidFill>
                            <a:srgbClr val="bababa"/>
                          </a:solidFill>
                          <a:latin typeface="DejaVu Sans Mono"/>
                          <a:ea typeface="DejaVu Sans Mono"/>
                        </a:rPr>
                        <a:t>charset=</a:t>
                      </a:r>
                      <a:r>
                        <a:rPr b="0" lang="en-US" sz="1400" spc="-1" strike="noStrike">
                          <a:solidFill>
                            <a:srgbClr val="a5c261"/>
                          </a:solidFill>
                          <a:latin typeface="DejaVu Sans Mono"/>
                          <a:ea typeface="DejaVu Sans Mono"/>
                        </a:rPr>
                        <a:t>"UTF-8"</a:t>
                      </a:r>
                      <a:r>
                        <a:rPr b="0" lang="en-US" sz="1400" spc="-1" strike="noStrike">
                          <a:solidFill>
                            <a:srgbClr val="e8bf6a"/>
                          </a:solidFill>
                          <a:latin typeface="DejaVu Sans Mono"/>
                          <a:ea typeface="DejaVu Sans Mono"/>
                        </a:rPr>
                        <a:t>&gt;</a:t>
                      </a:r>
                      <a:br/>
                      <a:r>
                        <a:rPr b="0" lang="en-US" sz="1400" spc="-1" strike="noStrike">
                          <a:solidFill>
                            <a:srgbClr val="e8bf6a"/>
                          </a:solidFill>
                          <a:latin typeface="DejaVu Sans Mono"/>
                          <a:ea typeface="DejaVu Sans Mono"/>
                        </a:rPr>
                        <a:t>    &lt;title&gt;</a:t>
                      </a:r>
                      <a:r>
                        <a:rPr b="0" lang="en-US" sz="1400" spc="-1" strike="noStrike">
                          <a:solidFill>
                            <a:srgbClr val="a9b7c6"/>
                          </a:solidFill>
                          <a:latin typeface="DejaVu Sans Mono"/>
                          <a:ea typeface="DejaVu Sans Mono"/>
                        </a:rPr>
                        <a:t>Hiệu ứng div</a:t>
                      </a:r>
                      <a:r>
                        <a:rPr b="0" lang="en-US" sz="1400" spc="-1" strike="noStrike">
                          <a:solidFill>
                            <a:srgbClr val="e8bf6a"/>
                          </a:solidFill>
                          <a:latin typeface="DejaVu Sans Mono"/>
                          <a:ea typeface="DejaVu Sans Mono"/>
                        </a:rPr>
                        <a:t>&lt;/title&gt;</a:t>
                      </a:r>
                      <a:br/>
                      <a:br/>
                      <a:r>
                        <a:rPr b="0" lang="en-US" sz="1400" spc="-1" strike="noStrike">
                          <a:solidFill>
                            <a:srgbClr val="e8bf6a"/>
                          </a:solidFill>
                          <a:latin typeface="DejaVu Sans Mono"/>
                          <a:ea typeface="DejaVu Sans Mono"/>
                        </a:rPr>
                        <a:t>    &lt;style&gt;</a:t>
                      </a:r>
                      <a:br/>
                      <a:r>
                        <a:rPr b="0" lang="en-US" sz="1400" spc="-1" strike="noStrike">
                          <a:solidFill>
                            <a:srgbClr val="e8bf6a"/>
                          </a:solidFill>
                          <a:latin typeface="DejaVu Sans Mono"/>
                          <a:ea typeface="DejaVu Sans Mono"/>
                        </a:rPr>
                        <a:t>        </a:t>
                      </a:r>
                      <a:r>
                        <a:rPr b="0" lang="en-US" sz="1400" spc="-1" strike="noStrike">
                          <a:solidFill>
                            <a:srgbClr val="cc7832"/>
                          </a:solidFill>
                          <a:latin typeface="DejaVu Sans Mono"/>
                          <a:ea typeface="DejaVu Sans Mono"/>
                        </a:rPr>
                        <a:t>div </a:t>
                      </a:r>
                      <a:r>
                        <a:rPr b="0" lang="en-US" sz="1400" spc="-1" strike="noStrike">
                          <a:solidFill>
                            <a:srgbClr val="a9b7c6"/>
                          </a:solidFill>
                          <a:latin typeface="DejaVu Sans Mono"/>
                          <a:ea typeface="DejaVu Sans Mono"/>
                        </a:rPr>
                        <a:t>{</a:t>
                      </a:r>
                      <a:br/>
                      <a:r>
                        <a:rPr b="0" lang="en-US" sz="1400" spc="-1" strike="noStrike">
                          <a:solidFill>
                            <a:srgbClr val="a9b7c6"/>
                          </a:solidFill>
                          <a:latin typeface="DejaVu Sans Mono"/>
                          <a:ea typeface="DejaVu Sans Mono"/>
                        </a:rPr>
                        <a:t>            </a:t>
                      </a:r>
                      <a:r>
                        <a:rPr b="0" lang="en-US" sz="1400" spc="-1" strike="noStrike">
                          <a:solidFill>
                            <a:srgbClr val="bababa"/>
                          </a:solidFill>
                          <a:latin typeface="DejaVu Sans Mono"/>
                          <a:ea typeface="DejaVu Sans Mono"/>
                        </a:rPr>
                        <a:t>transition</a:t>
                      </a:r>
                      <a:r>
                        <a:rPr b="0" lang="en-US" sz="1400" spc="-1" strike="noStrike">
                          <a:solidFill>
                            <a:srgbClr val="a9b7c6"/>
                          </a:solidFill>
                          <a:latin typeface="DejaVu Sans Mono"/>
                          <a:ea typeface="DejaVu Sans Mono"/>
                        </a:rPr>
                        <a:t>: </a:t>
                      </a:r>
                      <a:r>
                        <a:rPr b="0" lang="en-US" sz="1400" spc="-1" strike="noStrike">
                          <a:solidFill>
                            <a:srgbClr val="a5c261"/>
                          </a:solidFill>
                          <a:latin typeface="DejaVu Sans Mono"/>
                          <a:ea typeface="DejaVu Sans Mono"/>
                        </a:rPr>
                        <a:t>all linear </a:t>
                      </a:r>
                      <a:r>
                        <a:rPr b="0" lang="en-US" sz="1400" spc="-1" strike="noStrike">
                          <a:solidFill>
                            <a:srgbClr val="6897bb"/>
                          </a:solidFill>
                          <a:latin typeface="DejaVu Sans Mono"/>
                          <a:ea typeface="DejaVu Sans Mono"/>
                        </a:rPr>
                        <a:t>0.5</a:t>
                      </a:r>
                      <a:r>
                        <a:rPr b="0" lang="en-US" sz="1400" spc="-1" strike="noStrike">
                          <a:solidFill>
                            <a:srgbClr val="a5c261"/>
                          </a:solidFill>
                          <a:latin typeface="DejaVu Sans Mono"/>
                          <a:ea typeface="DejaVu Sans Mono"/>
                        </a:rPr>
                        <a:t>s</a:t>
                      </a:r>
                      <a:r>
                        <a:rPr b="0" lang="en-US" sz="1400" spc="-1" strike="noStrike">
                          <a:solidFill>
                            <a:srgbClr val="cc7832"/>
                          </a:solidFill>
                          <a:latin typeface="DejaVu Sans Mono"/>
                          <a:ea typeface="DejaVu Sans Mono"/>
                        </a:rPr>
                        <a:t>; </a:t>
                      </a:r>
                      <a:r>
                        <a:rPr b="0" lang="en-US" sz="1400" spc="-1" strike="noStrike">
                          <a:solidFill>
                            <a:srgbClr val="bababa"/>
                          </a:solidFill>
                          <a:latin typeface="DejaVu Sans Mono"/>
                          <a:ea typeface="DejaVu Sans Mono"/>
                        </a:rPr>
                        <a:t>background-color</a:t>
                      </a:r>
                      <a:r>
                        <a:rPr b="0" lang="en-US" sz="1400" spc="-1" strike="noStrike">
                          <a:solidFill>
                            <a:srgbClr val="a9b7c6"/>
                          </a:solidFill>
                          <a:latin typeface="DejaVu Sans Mono"/>
                          <a:ea typeface="DejaVu Sans Mono"/>
                        </a:rPr>
                        <a:t>: </a:t>
                      </a:r>
                      <a:r>
                        <a:rPr b="0" lang="en-US" sz="1400" spc="-1" strike="noStrike">
                          <a:solidFill>
                            <a:srgbClr val="a5c261"/>
                          </a:solidFill>
                          <a:latin typeface="DejaVu Sans Mono"/>
                          <a:ea typeface="DejaVu Sans Mono"/>
                        </a:rPr>
                        <a:t>lightblue</a:t>
                      </a:r>
                      <a:r>
                        <a:rPr b="0" lang="en-US" sz="1400" spc="-1" strike="noStrike">
                          <a:solidFill>
                            <a:srgbClr val="cc7832"/>
                          </a:solidFill>
                          <a:latin typeface="DejaVu Sans Mono"/>
                          <a:ea typeface="DejaVu Sans Mono"/>
                        </a:rPr>
                        <a:t>; </a:t>
                      </a:r>
                      <a:r>
                        <a:rPr b="0" lang="en-US" sz="1400" spc="-1" strike="noStrike">
                          <a:solidFill>
                            <a:srgbClr val="bababa"/>
                          </a:solidFill>
                          <a:latin typeface="DejaVu Sans Mono"/>
                          <a:ea typeface="DejaVu Sans Mono"/>
                        </a:rPr>
                        <a:t>height</a:t>
                      </a:r>
                      <a:r>
                        <a:rPr b="0" lang="en-US" sz="1400" spc="-1" strike="noStrike">
                          <a:solidFill>
                            <a:srgbClr val="a9b7c6"/>
                          </a:solidFill>
                          <a:latin typeface="DejaVu Sans Mono"/>
                          <a:ea typeface="DejaVu Sans Mono"/>
                        </a:rPr>
                        <a:t>: </a:t>
                      </a:r>
                      <a:r>
                        <a:rPr b="0" lang="en-US" sz="1400" spc="-1" strike="noStrike">
                          <a:solidFill>
                            <a:srgbClr val="6897bb"/>
                          </a:solidFill>
                          <a:latin typeface="DejaVu Sans Mono"/>
                          <a:ea typeface="DejaVu Sans Mono"/>
                        </a:rPr>
                        <a:t>100</a:t>
                      </a:r>
                      <a:r>
                        <a:rPr b="0" lang="en-US" sz="1400" spc="-1" strike="noStrike">
                          <a:solidFill>
                            <a:srgbClr val="a5c261"/>
                          </a:solidFill>
                          <a:latin typeface="DejaVu Sans Mono"/>
                          <a:ea typeface="DejaVu Sans Mono"/>
                        </a:rPr>
                        <a:t>px</a:t>
                      </a:r>
                      <a:r>
                        <a:rPr b="0" lang="en-US" sz="1400" spc="-1" strike="noStrike">
                          <a:solidFill>
                            <a:srgbClr val="cc7832"/>
                          </a:solidFill>
                          <a:latin typeface="DejaVu Sans Mono"/>
                          <a:ea typeface="DejaVu Sans Mono"/>
                        </a:rPr>
                        <a:t>; </a:t>
                      </a:r>
                      <a:r>
                        <a:rPr b="0" lang="en-US" sz="1400" spc="-1" strike="noStrike">
                          <a:solidFill>
                            <a:srgbClr val="bababa"/>
                          </a:solidFill>
                          <a:latin typeface="DejaVu Sans Mono"/>
                          <a:ea typeface="DejaVu Sans Mono"/>
                        </a:rPr>
                        <a:t>width</a:t>
                      </a:r>
                      <a:r>
                        <a:rPr b="0" lang="en-US" sz="1400" spc="-1" strike="noStrike">
                          <a:solidFill>
                            <a:srgbClr val="a9b7c6"/>
                          </a:solidFill>
                          <a:latin typeface="DejaVu Sans Mono"/>
                          <a:ea typeface="DejaVu Sans Mono"/>
                        </a:rPr>
                        <a:t>: </a:t>
                      </a:r>
                      <a:r>
                        <a:rPr b="0" lang="en-US" sz="1400" spc="-1" strike="noStrike">
                          <a:solidFill>
                            <a:srgbClr val="6897bb"/>
                          </a:solidFill>
                          <a:latin typeface="DejaVu Sans Mono"/>
                          <a:ea typeface="DejaVu Sans Mono"/>
                        </a:rPr>
                        <a:t>100</a:t>
                      </a:r>
                      <a:r>
                        <a:rPr b="0" lang="en-US" sz="1400" spc="-1" strike="noStrike">
                          <a:solidFill>
                            <a:srgbClr val="a9b7c6"/>
                          </a:solidFill>
                          <a:latin typeface="DejaVu Sans Mono"/>
                          <a:ea typeface="DejaVu Sans Mono"/>
                        </a:rPr>
                        <a:t>%</a:t>
                      </a:r>
                      <a:r>
                        <a:rPr b="0" lang="en-US" sz="1400" spc="-1" strike="noStrike">
                          <a:solidFill>
                            <a:srgbClr val="cc7832"/>
                          </a:solidFill>
                          <a:latin typeface="DejaVu Sans Mono"/>
                          <a:ea typeface="DejaVu Sans Mono"/>
                        </a:rPr>
                        <a:t>; </a:t>
                      </a:r>
                      <a:br/>
                      <a:r>
                        <a:rPr b="0" lang="en-US" sz="1400" spc="-1" strike="noStrike">
                          <a:solidFill>
                            <a:srgbClr val="cc7832"/>
                          </a:solidFill>
                          <a:latin typeface="DejaVu Sans Mono"/>
                          <a:ea typeface="DejaVu Sans Mono"/>
                        </a:rPr>
                        <a:t>            </a:t>
                      </a:r>
                      <a:r>
                        <a:rPr b="0" lang="en-US" sz="1400" spc="-1" strike="noStrike">
                          <a:solidFill>
                            <a:srgbClr val="bababa"/>
                          </a:solidFill>
                          <a:latin typeface="DejaVu Sans Mono"/>
                          <a:ea typeface="DejaVu Sans Mono"/>
                        </a:rPr>
                        <a:t>position</a:t>
                      </a:r>
                      <a:r>
                        <a:rPr b="0" lang="en-US" sz="1400" spc="-1" strike="noStrike">
                          <a:solidFill>
                            <a:srgbClr val="a9b7c6"/>
                          </a:solidFill>
                          <a:latin typeface="DejaVu Sans Mono"/>
                          <a:ea typeface="DejaVu Sans Mono"/>
                        </a:rPr>
                        <a:t>: </a:t>
                      </a:r>
                      <a:r>
                        <a:rPr b="0" lang="en-US" sz="1400" spc="-1" strike="noStrike">
                          <a:solidFill>
                            <a:srgbClr val="a5c261"/>
                          </a:solidFill>
                          <a:latin typeface="DejaVu Sans Mono"/>
                          <a:ea typeface="DejaVu Sans Mono"/>
                        </a:rPr>
                        <a:t>relative</a:t>
                      </a:r>
                      <a:r>
                        <a:rPr b="0" lang="en-US" sz="1400" spc="-1" strike="noStrike">
                          <a:solidFill>
                            <a:srgbClr val="cc7832"/>
                          </a:solidFill>
                          <a:latin typeface="DejaVu Sans Mono"/>
                          <a:ea typeface="DejaVu Sans Mono"/>
                        </a:rPr>
                        <a:t>; </a:t>
                      </a:r>
                      <a:r>
                        <a:rPr b="0" lang="en-US" sz="1400" spc="-1" strike="noStrike">
                          <a:solidFill>
                            <a:srgbClr val="bababa"/>
                          </a:solidFill>
                          <a:latin typeface="DejaVu Sans Mono"/>
                          <a:ea typeface="DejaVu Sans Mono"/>
                        </a:rPr>
                        <a:t>top</a:t>
                      </a:r>
                      <a:r>
                        <a:rPr b="0" lang="en-US" sz="1400" spc="-1" strike="noStrike">
                          <a:solidFill>
                            <a:srgbClr val="a9b7c6"/>
                          </a:solidFill>
                          <a:latin typeface="DejaVu Sans Mono"/>
                          <a:ea typeface="DejaVu Sans Mono"/>
                        </a:rPr>
                        <a:t>: </a:t>
                      </a:r>
                      <a:r>
                        <a:rPr b="0" lang="en-US" sz="1400" spc="-1" strike="noStrike">
                          <a:solidFill>
                            <a:srgbClr val="6897bb"/>
                          </a:solidFill>
                          <a:latin typeface="DejaVu Sans Mono"/>
                          <a:ea typeface="DejaVu Sans Mono"/>
                        </a:rPr>
                        <a:t>0</a:t>
                      </a:r>
                      <a:r>
                        <a:rPr b="0" lang="en-US" sz="1400" spc="-1" strike="noStrike">
                          <a:solidFill>
                            <a:srgbClr val="cc7832"/>
                          </a:solidFill>
                          <a:latin typeface="DejaVu Sans Mono"/>
                          <a:ea typeface="DejaVu Sans Mono"/>
                        </a:rPr>
                        <a:t>; </a:t>
                      </a:r>
                      <a:r>
                        <a:rPr b="0" lang="en-US" sz="1400" spc="-1" strike="noStrike">
                          <a:solidFill>
                            <a:srgbClr val="bababa"/>
                          </a:solidFill>
                          <a:latin typeface="DejaVu Sans Mono"/>
                          <a:ea typeface="DejaVu Sans Mono"/>
                        </a:rPr>
                        <a:t>left</a:t>
                      </a:r>
                      <a:r>
                        <a:rPr b="0" lang="en-US" sz="1400" spc="-1" strike="noStrike">
                          <a:solidFill>
                            <a:srgbClr val="a9b7c6"/>
                          </a:solidFill>
                          <a:latin typeface="DejaVu Sans Mono"/>
                          <a:ea typeface="DejaVu Sans Mono"/>
                        </a:rPr>
                        <a:t>: </a:t>
                      </a:r>
                      <a:r>
                        <a:rPr b="0" lang="en-US" sz="1400" spc="-1" strike="noStrike">
                          <a:solidFill>
                            <a:srgbClr val="6897bb"/>
                          </a:solidFill>
                          <a:latin typeface="DejaVu Sans Mono"/>
                          <a:ea typeface="DejaVu Sans Mono"/>
                        </a:rPr>
                        <a:t>0</a:t>
                      </a:r>
                      <a:r>
                        <a:rPr b="0" lang="en-US" sz="1400" spc="-1" strike="noStrike">
                          <a:solidFill>
                            <a:srgbClr val="cc7832"/>
                          </a:solidFill>
                          <a:latin typeface="DejaVu Sans Mono"/>
                          <a:ea typeface="DejaVu Sans Mono"/>
                        </a:rPr>
                        <a:t>;</a:t>
                      </a:r>
                      <a:br/>
                      <a:r>
                        <a:rPr b="0" lang="en-US" sz="1400" spc="-1" strike="noStrike">
                          <a:solidFill>
                            <a:srgbClr val="cc7832"/>
                          </a:solidFill>
                          <a:latin typeface="DejaVu Sans Mono"/>
                          <a:ea typeface="DejaVu Sans Mono"/>
                        </a:rPr>
                        <a:t>        </a:t>
                      </a:r>
                      <a:r>
                        <a:rPr b="0" lang="en-US" sz="1400" spc="-1" strike="noStrike">
                          <a:solidFill>
                            <a:srgbClr val="a9b7c6"/>
                          </a:solidFill>
                          <a:latin typeface="DejaVu Sans Mono"/>
                          <a:ea typeface="DejaVu Sans Mono"/>
                        </a:rPr>
                        <a:t>}</a:t>
                      </a:r>
                      <a:br/>
                      <a:br/>
                      <a:r>
                        <a:rPr b="0" lang="en-US" sz="1400" spc="-1" strike="noStrike">
                          <a:solidFill>
                            <a:srgbClr val="a9b7c6"/>
                          </a:solidFill>
                          <a:latin typeface="DejaVu Sans Mono"/>
                          <a:ea typeface="DejaVu Sans Mono"/>
                        </a:rPr>
                        <a:t>        .</a:t>
                      </a:r>
                      <a:r>
                        <a:rPr b="0" lang="en-US" sz="1400" spc="-1" strike="noStrike">
                          <a:solidFill>
                            <a:srgbClr val="e8bf6a"/>
                          </a:solidFill>
                          <a:latin typeface="DejaVu Sans Mono"/>
                          <a:ea typeface="DejaVu Sans Mono"/>
                        </a:rPr>
                        <a:t>ng-hide </a:t>
                      </a:r>
                      <a:r>
                        <a:rPr b="0" lang="en-US" sz="1400" spc="-1" strike="noStrike">
                          <a:solidFill>
                            <a:srgbClr val="a9b7c6"/>
                          </a:solidFill>
                          <a:latin typeface="DejaVu Sans Mono"/>
                          <a:ea typeface="DejaVu Sans Mono"/>
                        </a:rPr>
                        <a:t>{</a:t>
                      </a:r>
                      <a:br/>
                      <a:r>
                        <a:rPr b="0" lang="en-US" sz="1400" spc="-1" strike="noStrike">
                          <a:solidFill>
                            <a:srgbClr val="a9b7c6"/>
                          </a:solidFill>
                          <a:latin typeface="DejaVu Sans Mono"/>
                          <a:ea typeface="DejaVu Sans Mono"/>
                        </a:rPr>
                        <a:t>            </a:t>
                      </a:r>
                      <a:r>
                        <a:rPr b="0" lang="en-US" sz="1400" spc="-1" strike="noStrike">
                          <a:solidFill>
                            <a:srgbClr val="bababa"/>
                          </a:solidFill>
                          <a:latin typeface="DejaVu Sans Mono"/>
                          <a:ea typeface="DejaVu Sans Mono"/>
                        </a:rPr>
                        <a:t>height</a:t>
                      </a:r>
                      <a:r>
                        <a:rPr b="0" lang="en-US" sz="1400" spc="-1" strike="noStrike">
                          <a:solidFill>
                            <a:srgbClr val="a9b7c6"/>
                          </a:solidFill>
                          <a:latin typeface="DejaVu Sans Mono"/>
                          <a:ea typeface="DejaVu Sans Mono"/>
                        </a:rPr>
                        <a:t>: </a:t>
                      </a:r>
                      <a:r>
                        <a:rPr b="0" lang="en-US" sz="1400" spc="-1" strike="noStrike">
                          <a:solidFill>
                            <a:srgbClr val="6897bb"/>
                          </a:solidFill>
                          <a:latin typeface="DejaVu Sans Mono"/>
                          <a:ea typeface="DejaVu Sans Mono"/>
                        </a:rPr>
                        <a:t>0</a:t>
                      </a:r>
                      <a:r>
                        <a:rPr b="0" lang="en-US" sz="1400" spc="-1" strike="noStrike">
                          <a:solidFill>
                            <a:srgbClr val="cc7832"/>
                          </a:solidFill>
                          <a:latin typeface="DejaVu Sans Mono"/>
                          <a:ea typeface="DejaVu Sans Mono"/>
                        </a:rPr>
                        <a:t>; </a:t>
                      </a:r>
                      <a:r>
                        <a:rPr b="0" lang="en-US" sz="1400" spc="-1" strike="noStrike">
                          <a:solidFill>
                            <a:srgbClr val="bababa"/>
                          </a:solidFill>
                          <a:latin typeface="DejaVu Sans Mono"/>
                          <a:ea typeface="DejaVu Sans Mono"/>
                        </a:rPr>
                        <a:t>width</a:t>
                      </a:r>
                      <a:r>
                        <a:rPr b="0" lang="en-US" sz="1400" spc="-1" strike="noStrike">
                          <a:solidFill>
                            <a:srgbClr val="a9b7c6"/>
                          </a:solidFill>
                          <a:latin typeface="DejaVu Sans Mono"/>
                          <a:ea typeface="DejaVu Sans Mono"/>
                        </a:rPr>
                        <a:t>: </a:t>
                      </a:r>
                      <a:r>
                        <a:rPr b="0" lang="en-US" sz="1400" spc="-1" strike="noStrike">
                          <a:solidFill>
                            <a:srgbClr val="6897bb"/>
                          </a:solidFill>
                          <a:latin typeface="DejaVu Sans Mono"/>
                          <a:ea typeface="DejaVu Sans Mono"/>
                        </a:rPr>
                        <a:t>0</a:t>
                      </a:r>
                      <a:r>
                        <a:rPr b="0" lang="en-US" sz="1400" spc="-1" strike="noStrike">
                          <a:solidFill>
                            <a:srgbClr val="cc7832"/>
                          </a:solidFill>
                          <a:latin typeface="DejaVu Sans Mono"/>
                          <a:ea typeface="DejaVu Sans Mono"/>
                        </a:rPr>
                        <a:t>; </a:t>
                      </a:r>
                      <a:r>
                        <a:rPr b="0" lang="en-US" sz="1400" spc="-1" strike="noStrike">
                          <a:solidFill>
                            <a:srgbClr val="bababa"/>
                          </a:solidFill>
                          <a:latin typeface="DejaVu Sans Mono"/>
                          <a:ea typeface="DejaVu Sans Mono"/>
                        </a:rPr>
                        <a:t>background-color</a:t>
                      </a:r>
                      <a:r>
                        <a:rPr b="0" lang="en-US" sz="1400" spc="-1" strike="noStrike">
                          <a:solidFill>
                            <a:srgbClr val="a9b7c6"/>
                          </a:solidFill>
                          <a:latin typeface="DejaVu Sans Mono"/>
                          <a:ea typeface="DejaVu Sans Mono"/>
                        </a:rPr>
                        <a:t>: </a:t>
                      </a:r>
                      <a:r>
                        <a:rPr b="0" lang="en-US" sz="1400" spc="-1" strike="noStrike">
                          <a:solidFill>
                            <a:srgbClr val="a5c261"/>
                          </a:solidFill>
                          <a:latin typeface="DejaVu Sans Mono"/>
                          <a:ea typeface="DejaVu Sans Mono"/>
                        </a:rPr>
                        <a:t>transparent</a:t>
                      </a:r>
                      <a:r>
                        <a:rPr b="0" lang="en-US" sz="1400" spc="-1" strike="noStrike">
                          <a:solidFill>
                            <a:srgbClr val="cc7832"/>
                          </a:solidFill>
                          <a:latin typeface="DejaVu Sans Mono"/>
                          <a:ea typeface="DejaVu Sans Mono"/>
                        </a:rPr>
                        <a:t>; </a:t>
                      </a:r>
                      <a:r>
                        <a:rPr b="0" lang="en-US" sz="1400" spc="-1" strike="noStrike">
                          <a:solidFill>
                            <a:srgbClr val="bababa"/>
                          </a:solidFill>
                          <a:latin typeface="DejaVu Sans Mono"/>
                          <a:ea typeface="DejaVu Sans Mono"/>
                        </a:rPr>
                        <a:t>top</a:t>
                      </a:r>
                      <a:r>
                        <a:rPr b="0" lang="en-US" sz="1400" spc="-1" strike="noStrike">
                          <a:solidFill>
                            <a:srgbClr val="a9b7c6"/>
                          </a:solidFill>
                          <a:latin typeface="DejaVu Sans Mono"/>
                          <a:ea typeface="DejaVu Sans Mono"/>
                        </a:rPr>
                        <a:t>:-</a:t>
                      </a:r>
                      <a:r>
                        <a:rPr b="0" lang="en-US" sz="1400" spc="-1" strike="noStrike">
                          <a:solidFill>
                            <a:srgbClr val="6897bb"/>
                          </a:solidFill>
                          <a:latin typeface="DejaVu Sans Mono"/>
                          <a:ea typeface="DejaVu Sans Mono"/>
                        </a:rPr>
                        <a:t>200</a:t>
                      </a:r>
                      <a:r>
                        <a:rPr b="0" lang="en-US" sz="1400" spc="-1" strike="noStrike">
                          <a:solidFill>
                            <a:srgbClr val="a5c261"/>
                          </a:solidFill>
                          <a:latin typeface="DejaVu Sans Mono"/>
                          <a:ea typeface="DejaVu Sans Mono"/>
                        </a:rPr>
                        <a:t>px</a:t>
                      </a:r>
                      <a:r>
                        <a:rPr b="0" lang="en-US" sz="1400" spc="-1" strike="noStrike">
                          <a:solidFill>
                            <a:srgbClr val="cc7832"/>
                          </a:solidFill>
                          <a:latin typeface="DejaVu Sans Mono"/>
                          <a:ea typeface="DejaVu Sans Mono"/>
                        </a:rPr>
                        <a:t>; </a:t>
                      </a:r>
                      <a:r>
                        <a:rPr b="0" lang="en-US" sz="1400" spc="-1" strike="noStrike">
                          <a:solidFill>
                            <a:srgbClr val="bababa"/>
                          </a:solidFill>
                          <a:latin typeface="DejaVu Sans Mono"/>
                          <a:ea typeface="DejaVu Sans Mono"/>
                        </a:rPr>
                        <a:t>left</a:t>
                      </a:r>
                      <a:r>
                        <a:rPr b="0" lang="en-US" sz="1400" spc="-1" strike="noStrike">
                          <a:solidFill>
                            <a:srgbClr val="a9b7c6"/>
                          </a:solidFill>
                          <a:latin typeface="DejaVu Sans Mono"/>
                          <a:ea typeface="DejaVu Sans Mono"/>
                        </a:rPr>
                        <a:t>: </a:t>
                      </a:r>
                      <a:r>
                        <a:rPr b="0" lang="en-US" sz="1400" spc="-1" strike="noStrike">
                          <a:solidFill>
                            <a:srgbClr val="6897bb"/>
                          </a:solidFill>
                          <a:latin typeface="DejaVu Sans Mono"/>
                          <a:ea typeface="DejaVu Sans Mono"/>
                        </a:rPr>
                        <a:t>200</a:t>
                      </a:r>
                      <a:r>
                        <a:rPr b="0" lang="en-US" sz="1400" spc="-1" strike="noStrike">
                          <a:solidFill>
                            <a:srgbClr val="a5c261"/>
                          </a:solidFill>
                          <a:latin typeface="DejaVu Sans Mono"/>
                          <a:ea typeface="DejaVu Sans Mono"/>
                        </a:rPr>
                        <a:t>px</a:t>
                      </a:r>
                      <a:r>
                        <a:rPr b="0" lang="en-US" sz="1400" spc="-1" strike="noStrike">
                          <a:solidFill>
                            <a:srgbClr val="cc7832"/>
                          </a:solidFill>
                          <a:latin typeface="DejaVu Sans Mono"/>
                          <a:ea typeface="DejaVu Sans Mono"/>
                        </a:rPr>
                        <a:t>;</a:t>
                      </a:r>
                      <a:br/>
                      <a:r>
                        <a:rPr b="0" lang="en-US" sz="1400" spc="-1" strike="noStrike">
                          <a:solidFill>
                            <a:srgbClr val="cc7832"/>
                          </a:solidFill>
                          <a:latin typeface="DejaVu Sans Mono"/>
                          <a:ea typeface="DejaVu Sans Mono"/>
                        </a:rPr>
                        <a:t>        </a:t>
                      </a:r>
                      <a:r>
                        <a:rPr b="0" lang="en-US" sz="1400" spc="-1" strike="noStrike">
                          <a:solidFill>
                            <a:srgbClr val="a9b7c6"/>
                          </a:solidFill>
                          <a:latin typeface="DejaVu Sans Mono"/>
                          <a:ea typeface="DejaVu Sans Mono"/>
                        </a:rPr>
                        <a:t>}</a:t>
                      </a:r>
                      <a:br/>
                      <a:r>
                        <a:rPr b="0" lang="en-US" sz="1400" spc="-1" strike="noStrike">
                          <a:solidFill>
                            <a:srgbClr val="a9b7c6"/>
                          </a:solidFill>
                          <a:latin typeface="DejaVu Sans Mono"/>
                          <a:ea typeface="DejaVu Sans Mono"/>
                        </a:rPr>
                        <a:t>    </a:t>
                      </a:r>
                      <a:r>
                        <a:rPr b="0" lang="en-US" sz="1400" spc="-1" strike="noStrike">
                          <a:solidFill>
                            <a:srgbClr val="e8bf6a"/>
                          </a:solidFill>
                          <a:latin typeface="DejaVu Sans Mono"/>
                          <a:ea typeface="DejaVu Sans Mono"/>
                        </a:rPr>
                        <a:t>&lt;/style&gt;</a:t>
                      </a:r>
                      <a:br/>
                      <a:r>
                        <a:rPr b="0" lang="en-US" sz="1400" spc="-1" strike="noStrike">
                          <a:solidFill>
                            <a:srgbClr val="e8bf6a"/>
                          </a:solidFill>
                          <a:latin typeface="DejaVu Sans Mono"/>
                          <a:ea typeface="DejaVu Sans Mono"/>
                        </a:rPr>
                        <a:t>&lt;/head&gt;</a:t>
                      </a:r>
                      <a:br/>
                      <a:br/>
                      <a:r>
                        <a:rPr b="0" lang="en-US" sz="1400" spc="-1" strike="noStrike">
                          <a:solidFill>
                            <a:srgbClr val="e8bf6a"/>
                          </a:solidFill>
                          <a:latin typeface="DejaVu Sans Mono"/>
                          <a:ea typeface="DejaVu Sans Mono"/>
                        </a:rPr>
                        <a:t>&lt;body </a:t>
                      </a:r>
                      <a:r>
                        <a:rPr b="0" lang="en-US" sz="1400" spc="-1" strike="noStrike">
                          <a:solidFill>
                            <a:srgbClr val="bababa"/>
                          </a:solidFill>
                          <a:latin typeface="DejaVu Sans Mono"/>
                          <a:ea typeface="DejaVu Sans Mono"/>
                        </a:rPr>
                        <a:t>ng-app=</a:t>
                      </a:r>
                      <a:r>
                        <a:rPr b="0" lang="en-US" sz="1400" spc="-1" strike="noStrike">
                          <a:solidFill>
                            <a:srgbClr val="a5c261"/>
                          </a:solidFill>
                          <a:latin typeface="DejaVu Sans Mono"/>
                          <a:ea typeface="DejaVu Sans Mono"/>
                        </a:rPr>
                        <a:t>"ngAnimate"</a:t>
                      </a:r>
                      <a:r>
                        <a:rPr b="0" lang="en-US" sz="1400" spc="-1" strike="noStrike">
                          <a:solidFill>
                            <a:srgbClr val="e8bf6a"/>
                          </a:solidFill>
                          <a:latin typeface="DejaVu Sans Mono"/>
                          <a:ea typeface="DejaVu Sans Mono"/>
                        </a:rPr>
                        <a:t>&gt;</a:t>
                      </a:r>
                      <a:br/>
                      <a:r>
                        <a:rPr b="0" lang="en-US" sz="1400" spc="-1" strike="noStrike">
                          <a:solidFill>
                            <a:srgbClr val="e8bf6a"/>
                          </a:solidFill>
                          <a:latin typeface="DejaVu Sans Mono"/>
                          <a:ea typeface="DejaVu Sans Mono"/>
                        </a:rPr>
                        <a:t>&lt;script </a:t>
                      </a:r>
                      <a:r>
                        <a:rPr b="0" lang="en-US" sz="1400" spc="-1" strike="noStrike">
                          <a:solidFill>
                            <a:srgbClr val="bababa"/>
                          </a:solidFill>
                          <a:latin typeface="DejaVu Sans Mono"/>
                          <a:ea typeface="DejaVu Sans Mono"/>
                        </a:rPr>
                        <a:t>src=</a:t>
                      </a:r>
                      <a:r>
                        <a:rPr b="0" lang="en-US" sz="1400" spc="-1" strike="noStrike">
                          <a:solidFill>
                            <a:srgbClr val="a5c261"/>
                          </a:solidFill>
                          <a:latin typeface="DejaVu Sans Mono"/>
                          <a:ea typeface="DejaVu Sans Mono"/>
                        </a:rPr>
                        <a:t>"https://ajax.googleapis.com/ajax/libs/angularjs/1.6.9/angular.min.js"</a:t>
                      </a:r>
                      <a:r>
                        <a:rPr b="0" lang="en-US" sz="1400" spc="-1" strike="noStrike">
                          <a:solidFill>
                            <a:srgbClr val="e8bf6a"/>
                          </a:solidFill>
                          <a:latin typeface="DejaVu Sans Mono"/>
                          <a:ea typeface="DejaVu Sans Mono"/>
                        </a:rPr>
                        <a:t>&gt;&lt;/script&gt;</a:t>
                      </a:r>
                      <a:br/>
                      <a:r>
                        <a:rPr b="0" lang="en-US" sz="1400" spc="-1" strike="noStrike">
                          <a:solidFill>
                            <a:srgbClr val="e8bf6a"/>
                          </a:solidFill>
                          <a:latin typeface="DejaVu Sans Mono"/>
                          <a:ea typeface="DejaVu Sans Mono"/>
                        </a:rPr>
                        <a:t>&lt;script </a:t>
                      </a:r>
                      <a:r>
                        <a:rPr b="0" lang="en-US" sz="1400" spc="-1" strike="noStrike">
                          <a:solidFill>
                            <a:srgbClr val="bababa"/>
                          </a:solidFill>
                          <a:latin typeface="DejaVu Sans Mono"/>
                          <a:ea typeface="DejaVu Sans Mono"/>
                        </a:rPr>
                        <a:t>src=</a:t>
                      </a:r>
                      <a:r>
                        <a:rPr b="0" lang="en-US" sz="1400" spc="-1" strike="noStrike">
                          <a:solidFill>
                            <a:srgbClr val="a5c261"/>
                          </a:solidFill>
                          <a:latin typeface="DejaVu Sans Mono"/>
                          <a:ea typeface="DejaVu Sans Mono"/>
                        </a:rPr>
                        <a:t>"https://ajax.googleapis.com/ajax/libs/angularjs/1.6.9/angular-animate.js"</a:t>
                      </a:r>
                      <a:r>
                        <a:rPr b="0" lang="en-US" sz="1400" spc="-1" strike="noStrike">
                          <a:solidFill>
                            <a:srgbClr val="e8bf6a"/>
                          </a:solidFill>
                          <a:latin typeface="DejaVu Sans Mono"/>
                          <a:ea typeface="DejaVu Sans Mono"/>
                        </a:rPr>
                        <a:t>&gt;&lt;/script&gt;</a:t>
                      </a:r>
                      <a:br/>
                      <a:br/>
                      <a:r>
                        <a:rPr b="0" lang="en-US" sz="1400" spc="-1" strike="noStrike">
                          <a:solidFill>
                            <a:srgbClr val="e8bf6a"/>
                          </a:solidFill>
                          <a:latin typeface="DejaVu Sans Mono"/>
                          <a:ea typeface="DejaVu Sans Mono"/>
                        </a:rPr>
                        <a:t>&lt;h1&gt;</a:t>
                      </a:r>
                      <a:r>
                        <a:rPr b="0" lang="en-US" sz="1400" spc="-1" strike="noStrike">
                          <a:solidFill>
                            <a:srgbClr val="a9b7c6"/>
                          </a:solidFill>
                          <a:latin typeface="DejaVu Sans Mono"/>
                          <a:ea typeface="DejaVu Sans Mono"/>
                        </a:rPr>
                        <a:t>Check vào ô này đ</a:t>
                      </a:r>
                      <a:r>
                        <a:rPr b="0" lang="en-US" sz="1400" spc="-1" strike="noStrike">
                          <a:solidFill>
                            <a:srgbClr val="a9b7c6"/>
                          </a:solidFill>
                          <a:latin typeface="Arial"/>
                          <a:ea typeface="Arial"/>
                        </a:rPr>
                        <a:t>ể </a:t>
                      </a:r>
                      <a:r>
                        <a:rPr b="0" lang="en-US" sz="1400" spc="-1" strike="noStrike">
                          <a:solidFill>
                            <a:srgbClr val="a9b7c6"/>
                          </a:solidFill>
                          <a:latin typeface="DejaVu Sans Mono"/>
                          <a:ea typeface="DejaVu Sans Mono"/>
                        </a:rPr>
                        <a:t>xem hiệu ứng: </a:t>
                      </a:r>
                      <a:r>
                        <a:rPr b="0" lang="en-US" sz="1400" spc="-1" strike="noStrike">
                          <a:solidFill>
                            <a:srgbClr val="e8bf6a"/>
                          </a:solidFill>
                          <a:latin typeface="DejaVu Sans Mono"/>
                          <a:ea typeface="DejaVu Sans Mono"/>
                        </a:rPr>
                        <a:t>&lt;input </a:t>
                      </a:r>
                      <a:r>
                        <a:rPr b="0" lang="en-US" sz="1400" spc="-1" strike="noStrike">
                          <a:solidFill>
                            <a:srgbClr val="bababa"/>
                          </a:solidFill>
                          <a:latin typeface="DejaVu Sans Mono"/>
                          <a:ea typeface="DejaVu Sans Mono"/>
                        </a:rPr>
                        <a:t>type=</a:t>
                      </a:r>
                      <a:r>
                        <a:rPr b="0" lang="en-US" sz="1400" spc="-1" strike="noStrike">
                          <a:solidFill>
                            <a:srgbClr val="a5c261"/>
                          </a:solidFill>
                          <a:latin typeface="DejaVu Sans Mono"/>
                          <a:ea typeface="DejaVu Sans Mono"/>
                        </a:rPr>
                        <a:t>"checkbox" </a:t>
                      </a:r>
                      <a:r>
                        <a:rPr b="0" lang="en-US" sz="1400" spc="-1" strike="noStrike">
                          <a:solidFill>
                            <a:srgbClr val="bababa"/>
                          </a:solidFill>
                          <a:latin typeface="DejaVu Sans Mono"/>
                          <a:ea typeface="DejaVu Sans Mono"/>
                        </a:rPr>
                        <a:t>ng-model=</a:t>
                      </a:r>
                      <a:r>
                        <a:rPr b="0" lang="en-US" sz="1400" spc="-1" strike="noStrike">
                          <a:solidFill>
                            <a:srgbClr val="a5c261"/>
                          </a:solidFill>
                          <a:latin typeface="DejaVu Sans Mono"/>
                          <a:ea typeface="DejaVu Sans Mono"/>
                        </a:rPr>
                        <a:t>"myCheck"</a:t>
                      </a:r>
                      <a:r>
                        <a:rPr b="0" lang="en-US" sz="1400" spc="-1" strike="noStrike">
                          <a:solidFill>
                            <a:srgbClr val="e8bf6a"/>
                          </a:solidFill>
                          <a:latin typeface="DejaVu Sans Mono"/>
                          <a:ea typeface="DejaVu Sans Mono"/>
                        </a:rPr>
                        <a:t>&gt;&lt;/h1&gt;</a:t>
                      </a:r>
                      <a:br/>
                      <a:r>
                        <a:rPr b="0" lang="en-US" sz="1400" spc="-1" strike="noStrike">
                          <a:solidFill>
                            <a:srgbClr val="e8bf6a"/>
                          </a:solidFill>
                          <a:latin typeface="DejaVu Sans Mono"/>
                          <a:ea typeface="DejaVu Sans Mono"/>
                        </a:rPr>
                        <a:t>&lt;div </a:t>
                      </a:r>
                      <a:r>
                        <a:rPr b="0" lang="en-US" sz="1400" spc="-1" strike="noStrike">
                          <a:solidFill>
                            <a:srgbClr val="bababa"/>
                          </a:solidFill>
                          <a:latin typeface="DejaVu Sans Mono"/>
                          <a:ea typeface="DejaVu Sans Mono"/>
                        </a:rPr>
                        <a:t>ng-hide=</a:t>
                      </a:r>
                      <a:r>
                        <a:rPr b="0" lang="en-US" sz="1400" spc="-1" strike="noStrike">
                          <a:solidFill>
                            <a:srgbClr val="a5c261"/>
                          </a:solidFill>
                          <a:latin typeface="DejaVu Sans Mono"/>
                          <a:ea typeface="DejaVu Sans Mono"/>
                        </a:rPr>
                        <a:t>"myCheck"</a:t>
                      </a:r>
                      <a:r>
                        <a:rPr b="0" lang="en-US" sz="1400" spc="-1" strike="noStrike">
                          <a:solidFill>
                            <a:srgbClr val="e8bf6a"/>
                          </a:solidFill>
                          <a:latin typeface="DejaVu Sans Mono"/>
                          <a:ea typeface="DejaVu Sans Mono"/>
                        </a:rPr>
                        <a:t>&gt;&lt;/div&gt;</a:t>
                      </a:r>
                      <a:br/>
                      <a:r>
                        <a:rPr b="0" lang="en-US" sz="1400" spc="-1" strike="noStrike">
                          <a:solidFill>
                            <a:srgbClr val="e8bf6a"/>
                          </a:solidFill>
                          <a:latin typeface="DejaVu Sans Mono"/>
                          <a:ea typeface="DejaVu Sans Mono"/>
                        </a:rPr>
                        <a:t>&lt;/body&gt;</a:t>
                      </a:r>
                      <a:br/>
                      <a:r>
                        <a:rPr b="0" lang="en-US" sz="1400" spc="-1" strike="noStrike">
                          <a:solidFill>
                            <a:srgbClr val="e8bf6a"/>
                          </a:solidFill>
                          <a:latin typeface="DejaVu Sans Mono"/>
                          <a:ea typeface="DejaVu Sans Mono"/>
                        </a:rPr>
                        <a:t>&lt;/html&gt;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bl>
          </a:graphicData>
        </a:graphic>
      </p:graphicFrame>
    </p:spTree>
  </p:cSld>
  <p:transition spd="med">
    <p:fade/>
  </p:transition>
  <p:timing>
    <p:tnLst>
      <p:par>
        <p:cTn id="278" dur="indefinite" restart="never" nodeType="tmRoot">
          <p:childTnLst>
            <p:seq>
              <p:cTn id="279"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 descr=""/>
          <p:cNvPicPr/>
          <p:nvPr/>
        </p:nvPicPr>
        <p:blipFill>
          <a:blip r:embed="rId1"/>
          <a:stretch/>
        </p:blipFill>
        <p:spPr>
          <a:xfrm>
            <a:off x="840240" y="1180080"/>
            <a:ext cx="10040400" cy="5037120"/>
          </a:xfrm>
          <a:prstGeom prst="rect">
            <a:avLst/>
          </a:prstGeom>
          <a:ln>
            <a:noFill/>
          </a:ln>
        </p:spPr>
      </p:pic>
      <p:graphicFrame>
        <p:nvGraphicFramePr>
          <p:cNvPr id="112" name="Table 1"/>
          <p:cNvGraphicFramePr/>
          <p:nvPr/>
        </p:nvGraphicFramePr>
        <p:xfrm>
          <a:off x="1554480" y="4147200"/>
          <a:ext cx="5840640" cy="336960"/>
        </p:xfrm>
        <a:graphic>
          <a:graphicData uri="http://schemas.openxmlformats.org/drawingml/2006/table">
            <a:tbl>
              <a:tblPr/>
              <a:tblGrid>
                <a:gridCol w="5841000"/>
              </a:tblGrid>
              <a:tr h="337320">
                <a:tc>
                  <a:txBody>
                    <a:bodyPr lIns="90000" rIns="90000"/>
                    <a:p>
                      <a:pPr marL="800280" algn="just">
                        <a:lnSpc>
                          <a:spcPct val="100000"/>
                        </a:lnSpc>
                        <a:spcAft>
                          <a:spcPts val="1199"/>
                        </a:spcAft>
                      </a:pPr>
                      <a:r>
                        <a:rPr b="1" lang="en-US" sz="1400" spc="-1" strike="noStrike">
                          <a:solidFill>
                            <a:srgbClr val="333333"/>
                          </a:solidFill>
                          <a:latin typeface="Arial"/>
                          <a:ea typeface="Arial"/>
                        </a:rPr>
                        <a:t>Click chuột vào ô checkbox và xem hiệu ứng xuất hiện.</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113" name="CustomShape 2"/>
          <p:cNvSpPr/>
          <p:nvPr/>
        </p:nvSpPr>
        <p:spPr>
          <a:xfrm>
            <a:off x="838080" y="365040"/>
            <a:ext cx="10514520" cy="1005840"/>
          </a:xfrm>
          <a:prstGeom prst="rect">
            <a:avLst/>
          </a:prstGeom>
          <a:noFill/>
          <a:ln>
            <a:noFill/>
          </a:ln>
        </p:spPr>
        <p:style>
          <a:lnRef idx="0"/>
          <a:fillRef idx="0"/>
          <a:effectRef idx="0"/>
          <a:fontRef idx="minor"/>
        </p:style>
        <p:txBody>
          <a:bodyPr lIns="0" rIns="0" tIns="0" bIns="0" anchor="ctr"/>
          <a:p>
            <a:r>
              <a:rPr b="0" lang="en-US" sz="4800" spc="-1" strike="noStrike">
                <a:solidFill>
                  <a:srgbClr val="000000"/>
                </a:solidFill>
                <a:latin typeface="Calibri"/>
                <a:ea typeface="DejaVu Sans"/>
              </a:rPr>
              <a:t>Kết quả </a:t>
            </a:r>
            <a:endParaRPr b="0" lang="en-US" sz="4800" spc="-1" strike="noStrike">
              <a:latin typeface="Arial"/>
            </a:endParaRPr>
          </a:p>
        </p:txBody>
      </p:sp>
      <p:sp>
        <p:nvSpPr>
          <p:cNvPr id="114" name="Line 3"/>
          <p:cNvSpPr/>
          <p:nvPr/>
        </p:nvSpPr>
        <p:spPr>
          <a:xfrm flipV="1">
            <a:off x="4846320" y="2468880"/>
            <a:ext cx="548640" cy="1463040"/>
          </a:xfrm>
          <a:prstGeom prst="line">
            <a:avLst/>
          </a:prstGeom>
          <a:ln>
            <a:solidFill>
              <a:srgbClr val="000000"/>
            </a:solidFill>
            <a:tailEnd len="med" type="triangle" w="med"/>
          </a:ln>
        </p:spPr>
        <p:style>
          <a:lnRef idx="0"/>
          <a:fillRef idx="0"/>
          <a:effectRef idx="0"/>
          <a:fontRef idx="minor"/>
        </p:style>
      </p:sp>
    </p:spTree>
  </p:cSld>
  <p:transition spd="med">
    <p:fade/>
  </p:transition>
  <p:timing>
    <p:tnLst>
      <p:par>
        <p:cTn id="280" dur="indefinite" restart="never" nodeType="tmRoot">
          <p:childTnLst>
            <p:seq>
              <p:cTn id="281"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838080" y="365040"/>
            <a:ext cx="10514520" cy="1324440"/>
          </a:xfrm>
          <a:prstGeom prst="rect">
            <a:avLst/>
          </a:prstGeom>
          <a:noFill/>
          <a:ln>
            <a:noFill/>
          </a:ln>
        </p:spPr>
        <p:style>
          <a:lnRef idx="0"/>
          <a:fillRef idx="0"/>
          <a:effectRef idx="0"/>
          <a:fontRef idx="minor"/>
        </p:style>
        <p:txBody>
          <a:bodyPr lIns="0" rIns="0" tIns="0" bIns="0" anchor="ctr"/>
          <a:p>
            <a:r>
              <a:rPr b="0" lang="en-US" sz="3200" spc="-1" strike="noStrike">
                <a:solidFill>
                  <a:srgbClr val="000000"/>
                </a:solidFill>
                <a:latin typeface="Calibri"/>
                <a:ea typeface="DejaVu Sans"/>
              </a:rPr>
              <a:t>Ví dụ 3: AngularJS HTML DOM </a:t>
            </a:r>
            <a:endParaRPr b="0" lang="en-US" sz="3200" spc="-1" strike="noStrike">
              <a:latin typeface="Arial"/>
            </a:endParaRPr>
          </a:p>
        </p:txBody>
      </p:sp>
      <p:graphicFrame>
        <p:nvGraphicFramePr>
          <p:cNvPr id="116" name="Table 2"/>
          <p:cNvGraphicFramePr/>
          <p:nvPr/>
        </p:nvGraphicFramePr>
        <p:xfrm>
          <a:off x="838080" y="1280160"/>
          <a:ext cx="10514880" cy="3657240"/>
        </p:xfrm>
        <a:graphic>
          <a:graphicData uri="http://schemas.openxmlformats.org/drawingml/2006/table">
            <a:tbl>
              <a:tblPr/>
              <a:tblGrid>
                <a:gridCol w="10515240"/>
              </a:tblGrid>
              <a:tr h="3657600">
                <a:tc>
                  <a:txBody>
                    <a:bodyPr lIns="90000" rIns="90000"/>
                    <a:p>
                      <a:r>
                        <a:rPr b="0" lang="en-US" sz="1500" spc="-1" strike="noStrike">
                          <a:solidFill>
                            <a:srgbClr val="e8bf6a"/>
                          </a:solidFill>
                          <a:latin typeface="DejaVu Sans Mono"/>
                          <a:ea typeface="DejaVu Sans Mono"/>
                        </a:rPr>
                        <a:t>&lt;!DOCTYPE </a:t>
                      </a:r>
                      <a:r>
                        <a:rPr b="0" lang="en-US" sz="1500" spc="-1" strike="noStrike">
                          <a:solidFill>
                            <a:srgbClr val="bababa"/>
                          </a:solidFill>
                          <a:latin typeface="DejaVu Sans Mono"/>
                          <a:ea typeface="DejaVu Sans Mono"/>
                        </a:rPr>
                        <a:t>html</a:t>
                      </a:r>
                      <a:r>
                        <a:rPr b="0" lang="en-US" sz="1500" spc="-1" strike="noStrike">
                          <a:solidFill>
                            <a:srgbClr val="e8bf6a"/>
                          </a:solidFill>
                          <a:latin typeface="DejaVu Sans Mono"/>
                          <a:ea typeface="DejaVu Sans Mono"/>
                        </a:rPr>
                        <a:t>&gt;</a:t>
                      </a:r>
                      <a:br/>
                      <a:r>
                        <a:rPr b="0" lang="en-US" sz="1500" spc="-1" strike="noStrike">
                          <a:solidFill>
                            <a:srgbClr val="e8bf6a"/>
                          </a:solidFill>
                          <a:latin typeface="DejaVu Sans Mono"/>
                          <a:ea typeface="DejaVu Sans Mono"/>
                        </a:rPr>
                        <a:t>&lt;html </a:t>
                      </a:r>
                      <a:r>
                        <a:rPr b="0" lang="en-US" sz="1500" spc="-1" strike="noStrike">
                          <a:solidFill>
                            <a:srgbClr val="bababa"/>
                          </a:solidFill>
                          <a:latin typeface="DejaVu Sans Mono"/>
                          <a:ea typeface="DejaVu Sans Mono"/>
                        </a:rPr>
                        <a:t>lang=</a:t>
                      </a:r>
                      <a:r>
                        <a:rPr b="0" lang="en-US" sz="1500" spc="-1" strike="noStrike">
                          <a:solidFill>
                            <a:srgbClr val="a5c261"/>
                          </a:solidFill>
                          <a:latin typeface="DejaVu Sans Mono"/>
                          <a:ea typeface="DejaVu Sans Mono"/>
                        </a:rPr>
                        <a:t>"en"</a:t>
                      </a:r>
                      <a:r>
                        <a:rPr b="0" lang="en-US" sz="1500" spc="-1" strike="noStrike">
                          <a:solidFill>
                            <a:srgbClr val="e8bf6a"/>
                          </a:solidFill>
                          <a:latin typeface="DejaVu Sans Mono"/>
                          <a:ea typeface="DejaVu Sans Mono"/>
                        </a:rPr>
                        <a:t>&gt;</a:t>
                      </a:r>
                      <a:br/>
                      <a:r>
                        <a:rPr b="0" lang="en-US" sz="1500" spc="-1" strike="noStrike">
                          <a:solidFill>
                            <a:srgbClr val="e8bf6a"/>
                          </a:solidFill>
                          <a:latin typeface="DejaVu Sans Mono"/>
                          <a:ea typeface="DejaVu Sans Mono"/>
                        </a:rPr>
                        <a:t>&lt;head&gt;</a:t>
                      </a:r>
                      <a:br/>
                      <a:r>
                        <a:rPr b="0" lang="en-US" sz="1500" spc="-1" strike="noStrike">
                          <a:solidFill>
                            <a:srgbClr val="e8bf6a"/>
                          </a:solidFill>
                          <a:latin typeface="DejaVu Sans Mono"/>
                          <a:ea typeface="DejaVu Sans Mono"/>
                        </a:rPr>
                        <a:t>    &lt;meta </a:t>
                      </a:r>
                      <a:r>
                        <a:rPr b="0" lang="en-US" sz="1500" spc="-1" strike="noStrike">
                          <a:solidFill>
                            <a:srgbClr val="bababa"/>
                          </a:solidFill>
                          <a:latin typeface="DejaVu Sans Mono"/>
                          <a:ea typeface="DejaVu Sans Mono"/>
                        </a:rPr>
                        <a:t>charset=</a:t>
                      </a:r>
                      <a:r>
                        <a:rPr b="0" lang="en-US" sz="1500" spc="-1" strike="noStrike">
                          <a:solidFill>
                            <a:srgbClr val="a5c261"/>
                          </a:solidFill>
                          <a:latin typeface="DejaVu Sans Mono"/>
                          <a:ea typeface="DejaVu Sans Mono"/>
                        </a:rPr>
                        <a:t>"UTF-8"</a:t>
                      </a:r>
                      <a:r>
                        <a:rPr b="0" lang="en-US" sz="1500" spc="-1" strike="noStrike">
                          <a:solidFill>
                            <a:srgbClr val="e8bf6a"/>
                          </a:solidFill>
                          <a:latin typeface="DejaVu Sans Mono"/>
                          <a:ea typeface="DejaVu Sans Mono"/>
                        </a:rPr>
                        <a:t>&gt;</a:t>
                      </a:r>
                      <a:br/>
                      <a:r>
                        <a:rPr b="0" lang="en-US" sz="1500" spc="-1" strike="noStrike">
                          <a:solidFill>
                            <a:srgbClr val="e8bf6a"/>
                          </a:solidFill>
                          <a:latin typeface="DejaVu Sans Mono"/>
                          <a:ea typeface="DejaVu Sans Mono"/>
                        </a:rPr>
                        <a:t>    &lt;title&gt;</a:t>
                      </a:r>
                      <a:r>
                        <a:rPr b="0" lang="en-US" sz="1500" spc="-1" strike="noStrike">
                          <a:solidFill>
                            <a:srgbClr val="a9b7c6"/>
                          </a:solidFill>
                          <a:latin typeface="DejaVu Sans Mono"/>
                          <a:ea typeface="DejaVu Sans Mono"/>
                        </a:rPr>
                        <a:t>Ví dụ v</a:t>
                      </a:r>
                      <a:r>
                        <a:rPr b="0" lang="en-US" sz="1500" spc="-1" strike="noStrike">
                          <a:solidFill>
                            <a:srgbClr val="a9b7c6"/>
                          </a:solidFill>
                          <a:latin typeface="Arial"/>
                          <a:ea typeface="Arial"/>
                        </a:rPr>
                        <a:t>ề </a:t>
                      </a:r>
                      <a:r>
                        <a:rPr b="0" lang="en-US" sz="1500" spc="-1" strike="noStrike">
                          <a:solidFill>
                            <a:srgbClr val="a9b7c6"/>
                          </a:solidFill>
                          <a:latin typeface="DejaVu Sans Mono"/>
                          <a:ea typeface="DejaVu Sans Mono"/>
                        </a:rPr>
                        <a:t>AngularJS HTML DOM</a:t>
                      </a:r>
                      <a:r>
                        <a:rPr b="0" lang="en-US" sz="1500" spc="-1" strike="noStrike">
                          <a:solidFill>
                            <a:srgbClr val="e8bf6a"/>
                          </a:solidFill>
                          <a:latin typeface="DejaVu Sans Mono"/>
                          <a:ea typeface="DejaVu Sans Mono"/>
                        </a:rPr>
                        <a:t>&lt;/title&gt;</a:t>
                      </a:r>
                      <a:br/>
                      <a:br/>
                      <a:r>
                        <a:rPr b="0" lang="en-US" sz="1500" spc="-1" strike="noStrike">
                          <a:solidFill>
                            <a:srgbClr val="e8bf6a"/>
                          </a:solidFill>
                          <a:latin typeface="DejaVu Sans Mono"/>
                          <a:ea typeface="DejaVu Sans Mono"/>
                        </a:rPr>
                        <a:t>    &lt;script </a:t>
                      </a:r>
                      <a:r>
                        <a:rPr b="0" lang="en-US" sz="1500" spc="-1" strike="noStrike">
                          <a:solidFill>
                            <a:srgbClr val="bababa"/>
                          </a:solidFill>
                          <a:latin typeface="DejaVu Sans Mono"/>
                          <a:ea typeface="DejaVu Sans Mono"/>
                        </a:rPr>
                        <a:t>src=</a:t>
                      </a:r>
                      <a:r>
                        <a:rPr b="0" lang="en-US" sz="1500" spc="-1" strike="noStrike">
                          <a:solidFill>
                            <a:srgbClr val="a5c261"/>
                          </a:solidFill>
                          <a:latin typeface="DejaVu Sans Mono"/>
                          <a:ea typeface="DejaVu Sans Mono"/>
                        </a:rPr>
                        <a:t>"</a:t>
                      </a:r>
                      <a:r>
                        <a:rPr b="0" lang="en-US" sz="1500" spc="-1" strike="noStrike" u="sng">
                          <a:solidFill>
                            <a:srgbClr val="0000ff"/>
                          </a:solidFill>
                          <a:uFillTx/>
                          <a:latin typeface="DejaVu Sans Mono"/>
                          <a:ea typeface="DejaVu Sans Mono"/>
                          <a:hlinkClick r:id="rId1"/>
                        </a:rPr>
                        <a:t>https://ajax.googleapis.com/ajax/libs/angularjs/1.6.9/angular.min.js</a:t>
                      </a:r>
                      <a:r>
                        <a:rPr b="0" lang="en-US" sz="1500" spc="-1" strike="noStrike">
                          <a:solidFill>
                            <a:srgbClr val="a5c261"/>
                          </a:solidFill>
                          <a:latin typeface="DejaVu Sans Mono"/>
                          <a:ea typeface="DejaVu Sans Mono"/>
                        </a:rPr>
                        <a:t>"</a:t>
                      </a:r>
                      <a:r>
                        <a:rPr b="0" lang="en-US" sz="1500" spc="-1" strike="noStrike">
                          <a:solidFill>
                            <a:srgbClr val="e8bf6a"/>
                          </a:solidFill>
                          <a:latin typeface="DejaVu Sans Mono"/>
                          <a:ea typeface="DejaVu Sans Mono"/>
                        </a:rPr>
                        <a:t>&gt;</a:t>
                      </a:r>
                      <a:endParaRPr b="0" lang="en-US" sz="1500" spc="-1" strike="noStrike">
                        <a:latin typeface="Arial"/>
                      </a:endParaRPr>
                    </a:p>
                    <a:p>
                      <a:r>
                        <a:rPr b="0" lang="en-US" sz="1500" spc="-1" strike="noStrike">
                          <a:solidFill>
                            <a:srgbClr val="e8bf6a"/>
                          </a:solidFill>
                          <a:latin typeface="DejaVu Sans Mono"/>
                          <a:ea typeface="DejaVu Sans Mono"/>
                        </a:rPr>
                        <a:t>&lt;/script&gt;</a:t>
                      </a:r>
                      <a:br/>
                      <a:br/>
                      <a:r>
                        <a:rPr b="0" lang="en-US" sz="1500" spc="-1" strike="noStrike">
                          <a:solidFill>
                            <a:srgbClr val="e8bf6a"/>
                          </a:solidFill>
                          <a:latin typeface="DejaVu Sans Mono"/>
                          <a:ea typeface="DejaVu Sans Mono"/>
                        </a:rPr>
                        <a:t>&lt;/head&gt;</a:t>
                      </a:r>
                      <a:br/>
                      <a:r>
                        <a:rPr b="0" lang="en-US" sz="1500" spc="-1" strike="noStrike">
                          <a:solidFill>
                            <a:srgbClr val="e8bf6a"/>
                          </a:solidFill>
                          <a:latin typeface="DejaVu Sans Mono"/>
                          <a:ea typeface="DejaVu Sans Mono"/>
                        </a:rPr>
                        <a:t>&lt;body&gt;</a:t>
                      </a:r>
                      <a:br/>
                      <a:r>
                        <a:rPr b="0" lang="en-US" sz="1500" spc="-1" strike="noStrike">
                          <a:solidFill>
                            <a:srgbClr val="e8bf6a"/>
                          </a:solidFill>
                          <a:latin typeface="DejaVu Sans Mono"/>
                          <a:ea typeface="DejaVu Sans Mono"/>
                        </a:rPr>
                        <a:t>&lt;h1&gt;</a:t>
                      </a:r>
                      <a:r>
                        <a:rPr b="0" lang="en-US" sz="1500" spc="-1" strike="noStrike">
                          <a:solidFill>
                            <a:srgbClr val="a9b7c6"/>
                          </a:solidFill>
                          <a:latin typeface="DejaVu Sans Mono"/>
                          <a:ea typeface="DejaVu Sans Mono"/>
                        </a:rPr>
                        <a:t>Ví dụ HTML DOM</a:t>
                      </a:r>
                      <a:r>
                        <a:rPr b="0" lang="en-US" sz="1500" spc="-1" strike="noStrike">
                          <a:solidFill>
                            <a:srgbClr val="e8bf6a"/>
                          </a:solidFill>
                          <a:latin typeface="DejaVu Sans Mono"/>
                          <a:ea typeface="DejaVu Sans Mono"/>
                        </a:rPr>
                        <a:t>&lt;/h1&gt;</a:t>
                      </a:r>
                      <a:br/>
                      <a:r>
                        <a:rPr b="0" lang="en-US" sz="1500" spc="-1" strike="noStrike">
                          <a:solidFill>
                            <a:srgbClr val="e8bf6a"/>
                          </a:solidFill>
                          <a:latin typeface="DejaVu Sans Mono"/>
                          <a:ea typeface="DejaVu Sans Mono"/>
                        </a:rPr>
                        <a:t>&lt;div </a:t>
                      </a:r>
                      <a:r>
                        <a:rPr b="0" lang="en-US" sz="1500" spc="-1" strike="noStrike">
                          <a:solidFill>
                            <a:srgbClr val="bababa"/>
                          </a:solidFill>
                          <a:latin typeface="DejaVu Sans Mono"/>
                          <a:ea typeface="DejaVu Sans Mono"/>
                        </a:rPr>
                        <a:t>ng-app=</a:t>
                      </a:r>
                      <a:r>
                        <a:rPr b="0" lang="en-US" sz="1500" spc="-1" strike="noStrike">
                          <a:solidFill>
                            <a:srgbClr val="a5c261"/>
                          </a:solidFill>
                          <a:latin typeface="DejaVu Sans Mono"/>
                          <a:ea typeface="DejaVu Sans Mono"/>
                        </a:rPr>
                        <a:t>"Demo" </a:t>
                      </a:r>
                      <a:r>
                        <a:rPr b="0" lang="en-US" sz="1500" spc="-1" strike="noStrike">
                          <a:solidFill>
                            <a:srgbClr val="bababa"/>
                          </a:solidFill>
                          <a:latin typeface="DejaVu Sans Mono"/>
                          <a:ea typeface="DejaVu Sans Mono"/>
                        </a:rPr>
                        <a:t>ng-init=</a:t>
                      </a:r>
                      <a:r>
                        <a:rPr b="0" lang="en-US" sz="1500" spc="-1" strike="noStrike">
                          <a:solidFill>
                            <a:srgbClr val="a5c261"/>
                          </a:solidFill>
                          <a:latin typeface="DejaVu Sans Mono"/>
                          <a:ea typeface="DejaVu Sans Mono"/>
                        </a:rPr>
                        <a:t>"sw=true" </a:t>
                      </a:r>
                      <a:r>
                        <a:rPr b="0" lang="en-US" sz="1500" spc="-1" strike="noStrike">
                          <a:solidFill>
                            <a:srgbClr val="bababa"/>
                          </a:solidFill>
                          <a:latin typeface="DejaVu Sans Mono"/>
                          <a:ea typeface="DejaVu Sans Mono"/>
                        </a:rPr>
                        <a:t>ng-controller=</a:t>
                      </a:r>
                      <a:r>
                        <a:rPr b="0" lang="en-US" sz="1500" spc="-1" strike="noStrike">
                          <a:solidFill>
                            <a:srgbClr val="a5c261"/>
                          </a:solidFill>
                          <a:latin typeface="DejaVu Sans Mono"/>
                          <a:ea typeface="DejaVu Sans Mono"/>
                        </a:rPr>
                        <a:t>"Ctrlr"</a:t>
                      </a:r>
                      <a:r>
                        <a:rPr b="0" lang="en-US" sz="1500" spc="-1" strike="noStrike">
                          <a:solidFill>
                            <a:srgbClr val="e8bf6a"/>
                          </a:solidFill>
                          <a:latin typeface="DejaVu Sans Mono"/>
                          <a:ea typeface="DejaVu Sans Mono"/>
                        </a:rPr>
                        <a:t>&gt;</a:t>
                      </a:r>
                      <a:br/>
                      <a:r>
                        <a:rPr b="0" lang="en-US" sz="1500" spc="-1" strike="noStrike">
                          <a:solidFill>
                            <a:srgbClr val="e8bf6a"/>
                          </a:solidFill>
                          <a:latin typeface="DejaVu Sans Mono"/>
                          <a:ea typeface="DejaVu Sans Mono"/>
                        </a:rPr>
                        <a:t>    &lt;p&gt;</a:t>
                      </a:r>
                      <a:br/>
                      <a:r>
                        <a:rPr b="0" lang="en-US" sz="1500" spc="-1" strike="noStrike">
                          <a:solidFill>
                            <a:srgbClr val="e8bf6a"/>
                          </a:solidFill>
                          <a:latin typeface="DejaVu Sans Mono"/>
                          <a:ea typeface="DejaVu Sans Mono"/>
                        </a:rPr>
                        <a:t>        &lt;button </a:t>
                      </a:r>
                      <a:r>
                        <a:rPr b="0" lang="en-US" sz="1500" spc="-1" strike="noStrike">
                          <a:solidFill>
                            <a:srgbClr val="bababa"/>
                          </a:solidFill>
                          <a:latin typeface="DejaVu Sans Mono"/>
                          <a:ea typeface="DejaVu Sans Mono"/>
                        </a:rPr>
                        <a:t>ng-disabled=</a:t>
                      </a:r>
                      <a:r>
                        <a:rPr b="0" lang="en-US" sz="1500" spc="-1" strike="noStrike">
                          <a:solidFill>
                            <a:srgbClr val="a5c261"/>
                          </a:solidFill>
                          <a:latin typeface="DejaVu Sans Mono"/>
                          <a:ea typeface="DejaVu Sans Mono"/>
                        </a:rPr>
                        <a:t>"sw"</a:t>
                      </a:r>
                      <a:r>
                        <a:rPr b="0" lang="en-US" sz="1500" spc="-1" strike="noStrike">
                          <a:solidFill>
                            <a:srgbClr val="e8bf6a"/>
                          </a:solidFill>
                          <a:latin typeface="DejaVu Sans Mono"/>
                          <a:ea typeface="DejaVu Sans Mono"/>
                        </a:rPr>
                        <a:t>&gt;</a:t>
                      </a:r>
                      <a:r>
                        <a:rPr b="0" lang="en-US" sz="1500" spc="-1" strike="noStrike">
                          <a:solidFill>
                            <a:srgbClr val="a9b7c6"/>
                          </a:solidFill>
                          <a:latin typeface="DejaVu Sans Mono"/>
                          <a:ea typeface="DejaVu Sans Mono"/>
                        </a:rPr>
                        <a:t>B</a:t>
                      </a:r>
                      <a:r>
                        <a:rPr b="0" lang="en-US" sz="1500" spc="-1" strike="noStrike">
                          <a:solidFill>
                            <a:srgbClr val="a9b7c6"/>
                          </a:solidFill>
                          <a:latin typeface="Arial"/>
                          <a:ea typeface="Arial"/>
                        </a:rPr>
                        <a:t>ấ</a:t>
                      </a:r>
                      <a:r>
                        <a:rPr b="0" lang="en-US" sz="1500" spc="-1" strike="noStrike">
                          <a:solidFill>
                            <a:srgbClr val="a9b7c6"/>
                          </a:solidFill>
                          <a:latin typeface="DejaVu Sans Mono"/>
                          <a:ea typeface="DejaVu Sans Mono"/>
                        </a:rPr>
                        <a:t>m vào đây!</a:t>
                      </a:r>
                      <a:r>
                        <a:rPr b="0" lang="en-US" sz="1500" spc="-1" strike="noStrike">
                          <a:solidFill>
                            <a:srgbClr val="e8bf6a"/>
                          </a:solidFill>
                          <a:latin typeface="DejaVu Sans Mono"/>
                          <a:ea typeface="DejaVu Sans Mono"/>
                        </a:rPr>
                        <a:t>&lt;/button&gt;</a:t>
                      </a:r>
                      <a:br/>
                      <a:r>
                        <a:rPr b="0" lang="en-US" sz="1500" spc="-1" strike="noStrike">
                          <a:solidFill>
                            <a:srgbClr val="e8bf6a"/>
                          </a:solidFill>
                          <a:latin typeface="DejaVu Sans Mono"/>
                          <a:ea typeface="DejaVu Sans Mono"/>
                        </a:rPr>
                        <a:t>    &lt;/p&gt;</a:t>
                      </a:r>
                      <a:br/>
                      <a:r>
                        <a:rPr b="0" lang="en-US" sz="1500" spc="-1" strike="noStrike">
                          <a:solidFill>
                            <a:srgbClr val="e8bf6a"/>
                          </a:solidFill>
                          <a:latin typeface="DejaVu Sans Mono"/>
                          <a:ea typeface="DejaVu Sans Mono"/>
                        </a:rPr>
                        <a:t>    &lt;p&gt;</a:t>
                      </a:r>
                      <a:br/>
                      <a:r>
                        <a:rPr b="0" lang="en-US" sz="1500" spc="-1" strike="noStrike">
                          <a:solidFill>
                            <a:srgbClr val="e8bf6a"/>
                          </a:solidFill>
                          <a:latin typeface="DejaVu Sans Mono"/>
                          <a:ea typeface="DejaVu Sans Mono"/>
                        </a:rPr>
                        <a:t>        &lt;input </a:t>
                      </a:r>
                      <a:r>
                        <a:rPr b="0" lang="en-US" sz="1500" spc="-1" strike="noStrike">
                          <a:solidFill>
                            <a:srgbClr val="bababa"/>
                          </a:solidFill>
                          <a:latin typeface="DejaVu Sans Mono"/>
                          <a:ea typeface="DejaVu Sans Mono"/>
                        </a:rPr>
                        <a:t>type=</a:t>
                      </a:r>
                      <a:r>
                        <a:rPr b="0" lang="en-US" sz="1500" spc="-1" strike="noStrike">
                          <a:solidFill>
                            <a:srgbClr val="a5c261"/>
                          </a:solidFill>
                          <a:latin typeface="DejaVu Sans Mono"/>
                          <a:ea typeface="DejaVu Sans Mono"/>
                        </a:rPr>
                        <a:t>"checkbox" </a:t>
                      </a:r>
                      <a:r>
                        <a:rPr b="0" lang="en-US" sz="1500" spc="-1" strike="noStrike">
                          <a:solidFill>
                            <a:srgbClr val="bababa"/>
                          </a:solidFill>
                          <a:latin typeface="DejaVu Sans Mono"/>
                          <a:ea typeface="DejaVu Sans Mono"/>
                        </a:rPr>
                        <a:t>ng-model=</a:t>
                      </a:r>
                      <a:r>
                        <a:rPr b="0" lang="en-US" sz="1500" spc="-1" strike="noStrike">
                          <a:solidFill>
                            <a:srgbClr val="a5c261"/>
                          </a:solidFill>
                          <a:latin typeface="DejaVu Sans Mono"/>
                          <a:ea typeface="DejaVu Sans Mono"/>
                        </a:rPr>
                        <a:t>"sw" </a:t>
                      </a:r>
                      <a:r>
                        <a:rPr b="0" lang="en-US" sz="1500" spc="-1" strike="noStrike">
                          <a:solidFill>
                            <a:srgbClr val="bababa"/>
                          </a:solidFill>
                          <a:latin typeface="DejaVu Sans Mono"/>
                          <a:ea typeface="DejaVu Sans Mono"/>
                        </a:rPr>
                        <a:t>ng-click=</a:t>
                      </a:r>
                      <a:r>
                        <a:rPr b="0" lang="en-US" sz="1500" spc="-1" strike="noStrike">
                          <a:solidFill>
                            <a:srgbClr val="a5c261"/>
                          </a:solidFill>
                          <a:latin typeface="DejaVu Sans Mono"/>
                          <a:ea typeface="DejaVu Sans Mono"/>
                        </a:rPr>
                        <a:t>"chg(sw)"</a:t>
                      </a:r>
                      <a:r>
                        <a:rPr b="0" lang="en-US" sz="1500" spc="-1" strike="noStrike">
                          <a:solidFill>
                            <a:srgbClr val="e8bf6a"/>
                          </a:solidFill>
                          <a:latin typeface="DejaVu Sans Mono"/>
                          <a:ea typeface="DejaVu Sans Mono"/>
                        </a:rPr>
                        <a:t>/&gt;</a:t>
                      </a:r>
                      <a:r>
                        <a:rPr b="0" lang="en-US" sz="1500" spc="-1" strike="noStrike">
                          <a:solidFill>
                            <a:srgbClr val="a9b7c6"/>
                          </a:solidFill>
                          <a:latin typeface="DejaVu Sans Mono"/>
                          <a:ea typeface="DejaVu Sans Mono"/>
                        </a:rPr>
                        <a:t>{{textchg}}</a:t>
                      </a:r>
                      <a:br/>
                      <a:r>
                        <a:rPr b="0" lang="en-US" sz="1500" spc="-1" strike="noStrike">
                          <a:solidFill>
                            <a:srgbClr val="a9b7c6"/>
                          </a:solidFill>
                          <a:latin typeface="DejaVu Sans Mono"/>
                          <a:ea typeface="DejaVu Sans Mono"/>
                        </a:rPr>
                        <a:t>    </a:t>
                      </a:r>
                      <a:r>
                        <a:rPr b="0" lang="en-US" sz="1500" spc="-1" strike="noStrike">
                          <a:solidFill>
                            <a:srgbClr val="e8bf6a"/>
                          </a:solidFill>
                          <a:latin typeface="DejaVu Sans Mono"/>
                          <a:ea typeface="DejaVu Sans Mono"/>
                        </a:rPr>
                        <a:t>&lt;/p&gt;</a:t>
                      </a:r>
                      <a:br/>
                      <a:r>
                        <a:rPr b="0" lang="en-US" sz="1500" spc="-1" strike="noStrike">
                          <a:solidFill>
                            <a:srgbClr val="e8bf6a"/>
                          </a:solidFill>
                          <a:latin typeface="DejaVu Sans Mono"/>
                          <a:ea typeface="DejaVu Sans Mono"/>
                        </a:rPr>
                        <a:t>    &lt;p&gt;</a:t>
                      </a:r>
                      <a:br/>
                      <a:r>
                        <a:rPr b="0" lang="en-US" sz="1500" spc="-1" strike="noStrike">
                          <a:solidFill>
                            <a:srgbClr val="e8bf6a"/>
                          </a:solidFill>
                          <a:latin typeface="DejaVu Sans Mono"/>
                          <a:ea typeface="DejaVu Sans Mono"/>
                        </a:rPr>
                        <a:t>        </a:t>
                      </a:r>
                      <a:r>
                        <a:rPr b="0" lang="en-US" sz="1500" spc="-1" strike="noStrike">
                          <a:solidFill>
                            <a:srgbClr val="a9b7c6"/>
                          </a:solidFill>
                          <a:latin typeface="DejaVu Sans Mono"/>
                          <a:ea typeface="DejaVu Sans Mono"/>
                        </a:rPr>
                        <a:t>{{ sw }}</a:t>
                      </a:r>
                      <a:br/>
                      <a:r>
                        <a:rPr b="0" lang="en-US" sz="1500" spc="-1" strike="noStrike">
                          <a:solidFill>
                            <a:srgbClr val="a9b7c6"/>
                          </a:solidFill>
                          <a:latin typeface="DejaVu Sans Mono"/>
                          <a:ea typeface="DejaVu Sans Mono"/>
                        </a:rPr>
                        <a:t>    </a:t>
                      </a:r>
                      <a:r>
                        <a:rPr b="0" lang="en-US" sz="1500" spc="-1" strike="noStrike">
                          <a:solidFill>
                            <a:srgbClr val="e8bf6a"/>
                          </a:solidFill>
                          <a:latin typeface="DejaVu Sans Mono"/>
                          <a:ea typeface="DejaVu Sans Mono"/>
                        </a:rPr>
                        <a:t>&lt;/p&gt;</a:t>
                      </a:r>
                      <a:br/>
                      <a:r>
                        <a:rPr b="0" lang="en-US" sz="1500" spc="-1" strike="noStrike">
                          <a:solidFill>
                            <a:srgbClr val="e8bf6a"/>
                          </a:solidFill>
                          <a:latin typeface="DejaVu Sans Mono"/>
                          <a:ea typeface="DejaVu Sans Mono"/>
                        </a:rPr>
                        <a:t>&lt;/div&gt;</a:t>
                      </a:r>
                      <a:endParaRPr b="0" lang="en-US" sz="1500" spc="-1" strike="noStrike">
                        <a:latin typeface="Arial"/>
                      </a:endParaRPr>
                    </a:p>
                    <a:p>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3333"/>
                    </a:solidFill>
                  </a:tcPr>
                </a:tc>
              </a:tr>
            </a:tbl>
          </a:graphicData>
        </a:graphic>
      </p:graphicFrame>
    </p:spTree>
  </p:cSld>
  <p:transition spd="med">
    <p:fade/>
  </p:transition>
  <p:timing>
    <p:tnLst>
      <p:par>
        <p:cTn id="282" dur="indefinite" restart="never" nodeType="tmRoot">
          <p:childTnLst>
            <p:seq>
              <p:cTn id="28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6656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000000"/>
                </a:solidFill>
                <a:latin typeface="Times New Roman"/>
                <a:ea typeface="DejaVu Sans"/>
              </a:rPr>
              <a:t>AngularJS là gì?</a:t>
            </a:r>
            <a:br/>
            <a:endParaRPr b="0" lang="en-US" sz="4800" spc="-1" strike="noStrike">
              <a:latin typeface="Arial"/>
            </a:endParaRPr>
          </a:p>
        </p:txBody>
      </p:sp>
      <p:sp>
        <p:nvSpPr>
          <p:cNvPr id="79" name="CustomShape 2"/>
          <p:cNvSpPr/>
          <p:nvPr/>
        </p:nvSpPr>
        <p:spPr>
          <a:xfrm>
            <a:off x="838080" y="1328400"/>
            <a:ext cx="10514520" cy="435024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endParaRPr b="0" lang="en-US" sz="18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AngularJS là một framework có cấu trúc cho các ứng dụng web động. Nó cho phép sử dụng HTML như là ngôn ngữ mẫu và cho phép bạn mở rộng cú pháp của HTML để diễn đạt các thành phần ứng dụng một cách rõ ràng và súc tích.</a:t>
            </a: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80" name="Picture 4" descr=""/>
          <p:cNvPicPr/>
          <p:nvPr/>
        </p:nvPicPr>
        <p:blipFill>
          <a:blip r:embed="rId1"/>
          <a:stretch/>
        </p:blipFill>
        <p:spPr>
          <a:xfrm>
            <a:off x="2530800" y="3544920"/>
            <a:ext cx="6443280" cy="2750400"/>
          </a:xfrm>
          <a:prstGeom prst="rect">
            <a:avLst/>
          </a:prstGeom>
          <a:ln>
            <a:noFill/>
          </a:ln>
        </p:spPr>
      </p:pic>
    </p:spTree>
  </p:cSld>
  <p:transition spd="slow">
    <p:push dir="u"/>
  </p:transition>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78"/>
                                        </p:tgtEl>
                                        <p:attrNameLst>
                                          <p:attrName>style.visibility</p:attrName>
                                        </p:attrNameLst>
                                      </p:cBhvr>
                                      <p:to>
                                        <p:strVal val="visible"/>
                                      </p:to>
                                    </p:set>
                                    <p:animEffect filter="fade" transition="in">
                                      <p:cBhvr additive="repl">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79">
                                            <p:txEl>
                                              <p:pRg st="1" end="219"/>
                                            </p:txEl>
                                          </p:spTgt>
                                        </p:tgtEl>
                                        <p:attrNameLst>
                                          <p:attrName>style.visibility</p:attrName>
                                        </p:attrNameLst>
                                      </p:cBhvr>
                                      <p:to>
                                        <p:strVal val="visible"/>
                                      </p:to>
                                    </p:set>
                                    <p:animEffect filter="fade" transition="in">
                                      <p:cBhvr additive="repl">
                                        <p:cTn id="26" dur="500"/>
                                        <p:tgtEl>
                                          <p:spTgt spid="79">
                                            <p:txEl>
                                              <p:pRg st="1" end="219"/>
                                            </p:txEl>
                                          </p:spTgt>
                                        </p:tgtEl>
                                      </p:cBhvr>
                                    </p:animEffect>
                                  </p:childTnLst>
                                </p:cTn>
                              </p:par>
                              <p:par>
                                <p:cTn id="27" nodeType="withEffect" fill="hold" presetClass="entr" presetID="10">
                                  <p:stCondLst>
                                    <p:cond delay="0"/>
                                  </p:stCondLst>
                                  <p:childTnLst>
                                    <p:set>
                                      <p:cBhvr>
                                        <p:cTn id="28" dur="1" fill="hold">
                                          <p:stCondLst>
                                            <p:cond delay="0"/>
                                          </p:stCondLst>
                                        </p:cTn>
                                        <p:tgtEl>
                                          <p:spTgt spid="80"/>
                                        </p:tgtEl>
                                        <p:attrNameLst>
                                          <p:attrName>style.visibility</p:attrName>
                                        </p:attrNameLst>
                                      </p:cBhvr>
                                      <p:to>
                                        <p:strVal val="visible"/>
                                      </p:to>
                                    </p:set>
                                    <p:animEffect filter="fade" transition="in">
                                      <p:cBhvr additive="repl">
                                        <p:cTn id="29" dur="500"/>
                                        <p:tgtEl>
                                          <p:spTgt spid="8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38080" y="365040"/>
            <a:ext cx="10514520" cy="1324440"/>
          </a:xfrm>
          <a:prstGeom prst="rect">
            <a:avLst/>
          </a:prstGeom>
          <a:noFill/>
          <a:ln>
            <a:noFill/>
          </a:ln>
        </p:spPr>
        <p:style>
          <a:lnRef idx="0"/>
          <a:fillRef idx="0"/>
          <a:effectRef idx="0"/>
          <a:fontRef idx="minor"/>
        </p:style>
        <p:txBody>
          <a:bodyPr lIns="0" rIns="0" tIns="0" bIns="0" anchor="ctr"/>
          <a:p>
            <a:r>
              <a:rPr b="0" lang="en-US" sz="3200" spc="-1" strike="noStrike">
                <a:solidFill>
                  <a:srgbClr val="000000"/>
                </a:solidFill>
                <a:latin typeface="Calibri"/>
                <a:ea typeface="DejaVu Sans"/>
              </a:rPr>
              <a:t>Ví dụ 3: AngularJS HTML DOM</a:t>
            </a:r>
            <a:endParaRPr b="0" lang="en-US" sz="3200" spc="-1" strike="noStrike">
              <a:latin typeface="Arial"/>
            </a:endParaRPr>
          </a:p>
        </p:txBody>
      </p:sp>
      <p:graphicFrame>
        <p:nvGraphicFramePr>
          <p:cNvPr id="118" name="Table 2"/>
          <p:cNvGraphicFramePr/>
          <p:nvPr/>
        </p:nvGraphicFramePr>
        <p:xfrm>
          <a:off x="704520" y="1427760"/>
          <a:ext cx="10514880" cy="365760"/>
        </p:xfrm>
        <a:graphic>
          <a:graphicData uri="http://schemas.openxmlformats.org/drawingml/2006/table">
            <a:tbl>
              <a:tblPr/>
              <a:tblGrid>
                <a:gridCol w="10515240"/>
              </a:tblGrid>
              <a:tr h="366120">
                <a:tc>
                  <a:txBody>
                    <a:bodyPr lIns="90000" rIns="90000"/>
                    <a:p>
                      <a:r>
                        <a:rPr b="0" lang="en-US" sz="2000" spc="-1" strike="noStrike">
                          <a:solidFill>
                            <a:srgbClr val="a9b7c6"/>
                          </a:solidFill>
                          <a:latin typeface="Times New Roman"/>
                        </a:rPr>
                        <a:t>    </a:t>
                      </a:r>
                      <a:r>
                        <a:rPr b="0" lang="en-US" sz="2000" spc="-1" strike="noStrike">
                          <a:solidFill>
                            <a:srgbClr val="e8bf6a"/>
                          </a:solidFill>
                          <a:latin typeface="DejaVu Sans Mono"/>
                          <a:ea typeface="DejaVu Sans Mono"/>
                        </a:rPr>
                        <a:t>&lt;script&gt;</a:t>
                      </a:r>
                      <a:br/>
                      <a:r>
                        <a:rPr b="0" lang="en-US" sz="2000" spc="-1" strike="noStrike">
                          <a:solidFill>
                            <a:srgbClr val="e8bf6a"/>
                          </a:solidFill>
                          <a:latin typeface="DejaVu Sans Mono"/>
                          <a:ea typeface="DejaVu Sans Mono"/>
                        </a:rPr>
                        <a:t>        </a:t>
                      </a:r>
                      <a:r>
                        <a:rPr b="1" lang="en-US" sz="2000" spc="-1" strike="noStrike">
                          <a:solidFill>
                            <a:srgbClr val="cc7832"/>
                          </a:solidFill>
                          <a:latin typeface="DejaVu Sans Mono"/>
                          <a:ea typeface="DejaVu Sans Mono"/>
                        </a:rPr>
                        <a:t>var </a:t>
                      </a:r>
                      <a:r>
                        <a:rPr b="0" lang="en-US" sz="2000" spc="-1" strike="noStrike">
                          <a:solidFill>
                            <a:srgbClr val="a9b7c6"/>
                          </a:solidFill>
                          <a:latin typeface="DejaVu Sans Mono"/>
                          <a:ea typeface="DejaVu Sans Mono"/>
                        </a:rPr>
                        <a:t>app = angular.module(</a:t>
                      </a:r>
                      <a:r>
                        <a:rPr b="0" lang="en-US" sz="2000" spc="-1" strike="noStrike">
                          <a:solidFill>
                            <a:srgbClr val="6a8759"/>
                          </a:solidFill>
                          <a:latin typeface="DejaVu Sans Mono"/>
                          <a:ea typeface="DejaVu Sans Mono"/>
                        </a:rPr>
                        <a:t>'Demo'</a:t>
                      </a:r>
                      <a:r>
                        <a:rPr b="0" lang="en-US" sz="2000" spc="-1" strike="noStrike">
                          <a:solidFill>
                            <a:srgbClr val="cc7832"/>
                          </a:solidFill>
                          <a:latin typeface="DejaVu Sans Mono"/>
                          <a:ea typeface="DejaVu Sans Mono"/>
                        </a:rPr>
                        <a:t>, </a:t>
                      </a:r>
                      <a:r>
                        <a:rPr b="0" lang="en-US" sz="2000" spc="-1" strike="noStrike">
                          <a:solidFill>
                            <a:srgbClr val="a9b7c6"/>
                          </a:solidFill>
                          <a:latin typeface="DejaVu Sans Mono"/>
                          <a:ea typeface="DejaVu Sans Mono"/>
                        </a:rPr>
                        <a:t>[])</a:t>
                      </a:r>
                      <a:r>
                        <a:rPr b="0" lang="en-US" sz="2000" spc="-1" strike="noStrike">
                          <a:solidFill>
                            <a:srgbClr val="cc7832"/>
                          </a:solidFill>
                          <a:latin typeface="DejaVu Sans Mono"/>
                          <a:ea typeface="DejaVu Sans Mono"/>
                        </a:rPr>
                        <a:t>;</a:t>
                      </a:r>
                      <a:br/>
                      <a:r>
                        <a:rPr b="0" lang="en-US" sz="2000" spc="-1" strike="noStrike">
                          <a:solidFill>
                            <a:srgbClr val="cc7832"/>
                          </a:solidFill>
                          <a:latin typeface="DejaVu Sans Mono"/>
                          <a:ea typeface="DejaVu Sans Mono"/>
                        </a:rPr>
                        <a:t>        </a:t>
                      </a:r>
                      <a:r>
                        <a:rPr b="0" lang="en-US" sz="2000" spc="-1" strike="noStrike">
                          <a:solidFill>
                            <a:srgbClr val="a9b7c6"/>
                          </a:solidFill>
                          <a:latin typeface="DejaVu Sans Mono"/>
                          <a:ea typeface="DejaVu Sans Mono"/>
                        </a:rPr>
                        <a:t>app.controller(</a:t>
                      </a:r>
                      <a:r>
                        <a:rPr b="0" lang="en-US" sz="2000" spc="-1" strike="noStrike">
                          <a:solidFill>
                            <a:srgbClr val="6a8759"/>
                          </a:solidFill>
                          <a:latin typeface="DejaVu Sans Mono"/>
                          <a:ea typeface="DejaVu Sans Mono"/>
                        </a:rPr>
                        <a:t>'Ctrlr'</a:t>
                      </a:r>
                      <a:r>
                        <a:rPr b="0" lang="en-US" sz="2000" spc="-1" strike="noStrike">
                          <a:solidFill>
                            <a:srgbClr val="cc7832"/>
                          </a:solidFill>
                          <a:latin typeface="DejaVu Sans Mono"/>
                          <a:ea typeface="DejaVu Sans Mono"/>
                        </a:rPr>
                        <a:t>, </a:t>
                      </a:r>
                      <a:r>
                        <a:rPr b="1" lang="en-US" sz="2000" spc="-1" strike="noStrike">
                          <a:solidFill>
                            <a:srgbClr val="cc7832"/>
                          </a:solidFill>
                          <a:latin typeface="DejaVu Sans Mono"/>
                          <a:ea typeface="DejaVu Sans Mono"/>
                        </a:rPr>
                        <a:t>function</a:t>
                      </a:r>
                      <a:r>
                        <a:rPr b="0" lang="en-US" sz="2000" spc="-1" strike="noStrike">
                          <a:solidFill>
                            <a:srgbClr val="a9b7c6"/>
                          </a:solidFill>
                          <a:latin typeface="DejaVu Sans Mono"/>
                          <a:ea typeface="DejaVu Sans Mono"/>
                        </a:rPr>
                        <a:t>($scope) {</a:t>
                      </a:r>
                      <a:br/>
                      <a:r>
                        <a:rPr b="0" lang="en-US" sz="2000" spc="-1" strike="noStrike">
                          <a:solidFill>
                            <a:srgbClr val="a9b7c6"/>
                          </a:solidFill>
                          <a:latin typeface="DejaVu Sans Mono"/>
                          <a:ea typeface="DejaVu Sans Mono"/>
                        </a:rPr>
                        <a:t>            $scope.</a:t>
                      </a:r>
                      <a:r>
                        <a:rPr b="0" lang="en-US" sz="2000" spc="-1" strike="noStrike">
                          <a:solidFill>
                            <a:srgbClr val="9876aa"/>
                          </a:solidFill>
                          <a:latin typeface="DejaVu Sans Mono"/>
                          <a:ea typeface="DejaVu Sans Mono"/>
                        </a:rPr>
                        <a:t>textchg </a:t>
                      </a:r>
                      <a:r>
                        <a:rPr b="0" lang="en-US" sz="2000" spc="-1" strike="noStrike">
                          <a:solidFill>
                            <a:srgbClr val="a9b7c6"/>
                          </a:solidFill>
                          <a:latin typeface="DejaVu Sans Mono"/>
                          <a:ea typeface="DejaVu Sans Mono"/>
                        </a:rPr>
                        <a:t>= </a:t>
                      </a:r>
                      <a:r>
                        <a:rPr b="0" lang="en-US" sz="2000" spc="-1" strike="noStrike">
                          <a:solidFill>
                            <a:srgbClr val="6a8759"/>
                          </a:solidFill>
                          <a:latin typeface="DejaVu Sans Mono"/>
                          <a:ea typeface="DejaVu Sans Mono"/>
                        </a:rPr>
                        <a:t>"Click đ</a:t>
                      </a:r>
                      <a:r>
                        <a:rPr b="0" lang="en-US" sz="2000" spc="-1" strike="noStrike">
                          <a:solidFill>
                            <a:srgbClr val="6a8759"/>
                          </a:solidFill>
                          <a:latin typeface="Arial"/>
                          <a:ea typeface="Arial"/>
                        </a:rPr>
                        <a:t>ể</a:t>
                      </a:r>
                      <a:r>
                        <a:rPr b="0" lang="en-US" sz="2000" spc="-1" strike="noStrike">
                          <a:solidFill>
                            <a:srgbClr val="6a8759"/>
                          </a:solidFill>
                          <a:latin typeface="DejaVu Sans Mono"/>
                          <a:ea typeface="DejaVu Sans Mono"/>
                        </a:rPr>
                        <a:t> hiện lên"</a:t>
                      </a:r>
                      <a:r>
                        <a:rPr b="0" lang="en-US" sz="2000" spc="-1" strike="noStrike">
                          <a:solidFill>
                            <a:srgbClr val="cc7832"/>
                          </a:solidFill>
                          <a:latin typeface="DejaVu Sans Mono"/>
                          <a:ea typeface="DejaVu Sans Mono"/>
                        </a:rPr>
                        <a:t>;</a:t>
                      </a:r>
                      <a:br/>
                      <a:r>
                        <a:rPr b="0" lang="en-US" sz="2000" spc="-1" strike="noStrike">
                          <a:solidFill>
                            <a:srgbClr val="cc7832"/>
                          </a:solidFill>
                          <a:latin typeface="DejaVu Sans Mono"/>
                          <a:ea typeface="DejaVu Sans Mono"/>
                        </a:rPr>
                        <a:t>            </a:t>
                      </a:r>
                      <a:r>
                        <a:rPr b="0" lang="en-US" sz="2000" spc="-1" strike="noStrike">
                          <a:solidFill>
                            <a:srgbClr val="a9b7c6"/>
                          </a:solidFill>
                          <a:latin typeface="DejaVu Sans Mono"/>
                          <a:ea typeface="DejaVu Sans Mono"/>
                        </a:rPr>
                        <a:t>$scope.</a:t>
                      </a:r>
                      <a:r>
                        <a:rPr b="0" lang="en-US" sz="2000" spc="-1" strike="noStrike">
                          <a:solidFill>
                            <a:srgbClr val="ffc66d"/>
                          </a:solidFill>
                          <a:latin typeface="DejaVu Sans Mono"/>
                          <a:ea typeface="DejaVu Sans Mono"/>
                        </a:rPr>
                        <a:t>chg </a:t>
                      </a:r>
                      <a:r>
                        <a:rPr b="0" lang="en-US" sz="2000" spc="-1" strike="noStrike">
                          <a:solidFill>
                            <a:srgbClr val="a9b7c6"/>
                          </a:solidFill>
                          <a:latin typeface="DejaVu Sans Mono"/>
                          <a:ea typeface="DejaVu Sans Mono"/>
                        </a:rPr>
                        <a:t>= </a:t>
                      </a:r>
                      <a:r>
                        <a:rPr b="1" lang="en-US" sz="2000" spc="-1" strike="noStrike">
                          <a:solidFill>
                            <a:srgbClr val="cc7832"/>
                          </a:solidFill>
                          <a:latin typeface="DejaVu Sans Mono"/>
                          <a:ea typeface="DejaVu Sans Mono"/>
                        </a:rPr>
                        <a:t>function</a:t>
                      </a:r>
                      <a:r>
                        <a:rPr b="0" lang="en-US" sz="2000" spc="-1" strike="noStrike">
                          <a:solidFill>
                            <a:srgbClr val="a9b7c6"/>
                          </a:solidFill>
                          <a:latin typeface="DejaVu Sans Mono"/>
                          <a:ea typeface="DejaVu Sans Mono"/>
                        </a:rPr>
                        <a:t>(sw) {</a:t>
                      </a:r>
                      <a:br/>
                      <a:r>
                        <a:rPr b="0" lang="en-US" sz="2000" spc="-1" strike="noStrike">
                          <a:solidFill>
                            <a:srgbClr val="a9b7c6"/>
                          </a:solidFill>
                          <a:latin typeface="DejaVu Sans Mono"/>
                          <a:ea typeface="DejaVu Sans Mono"/>
                        </a:rPr>
                        <a:t>                </a:t>
                      </a:r>
                      <a:r>
                        <a:rPr b="1" lang="en-US" sz="2000" spc="-1" strike="noStrike">
                          <a:solidFill>
                            <a:srgbClr val="cc7832"/>
                          </a:solidFill>
                          <a:latin typeface="DejaVu Sans Mono"/>
                          <a:ea typeface="DejaVu Sans Mono"/>
                        </a:rPr>
                        <a:t>if</a:t>
                      </a:r>
                      <a:r>
                        <a:rPr b="0" lang="en-US" sz="2000" spc="-1" strike="noStrike">
                          <a:solidFill>
                            <a:srgbClr val="a9b7c6"/>
                          </a:solidFill>
                          <a:latin typeface="DejaVu Sans Mono"/>
                          <a:ea typeface="DejaVu Sans Mono"/>
                        </a:rPr>
                        <a:t>(sw)</a:t>
                      </a:r>
                      <a:br/>
                      <a:r>
                        <a:rPr b="0" lang="en-US" sz="2000" spc="-1" strike="noStrike">
                          <a:solidFill>
                            <a:srgbClr val="a9b7c6"/>
                          </a:solidFill>
                          <a:latin typeface="DejaVu Sans Mono"/>
                          <a:ea typeface="DejaVu Sans Mono"/>
                        </a:rPr>
                        <a:t>                    $scope.</a:t>
                      </a:r>
                      <a:r>
                        <a:rPr b="0" lang="en-US" sz="2000" spc="-1" strike="noStrike">
                          <a:solidFill>
                            <a:srgbClr val="9876aa"/>
                          </a:solidFill>
                          <a:latin typeface="DejaVu Sans Mono"/>
                          <a:ea typeface="DejaVu Sans Mono"/>
                        </a:rPr>
                        <a:t>textchg </a:t>
                      </a:r>
                      <a:r>
                        <a:rPr b="0" lang="en-US" sz="2000" spc="-1" strike="noStrike">
                          <a:solidFill>
                            <a:srgbClr val="a9b7c6"/>
                          </a:solidFill>
                          <a:latin typeface="DejaVu Sans Mono"/>
                          <a:ea typeface="DejaVu Sans Mono"/>
                        </a:rPr>
                        <a:t>= </a:t>
                      </a:r>
                      <a:r>
                        <a:rPr b="0" lang="en-US" sz="2000" spc="-1" strike="noStrike">
                          <a:solidFill>
                            <a:srgbClr val="6a8759"/>
                          </a:solidFill>
                          <a:latin typeface="DejaVu Sans Mono"/>
                          <a:ea typeface="DejaVu Sans Mono"/>
                        </a:rPr>
                        <a:t>"Click đ</a:t>
                      </a:r>
                      <a:r>
                        <a:rPr b="0" lang="en-US" sz="2000" spc="-1" strike="noStrike">
                          <a:solidFill>
                            <a:srgbClr val="6a8759"/>
                          </a:solidFill>
                          <a:latin typeface="Arial"/>
                          <a:ea typeface="Arial"/>
                        </a:rPr>
                        <a:t>ể</a:t>
                      </a:r>
                      <a:r>
                        <a:rPr b="0" lang="en-US" sz="2000" spc="-1" strike="noStrike">
                          <a:solidFill>
                            <a:srgbClr val="6a8759"/>
                          </a:solidFill>
                          <a:latin typeface="DejaVu Sans Mono"/>
                          <a:ea typeface="DejaVu Sans Mono"/>
                        </a:rPr>
                        <a:t> hiện lại"</a:t>
                      </a:r>
                      <a:r>
                        <a:rPr b="0" lang="en-US" sz="2000" spc="-1" strike="noStrike">
                          <a:solidFill>
                            <a:srgbClr val="cc7832"/>
                          </a:solidFill>
                          <a:latin typeface="DejaVu Sans Mono"/>
                          <a:ea typeface="DejaVu Sans Mono"/>
                        </a:rPr>
                        <a:t>;</a:t>
                      </a:r>
                      <a:br/>
                      <a:r>
                        <a:rPr b="0" lang="en-US" sz="2000" spc="-1" strike="noStrike">
                          <a:solidFill>
                            <a:srgbClr val="cc7832"/>
                          </a:solidFill>
                          <a:latin typeface="DejaVu Sans Mono"/>
                          <a:ea typeface="DejaVu Sans Mono"/>
                        </a:rPr>
                        <a:t>                </a:t>
                      </a:r>
                      <a:r>
                        <a:rPr b="1" lang="en-US" sz="2000" spc="-1" strike="noStrike">
                          <a:solidFill>
                            <a:srgbClr val="cc7832"/>
                          </a:solidFill>
                          <a:latin typeface="DejaVu Sans Mono"/>
                          <a:ea typeface="DejaVu Sans Mono"/>
                        </a:rPr>
                        <a:t>else</a:t>
                      </a:r>
                      <a:br/>
                      <a:r>
                        <a:rPr b="1" lang="en-US" sz="2000" spc="-1" strike="noStrike">
                          <a:solidFill>
                            <a:srgbClr val="cc7832"/>
                          </a:solidFill>
                          <a:latin typeface="DejaVu Sans Mono"/>
                          <a:ea typeface="DejaVu Sans Mono"/>
                        </a:rPr>
                        <a:t>                    </a:t>
                      </a:r>
                      <a:r>
                        <a:rPr b="0" lang="en-US" sz="2000" spc="-1" strike="noStrike">
                          <a:solidFill>
                            <a:srgbClr val="a9b7c6"/>
                          </a:solidFill>
                          <a:latin typeface="DejaVu Sans Mono"/>
                          <a:ea typeface="DejaVu Sans Mono"/>
                        </a:rPr>
                        <a:t>$scope.</a:t>
                      </a:r>
                      <a:r>
                        <a:rPr b="0" lang="en-US" sz="2000" spc="-1" strike="noStrike">
                          <a:solidFill>
                            <a:srgbClr val="9876aa"/>
                          </a:solidFill>
                          <a:latin typeface="DejaVu Sans Mono"/>
                          <a:ea typeface="DejaVu Sans Mono"/>
                        </a:rPr>
                        <a:t>textchg </a:t>
                      </a:r>
                      <a:r>
                        <a:rPr b="0" lang="en-US" sz="2000" spc="-1" strike="noStrike">
                          <a:solidFill>
                            <a:srgbClr val="a9b7c6"/>
                          </a:solidFill>
                          <a:latin typeface="DejaVu Sans Mono"/>
                          <a:ea typeface="DejaVu Sans Mono"/>
                        </a:rPr>
                        <a:t>= </a:t>
                      </a:r>
                      <a:r>
                        <a:rPr b="0" lang="en-US" sz="2000" spc="-1" strike="noStrike">
                          <a:solidFill>
                            <a:srgbClr val="6a8759"/>
                          </a:solidFill>
                          <a:latin typeface="DejaVu Sans Mono"/>
                          <a:ea typeface="DejaVu Sans Mono"/>
                        </a:rPr>
                        <a:t>"Click đ</a:t>
                      </a:r>
                      <a:r>
                        <a:rPr b="0" lang="en-US" sz="2000" spc="-1" strike="noStrike">
                          <a:solidFill>
                            <a:srgbClr val="6a8759"/>
                          </a:solidFill>
                          <a:latin typeface="Arial"/>
                          <a:ea typeface="Arial"/>
                        </a:rPr>
                        <a:t>ể</a:t>
                      </a:r>
                      <a:r>
                        <a:rPr b="0" lang="en-US" sz="2000" spc="-1" strike="noStrike">
                          <a:solidFill>
                            <a:srgbClr val="6a8759"/>
                          </a:solidFill>
                          <a:latin typeface="DejaVu Sans Mono"/>
                          <a:ea typeface="DejaVu Sans Mono"/>
                        </a:rPr>
                        <a:t> vô hiệu hoá"</a:t>
                      </a:r>
                      <a:r>
                        <a:rPr b="0" lang="en-US" sz="2000" spc="-1" strike="noStrike">
                          <a:solidFill>
                            <a:srgbClr val="cc7832"/>
                          </a:solidFill>
                          <a:latin typeface="DejaVu Sans Mono"/>
                          <a:ea typeface="DejaVu Sans Mono"/>
                        </a:rPr>
                        <a:t>;</a:t>
                      </a:r>
                      <a:br/>
                      <a:r>
                        <a:rPr b="0" lang="en-US" sz="2000" spc="-1" strike="noStrike">
                          <a:solidFill>
                            <a:srgbClr val="cc7832"/>
                          </a:solidFill>
                          <a:latin typeface="DejaVu Sans Mono"/>
                          <a:ea typeface="DejaVu Sans Mono"/>
                        </a:rPr>
                        <a:t>            </a:t>
                      </a:r>
                      <a:r>
                        <a:rPr b="0" lang="en-US" sz="2000" spc="-1" strike="noStrike">
                          <a:solidFill>
                            <a:srgbClr val="a9b7c6"/>
                          </a:solidFill>
                          <a:latin typeface="DejaVu Sans Mono"/>
                          <a:ea typeface="DejaVu Sans Mono"/>
                        </a:rPr>
                        <a:t>}</a:t>
                      </a:r>
                      <a:br/>
                      <a:r>
                        <a:rPr b="0" lang="en-US" sz="2000" spc="-1" strike="noStrike">
                          <a:solidFill>
                            <a:srgbClr val="a9b7c6"/>
                          </a:solidFill>
                          <a:latin typeface="DejaVu Sans Mono"/>
                          <a:ea typeface="DejaVu Sans Mono"/>
                        </a:rPr>
                        <a:t>        })</a:t>
                      </a:r>
                      <a:r>
                        <a:rPr b="0" lang="en-US" sz="2000" spc="-1" strike="noStrike">
                          <a:solidFill>
                            <a:srgbClr val="cc7832"/>
                          </a:solidFill>
                          <a:latin typeface="DejaVu Sans Mono"/>
                          <a:ea typeface="DejaVu Sans Mono"/>
                        </a:rPr>
                        <a:t>;</a:t>
                      </a:r>
                      <a:br/>
                      <a:r>
                        <a:rPr b="0" lang="en-US" sz="2000" spc="-1" strike="noStrike">
                          <a:solidFill>
                            <a:srgbClr val="cc7832"/>
                          </a:solidFill>
                          <a:latin typeface="DejaVu Sans Mono"/>
                          <a:ea typeface="DejaVu Sans Mono"/>
                        </a:rPr>
                        <a:t>    </a:t>
                      </a:r>
                      <a:r>
                        <a:rPr b="0" lang="en-US" sz="2000" spc="-1" strike="noStrike">
                          <a:solidFill>
                            <a:srgbClr val="e8bf6a"/>
                          </a:solidFill>
                          <a:latin typeface="DejaVu Sans Mono"/>
                          <a:ea typeface="DejaVu Sans Mono"/>
                        </a:rPr>
                        <a:t>&lt;/script&gt;</a:t>
                      </a:r>
                      <a:br/>
                      <a:br/>
                      <a:r>
                        <a:rPr b="0" lang="en-US" sz="2000" spc="-1" strike="noStrike">
                          <a:solidFill>
                            <a:srgbClr val="e8bf6a"/>
                          </a:solidFill>
                          <a:latin typeface="DejaVu Sans Mono"/>
                          <a:ea typeface="DejaVu Sans Mono"/>
                        </a:rPr>
                        <a:t>&lt;/body&gt;</a:t>
                      </a:r>
                      <a:br/>
                      <a:r>
                        <a:rPr b="0" lang="en-US" sz="2000" spc="-1" strike="noStrike">
                          <a:solidFill>
                            <a:srgbClr val="e8bf6a"/>
                          </a:solidFill>
                          <a:latin typeface="DejaVu Sans Mono"/>
                          <a:ea typeface="DejaVu Sans Mono"/>
                        </a:rPr>
                        <a:t>&lt;/html&gt;</a:t>
                      </a:r>
                      <a:endParaRPr b="0" lang="en-US"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3333"/>
                    </a:solidFill>
                  </a:tcPr>
                </a:tc>
              </a:tr>
            </a:tbl>
          </a:graphicData>
        </a:graphic>
      </p:graphicFrame>
      <p:graphicFrame>
        <p:nvGraphicFramePr>
          <p:cNvPr id="119" name="Table 3"/>
          <p:cNvGraphicFramePr/>
          <p:nvPr/>
        </p:nvGraphicFramePr>
        <p:xfrm>
          <a:off x="6945840" y="4895640"/>
          <a:ext cx="2348280" cy="687960"/>
        </p:xfrm>
        <a:graphic>
          <a:graphicData uri="http://schemas.openxmlformats.org/drawingml/2006/table">
            <a:tbl>
              <a:tblPr/>
              <a:tblGrid>
                <a:gridCol w="2348640"/>
              </a:tblGrid>
              <a:tr h="688320">
                <a:tc>
                  <a:txBody>
                    <a:bodyPr lIns="90000" rIns="90000"/>
                    <a:p>
                      <a:r>
                        <a:rPr b="0" lang="en-US" sz="2800" spc="-1" strike="noStrike">
                          <a:solidFill>
                            <a:srgbClr val="fffbcc"/>
                          </a:solidFill>
                          <a:latin typeface="Arial"/>
                        </a:rPr>
                        <a:t>Đoạn Script</a:t>
                      </a:r>
                      <a:endParaRPr b="0" lang="en-US"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187c"/>
                    </a:solidFill>
                  </a:tcPr>
                </a:tc>
              </a:tr>
            </a:tbl>
          </a:graphicData>
        </a:graphic>
      </p:graphicFrame>
    </p:spTree>
  </p:cSld>
  <p:transition spd="med">
    <p:fade/>
  </p:transition>
  <p:timing>
    <p:tnLst>
      <p:par>
        <p:cTn id="284" dur="indefinite" restart="never" nodeType="tmRoot">
          <p:childTnLst>
            <p:seq>
              <p:cTn id="285"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520" cy="1324440"/>
          </a:xfrm>
          <a:prstGeom prst="rect">
            <a:avLst/>
          </a:prstGeom>
          <a:noFill/>
          <a:ln>
            <a:noFill/>
          </a:ln>
        </p:spPr>
        <p:style>
          <a:lnRef idx="0"/>
          <a:fillRef idx="0"/>
          <a:effectRef idx="0"/>
          <a:fontRef idx="minor"/>
        </p:style>
        <p:txBody>
          <a:bodyPr lIns="0" rIns="0" tIns="0" bIns="0" anchor="ctr"/>
          <a:p>
            <a:r>
              <a:rPr b="1" lang="en-US" sz="5400" spc="-1" strike="noStrike">
                <a:solidFill>
                  <a:srgbClr val="000000"/>
                </a:solidFill>
                <a:latin typeface="Calibri"/>
                <a:ea typeface="DejaVu Sans"/>
              </a:rPr>
              <a:t>Kết quả</a:t>
            </a:r>
            <a:endParaRPr b="0" lang="en-US" sz="5400" spc="-1" strike="noStrike">
              <a:latin typeface="Arial"/>
            </a:endParaRPr>
          </a:p>
        </p:txBody>
      </p:sp>
      <p:pic>
        <p:nvPicPr>
          <p:cNvPr id="121" name="" descr=""/>
          <p:cNvPicPr/>
          <p:nvPr/>
        </p:nvPicPr>
        <p:blipFill>
          <a:blip r:embed="rId1"/>
          <a:stretch/>
        </p:blipFill>
        <p:spPr>
          <a:xfrm>
            <a:off x="853200" y="1775520"/>
            <a:ext cx="5181120" cy="4350240"/>
          </a:xfrm>
          <a:prstGeom prst="rect">
            <a:avLst/>
          </a:prstGeom>
          <a:ln>
            <a:noFill/>
          </a:ln>
        </p:spPr>
      </p:pic>
      <p:pic>
        <p:nvPicPr>
          <p:cNvPr id="122" name="" descr=""/>
          <p:cNvPicPr/>
          <p:nvPr/>
        </p:nvPicPr>
        <p:blipFill>
          <a:blip r:embed="rId2"/>
          <a:stretch/>
        </p:blipFill>
        <p:spPr>
          <a:xfrm>
            <a:off x="6127200" y="1800360"/>
            <a:ext cx="5393520" cy="4325400"/>
          </a:xfrm>
          <a:prstGeom prst="rect">
            <a:avLst/>
          </a:prstGeom>
          <a:ln>
            <a:noFill/>
          </a:ln>
        </p:spPr>
      </p:pic>
      <p:graphicFrame>
        <p:nvGraphicFramePr>
          <p:cNvPr id="123" name="Table 2"/>
          <p:cNvGraphicFramePr/>
          <p:nvPr/>
        </p:nvGraphicFramePr>
        <p:xfrm rot="10800000">
          <a:off x="-3992400" y="4501800"/>
          <a:ext cx="4876560" cy="658080"/>
        </p:xfrm>
        <a:graphic>
          <a:graphicData uri="http://schemas.openxmlformats.org/drawingml/2006/table">
            <a:tbl>
              <a:tblPr/>
              <a:tblGrid>
                <a:gridCol w="4876920"/>
              </a:tblGrid>
              <a:tr h="658440">
                <a:tc>
                  <a:txBody>
                    <a:bodyPr lIns="90000" rIns="90000"/>
                    <a:p>
                      <a:pPr algn="just">
                        <a:lnSpc>
                          <a:spcPct val="100000"/>
                        </a:lnSpc>
                      </a:pPr>
                      <a:r>
                        <a:rPr b="0" lang="en-US" sz="2000" spc="-1" strike="noStrike">
                          <a:solidFill>
                            <a:srgbClr val="ffe5ca"/>
                          </a:solidFill>
                          <a:latin typeface="Arial"/>
                          <a:ea typeface="Arial"/>
                        </a:rPr>
                        <a:t>click chuột vào ô checkbox để uncheck nút bấm hiện lên</a:t>
                      </a:r>
                      <a:endParaRPr b="0" lang="en-US"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187c"/>
                    </a:solidFill>
                  </a:tcPr>
                </a:tc>
              </a:tr>
            </a:tbl>
          </a:graphicData>
        </a:graphic>
      </p:graphicFrame>
      <p:graphicFrame>
        <p:nvGraphicFramePr>
          <p:cNvPr id="124" name="Table 3"/>
          <p:cNvGraphicFramePr/>
          <p:nvPr/>
        </p:nvGraphicFramePr>
        <p:xfrm>
          <a:off x="6282360" y="4996800"/>
          <a:ext cx="4877280" cy="636120"/>
        </p:xfrm>
        <a:graphic>
          <a:graphicData uri="http://schemas.openxmlformats.org/drawingml/2006/table">
            <a:tbl>
              <a:tblPr/>
              <a:tblGrid>
                <a:gridCol w="4877640"/>
              </a:tblGrid>
              <a:tr h="636480">
                <a:tc>
                  <a:txBody>
                    <a:bodyPr lIns="90000" rIns="90000"/>
                    <a:p>
                      <a:pPr algn="just">
                        <a:lnSpc>
                          <a:spcPct val="100000"/>
                        </a:lnSpc>
                      </a:pPr>
                      <a:r>
                        <a:rPr b="0" lang="en-US" sz="2000" spc="-1" strike="noStrike">
                          <a:solidFill>
                            <a:srgbClr val="ffe5ca"/>
                          </a:solidFill>
                          <a:latin typeface="Arial"/>
                          <a:ea typeface="Arial"/>
                        </a:rPr>
                        <a:t>khi re-check lại, nút bấm mờ đi và vô hiệu hoá, không thể click chuột.</a:t>
                      </a:r>
                      <a:endParaRPr b="0" lang="en-US"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187c"/>
                    </a:solidFill>
                  </a:tcPr>
                </a:tc>
              </a:tr>
            </a:tbl>
          </a:graphicData>
        </a:graphic>
      </p:graphicFrame>
    </p:spTree>
  </p:cSld>
  <p:transition spd="med">
    <p:fade/>
  </p:transition>
  <p:timing>
    <p:tnLst>
      <p:par>
        <p:cTn id="286" dur="indefinite" restart="never" nodeType="tmRoot">
          <p:childTnLst>
            <p:seq>
              <p:cTn id="287"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11440" y="2167200"/>
            <a:ext cx="10514520" cy="13244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8800" spc="-1" strike="noStrike">
                <a:solidFill>
                  <a:srgbClr val="000000"/>
                </a:solidFill>
                <a:latin typeface="Times New Roman"/>
                <a:ea typeface="Tahoma"/>
              </a:rPr>
              <a:t>End.</a:t>
            </a:r>
            <a:endParaRPr b="0" lang="en-US" sz="8800" spc="-1" strike="noStrike">
              <a:latin typeface="Arial"/>
            </a:endParaRPr>
          </a:p>
        </p:txBody>
      </p:sp>
    </p:spTree>
  </p:cSld>
  <p:transition spd="med">
    <p:fade/>
  </p:transition>
  <p:timing>
    <p:tnLst>
      <p:par>
        <p:cTn id="288" dur="indefinite" restart="never" nodeType="tmRoot">
          <p:childTnLst>
            <p:seq>
              <p:cTn id="289" dur="indefinite" nodeType="mainSeq">
                <p:childTnLst>
                  <p:par>
                    <p:cTn id="290" fill="hold">
                      <p:stCondLst>
                        <p:cond delay="indefinite"/>
                      </p:stCondLst>
                      <p:childTnLst>
                        <p:par>
                          <p:cTn id="291" fill="hold">
                            <p:stCondLst>
                              <p:cond delay="0"/>
                            </p:stCondLst>
                            <p:childTnLst>
                              <p:par>
                                <p:cTn id="292" nodeType="clickEffect" fill="hold" presetClass="entr" presetID="10">
                                  <p:stCondLst>
                                    <p:cond delay="0"/>
                                  </p:stCondLst>
                                  <p:childTnLst>
                                    <p:set>
                                      <p:cBhvr>
                                        <p:cTn id="293" dur="1" fill="hold">
                                          <p:stCondLst>
                                            <p:cond delay="0"/>
                                          </p:stCondLst>
                                        </p:cTn>
                                        <p:tgtEl>
                                          <p:spTgt spid="125"/>
                                        </p:tgtEl>
                                        <p:attrNameLst>
                                          <p:attrName>style.visibility</p:attrName>
                                        </p:attrNameLst>
                                      </p:cBhvr>
                                      <p:to>
                                        <p:strVal val="visible"/>
                                      </p:to>
                                    </p:set>
                                    <p:animEffect filter="fade" transition="in">
                                      <p:cBhvr additive="repl">
                                        <p:cTn id="294" dur="500"/>
                                        <p:tgtEl>
                                          <p:spTgt spid="12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000000"/>
                </a:solidFill>
                <a:latin typeface="Times New Roman"/>
                <a:ea typeface="DejaVu Sans"/>
              </a:rPr>
              <a:t>Các tính năng chung của AngularJS</a:t>
            </a:r>
            <a:endParaRPr b="0" lang="en-US" sz="4800" spc="-1" strike="noStrike">
              <a:latin typeface="Arial"/>
            </a:endParaRPr>
          </a:p>
        </p:txBody>
      </p:sp>
      <p:sp>
        <p:nvSpPr>
          <p:cNvPr id="82" name="CustomShape 2"/>
          <p:cNvSpPr/>
          <p:nvPr/>
        </p:nvSpPr>
        <p:spPr>
          <a:xfrm>
            <a:off x="838080" y="189108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AngularJS là một Framework phát triển mạnh mẽ dựa trên JavaScript</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AngularJS cung cấp cho lập trình viên những tùy chọn để viết các ứng dụng client-side trong mô hình MVC (Model View Controller) một cách rõ ràng.</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Các ứng dụng được viết bởi AngularJS tương thích với nhiều phiên bản trình duyệt web. AngularJS tự động xử lý mã JavaScript để phù hợp với mỗi trình duyệt.</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AngularJS có mã nguồn mở, miễn phí hoàn toàn.</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ransition spd="slow">
    <p:push dir="u"/>
  </p:transition>
  <p:timing>
    <p:tnLst>
      <p:par>
        <p:cTn id="30" dur="indefinite" restart="never" nodeType="tmRoot">
          <p:childTnLst>
            <p:seq>
              <p:cTn id="31" dur="indefinite" nodeType="mainSeq">
                <p:childTnLst>
                  <p:par>
                    <p:cTn id="32" fill="hold">
                      <p:stCondLst>
                        <p:cond delay="indefinite"/>
                      </p:stCondLst>
                      <p:childTnLst>
                        <p:par>
                          <p:cTn id="33" fill="hold">
                            <p:stCondLst>
                              <p:cond delay="0"/>
                            </p:stCondLst>
                            <p:childTnLst>
                              <p:par>
                                <p:cTn id="34" nodeType="clickEffect" fill="hold" presetClass="entr" presetID="10">
                                  <p:stCondLst>
                                    <p:cond delay="0"/>
                                  </p:stCondLst>
                                  <p:childTnLst>
                                    <p:set>
                                      <p:cBhvr>
                                        <p:cTn id="35" dur="1" fill="hold">
                                          <p:stCondLst>
                                            <p:cond delay="0"/>
                                          </p:stCondLst>
                                        </p:cTn>
                                        <p:tgtEl>
                                          <p:spTgt spid="81"/>
                                        </p:tgtEl>
                                        <p:attrNameLst>
                                          <p:attrName>style.visibility</p:attrName>
                                        </p:attrNameLst>
                                      </p:cBhvr>
                                      <p:to>
                                        <p:strVal val="visible"/>
                                      </p:to>
                                    </p:set>
                                    <p:animEffect filter="fade" transition="in">
                                      <p:cBhvr additive="repl">
                                        <p:cTn id="36" dur="500"/>
                                        <p:tgtEl>
                                          <p:spTgt spid="81"/>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0">
                                  <p:stCondLst>
                                    <p:cond delay="0"/>
                                  </p:stCondLst>
                                  <p:childTnLst>
                                    <p:set>
                                      <p:cBhvr>
                                        <p:cTn id="40" dur="1" fill="hold">
                                          <p:stCondLst>
                                            <p:cond delay="0"/>
                                          </p:stCondLst>
                                        </p:cTn>
                                        <p:tgtEl>
                                          <p:spTgt spid="82">
                                            <p:txEl>
                                              <p:pRg st="0" end="66"/>
                                            </p:txEl>
                                          </p:spTgt>
                                        </p:tgtEl>
                                        <p:attrNameLst>
                                          <p:attrName>style.visibility</p:attrName>
                                        </p:attrNameLst>
                                      </p:cBhvr>
                                      <p:to>
                                        <p:strVal val="visible"/>
                                      </p:to>
                                    </p:set>
                                    <p:animEffect filter="fade" transition="in">
                                      <p:cBhvr additive="repl">
                                        <p:cTn id="41" dur="500"/>
                                        <p:tgtEl>
                                          <p:spTgt spid="82">
                                            <p:txEl>
                                              <p:pRg st="0" end="66"/>
                                            </p:txEl>
                                          </p:spTgt>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dur="1" fill="hold">
                                          <p:stCondLst>
                                            <p:cond delay="0"/>
                                          </p:stCondLst>
                                        </p:cTn>
                                        <p:tgtEl>
                                          <p:spTgt spid="82">
                                            <p:txEl>
                                              <p:pRg st="415" end="415"/>
                                            </p:txEl>
                                          </p:spTgt>
                                        </p:tgtEl>
                                        <p:attrNameLst>
                                          <p:attrName>style.visibility</p:attrName>
                                        </p:attrNameLst>
                                      </p:cBhvr>
                                      <p:to>
                                        <p:strVal val="visible"/>
                                      </p:to>
                                    </p:set>
                                    <p:animEffect filter="fade" transition="in">
                                      <p:cBhvr additive="repl">
                                        <p:cTn id="46" dur="500"/>
                                        <p:tgtEl>
                                          <p:spTgt spid="82">
                                            <p:txEl>
                                              <p:pRg st="415" end="415"/>
                                            </p:txEl>
                                          </p:spTgt>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0">
                                  <p:stCondLst>
                                    <p:cond delay="0"/>
                                  </p:stCondLst>
                                  <p:childTnLst>
                                    <p:set>
                                      <p:cBhvr>
                                        <p:cTn id="50" dur="1" fill="hold">
                                          <p:stCondLst>
                                            <p:cond delay="0"/>
                                          </p:stCondLst>
                                        </p:cTn>
                                        <p:tgtEl>
                                          <p:spTgt spid="82">
                                            <p:txEl>
                                              <p:pRg st="415" end="415"/>
                                            </p:txEl>
                                          </p:spTgt>
                                        </p:tgtEl>
                                        <p:attrNameLst>
                                          <p:attrName>style.visibility</p:attrName>
                                        </p:attrNameLst>
                                      </p:cBhvr>
                                      <p:to>
                                        <p:strVal val="visible"/>
                                      </p:to>
                                    </p:set>
                                    <p:animEffect filter="fade" transition="in">
                                      <p:cBhvr additive="repl">
                                        <p:cTn id="51" dur="500"/>
                                        <p:tgtEl>
                                          <p:spTgt spid="82">
                                            <p:txEl>
                                              <p:pRg st="415" end="415"/>
                                            </p:txEl>
                                          </p:spTgt>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0">
                                  <p:stCondLst>
                                    <p:cond delay="0"/>
                                  </p:stCondLst>
                                  <p:childTnLst>
                                    <p:set>
                                      <p:cBhvr>
                                        <p:cTn id="55" dur="1" fill="hold">
                                          <p:stCondLst>
                                            <p:cond delay="0"/>
                                          </p:stCondLst>
                                        </p:cTn>
                                        <p:tgtEl>
                                          <p:spTgt spid="82">
                                            <p:txEl>
                                              <p:pRg st="415" end="415"/>
                                            </p:txEl>
                                          </p:spTgt>
                                        </p:tgtEl>
                                        <p:attrNameLst>
                                          <p:attrName>style.visibility</p:attrName>
                                        </p:attrNameLst>
                                      </p:cBhvr>
                                      <p:to>
                                        <p:strVal val="visible"/>
                                      </p:to>
                                    </p:set>
                                    <p:animEffect filter="fade" transition="in">
                                      <p:cBhvr additive="repl">
                                        <p:cTn id="56" dur="500"/>
                                        <p:tgtEl>
                                          <p:spTgt spid="82">
                                            <p:txEl>
                                              <p:pRg st="415" end="41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imes New Roman"/>
                <a:ea typeface="DejaVu Sans"/>
              </a:rPr>
              <a:t>Các tính năng cốt lõi của AngularJS</a:t>
            </a:r>
            <a:br/>
            <a:endParaRPr b="0" lang="en-US" sz="4400" spc="-1" strike="noStrike">
              <a:latin typeface="Arial"/>
            </a:endParaRPr>
          </a:p>
        </p:txBody>
      </p:sp>
      <p:pic>
        <p:nvPicPr>
          <p:cNvPr id="84" name="Picture 3" descr=""/>
          <p:cNvPicPr/>
          <p:nvPr/>
        </p:nvPicPr>
        <p:blipFill>
          <a:blip r:embed="rId1"/>
          <a:stretch/>
        </p:blipFill>
        <p:spPr>
          <a:xfrm>
            <a:off x="838080" y="1336320"/>
            <a:ext cx="8485200" cy="5281200"/>
          </a:xfrm>
          <a:prstGeom prst="rect">
            <a:avLst/>
          </a:prstGeom>
          <a:ln>
            <a:noFill/>
          </a:ln>
        </p:spPr>
      </p:pic>
    </p:spTree>
  </p:cSld>
  <p:transition spd="slow">
    <p:push dir="u"/>
  </p:transition>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0">
                                  <p:stCondLst>
                                    <p:cond delay="0"/>
                                  </p:stCondLst>
                                  <p:childTnLst>
                                    <p:set>
                                      <p:cBhvr>
                                        <p:cTn id="62" dur="1" fill="hold">
                                          <p:stCondLst>
                                            <p:cond delay="0"/>
                                          </p:stCondLst>
                                        </p:cTn>
                                        <p:tgtEl>
                                          <p:spTgt spid="83"/>
                                        </p:tgtEl>
                                        <p:attrNameLst>
                                          <p:attrName>style.visibility</p:attrName>
                                        </p:attrNameLst>
                                      </p:cBhvr>
                                      <p:to>
                                        <p:strVal val="visible"/>
                                      </p:to>
                                    </p:set>
                                    <p:animEffect filter="fade" transition="in">
                                      <p:cBhvr additive="repl">
                                        <p:cTn id="63" dur="500"/>
                                        <p:tgtEl>
                                          <p:spTgt spid="83"/>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0">
                                  <p:stCondLst>
                                    <p:cond delay="0"/>
                                  </p:stCondLst>
                                  <p:childTnLst>
                                    <p:set>
                                      <p:cBhvr>
                                        <p:cTn id="67" dur="1" fill="hold">
                                          <p:stCondLst>
                                            <p:cond delay="0"/>
                                          </p:stCondLst>
                                        </p:cTn>
                                        <p:tgtEl>
                                          <p:spTgt spid="84"/>
                                        </p:tgtEl>
                                        <p:attrNameLst>
                                          <p:attrName>style.visibility</p:attrName>
                                        </p:attrNameLst>
                                      </p:cBhvr>
                                      <p:to>
                                        <p:strVal val="visible"/>
                                      </p:to>
                                    </p:set>
                                    <p:animEffect filter="fade" transition="in">
                                      <p:cBhvr additive="repl">
                                        <p:cTn id="68" dur="500"/>
                                        <p:tgtEl>
                                          <p:spTgt spid="8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10000" y="134748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Data-binding : tự động đồng bộ dữ liệu giữa model và view.</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Scope : là đối tượng có nhiệm vụ giao tiếp giữa controller và view.</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Controller : xử lí dữ liệu cho đối tượng $scope, từ đây bên views sẽ sử dụng các dữ liệu trong scope để hiển thị ra tương ứng.</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Service : là singleton object được khởi tạo 1 lần duy nhất cho mỗi ứng dụng, cung cấp các phương thức lưu trữ dữ liệu có sãn. ($http, $controller, $document, $compile, $parse, $rootScope,...)</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ransition spd="slow">
    <p:push dir="u"/>
  </p:transition>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0">
                                  <p:stCondLst>
                                    <p:cond delay="0"/>
                                  </p:stCondLst>
                                  <p:childTnLst>
                                    <p:set>
                                      <p:cBhvr>
                                        <p:cTn id="74" dur="1" fill="hold">
                                          <p:stCondLst>
                                            <p:cond delay="0"/>
                                          </p:stCondLst>
                                        </p:cTn>
                                        <p:tgtEl>
                                          <p:spTgt spid="85">
                                            <p:txEl>
                                              <p:pRg st="0" end="59"/>
                                            </p:txEl>
                                          </p:spTgt>
                                        </p:tgtEl>
                                        <p:attrNameLst>
                                          <p:attrName>style.visibility</p:attrName>
                                        </p:attrNameLst>
                                      </p:cBhvr>
                                      <p:to>
                                        <p:strVal val="visible"/>
                                      </p:to>
                                    </p:set>
                                    <p:animEffect filter="fade" transition="in">
                                      <p:cBhvr additive="repl">
                                        <p:cTn id="75" dur="500"/>
                                        <p:tgtEl>
                                          <p:spTgt spid="85">
                                            <p:txEl>
                                              <p:pRg st="0" end="59"/>
                                            </p:txEl>
                                          </p:spTgt>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0">
                                  <p:stCondLst>
                                    <p:cond delay="0"/>
                                  </p:stCondLst>
                                  <p:childTnLst>
                                    <p:set>
                                      <p:cBhvr>
                                        <p:cTn id="79" dur="1" fill="hold">
                                          <p:stCondLst>
                                            <p:cond delay="0"/>
                                          </p:stCondLst>
                                        </p:cTn>
                                        <p:tgtEl>
                                          <p:spTgt spid="85">
                                            <p:txEl>
                                              <p:pRg st="447" end="447"/>
                                            </p:txEl>
                                          </p:spTgt>
                                        </p:tgtEl>
                                        <p:attrNameLst>
                                          <p:attrName>style.visibility</p:attrName>
                                        </p:attrNameLst>
                                      </p:cBhvr>
                                      <p:to>
                                        <p:strVal val="visible"/>
                                      </p:to>
                                    </p:set>
                                    <p:animEffect filter="fade" transition="in">
                                      <p:cBhvr additive="repl">
                                        <p:cTn id="80" dur="500"/>
                                        <p:tgtEl>
                                          <p:spTgt spid="85">
                                            <p:txEl>
                                              <p:pRg st="447" end="447"/>
                                            </p:txEl>
                                          </p:spTgt>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0">
                                  <p:stCondLst>
                                    <p:cond delay="0"/>
                                  </p:stCondLst>
                                  <p:childTnLst>
                                    <p:set>
                                      <p:cBhvr>
                                        <p:cTn id="84" dur="1" fill="hold">
                                          <p:stCondLst>
                                            <p:cond delay="0"/>
                                          </p:stCondLst>
                                        </p:cTn>
                                        <p:tgtEl>
                                          <p:spTgt spid="85">
                                            <p:txEl>
                                              <p:pRg st="447" end="447"/>
                                            </p:txEl>
                                          </p:spTgt>
                                        </p:tgtEl>
                                        <p:attrNameLst>
                                          <p:attrName>style.visibility</p:attrName>
                                        </p:attrNameLst>
                                      </p:cBhvr>
                                      <p:to>
                                        <p:strVal val="visible"/>
                                      </p:to>
                                    </p:set>
                                    <p:animEffect filter="fade" transition="in">
                                      <p:cBhvr additive="repl">
                                        <p:cTn id="85" dur="500"/>
                                        <p:tgtEl>
                                          <p:spTgt spid="85">
                                            <p:txEl>
                                              <p:pRg st="447" end="447"/>
                                            </p:txEl>
                                          </p:spTgt>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10">
                                  <p:stCondLst>
                                    <p:cond delay="0"/>
                                  </p:stCondLst>
                                  <p:childTnLst>
                                    <p:set>
                                      <p:cBhvr>
                                        <p:cTn id="89" dur="1" fill="hold">
                                          <p:stCondLst>
                                            <p:cond delay="0"/>
                                          </p:stCondLst>
                                        </p:cTn>
                                        <p:tgtEl>
                                          <p:spTgt spid="85">
                                            <p:txEl>
                                              <p:pRg st="447" end="447"/>
                                            </p:txEl>
                                          </p:spTgt>
                                        </p:tgtEl>
                                        <p:attrNameLst>
                                          <p:attrName>style.visibility</p:attrName>
                                        </p:attrNameLst>
                                      </p:cBhvr>
                                      <p:to>
                                        <p:strVal val="visible"/>
                                      </p:to>
                                    </p:set>
                                    <p:animEffect filter="fade" transition="in">
                                      <p:cBhvr additive="repl">
                                        <p:cTn id="90" dur="500"/>
                                        <p:tgtEl>
                                          <p:spTgt spid="85">
                                            <p:txEl>
                                              <p:pRg st="447" end="44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Filter : Lọc các tập con từ tập item trong các mảng và trả về các mảng mới.</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Directive : dùng để tạo các thẻ HTML riêng phục vụ những mục đích riêng. AngularJS có những directive có sẵn như ngBind, ngModel…</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Temple : một thành phần của view, hiển thị thông tin từ controller</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Routing : chuyển đổi giữa các action trong controller, qua lại giữa các view.</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59960" y="158328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MVC &amp; MVVM : mô hình thiết kế để phân chia các ứng dụng thành nhiều phần khác nhau (gọi là Model, View và Controller). AngularJS không triển khai MVC theo cách truyền thống, mà gắn liền hơn với Model-View-ViewModel.</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Deep link : Liên kết sâu, cho phép mã hóa trạng thái của ứng dụng trong các URL để nó có thể bookmark với công cụ tìm kiếm. Các ứng dụng có thể được phục hồi lại từ các địa chỉ URL với cùng một trạng thái.</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Dependency Injection: AngularJS có sẵn một hệ thống con dependency injection để giúp các lập trình viên tạo ra các ứng dụng dễ phát triển, dễ hiểu và kiểm tra.</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ransition spd="slow">
    <p:push dir="u"/>
  </p:transition>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0">
                                  <p:stCondLst>
                                    <p:cond delay="0"/>
                                  </p:stCondLst>
                                  <p:childTnLst>
                                    <p:set>
                                      <p:cBhvr>
                                        <p:cTn id="98" dur="1" fill="hold">
                                          <p:stCondLst>
                                            <p:cond delay="0"/>
                                          </p:stCondLst>
                                        </p:cTn>
                                        <p:tgtEl>
                                          <p:spTgt spid="87">
                                            <p:txEl>
                                              <p:pRg st="0" end="216"/>
                                            </p:txEl>
                                          </p:spTgt>
                                        </p:tgtEl>
                                        <p:attrNameLst>
                                          <p:attrName>style.visibility</p:attrName>
                                        </p:attrNameLst>
                                      </p:cBhvr>
                                      <p:to>
                                        <p:strVal val="visible"/>
                                      </p:to>
                                    </p:set>
                                    <p:animEffect filter="fade" transition="in">
                                      <p:cBhvr additive="repl">
                                        <p:cTn id="99" dur="500"/>
                                        <p:tgtEl>
                                          <p:spTgt spid="87">
                                            <p:txEl>
                                              <p:pRg st="0" end="216"/>
                                            </p:txEl>
                                          </p:spTgt>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0">
                                  <p:stCondLst>
                                    <p:cond delay="0"/>
                                  </p:stCondLst>
                                  <p:childTnLst>
                                    <p:set>
                                      <p:cBhvr>
                                        <p:cTn id="103" dur="1" fill="hold">
                                          <p:stCondLst>
                                            <p:cond delay="0"/>
                                          </p:stCondLst>
                                        </p:cTn>
                                        <p:tgtEl>
                                          <p:spTgt spid="87">
                                            <p:txEl>
                                              <p:pRg st="583" end="583"/>
                                            </p:txEl>
                                          </p:spTgt>
                                        </p:tgtEl>
                                        <p:attrNameLst>
                                          <p:attrName>style.visibility</p:attrName>
                                        </p:attrNameLst>
                                      </p:cBhvr>
                                      <p:to>
                                        <p:strVal val="visible"/>
                                      </p:to>
                                    </p:set>
                                    <p:animEffect filter="fade" transition="in">
                                      <p:cBhvr additive="repl">
                                        <p:cTn id="104" dur="500"/>
                                        <p:tgtEl>
                                          <p:spTgt spid="87">
                                            <p:txEl>
                                              <p:pRg st="583" end="583"/>
                                            </p:txEl>
                                          </p:spTgt>
                                        </p:tgtEl>
                                      </p:cBhvr>
                                    </p:animEffec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0">
                                  <p:stCondLst>
                                    <p:cond delay="0"/>
                                  </p:stCondLst>
                                  <p:childTnLst>
                                    <p:set>
                                      <p:cBhvr>
                                        <p:cTn id="108" dur="1" fill="hold">
                                          <p:stCondLst>
                                            <p:cond delay="0"/>
                                          </p:stCondLst>
                                        </p:cTn>
                                        <p:tgtEl>
                                          <p:spTgt spid="87">
                                            <p:txEl>
                                              <p:pRg st="583" end="583"/>
                                            </p:txEl>
                                          </p:spTgt>
                                        </p:tgtEl>
                                        <p:attrNameLst>
                                          <p:attrName>style.visibility</p:attrName>
                                        </p:attrNameLst>
                                      </p:cBhvr>
                                      <p:to>
                                        <p:strVal val="visible"/>
                                      </p:to>
                                    </p:set>
                                    <p:animEffect filter="fade" transition="in">
                                      <p:cBhvr additive="repl">
                                        <p:cTn id="109" dur="500"/>
                                        <p:tgtEl>
                                          <p:spTgt spid="87">
                                            <p:txEl>
                                              <p:pRg st="583" end="58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78300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000000"/>
                </a:solidFill>
                <a:latin typeface="Times New Roman"/>
                <a:ea typeface="DejaVu Sans"/>
              </a:rPr>
              <a:t>Các thành phần của AngularJS</a:t>
            </a:r>
            <a:br/>
            <a:endParaRPr b="0" lang="en-US" sz="4800" spc="-1" strike="noStrike">
              <a:latin typeface="Arial"/>
            </a:endParaRPr>
          </a:p>
        </p:txBody>
      </p:sp>
      <p:sp>
        <p:nvSpPr>
          <p:cNvPr id="89" name="CustomShape 2"/>
          <p:cNvSpPr/>
          <p:nvPr/>
        </p:nvSpPr>
        <p:spPr>
          <a:xfrm>
            <a:off x="838080" y="210852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ng-app : định nghĩa và liên kết một ứng dụng AngularJS tới HTML.</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ng-model : gắn kết giá trị của dữ liệu ứng dụng AngularJS đến các điều khiển đầu vào HTML.</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ng-bind : gắn kết dữ liệu ứng dụng AngularJS đến các thẻ HTML.</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ransition spd="slow">
    <p:push dir="u"/>
  </p:transition>
  <p:timing>
    <p:tnLst>
      <p:par>
        <p:cTn id="110" dur="indefinite" restart="never" nodeType="tmRoot">
          <p:childTnLst>
            <p:seq>
              <p:cTn id="111" dur="indefinite" nodeType="mainSeq">
                <p:childTnLst>
                  <p:par>
                    <p:cTn id="112" fill="hold">
                      <p:stCondLst>
                        <p:cond delay="indefinite"/>
                      </p:stCondLst>
                      <p:childTnLst>
                        <p:par>
                          <p:cTn id="113" fill="hold">
                            <p:stCondLst>
                              <p:cond delay="0"/>
                            </p:stCondLst>
                            <p:childTnLst>
                              <p:par>
                                <p:cTn id="114" nodeType="clickEffect" fill="hold" presetClass="entr" presetID="10">
                                  <p:stCondLst>
                                    <p:cond delay="0"/>
                                  </p:stCondLst>
                                  <p:childTnLst>
                                    <p:set>
                                      <p:cBhvr>
                                        <p:cTn id="115" dur="1" fill="hold">
                                          <p:stCondLst>
                                            <p:cond delay="0"/>
                                          </p:stCondLst>
                                        </p:cTn>
                                        <p:tgtEl>
                                          <p:spTgt spid="88"/>
                                        </p:tgtEl>
                                        <p:attrNameLst>
                                          <p:attrName>style.visibility</p:attrName>
                                        </p:attrNameLst>
                                      </p:cBhvr>
                                      <p:to>
                                        <p:strVal val="visible"/>
                                      </p:to>
                                    </p:set>
                                    <p:animEffect filter="fade" transition="in">
                                      <p:cBhvr additive="repl">
                                        <p:cTn id="116" dur="500"/>
                                        <p:tgtEl>
                                          <p:spTgt spid="88"/>
                                        </p:tgtEl>
                                      </p:cBhvr>
                                    </p:animEffec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0">
                                  <p:stCondLst>
                                    <p:cond delay="0"/>
                                  </p:stCondLst>
                                  <p:childTnLst>
                                    <p:set>
                                      <p:cBhvr>
                                        <p:cTn id="120" dur="1" fill="hold">
                                          <p:stCondLst>
                                            <p:cond delay="0"/>
                                          </p:stCondLst>
                                        </p:cTn>
                                        <p:tgtEl>
                                          <p:spTgt spid="89">
                                            <p:txEl>
                                              <p:pRg st="0" end="65"/>
                                            </p:txEl>
                                          </p:spTgt>
                                        </p:tgtEl>
                                        <p:attrNameLst>
                                          <p:attrName>style.visibility</p:attrName>
                                        </p:attrNameLst>
                                      </p:cBhvr>
                                      <p:to>
                                        <p:strVal val="visible"/>
                                      </p:to>
                                    </p:set>
                                    <p:animEffect filter="fade" transition="in">
                                      <p:cBhvr additive="repl">
                                        <p:cTn id="121" dur="500"/>
                                        <p:tgtEl>
                                          <p:spTgt spid="89">
                                            <p:txEl>
                                              <p:pRg st="0" end="65"/>
                                            </p:txEl>
                                          </p:spTgt>
                                        </p:tgtEl>
                                      </p:cBhvr>
                                    </p:animEffect>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10">
                                  <p:stCondLst>
                                    <p:cond delay="0"/>
                                  </p:stCondLst>
                                  <p:childTnLst>
                                    <p:set>
                                      <p:cBhvr>
                                        <p:cTn id="125" dur="1" fill="hold">
                                          <p:stCondLst>
                                            <p:cond delay="0"/>
                                          </p:stCondLst>
                                        </p:cTn>
                                        <p:tgtEl>
                                          <p:spTgt spid="89">
                                            <p:txEl>
                                              <p:pRg st="220" end="220"/>
                                            </p:txEl>
                                          </p:spTgt>
                                        </p:tgtEl>
                                        <p:attrNameLst>
                                          <p:attrName>style.visibility</p:attrName>
                                        </p:attrNameLst>
                                      </p:cBhvr>
                                      <p:to>
                                        <p:strVal val="visible"/>
                                      </p:to>
                                    </p:set>
                                    <p:animEffect filter="fade" transition="in">
                                      <p:cBhvr additive="repl">
                                        <p:cTn id="126" dur="500"/>
                                        <p:tgtEl>
                                          <p:spTgt spid="89">
                                            <p:txEl>
                                              <p:pRg st="220" end="220"/>
                                            </p:txEl>
                                          </p:spTgt>
                                        </p:tgtEl>
                                      </p:cBhvr>
                                    </p:animEffec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0">
                                  <p:stCondLst>
                                    <p:cond delay="0"/>
                                  </p:stCondLst>
                                  <p:childTnLst>
                                    <p:set>
                                      <p:cBhvr>
                                        <p:cTn id="130" dur="1" fill="hold">
                                          <p:stCondLst>
                                            <p:cond delay="0"/>
                                          </p:stCondLst>
                                        </p:cTn>
                                        <p:tgtEl>
                                          <p:spTgt spid="89">
                                            <p:txEl>
                                              <p:pRg st="220" end="220"/>
                                            </p:txEl>
                                          </p:spTgt>
                                        </p:tgtEl>
                                        <p:attrNameLst>
                                          <p:attrName>style.visibility</p:attrName>
                                        </p:attrNameLst>
                                      </p:cBhvr>
                                      <p:to>
                                        <p:strVal val="visible"/>
                                      </p:to>
                                    </p:set>
                                    <p:animEffect filter="fade" transition="in">
                                      <p:cBhvr additive="repl">
                                        <p:cTn id="131" dur="500"/>
                                        <p:tgtEl>
                                          <p:spTgt spid="89">
                                            <p:txEl>
                                              <p:pRg st="220" end="22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61272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000000"/>
                </a:solidFill>
                <a:latin typeface="Times New Roman"/>
                <a:ea typeface="DejaVu Sans"/>
              </a:rPr>
              <a:t>Ưu điểm</a:t>
            </a:r>
            <a:br/>
            <a:endParaRPr b="0" lang="en-US" sz="4800" spc="-1" strike="noStrike">
              <a:latin typeface="Arial"/>
            </a:endParaRPr>
          </a:p>
        </p:txBody>
      </p:sp>
      <p:sp>
        <p:nvSpPr>
          <p:cNvPr id="9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Cho phép tạo ra các ứng dụng một cách đơn giản, code sạch</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Sử dụng data bind giống .NET với tính năng liên kết với HTML.</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Đang ở giai đoạn thử nghiệm</a:t>
            </a:r>
            <a:endParaRPr b="0" lang="en-US" sz="2400" spc="-1" strike="noStrike">
              <a:latin typeface="Arial"/>
            </a:endParaRPr>
          </a:p>
          <a:p>
            <a:pPr marL="228600" indent="-227520">
              <a:lnSpc>
                <a:spcPct val="100000"/>
              </a:lnSpc>
              <a:spcBef>
                <a:spcPts val="1001"/>
              </a:spcBef>
              <a:buClr>
                <a:srgbClr val="000000"/>
              </a:buClr>
              <a:buFont typeface="Arial"/>
              <a:buChar char="•"/>
            </a:pPr>
            <a:r>
              <a:rPr b="0" lang="en-US" sz="2400" spc="-1" strike="noStrike">
                <a:solidFill>
                  <a:srgbClr val="000000"/>
                </a:solidFill>
                <a:latin typeface="Times New Roman"/>
                <a:ea typeface="DejaVu Sans"/>
              </a:rPr>
              <a:t>Có thể chạy trên hầu hết các trình duyệt điện thoại thông minh.</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ransition spd="slow">
    <p:push dir="u"/>
  </p:transition>
  <p:timing>
    <p:tnLst>
      <p:par>
        <p:cTn id="132" dur="indefinite" restart="never" nodeType="tmRoot">
          <p:childTnLst>
            <p:seq>
              <p:cTn id="133" dur="indefinite" nodeType="mainSeq">
                <p:childTnLst>
                  <p:par>
                    <p:cTn id="134" fill="hold">
                      <p:stCondLst>
                        <p:cond delay="indefinite"/>
                      </p:stCondLst>
                      <p:childTnLst>
                        <p:par>
                          <p:cTn id="135" fill="hold">
                            <p:stCondLst>
                              <p:cond delay="0"/>
                            </p:stCondLst>
                            <p:childTnLst>
                              <p:par>
                                <p:cTn id="136" nodeType="clickEffect" fill="hold" presetClass="entr" presetID="10">
                                  <p:stCondLst>
                                    <p:cond delay="0"/>
                                  </p:stCondLst>
                                  <p:childTnLst>
                                    <p:set>
                                      <p:cBhvr>
                                        <p:cTn id="137" dur="1" fill="hold">
                                          <p:stCondLst>
                                            <p:cond delay="0"/>
                                          </p:stCondLst>
                                        </p:cTn>
                                        <p:tgtEl>
                                          <p:spTgt spid="90"/>
                                        </p:tgtEl>
                                        <p:attrNameLst>
                                          <p:attrName>style.visibility</p:attrName>
                                        </p:attrNameLst>
                                      </p:cBhvr>
                                      <p:to>
                                        <p:strVal val="visible"/>
                                      </p:to>
                                    </p:set>
                                    <p:animEffect filter="fade" transition="in">
                                      <p:cBhvr additive="repl">
                                        <p:cTn id="138" dur="500"/>
                                        <p:tgtEl>
                                          <p:spTgt spid="90"/>
                                        </p:tgtEl>
                                      </p:cBhvr>
                                    </p:animEffec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0">
                                  <p:stCondLst>
                                    <p:cond delay="0"/>
                                  </p:stCondLst>
                                  <p:childTnLst>
                                    <p:set>
                                      <p:cBhvr>
                                        <p:cTn id="142" dur="1" fill="hold">
                                          <p:stCondLst>
                                            <p:cond delay="0"/>
                                          </p:stCondLst>
                                        </p:cTn>
                                        <p:tgtEl>
                                          <p:spTgt spid="91">
                                            <p:txEl>
                                              <p:pRg st="0" end="58"/>
                                            </p:txEl>
                                          </p:spTgt>
                                        </p:tgtEl>
                                        <p:attrNameLst>
                                          <p:attrName>style.visibility</p:attrName>
                                        </p:attrNameLst>
                                      </p:cBhvr>
                                      <p:to>
                                        <p:strVal val="visible"/>
                                      </p:to>
                                    </p:set>
                                    <p:animEffect filter="fade" transition="in">
                                      <p:cBhvr additive="repl">
                                        <p:cTn id="143" dur="500"/>
                                        <p:tgtEl>
                                          <p:spTgt spid="91">
                                            <p:txEl>
                                              <p:pRg st="0" end="58"/>
                                            </p:txEl>
                                          </p:spTgt>
                                        </p:tgtEl>
                                      </p:cBhvr>
                                    </p:animEffec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10">
                                  <p:stCondLst>
                                    <p:cond delay="0"/>
                                  </p:stCondLst>
                                  <p:childTnLst>
                                    <p:set>
                                      <p:cBhvr>
                                        <p:cTn id="147" dur="1" fill="hold">
                                          <p:stCondLst>
                                            <p:cond delay="0"/>
                                          </p:stCondLst>
                                        </p:cTn>
                                        <p:tgtEl>
                                          <p:spTgt spid="91">
                                            <p:txEl>
                                              <p:pRg st="213" end="213"/>
                                            </p:txEl>
                                          </p:spTgt>
                                        </p:tgtEl>
                                        <p:attrNameLst>
                                          <p:attrName>style.visibility</p:attrName>
                                        </p:attrNameLst>
                                      </p:cBhvr>
                                      <p:to>
                                        <p:strVal val="visible"/>
                                      </p:to>
                                    </p:set>
                                    <p:animEffect filter="fade" transition="in">
                                      <p:cBhvr additive="repl">
                                        <p:cTn id="148" dur="500"/>
                                        <p:tgtEl>
                                          <p:spTgt spid="91">
                                            <p:txEl>
                                              <p:pRg st="213" end="213"/>
                                            </p:txEl>
                                          </p:spTgt>
                                        </p:tgtEl>
                                      </p:cBhvr>
                                    </p:animEffec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0">
                                  <p:stCondLst>
                                    <p:cond delay="0"/>
                                  </p:stCondLst>
                                  <p:childTnLst>
                                    <p:set>
                                      <p:cBhvr>
                                        <p:cTn id="152" dur="1" fill="hold">
                                          <p:stCondLst>
                                            <p:cond delay="0"/>
                                          </p:stCondLst>
                                        </p:cTn>
                                        <p:tgtEl>
                                          <p:spTgt spid="91">
                                            <p:txEl>
                                              <p:pRg st="213" end="213"/>
                                            </p:txEl>
                                          </p:spTgt>
                                        </p:tgtEl>
                                        <p:attrNameLst>
                                          <p:attrName>style.visibility</p:attrName>
                                        </p:attrNameLst>
                                      </p:cBhvr>
                                      <p:to>
                                        <p:strVal val="visible"/>
                                      </p:to>
                                    </p:set>
                                    <p:animEffect filter="fade" transition="in">
                                      <p:cBhvr additive="repl">
                                        <p:cTn id="153" dur="500"/>
                                        <p:tgtEl>
                                          <p:spTgt spid="91">
                                            <p:txEl>
                                              <p:pRg st="213" end="213"/>
                                            </p:txEl>
                                          </p:spTgt>
                                        </p:tgtEl>
                                      </p:cBhvr>
                                    </p:animEffec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10">
                                  <p:stCondLst>
                                    <p:cond delay="0"/>
                                  </p:stCondLst>
                                  <p:childTnLst>
                                    <p:set>
                                      <p:cBhvr>
                                        <p:cTn id="157" dur="1" fill="hold">
                                          <p:stCondLst>
                                            <p:cond delay="0"/>
                                          </p:stCondLst>
                                        </p:cTn>
                                        <p:tgtEl>
                                          <p:spTgt spid="91">
                                            <p:txEl>
                                              <p:pRg st="213" end="213"/>
                                            </p:txEl>
                                          </p:spTgt>
                                        </p:tgtEl>
                                        <p:attrNameLst>
                                          <p:attrName>style.visibility</p:attrName>
                                        </p:attrNameLst>
                                      </p:cBhvr>
                                      <p:to>
                                        <p:strVal val="visible"/>
                                      </p:to>
                                    </p:set>
                                    <p:animEffect filter="fade" transition="in">
                                      <p:cBhvr additive="repl">
                                        <p:cTn id="158" dur="500"/>
                                        <p:tgtEl>
                                          <p:spTgt spid="91">
                                            <p:txEl>
                                              <p:pRg st="213" end="21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139</TotalTime>
  <Application>LibreOffice/5.4.6.2$Linux_X86_64 LibreOffice_project/40m0$Build-2</Application>
  <Words>502</Words>
  <Paragraphs>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2018-04-27T12:24:35Z</dcterms:created>
  <dc:creator>PC</dc:creator>
  <dc:description/>
  <dc:language>en-US</dc:language>
  <cp:lastModifiedBy/>
  <dcterms:modified xsi:type="dcterms:W3CDTF">2018-04-28T11:47:16Z</dcterms:modified>
  <cp:revision>19</cp:revision>
  <dc:subject/>
  <dc:title>Bài báo cáo về AngularJS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