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8" r:id="rId3"/>
    <p:sldId id="266" r:id="rId4"/>
    <p:sldId id="267" r:id="rId5"/>
    <p:sldId id="268" r:id="rId6"/>
    <p:sldId id="314" r:id="rId7"/>
    <p:sldId id="315" r:id="rId8"/>
    <p:sldId id="316" r:id="rId9"/>
    <p:sldId id="322" r:id="rId10"/>
    <p:sldId id="277" r:id="rId11"/>
    <p:sldId id="278" r:id="rId12"/>
    <p:sldId id="279" r:id="rId13"/>
    <p:sldId id="280" r:id="rId14"/>
    <p:sldId id="281" r:id="rId15"/>
    <p:sldId id="282" r:id="rId16"/>
    <p:sldId id="323" r:id="rId17"/>
    <p:sldId id="326" r:id="rId18"/>
    <p:sldId id="325" r:id="rId19"/>
    <p:sldId id="324" r:id="rId20"/>
    <p:sldId id="285" r:id="rId21"/>
    <p:sldId id="286" r:id="rId22"/>
    <p:sldId id="287" r:id="rId23"/>
    <p:sldId id="309" r:id="rId24"/>
    <p:sldId id="289" r:id="rId25"/>
    <p:sldId id="321" r:id="rId26"/>
    <p:sldId id="319" r:id="rId27"/>
    <p:sldId id="290" r:id="rId28"/>
    <p:sldId id="318" r:id="rId29"/>
    <p:sldId id="320" r:id="rId30"/>
    <p:sldId id="327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8C910-3173-4BED-AC9C-B050167F2E90}" v="29" dt="2020-12-15T04:11:5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9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0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6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3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1" y="1938359"/>
            <a:ext cx="8762261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 ỨNG DỤNG</a:t>
            </a:r>
          </a:p>
          <a:p>
            <a:pPr marL="0" indent="0" algn="ctr"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073916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9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241030" cy="4483100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u="sng" dirty="0">
                <a:solidFill>
                  <a:srgbClr val="CC0000"/>
                </a:solidFill>
              </a:rPr>
              <a:t>n </a:t>
            </a:r>
            <a:r>
              <a:rPr lang="en-US" i="1" u="sng" dirty="0" err="1">
                <a:solidFill>
                  <a:srgbClr val="CC0000"/>
                </a:solidFill>
              </a:rPr>
              <a:t>khóa</a:t>
            </a:r>
            <a:r>
              <a:rPr lang="en-US" i="1" u="sng" dirty="0">
                <a:solidFill>
                  <a:srgbClr val="CC0000"/>
                </a:solidFill>
              </a:rPr>
              <a:t> </a:t>
            </a:r>
            <a:r>
              <a:rPr lang="en-US" i="1" u="sng" dirty="0" err="1">
                <a:solidFill>
                  <a:srgbClr val="CC0000"/>
                </a:solidFill>
              </a:rPr>
              <a:t>học</a:t>
            </a:r>
            <a:r>
              <a:rPr lang="en-US" i="1" u="sng" dirty="0">
                <a:solidFill>
                  <a:srgbClr val="CC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>
                <a:solidFill>
                  <a:srgbClr val="CC0000"/>
                </a:solidFill>
              </a:rPr>
              <a:t>m </a:t>
            </a:r>
            <a:r>
              <a:rPr lang="en-US" i="1" dirty="0" err="1">
                <a:solidFill>
                  <a:srgbClr val="CC0000"/>
                </a:solidFill>
              </a:rPr>
              <a:t>giáo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err="1">
                <a:solidFill>
                  <a:srgbClr val="CC0000"/>
                </a:solidFill>
              </a:rPr>
              <a:t>viên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lvl="1"/>
            <a:r>
              <a:rPr lang="en-US" u="sng" dirty="0">
                <a:solidFill>
                  <a:srgbClr val="CC0000"/>
                </a:solidFill>
              </a:rPr>
              <a:t>Load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 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Load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1634490" y="1689310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băng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Sử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backtracking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kết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Branch and Bound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dư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Biểu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diễn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giải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[1…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phân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dạy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môn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= 1, 2…,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)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res: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hàm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mục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tiêu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tối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ưu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trúc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dữ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liệu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phụ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: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môn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phân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= 1, …,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). 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tích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lũy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dần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quá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duyệt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Branch and Bound: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Try(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):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x[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mỗi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viên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)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cho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:</a:t>
            </a:r>
          </a:p>
          <a:p>
            <a:pPr marL="18288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: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 =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 + 1</a:t>
            </a:r>
          </a:p>
          <a:p>
            <a:pPr marL="18288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 load[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 &lt; res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tiếp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Try(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+1)</a:t>
            </a:r>
          </a:p>
          <a:p>
            <a:pPr marL="18288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Ngược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thuật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quay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lui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khác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Calibri"/>
                <a:sym typeface="Calibri"/>
              </a:rPr>
              <a:t>]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138311-8B23-CBBD-22CD-CEF68748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26624"/>
            <a:ext cx="7886700" cy="2336496"/>
          </a:xfrm>
        </p:spPr>
      </p:pic>
    </p:spTree>
    <p:extLst>
      <p:ext uri="{BB962C8B-B14F-4D97-AF65-F5344CB8AC3E}">
        <p14:creationId xmlns:p14="http://schemas.microsoft.com/office/powerpoint/2010/main" val="368762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5079D-7D9C-F67B-CE11-40C86EE4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5909909" cy="4483100"/>
          </a:xfrm>
        </p:spPr>
      </p:pic>
    </p:spTree>
    <p:extLst>
      <p:ext uri="{BB962C8B-B14F-4D97-AF65-F5344CB8AC3E}">
        <p14:creationId xmlns:p14="http://schemas.microsoft.com/office/powerpoint/2010/main" val="104030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94C92-2D71-105D-D391-9F11ECCA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42762"/>
            <a:ext cx="6086475" cy="3990975"/>
          </a:xfrm>
        </p:spPr>
      </p:pic>
    </p:spTree>
    <p:extLst>
      <p:ext uri="{BB962C8B-B14F-4D97-AF65-F5344CB8AC3E}">
        <p14:creationId xmlns:p14="http://schemas.microsoft.com/office/powerpoint/2010/main" val="109751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B477C-DD7D-F292-4AD6-7BFDC7C8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4361762" cy="4483100"/>
          </a:xfrm>
        </p:spPr>
      </p:pic>
    </p:spTree>
    <p:extLst>
      <p:ext uri="{BB962C8B-B14F-4D97-AF65-F5344CB8AC3E}">
        <p14:creationId xmlns:p14="http://schemas.microsoft.com/office/powerpoint/2010/main" val="7328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3" y="1474003"/>
            <a:ext cx="8629096" cy="454505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(Count solution to an integer linear equation)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073916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hay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,...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vi-VN" dirty="0"/>
              <a:t>của </a:t>
            </a:r>
            <a:r>
              <a:rPr lang="vi-VN" dirty="0">
                <a:hlinkClick r:id="rId2" tooltip="George Dantzig"/>
              </a:rPr>
              <a:t>George Dantzig</a:t>
            </a:r>
            <a:r>
              <a:rPr lang="vi-VN" dirty="0"/>
              <a:t> và John Ramser vào năm 1959,</a:t>
            </a:r>
            <a:r>
              <a:rPr lang="en-US" dirty="0"/>
              <a:t> </a:t>
            </a:r>
            <a:r>
              <a:rPr lang="vi-VN" dirty="0"/>
              <a:t>trong đó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thuật toán đầu tiên được viết và được áp dụng cho việc giao xăng dầu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“Ng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0785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241030" cy="4483100"/>
          </a:xfrm>
        </p:spPr>
        <p:txBody>
          <a:bodyPr>
            <a:normAutofit/>
          </a:bodyPr>
          <a:lstStyle/>
          <a:p>
            <a:r>
              <a:rPr lang="vi-VN" dirty="0"/>
              <a:t>Có n hành khách 1, 2,..., n, hành khách i cần di chuyển từ địa điểm i đến địa điểm </a:t>
            </a:r>
            <a:r>
              <a:rPr lang="en-US" dirty="0"/>
              <a:t>j</a:t>
            </a:r>
            <a:endParaRPr lang="vi-VN" dirty="0"/>
          </a:p>
          <a:p>
            <a:r>
              <a:rPr lang="vi-VN" dirty="0"/>
              <a:t>Xe khách </a:t>
            </a:r>
            <a:r>
              <a:rPr lang="vi-VN" i="1" dirty="0">
                <a:solidFill>
                  <a:srgbClr val="CC0000"/>
                </a:solidFill>
              </a:rPr>
              <a:t>xuất phát ở địa điểm 0</a:t>
            </a:r>
            <a:r>
              <a:rPr lang="vi-VN" dirty="0"/>
              <a:t> và có thể </a:t>
            </a:r>
            <a:r>
              <a:rPr lang="vi-VN" i="1" dirty="0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 dirty="0"/>
              <a:t>Cho ma trận c với </a:t>
            </a:r>
            <a:r>
              <a:rPr lang="vi-VN" i="1" dirty="0">
                <a:solidFill>
                  <a:srgbClr val="CC0000"/>
                </a:solidFill>
              </a:rPr>
              <a:t>c(i, j)</a:t>
            </a:r>
            <a:r>
              <a:rPr lang="vi-VN" dirty="0"/>
              <a:t> là khoảng cách di chuyển từ địa điểm i đến địa điểm j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vi-VN" dirty="0"/>
              <a:t>Tính khoảng cách ngắn nhất để xe khách phục vụ hết n hành khách và quay trở về địa điểm 0</a:t>
            </a:r>
          </a:p>
          <a:p>
            <a:r>
              <a:rPr lang="vi-VN" dirty="0"/>
              <a:t>Lưu ý: Ngoại trừ địa điểm 0, các địa điểm khác chỉ được thăm tối đa 1 lần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0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3851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3802241" cy="44831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endParaRPr lang="en-US" dirty="0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88" y="3483419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90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2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5610CB-3E32-8461-7088-AD766E5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450"/>
            <a:ext cx="7886700" cy="4483100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Branch and Bound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dư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Biểu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diễn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giải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. . .,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chuỗi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1, 2, . . ., 2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đón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khách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bus.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phụ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trợ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Mảng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appear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[1..2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appear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 = true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nghĩa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từ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đến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xuất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load: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mặt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lùy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dần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Try(k)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mỗi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hợp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lệ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x[k],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hiện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load = load + 1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 &lt;= n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đón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load = load –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 &gt; n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điểm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mảng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dấu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appear[v] = true 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k = 2n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kỷ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lục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Ngược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tiếp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Try(k+1)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dụng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phương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pháp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dưới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giống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TSP)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tốc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độ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duyệt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bỏ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qua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các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nhánh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tính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thừa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5D8827-F2D1-C789-9BF9-500F7FAE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03324"/>
            <a:ext cx="7886700" cy="3280246"/>
          </a:xfrm>
        </p:spPr>
      </p:pic>
    </p:spTree>
    <p:extLst>
      <p:ext uri="{BB962C8B-B14F-4D97-AF65-F5344CB8AC3E}">
        <p14:creationId xmlns:p14="http://schemas.microsoft.com/office/powerpoint/2010/main" val="275191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FBA40-0278-3B94-7BE8-C5C4DDF5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34556"/>
            <a:ext cx="4599990" cy="4483100"/>
          </a:xfrm>
        </p:spPr>
      </p:pic>
    </p:spTree>
    <p:extLst>
      <p:ext uri="{BB962C8B-B14F-4D97-AF65-F5344CB8AC3E}">
        <p14:creationId xmlns:p14="http://schemas.microsoft.com/office/powerpoint/2010/main" val="197666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623FBF-E914-E0C0-787B-8D3D06C1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77613"/>
            <a:ext cx="6486525" cy="2381250"/>
          </a:xfrm>
        </p:spPr>
      </p:pic>
    </p:spTree>
    <p:extLst>
      <p:ext uri="{BB962C8B-B14F-4D97-AF65-F5344CB8AC3E}">
        <p14:creationId xmlns:p14="http://schemas.microsoft.com/office/powerpoint/2010/main" val="299472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2B1D3-F9EF-D040-12DA-0F0BD90A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87823"/>
            <a:ext cx="4899387" cy="4483100"/>
          </a:xfrm>
        </p:spPr>
      </p:pic>
    </p:spTree>
    <p:extLst>
      <p:ext uri="{BB962C8B-B14F-4D97-AF65-F5344CB8AC3E}">
        <p14:creationId xmlns:p14="http://schemas.microsoft.com/office/powerpoint/2010/main" val="19826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2BF3-D137-4D5E-8A33-F2D22C05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01. Count solution to an integer linear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95F5-28AA-45F7-8F3C-0AFA8B36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1.2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F3593-91AE-794E-AD5D-7F3858B7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34557"/>
            <a:ext cx="6040647" cy="4483100"/>
          </a:xfrm>
        </p:spPr>
      </p:pic>
    </p:spTree>
    <p:extLst>
      <p:ext uri="{BB962C8B-B14F-4D97-AF65-F5344CB8AC3E}">
        <p14:creationId xmlns:p14="http://schemas.microsoft.com/office/powerpoint/2010/main" val="272969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135E-8BF0-4099-B223-388A7EE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C0ED-1204-4CF1-B102-8876FB4A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chia </a:t>
            </a:r>
            <a:r>
              <a:rPr lang="en-US" dirty="0" err="1"/>
              <a:t>kẹo</a:t>
            </a:r>
            <a:r>
              <a:rPr lang="en-US" dirty="0"/>
              <a:t> </a:t>
            </a:r>
            <a:r>
              <a:rPr lang="en-US" dirty="0" err="1"/>
              <a:t>euler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34E-778E-4FAA-BC82-36DC8DC8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1EC-86E6-4799-9432-5C209687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3851"/>
            <a:ext cx="8120903" cy="4483100"/>
          </a:xfrm>
        </p:spPr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a</a:t>
            </a:r>
            <a:r>
              <a:rPr lang="en-US" baseline="-25000" dirty="0"/>
              <a:t>n </a:t>
            </a:r>
            <a:r>
              <a:rPr lang="en-US" dirty="0"/>
              <a:t> 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M</a:t>
            </a:r>
          </a:p>
          <a:p>
            <a:r>
              <a:rPr lang="en-US" dirty="0"/>
              <a:t>Input : </a:t>
            </a:r>
            <a:r>
              <a:rPr lang="en-US" dirty="0" err="1"/>
              <a:t>Dòng</a:t>
            </a:r>
            <a:r>
              <a:rPr lang="en-US" dirty="0"/>
              <a:t> 1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M.</a:t>
            </a:r>
          </a:p>
          <a:p>
            <a:r>
              <a:rPr lang="en-US" dirty="0" err="1"/>
              <a:t>Dòng</a:t>
            </a:r>
            <a:r>
              <a:rPr lang="en-US" dirty="0"/>
              <a:t> 2: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a</a:t>
            </a:r>
            <a:r>
              <a:rPr lang="en-US" baseline="-25000" dirty="0"/>
              <a:t>n</a:t>
            </a:r>
            <a:r>
              <a:rPr lang="en-US" dirty="0"/>
              <a:t> .</a:t>
            </a:r>
          </a:p>
          <a:p>
            <a:r>
              <a:rPr lang="en-US" dirty="0"/>
              <a:t>Output: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</a:t>
            </a:r>
            <a:br>
              <a:rPr lang="vi-VN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466-45EF-4F3E-8517-3DAA2EF4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trái</a:t>
            </a:r>
            <a:r>
              <a:rPr lang="en-US" sz="1800" dirty="0">
                <a:solidFill>
                  <a:schemeClr val="dk1"/>
                </a:solidFill>
              </a:rPr>
              <a:t> qua </a:t>
            </a:r>
            <a:r>
              <a:rPr lang="en-US" sz="1800" dirty="0" err="1">
                <a:solidFill>
                  <a:schemeClr val="dk1"/>
                </a:solidFill>
              </a:rPr>
              <a:t>phải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…,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-1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+1</a:t>
            </a:r>
            <a:r>
              <a:rPr lang="en-US" sz="1800" dirty="0">
                <a:solidFill>
                  <a:schemeClr val="dk1"/>
                </a:solidFill>
              </a:rPr>
              <a:t>, . . .,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Giả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X1, X2, . . ., Xk-1. Ta </a:t>
            </a: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Xk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err="1">
                <a:solidFill>
                  <a:schemeClr val="dk1"/>
                </a:solidFill>
              </a:rPr>
              <a:t>đến</a:t>
            </a:r>
            <a:r>
              <a:rPr lang="en-US" sz="1800">
                <a:solidFill>
                  <a:schemeClr val="dk1"/>
                </a:solidFill>
              </a:rPr>
              <a:t> [</a:t>
            </a:r>
            <a:r>
              <a:rPr lang="en-US" sz="1800" i="1">
                <a:solidFill>
                  <a:schemeClr val="dk1"/>
                </a:solidFill>
              </a:rPr>
              <a:t>M</a:t>
            </a:r>
            <a:r>
              <a:rPr lang="en-US" sz="1800">
                <a:solidFill>
                  <a:schemeClr val="dk1"/>
                </a:solidFill>
              </a:rPr>
              <a:t> – (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 </a:t>
            </a:r>
            <a:r>
              <a:rPr lang="en-US" sz="1800" dirty="0"/>
              <a:t>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/>
              <a:t>a</a:t>
            </a:r>
            <a:r>
              <a:rPr lang="en-US" sz="1800" i="1" baseline="-25000"/>
              <a:t>k-1</a:t>
            </a:r>
            <a:r>
              <a:rPr lang="en-US" sz="1800" i="1"/>
              <a:t>X</a:t>
            </a:r>
            <a:r>
              <a:rPr lang="en-US" sz="1800" i="1" baseline="-25000"/>
              <a:t>k-1  </a:t>
            </a:r>
            <a:r>
              <a:rPr lang="en-US" sz="1800" i="1"/>
              <a:t>) - </a:t>
            </a:r>
            <a:r>
              <a:rPr lang="en-US" sz="1800" dirty="0"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1800" dirty="0">
                <a:ea typeface="Consolas"/>
                <a:cs typeface="Consolas"/>
                <a:sym typeface="Consolas"/>
              </a:rPr>
              <a:t>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18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1800" i="1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ea typeface="Consolas"/>
                <a:cs typeface="Consolas"/>
                <a:sym typeface="Consolas"/>
              </a:rPr>
              <a:t>)]/</a:t>
            </a:r>
            <a:r>
              <a:rPr lang="en-US" sz="1800" i="1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>
                <a:ea typeface="Consolas"/>
                <a:cs typeface="Consolas"/>
                <a:sym typeface="Consolas"/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phụ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5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tổng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r>
              <a:rPr lang="en-US" sz="1800" i="1" baseline="-25000" dirty="0"/>
              <a:t> 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marL="228600" lvl="2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lũy</a:t>
            </a: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 </a:t>
            </a:r>
            <a:r>
              <a:rPr lang="en-US" sz="1800" dirty="0" err="1">
                <a:solidFill>
                  <a:schemeClr val="dk1"/>
                </a:solidFill>
              </a:rPr>
              <a:t>Mang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[1…</a:t>
            </a:r>
            <a:r>
              <a:rPr lang="en-US" sz="1800" i="1" dirty="0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] </a:t>
            </a:r>
            <a:r>
              <a:rPr lang="en-US" sz="1800" dirty="0" err="1">
                <a:solidFill>
                  <a:schemeClr val="dk1"/>
                </a:solidFill>
              </a:rPr>
              <a:t>trong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 =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+ . . . + </a:t>
            </a:r>
            <a:r>
              <a:rPr lang="en-US" sz="1800" i="1" dirty="0" err="1">
                <a:solidFill>
                  <a:schemeClr val="dk1"/>
                </a:solidFill>
              </a:rPr>
              <a:t>a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Try(k): </a:t>
            </a:r>
            <a:r>
              <a:rPr lang="en-US" sz="1800" dirty="0" err="1">
                <a:solidFill>
                  <a:schemeClr val="dk1"/>
                </a:solidFill>
              </a:rPr>
              <a:t>thử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mỗi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v (</a:t>
            </a:r>
            <a:r>
              <a:rPr lang="en-US" sz="1800" dirty="0" err="1">
                <a:solidFill>
                  <a:schemeClr val="dk1"/>
                </a:solidFill>
              </a:rPr>
              <a:t>chạy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1800" i="1" dirty="0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],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hiện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=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endParaRPr lang="en-US" sz="1800" i="1" baseline="-250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&lt;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Try(</a:t>
            </a:r>
            <a:r>
              <a:rPr lang="en-US" sz="1800" i="1" dirty="0"/>
              <a:t>k</a:t>
            </a:r>
            <a:r>
              <a:rPr lang="en-US" sz="1800" dirty="0"/>
              <a:t>+1)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1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7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F215D1-506E-F58C-5FBF-9352EABB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5514852" cy="4483100"/>
          </a:xfrm>
        </p:spPr>
      </p:pic>
    </p:spTree>
    <p:extLst>
      <p:ext uri="{BB962C8B-B14F-4D97-AF65-F5344CB8AC3E}">
        <p14:creationId xmlns:p14="http://schemas.microsoft.com/office/powerpoint/2010/main" val="27027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A36E7-9F11-5430-850F-6AFFE937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7450"/>
            <a:ext cx="4858733" cy="4483100"/>
          </a:xfrm>
        </p:spPr>
      </p:pic>
    </p:spTree>
    <p:extLst>
      <p:ext uri="{BB962C8B-B14F-4D97-AF65-F5344CB8AC3E}">
        <p14:creationId xmlns:p14="http://schemas.microsoft.com/office/powerpoint/2010/main" val="628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E0-4508-4D14-9148-33C0225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63747-40ED-BAE9-2D50-BE89305A9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05579"/>
            <a:ext cx="3075615" cy="4483100"/>
          </a:xfrm>
        </p:spPr>
      </p:pic>
    </p:spTree>
    <p:extLst>
      <p:ext uri="{BB962C8B-B14F-4D97-AF65-F5344CB8AC3E}">
        <p14:creationId xmlns:p14="http://schemas.microsoft.com/office/powerpoint/2010/main" val="3040774782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E34F313A60C49B6DCA3A5E6790FA2" ma:contentTypeVersion="4" ma:contentTypeDescription="Create a new document." ma:contentTypeScope="" ma:versionID="1c1d4801c3e5775c2d7e93774cee7e8f">
  <xsd:schema xmlns:xsd="http://www.w3.org/2001/XMLSchema" xmlns:xs="http://www.w3.org/2001/XMLSchema" xmlns:p="http://schemas.microsoft.com/office/2006/metadata/properties" xmlns:ns2="f0a58575-6ee8-4411-b5b7-53c0db5b7661" xmlns:ns3="e6663044-b367-471d-83b6-3215382573f2" targetNamespace="http://schemas.microsoft.com/office/2006/metadata/properties" ma:root="true" ma:fieldsID="d768caa77e7c6d4303cabb3b89a99199" ns2:_="" ns3:_="">
    <xsd:import namespace="f0a58575-6ee8-4411-b5b7-53c0db5b7661"/>
    <xsd:import namespace="e6663044-b367-471d-83b6-3215382573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58575-6ee8-4411-b5b7-53c0db5b7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63044-b367-471d-83b6-3215382573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0FC41-95D8-4F94-9037-CA257E49C85C}"/>
</file>

<file path=customXml/itemProps2.xml><?xml version="1.0" encoding="utf-8"?>
<ds:datastoreItem xmlns:ds="http://schemas.openxmlformats.org/officeDocument/2006/customXml" ds:itemID="{60859772-5F17-4B87-914E-87C89BB472ED}"/>
</file>

<file path=customXml/itemProps3.xml><?xml version="1.0" encoding="utf-8"?>
<ds:datastoreItem xmlns:ds="http://schemas.openxmlformats.org/officeDocument/2006/customXml" ds:itemID="{E97BE672-61C5-486D-BD83-16DBCC795AF9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</Template>
  <TotalTime>602</TotalTime>
  <Words>1558</Words>
  <Application>Microsoft Office PowerPoint</Application>
  <PresentationFormat>On-screen Show (4:3)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Linh AvantGarde</vt:lpstr>
      <vt:lpstr>Segoe UI</vt:lpstr>
      <vt:lpstr>Times New Roman</vt:lpstr>
      <vt:lpstr>SoICT-PPT-template-hoi-thao-online</vt:lpstr>
      <vt:lpstr>PowerPoint Presentation</vt:lpstr>
      <vt:lpstr>NỘI DUNG</vt:lpstr>
      <vt:lpstr>01. Count solution to an integer linear equation</vt:lpstr>
      <vt:lpstr>1.1 Lịch sử bài toán</vt:lpstr>
      <vt:lpstr>1.2 Phát biểu bài toán</vt:lpstr>
      <vt:lpstr>1.3 Thuật giải và cài đặt</vt:lpstr>
      <vt:lpstr>1.3 Thuật giải và cài đặt</vt:lpstr>
      <vt:lpstr>1.3 Thuật giải và cài đặt</vt:lpstr>
      <vt:lpstr>1.3 Thuật giải và cài đặt</vt:lpstr>
      <vt:lpstr>02. Phân công giảng dạy (BCA)</vt:lpstr>
      <vt:lpstr>2.1 Lịch sử bài toán</vt:lpstr>
      <vt:lpstr>2.2 Phát biểu bài toán BCA</vt:lpstr>
      <vt:lpstr>2.2 Phát biểu bài toán BCA</vt:lpstr>
      <vt:lpstr>2.3 Ứng dụng </vt:lpstr>
      <vt:lpstr>2.4 Thuật giải và cài đặt</vt:lpstr>
      <vt:lpstr>2.4 Thuật giải và cài đặt</vt:lpstr>
      <vt:lpstr>2.4 Thuật giải và cài đặt</vt:lpstr>
      <vt:lpstr>2.4 Thuật giải và cài đặt</vt:lpstr>
      <vt:lpstr>2.4 Thuật giải và cài đặt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3.4 Thuật giải và cài đặt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NGO NAM DUONG 20180058</cp:lastModifiedBy>
  <cp:revision>86</cp:revision>
  <dcterms:created xsi:type="dcterms:W3CDTF">2020-04-20T02:25:53Z</dcterms:created>
  <dcterms:modified xsi:type="dcterms:W3CDTF">2022-11-14T04:53:35Z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0x0101009EDE34F313A60C49B6DCA3A5E6790FA2</vt:lpwstr>
  </property>
</Properties>
</file>