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</p:sldMasterIdLst>
  <p:notesMasterIdLst>
    <p:notesMasterId r:id="rId53"/>
  </p:notesMasterIdLst>
  <p:sldIdLst>
    <p:sldId id="256" r:id="rId5"/>
    <p:sldId id="271" r:id="rId6"/>
    <p:sldId id="308" r:id="rId7"/>
    <p:sldId id="281" r:id="rId8"/>
    <p:sldId id="303" r:id="rId9"/>
    <p:sldId id="304" r:id="rId10"/>
    <p:sldId id="300" r:id="rId11"/>
    <p:sldId id="305" r:id="rId12"/>
    <p:sldId id="309" r:id="rId13"/>
    <p:sldId id="301" r:id="rId14"/>
    <p:sldId id="306" r:id="rId15"/>
    <p:sldId id="307" r:id="rId16"/>
    <p:sldId id="302" r:id="rId17"/>
    <p:sldId id="310" r:id="rId18"/>
    <p:sldId id="311" r:id="rId19"/>
    <p:sldId id="312" r:id="rId20"/>
    <p:sldId id="313" r:id="rId21"/>
    <p:sldId id="315" r:id="rId22"/>
    <p:sldId id="314" r:id="rId23"/>
    <p:sldId id="316" r:id="rId24"/>
    <p:sldId id="317" r:id="rId25"/>
    <p:sldId id="320" r:id="rId26"/>
    <p:sldId id="321" r:id="rId27"/>
    <p:sldId id="318" r:id="rId28"/>
    <p:sldId id="322" r:id="rId29"/>
    <p:sldId id="327" r:id="rId30"/>
    <p:sldId id="323" r:id="rId31"/>
    <p:sldId id="328" r:id="rId32"/>
    <p:sldId id="324" r:id="rId33"/>
    <p:sldId id="325" r:id="rId34"/>
    <p:sldId id="329" r:id="rId35"/>
    <p:sldId id="330" r:id="rId36"/>
    <p:sldId id="326" r:id="rId37"/>
    <p:sldId id="331" r:id="rId38"/>
    <p:sldId id="332" r:id="rId39"/>
    <p:sldId id="342" r:id="rId40"/>
    <p:sldId id="341" r:id="rId41"/>
    <p:sldId id="343" r:id="rId42"/>
    <p:sldId id="344" r:id="rId43"/>
    <p:sldId id="346" r:id="rId44"/>
    <p:sldId id="338" r:id="rId45"/>
    <p:sldId id="339" r:id="rId46"/>
    <p:sldId id="345" r:id="rId47"/>
    <p:sldId id="333" r:id="rId48"/>
    <p:sldId id="347" r:id="rId49"/>
    <p:sldId id="334" r:id="rId50"/>
    <p:sldId id="280" r:id="rId51"/>
    <p:sldId id="298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2F4"/>
    <a:srgbClr val="5F90D7"/>
    <a:srgbClr val="9DA8C3"/>
    <a:srgbClr val="000000"/>
    <a:srgbClr val="1C4587"/>
    <a:srgbClr val="3C78D8"/>
    <a:srgbClr val="296BE3"/>
    <a:srgbClr val="2358AD"/>
    <a:srgbClr val="89ABE6"/>
    <a:srgbClr val="D0D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1746-3C3C-449F-916B-D6F0C7D8C253}" v="260" dt="2023-03-22T07:41:06.461"/>
    <p1510:client id="{6AA8FB8F-5828-6D97-04FB-6E03A7F0E0C8}" v="157" dt="2023-03-22T14:33:26.399"/>
    <p1510:client id="{6B9E5BC8-CDF8-C11E-FEA9-4E9B7F96252A}" v="154" dt="2023-03-22T13:57:45.187"/>
    <p1510:client id="{98E74D03-5268-08FD-62EA-B947ACA1685C}" v="1186" dt="2023-03-22T09:45:47.404"/>
    <p1510:client id="{A905A732-5112-74CF-C371-503E10BFC13E}" v="221" dt="2023-03-22T13:32:34.747"/>
    <p1510:client id="{B6027A1E-6523-40B7-8431-1C00023F4408}" v="3764" dt="2023-03-22T14:54:04.208"/>
    <p1510:client id="{BAF4A538-FBDD-B7A5-C7BF-8189EF404AB2}" v="3" dt="2023-03-22T15:00:02.443"/>
    <p1510:client id="{FB286CF5-C3FE-EF4B-F9EF-9C9B5F0E25CA}" v="7" dt="2023-03-22T14:49:11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1177658a5e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21177658a5e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05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1347361" y="3186147"/>
            <a:ext cx="599146" cy="706813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7146421" y="4508764"/>
            <a:ext cx="1040884" cy="730621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>
            <a:off x="7442903" y="-91154"/>
            <a:ext cx="1796289" cy="5330574"/>
            <a:chOff x="6023725" y="842300"/>
            <a:chExt cx="1358150" cy="4030375"/>
          </a:xfrm>
        </p:grpSpPr>
        <p:sp>
          <p:nvSpPr>
            <p:cNvPr id="547" name="Google Shape;547;p2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6" name="Google Shape;576;p23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77" name="Google Shape;577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7442903" y="-91154"/>
            <a:ext cx="1796289" cy="5330574"/>
            <a:chOff x="6023725" y="842300"/>
            <a:chExt cx="1358150" cy="4030375"/>
          </a:xfrm>
        </p:grpSpPr>
        <p:sp>
          <p:nvSpPr>
            <p:cNvPr id="254" name="Google Shape;254;p1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3" name="Google Shape;283;p1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 rot="1920548">
            <a:off x="7236718" y="46581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 rot="1920548">
            <a:off x="2436117" y="46581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8;p4">
            <a:extLst>
              <a:ext uri="{FF2B5EF4-FFF2-40B4-BE49-F238E27FC236}">
                <a16:creationId xmlns:a16="http://schemas.microsoft.com/office/drawing/2014/main" id="{66C05CFC-3CAD-481B-863F-58FD8109C5BA}"/>
              </a:ext>
            </a:extLst>
          </p:cNvPr>
          <p:cNvSpPr/>
          <p:nvPr userDrawn="1"/>
        </p:nvSpPr>
        <p:spPr>
          <a:xfrm>
            <a:off x="-154350" y="73746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p18"/>
          <p:cNvGrpSpPr/>
          <p:nvPr/>
        </p:nvGrpSpPr>
        <p:grpSpPr>
          <a:xfrm>
            <a:off x="7720271" y="-91154"/>
            <a:ext cx="1796289" cy="5330574"/>
            <a:chOff x="6023725" y="842300"/>
            <a:chExt cx="1358150" cy="4030375"/>
          </a:xfrm>
        </p:grpSpPr>
        <p:sp>
          <p:nvSpPr>
            <p:cNvPr id="387" name="Google Shape;387;p1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48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sldNum" idx="12"/>
          </p:nvPr>
        </p:nvSpPr>
        <p:spPr>
          <a:xfrm>
            <a:off x="8599837" y="485340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28;p4">
            <a:extLst>
              <a:ext uri="{FF2B5EF4-FFF2-40B4-BE49-F238E27FC236}">
                <a16:creationId xmlns:a16="http://schemas.microsoft.com/office/drawing/2014/main" id="{F18A2B33-80AC-4BDA-B95C-0EDC29C9AB7B}"/>
              </a:ext>
            </a:extLst>
          </p:cNvPr>
          <p:cNvSpPr/>
          <p:nvPr userDrawn="1"/>
        </p:nvSpPr>
        <p:spPr>
          <a:xfrm>
            <a:off x="-154350" y="73746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5" name="Google Shape;384;p18">
            <a:extLst>
              <a:ext uri="{FF2B5EF4-FFF2-40B4-BE49-F238E27FC236}">
                <a16:creationId xmlns:a16="http://schemas.microsoft.com/office/drawing/2014/main" id="{AC25F5E5-AF1C-4551-902E-1313A65C3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7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9;p3">
            <a:extLst>
              <a:ext uri="{FF2B5EF4-FFF2-40B4-BE49-F238E27FC236}">
                <a16:creationId xmlns:a16="http://schemas.microsoft.com/office/drawing/2014/main" id="{B51D8F89-7704-4C33-9FA0-A27ECD7EDA12}"/>
              </a:ext>
            </a:extLst>
          </p:cNvPr>
          <p:cNvSpPr/>
          <p:nvPr userDrawn="1"/>
        </p:nvSpPr>
        <p:spPr>
          <a:xfrm rot="10800000" flipV="1">
            <a:off x="168692" y="858381"/>
            <a:ext cx="8795286" cy="4211374"/>
          </a:xfrm>
          <a:prstGeom prst="round1Rect">
            <a:avLst>
              <a:gd name="adj" fmla="val 110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5" name="Google Shape;24;p3">
            <a:extLst>
              <a:ext uri="{FF2B5EF4-FFF2-40B4-BE49-F238E27FC236}">
                <a16:creationId xmlns:a16="http://schemas.microsoft.com/office/drawing/2014/main" id="{1A00A217-F16D-4BA8-AD0A-D14C9EA0D78E}"/>
              </a:ext>
            </a:extLst>
          </p:cNvPr>
          <p:cNvSpPr/>
          <p:nvPr userDrawn="1"/>
        </p:nvSpPr>
        <p:spPr>
          <a:xfrm rot="10800000" flipV="1">
            <a:off x="372508" y="955305"/>
            <a:ext cx="8501675" cy="541678"/>
          </a:xfrm>
          <a:prstGeom prst="round1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sldNum" idx="12"/>
          </p:nvPr>
        </p:nvSpPr>
        <p:spPr>
          <a:xfrm>
            <a:off x="8599837" y="485340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28;p4">
            <a:extLst>
              <a:ext uri="{FF2B5EF4-FFF2-40B4-BE49-F238E27FC236}">
                <a16:creationId xmlns:a16="http://schemas.microsoft.com/office/drawing/2014/main" id="{F18A2B33-80AC-4BDA-B95C-0EDC29C9AB7B}"/>
              </a:ext>
            </a:extLst>
          </p:cNvPr>
          <p:cNvSpPr/>
          <p:nvPr userDrawn="1"/>
        </p:nvSpPr>
        <p:spPr>
          <a:xfrm>
            <a:off x="-154350" y="73746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5" name="Google Shape;384;p18">
            <a:extLst>
              <a:ext uri="{FF2B5EF4-FFF2-40B4-BE49-F238E27FC236}">
                <a16:creationId xmlns:a16="http://schemas.microsoft.com/office/drawing/2014/main" id="{AC25F5E5-AF1C-4551-902E-1313A65C3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bg1"/>
                </a:solidFill>
                <a:latin typeface="Dosis" panose="020B060402020202020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8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466" name="Google Shape;466;p20"/>
          <p:cNvGrpSpPr/>
          <p:nvPr/>
        </p:nvGrpSpPr>
        <p:grpSpPr>
          <a:xfrm>
            <a:off x="7442903" y="-91154"/>
            <a:ext cx="1796289" cy="5330574"/>
            <a:chOff x="6023725" y="842300"/>
            <a:chExt cx="1358150" cy="4030375"/>
          </a:xfrm>
        </p:grpSpPr>
        <p:sp>
          <p:nvSpPr>
            <p:cNvPr id="467" name="Google Shape;467;p20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6" name="Google Shape;496;p20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97" name="Google Shape;497;p2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2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2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2"/>
          <p:cNvSpPr/>
          <p:nvPr/>
        </p:nvSpPr>
        <p:spPr>
          <a:xfrm rot="1920548">
            <a:off x="8225543" y="625269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2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71" r:id="rId5"/>
    <p:sldLayoutId id="2147483672" r:id="rId6"/>
    <p:sldLayoutId id="2147483673" r:id="rId7"/>
    <p:sldLayoutId id="2147483665" r:id="rId8"/>
    <p:sldLayoutId id="2147483667" r:id="rId9"/>
    <p:sldLayoutId id="214748366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/>
          <p:cNvSpPr txBox="1">
            <a:spLocks noGrp="1"/>
          </p:cNvSpPr>
          <p:nvPr>
            <p:ph type="ctrTitle"/>
          </p:nvPr>
        </p:nvSpPr>
        <p:spPr>
          <a:xfrm>
            <a:off x="360573" y="938610"/>
            <a:ext cx="8422855" cy="1602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25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BÀI TẬP </a:t>
            </a:r>
            <a:r>
              <a:rPr lang="en-US" sz="25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2</a:t>
            </a:r>
            <a:br>
              <a:rPr lang="vi-VN" sz="25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</a:br>
            <a:r>
              <a:rPr lang="vi-VN" sz="24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Cách sử dụng ngôn ngữ Python</a:t>
            </a:r>
            <a:br>
              <a:rPr lang="en-US" sz="24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</a:br>
            <a:r>
              <a:rPr lang="vi-VN" sz="2400" b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Dosis"/>
              </a:rPr>
              <a:t>trong quá trình chuẩn bị dữ liệu</a:t>
            </a:r>
            <a:endParaRPr lang="vi-VN" sz="2500" b="1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Dosis"/>
            </a:endParaRPr>
          </a:p>
        </p:txBody>
      </p:sp>
      <p:sp>
        <p:nvSpPr>
          <p:cNvPr id="9" name="Google Shape;585;p24">
            <a:extLst>
              <a:ext uri="{FF2B5EF4-FFF2-40B4-BE49-F238E27FC236}">
                <a16:creationId xmlns:a16="http://schemas.microsoft.com/office/drawing/2014/main" id="{92CC267A-4C33-46EF-B788-A775FD0C2266}"/>
              </a:ext>
            </a:extLst>
          </p:cNvPr>
          <p:cNvSpPr txBox="1">
            <a:spLocks/>
          </p:cNvSpPr>
          <p:nvPr/>
        </p:nvSpPr>
        <p:spPr>
          <a:xfrm>
            <a:off x="1552687" y="71908"/>
            <a:ext cx="6038627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niglet"/>
              <a:buNone/>
              <a:defRPr sz="37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vi-VN" sz="1600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CS313.N22</a:t>
            </a:r>
            <a:r>
              <a:rPr lang="en-US" sz="16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 – </a:t>
            </a:r>
            <a:r>
              <a:rPr lang="vi-VN" sz="1600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Khai Thác Dữ Liệu và Ứng Dụng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67EA88-D483-48FD-B076-A1ECA2BE0A0E}"/>
              </a:ext>
            </a:extLst>
          </p:cNvPr>
          <p:cNvGrpSpPr/>
          <p:nvPr/>
        </p:nvGrpSpPr>
        <p:grpSpPr>
          <a:xfrm>
            <a:off x="5920029" y="2468787"/>
            <a:ext cx="3026934" cy="1592580"/>
            <a:chOff x="2385060" y="2339340"/>
            <a:chExt cx="3026934" cy="1592580"/>
          </a:xfrm>
        </p:grpSpPr>
        <p:sp>
          <p:nvSpPr>
            <p:cNvPr id="11" name="Google Shape;585;p24">
              <a:extLst>
                <a:ext uri="{FF2B5EF4-FFF2-40B4-BE49-F238E27FC236}">
                  <a16:creationId xmlns:a16="http://schemas.microsoft.com/office/drawing/2014/main" id="{0BF62E94-CF61-448E-AD9B-5BFC94326491}"/>
                </a:ext>
              </a:extLst>
            </p:cNvPr>
            <p:cNvSpPr txBox="1">
              <a:spLocks/>
            </p:cNvSpPr>
            <p:nvPr/>
          </p:nvSpPr>
          <p:spPr>
            <a:xfrm>
              <a:off x="2385060" y="2339340"/>
              <a:ext cx="2975610" cy="1592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l"/>
              <a:r>
                <a:rPr lang="vi-VN" sz="1400" b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Nhóm 3 </a:t>
              </a: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Bùi Nguyễn Anh Trung</a:t>
              </a: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Hồ Thanh Tịnh </a:t>
              </a: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Nguyễn Trần Minh Anh </a:t>
              </a: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Lê Nguyễn Bảo Hân </a:t>
              </a:r>
            </a:p>
            <a:p>
              <a:pPr algn="l"/>
              <a:r>
                <a:rPr lang="vi-VN" sz="1400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Nguyễn Văn Đức Ngọc </a:t>
              </a:r>
            </a:p>
          </p:txBody>
        </p:sp>
        <p:sp>
          <p:nvSpPr>
            <p:cNvPr id="14" name="Google Shape;585;p24">
              <a:extLst>
                <a:ext uri="{FF2B5EF4-FFF2-40B4-BE49-F238E27FC236}">
                  <a16:creationId xmlns:a16="http://schemas.microsoft.com/office/drawing/2014/main" id="{30074BC8-1195-4BAB-AF13-7F83AFA86AE2}"/>
                </a:ext>
              </a:extLst>
            </p:cNvPr>
            <p:cNvSpPr txBox="1">
              <a:spLocks/>
            </p:cNvSpPr>
            <p:nvPr/>
          </p:nvSpPr>
          <p:spPr>
            <a:xfrm>
              <a:off x="4345194" y="2339340"/>
              <a:ext cx="1066800" cy="1592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700"/>
                <a:buFont typeface="Sniglet"/>
                <a:buNone/>
                <a:defRPr sz="37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l"/>
              <a:endParaRPr lang="en-US" sz="1400">
                <a:solidFill>
                  <a:srgbClr val="1C4587"/>
                </a:solidFill>
                <a:latin typeface="Roboto Slab" panose="020B0604020202020204"/>
                <a:ea typeface="Calibri" panose="020F0502020204030204" pitchFamily="34" charset="0"/>
                <a:cs typeface="Calibri" panose="020F0502020204030204" pitchFamily="34" charset="0"/>
                <a:sym typeface="Dosis SemiBold"/>
              </a:endParaRP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20520332 </a:t>
              </a: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20520813 </a:t>
              </a: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20520394 </a:t>
              </a: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20520174 </a:t>
              </a:r>
            </a:p>
            <a:p>
              <a:pPr algn="l"/>
              <a:r>
                <a:rPr lang="vi-VN" sz="1400" i="1">
                  <a:solidFill>
                    <a:srgbClr val="1C45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Dosis SemiBold"/>
                </a:rPr>
                <a:t>20521666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Các vấn đề th</a:t>
            </a:r>
            <a:r>
              <a:rPr lang="vi-VN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ờng gặp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A9BD5-2B80-4164-91D5-29D8E2D1D0E7}"/>
              </a:ext>
            </a:extLst>
          </p:cNvPr>
          <p:cNvSpPr txBox="1"/>
          <p:nvPr/>
        </p:nvSpPr>
        <p:spPr>
          <a:xfrm>
            <a:off x="640080" y="1783079"/>
            <a:ext cx="530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Slab" panose="020B0604020202020204"/>
              </a:rPr>
              <a:t>Dữ liệu trên thực tế th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>
                <a:latin typeface="Roboto Slab" panose="020B0604020202020204"/>
              </a:rPr>
              <a:t>ờng có chất l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>
                <a:latin typeface="Roboto Slab" panose="020B0604020202020204"/>
              </a:rPr>
              <a:t>ợng thấp.</a:t>
            </a:r>
          </a:p>
        </p:txBody>
      </p:sp>
      <p:pic>
        <p:nvPicPr>
          <p:cNvPr id="1026" name="Picture 2" descr="How to Resolve Manual Data Entry Errors with Automated Solutions">
            <a:extLst>
              <a:ext uri="{FF2B5EF4-FFF2-40B4-BE49-F238E27FC236}">
                <a16:creationId xmlns:a16="http://schemas.microsoft.com/office/drawing/2014/main" id="{559F5E45-3716-42D7-8677-DE2B2EF3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392088"/>
            <a:ext cx="2787015" cy="17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0E522-193D-4D8F-BE49-4F83D334C5FF}"/>
              </a:ext>
            </a:extLst>
          </p:cNvPr>
          <p:cNvSpPr txBox="1"/>
          <p:nvPr/>
        </p:nvSpPr>
        <p:spPr>
          <a:xfrm>
            <a:off x="1334452" y="4196821"/>
            <a:ext cx="2727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Roboto Slab" panose="020B0604020202020204"/>
              </a:rPr>
              <a:t>Lỗi nhập liệu</a:t>
            </a:r>
          </a:p>
        </p:txBody>
      </p:sp>
      <p:pic>
        <p:nvPicPr>
          <p:cNvPr id="1028" name="Picture 4" descr="Error Detection &amp; Correction">
            <a:extLst>
              <a:ext uri="{FF2B5EF4-FFF2-40B4-BE49-F238E27FC236}">
                <a16:creationId xmlns:a16="http://schemas.microsoft.com/office/drawing/2014/main" id="{939C93A9-A85F-4CEC-92E1-5BB41A7B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708" y="2392088"/>
            <a:ext cx="3186767" cy="17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7F0F8A-F937-4EF8-A1FE-1EB846E1A0C8}"/>
              </a:ext>
            </a:extLst>
          </p:cNvPr>
          <p:cNvSpPr txBox="1"/>
          <p:nvPr/>
        </p:nvSpPr>
        <p:spPr>
          <a:xfrm>
            <a:off x="4945111" y="4196820"/>
            <a:ext cx="2727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latin typeface="Roboto Slab" panose="020B0604020202020204"/>
              </a:rPr>
              <a:t>Lỗi trong quá trình truyền dữ liệu</a:t>
            </a:r>
          </a:p>
        </p:txBody>
      </p:sp>
    </p:spTree>
    <p:extLst>
      <p:ext uri="{BB962C8B-B14F-4D97-AF65-F5344CB8AC3E}">
        <p14:creationId xmlns:p14="http://schemas.microsoft.com/office/powerpoint/2010/main" val="715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Các vấn đề th</a:t>
            </a:r>
            <a:r>
              <a:rPr lang="vi-VN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ờng gặp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A9BD5-2B80-4164-91D5-29D8E2D1D0E7}"/>
              </a:ext>
            </a:extLst>
          </p:cNvPr>
          <p:cNvSpPr txBox="1"/>
          <p:nvPr/>
        </p:nvSpPr>
        <p:spPr>
          <a:xfrm>
            <a:off x="712470" y="1744979"/>
            <a:ext cx="7265670" cy="284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 b="1" err="1">
                <a:latin typeface="Roboto Slab" panose="020B0604020202020204"/>
              </a:rPr>
              <a:t>Thiếu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dữ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liệu</a:t>
            </a:r>
            <a:r>
              <a:rPr lang="vi-VN" b="1">
                <a:latin typeface="Roboto Slab" panose="020B0604020202020204"/>
              </a:rPr>
              <a:t>: </a:t>
            </a:r>
            <a:r>
              <a:rPr lang="vi-VN">
                <a:latin typeface="Roboto Slab" panose="020B0604020202020204"/>
              </a:rPr>
              <a:t>Thiếu thuộc tính</a:t>
            </a:r>
            <a:r>
              <a:rPr lang="en-US">
                <a:latin typeface="Roboto Slab" panose="020B0604020202020204"/>
              </a:rPr>
              <a:t> và </a:t>
            </a:r>
            <a:r>
              <a:rPr lang="vi-VN">
                <a:latin typeface="Roboto Slab" panose="020B0604020202020204"/>
              </a:rPr>
              <a:t>giá trị thuộc tính</a:t>
            </a:r>
            <a:endParaRPr lang="en-US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         </a:t>
            </a:r>
            <a:r>
              <a:rPr lang="vi-VN" sz="1200" i="1">
                <a:latin typeface="Roboto Slab" panose="020B0604020202020204"/>
              </a:rPr>
              <a:t>Ví dụ: phone_number = “</a:t>
            </a:r>
            <a:r>
              <a:rPr lang="en-US" sz="1200" i="1" err="1">
                <a:latin typeface="Roboto Slab" panose="020B0604020202020204"/>
              </a:rPr>
              <a:t>NaN</a:t>
            </a:r>
            <a:r>
              <a:rPr lang="vi-VN" sz="1200" i="1">
                <a:latin typeface="Roboto Slab" panose="020B0604020202020204"/>
              </a:rPr>
              <a:t>”</a:t>
            </a:r>
            <a:endParaRPr lang="en-US" sz="1200" i="1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endParaRPr lang="vi-VN" sz="500">
              <a:latin typeface="Roboto Slab" panose="020B0604020202020204"/>
            </a:endParaRPr>
          </a:p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 b="1">
                <a:latin typeface="Roboto Slab" panose="020B0604020202020204"/>
              </a:rPr>
              <a:t>N</a:t>
            </a:r>
            <a:r>
              <a:rPr lang="vi-VN" b="1">
                <a:latin typeface="Roboto Slab" panose="020B0604020202020204"/>
              </a:rPr>
              <a:t>hiễu: </a:t>
            </a:r>
            <a:r>
              <a:rPr lang="vi-VN">
                <a:latin typeface="Roboto Slab" panose="020B0604020202020204"/>
              </a:rPr>
              <a:t>Chứa nhiều giá trị gây nhiễu, lỗi, ngoại biên</a:t>
            </a: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        </a:t>
            </a:r>
            <a:r>
              <a:rPr lang="vi-VN" sz="1200" i="1">
                <a:latin typeface="Roboto Slab" panose="020B0604020202020204"/>
              </a:rPr>
              <a:t>Ví dụ:  weight = “-50”</a:t>
            </a:r>
            <a:endParaRPr lang="en-US" sz="1200" i="1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endParaRPr lang="vi-VN" sz="500">
              <a:latin typeface="Roboto Slab" panose="020B0604020202020204"/>
            </a:endParaRPr>
          </a:p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 b="1">
                <a:latin typeface="Roboto Slab" panose="020B0604020202020204"/>
              </a:rPr>
              <a:t>Không nhất quán:</a:t>
            </a:r>
            <a:r>
              <a:rPr lang="vi-VN">
                <a:latin typeface="Roboto Slab" panose="020B0604020202020204"/>
              </a:rPr>
              <a:t> Không thỏa tính logic</a:t>
            </a: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        </a:t>
            </a:r>
            <a:r>
              <a:rPr lang="vi-VN" sz="1200" i="1">
                <a:latin typeface="Roboto Slab" panose="020B0604020202020204"/>
              </a:rPr>
              <a:t>Ví dụ: Age = “60” , Birthday=”02/05/2002” </a:t>
            </a:r>
            <a:endParaRPr lang="en-US" sz="1200" i="1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endParaRPr lang="en-US" sz="500" i="1">
              <a:latin typeface="Roboto Slab" panose="020B0604020202020204"/>
            </a:endParaRPr>
          </a:p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 b="1">
                <a:latin typeface="Roboto Slab" panose="020B0604020202020204"/>
              </a:rPr>
              <a:t>S</a:t>
            </a:r>
            <a:r>
              <a:rPr lang="vi-VN" b="1">
                <a:latin typeface="Roboto Slab" panose="020B0604020202020204"/>
              </a:rPr>
              <a:t>ai do cố </a:t>
            </a:r>
            <a:r>
              <a:rPr lang="en-US" b="1">
                <a:latin typeface="Roboto Slab" panose="020B0604020202020204"/>
              </a:rPr>
              <a:t>ý</a:t>
            </a:r>
            <a:r>
              <a:rPr lang="vi-VN" b="1">
                <a:latin typeface="Roboto Slab" panose="020B0604020202020204"/>
              </a:rPr>
              <a:t>: </a:t>
            </a:r>
            <a:r>
              <a:rPr lang="en-ID" err="1"/>
              <a:t>Cố</a:t>
            </a:r>
            <a:r>
              <a:rPr lang="en-ID"/>
              <a:t> </a:t>
            </a:r>
            <a:r>
              <a:rPr lang="en-ID" err="1"/>
              <a:t>tình</a:t>
            </a:r>
            <a:r>
              <a:rPr lang="en-ID"/>
              <a:t> </a:t>
            </a:r>
            <a:r>
              <a:rPr lang="en-ID" err="1"/>
              <a:t>nhập</a:t>
            </a:r>
            <a:r>
              <a:rPr lang="en-ID"/>
              <a:t> </a:t>
            </a:r>
            <a:r>
              <a:rPr lang="en-ID" err="1"/>
              <a:t>sai</a:t>
            </a:r>
            <a:r>
              <a:rPr lang="en-ID"/>
              <a:t> </a:t>
            </a:r>
            <a:r>
              <a:rPr lang="en-ID" err="1"/>
              <a:t>giá</a:t>
            </a:r>
            <a:r>
              <a:rPr lang="en-ID"/>
              <a:t> </a:t>
            </a:r>
            <a:r>
              <a:rPr lang="en-ID" err="1"/>
              <a:t>trị</a:t>
            </a:r>
            <a:r>
              <a:rPr lang="en-ID"/>
              <a:t> </a:t>
            </a:r>
            <a:r>
              <a:rPr lang="en-ID" err="1"/>
              <a:t>cho</a:t>
            </a:r>
            <a:r>
              <a:rPr lang="en-ID"/>
              <a:t> </a:t>
            </a:r>
            <a:r>
              <a:rPr lang="en-ID" err="1"/>
              <a:t>các</a:t>
            </a:r>
            <a:r>
              <a:rPr lang="en-ID"/>
              <a:t> </a:t>
            </a:r>
            <a:r>
              <a:rPr lang="en-ID" err="1"/>
              <a:t>trường</a:t>
            </a:r>
            <a:r>
              <a:rPr lang="en-ID"/>
              <a:t> </a:t>
            </a:r>
            <a:r>
              <a:rPr lang="en-ID" err="1"/>
              <a:t>bắt</a:t>
            </a:r>
            <a:r>
              <a:rPr lang="en-ID"/>
              <a:t> </a:t>
            </a:r>
            <a:r>
              <a:rPr lang="en-ID" err="1"/>
              <a:t>buộc</a:t>
            </a:r>
            <a:r>
              <a:rPr lang="en-ID"/>
              <a:t> </a:t>
            </a:r>
            <a:r>
              <a:rPr lang="en-ID" err="1"/>
              <a:t>khi</a:t>
            </a:r>
            <a:r>
              <a:rPr lang="en-ID"/>
              <a:t> </a:t>
            </a:r>
            <a:r>
              <a:rPr lang="en-ID" err="1"/>
              <a:t>không</a:t>
            </a:r>
            <a:r>
              <a:rPr lang="en-ID"/>
              <a:t> </a:t>
            </a:r>
            <a:r>
              <a:rPr lang="en-ID" err="1"/>
              <a:t>muốn</a:t>
            </a:r>
            <a:r>
              <a:rPr lang="en-ID"/>
              <a:t> </a:t>
            </a:r>
            <a:r>
              <a:rPr lang="en-ID" err="1"/>
              <a:t>gửi</a:t>
            </a:r>
            <a:r>
              <a:rPr lang="en-ID"/>
              <a:t> </a:t>
            </a:r>
            <a:r>
              <a:rPr lang="en-ID" err="1"/>
              <a:t>thông</a:t>
            </a:r>
            <a:r>
              <a:rPr lang="en-ID"/>
              <a:t> tin </a:t>
            </a:r>
            <a:r>
              <a:rPr lang="en-ID" err="1"/>
              <a:t>cá</a:t>
            </a:r>
            <a:r>
              <a:rPr lang="en-ID"/>
              <a:t> </a:t>
            </a:r>
            <a:r>
              <a:rPr lang="en-ID" err="1"/>
              <a:t>nhân</a:t>
            </a:r>
            <a:endParaRPr lang="vi-VN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870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Thiếu dữ liệu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A9BD5-2B80-4164-91D5-29D8E2D1D0E7}"/>
              </a:ext>
            </a:extLst>
          </p:cNvPr>
          <p:cNvSpPr txBox="1"/>
          <p:nvPr/>
        </p:nvSpPr>
        <p:spPr>
          <a:xfrm>
            <a:off x="712470" y="1744979"/>
            <a:ext cx="726567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không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phải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lúc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nào</a:t>
            </a:r>
            <a:r>
              <a:rPr lang="en-US">
                <a:latin typeface="Roboto Slab" panose="020B0604020202020204"/>
              </a:rPr>
              <a:t> cũng </a:t>
            </a:r>
            <a:r>
              <a:rPr lang="en-US" err="1">
                <a:latin typeface="Roboto Slab" panose="020B0604020202020204"/>
              </a:rPr>
              <a:t>có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sẵn</a:t>
            </a:r>
            <a:endParaRPr lang="en-US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</a:t>
            </a:r>
            <a:r>
              <a:rPr lang="vi-VN" sz="1200" i="1">
                <a:latin typeface="Roboto Slab" panose="020B0604020202020204"/>
              </a:rPr>
              <a:t>Ví dụ:</a:t>
            </a:r>
            <a:r>
              <a:rPr lang="en-US" sz="1200" i="1">
                <a:latin typeface="Roboto Slab" panose="020B0604020202020204"/>
              </a:rPr>
              <a:t> Thu </a:t>
            </a:r>
            <a:r>
              <a:rPr lang="en-US" sz="1200" i="1" err="1">
                <a:latin typeface="Roboto Slab" panose="020B0604020202020204"/>
              </a:rPr>
              <a:t>nhập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của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khách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hàng</a:t>
            </a:r>
            <a:endParaRPr lang="en-US" sz="1200" i="1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endParaRPr lang="vi-VN" sz="500">
              <a:latin typeface="Roboto Slab" panose="020B0604020202020204"/>
            </a:endParaRPr>
          </a:p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 err="1">
                <a:latin typeface="Roboto Slab" panose="020B0604020202020204"/>
              </a:rPr>
              <a:t>Thiếu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do:</a:t>
            </a:r>
            <a:endParaRPr lang="vi-VN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 –  </a:t>
            </a:r>
            <a:r>
              <a:rPr lang="en-US" sz="1200" i="1" err="1">
                <a:latin typeface="Roboto Slab" panose="020B0604020202020204"/>
              </a:rPr>
              <a:t>Sự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cố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thiết</a:t>
            </a:r>
            <a:r>
              <a:rPr lang="en-US" sz="1200" i="1">
                <a:latin typeface="Roboto Slab" panose="020B0604020202020204"/>
              </a:rPr>
              <a:t> bị, </a:t>
            </a:r>
            <a:r>
              <a:rPr lang="en-US" sz="1200" i="1" err="1">
                <a:latin typeface="Roboto Slab" panose="020B0604020202020204"/>
              </a:rPr>
              <a:t>sơ</a:t>
            </a:r>
            <a:r>
              <a:rPr lang="en-US" sz="1200" i="1">
                <a:latin typeface="Roboto Slab" panose="020B0604020202020204"/>
              </a:rPr>
              <a:t> ý </a:t>
            </a:r>
            <a:r>
              <a:rPr lang="en-US" sz="1200" i="1" err="1">
                <a:latin typeface="Roboto Slab" panose="020B0604020202020204"/>
              </a:rPr>
              <a:t>của</a:t>
            </a:r>
            <a:r>
              <a:rPr lang="en-US" sz="1200" i="1">
                <a:latin typeface="Roboto Slab" panose="020B0604020202020204"/>
              </a:rPr>
              <a:t> con </a:t>
            </a:r>
            <a:r>
              <a:rPr lang="en-US" sz="1200" i="1" err="1">
                <a:latin typeface="Roboto Slab" panose="020B0604020202020204"/>
              </a:rPr>
              <a:t>người</a:t>
            </a:r>
            <a:endParaRPr lang="en-US" sz="1200" i="1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 –  Bị </a:t>
            </a:r>
            <a:r>
              <a:rPr lang="en-US" sz="1200" i="1" err="1">
                <a:latin typeface="Roboto Slab" panose="020B0604020202020204"/>
              </a:rPr>
              <a:t>xóa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vì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không</a:t>
            </a:r>
            <a:r>
              <a:rPr lang="en-US" sz="1200" i="1">
                <a:latin typeface="Roboto Slab" panose="020B0604020202020204"/>
              </a:rPr>
              <a:t> t</a:t>
            </a:r>
            <a:r>
              <a:rPr lang="vi-VN" sz="1200" i="1">
                <a:latin typeface="Roboto Slab" panose="020B0604020202020204"/>
              </a:rPr>
              <a:t>ư</a:t>
            </a:r>
            <a:r>
              <a:rPr lang="en-US" sz="1200" i="1" err="1">
                <a:latin typeface="Roboto Slab" panose="020B0604020202020204"/>
              </a:rPr>
              <a:t>ơng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thích</a:t>
            </a:r>
            <a:r>
              <a:rPr lang="en-US" sz="1200" i="1">
                <a:latin typeface="Roboto Slab" panose="020B0604020202020204"/>
              </a:rPr>
              <a:t>, </a:t>
            </a:r>
            <a:r>
              <a:rPr lang="en-US" sz="1200" i="1" err="1">
                <a:latin typeface="Roboto Slab" panose="020B0604020202020204"/>
              </a:rPr>
              <a:t>hiểu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nhầm</a:t>
            </a:r>
            <a:r>
              <a:rPr lang="en-US" sz="1200" i="1">
                <a:latin typeface="Roboto Slab" panose="020B0604020202020204"/>
              </a:rPr>
              <a:t>,…</a:t>
            </a: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 –  Không </a:t>
            </a:r>
            <a:r>
              <a:rPr lang="en-US" sz="1200" i="1" err="1">
                <a:latin typeface="Roboto Slab" panose="020B0604020202020204"/>
              </a:rPr>
              <a:t>quan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trọng</a:t>
            </a:r>
            <a:endParaRPr lang="en-US" sz="1200" i="1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r>
              <a:rPr lang="en-US" sz="1200" i="1">
                <a:latin typeface="Roboto Slab" panose="020B0604020202020204"/>
              </a:rPr>
              <a:t>        –  Không đ</a:t>
            </a:r>
            <a:r>
              <a:rPr lang="vi-VN" sz="1200" i="1">
                <a:latin typeface="Roboto Slab" panose="020B0604020202020204"/>
              </a:rPr>
              <a:t>ư</a:t>
            </a:r>
            <a:r>
              <a:rPr lang="en-US" sz="1200" i="1" err="1">
                <a:latin typeface="Roboto Slab" panose="020B0604020202020204"/>
              </a:rPr>
              <a:t>ợc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lưu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trữ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hoặc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cập</a:t>
            </a:r>
            <a:r>
              <a:rPr lang="en-US" sz="1200" i="1">
                <a:latin typeface="Roboto Slab" panose="020B0604020202020204"/>
              </a:rPr>
              <a:t> </a:t>
            </a:r>
            <a:r>
              <a:rPr lang="en-US" sz="1200" i="1" err="1">
                <a:latin typeface="Roboto Slab" panose="020B0604020202020204"/>
              </a:rPr>
              <a:t>nhật</a:t>
            </a:r>
            <a:endParaRPr lang="en-US" sz="1200" i="1">
              <a:latin typeface="Roboto Slab" panose="020B0604020202020204"/>
            </a:endParaRPr>
          </a:p>
          <a:p>
            <a:pPr>
              <a:lnSpc>
                <a:spcPct val="150000"/>
              </a:lnSpc>
              <a:buSzPct val="123000"/>
            </a:pPr>
            <a:endParaRPr lang="vi-VN" sz="500">
              <a:latin typeface="Roboto Slab" panose="020B0604020202020204"/>
            </a:endParaRPr>
          </a:p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bị </a:t>
            </a:r>
            <a:r>
              <a:rPr lang="en-US" err="1">
                <a:latin typeface="Roboto Slab" panose="020B0604020202020204"/>
              </a:rPr>
              <a:t>thiếu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có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thể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cần</a:t>
            </a:r>
            <a:r>
              <a:rPr lang="en-US">
                <a:latin typeface="Roboto Slab" panose="020B0604020202020204"/>
              </a:rPr>
              <a:t> đ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 err="1">
                <a:latin typeface="Roboto Slab" panose="020B0604020202020204"/>
              </a:rPr>
              <a:t>ợc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suy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luận</a:t>
            </a:r>
            <a:endParaRPr lang="en-US" sz="1200" i="1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934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PP1: Điền các giá trị còn thiếu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CA908-6463-4FE6-B9E3-758662D78ED7}"/>
              </a:ext>
            </a:extLst>
          </p:cNvPr>
          <p:cNvSpPr txBox="1"/>
          <p:nvPr/>
        </p:nvSpPr>
        <p:spPr>
          <a:xfrm>
            <a:off x="712470" y="1676399"/>
            <a:ext cx="726567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 b="1">
                <a:latin typeface="Roboto Slab" panose="020B0604020202020204"/>
              </a:rPr>
              <a:t>Bỏ qua mẫu tin: </a:t>
            </a:r>
            <a:r>
              <a:rPr lang="en-US">
                <a:latin typeface="Roboto Slab" panose="020B0604020202020204"/>
              </a:rPr>
              <a:t>th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>
                <a:latin typeface="Roboto Slab" panose="020B0604020202020204"/>
              </a:rPr>
              <a:t>ờng dùng khi thiếu nhãn phân lớp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F0B1-D941-4C2A-9261-4D87817652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89" y="2163127"/>
            <a:ext cx="5190423" cy="2008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9895E-5B2F-45E8-B379-F8C234CD975A}"/>
              </a:ext>
            </a:extLst>
          </p:cNvPr>
          <p:cNvSpPr txBox="1"/>
          <p:nvPr/>
        </p:nvSpPr>
        <p:spPr>
          <a:xfrm>
            <a:off x="712470" y="4213860"/>
            <a:ext cx="281559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23000"/>
            </a:pPr>
            <a:r>
              <a:rPr lang="en-US">
                <a:latin typeface="Roboto Slab" panose="020B0604020202020204"/>
                <a:sym typeface="Wingdings" panose="05000000000000000000" pitchFamily="2" charset="2"/>
              </a:rPr>
              <a:t> </a:t>
            </a:r>
            <a:r>
              <a:rPr lang="en-US" err="1">
                <a:latin typeface="Roboto Slab" panose="020B0604020202020204"/>
              </a:rPr>
              <a:t>Dễ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nh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>
                <a:latin typeface="Roboto Slab" panose="020B0604020202020204"/>
              </a:rPr>
              <a:t>ng </a:t>
            </a:r>
            <a:r>
              <a:rPr lang="en-US" err="1">
                <a:latin typeface="Roboto Slab" panose="020B0604020202020204"/>
              </a:rPr>
              <a:t>không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hiệu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quả</a:t>
            </a:r>
            <a:r>
              <a:rPr lang="en-US">
                <a:latin typeface="Roboto Slab" panose="020B0604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3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PP1: Điền các giá trị còn thiếu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CA908-6463-4FE6-B9E3-758662D78ED7}"/>
              </a:ext>
            </a:extLst>
          </p:cNvPr>
          <p:cNvSpPr txBox="1"/>
          <p:nvPr/>
        </p:nvSpPr>
        <p:spPr>
          <a:xfrm>
            <a:off x="712470" y="1744979"/>
            <a:ext cx="7265670" cy="22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23000"/>
            </a:pPr>
            <a:r>
              <a:rPr lang="en-US" b="1">
                <a:latin typeface="Roboto Slab" panose="020B0604020202020204"/>
              </a:rPr>
              <a:t>Điền các giá trị thiếu tự động bằng:</a:t>
            </a:r>
          </a:p>
          <a:p>
            <a:pPr>
              <a:lnSpc>
                <a:spcPct val="150000"/>
              </a:lnSpc>
              <a:buSzPct val="123000"/>
            </a:pPr>
            <a:endParaRPr lang="en-US" sz="500" b="1">
              <a:latin typeface="Roboto Slab" panose="020B0604020202020204"/>
            </a:endParaRPr>
          </a:p>
          <a:p>
            <a:pPr marL="285750" lvl="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ID">
                <a:latin typeface="Roboto Slab" panose="020B0604020202020204"/>
              </a:rPr>
              <a:t>Giá trị trung bình của tất cả thuộc tính</a:t>
            </a:r>
            <a:endParaRPr lang="en-US">
              <a:latin typeface="Roboto Slab" panose="020B0604020202020204"/>
            </a:endParaRPr>
          </a:p>
          <a:p>
            <a:pPr marL="285750" lvl="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ID">
                <a:latin typeface="Roboto Slab" panose="020B0604020202020204"/>
              </a:rPr>
              <a:t>Giá trị trung bình hoặc trung vị của thuộc tính trong từng lớp</a:t>
            </a:r>
            <a:endParaRPr lang="en-US">
              <a:latin typeface="Roboto Slab" panose="020B0604020202020204"/>
            </a:endParaRPr>
          </a:p>
          <a:p>
            <a:pPr marL="285750" lvl="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ID">
                <a:latin typeface="Roboto Slab" panose="020B0604020202020204"/>
              </a:rPr>
              <a:t>Giá trị có nhiều khả năng nhất: suy ra từ công thức Bayesian, cây quyết định, KNN,…</a:t>
            </a:r>
            <a:endParaRPr lang="en-US">
              <a:latin typeface="Roboto Slab" panose="020B0604020202020204"/>
            </a:endParaRPr>
          </a:p>
          <a:p>
            <a:pPr marL="285750" lvl="0" indent="-285750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ID">
                <a:latin typeface="Roboto Slab" panose="020B0604020202020204"/>
              </a:rPr>
              <a:t>Nhập dựa trên các quan sát khác</a:t>
            </a:r>
          </a:p>
          <a:p>
            <a:pPr lvl="0">
              <a:lnSpc>
                <a:spcPct val="150000"/>
              </a:lnSpc>
              <a:buSzPct val="123000"/>
            </a:pPr>
            <a:endParaRPr lang="en-US" sz="500">
              <a:latin typeface="Roboto Slab" panose="020B0604020202020204"/>
            </a:endParaRPr>
          </a:p>
          <a:p>
            <a:pPr>
              <a:lnSpc>
                <a:spcPct val="150000"/>
              </a:lnSpc>
            </a:pPr>
            <a:r>
              <a:rPr lang="en-ID">
                <a:latin typeface="Roboto Slab" panose="020B0604020202020204"/>
                <a:sym typeface="Wingdings" panose="05000000000000000000" pitchFamily="2" charset="2"/>
              </a:rPr>
              <a:t>  </a:t>
            </a:r>
            <a:r>
              <a:rPr lang="en-ID">
                <a:latin typeface="Roboto Slab" panose="020B0604020202020204"/>
              </a:rPr>
              <a:t>Có thể làm mất tính toàn vẹn của dữ liệu</a:t>
            </a:r>
            <a:endParaRPr lang="en-US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709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Dữ liệu nhiễu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CA908-6463-4FE6-B9E3-758662D78ED7}"/>
              </a:ext>
            </a:extLst>
          </p:cNvPr>
          <p:cNvSpPr txBox="1"/>
          <p:nvPr/>
        </p:nvSpPr>
        <p:spPr>
          <a:xfrm>
            <a:off x="712470" y="1653539"/>
            <a:ext cx="726567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D">
                <a:latin typeface="Roboto Slab" panose="020B0604020202020204"/>
              </a:rPr>
              <a:t>D</a:t>
            </a:r>
            <a:r>
              <a:rPr lang="en-US">
                <a:latin typeface="Roboto Slab" panose="020B0604020202020204"/>
              </a:rPr>
              <a:t>ữ </a:t>
            </a:r>
            <a:r>
              <a:rPr lang="en-ID">
                <a:latin typeface="Roboto Slab" panose="020B0604020202020204"/>
              </a:rPr>
              <a:t>liệu vô nghĩa hoặc sai, dữ liệu máy móc không thể hiểu,…</a:t>
            </a:r>
          </a:p>
          <a:p>
            <a:pPr marL="285750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D">
                <a:latin typeface="Roboto Slab" panose="020B0604020202020204"/>
              </a:rPr>
              <a:t>Do hàm tính toán, hàm ngẫu nhiên hay do chủ đích của người tạo</a:t>
            </a:r>
            <a:endParaRPr lang="en-US">
              <a:latin typeface="Roboto Slab" panose="020B0604020202020204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89FB2FD-7389-4C4C-A858-5D26A84361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2555990"/>
            <a:ext cx="435395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PP2: Xác định các sai biệt và khử dử liệu tạp, nhiễu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6B1E30-35DB-450D-9E1A-A71D17712B25}"/>
              </a:ext>
            </a:extLst>
          </p:cNvPr>
          <p:cNvGrpSpPr/>
          <p:nvPr/>
        </p:nvGrpSpPr>
        <p:grpSpPr>
          <a:xfrm>
            <a:off x="894670" y="1822111"/>
            <a:ext cx="749639" cy="749639"/>
            <a:chOff x="1073740" y="3365962"/>
            <a:chExt cx="821100" cy="821100"/>
          </a:xfrm>
        </p:grpSpPr>
        <p:sp>
          <p:nvSpPr>
            <p:cNvPr id="15" name="Google Shape;586;p61">
              <a:extLst>
                <a:ext uri="{FF2B5EF4-FFF2-40B4-BE49-F238E27FC236}">
                  <a16:creationId xmlns:a16="http://schemas.microsoft.com/office/drawing/2014/main" id="{DD84A973-D14C-4A9F-B38C-69413527D669}"/>
                </a:ext>
              </a:extLst>
            </p:cNvPr>
            <p:cNvSpPr/>
            <p:nvPr/>
          </p:nvSpPr>
          <p:spPr>
            <a:xfrm>
              <a:off x="1073740" y="3365962"/>
              <a:ext cx="821100" cy="821100"/>
            </a:xfrm>
            <a:prstGeom prst="round1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0;p61">
              <a:extLst>
                <a:ext uri="{FF2B5EF4-FFF2-40B4-BE49-F238E27FC236}">
                  <a16:creationId xmlns:a16="http://schemas.microsoft.com/office/drawing/2014/main" id="{50E8252C-F3C8-4792-8945-7DF450660AF2}"/>
                </a:ext>
              </a:extLst>
            </p:cNvPr>
            <p:cNvSpPr txBox="1">
              <a:spLocks/>
            </p:cNvSpPr>
            <p:nvPr/>
          </p:nvSpPr>
          <p:spPr>
            <a:xfrm>
              <a:off x="1073740" y="3476373"/>
              <a:ext cx="821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000" b="1">
                  <a:solidFill>
                    <a:schemeClr val="bg1"/>
                  </a:solidFill>
                  <a:latin typeface="Roboto Slab" panose="020B0604020202020204"/>
                </a:rPr>
                <a:t>1.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A92AC5-A97A-4A79-B911-7CD34F4C1E28}"/>
              </a:ext>
            </a:extLst>
          </p:cNvPr>
          <p:cNvGrpSpPr/>
          <p:nvPr/>
        </p:nvGrpSpPr>
        <p:grpSpPr>
          <a:xfrm>
            <a:off x="1797644" y="1697026"/>
            <a:ext cx="5128936" cy="1034490"/>
            <a:chOff x="561499" y="2705100"/>
            <a:chExt cx="5128936" cy="1034490"/>
          </a:xfrm>
        </p:grpSpPr>
        <p:sp>
          <p:nvSpPr>
            <p:cNvPr id="19" name="Google Shape;726;p68">
              <a:extLst>
                <a:ext uri="{FF2B5EF4-FFF2-40B4-BE49-F238E27FC236}">
                  <a16:creationId xmlns:a16="http://schemas.microsoft.com/office/drawing/2014/main" id="{2672EAFB-D60E-4DF3-8B32-A0DCC9A7508F}"/>
                </a:ext>
              </a:extLst>
            </p:cNvPr>
            <p:cNvSpPr txBox="1"/>
            <p:nvPr/>
          </p:nvSpPr>
          <p:spPr>
            <a:xfrm>
              <a:off x="561502" y="2705100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Chia giỏ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Google Shape;727;p68">
              <a:extLst>
                <a:ext uri="{FF2B5EF4-FFF2-40B4-BE49-F238E27FC236}">
                  <a16:creationId xmlns:a16="http://schemas.microsoft.com/office/drawing/2014/main" id="{F9CD3798-479C-4554-9E97-6E6BA85DBD80}"/>
                </a:ext>
              </a:extLst>
            </p:cNvPr>
            <p:cNvSpPr txBox="1"/>
            <p:nvPr/>
          </p:nvSpPr>
          <p:spPr>
            <a:xfrm>
              <a:off x="561499" y="3123990"/>
              <a:ext cx="5128936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Sắp xếp và chia dữ liệu</a:t>
              </a:r>
            </a:p>
            <a:p>
              <a:pPr lvl="0" algn="just"/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Khử nhiễu bằng giá trị trung bình, trung tuyến, biên giỏ,…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239107-DA18-42B4-BF54-3945A80361CA}"/>
              </a:ext>
            </a:extLst>
          </p:cNvPr>
          <p:cNvGrpSpPr/>
          <p:nvPr/>
        </p:nvGrpSpPr>
        <p:grpSpPr>
          <a:xfrm>
            <a:off x="1797644" y="2703121"/>
            <a:ext cx="5128936" cy="1034490"/>
            <a:chOff x="561499" y="2705100"/>
            <a:chExt cx="5128936" cy="1034490"/>
          </a:xfrm>
        </p:grpSpPr>
        <p:sp>
          <p:nvSpPr>
            <p:cNvPr id="25" name="Google Shape;726;p68">
              <a:extLst>
                <a:ext uri="{FF2B5EF4-FFF2-40B4-BE49-F238E27FC236}">
                  <a16:creationId xmlns:a16="http://schemas.microsoft.com/office/drawing/2014/main" id="{F145FCA1-961F-4E8E-993B-3A995F0066D5}"/>
                </a:ext>
              </a:extLst>
            </p:cNvPr>
            <p:cNvSpPr txBox="1"/>
            <p:nvPr/>
          </p:nvSpPr>
          <p:spPr>
            <a:xfrm>
              <a:off x="561502" y="2705100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Hồi quy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727;p68">
              <a:extLst>
                <a:ext uri="{FF2B5EF4-FFF2-40B4-BE49-F238E27FC236}">
                  <a16:creationId xmlns:a16="http://schemas.microsoft.com/office/drawing/2014/main" id="{595B97A7-1751-47E7-8D11-725C197D2AE2}"/>
                </a:ext>
              </a:extLst>
            </p:cNvPr>
            <p:cNvSpPr txBox="1"/>
            <p:nvPr/>
          </p:nvSpPr>
          <p:spPr>
            <a:xfrm>
              <a:off x="561499" y="3123990"/>
              <a:ext cx="5128936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Làm tr</a:t>
              </a:r>
              <a:r>
                <a:rPr lang="vi-VN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ơ</a:t>
              </a: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n dữ liệu bằng các hàm hồi quy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73103-E857-4274-BC76-2B14B9CEE64B}"/>
              </a:ext>
            </a:extLst>
          </p:cNvPr>
          <p:cNvGrpSpPr/>
          <p:nvPr/>
        </p:nvGrpSpPr>
        <p:grpSpPr>
          <a:xfrm>
            <a:off x="1797644" y="3709216"/>
            <a:ext cx="5128936" cy="1034490"/>
            <a:chOff x="561499" y="2705100"/>
            <a:chExt cx="5128936" cy="1034490"/>
          </a:xfrm>
        </p:grpSpPr>
        <p:sp>
          <p:nvSpPr>
            <p:cNvPr id="31" name="Google Shape;726;p68">
              <a:extLst>
                <a:ext uri="{FF2B5EF4-FFF2-40B4-BE49-F238E27FC236}">
                  <a16:creationId xmlns:a16="http://schemas.microsoft.com/office/drawing/2014/main" id="{B29528A5-973A-4EDA-9130-70A38D2B0F1A}"/>
                </a:ext>
              </a:extLst>
            </p:cNvPr>
            <p:cNvSpPr txBox="1"/>
            <p:nvPr/>
          </p:nvSpPr>
          <p:spPr>
            <a:xfrm>
              <a:off x="561502" y="2705100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Gom nhóm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Google Shape;727;p68">
              <a:extLst>
                <a:ext uri="{FF2B5EF4-FFF2-40B4-BE49-F238E27FC236}">
                  <a16:creationId xmlns:a16="http://schemas.microsoft.com/office/drawing/2014/main" id="{663B0591-C85B-44D3-BB5C-0C189B211301}"/>
                </a:ext>
              </a:extLst>
            </p:cNvPr>
            <p:cNvSpPr txBox="1"/>
            <p:nvPr/>
          </p:nvSpPr>
          <p:spPr>
            <a:xfrm>
              <a:off x="561499" y="3123990"/>
              <a:ext cx="5128936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Phát hiện và loại bỏ các giá trị ngoại biên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5E5916-29AB-4C40-B74A-ADED9ED3A231}"/>
              </a:ext>
            </a:extLst>
          </p:cNvPr>
          <p:cNvGrpSpPr/>
          <p:nvPr/>
        </p:nvGrpSpPr>
        <p:grpSpPr>
          <a:xfrm>
            <a:off x="894669" y="2856001"/>
            <a:ext cx="749639" cy="749639"/>
            <a:chOff x="1073740" y="3365962"/>
            <a:chExt cx="821100" cy="821100"/>
          </a:xfrm>
        </p:grpSpPr>
        <p:sp>
          <p:nvSpPr>
            <p:cNvPr id="34" name="Google Shape;586;p61">
              <a:extLst>
                <a:ext uri="{FF2B5EF4-FFF2-40B4-BE49-F238E27FC236}">
                  <a16:creationId xmlns:a16="http://schemas.microsoft.com/office/drawing/2014/main" id="{8995C3E4-E961-4475-A325-302F702AC6E2}"/>
                </a:ext>
              </a:extLst>
            </p:cNvPr>
            <p:cNvSpPr/>
            <p:nvPr/>
          </p:nvSpPr>
          <p:spPr>
            <a:xfrm>
              <a:off x="1073740" y="3365962"/>
              <a:ext cx="821100" cy="821100"/>
            </a:xfrm>
            <a:prstGeom prst="round1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0;p61">
              <a:extLst>
                <a:ext uri="{FF2B5EF4-FFF2-40B4-BE49-F238E27FC236}">
                  <a16:creationId xmlns:a16="http://schemas.microsoft.com/office/drawing/2014/main" id="{CA92C8B2-DD6B-4675-939E-7F2F0B156F57}"/>
                </a:ext>
              </a:extLst>
            </p:cNvPr>
            <p:cNvSpPr txBox="1">
              <a:spLocks/>
            </p:cNvSpPr>
            <p:nvPr/>
          </p:nvSpPr>
          <p:spPr>
            <a:xfrm>
              <a:off x="1073740" y="3476373"/>
              <a:ext cx="821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000" b="1">
                  <a:solidFill>
                    <a:schemeClr val="bg1"/>
                  </a:solidFill>
                  <a:latin typeface="Roboto Slab" panose="020B0604020202020204"/>
                </a:rPr>
                <a:t>2.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6542F8-58A9-45E5-A7F0-62F5E36C51AC}"/>
              </a:ext>
            </a:extLst>
          </p:cNvPr>
          <p:cNvGrpSpPr/>
          <p:nvPr/>
        </p:nvGrpSpPr>
        <p:grpSpPr>
          <a:xfrm>
            <a:off x="894669" y="3862096"/>
            <a:ext cx="749639" cy="749639"/>
            <a:chOff x="1073740" y="3365962"/>
            <a:chExt cx="821100" cy="821100"/>
          </a:xfrm>
          <a:solidFill>
            <a:srgbClr val="3C78D8"/>
          </a:solidFill>
        </p:grpSpPr>
        <p:sp>
          <p:nvSpPr>
            <p:cNvPr id="37" name="Google Shape;586;p61">
              <a:extLst>
                <a:ext uri="{FF2B5EF4-FFF2-40B4-BE49-F238E27FC236}">
                  <a16:creationId xmlns:a16="http://schemas.microsoft.com/office/drawing/2014/main" id="{9DF4419F-4217-433B-B416-2D3B6B574B2A}"/>
                </a:ext>
              </a:extLst>
            </p:cNvPr>
            <p:cNvSpPr/>
            <p:nvPr/>
          </p:nvSpPr>
          <p:spPr>
            <a:xfrm>
              <a:off x="1073740" y="3365962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0;p61">
              <a:extLst>
                <a:ext uri="{FF2B5EF4-FFF2-40B4-BE49-F238E27FC236}">
                  <a16:creationId xmlns:a16="http://schemas.microsoft.com/office/drawing/2014/main" id="{204793A4-1E22-455D-9323-5D05D3DADBE5}"/>
                </a:ext>
              </a:extLst>
            </p:cNvPr>
            <p:cNvSpPr txBox="1">
              <a:spLocks/>
            </p:cNvSpPr>
            <p:nvPr/>
          </p:nvSpPr>
          <p:spPr>
            <a:xfrm>
              <a:off x="1073740" y="3476373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000" b="1">
                  <a:solidFill>
                    <a:schemeClr val="bg1"/>
                  </a:solidFill>
                  <a:latin typeface="Roboto Slab" panose="020B0604020202020204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4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Chia giỏ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25730E-E382-416B-BCE8-96144EA6B76D}"/>
              </a:ext>
            </a:extLst>
          </p:cNvPr>
          <p:cNvSpPr txBox="1"/>
          <p:nvPr/>
        </p:nvSpPr>
        <p:spPr>
          <a:xfrm>
            <a:off x="1655445" y="4298778"/>
            <a:ext cx="204597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123000"/>
            </a:pPr>
            <a:r>
              <a:rPr lang="en-US" i="1">
                <a:latin typeface="Roboto Slab" panose="020B0604020202020204"/>
              </a:rPr>
              <a:t>Chia theo độ rộng</a:t>
            </a:r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02FA2BB6-258C-4337-90A8-D430EED839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13718"/>
            <a:ext cx="3413760" cy="2385060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05D59A32-2C21-4E96-B059-C667FED477A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"/>
          <a:stretch/>
        </p:blipFill>
        <p:spPr bwMode="auto">
          <a:xfrm>
            <a:off x="4789170" y="1913718"/>
            <a:ext cx="3413760" cy="2385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2093FE2-5B43-4E60-99F3-B120BB0FEBF0}"/>
              </a:ext>
            </a:extLst>
          </p:cNvPr>
          <p:cNvSpPr txBox="1"/>
          <p:nvPr/>
        </p:nvSpPr>
        <p:spPr>
          <a:xfrm>
            <a:off x="5468987" y="4298778"/>
            <a:ext cx="204597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123000"/>
            </a:pPr>
            <a:r>
              <a:rPr lang="en-US" i="1">
                <a:latin typeface="Roboto Slab" panose="020B0604020202020204"/>
              </a:rPr>
              <a:t>Chia theo độ sâu</a:t>
            </a:r>
          </a:p>
        </p:txBody>
      </p:sp>
    </p:spTree>
    <p:extLst>
      <p:ext uri="{BB962C8B-B14F-4D97-AF65-F5344CB8AC3E}">
        <p14:creationId xmlns:p14="http://schemas.microsoft.com/office/powerpoint/2010/main" val="37075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Chia giỏ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25730E-E382-416B-BCE8-96144EA6B76D}"/>
              </a:ext>
            </a:extLst>
          </p:cNvPr>
          <p:cNvSpPr txBox="1"/>
          <p:nvPr/>
        </p:nvSpPr>
        <p:spPr>
          <a:xfrm>
            <a:off x="712470" y="1607819"/>
            <a:ext cx="726567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23000"/>
            </a:pPr>
            <a:r>
              <a:rPr lang="en-US" i="1">
                <a:latin typeface="Roboto Slab" panose="020B0604020202020204"/>
              </a:rPr>
              <a:t>Cho dữ liệu giá tiền ($): 4, 8, 15, 21, 21, 24, 25, 28, 34</a:t>
            </a:r>
          </a:p>
          <a:p>
            <a:pPr>
              <a:lnSpc>
                <a:spcPct val="150000"/>
              </a:lnSpc>
              <a:buSzPct val="123000"/>
            </a:pPr>
            <a:r>
              <a:rPr lang="en-US">
                <a:latin typeface="Roboto Slab" panose="020B0604020202020204"/>
              </a:rPr>
              <a:t>Phân chia thành giỏ cùng độ sâu.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2736F4-582F-4175-8097-95F8EB0891B6}"/>
              </a:ext>
            </a:extLst>
          </p:cNvPr>
          <p:cNvSpPr/>
          <p:nvPr/>
        </p:nvSpPr>
        <p:spPr>
          <a:xfrm>
            <a:off x="3749040" y="2355382"/>
            <a:ext cx="1645920" cy="773430"/>
          </a:xfrm>
          <a:prstGeom prst="roundRect">
            <a:avLst>
              <a:gd name="adj" fmla="val 19071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1C4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1: 4, 8,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2: 21, 21, 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3: 25, 28, 34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813157-3B2C-4C69-A2B5-7808A0087E4B}"/>
              </a:ext>
            </a:extLst>
          </p:cNvPr>
          <p:cNvSpPr/>
          <p:nvPr/>
        </p:nvSpPr>
        <p:spPr>
          <a:xfrm>
            <a:off x="1337310" y="3723755"/>
            <a:ext cx="1645920" cy="773430"/>
          </a:xfrm>
          <a:prstGeom prst="roundRect">
            <a:avLst>
              <a:gd name="adj" fmla="val 19071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1C4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1: 9, 9, 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2: 22, 22,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3: 29, 29, 29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937B15-5CB2-4C08-885F-3D32A33EC499}"/>
              </a:ext>
            </a:extLst>
          </p:cNvPr>
          <p:cNvSpPr/>
          <p:nvPr/>
        </p:nvSpPr>
        <p:spPr>
          <a:xfrm>
            <a:off x="3749040" y="3723755"/>
            <a:ext cx="1645920" cy="773430"/>
          </a:xfrm>
          <a:prstGeom prst="roundRect">
            <a:avLst>
              <a:gd name="adj" fmla="val 19071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1C4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1: 4, 4,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2: 21, 21, 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3: 25, 25, 34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0394A-1E00-404E-9E16-81CD2E166A24}"/>
              </a:ext>
            </a:extLst>
          </p:cNvPr>
          <p:cNvSpPr/>
          <p:nvPr/>
        </p:nvSpPr>
        <p:spPr>
          <a:xfrm>
            <a:off x="6309092" y="3723755"/>
            <a:ext cx="1645920" cy="773430"/>
          </a:xfrm>
          <a:prstGeom prst="roundRect">
            <a:avLst>
              <a:gd name="adj" fmla="val 19071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1C4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1: 8, 8,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2: 21, 21, 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Roboto Slab" panose="020B0604020202020204"/>
              </a:rPr>
              <a:t>Bin 3: 28, 28, 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0219B-40F7-4000-9FFD-CD937A3E5753}"/>
              </a:ext>
            </a:extLst>
          </p:cNvPr>
          <p:cNvSpPr txBox="1"/>
          <p:nvPr/>
        </p:nvSpPr>
        <p:spPr>
          <a:xfrm>
            <a:off x="1243965" y="4505936"/>
            <a:ext cx="183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4587"/>
                </a:solidFill>
                <a:latin typeface="Roboto Slab" panose="020B0604020202020204"/>
              </a:rPr>
              <a:t>Giá trị trung bình giỏ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17044-08BD-4CAF-86C3-131946B942CA}"/>
              </a:ext>
            </a:extLst>
          </p:cNvPr>
          <p:cNvSpPr txBox="1"/>
          <p:nvPr/>
        </p:nvSpPr>
        <p:spPr>
          <a:xfrm>
            <a:off x="3655695" y="4505936"/>
            <a:ext cx="183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4587"/>
                </a:solidFill>
                <a:latin typeface="Roboto Slab" panose="020B0604020202020204"/>
              </a:rPr>
              <a:t>Biên giỏ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A2139-DA4E-4C75-AC77-CB5A79E5E737}"/>
              </a:ext>
            </a:extLst>
          </p:cNvPr>
          <p:cNvSpPr txBox="1"/>
          <p:nvPr/>
        </p:nvSpPr>
        <p:spPr>
          <a:xfrm>
            <a:off x="6215747" y="4505936"/>
            <a:ext cx="183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4587"/>
                </a:solidFill>
                <a:latin typeface="Roboto Slab" panose="020B0604020202020204"/>
              </a:rPr>
              <a:t>Trung tuyến giỏ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8DC78-DB09-4228-B943-7B943EE2CA4B}"/>
              </a:ext>
            </a:extLst>
          </p:cNvPr>
          <p:cNvSpPr txBox="1"/>
          <p:nvPr/>
        </p:nvSpPr>
        <p:spPr>
          <a:xfrm>
            <a:off x="712470" y="3196934"/>
            <a:ext cx="726567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23000"/>
            </a:pPr>
            <a:r>
              <a:rPr lang="vi-VN" b="1">
                <a:latin typeface="Roboto Slab" panose="020B0604020202020204"/>
              </a:rPr>
              <a:t>Làm trơn </a:t>
            </a:r>
            <a:r>
              <a:rPr lang="vi-VN">
                <a:latin typeface="Roboto Slab" panose="020B0604020202020204"/>
              </a:rPr>
              <a:t>bằng giá trị trung bình, trung tuyến, biên</a:t>
            </a:r>
            <a:r>
              <a:rPr lang="en-US">
                <a:latin typeface="Roboto Slab" panose="020B0604020202020204"/>
              </a:rPr>
              <a:t> giỏ.</a:t>
            </a:r>
            <a:endParaRPr lang="vi-VN" sz="500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953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Chia giỏ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25730E-E382-416B-BCE8-96144EA6B76D}"/>
              </a:ext>
            </a:extLst>
          </p:cNvPr>
          <p:cNvSpPr txBox="1"/>
          <p:nvPr/>
        </p:nvSpPr>
        <p:spPr>
          <a:xfrm>
            <a:off x="712470" y="1699259"/>
            <a:ext cx="772287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vi-VN">
                <a:latin typeface="Roboto Slab" panose="020B0604020202020204"/>
              </a:rPr>
              <a:t>Nhiều phương pháp </a:t>
            </a:r>
            <a:r>
              <a:rPr lang="vi-VN" b="1">
                <a:latin typeface="Roboto Slab" panose="020B0604020202020204"/>
              </a:rPr>
              <a:t>làm </a:t>
            </a:r>
            <a:r>
              <a:rPr lang="en-US" b="1">
                <a:latin typeface="Roboto Slab" panose="020B0604020202020204"/>
              </a:rPr>
              <a:t>tr</a:t>
            </a:r>
            <a:r>
              <a:rPr lang="vi-VN" b="1">
                <a:latin typeface="Roboto Slab" panose="020B0604020202020204"/>
              </a:rPr>
              <a:t>ơ</a:t>
            </a:r>
            <a:r>
              <a:rPr lang="en-US" b="1">
                <a:latin typeface="Roboto Slab" panose="020B0604020202020204"/>
              </a:rPr>
              <a:t>n </a:t>
            </a:r>
            <a:r>
              <a:rPr lang="vi-VN">
                <a:latin typeface="Roboto Slab" panose="020B0604020202020204"/>
              </a:rPr>
              <a:t>cũng là phương pháp </a:t>
            </a:r>
            <a:r>
              <a:rPr lang="en-US" b="1" err="1">
                <a:latin typeface="Roboto Slab" panose="020B0604020202020204"/>
              </a:rPr>
              <a:t>rút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gọn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dữ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liệu</a:t>
            </a:r>
            <a:r>
              <a:rPr lang="en-US" b="1">
                <a:latin typeface="Roboto Slab" panose="020B0604020202020204"/>
              </a:rPr>
              <a:t>,</a:t>
            </a:r>
            <a:r>
              <a:rPr lang="vi-VN" b="1">
                <a:latin typeface="Roboto Slab" panose="020B0604020202020204"/>
              </a:rPr>
              <a:t> </a:t>
            </a:r>
            <a:r>
              <a:rPr lang="en-US">
                <a:latin typeface="Roboto Slab" panose="020B0604020202020204"/>
              </a:rPr>
              <a:t>bao gồm </a:t>
            </a:r>
            <a:r>
              <a:rPr lang="vi-VN" i="1">
                <a:latin typeface="Roboto Slab" panose="020B0604020202020204"/>
              </a:rPr>
              <a:t>rời rạc hóa</a:t>
            </a:r>
            <a:r>
              <a:rPr lang="vi-VN">
                <a:latin typeface="Roboto Slab" panose="020B0604020202020204"/>
              </a:rPr>
              <a:t>.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 i="1">
                <a:latin typeface="Roboto Slab" panose="020B0604020202020204"/>
              </a:rPr>
              <a:t>Ví dụ</a:t>
            </a:r>
            <a:r>
              <a:rPr lang="en-US" i="1">
                <a:latin typeface="Roboto Slab" panose="020B0604020202020204"/>
              </a:rPr>
              <a:t>:</a:t>
            </a:r>
            <a:r>
              <a:rPr lang="vi-VN" i="1">
                <a:latin typeface="Roboto Slab" panose="020B0604020202020204"/>
              </a:rPr>
              <a:t> các kỹ thuật tạo thùng làm giảm số lượng các giá trị riêng biệt trên mỗi thuộc tính.</a:t>
            </a:r>
            <a:endParaRPr lang="en-US" i="1">
              <a:latin typeface="Roboto Slab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3599D-44F3-CFC3-D25A-3E96DB1BBC51}"/>
              </a:ext>
            </a:extLst>
          </p:cNvPr>
          <p:cNvSpPr txBox="1"/>
          <p:nvPr/>
        </p:nvSpPr>
        <p:spPr>
          <a:xfrm>
            <a:off x="748711" y="2899317"/>
            <a:ext cx="747131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endParaRPr lang="en-US" sz="700" i="1">
              <a:latin typeface="Roboto Slab" panose="020B0604020202020204"/>
            </a:endParaRPr>
          </a:p>
          <a:p>
            <a:pPr algn="just">
              <a:lnSpc>
                <a:spcPct val="150000"/>
              </a:lnSpc>
              <a:buSzPct val="123000"/>
            </a:pPr>
            <a:r>
              <a:rPr lang="vi-VN">
                <a:latin typeface="Roboto Slab" panose="020B0604020202020204"/>
              </a:rPr>
              <a:t>Hệ thống phân cấp khái niệm là một dạng rời rạc hóa cũng có thể được sử dụng để làm </a:t>
            </a:r>
            <a:r>
              <a:rPr lang="en-US">
                <a:latin typeface="Roboto Slab" panose="020B0604020202020204"/>
              </a:rPr>
              <a:t>tr</a:t>
            </a:r>
            <a:r>
              <a:rPr lang="vi-VN">
                <a:latin typeface="Roboto Slab" panose="020B0604020202020204"/>
              </a:rPr>
              <a:t>ơ</a:t>
            </a:r>
            <a:r>
              <a:rPr lang="en-US">
                <a:latin typeface="Roboto Slab" panose="020B0604020202020204"/>
              </a:rPr>
              <a:t>n. 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 i="1">
                <a:latin typeface="Roboto Slab" panose="020B0604020202020204"/>
              </a:rPr>
              <a:t>Ví dụ</a:t>
            </a:r>
            <a:r>
              <a:rPr lang="en-US" i="1">
                <a:latin typeface="Roboto Slab" panose="020B0604020202020204"/>
              </a:rPr>
              <a:t>:</a:t>
            </a:r>
            <a:r>
              <a:rPr lang="vi-VN" i="1">
                <a:latin typeface="Roboto Slab" panose="020B0604020202020204"/>
              </a:rPr>
              <a:t> hệ thống phân cấp khái niệm về giá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tiền</a:t>
            </a:r>
            <a:r>
              <a:rPr lang="vi-VN" i="1">
                <a:latin typeface="Roboto Slab" panose="020B0604020202020204"/>
              </a:rPr>
              <a:t> </a:t>
            </a:r>
            <a:r>
              <a:rPr lang="en-US" i="1">
                <a:latin typeface="Roboto Slab" panose="020B0604020202020204"/>
                <a:sym typeface="Wingdings" panose="05000000000000000000" pitchFamily="2" charset="2"/>
              </a:rPr>
              <a:t>  </a:t>
            </a:r>
            <a:r>
              <a:rPr lang="en-US" i="1">
                <a:latin typeface="Roboto Slab" panose="020B0604020202020204"/>
              </a:rPr>
              <a:t>r</a:t>
            </a:r>
            <a:r>
              <a:rPr lang="vi-VN" i="1">
                <a:latin typeface="Roboto Slab" panose="020B0604020202020204"/>
              </a:rPr>
              <a:t>ẻ, vừa phải và đắt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6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DEC8CA-F845-479D-9D77-1B6DEF76B411}"/>
              </a:ext>
            </a:extLst>
          </p:cNvPr>
          <p:cNvCxnSpPr>
            <a:cxnSpLocks/>
          </p:cNvCxnSpPr>
          <p:nvPr/>
        </p:nvCxnSpPr>
        <p:spPr>
          <a:xfrm flipH="1">
            <a:off x="785451" y="2644332"/>
            <a:ext cx="1" cy="831762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496AC8-3BC5-4ED0-A9F9-9D7CF82B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88" y="180471"/>
            <a:ext cx="6140400" cy="44805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Nội</a:t>
            </a:r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dung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3EA8-2358-4985-AC4D-1DFA140DBB1D}"/>
              </a:ext>
            </a:extLst>
          </p:cNvPr>
          <p:cNvGrpSpPr/>
          <p:nvPr/>
        </p:nvGrpSpPr>
        <p:grpSpPr>
          <a:xfrm>
            <a:off x="441280" y="2203110"/>
            <a:ext cx="682670" cy="635340"/>
            <a:chOff x="437470" y="3940470"/>
            <a:chExt cx="821100" cy="821100"/>
          </a:xfrm>
        </p:grpSpPr>
        <p:sp>
          <p:nvSpPr>
            <p:cNvPr id="8" name="Google Shape;586;p61">
              <a:extLst>
                <a:ext uri="{FF2B5EF4-FFF2-40B4-BE49-F238E27FC236}">
                  <a16:creationId xmlns:a16="http://schemas.microsoft.com/office/drawing/2014/main" id="{409B0837-1C5C-42F3-B86E-6388CBD90C9F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590;p61">
              <a:extLst>
                <a:ext uri="{FF2B5EF4-FFF2-40B4-BE49-F238E27FC236}">
                  <a16:creationId xmlns:a16="http://schemas.microsoft.com/office/drawing/2014/main" id="{DF658FB1-CD80-4268-888F-28C85C7892B1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0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2.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EDFC3-35AB-4EAD-BC16-B94EC873C128}"/>
              </a:ext>
            </a:extLst>
          </p:cNvPr>
          <p:cNvGrpSpPr/>
          <p:nvPr/>
        </p:nvGrpSpPr>
        <p:grpSpPr>
          <a:xfrm>
            <a:off x="441280" y="1174410"/>
            <a:ext cx="682670" cy="635340"/>
            <a:chOff x="437470" y="3940470"/>
            <a:chExt cx="821100" cy="8211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Google Shape;586;p61">
              <a:extLst>
                <a:ext uri="{FF2B5EF4-FFF2-40B4-BE49-F238E27FC236}">
                  <a16:creationId xmlns:a16="http://schemas.microsoft.com/office/drawing/2014/main" id="{FF1DCBA7-7C17-4D97-B508-645D0B9975A4}"/>
                </a:ext>
              </a:extLst>
            </p:cNvPr>
            <p:cNvSpPr/>
            <p:nvPr/>
          </p:nvSpPr>
          <p:spPr>
            <a:xfrm>
              <a:off x="437470" y="3940470"/>
              <a:ext cx="821100" cy="821100"/>
            </a:xfrm>
            <a:prstGeom prst="round1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590;p61">
              <a:extLst>
                <a:ext uri="{FF2B5EF4-FFF2-40B4-BE49-F238E27FC236}">
                  <a16:creationId xmlns:a16="http://schemas.microsoft.com/office/drawing/2014/main" id="{72954A8D-1A9E-4454-A88D-56C3439C6BFB}"/>
                </a:ext>
              </a:extLst>
            </p:cNvPr>
            <p:cNvSpPr txBox="1">
              <a:spLocks/>
            </p:cNvSpPr>
            <p:nvPr/>
          </p:nvSpPr>
          <p:spPr>
            <a:xfrm>
              <a:off x="437470" y="4050881"/>
              <a:ext cx="821100" cy="600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niglet"/>
                <a:buNone/>
                <a:defRPr sz="1800" b="0" i="0" u="none" strike="noStrike" cap="none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defRPr>
              </a:lvl9pPr>
            </a:lstStyle>
            <a:p>
              <a:pPr algn="ctr"/>
              <a:r>
                <a:rPr lang="en" sz="3000" b="1">
                  <a:solidFill>
                    <a:schemeClr val="bg1"/>
                  </a:solidFill>
                  <a:latin typeface="Roboto Slab" panose="020B0604020202020204" pitchFamily="2" charset="0"/>
                  <a:ea typeface="Roboto Slab" panose="020B0604020202020204" pitchFamily="2" charset="0"/>
                  <a:cs typeface="Roboto Slab" panose="020B0604020202020204" pitchFamily="2" charset="0"/>
                </a:rPr>
                <a:t>1.</a:t>
              </a:r>
            </a:p>
          </p:txBody>
        </p:sp>
      </p:grpSp>
      <p:sp>
        <p:nvSpPr>
          <p:cNvPr id="19" name="Google Shape;618;p28">
            <a:extLst>
              <a:ext uri="{FF2B5EF4-FFF2-40B4-BE49-F238E27FC236}">
                <a16:creationId xmlns:a16="http://schemas.microsoft.com/office/drawing/2014/main" id="{E057DCC3-98EB-4512-B431-9EA6D98285D5}"/>
              </a:ext>
            </a:extLst>
          </p:cNvPr>
          <p:cNvSpPr txBox="1">
            <a:spLocks/>
          </p:cNvSpPr>
          <p:nvPr/>
        </p:nvSpPr>
        <p:spPr>
          <a:xfrm>
            <a:off x="1123949" y="2253019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Quá trình chuẩn bị dữ liệu</a:t>
            </a:r>
          </a:p>
        </p:txBody>
      </p:sp>
      <p:sp>
        <p:nvSpPr>
          <p:cNvPr id="20" name="Google Shape;618;p28">
            <a:extLst>
              <a:ext uri="{FF2B5EF4-FFF2-40B4-BE49-F238E27FC236}">
                <a16:creationId xmlns:a16="http://schemas.microsoft.com/office/drawing/2014/main" id="{D8C312E6-F27B-4896-8F4C-A6DB398C167B}"/>
              </a:ext>
            </a:extLst>
          </p:cNvPr>
          <p:cNvSpPr txBox="1">
            <a:spLocks/>
          </p:cNvSpPr>
          <p:nvPr/>
        </p:nvSpPr>
        <p:spPr>
          <a:xfrm>
            <a:off x="1123950" y="1224319"/>
            <a:ext cx="3543300" cy="53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800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Tổng quan về chuẩn bị dữ liệu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Condensed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ABD7AAE-1EE9-436E-BEA1-38C932FD1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77CAF-F3AE-41A0-AD20-8ABBD78B4D86}"/>
              </a:ext>
            </a:extLst>
          </p:cNvPr>
          <p:cNvSpPr/>
          <p:nvPr/>
        </p:nvSpPr>
        <p:spPr>
          <a:xfrm>
            <a:off x="1123949" y="3100384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994AF-33A6-4EB2-B079-DF9CBD606076}"/>
              </a:ext>
            </a:extLst>
          </p:cNvPr>
          <p:cNvCxnSpPr>
            <a:cxnSpLocks/>
          </p:cNvCxnSpPr>
          <p:nvPr/>
        </p:nvCxnSpPr>
        <p:spPr>
          <a:xfrm>
            <a:off x="782616" y="3145207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18;p28">
            <a:extLst>
              <a:ext uri="{FF2B5EF4-FFF2-40B4-BE49-F238E27FC236}">
                <a16:creationId xmlns:a16="http://schemas.microsoft.com/office/drawing/2014/main" id="{3E4F2558-0D09-4513-9235-E1992F41AF6A}"/>
              </a:ext>
            </a:extLst>
          </p:cNvPr>
          <p:cNvSpPr txBox="1">
            <a:spLocks/>
          </p:cNvSpPr>
          <p:nvPr/>
        </p:nvSpPr>
        <p:spPr>
          <a:xfrm>
            <a:off x="1258061" y="2798889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Làm sạch dữ liệu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2DB442-016C-4963-AC76-2309B3D2126A}"/>
              </a:ext>
            </a:extLst>
          </p:cNvPr>
          <p:cNvSpPr/>
          <p:nvPr/>
        </p:nvSpPr>
        <p:spPr>
          <a:xfrm>
            <a:off x="1123949" y="3429385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9FD04C-5A3F-4727-8608-98836AADC415}"/>
              </a:ext>
            </a:extLst>
          </p:cNvPr>
          <p:cNvCxnSpPr>
            <a:cxnSpLocks/>
          </p:cNvCxnSpPr>
          <p:nvPr/>
        </p:nvCxnSpPr>
        <p:spPr>
          <a:xfrm>
            <a:off x="782616" y="3474208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618;p28">
            <a:extLst>
              <a:ext uri="{FF2B5EF4-FFF2-40B4-BE49-F238E27FC236}">
                <a16:creationId xmlns:a16="http://schemas.microsoft.com/office/drawing/2014/main" id="{A4812B00-CF69-4A47-B1B2-DE4D1A858EB9}"/>
              </a:ext>
            </a:extLst>
          </p:cNvPr>
          <p:cNvSpPr txBox="1">
            <a:spLocks/>
          </p:cNvSpPr>
          <p:nvPr/>
        </p:nvSpPr>
        <p:spPr>
          <a:xfrm>
            <a:off x="1258061" y="3158424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Tích hợp dữ liệu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8CE9CD-AAE7-4D54-94CB-9C553939941F}"/>
              </a:ext>
            </a:extLst>
          </p:cNvPr>
          <p:cNvCxnSpPr>
            <a:cxnSpLocks/>
          </p:cNvCxnSpPr>
          <p:nvPr/>
        </p:nvCxnSpPr>
        <p:spPr>
          <a:xfrm flipH="1">
            <a:off x="785452" y="2642446"/>
            <a:ext cx="1" cy="1497174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35B8D98-1F05-4322-9DE4-2FF2760F2D98}"/>
              </a:ext>
            </a:extLst>
          </p:cNvPr>
          <p:cNvSpPr/>
          <p:nvPr/>
        </p:nvSpPr>
        <p:spPr>
          <a:xfrm>
            <a:off x="1123949" y="3098498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A7B0E-7146-4B86-B9CF-31B1EE63EBEB}"/>
              </a:ext>
            </a:extLst>
          </p:cNvPr>
          <p:cNvCxnSpPr>
            <a:cxnSpLocks/>
          </p:cNvCxnSpPr>
          <p:nvPr/>
        </p:nvCxnSpPr>
        <p:spPr>
          <a:xfrm>
            <a:off x="782616" y="3143321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C4C7529-4B02-48BE-AB1A-FF432A83029A}"/>
              </a:ext>
            </a:extLst>
          </p:cNvPr>
          <p:cNvSpPr/>
          <p:nvPr/>
        </p:nvSpPr>
        <p:spPr>
          <a:xfrm>
            <a:off x="1123949" y="3427499"/>
            <a:ext cx="91532" cy="91532"/>
          </a:xfrm>
          <a:prstGeom prst="ellipse">
            <a:avLst/>
          </a:prstGeom>
          <a:solidFill>
            <a:srgbClr val="89A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CC066-D2BC-45D5-8440-DF2AC77BD727}"/>
              </a:ext>
            </a:extLst>
          </p:cNvPr>
          <p:cNvCxnSpPr>
            <a:cxnSpLocks/>
          </p:cNvCxnSpPr>
          <p:nvPr/>
        </p:nvCxnSpPr>
        <p:spPr>
          <a:xfrm>
            <a:off x="782616" y="3472322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7F3D9-C117-48E3-AA2A-8FE860605D78}"/>
              </a:ext>
            </a:extLst>
          </p:cNvPr>
          <p:cNvCxnSpPr>
            <a:cxnSpLocks/>
          </p:cNvCxnSpPr>
          <p:nvPr/>
        </p:nvCxnSpPr>
        <p:spPr>
          <a:xfrm>
            <a:off x="782616" y="3814391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618;p28">
            <a:extLst>
              <a:ext uri="{FF2B5EF4-FFF2-40B4-BE49-F238E27FC236}">
                <a16:creationId xmlns:a16="http://schemas.microsoft.com/office/drawing/2014/main" id="{9B5BD4DA-666A-45DA-9337-747A68682EFB}"/>
              </a:ext>
            </a:extLst>
          </p:cNvPr>
          <p:cNvSpPr txBox="1">
            <a:spLocks/>
          </p:cNvSpPr>
          <p:nvPr/>
        </p:nvSpPr>
        <p:spPr>
          <a:xfrm>
            <a:off x="1258061" y="3488393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solidFill>
                  <a:schemeClr val="accent4">
                    <a:lumMod val="90000"/>
                  </a:schemeClr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Biến đổi dữ liệu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868AE-E331-4492-B6AC-B58E26605ADA}"/>
              </a:ext>
            </a:extLst>
          </p:cNvPr>
          <p:cNvCxnSpPr>
            <a:cxnSpLocks/>
          </p:cNvCxnSpPr>
          <p:nvPr/>
        </p:nvCxnSpPr>
        <p:spPr>
          <a:xfrm>
            <a:off x="782616" y="4143392"/>
            <a:ext cx="383247" cy="1"/>
          </a:xfrm>
          <a:prstGeom prst="line">
            <a:avLst/>
          </a:prstGeom>
          <a:ln>
            <a:solidFill>
              <a:srgbClr val="89AB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618;p28">
            <a:extLst>
              <a:ext uri="{FF2B5EF4-FFF2-40B4-BE49-F238E27FC236}">
                <a16:creationId xmlns:a16="http://schemas.microsoft.com/office/drawing/2014/main" id="{6C80AB34-07EE-475C-A120-AFF1B7CB3DCE}"/>
              </a:ext>
            </a:extLst>
          </p:cNvPr>
          <p:cNvSpPr txBox="1">
            <a:spLocks/>
          </p:cNvSpPr>
          <p:nvPr/>
        </p:nvSpPr>
        <p:spPr>
          <a:xfrm>
            <a:off x="1258061" y="3827608"/>
            <a:ext cx="4365880" cy="63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01600" indent="0" algn="just">
              <a:spcBef>
                <a:spcPts val="0"/>
              </a:spcBef>
              <a:buSzPts val="2000"/>
              <a:buNone/>
            </a:pPr>
            <a:r>
              <a:rPr lang="en-US" sz="1500" i="1">
                <a:solidFill>
                  <a:schemeClr val="accent4">
                    <a:lumMod val="90000"/>
                  </a:schemeClr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Roboto Condensed"/>
              </a:rPr>
              <a:t>Rút gọn dữ liệu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FA6953-2AB3-43E3-9DCB-B6EE8968BFDD}"/>
              </a:ext>
            </a:extLst>
          </p:cNvPr>
          <p:cNvSpPr/>
          <p:nvPr/>
        </p:nvSpPr>
        <p:spPr>
          <a:xfrm>
            <a:off x="1124553" y="4098108"/>
            <a:ext cx="91532" cy="91532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E56121-4F9D-4F2B-84DA-4FE9D2A91CFC}"/>
              </a:ext>
            </a:extLst>
          </p:cNvPr>
          <p:cNvSpPr/>
          <p:nvPr/>
        </p:nvSpPr>
        <p:spPr>
          <a:xfrm>
            <a:off x="1123949" y="3766274"/>
            <a:ext cx="91532" cy="91532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Hồi quy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25730E-E382-416B-BCE8-96144EA6B76D}"/>
              </a:ext>
            </a:extLst>
          </p:cNvPr>
          <p:cNvSpPr txBox="1"/>
          <p:nvPr/>
        </p:nvSpPr>
        <p:spPr>
          <a:xfrm>
            <a:off x="712470" y="1649729"/>
            <a:ext cx="772287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ID">
                <a:latin typeface="Roboto Slab" panose="020B0604020202020204"/>
              </a:rPr>
              <a:t>Sử dụng mô hình hồi qui để dự đoán giá trị của biến phụ thuộc dựa trên biến độc lập.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572972-9BE4-405A-BC6D-8419C9CD5DA6}"/>
              </a:ext>
            </a:extLst>
          </p:cNvPr>
          <p:cNvPicPr/>
          <p:nvPr/>
        </p:nvPicPr>
        <p:blipFill rotWithShape="1">
          <a:blip r:embed="rId2"/>
          <a:srcRect l="790" t="1043"/>
          <a:stretch/>
        </p:blipFill>
        <p:spPr bwMode="auto">
          <a:xfrm>
            <a:off x="4929960" y="2198370"/>
            <a:ext cx="3072695" cy="2320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BE17FF-3574-4000-B97C-964DC158DC8B}"/>
              </a:ext>
            </a:extLst>
          </p:cNvPr>
          <p:cNvSpPr txBox="1"/>
          <p:nvPr/>
        </p:nvSpPr>
        <p:spPr>
          <a:xfrm>
            <a:off x="712470" y="2095500"/>
            <a:ext cx="4227195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vi-VN" b="1">
                <a:latin typeface="Roboto Slab" panose="020B0604020202020204"/>
              </a:rPr>
              <a:t>Các bước thực hiện: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Xác định biến phụ thuộc và các biến độc lập </a:t>
            </a:r>
            <a:endParaRPr lang="en-US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Kiểm tra độ tin cậy và độ chính xác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D</a:t>
            </a:r>
            <a:r>
              <a:rPr lang="vi-VN">
                <a:latin typeface="Roboto Slab" panose="020B0604020202020204"/>
              </a:rPr>
              <a:t>ự đoán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Xác định </a:t>
            </a:r>
            <a:r>
              <a:rPr lang="en-US">
                <a:latin typeface="Roboto Slab" panose="020B0604020202020204"/>
              </a:rPr>
              <a:t>và loại bỏ </a:t>
            </a:r>
            <a:r>
              <a:rPr lang="vi-VN">
                <a:latin typeface="Roboto Slab" panose="020B0604020202020204"/>
              </a:rPr>
              <a:t>các giá trị nhiễu</a:t>
            </a:r>
          </a:p>
        </p:txBody>
      </p:sp>
    </p:spTree>
    <p:extLst>
      <p:ext uri="{BB962C8B-B14F-4D97-AF65-F5344CB8AC3E}">
        <p14:creationId xmlns:p14="http://schemas.microsoft.com/office/powerpoint/2010/main" val="17962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Gom nhóm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25730E-E382-416B-BCE8-96144EA6B76D}"/>
              </a:ext>
            </a:extLst>
          </p:cNvPr>
          <p:cNvSpPr txBox="1"/>
          <p:nvPr/>
        </p:nvSpPr>
        <p:spPr>
          <a:xfrm>
            <a:off x="712470" y="1649729"/>
            <a:ext cx="772287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ID">
                <a:latin typeface="Roboto Slab" panose="020B0604020202020204"/>
              </a:rPr>
              <a:t>Sử dụng các mô hình, kĩ thuật gom nhóm để loại bỏ nhiễu.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E17FF-3574-4000-B97C-964DC158DC8B}"/>
              </a:ext>
            </a:extLst>
          </p:cNvPr>
          <p:cNvSpPr txBox="1"/>
          <p:nvPr/>
        </p:nvSpPr>
        <p:spPr>
          <a:xfrm>
            <a:off x="712470" y="2095500"/>
            <a:ext cx="4227195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vi-VN" b="1">
                <a:latin typeface="Roboto Slab" panose="020B0604020202020204"/>
              </a:rPr>
              <a:t>Các bước thực hiện: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Xác định độ tương đồng, quy luật, đặc trưng, điều kiện để gom nhóm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Kiểm tra</a:t>
            </a:r>
            <a:r>
              <a:rPr lang="en-US">
                <a:latin typeface="Roboto Slab" panose="020B0604020202020204"/>
              </a:rPr>
              <a:t>, đánh giá và chọn</a:t>
            </a:r>
            <a:r>
              <a:rPr lang="vi-VN">
                <a:latin typeface="Roboto Slab" panose="020B0604020202020204"/>
              </a:rPr>
              <a:t> phương pháp </a:t>
            </a:r>
            <a:endParaRPr lang="en-US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Xác định </a:t>
            </a:r>
            <a:r>
              <a:rPr lang="en-US">
                <a:latin typeface="Roboto Slab" panose="020B0604020202020204"/>
              </a:rPr>
              <a:t>và loại bỏ </a:t>
            </a:r>
            <a:r>
              <a:rPr lang="vi-VN">
                <a:latin typeface="Roboto Slab" panose="020B0604020202020204"/>
              </a:rPr>
              <a:t>các giá trị nhiễu</a:t>
            </a:r>
            <a:endParaRPr lang="en-US">
              <a:latin typeface="Roboto Slab" panose="020B0604020202020204"/>
            </a:endParaRPr>
          </a:p>
        </p:txBody>
      </p:sp>
      <p:pic>
        <p:nvPicPr>
          <p:cNvPr id="7" name="Hình ảnh 9" descr="Ảnh có chứa biểu đồ&#10;&#10;Mô tả được tự động tạo">
            <a:extLst>
              <a:ext uri="{FF2B5EF4-FFF2-40B4-BE49-F238E27FC236}">
                <a16:creationId xmlns:a16="http://schemas.microsoft.com/office/drawing/2014/main" id="{7CC69191-A098-4A30-0401-DBA8D28F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2328608"/>
            <a:ext cx="3505200" cy="23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PP3: Chỉnh sữa các dữ liệu mâu thuẫn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E17FF-3574-4000-B97C-964DC158DC8B}"/>
              </a:ext>
            </a:extLst>
          </p:cNvPr>
          <p:cNvSpPr txBox="1"/>
          <p:nvPr/>
        </p:nvSpPr>
        <p:spPr>
          <a:xfrm>
            <a:off x="712470" y="1657350"/>
            <a:ext cx="4227195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vi-VN" b="1">
                <a:latin typeface="Roboto Slab" panose="020B0604020202020204"/>
              </a:rPr>
              <a:t>Các </a:t>
            </a:r>
            <a:r>
              <a:rPr lang="en-US" b="1">
                <a:latin typeface="Roboto Slab" panose="020B0604020202020204"/>
              </a:rPr>
              <a:t>dạng mâu thuẫn th</a:t>
            </a:r>
            <a:r>
              <a:rPr lang="vi-VN" b="1">
                <a:latin typeface="Roboto Slab" panose="020B0604020202020204"/>
              </a:rPr>
              <a:t>ư</a:t>
            </a:r>
            <a:r>
              <a:rPr lang="en-US" b="1">
                <a:latin typeface="Roboto Slab" panose="020B0604020202020204"/>
              </a:rPr>
              <a:t>ờng gặp</a:t>
            </a:r>
            <a:r>
              <a:rPr lang="vi-VN" b="1">
                <a:latin typeface="Roboto Slab" panose="020B0604020202020204"/>
              </a:rPr>
              <a:t>: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Định dạng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Đ</a:t>
            </a:r>
            <a:r>
              <a:rPr lang="vi-VN">
                <a:latin typeface="Roboto Slab" panose="020B0604020202020204"/>
              </a:rPr>
              <a:t>ơ</a:t>
            </a:r>
            <a:r>
              <a:rPr lang="en-US">
                <a:latin typeface="Roboto Slab" panose="020B0604020202020204"/>
              </a:rPr>
              <a:t>n vị đo l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>
                <a:latin typeface="Roboto Slab" panose="020B0604020202020204"/>
              </a:rPr>
              <a:t>ờng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Chính tả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Định danh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Phạm vi hoặc giới hạn</a:t>
            </a:r>
          </a:p>
        </p:txBody>
      </p:sp>
      <p:pic>
        <p:nvPicPr>
          <p:cNvPr id="9" name="Hình ảnh 9" descr="Ảnh có chứa biểu đồ&#10;&#10;Mô tả được tự động tạo">
            <a:extLst>
              <a:ext uri="{FF2B5EF4-FFF2-40B4-BE49-F238E27FC236}">
                <a16:creationId xmlns:a16="http://schemas.microsoft.com/office/drawing/2014/main" id="{305055FF-AACA-97C4-54E9-DECECED5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3" y="1762790"/>
            <a:ext cx="4330700" cy="31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2.1 Làm sạch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PP3: Chỉnh sữa các dữ liệu mâu thuẫn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E17FF-3574-4000-B97C-964DC158DC8B}"/>
              </a:ext>
            </a:extLst>
          </p:cNvPr>
          <p:cNvSpPr txBox="1"/>
          <p:nvPr/>
        </p:nvSpPr>
        <p:spPr>
          <a:xfrm>
            <a:off x="336767" y="1476904"/>
            <a:ext cx="7479030" cy="204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P</a:t>
            </a:r>
            <a:r>
              <a:rPr lang="vi-VN">
                <a:latin typeface="Roboto Slab" panose="020B0604020202020204"/>
              </a:rPr>
              <a:t>hương pháp </a:t>
            </a:r>
            <a:r>
              <a:rPr lang="vi-VN" b="1">
                <a:latin typeface="Roboto Slab" panose="020B0604020202020204"/>
              </a:rPr>
              <a:t>biến đổi dữ liệu</a:t>
            </a:r>
            <a:endParaRPr lang="en-US" b="1">
              <a:latin typeface="Roboto Slab" panose="020B0604020202020204"/>
            </a:endParaRPr>
          </a:p>
          <a:p>
            <a:pPr algn="just">
              <a:lnSpc>
                <a:spcPct val="150000"/>
              </a:lnSpc>
              <a:buSzPct val="123000"/>
            </a:pPr>
            <a:r>
              <a:rPr lang="en-US" i="1">
                <a:latin typeface="Roboto Slab" panose="020B0604020202020204"/>
              </a:rPr>
              <a:t>           C</a:t>
            </a:r>
            <a:r>
              <a:rPr lang="vi-VN" i="1">
                <a:latin typeface="Roboto Slab" panose="020B0604020202020204"/>
              </a:rPr>
              <a:t>huyển đổi định dạng</a:t>
            </a:r>
            <a:r>
              <a:rPr lang="en-US" i="1">
                <a:latin typeface="Roboto Slab" panose="020B0604020202020204"/>
              </a:rPr>
              <a:t>, </a:t>
            </a:r>
            <a:r>
              <a:rPr lang="en-US" i="1" err="1">
                <a:latin typeface="Roboto Slab" panose="020B0604020202020204"/>
              </a:rPr>
              <a:t>chuyển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đổi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kiểu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dữ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liệu</a:t>
            </a:r>
            <a:r>
              <a:rPr lang="vi-VN" i="1">
                <a:latin typeface="Roboto Slab" panose="020B0604020202020204"/>
              </a:rPr>
              <a:t>, chuyển đổi đơn vị đo lường</a:t>
            </a:r>
            <a:r>
              <a:rPr lang="en-US" i="1">
                <a:latin typeface="Roboto Slab" panose="020B0604020202020204"/>
              </a:rPr>
              <a:t>,…</a:t>
            </a:r>
          </a:p>
          <a:p>
            <a:pPr algn="just">
              <a:lnSpc>
                <a:spcPct val="150000"/>
              </a:lnSpc>
              <a:buSzPct val="123000"/>
            </a:pPr>
            <a:endParaRPr lang="en-US" sz="200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Sử dụng </a:t>
            </a:r>
            <a:r>
              <a:rPr lang="vi-VN" b="1">
                <a:latin typeface="Roboto Slab" panose="020B0604020202020204"/>
              </a:rPr>
              <a:t>các bộ lọc hoặc các biến điều kiện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để</a:t>
            </a:r>
            <a:r>
              <a:rPr lang="en-US">
                <a:latin typeface="Roboto Slab" panose="020B0604020202020204"/>
              </a:rPr>
              <a:t> </a:t>
            </a:r>
            <a:r>
              <a:rPr lang="vi-VN">
                <a:latin typeface="Roboto Slab" panose="020B0604020202020204"/>
              </a:rPr>
              <a:t>loại bỏ hoặc điều chỉnh dữ liệu</a:t>
            </a:r>
            <a:r>
              <a:rPr lang="en-US">
                <a:latin typeface="Roboto Slab" panose="020B0604020202020204"/>
              </a:rPr>
              <a:t> </a:t>
            </a:r>
            <a:r>
              <a:rPr lang="vi-VN">
                <a:latin typeface="Roboto Slab" panose="020B0604020202020204"/>
              </a:rPr>
              <a:t>để chúng rơi vào phạm vi chấp nhận được, hoặc sử dụng các </a:t>
            </a:r>
            <a:r>
              <a:rPr lang="vi-VN" b="1">
                <a:latin typeface="Roboto Slab" panose="020B0604020202020204"/>
              </a:rPr>
              <a:t>phân phối xác suất</a:t>
            </a:r>
          </a:p>
          <a:p>
            <a:pPr algn="just">
              <a:lnSpc>
                <a:spcPct val="150000"/>
              </a:lnSpc>
              <a:buSzPct val="123000"/>
            </a:pPr>
            <a:r>
              <a:rPr lang="en-US" i="1">
                <a:latin typeface="Roboto Slab" panose="020B0604020202020204"/>
              </a:rPr>
              <a:t>          </a:t>
            </a:r>
            <a:r>
              <a:rPr lang="vi-VN" i="1">
                <a:latin typeface="Roboto Slab" panose="020B0604020202020204"/>
              </a:rPr>
              <a:t>Ví dụ: phân phối Gaussian, phân phối mũ,…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endParaRPr lang="en-US">
              <a:latin typeface="Roboto Slab" panose="020B0604020202020204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71E5D7E-03A4-4700-A333-80A727BC65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851" y="3255395"/>
            <a:ext cx="2834297" cy="169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7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260" y="1908810"/>
            <a:ext cx="605122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2. </a:t>
            </a:r>
            <a:r>
              <a:rPr lang="en-US">
                <a:latin typeface="Roboto Slab" panose="020B0604020202020204"/>
              </a:rPr>
              <a:t>Quá trình chuẩn bị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5B6B0-8656-49A1-96A8-48E595E85CE6}"/>
              </a:ext>
            </a:extLst>
          </p:cNvPr>
          <p:cNvSpPr/>
          <p:nvPr/>
        </p:nvSpPr>
        <p:spPr>
          <a:xfrm>
            <a:off x="4572000" y="2974607"/>
            <a:ext cx="31165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2.1  Làm sạch dữ liệu</a:t>
            </a:r>
            <a:endParaRPr lang="en-US" sz="500">
              <a:solidFill>
                <a:srgbClr val="1C4587"/>
              </a:solidFill>
              <a:latin typeface="Roboto Slab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1C4587"/>
                </a:solidFill>
                <a:latin typeface="Roboto Slab" panose="020B0604020202020204"/>
              </a:rPr>
              <a:t>2.2  Tích hợp dữ liệu</a:t>
            </a:r>
          </a:p>
        </p:txBody>
      </p:sp>
    </p:spTree>
    <p:extLst>
      <p:ext uri="{BB962C8B-B14F-4D97-AF65-F5344CB8AC3E}">
        <p14:creationId xmlns:p14="http://schemas.microsoft.com/office/powerpoint/2010/main" val="413806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E17FF-3574-4000-B97C-964DC158DC8B}"/>
              </a:ext>
            </a:extLst>
          </p:cNvPr>
          <p:cNvSpPr txBox="1"/>
          <p:nvPr/>
        </p:nvSpPr>
        <p:spPr>
          <a:xfrm>
            <a:off x="834129" y="1693464"/>
            <a:ext cx="7479030" cy="6987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US">
                <a:latin typeface="Roboto Slab" panose="020B0604020202020204"/>
              </a:rPr>
              <a:t>L</a:t>
            </a:r>
            <a:r>
              <a:rPr lang="vi-VN">
                <a:latin typeface="Roboto Slab" panose="020B0604020202020204"/>
              </a:rPr>
              <a:t>à quá trình kết hợp dữ liệu không đồng nhất từ các nguồn khác nhau thành một sơ đồ tập hợp dữ liệu duy nhất</a:t>
            </a:r>
            <a:endParaRPr lang="vi-VN"/>
          </a:p>
        </p:txBody>
      </p:sp>
      <p:pic>
        <p:nvPicPr>
          <p:cNvPr id="4" name="Hình ảnh 6" descr="Ảnh có chứa biểu đồ&#10;&#10;Mô tả được tự động tạo">
            <a:extLst>
              <a:ext uri="{FF2B5EF4-FFF2-40B4-BE49-F238E27FC236}">
                <a16:creationId xmlns:a16="http://schemas.microsoft.com/office/drawing/2014/main" id="{35C9BAB6-AD2C-F98C-C74D-5FE55561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19" y="2668096"/>
            <a:ext cx="3687762" cy="1853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AF4C3C-0DC8-4AAD-9A1B-FFB90EAD7B22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Khái niệm (What?)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94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3B9D28-645E-4F24-AD1D-9DFFCF891AB5}"/>
              </a:ext>
            </a:extLst>
          </p:cNvPr>
          <p:cNvGrpSpPr/>
          <p:nvPr/>
        </p:nvGrpSpPr>
        <p:grpSpPr>
          <a:xfrm>
            <a:off x="6221022" y="2267449"/>
            <a:ext cx="1709078" cy="1910569"/>
            <a:chOff x="4145346" y="1863575"/>
            <a:chExt cx="682575" cy="763047"/>
          </a:xfrm>
        </p:grpSpPr>
        <p:sp>
          <p:nvSpPr>
            <p:cNvPr id="53" name="Google Shape;814;p71">
              <a:extLst>
                <a:ext uri="{FF2B5EF4-FFF2-40B4-BE49-F238E27FC236}">
                  <a16:creationId xmlns:a16="http://schemas.microsoft.com/office/drawing/2014/main" id="{76751D41-F669-4EAA-8362-F1149ABC4A78}"/>
                </a:ext>
              </a:extLst>
            </p:cNvPr>
            <p:cNvSpPr/>
            <p:nvPr/>
          </p:nvSpPr>
          <p:spPr>
            <a:xfrm>
              <a:off x="4194809" y="1863575"/>
              <a:ext cx="583649" cy="583649"/>
            </a:xfrm>
            <a:prstGeom prst="round1Rect">
              <a:avLst>
                <a:gd name="adj" fmla="val 16667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sp>
          <p:nvSpPr>
            <p:cNvPr id="45" name="Google Shape;815;p71">
              <a:extLst>
                <a:ext uri="{FF2B5EF4-FFF2-40B4-BE49-F238E27FC236}">
                  <a16:creationId xmlns:a16="http://schemas.microsoft.com/office/drawing/2014/main" id="{E267991C-5E34-40CB-893F-C481FF7B1A76}"/>
                </a:ext>
              </a:extLst>
            </p:cNvPr>
            <p:cNvSpPr txBox="1"/>
            <p:nvPr/>
          </p:nvSpPr>
          <p:spPr>
            <a:xfrm>
              <a:off x="4145346" y="1904967"/>
              <a:ext cx="682575" cy="721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bg1"/>
                  </a:solidFill>
                  <a:latin typeface="Roboto Slab" panose="020B0604020202020204"/>
                  <a:ea typeface="Montserrat"/>
                  <a:cs typeface="Montserrat"/>
                  <a:sym typeface="Montserrat"/>
                </a:rPr>
                <a:t>?</a:t>
              </a:r>
              <a:endParaRPr sz="7000" b="1">
                <a:solidFill>
                  <a:schemeClr val="bg1"/>
                </a:solidFill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Tại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sao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cần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</a:t>
            </a:r>
            <a:r>
              <a:rPr lang="en-US" sz="1800" b="1" err="1">
                <a:solidFill>
                  <a:schemeClr val="bg2"/>
                </a:solidFill>
                <a:ea typeface="Roboto Slab"/>
                <a:sym typeface="Times New Roman"/>
              </a:rPr>
              <a:t>ích</a:t>
            </a:r>
            <a:r>
              <a:rPr lang="en-US" sz="1800" b="1">
                <a:solidFill>
                  <a:schemeClr val="bg2"/>
                </a:solidFill>
                <a:ea typeface="Roboto Slab"/>
                <a:sym typeface="Times New Roman"/>
              </a:rPr>
              <a:t> </a:t>
            </a:r>
            <a:r>
              <a:rPr lang="en-US" sz="1800" b="1" err="1">
                <a:solidFill>
                  <a:schemeClr val="bg2"/>
                </a:solidFill>
                <a:ea typeface="Roboto Slab"/>
                <a:sym typeface="Times New Roman"/>
              </a:rPr>
              <a:t>hợp</a:t>
            </a:r>
            <a:r>
              <a:rPr lang="en-US" sz="1800" b="1">
                <a:ea typeface="Roboto Slab"/>
                <a:sym typeface="Times New Roman"/>
              </a:rPr>
              <a:t> 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dữ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liệu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?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26</a:t>
            </a:fld>
            <a:endParaRPr lang="en">
              <a:latin typeface="Roboto Slab" panose="020B0604020202020204"/>
            </a:endParaRPr>
          </a:p>
        </p:txBody>
      </p:sp>
      <p:sp>
        <p:nvSpPr>
          <p:cNvPr id="44" name="Google Shape;811;p71">
            <a:extLst>
              <a:ext uri="{FF2B5EF4-FFF2-40B4-BE49-F238E27FC236}">
                <a16:creationId xmlns:a16="http://schemas.microsoft.com/office/drawing/2014/main" id="{6FA519A0-A03D-4019-93F1-2CEDF9AC3E1C}"/>
              </a:ext>
            </a:extLst>
          </p:cNvPr>
          <p:cNvSpPr txBox="1">
            <a:spLocks/>
          </p:cNvSpPr>
          <p:nvPr/>
        </p:nvSpPr>
        <p:spPr>
          <a:xfrm>
            <a:off x="1037473" y="2141937"/>
            <a:ext cx="5059700" cy="146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2800" b="1" i="0" u="none" strike="noStrike" cap="none">
                <a:solidFill>
                  <a:schemeClr val="bg1"/>
                </a:solidFill>
                <a:latin typeface="Dosis" panose="020B0604020202020204" charset="0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just" fontAlgn="base">
              <a:buClrTx/>
            </a:pP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“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Việc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 kết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hợp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nhiều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 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dữ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liệu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từ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nhiều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nguồn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 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khác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nhau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mang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lại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 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lợi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ích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như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thế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 </a:t>
            </a:r>
            <a:r>
              <a:rPr lang="en-US" sz="1600" b="0" i="1" err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nào</a:t>
            </a: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?”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C306DA-B9F1-44EF-AD3D-1DE79333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</p:spPr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</a:p>
        </p:txBody>
      </p:sp>
    </p:spTree>
    <p:extLst>
      <p:ext uri="{BB962C8B-B14F-4D97-AF65-F5344CB8AC3E}">
        <p14:creationId xmlns:p14="http://schemas.microsoft.com/office/powerpoint/2010/main" val="21236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C36EDEF-6858-91F8-9B62-CFC400115610}"/>
              </a:ext>
            </a:extLst>
          </p:cNvPr>
          <p:cNvSpPr txBox="1"/>
          <p:nvPr/>
        </p:nvSpPr>
        <p:spPr>
          <a:xfrm>
            <a:off x="622935" y="1521003"/>
            <a:ext cx="7061200" cy="1345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en-US" b="1">
                <a:latin typeface="Roboto Slab" panose="020B0604020202020204"/>
              </a:rPr>
              <a:t>Lợi ích của tích hợp dữ liệu trong thực tế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Tăng </a:t>
            </a:r>
            <a:r>
              <a:rPr lang="en-US" err="1">
                <a:latin typeface="Roboto Slab" panose="020B0604020202020204"/>
              </a:rPr>
              <a:t>độ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chính</a:t>
            </a:r>
            <a:r>
              <a:rPr lang="en-US">
                <a:latin typeface="Roboto Slab" panose="020B0604020202020204"/>
              </a:rPr>
              <a:t> xác</a:t>
            </a:r>
            <a:endParaRPr lang="vi-VN"/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Đưa ra kết luận, phán đoán, phương hướng đáng tin cậy</a:t>
            </a:r>
            <a:endParaRPr lang="vi-VN"/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Hiệu </a:t>
            </a:r>
            <a:r>
              <a:rPr lang="en-US" err="1">
                <a:latin typeface="Roboto Slab" panose="020B0604020202020204"/>
              </a:rPr>
              <a:t>suất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cao</a:t>
            </a:r>
            <a:r>
              <a:rPr lang="en-US">
                <a:latin typeface="Roboto Slab" panose="020B0604020202020204"/>
              </a:rPr>
              <a:t>, kết </a:t>
            </a:r>
            <a:r>
              <a:rPr lang="en-US" err="1">
                <a:latin typeface="Roboto Slab" panose="020B0604020202020204"/>
              </a:rPr>
              <a:t>nối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thành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một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cơ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sở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thống</a:t>
            </a:r>
            <a:r>
              <a:rPr lang="en-US">
                <a:latin typeface="Roboto Slab" panose="020B0604020202020204"/>
              </a:rPr>
              <a:t> nhất</a:t>
            </a:r>
            <a:endParaRPr lang="vi-VN"/>
          </a:p>
        </p:txBody>
      </p:sp>
      <p:pic>
        <p:nvPicPr>
          <p:cNvPr id="6" name="Hình ảnh 6" descr="Ảnh có chứa biểu đồ&#10;&#10;Mô tả được tự động tạo">
            <a:extLst>
              <a:ext uri="{FF2B5EF4-FFF2-40B4-BE49-F238E27FC236}">
                <a16:creationId xmlns:a16="http://schemas.microsoft.com/office/drawing/2014/main" id="{8482DA16-185B-A9B1-08A6-6458D2FB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34" y="2939720"/>
            <a:ext cx="3963533" cy="1897272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8A0C71-9D4E-4204-A7B5-2955EC45A63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Tại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sao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cần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</a:t>
            </a:r>
            <a:r>
              <a:rPr lang="en-US" sz="1800" b="1" err="1">
                <a:solidFill>
                  <a:schemeClr val="bg2"/>
                </a:solidFill>
                <a:ea typeface="Roboto Slab"/>
                <a:sym typeface="Times New Roman"/>
              </a:rPr>
              <a:t>ích</a:t>
            </a:r>
            <a:r>
              <a:rPr lang="en-US" sz="1800" b="1">
                <a:solidFill>
                  <a:schemeClr val="bg2"/>
                </a:solidFill>
                <a:ea typeface="Roboto Slab"/>
                <a:sym typeface="Times New Roman"/>
              </a:rPr>
              <a:t> </a:t>
            </a:r>
            <a:r>
              <a:rPr lang="en-US" sz="1800" b="1" err="1">
                <a:solidFill>
                  <a:schemeClr val="bg2"/>
                </a:solidFill>
                <a:ea typeface="Roboto Slab"/>
                <a:sym typeface="Times New Roman"/>
              </a:rPr>
              <a:t>hợp</a:t>
            </a:r>
            <a:r>
              <a:rPr lang="en-US" sz="1800" b="1">
                <a:ea typeface="Roboto Slab"/>
                <a:sym typeface="Times New Roman"/>
              </a:rPr>
              <a:t> 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dữ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liệu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?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61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43AB0-EF33-457B-ADE0-5E6606077077}"/>
              </a:ext>
            </a:extLst>
          </p:cNvPr>
          <p:cNvSpPr txBox="1"/>
          <p:nvPr/>
        </p:nvSpPr>
        <p:spPr>
          <a:xfrm>
            <a:off x="622935" y="1563489"/>
            <a:ext cx="6705676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vi-VN" b="1">
                <a:latin typeface="Roboto Slab" panose="020B0604020202020204"/>
              </a:rPr>
              <a:t>Các </a:t>
            </a:r>
            <a:r>
              <a:rPr lang="en-US" b="1">
                <a:latin typeface="Roboto Slab" panose="020B0604020202020204"/>
              </a:rPr>
              <a:t>vấn đề của dữ liệu cần tích hợp</a:t>
            </a:r>
            <a:r>
              <a:rPr lang="vi-VN" b="1">
                <a:latin typeface="Roboto Slab" panose="020B0604020202020204"/>
              </a:rPr>
              <a:t>: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Vấn đề nhận dạng thực thể - Entity identification problem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vi-VN">
                <a:latin typeface="Roboto Slab" panose="020B0604020202020204"/>
              </a:rPr>
              <a:t>Dữ liệu thừa và phân tích tương quan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Chuỗi giá trị lặp lại</a:t>
            </a:r>
          </a:p>
          <a:p>
            <a:pPr marL="285750" indent="-285750" algn="just">
              <a:lnSpc>
                <a:spcPct val="150000"/>
              </a:lnSpc>
              <a:buSzPct val="123000"/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Mâu thuẫn trong định nghĩa dữ liệu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58024-148B-46ED-8B7C-1CDBA06374C9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Tại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sao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cần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</a:t>
            </a:r>
            <a:r>
              <a:rPr lang="en-US" sz="1800" b="1" err="1">
                <a:solidFill>
                  <a:schemeClr val="bg2"/>
                </a:solidFill>
                <a:ea typeface="Roboto Slab"/>
                <a:sym typeface="Times New Roman"/>
              </a:rPr>
              <a:t>ích</a:t>
            </a:r>
            <a:r>
              <a:rPr lang="en-US" sz="1800" b="1">
                <a:solidFill>
                  <a:schemeClr val="bg2"/>
                </a:solidFill>
                <a:ea typeface="Roboto Slab"/>
                <a:sym typeface="Times New Roman"/>
              </a:rPr>
              <a:t> </a:t>
            </a:r>
            <a:r>
              <a:rPr lang="en-US" sz="1800" b="1" err="1">
                <a:solidFill>
                  <a:schemeClr val="bg2"/>
                </a:solidFill>
                <a:ea typeface="Roboto Slab"/>
                <a:sym typeface="Times New Roman"/>
              </a:rPr>
              <a:t>hợp</a:t>
            </a:r>
            <a:r>
              <a:rPr lang="en-US" sz="1800" b="1">
                <a:ea typeface="Roboto Slab"/>
                <a:sym typeface="Times New Roman"/>
              </a:rPr>
              <a:t> 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dữ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liệu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?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9F49EB-6F6E-40B7-8762-C6A343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</p:spPr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</a:p>
        </p:txBody>
      </p:sp>
    </p:spTree>
    <p:extLst>
      <p:ext uri="{BB962C8B-B14F-4D97-AF65-F5344CB8AC3E}">
        <p14:creationId xmlns:p14="http://schemas.microsoft.com/office/powerpoint/2010/main" val="383656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</p:spPr>
        <p:txBody>
          <a:bodyPr/>
          <a:lstStyle/>
          <a:p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2.2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Tích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hợp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dữ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liệu</a:t>
            </a:r>
            <a:endParaRPr lang="en-US" dirty="0">
              <a:latin typeface="Roboto Slab" panose="020B0604020202020204"/>
              <a:ea typeface="Roboto Slab" panose="020B0604020202020204"/>
              <a:cs typeface="Roboto Slab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>
                <a:latin typeface="Cambria"/>
              </a:rPr>
              <a:t>29</a:t>
            </a:fld>
            <a:endParaRPr lang="en" dirty="0">
              <a:latin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E17FF-3574-4000-B97C-964DC158DC8B}"/>
              </a:ext>
            </a:extLst>
          </p:cNvPr>
          <p:cNvSpPr txBox="1"/>
          <p:nvPr/>
        </p:nvSpPr>
        <p:spPr>
          <a:xfrm>
            <a:off x="622935" y="1571639"/>
            <a:ext cx="7479030" cy="375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US" b="1" i="1" err="1">
                <a:latin typeface="Roboto Slab" panose="020B0604020202020204"/>
              </a:rPr>
              <a:t>Vấn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đề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nhận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dạng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thực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thể</a:t>
            </a:r>
            <a:r>
              <a:rPr lang="en-US" b="1" i="1">
                <a:latin typeface="Roboto Slab" panose="020B0604020202020204"/>
              </a:rPr>
              <a:t> - Entity identification problem</a:t>
            </a:r>
            <a:endParaRPr lang="vi-VN">
              <a:latin typeface="Roboto Slab" panose="020B0604020202020204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CDDC8C9-5D89-82CD-1CA7-B0774032F901}"/>
              </a:ext>
            </a:extLst>
          </p:cNvPr>
          <p:cNvSpPr txBox="1"/>
          <p:nvPr/>
        </p:nvSpPr>
        <p:spPr>
          <a:xfrm>
            <a:off x="622935" y="2481944"/>
            <a:ext cx="83728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Roboto Slab" panose="020B0604020202020204"/>
              </a:rPr>
              <a:t>Ví</a:t>
            </a:r>
            <a:r>
              <a:rPr lang="en-US" b="1">
                <a:latin typeface="Roboto Slab" panose="020B0604020202020204"/>
              </a:rPr>
              <a:t> </a:t>
            </a:r>
            <a:r>
              <a:rPr lang="en-US" b="1" err="1">
                <a:latin typeface="Roboto Slab" panose="020B0604020202020204"/>
              </a:rPr>
              <a:t>dụ</a:t>
            </a:r>
            <a:r>
              <a:rPr lang="en-US" b="1">
                <a:latin typeface="Roboto Slab" panose="020B0604020202020204"/>
              </a:rPr>
              <a:t>: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Làm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sao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để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ánh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xạ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customer_id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của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dữ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liệu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này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với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customer_number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của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dữ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liệu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khác</a:t>
            </a:r>
            <a:r>
              <a:rPr lang="en-US" i="1">
                <a:latin typeface="Roboto Slab" panose="020B0604020202020204"/>
              </a:rPr>
              <a:t>?​</a:t>
            </a:r>
            <a:endParaRPr lang="vi-VN" i="1">
              <a:latin typeface="Roboto Slab" panose="020B0604020202020204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CB48DDB-D4A5-C26E-44C8-CE3DC06BCCD9}"/>
              </a:ext>
            </a:extLst>
          </p:cNvPr>
          <p:cNvSpPr txBox="1"/>
          <p:nvPr/>
        </p:nvSpPr>
        <p:spPr>
          <a:xfrm>
            <a:off x="622935" y="2043168"/>
            <a:ext cx="69453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Roboto Slab" panose="020B0604020202020204"/>
              </a:rPr>
              <a:t>Trùng </a:t>
            </a:r>
            <a:r>
              <a:rPr lang="en-US" i="1" err="1">
                <a:latin typeface="Roboto Slab" panose="020B0604020202020204"/>
              </a:rPr>
              <a:t>lắp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dữ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liệu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giữa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b="1" i="1" err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</a:rPr>
              <a:t>nhiều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trường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dữ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liệu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trong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b="1" i="1" err="1">
                <a:solidFill>
                  <a:schemeClr val="accent6">
                    <a:lumMod val="50000"/>
                  </a:schemeClr>
                </a:solidFill>
                <a:latin typeface="Roboto Slab" panose="020B0604020202020204"/>
              </a:rPr>
              <a:t>nhiều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cơ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sở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dữ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liệu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khác</a:t>
            </a:r>
            <a:r>
              <a:rPr lang="en-US" i="1">
                <a:latin typeface="Roboto Slab" panose="020B0604020202020204"/>
              </a:rPr>
              <a:t> </a:t>
            </a:r>
            <a:r>
              <a:rPr lang="en-US" i="1" err="1">
                <a:latin typeface="Roboto Slab" panose="020B0604020202020204"/>
              </a:rPr>
              <a:t>nhau</a:t>
            </a:r>
            <a:endParaRPr lang="vi-VN" i="1" err="1">
              <a:latin typeface="Roboto Slab" panose="020B06040202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0F704-65D2-4CAD-A3E7-B0F0CD2FA455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vấn đề của dữ liệu cần tích hợp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260" y="2510790"/>
            <a:ext cx="605122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1. </a:t>
            </a:r>
            <a:r>
              <a:rPr lang="en-US">
                <a:latin typeface="Roboto Slab" panose="020B0604020202020204"/>
              </a:rPr>
              <a:t>Tổng quan về chuẩn bị dữ liệu</a:t>
            </a:r>
          </a:p>
        </p:txBody>
      </p:sp>
    </p:spTree>
    <p:extLst>
      <p:ext uri="{BB962C8B-B14F-4D97-AF65-F5344CB8AC3E}">
        <p14:creationId xmlns:p14="http://schemas.microsoft.com/office/powerpoint/2010/main" val="1911842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>
                <a:latin typeface="Cambria"/>
              </a:rPr>
              <a:t>30</a:t>
            </a:fld>
            <a:endParaRPr lang="en" dirty="0">
              <a:latin typeface="Cambria"/>
            </a:endParaRPr>
          </a:p>
        </p:txBody>
      </p:sp>
      <p:pic>
        <p:nvPicPr>
          <p:cNvPr id="11" name="Hình ảnh 11" descr="Ảnh có chứa bàn, lịch&#10;&#10;Mô tả được tự động tạo">
            <a:extLst>
              <a:ext uri="{FF2B5EF4-FFF2-40B4-BE49-F238E27FC236}">
                <a16:creationId xmlns:a16="http://schemas.microsoft.com/office/drawing/2014/main" id="{67767427-7FA7-35F6-3BB2-6A3A662D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" b="35238"/>
          <a:stretch/>
        </p:blipFill>
        <p:spPr>
          <a:xfrm>
            <a:off x="3125021" y="2921012"/>
            <a:ext cx="2849884" cy="1969656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D339276-9ED2-2286-D6DD-0C40A6C55BAB}"/>
              </a:ext>
            </a:extLst>
          </p:cNvPr>
          <p:cNvSpPr txBox="1"/>
          <p:nvPr/>
        </p:nvSpPr>
        <p:spPr>
          <a:xfrm>
            <a:off x="621348" y="2488197"/>
            <a:ext cx="6416734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00" b="1" err="1">
                <a:latin typeface="Roboto Slab"/>
              </a:rPr>
              <a:t>Ví</a:t>
            </a:r>
            <a:r>
              <a:rPr lang="en-US" sz="1300" b="1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dụ</a:t>
            </a:r>
            <a:r>
              <a:rPr lang="en-US" sz="1300" b="1">
                <a:latin typeface="Roboto Slab"/>
              </a:rPr>
              <a:t>: </a:t>
            </a:r>
            <a:r>
              <a:rPr lang="en-US" sz="1300" err="1">
                <a:latin typeface="Roboto Slab"/>
              </a:rPr>
              <a:t>Dùng</a:t>
            </a:r>
            <a:r>
              <a:rPr lang="en-US" sz="1300" b="1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hai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thuộc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tính</a:t>
            </a:r>
            <a:r>
              <a:rPr lang="en-US" sz="1300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Is_veg</a:t>
            </a:r>
            <a:r>
              <a:rPr lang="en-US" sz="1300" i="1">
                <a:latin typeface="Roboto Slab"/>
              </a:rPr>
              <a:t> </a:t>
            </a:r>
            <a:r>
              <a:rPr lang="en-US" sz="1300">
                <a:latin typeface="Roboto Slab"/>
              </a:rPr>
              <a:t>và </a:t>
            </a:r>
            <a:r>
              <a:rPr lang="en-US" sz="1300" b="1" err="1">
                <a:latin typeface="Roboto Slab"/>
              </a:rPr>
              <a:t>Is_nonveg</a:t>
            </a:r>
            <a:r>
              <a:rPr lang="en-US" sz="1300" i="1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chỉ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để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thể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hiện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một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giá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trị</a:t>
            </a:r>
            <a:endParaRPr lang="vi-VN">
              <a:latin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1324-45CA-4E06-ABD9-AD12DE652BAB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vấn đề của dữ liệu cần tích hợp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7F916-7248-4DE9-9906-4AE3739216D2}"/>
              </a:ext>
            </a:extLst>
          </p:cNvPr>
          <p:cNvSpPr txBox="1"/>
          <p:nvPr/>
        </p:nvSpPr>
        <p:spPr>
          <a:xfrm>
            <a:off x="622935" y="1571639"/>
            <a:ext cx="7479030" cy="375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US" b="1" i="1">
                <a:latin typeface="Roboto Slab" panose="020B0604020202020204"/>
              </a:rPr>
              <a:t>Dữ liệu thừa và phân tích tương quan</a:t>
            </a:r>
            <a:endParaRPr lang="en-US">
              <a:latin typeface="Roboto Slab"/>
            </a:endParaRPr>
          </a:p>
        </p:txBody>
      </p:sp>
      <p:sp>
        <p:nvSpPr>
          <p:cNvPr id="17" name="Hộp Văn bản 8">
            <a:extLst>
              <a:ext uri="{FF2B5EF4-FFF2-40B4-BE49-F238E27FC236}">
                <a16:creationId xmlns:a16="http://schemas.microsoft.com/office/drawing/2014/main" id="{D22DC04D-BD84-4B29-A135-A5B1646A7F3E}"/>
              </a:ext>
            </a:extLst>
          </p:cNvPr>
          <p:cNvSpPr txBox="1"/>
          <p:nvPr/>
        </p:nvSpPr>
        <p:spPr>
          <a:xfrm>
            <a:off x="622935" y="2043168"/>
            <a:ext cx="69453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Roboto Slab"/>
              </a:rPr>
              <a:t>Trùng lắp dữ liệu giữa </a:t>
            </a:r>
            <a:r>
              <a:rPr lang="en-US" b="1" i="1">
                <a:solidFill>
                  <a:schemeClr val="accent6">
                    <a:lumMod val="50000"/>
                  </a:schemeClr>
                </a:solidFill>
                <a:latin typeface="Roboto Slab"/>
              </a:rPr>
              <a:t>nhiều</a:t>
            </a:r>
            <a:r>
              <a:rPr lang="en-US" i="1">
                <a:latin typeface="Roboto Slab"/>
              </a:rPr>
              <a:t> trường dữ liệu trong </a:t>
            </a:r>
            <a:r>
              <a:rPr lang="en-US" b="1" i="1">
                <a:solidFill>
                  <a:schemeClr val="accent6">
                    <a:lumMod val="50000"/>
                  </a:schemeClr>
                </a:solidFill>
                <a:latin typeface="Roboto Slab"/>
              </a:rPr>
              <a:t>cùng một </a:t>
            </a:r>
            <a:r>
              <a:rPr lang="en-US" i="1">
                <a:latin typeface="Roboto Slab"/>
              </a:rPr>
              <a:t>cơ sở dữ liệu</a:t>
            </a:r>
            <a:endParaRPr lang="vi-VN" i="1" err="1">
              <a:latin typeface="Roboto Slab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FA8BEA2-B46B-4E17-A385-BC535619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</p:spPr>
        <p:txBody>
          <a:bodyPr/>
          <a:lstStyle/>
          <a:p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2.2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Tích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hợp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dữ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liệu</a:t>
            </a:r>
            <a:endParaRPr lang="en-US" dirty="0">
              <a:latin typeface="Roboto Slab" panose="020B0604020202020204"/>
              <a:ea typeface="Roboto Slab" panose="020B0604020202020204"/>
              <a:cs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756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>
                <a:latin typeface="Cambria"/>
              </a:rPr>
              <a:t>31</a:t>
            </a:fld>
            <a:endParaRPr lang="en" dirty="0">
              <a:latin typeface="Cambr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956D8-0086-4029-9700-265C3FBC924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vấn đề của dữ liệu cần tích hợp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p:sp>
        <p:nvSpPr>
          <p:cNvPr id="13" name="Hộp Văn bản 11">
            <a:extLst>
              <a:ext uri="{FF2B5EF4-FFF2-40B4-BE49-F238E27FC236}">
                <a16:creationId xmlns:a16="http://schemas.microsoft.com/office/drawing/2014/main" id="{B569CCC8-D52B-4D1D-BAD9-78B9F15A26B3}"/>
              </a:ext>
            </a:extLst>
          </p:cNvPr>
          <p:cNvSpPr txBox="1"/>
          <p:nvPr/>
        </p:nvSpPr>
        <p:spPr>
          <a:xfrm>
            <a:off x="622935" y="2416897"/>
            <a:ext cx="7803473" cy="958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b="1" err="1">
                <a:latin typeface="Roboto Slab"/>
              </a:rPr>
              <a:t>Ví</a:t>
            </a:r>
            <a:r>
              <a:rPr lang="en-US" sz="1300" b="1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dụ</a:t>
            </a:r>
            <a:r>
              <a:rPr lang="en-US" sz="1300" b="1">
                <a:latin typeface="Roboto Slab"/>
              </a:rPr>
              <a:t>: </a:t>
            </a:r>
            <a:r>
              <a:rPr lang="en-US" sz="1300">
                <a:latin typeface="Roboto Slab"/>
              </a:rPr>
              <a:t>Khi tìm </a:t>
            </a:r>
            <a:r>
              <a:rPr lang="en-US" sz="1300" b="1" err="1">
                <a:latin typeface="Roboto Slab"/>
              </a:rPr>
              <a:t>tên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của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một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khách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hàng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từ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cơ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sở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dữ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liệu</a:t>
            </a:r>
            <a:r>
              <a:rPr lang="en-US" sz="1300">
                <a:latin typeface="Roboto Slab"/>
              </a:rPr>
              <a:t>. Ta </a:t>
            </a:r>
            <a:r>
              <a:rPr lang="en-US" sz="1300" err="1">
                <a:latin typeface="Roboto Slab"/>
              </a:rPr>
              <a:t>có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thể</a:t>
            </a:r>
            <a:r>
              <a:rPr lang="en-US" sz="1300">
                <a:latin typeface="Roboto Slab"/>
              </a:rPr>
              <a:t> tìm thấy </a:t>
            </a:r>
            <a:r>
              <a:rPr lang="en-US" sz="1300" b="1" err="1">
                <a:latin typeface="Roboto Slab"/>
              </a:rPr>
              <a:t>nhiều</a:t>
            </a:r>
            <a:r>
              <a:rPr lang="en-US" sz="1300" b="1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lần</a:t>
            </a:r>
            <a:r>
              <a:rPr lang="en-US" sz="1300" b="1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mua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hàng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từ</a:t>
            </a:r>
            <a:r>
              <a:rPr lang="en-US" sz="1300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một</a:t>
            </a:r>
            <a:r>
              <a:rPr lang="en-US" sz="1300" b="1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cái</a:t>
            </a:r>
            <a:r>
              <a:rPr lang="en-US" sz="1300" b="1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tên</a:t>
            </a:r>
            <a:r>
              <a:rPr lang="en-US" sz="1300">
                <a:latin typeface="Roboto Slab"/>
              </a:rPr>
              <a:t>, nhưng </a:t>
            </a:r>
            <a:r>
              <a:rPr lang="en-US" sz="1300" err="1">
                <a:latin typeface="Roboto Slab"/>
              </a:rPr>
              <a:t>thực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chất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là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từ</a:t>
            </a:r>
            <a:r>
              <a:rPr lang="en-US" sz="1300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hai</a:t>
            </a:r>
            <a:r>
              <a:rPr lang="en-US" sz="1300" b="1">
                <a:latin typeface="Roboto Slab"/>
              </a:rPr>
              <a:t> </a:t>
            </a:r>
            <a:r>
              <a:rPr lang="en-US" sz="1300" b="1" err="1">
                <a:latin typeface="Roboto Slab"/>
              </a:rPr>
              <a:t>người</a:t>
            </a:r>
            <a:r>
              <a:rPr lang="en-US" sz="1300" b="1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khác</a:t>
            </a:r>
            <a:r>
              <a:rPr lang="en-US" sz="1300">
                <a:latin typeface="Roboto Slab"/>
              </a:rPr>
              <a:t> </a:t>
            </a:r>
            <a:r>
              <a:rPr lang="en-US" sz="1300" err="1">
                <a:latin typeface="Roboto Slab"/>
              </a:rPr>
              <a:t>nhau</a:t>
            </a:r>
            <a:r>
              <a:rPr lang="en-US" sz="1300">
                <a:latin typeface="Roboto Slab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300">
              <a:latin typeface="Roboto Slab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F7565-4DB1-4BA8-8E8C-33AA97979339}"/>
              </a:ext>
            </a:extLst>
          </p:cNvPr>
          <p:cNvSpPr txBox="1"/>
          <p:nvPr/>
        </p:nvSpPr>
        <p:spPr>
          <a:xfrm>
            <a:off x="622935" y="1571639"/>
            <a:ext cx="7479030" cy="375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US" b="1" i="1">
                <a:latin typeface="Roboto Slab" panose="020B0604020202020204"/>
              </a:rPr>
              <a:t>Chuỗi giá trị lặp lại</a:t>
            </a:r>
          </a:p>
        </p:txBody>
      </p:sp>
      <p:sp>
        <p:nvSpPr>
          <p:cNvPr id="15" name="Hộp Văn bản 8">
            <a:extLst>
              <a:ext uri="{FF2B5EF4-FFF2-40B4-BE49-F238E27FC236}">
                <a16:creationId xmlns:a16="http://schemas.microsoft.com/office/drawing/2014/main" id="{64F9E512-629A-4F8E-ADD4-4C0D9C8D68A7}"/>
              </a:ext>
            </a:extLst>
          </p:cNvPr>
          <p:cNvSpPr txBox="1"/>
          <p:nvPr/>
        </p:nvSpPr>
        <p:spPr>
          <a:xfrm>
            <a:off x="622935" y="2043168"/>
            <a:ext cx="69453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Roboto Slab"/>
              </a:rPr>
              <a:t>T</a:t>
            </a:r>
            <a:r>
              <a:rPr lang="vi-VN" i="1">
                <a:latin typeface="Roboto Slab"/>
              </a:rPr>
              <a:t>rùng lắp dữ liệu trong </a:t>
            </a:r>
            <a:r>
              <a:rPr lang="vi-VN" b="1" i="1">
                <a:solidFill>
                  <a:schemeClr val="accent6">
                    <a:lumMod val="50000"/>
                  </a:schemeClr>
                </a:solidFill>
                <a:latin typeface="Roboto Slab"/>
              </a:rPr>
              <a:t>cùng một </a:t>
            </a:r>
            <a:r>
              <a:rPr lang="vi-VN" i="1">
                <a:latin typeface="Roboto Slab"/>
              </a:rPr>
              <a:t>trường dữ liệu trong </a:t>
            </a:r>
            <a:r>
              <a:rPr lang="vi-VN" b="1" i="1">
                <a:solidFill>
                  <a:schemeClr val="accent6">
                    <a:lumMod val="50000"/>
                  </a:schemeClr>
                </a:solidFill>
                <a:latin typeface="Roboto Slab"/>
              </a:rPr>
              <a:t>cùng một </a:t>
            </a:r>
            <a:r>
              <a:rPr lang="vi-VN" i="1">
                <a:latin typeface="Roboto Slab"/>
              </a:rPr>
              <a:t>cơ sở dữ liệu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F8752BF-F955-446F-A1E1-99ADA453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</p:spPr>
        <p:txBody>
          <a:bodyPr/>
          <a:lstStyle/>
          <a:p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2.2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Tích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hợp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dữ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liệu</a:t>
            </a:r>
            <a:endParaRPr lang="en-US" dirty="0">
              <a:latin typeface="Roboto Slab" panose="020B0604020202020204"/>
              <a:ea typeface="Roboto Slab" panose="020B0604020202020204"/>
              <a:cs typeface="Roboto Slab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D7A40-0439-8CE4-9133-A570694D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33" y="3421812"/>
            <a:ext cx="5629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48FCB75-B985-DA1F-2F90-D8F40C3205DB}"/>
              </a:ext>
            </a:extLst>
          </p:cNvPr>
          <p:cNvSpPr txBox="1"/>
          <p:nvPr/>
        </p:nvSpPr>
        <p:spPr>
          <a:xfrm>
            <a:off x="620084" y="2446922"/>
            <a:ext cx="72189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latin typeface="Roboto Slab" panose="020B0604020202020204"/>
              </a:rPr>
              <a:t>Ví dụ: </a:t>
            </a:r>
            <a:r>
              <a:rPr lang="en-US">
                <a:latin typeface="Roboto Slab" panose="020B0604020202020204"/>
              </a:rPr>
              <a:t>Khác hệ </a:t>
            </a:r>
            <a:r>
              <a:rPr lang="en-US" err="1">
                <a:latin typeface="Roboto Slab" panose="020B0604020202020204"/>
              </a:rPr>
              <a:t>đo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lường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khối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lượng</a:t>
            </a:r>
            <a:r>
              <a:rPr lang="en-US">
                <a:latin typeface="Roboto Slab" panose="020B0604020202020204"/>
              </a:rPr>
              <a:t> (</a:t>
            </a:r>
            <a:r>
              <a:rPr lang="en-US" i="1">
                <a:latin typeface="Roboto Slab" panose="020B0604020202020204"/>
              </a:rPr>
              <a:t>kg</a:t>
            </a:r>
            <a:r>
              <a:rPr lang="en-US">
                <a:latin typeface="Roboto Slab" panose="020B0604020202020204"/>
              </a:rPr>
              <a:t> và </a:t>
            </a:r>
            <a:r>
              <a:rPr lang="en-US" i="1">
                <a:latin typeface="Roboto Slab" panose="020B0604020202020204"/>
              </a:rPr>
              <a:t>pound</a:t>
            </a:r>
            <a:r>
              <a:rPr lang="en-US">
                <a:latin typeface="Roboto Slab" panose="020B0604020202020204"/>
              </a:rPr>
              <a:t>) </a:t>
            </a:r>
            <a:r>
              <a:rPr lang="en-US" err="1">
                <a:latin typeface="Roboto Slab" panose="020B0604020202020204"/>
              </a:rPr>
              <a:t>hoặc</a:t>
            </a:r>
            <a:r>
              <a:rPr lang="en-US">
                <a:latin typeface="Roboto Slab" panose="020B0604020202020204"/>
              </a:rPr>
              <a:t> </a:t>
            </a:r>
            <a:r>
              <a:rPr lang="en-US" err="1">
                <a:latin typeface="Roboto Slab" panose="020B0604020202020204"/>
              </a:rPr>
              <a:t>tiêu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chuẩn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đánh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giá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học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sinh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giữa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các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trường</a:t>
            </a:r>
            <a:r>
              <a:rPr lang="en-US">
                <a:latin typeface="Roboto Slab" panose="020B0604020202020204"/>
              </a:rPr>
              <a:t> (</a:t>
            </a:r>
            <a:r>
              <a:rPr lang="en-US" i="1">
                <a:latin typeface="Roboto Slab" panose="020B0604020202020204"/>
              </a:rPr>
              <a:t>F-A</a:t>
            </a:r>
            <a:r>
              <a:rPr lang="en-US">
                <a:latin typeface="Roboto Slab" panose="020B0604020202020204"/>
              </a:rPr>
              <a:t> và </a:t>
            </a:r>
            <a:r>
              <a:rPr lang="en-US" i="1">
                <a:latin typeface="Roboto Slab" panose="020B0604020202020204"/>
              </a:rPr>
              <a:t>1-10</a:t>
            </a:r>
            <a:r>
              <a:rPr lang="en-US">
                <a:latin typeface="Roboto Slab" panose="020B0604020202020204"/>
              </a:rPr>
              <a:t>)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89BD306-D3E2-6048-D652-6B2DD6E0529F}"/>
              </a:ext>
            </a:extLst>
          </p:cNvPr>
          <p:cNvSpPr txBox="1"/>
          <p:nvPr/>
        </p:nvSpPr>
        <p:spPr>
          <a:xfrm>
            <a:off x="620084" y="3133765"/>
            <a:ext cx="75803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Roboto Slab" panose="020B0604020202020204"/>
              </a:rPr>
              <a:t>Các thuộc </a:t>
            </a:r>
            <a:r>
              <a:rPr lang="en-US" i="1" err="1">
                <a:latin typeface="Roboto Slab" panose="020B0604020202020204"/>
              </a:rPr>
              <a:t>tính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đặt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tên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trùng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nhau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nhưng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lại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lưu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trữ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thông</a:t>
            </a:r>
            <a:r>
              <a:rPr lang="en-US" i="1">
                <a:latin typeface="Roboto Slab" panose="020B0604020202020204"/>
              </a:rPr>
              <a:t> tin ở </a:t>
            </a:r>
            <a:r>
              <a:rPr lang="en-US" i="1" err="1">
                <a:latin typeface="Roboto Slab" panose="020B0604020202020204"/>
              </a:rPr>
              <a:t>các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mức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độ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khác</a:t>
            </a:r>
            <a:r>
              <a:rPr lang="en-US" i="1">
                <a:latin typeface="Roboto Slab" panose="020B0604020202020204"/>
              </a:rPr>
              <a:t> </a:t>
            </a:r>
            <a:r>
              <a:rPr lang="en-US" i="1" err="1">
                <a:latin typeface="Roboto Slab" panose="020B0604020202020204"/>
              </a:rPr>
              <a:t>nhau</a:t>
            </a:r>
            <a:r>
              <a:rPr lang="en-US" i="1">
                <a:latin typeface="Roboto Slab" panose="020B0604020202020204"/>
              </a:rPr>
              <a:t>. </a:t>
            </a:r>
            <a:endParaRPr lang="vi-VN" i="1">
              <a:latin typeface="Roboto Slab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12EC3-8281-4650-AA89-F62349647CA5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vấn đề của dữ liệu cần tích hợp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BC4C9-C6B1-4976-AA79-AC383F1CD66E}"/>
              </a:ext>
            </a:extLst>
          </p:cNvPr>
          <p:cNvSpPr txBox="1"/>
          <p:nvPr/>
        </p:nvSpPr>
        <p:spPr>
          <a:xfrm>
            <a:off x="622935" y="1571639"/>
            <a:ext cx="7479030" cy="375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US" b="1" i="1">
                <a:latin typeface="Roboto Slab" panose="020B0604020202020204"/>
              </a:rPr>
              <a:t>Mâu thuẫn trong định nghĩa dữ liệu</a:t>
            </a:r>
          </a:p>
        </p:txBody>
      </p:sp>
      <p:sp>
        <p:nvSpPr>
          <p:cNvPr id="11" name="Hộp Văn bản 8">
            <a:extLst>
              <a:ext uri="{FF2B5EF4-FFF2-40B4-BE49-F238E27FC236}">
                <a16:creationId xmlns:a16="http://schemas.microsoft.com/office/drawing/2014/main" id="{45499E40-743B-4EE5-97DA-F548D7B57EF6}"/>
              </a:ext>
            </a:extLst>
          </p:cNvPr>
          <p:cNvSpPr txBox="1"/>
          <p:nvPr/>
        </p:nvSpPr>
        <p:spPr>
          <a:xfrm>
            <a:off x="622935" y="2173367"/>
            <a:ext cx="69453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Roboto Slab"/>
              </a:rPr>
              <a:t>T</a:t>
            </a:r>
            <a:r>
              <a:rPr lang="vi-VN" i="1">
                <a:latin typeface="Roboto Slab"/>
              </a:rPr>
              <a:t>rùng lắp dữ liệu do khác định nghĩa và đơn vị giữa các trường</a:t>
            </a:r>
          </a:p>
        </p:txBody>
      </p:sp>
      <p:sp>
        <p:nvSpPr>
          <p:cNvPr id="12" name="Hộp Văn bản 3">
            <a:extLst>
              <a:ext uri="{FF2B5EF4-FFF2-40B4-BE49-F238E27FC236}">
                <a16:creationId xmlns:a16="http://schemas.microsoft.com/office/drawing/2014/main" id="{781E08D0-2362-4938-B41B-98FE57D6BA52}"/>
              </a:ext>
            </a:extLst>
          </p:cNvPr>
          <p:cNvSpPr txBox="1"/>
          <p:nvPr/>
        </p:nvSpPr>
        <p:spPr>
          <a:xfrm>
            <a:off x="620085" y="3441542"/>
            <a:ext cx="79797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Roboto Slab" panose="020B0604020202020204"/>
              </a:rPr>
              <a:t>Ví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dụ</a:t>
            </a:r>
            <a:r>
              <a:rPr lang="en-US" b="1">
                <a:latin typeface="Roboto Slab" panose="020B0604020202020204"/>
              </a:rPr>
              <a:t>: </a:t>
            </a:r>
            <a:r>
              <a:rPr lang="en-US">
                <a:latin typeface="Roboto Slab" panose="020B0604020202020204"/>
              </a:rPr>
              <a:t>CSDL </a:t>
            </a:r>
            <a:r>
              <a:rPr lang="en-US" err="1">
                <a:latin typeface="Roboto Slab" panose="020B0604020202020204"/>
              </a:rPr>
              <a:t>thể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hiện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doanh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số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của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công</a:t>
            </a:r>
            <a:r>
              <a:rPr lang="en-US">
                <a:latin typeface="Roboto Slab" panose="020B0604020202020204"/>
              </a:rPr>
              <a:t> ty </a:t>
            </a:r>
            <a:r>
              <a:rPr lang="en-US" err="1">
                <a:latin typeface="Roboto Slab" panose="020B0604020202020204"/>
              </a:rPr>
              <a:t>nh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>
                <a:latin typeface="Roboto Slab" panose="020B0604020202020204"/>
              </a:rPr>
              <a:t>ng </a:t>
            </a:r>
            <a:r>
              <a:rPr lang="en-US" err="1">
                <a:latin typeface="Roboto Slab" panose="020B0604020202020204"/>
              </a:rPr>
              <a:t>đồng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thời</a:t>
            </a:r>
            <a:r>
              <a:rPr lang="en-US">
                <a:latin typeface="Roboto Slab" panose="020B0604020202020204"/>
              </a:rPr>
              <a:t> cũng </a:t>
            </a:r>
            <a:r>
              <a:rPr lang="en-US" err="1">
                <a:latin typeface="Roboto Slab" panose="020B0604020202020204"/>
              </a:rPr>
              <a:t>là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doanh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số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của</a:t>
            </a:r>
            <a:r>
              <a:rPr lang="en-US">
                <a:latin typeface="Roboto Slab" panose="020B0604020202020204"/>
              </a:rPr>
              <a:t> chi </a:t>
            </a:r>
            <a:r>
              <a:rPr lang="en-US" err="1">
                <a:latin typeface="Roboto Slab" panose="020B0604020202020204"/>
              </a:rPr>
              <a:t>nhánh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cửa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hàng</a:t>
            </a:r>
            <a:r>
              <a:rPr lang="en-US">
                <a:latin typeface="Roboto Slab" panose="020B0604020202020204"/>
              </a:rPr>
              <a:t>.</a:t>
            </a:r>
            <a:endParaRPr lang="vi-VN">
              <a:latin typeface="Roboto Slab" panose="020B060402020202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2A7AD89-EF67-4FEC-9852-E8451D15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2" y="180471"/>
            <a:ext cx="6140400" cy="448050"/>
          </a:xfrm>
        </p:spPr>
        <p:txBody>
          <a:bodyPr/>
          <a:lstStyle/>
          <a:p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2.2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Tích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hợp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dữ</a:t>
            </a:r>
            <a:r>
              <a:rPr lang="en-US" dirty="0">
                <a:latin typeface="Roboto Slab" panose="020B0604020202020204"/>
                <a:ea typeface="Roboto Slab" panose="020B0604020202020204"/>
                <a:cs typeface="Roboto Slab" panose="020B0604020202020204"/>
              </a:rPr>
              <a:t> </a:t>
            </a:r>
            <a:r>
              <a:rPr lang="en-US" dirty="0" err="1">
                <a:latin typeface="Roboto Slab" panose="020B0604020202020204"/>
                <a:ea typeface="Roboto Slab" panose="020B0604020202020204"/>
                <a:cs typeface="Roboto Slab" panose="020B0604020202020204"/>
              </a:rPr>
              <a:t>liệu</a:t>
            </a:r>
            <a:endParaRPr lang="en-US" dirty="0">
              <a:latin typeface="Roboto Slab" panose="020B0604020202020204"/>
              <a:ea typeface="Roboto Slab" panose="020B0604020202020204"/>
              <a:cs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754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305407B-1C25-A433-B1F0-57B888A86E15}"/>
              </a:ext>
            </a:extLst>
          </p:cNvPr>
          <p:cNvSpPr txBox="1"/>
          <p:nvPr/>
        </p:nvSpPr>
        <p:spPr>
          <a:xfrm>
            <a:off x="811057" y="2165343"/>
            <a:ext cx="7521886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Roboto Slab" panose="020B0604020202020204"/>
              </a:rPr>
              <a:t>Gộp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các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cở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sở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và </a:t>
            </a:r>
            <a:r>
              <a:rPr lang="en-US" err="1">
                <a:latin typeface="Roboto Slab" panose="020B0604020202020204"/>
              </a:rPr>
              <a:t>đặc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biệt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chú</a:t>
            </a:r>
            <a:r>
              <a:rPr lang="en-US">
                <a:latin typeface="Roboto Slab" panose="020B0604020202020204"/>
              </a:rPr>
              <a:t> ý </a:t>
            </a:r>
            <a:r>
              <a:rPr lang="en-US" err="1">
                <a:latin typeface="Roboto Slab" panose="020B0604020202020204"/>
              </a:rPr>
              <a:t>tới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việc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quy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định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cấu</a:t>
            </a:r>
            <a:r>
              <a:rPr lang="en-US" b="1">
                <a:latin typeface="Roboto Slab" panose="020B0604020202020204"/>
              </a:rPr>
              <a:t> </a:t>
            </a:r>
            <a:r>
              <a:rPr lang="en-US" b="1" err="1">
                <a:latin typeface="Roboto Slab" panose="020B0604020202020204"/>
              </a:rPr>
              <a:t>trúc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của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liệu</a:t>
            </a:r>
            <a:endParaRPr lang="vi-V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err="1">
                <a:latin typeface="Roboto Slab" panose="020B0604020202020204"/>
                <a:sym typeface="Wingdings" panose="05000000000000000000" pitchFamily="2" charset="2"/>
              </a:rPr>
              <a:t>Đ</a:t>
            </a:r>
            <a:r>
              <a:rPr lang="en-US" err="1">
                <a:latin typeface="Roboto Slab" panose="020B0604020202020204"/>
              </a:rPr>
              <a:t>ảm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bảo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sự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tương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quan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giữa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các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thuộc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tính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giữa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các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cơ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sở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liệu</a:t>
            </a:r>
            <a:endParaRPr lang="en-US">
              <a:latin typeface="Roboto Slab" panose="020B060402020202020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err="1">
                <a:latin typeface="Roboto Slab"/>
              </a:rPr>
              <a:t>Đảm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bảo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khóa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ngoại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giữa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cơ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sở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gốc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tới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cơ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sở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/>
              </a:rPr>
              <a:t>đích</a:t>
            </a: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A3327-5709-48B8-86C1-FEFC55BE0A89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tích hợp dữ liệu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806FF-513B-41C1-AFB8-5F7D0A209143}"/>
              </a:ext>
            </a:extLst>
          </p:cNvPr>
          <p:cNvSpPr txBox="1"/>
          <p:nvPr/>
        </p:nvSpPr>
        <p:spPr>
          <a:xfrm>
            <a:off x="622935" y="1580723"/>
            <a:ext cx="7479030" cy="375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US" b="1" i="1" err="1">
                <a:latin typeface="Roboto Slab" panose="020B0604020202020204"/>
              </a:rPr>
              <a:t>Vấn</a:t>
            </a:r>
            <a:r>
              <a:rPr lang="en-US" b="1" i="1">
                <a:latin typeface="Roboto Slab" panose="020B0604020202020204"/>
              </a:rPr>
              <a:t> đề </a:t>
            </a:r>
            <a:r>
              <a:rPr lang="en-US" b="1" i="1" err="1">
                <a:latin typeface="Roboto Slab" panose="020B0604020202020204"/>
              </a:rPr>
              <a:t>nhận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dạng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thực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thể</a:t>
            </a:r>
            <a:r>
              <a:rPr lang="en-US" b="1" i="1">
                <a:latin typeface="Roboto Slab" panose="020B0604020202020204"/>
              </a:rPr>
              <a:t> - Entity identification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172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2816F-CA39-4DF1-AC3F-B842A97EEC6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tích hợp dữ liệu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B8F52-02E0-4188-B81E-887B0D5FFA71}"/>
              </a:ext>
            </a:extLst>
          </p:cNvPr>
          <p:cNvSpPr txBox="1"/>
          <p:nvPr/>
        </p:nvSpPr>
        <p:spPr>
          <a:xfrm>
            <a:off x="622935" y="1580723"/>
            <a:ext cx="7479030" cy="375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SzPct val="123000"/>
            </a:pPr>
            <a:r>
              <a:rPr lang="en-US" b="1" i="1">
                <a:latin typeface="Roboto Slab" panose="020B0604020202020204"/>
              </a:rPr>
              <a:t>Dữ liệu thừa và phân tích t</a:t>
            </a:r>
            <a:r>
              <a:rPr lang="vi-VN" b="1" i="1">
                <a:latin typeface="Roboto Slab" panose="020B0604020202020204"/>
              </a:rPr>
              <a:t>ư</a:t>
            </a:r>
            <a:r>
              <a:rPr lang="en-US" b="1" i="1">
                <a:latin typeface="Roboto Slab" panose="020B0604020202020204"/>
              </a:rPr>
              <a:t>ơng quan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69268-E5B2-4CAC-A95D-A5AF2B02EA0B}"/>
              </a:ext>
            </a:extLst>
          </p:cNvPr>
          <p:cNvSpPr txBox="1"/>
          <p:nvPr/>
        </p:nvSpPr>
        <p:spPr>
          <a:xfrm>
            <a:off x="622935" y="1956275"/>
            <a:ext cx="7788334" cy="2529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>
                <a:latin typeface="Roboto Slab"/>
                <a:ea typeface="Times New Roman"/>
                <a:cs typeface="Times New Roman"/>
              </a:rPr>
              <a:t>Trong một cơ sở dữ liệu có </a:t>
            </a:r>
            <a:r>
              <a:rPr lang="vi-VN" b="1">
                <a:latin typeface="Roboto Slab"/>
                <a:ea typeface="Times New Roman"/>
                <a:cs typeface="Times New Roman"/>
              </a:rPr>
              <a:t>2 hay nhiều dữ liệu</a:t>
            </a:r>
            <a:r>
              <a:rPr lang="vi-VN">
                <a:latin typeface="Roboto Slab"/>
                <a:ea typeface="Times New Roman"/>
                <a:cs typeface="Times New Roman"/>
              </a:rPr>
              <a:t> có </a:t>
            </a:r>
            <a:r>
              <a:rPr lang="vi-VN" b="1">
                <a:latin typeface="Roboto Slab"/>
                <a:ea typeface="Times New Roman"/>
                <a:cs typeface="Times New Roman"/>
              </a:rPr>
              <a:t>tương quan</a:t>
            </a:r>
            <a:r>
              <a:rPr lang="vi-VN">
                <a:latin typeface="Roboto Slab"/>
                <a:ea typeface="Times New Roman"/>
                <a:cs typeface="Times New Roman"/>
              </a:rPr>
              <a:t> với nhau</a:t>
            </a:r>
            <a:endParaRPr lang="vi-VN">
              <a:latin typeface="Roboto Slab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Roboto Slab" panose="020B0604020202020204"/>
                <a:sym typeface="Wingdings" panose="05000000000000000000" pitchFamily="2" charset="2"/>
              </a:rPr>
              <a:t>  T</a:t>
            </a:r>
            <a:r>
              <a:rPr lang="vi-VN">
                <a:latin typeface="Roboto Slab" panose="020B0604020202020204"/>
              </a:rPr>
              <a:t>hay đổi trường dữ liệu này sẽ </a:t>
            </a:r>
            <a:r>
              <a:rPr lang="en-US" err="1">
                <a:latin typeface="Roboto Slab" panose="020B0604020202020204"/>
              </a:rPr>
              <a:t>ảnh</a:t>
            </a:r>
            <a:r>
              <a:rPr lang="en-US">
                <a:latin typeface="Roboto Slab" panose="020B0604020202020204"/>
              </a:rPr>
              <a:t> h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 err="1">
                <a:latin typeface="Roboto Slab" panose="020B0604020202020204"/>
              </a:rPr>
              <a:t>ởng</a:t>
            </a:r>
            <a:r>
              <a:rPr lang="en-US">
                <a:latin typeface="Roboto Slab" panose="020B0604020202020204"/>
              </a:rPr>
              <a:t> </a:t>
            </a:r>
            <a:r>
              <a:rPr lang="vi-VN">
                <a:latin typeface="Roboto Slab" panose="020B0604020202020204"/>
              </a:rPr>
              <a:t>trực tiếp đến trường dữ liệu kia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err="1">
                <a:latin typeface="Roboto Slab" panose="020B0604020202020204"/>
                <a:ea typeface="Times New Roman"/>
              </a:rPr>
              <a:t>Chúng</a:t>
            </a:r>
            <a:r>
              <a:rPr lang="en-US">
                <a:latin typeface="Roboto Slab" panose="020B0604020202020204"/>
                <a:ea typeface="Times New Roman"/>
              </a:rPr>
              <a:t> </a:t>
            </a:r>
            <a:r>
              <a:rPr lang="en-US" err="1">
                <a:latin typeface="Roboto Slab" panose="020B0604020202020204"/>
                <a:ea typeface="Times New Roman"/>
              </a:rPr>
              <a:t>có</a:t>
            </a:r>
            <a:r>
              <a:rPr lang="en-US">
                <a:latin typeface="Roboto Slab" panose="020B0604020202020204"/>
                <a:ea typeface="Times New Roman"/>
              </a:rPr>
              <a:t> </a:t>
            </a:r>
            <a:r>
              <a:rPr lang="en-US" err="1">
                <a:latin typeface="Roboto Slab" panose="020B0604020202020204"/>
                <a:ea typeface="Times New Roman"/>
              </a:rPr>
              <a:t>thể</a:t>
            </a:r>
            <a:r>
              <a:rPr lang="en-US">
                <a:latin typeface="Roboto Slab" panose="020B0604020202020204"/>
                <a:ea typeface="Times New Roman"/>
              </a:rPr>
              <a:t> </a:t>
            </a:r>
            <a:r>
              <a:rPr lang="en-US" err="1">
                <a:latin typeface="Roboto Slab" panose="020B0604020202020204"/>
                <a:ea typeface="Times New Roman"/>
              </a:rPr>
              <a:t>biểu</a:t>
            </a:r>
            <a:r>
              <a:rPr lang="en-US">
                <a:latin typeface="Roboto Slab" panose="020B0604020202020204"/>
                <a:ea typeface="Times New Roman"/>
              </a:rPr>
              <a:t> </a:t>
            </a:r>
            <a:r>
              <a:rPr lang="en-US" err="1">
                <a:latin typeface="Roboto Slab" panose="020B0604020202020204"/>
                <a:ea typeface="Times New Roman"/>
              </a:rPr>
              <a:t>diễn</a:t>
            </a:r>
            <a:r>
              <a:rPr lang="en-US">
                <a:latin typeface="Roboto Slab" panose="020B0604020202020204"/>
                <a:ea typeface="Times New Roman"/>
              </a:rPr>
              <a:t> </a:t>
            </a:r>
            <a:r>
              <a:rPr lang="en-US" err="1">
                <a:latin typeface="Roboto Slab" panose="020B0604020202020204"/>
                <a:ea typeface="Times New Roman"/>
              </a:rPr>
              <a:t>lẫn</a:t>
            </a:r>
            <a:r>
              <a:rPr lang="en-US">
                <a:latin typeface="Roboto Slab" panose="020B0604020202020204"/>
                <a:ea typeface="Times New Roman"/>
              </a:rPr>
              <a:t> nhau</a:t>
            </a:r>
          </a:p>
          <a:p>
            <a:pPr algn="just">
              <a:lnSpc>
                <a:spcPct val="150000"/>
              </a:lnSpc>
            </a:pPr>
            <a:r>
              <a:rPr lang="en-US" err="1">
                <a:latin typeface="Roboto Slab" panose="020B0604020202020204"/>
              </a:rPr>
              <a:t>Nên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việc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chỉ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giữ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lại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một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trong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số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chúng</a:t>
            </a:r>
            <a:r>
              <a:rPr lang="en-US">
                <a:latin typeface="Roboto Slab" panose="020B0604020202020204"/>
              </a:rPr>
              <a:t> và </a:t>
            </a:r>
            <a:r>
              <a:rPr lang="en-US" err="1">
                <a:latin typeface="Roboto Slab" panose="020B0604020202020204"/>
              </a:rPr>
              <a:t>loại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bỏ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các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trường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dữ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liệu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còn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lại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là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việc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cần</a:t>
            </a:r>
            <a:r>
              <a:rPr lang="en-US">
                <a:latin typeface="Roboto Slab" panose="020B0604020202020204"/>
              </a:rPr>
              <a:t> </a:t>
            </a:r>
            <a:r>
              <a:rPr lang="en-US" err="1">
                <a:latin typeface="Roboto Slab" panose="020B0604020202020204"/>
              </a:rPr>
              <a:t>thiết</a:t>
            </a:r>
            <a:endParaRPr lang="en-US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>
              <a:latin typeface="Roboto Slab" panose="020B0604020202020204"/>
              <a:ea typeface="Times New Roman"/>
            </a:endParaRPr>
          </a:p>
          <a:p>
            <a:pPr algn="just">
              <a:lnSpc>
                <a:spcPct val="150000"/>
              </a:lnSpc>
            </a:pPr>
            <a:endParaRPr lang="en-US">
              <a:latin typeface="Roboto Slab" panose="020B0604020202020204"/>
              <a:ea typeface="Times New Roman"/>
            </a:endParaRPr>
          </a:p>
          <a:p>
            <a:pPr algn="just">
              <a:lnSpc>
                <a:spcPct val="150000"/>
              </a:lnSpc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59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EC319-78A5-44B4-ADBA-A5125F79A9E6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pháp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tích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hợp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dữ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liệu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B0C418-0253-4DDB-AEA2-280BD7A98E8E}"/>
                  </a:ext>
                </a:extLst>
              </p:cNvPr>
              <p:cNvSpPr txBox="1"/>
              <p:nvPr/>
            </p:nvSpPr>
            <p:spPr>
              <a:xfrm>
                <a:off x="598712" y="1788233"/>
                <a:ext cx="7479030" cy="13450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buSzPct val="123000"/>
                </a:pPr>
                <a:r>
                  <a:rPr lang="en-US" b="1" i="1" err="1">
                    <a:latin typeface="Roboto Slab" panose="020B0604020202020204"/>
                  </a:rPr>
                  <a:t>Tính</a:t>
                </a:r>
                <a:r>
                  <a:rPr lang="en-US" b="1" i="1">
                    <a:latin typeface="Roboto Slab" panose="020B0604020202020204"/>
                  </a:rPr>
                  <a:t> độ t</a:t>
                </a:r>
                <a:r>
                  <a:rPr lang="vi-VN" b="1" i="1">
                    <a:latin typeface="Roboto Slab" panose="020B0604020202020204"/>
                  </a:rPr>
                  <a:t>ư</a:t>
                </a:r>
                <a:r>
                  <a:rPr lang="en-US" b="1" i="1">
                    <a:latin typeface="Roboto Slab" panose="020B0604020202020204"/>
                  </a:rPr>
                  <a:t>ơng quan</a:t>
                </a:r>
              </a:p>
              <a:p>
                <a:pPr marL="342900" indent="-342900" algn="just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>
                    <a:latin typeface="Roboto Slab" panose="020B0604020202020204"/>
                  </a:rPr>
                  <a:t>Kiểm tra t</a:t>
                </a:r>
                <a:r>
                  <a:rPr lang="vi-VN">
                    <a:latin typeface="Roboto Slab" panose="020B0604020202020204"/>
                  </a:rPr>
                  <a:t>ư</a:t>
                </a:r>
                <a:r>
                  <a:rPr lang="en-US">
                    <a:latin typeface="Roboto Slab" panose="020B0604020202020204"/>
                  </a:rPr>
                  <a:t>ơng quan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latin typeface="Roboto Slab" panose="020B0604020202020204"/>
                  </a:rPr>
                  <a:t> cho dữ liệu định danh</a:t>
                </a:r>
              </a:p>
              <a:p>
                <a:pPr marL="342900" indent="-342900" algn="just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>
                    <a:latin typeface="Roboto Slab" panose="020B0604020202020204"/>
                  </a:rPr>
                  <a:t>Hệ số t</a:t>
                </a:r>
                <a:r>
                  <a:rPr lang="vi-VN">
                    <a:latin typeface="Roboto Slab" panose="020B0604020202020204"/>
                  </a:rPr>
                  <a:t>ư</a:t>
                </a:r>
                <a:r>
                  <a:rPr lang="en-US">
                    <a:latin typeface="Roboto Slab" panose="020B0604020202020204"/>
                  </a:rPr>
                  <a:t>ơng quan cho dữ liệu số</a:t>
                </a:r>
              </a:p>
              <a:p>
                <a:pPr marL="342900" indent="-342900" algn="just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>
                    <a:latin typeface="Roboto Slab" panose="020B0604020202020204"/>
                  </a:rPr>
                  <a:t>Hiệp ph</a:t>
                </a:r>
                <a:r>
                  <a:rPr lang="vi-VN">
                    <a:latin typeface="Roboto Slab" panose="020B0604020202020204"/>
                  </a:rPr>
                  <a:t>ư</a:t>
                </a:r>
                <a:r>
                  <a:rPr lang="en-US">
                    <a:latin typeface="Roboto Slab" panose="020B0604020202020204"/>
                  </a:rPr>
                  <a:t>ơng sai của dữ liệu số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B0C418-0253-4DDB-AEA2-280BD7A9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2" y="1788233"/>
                <a:ext cx="7479030" cy="1345048"/>
              </a:xfrm>
              <a:prstGeom prst="rect">
                <a:avLst/>
              </a:prstGeom>
              <a:blipFill>
                <a:blip r:embed="rId2"/>
                <a:stretch>
                  <a:fillRect l="-244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Hình ảnh 6">
            <a:extLst>
              <a:ext uri="{FF2B5EF4-FFF2-40B4-BE49-F238E27FC236}">
                <a16:creationId xmlns:a16="http://schemas.microsoft.com/office/drawing/2014/main" id="{61098B99-20BA-48C9-B50F-5923EAFA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5" y="1733734"/>
            <a:ext cx="274320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73015-983E-4208-8F37-DD230DAF3E2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tính độ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quan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/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buSzPct val="100000"/>
                </a:pPr>
                <a:r>
                  <a:rPr lang="en-US" b="1" i="1">
                    <a:latin typeface="Roboto Slab" panose="020B0604020202020204"/>
                  </a:rPr>
                  <a:t>Kiểm tra t</a:t>
                </a:r>
                <a:r>
                  <a:rPr lang="vi-VN" b="1" i="1">
                    <a:latin typeface="Roboto Slab" panose="020B0604020202020204"/>
                  </a:rPr>
                  <a:t>ư</a:t>
                </a:r>
                <a:r>
                  <a:rPr lang="en-US" b="1" i="1">
                    <a:latin typeface="Roboto Slab" panose="020B0604020202020204"/>
                  </a:rPr>
                  <a:t>ơng quan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>
                    <a:latin typeface="Roboto Slab" panose="020B0604020202020204"/>
                  </a:rPr>
                  <a:t> cho dữ liệu định danh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blipFill>
                <a:blip r:embed="rId2"/>
                <a:stretch>
                  <a:fillRect l="-244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810D2B2-5664-49A0-8B12-605DC40ADBBF}"/>
              </a:ext>
            </a:extLst>
          </p:cNvPr>
          <p:cNvSpPr txBox="1"/>
          <p:nvPr/>
        </p:nvSpPr>
        <p:spPr>
          <a:xfrm>
            <a:off x="622934" y="2022578"/>
            <a:ext cx="7667221" cy="69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Roboto Slab" panose="020B0604020202020204"/>
              </a:rPr>
              <a:t>S</a:t>
            </a:r>
            <a:r>
              <a:rPr lang="vi-VN">
                <a:latin typeface="Roboto Slab" panose="020B0604020202020204"/>
              </a:rPr>
              <a:t>o sánh giữa </a:t>
            </a:r>
            <a:r>
              <a:rPr lang="vi-VN" b="1" i="1">
                <a:latin typeface="Roboto Slab" panose="020B0604020202020204"/>
              </a:rPr>
              <a:t>tần số kỳ vọng </a:t>
            </a:r>
            <a:r>
              <a:rPr lang="vi-VN">
                <a:latin typeface="Roboto Slab" panose="020B0604020202020204"/>
              </a:rPr>
              <a:t>(nghĩ/giả thuyết) và </a:t>
            </a:r>
            <a:r>
              <a:rPr lang="vi-VN" b="1" i="1">
                <a:latin typeface="Roboto Slab" panose="020B0604020202020204"/>
              </a:rPr>
              <a:t>tần số quan sát </a:t>
            </a:r>
            <a:r>
              <a:rPr lang="vi-VN">
                <a:latin typeface="Roboto Slab" panose="020B0604020202020204"/>
              </a:rPr>
              <a:t>(thấy/thực tế)</a:t>
            </a:r>
            <a:endParaRPr lang="en-US">
              <a:latin typeface="Roboto Slab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Roboto Slab" panose="020B0604020202020204"/>
                <a:sym typeface="Wingdings" panose="05000000000000000000" pitchFamily="2" charset="2"/>
              </a:rPr>
              <a:t> X</a:t>
            </a:r>
            <a:r>
              <a:rPr lang="vi-VN">
                <a:latin typeface="Roboto Slab" panose="020B0604020202020204"/>
              </a:rPr>
              <a:t>ác định sự độc lập giữa các thuộc tính</a:t>
            </a:r>
            <a:endParaRPr lang="en-US">
              <a:latin typeface="Roboto Slab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399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73015-983E-4208-8F37-DD230DAF3E2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tính độ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quan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/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buSzPct val="100000"/>
                </a:pPr>
                <a:r>
                  <a:rPr lang="en-US" b="1" i="1">
                    <a:latin typeface="Roboto Slab" panose="020B0604020202020204"/>
                  </a:rPr>
                  <a:t>Kiểm tra t</a:t>
                </a:r>
                <a:r>
                  <a:rPr lang="vi-VN" b="1" i="1">
                    <a:latin typeface="Roboto Slab" panose="020B0604020202020204"/>
                  </a:rPr>
                  <a:t>ư</a:t>
                </a:r>
                <a:r>
                  <a:rPr lang="en-US" b="1" i="1">
                    <a:latin typeface="Roboto Slab" panose="020B0604020202020204"/>
                  </a:rPr>
                  <a:t>ơng quan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>
                    <a:latin typeface="Roboto Slab" panose="020B0604020202020204"/>
                  </a:rPr>
                  <a:t> cho dữ liệu định danh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blipFill>
                <a:blip r:embed="rId2"/>
                <a:stretch>
                  <a:fillRect l="-244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910B95-DF4F-44BB-90B7-ECE232850286}"/>
                  </a:ext>
                </a:extLst>
              </p:cNvPr>
              <p:cNvSpPr txBox="1"/>
              <p:nvPr/>
            </p:nvSpPr>
            <p:spPr>
              <a:xfrm>
                <a:off x="622935" y="1916114"/>
                <a:ext cx="7173688" cy="102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D">
                    <a:latin typeface="Roboto Slab" panose="020B0604020202020204"/>
                  </a:rPr>
                  <a:t>Thuộc tính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 có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 giá trị riêng biệt,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 có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D">
                    <a:latin typeface="Roboto Slab" panose="020B0604020202020204"/>
                  </a:rPr>
                  <a:t> giá trị riêng biệt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D">
                    <a:latin typeface="Roboto Slab" panose="020B0604020202020204"/>
                  </a:rPr>
                  <a:t>Bảng tương quan giá trị với kích thước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D">
                  <a:latin typeface="Roboto Slab" panose="020B0604020202020204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D">
                    <a:latin typeface="Roboto Slab" panose="020B0604020202020204"/>
                  </a:rPr>
                  <a:t>Giá trị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>
                    <a:latin typeface="Roboto Slab" panose="020B0604020202020204"/>
                  </a:rPr>
                  <a:t> sẽ được tính như sau:</a:t>
                </a:r>
                <a:endParaRPr lang="en-US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910B95-DF4F-44BB-90B7-ECE232850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916114"/>
                <a:ext cx="7173688" cy="1027141"/>
              </a:xfrm>
              <a:prstGeom prst="rect">
                <a:avLst/>
              </a:prstGeom>
              <a:blipFill>
                <a:blip r:embed="rId3"/>
                <a:stretch>
                  <a:fillRect l="-255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CDB853-89F1-4044-AFF4-986B186C56EB}"/>
                  </a:ext>
                </a:extLst>
              </p:cNvPr>
              <p:cNvSpPr txBox="1"/>
              <p:nvPr/>
            </p:nvSpPr>
            <p:spPr>
              <a:xfrm>
                <a:off x="622935" y="3695535"/>
                <a:ext cx="6573386" cy="10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13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là</a:t>
                </a:r>
                <a:r>
                  <a:rPr lang="en-US">
                    <a:latin typeface="Roboto Slab" panose="020B0604020202020204"/>
                  </a:rPr>
                  <a:t> tần số quan sát</a:t>
                </a:r>
              </a:p>
              <a:p>
                <a:pPr marL="285750" indent="-285750">
                  <a:lnSpc>
                    <a:spcPct val="150000"/>
                  </a:lnSpc>
                  <a:buSzPct val="13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𝑆𝑢𝑚</m:t>
                    </m:r>
                  </m:oMath>
                </a14:m>
                <a:r>
                  <a:rPr lang="en-US">
                    <a:latin typeface="Roboto Slab" panose="020B0604020202020204"/>
                  </a:rPr>
                  <a:t> để duyệt qua toàn bộ các ô dữ liệu trong bảng</a:t>
                </a:r>
              </a:p>
              <a:p>
                <a:pPr marL="285750" indent="-285750">
                  <a:lnSpc>
                    <a:spcPct val="150000"/>
                  </a:lnSpc>
                  <a:buSzPct val="13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là</a:t>
                </a:r>
                <a:r>
                  <a:rPr lang="en-US">
                    <a:latin typeface="Roboto Slab" panose="020B0604020202020204"/>
                  </a:rPr>
                  <a:t> tần số kỳ vọng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CDB853-89F1-4044-AFF4-986B186C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3695535"/>
                <a:ext cx="6573386" cy="1089337"/>
              </a:xfrm>
              <a:prstGeom prst="rect">
                <a:avLst/>
              </a:prstGeom>
              <a:blipFill>
                <a:blip r:embed="rId4"/>
                <a:stretch>
                  <a:fillRect l="-557" b="-5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E78F3C-1BFE-4962-9DD9-CA2157746F81}"/>
                  </a:ext>
                </a:extLst>
              </p:cNvPr>
              <p:cNvSpPr/>
              <p:nvPr/>
            </p:nvSpPr>
            <p:spPr>
              <a:xfrm>
                <a:off x="2992370" y="2961641"/>
                <a:ext cx="2160079" cy="717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E78F3C-1BFE-4962-9DD9-CA2157746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370" y="2961641"/>
                <a:ext cx="2160079" cy="717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2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73015-983E-4208-8F37-DD230DAF3E2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tính độ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quan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/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buSzPct val="100000"/>
                </a:pPr>
                <a:r>
                  <a:rPr lang="en-US" b="1" i="1">
                    <a:latin typeface="Roboto Slab" panose="020B0604020202020204"/>
                  </a:rPr>
                  <a:t>Kiểm tra t</a:t>
                </a:r>
                <a:r>
                  <a:rPr lang="vi-VN" b="1" i="1">
                    <a:latin typeface="Roboto Slab" panose="020B0604020202020204"/>
                  </a:rPr>
                  <a:t>ư</a:t>
                </a:r>
                <a:r>
                  <a:rPr lang="en-US" b="1" i="1">
                    <a:latin typeface="Roboto Slab" panose="020B0604020202020204"/>
                  </a:rPr>
                  <a:t>ơng quan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>
                    <a:latin typeface="Roboto Slab" panose="020B0604020202020204"/>
                  </a:rPr>
                  <a:t> cho dữ liệu định danh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blipFill>
                <a:blip r:embed="rId2"/>
                <a:stretch>
                  <a:fillRect l="-244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96C75-6B80-4365-8D7A-5D39B886D06B}"/>
                  </a:ext>
                </a:extLst>
              </p:cNvPr>
              <p:cNvSpPr/>
              <p:nvPr/>
            </p:nvSpPr>
            <p:spPr>
              <a:xfrm>
                <a:off x="2825170" y="2029870"/>
                <a:ext cx="3074560" cy="541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96C75-6B80-4365-8D7A-5D39B886D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70" y="2029870"/>
                <a:ext cx="3074560" cy="54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910B95-DF4F-44BB-90B7-ECE232850286}"/>
                  </a:ext>
                </a:extLst>
              </p:cNvPr>
              <p:cNvSpPr txBox="1"/>
              <p:nvPr/>
            </p:nvSpPr>
            <p:spPr>
              <a:xfrm>
                <a:off x="622935" y="2181726"/>
                <a:ext cx="2507031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boto Slab" panose="020B0604020202020204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>
                    <a:latin typeface="Roboto Slab" panose="020B0604020202020204"/>
                  </a:rPr>
                  <a:t> là tần số kỳ vọng: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910B95-DF4F-44BB-90B7-ECE232850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2181726"/>
                <a:ext cx="2507031" cy="328167"/>
              </a:xfrm>
              <a:prstGeom prst="rect">
                <a:avLst/>
              </a:prstGeom>
              <a:blipFill>
                <a:blip r:embed="rId4"/>
                <a:stretch>
                  <a:fillRect l="-730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CDB853-89F1-4044-AFF4-986B186C56EB}"/>
                  </a:ext>
                </a:extLst>
              </p:cNvPr>
              <p:cNvSpPr txBox="1"/>
              <p:nvPr/>
            </p:nvSpPr>
            <p:spPr>
              <a:xfrm>
                <a:off x="622935" y="2723606"/>
                <a:ext cx="6573386" cy="1062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13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là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số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chuỗi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dữ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liệu</a:t>
                </a:r>
                <a:r>
                  <a:rPr lang="en-US">
                    <a:latin typeface="Roboto Slab" panose="020B0604020202020204"/>
                  </a:rPr>
                  <a:t> (data tuples)</a:t>
                </a:r>
              </a:p>
              <a:p>
                <a:pPr marL="285750" indent="-285750">
                  <a:lnSpc>
                    <a:spcPct val="150000"/>
                  </a:lnSpc>
                  <a:buSzPct val="13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latin typeface="Roboto Slab" panose="020B0604020202020204"/>
                  </a:rPr>
                  <a:t>  </a:t>
                </a:r>
                <a:r>
                  <a:rPr lang="en-US" err="1">
                    <a:latin typeface="Roboto Slab" panose="020B0604020202020204"/>
                  </a:rPr>
                  <a:t>là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tổng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số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lần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xuất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hiện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của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giá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trị</a:t>
                </a:r>
                <a:r>
                  <a:rPr lang="en-US">
                    <a:latin typeface="Roboto Slab" panose="020B0604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trong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thuộc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tính</a:t>
                </a:r>
                <a:r>
                  <a:rPr lang="en-US">
                    <a:latin typeface="Roboto Slab" panose="020B0604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>
                  <a:latin typeface="Roboto Slab" panose="020B0604020202020204"/>
                </a:endParaRPr>
              </a:p>
              <a:p>
                <a:pPr marL="285750" indent="-285750">
                  <a:lnSpc>
                    <a:spcPct val="150000"/>
                  </a:lnSpc>
                  <a:buSzPct val="13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/>
                  <a:t> 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là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tổng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số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lần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xuất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hiện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giá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trị</a:t>
                </a:r>
                <a:r>
                  <a:rPr lang="en-US">
                    <a:latin typeface="Roboto Slab" panose="020B0604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trong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thuộc</a:t>
                </a:r>
                <a:r>
                  <a:rPr lang="en-US">
                    <a:latin typeface="Roboto Slab" panose="020B0604020202020204"/>
                  </a:rPr>
                  <a:t> </a:t>
                </a:r>
                <a:r>
                  <a:rPr lang="en-US" err="1">
                    <a:latin typeface="Roboto Slab" panose="020B0604020202020204"/>
                  </a:rPr>
                  <a:t>tính</a:t>
                </a:r>
                <a:r>
                  <a:rPr lang="en-US">
                    <a:latin typeface="Roboto Slab" panose="020B0604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CDB853-89F1-4044-AFF4-986B186C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2723606"/>
                <a:ext cx="6573386" cy="1062983"/>
              </a:xfrm>
              <a:prstGeom prst="rect">
                <a:avLst/>
              </a:prstGeom>
              <a:blipFill>
                <a:blip r:embed="rId5"/>
                <a:stretch>
                  <a:fillRect l="-557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73015-983E-4208-8F37-DD230DAF3E2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tính độ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quan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/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buSzPct val="100000"/>
                </a:pPr>
                <a:r>
                  <a:rPr lang="en-US" b="1" i="1">
                    <a:latin typeface="Roboto Slab" panose="020B0604020202020204"/>
                  </a:rPr>
                  <a:t>Kiểm tra t</a:t>
                </a:r>
                <a:r>
                  <a:rPr lang="vi-VN" b="1" i="1">
                    <a:latin typeface="Roboto Slab" panose="020B0604020202020204"/>
                  </a:rPr>
                  <a:t>ư</a:t>
                </a:r>
                <a:r>
                  <a:rPr lang="en-US" b="1" i="1">
                    <a:latin typeface="Roboto Slab" panose="020B0604020202020204"/>
                  </a:rPr>
                  <a:t>ơng quan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>
                    <a:latin typeface="Roboto Slab" panose="020B0604020202020204"/>
                  </a:rPr>
                  <a:t> cho dữ liệu định danh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blipFill>
                <a:blip r:embed="rId2"/>
                <a:stretch>
                  <a:fillRect l="-244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E910B95-DF4F-44BB-90B7-ECE232850286}"/>
              </a:ext>
            </a:extLst>
          </p:cNvPr>
          <p:cNvSpPr txBox="1"/>
          <p:nvPr/>
        </p:nvSpPr>
        <p:spPr>
          <a:xfrm>
            <a:off x="622935" y="1948586"/>
            <a:ext cx="7591526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>
                <a:latin typeface="Roboto Slab" panose="020B0604020202020204"/>
              </a:rPr>
              <a:t>Ví dụ: </a:t>
            </a:r>
            <a:r>
              <a:rPr lang="en-US" i="1">
                <a:latin typeface="Roboto Slab" panose="020B0604020202020204"/>
              </a:rPr>
              <a:t>K</a:t>
            </a:r>
            <a:r>
              <a:rPr lang="vi-VN" i="1">
                <a:latin typeface="Roboto Slab" panose="020B0604020202020204"/>
              </a:rPr>
              <a:t>hảo sát 1500 người với thông tin bao gồm giới tính và sở thích đọc của người đó là tiểu thuyết hay không phải tiểu thuyết. </a:t>
            </a:r>
            <a:endParaRPr lang="en-US" i="1">
              <a:latin typeface="Roboto Slab" panose="020B0604020202020204"/>
            </a:endParaRPr>
          </a:p>
          <a:p>
            <a:pPr algn="just">
              <a:lnSpc>
                <a:spcPct val="150000"/>
              </a:lnSpc>
            </a:pPr>
            <a:endParaRPr lang="en-US" sz="700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T</a:t>
            </a:r>
            <a:r>
              <a:rPr lang="vi-VN">
                <a:latin typeface="Roboto Slab" panose="020B0604020202020204"/>
              </a:rPr>
              <a:t>ư</a:t>
            </a:r>
            <a:r>
              <a:rPr lang="en-US">
                <a:latin typeface="Roboto Slab" panose="020B0604020202020204"/>
              </a:rPr>
              <a:t>ơng </a:t>
            </a:r>
            <a:r>
              <a:rPr lang="vi-VN">
                <a:latin typeface="Roboto Slab" panose="020B0604020202020204"/>
              </a:rPr>
              <a:t>quan giữa giới tính </a:t>
            </a:r>
            <a:r>
              <a:rPr lang="vi-VN">
                <a:solidFill>
                  <a:schemeClr val="accent1"/>
                </a:solidFill>
                <a:latin typeface="Roboto Slab" panose="020B0604020202020204"/>
              </a:rPr>
              <a:t>nam</a:t>
            </a:r>
            <a:r>
              <a:rPr lang="vi-VN">
                <a:latin typeface="Roboto Slab" panose="020B0604020202020204"/>
              </a:rPr>
              <a:t> và sở thích đọc </a:t>
            </a:r>
            <a:r>
              <a:rPr lang="vi-VN">
                <a:solidFill>
                  <a:schemeClr val="accent1"/>
                </a:solidFill>
                <a:latin typeface="Roboto Slab" panose="020B0604020202020204"/>
              </a:rPr>
              <a:t>tiểu thuyết </a:t>
            </a:r>
            <a:r>
              <a:rPr lang="vi-VN">
                <a:latin typeface="Roboto Slab" panose="020B0604020202020204"/>
              </a:rPr>
              <a:t>là</a:t>
            </a:r>
            <a:r>
              <a:rPr lang="en-US">
                <a:latin typeface="Roboto Slab" panose="020B0604020202020204"/>
              </a:rPr>
              <a:t> (tần số kỳ vọng)</a:t>
            </a:r>
            <a:r>
              <a:rPr lang="vi-VN">
                <a:latin typeface="Roboto Slab" panose="020B0604020202020204"/>
              </a:rPr>
              <a:t>:</a:t>
            </a:r>
            <a:endParaRPr lang="en-US">
              <a:latin typeface="Roboto Slab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821837-CF48-4834-AC14-B2E52F49FCA4}"/>
                  </a:ext>
                </a:extLst>
              </p:cNvPr>
              <p:cNvSpPr/>
              <p:nvPr/>
            </p:nvSpPr>
            <p:spPr>
              <a:xfrm>
                <a:off x="2328213" y="3205510"/>
                <a:ext cx="4487575" cy="510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𝑚𝑎𝑙𝑒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𝑓𝑖𝑐𝑡𝑖𝑜𝑛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300∗450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1500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821837-CF48-4834-AC14-B2E52F49F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13" y="3205510"/>
                <a:ext cx="4487575" cy="510461"/>
              </a:xfrm>
              <a:prstGeom prst="rect">
                <a:avLst/>
              </a:prstGeom>
              <a:blipFill>
                <a:blip r:embed="rId3"/>
                <a:stretch>
                  <a:fillRect t="-63095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F54F1-5518-4EF9-A366-8A139C86836E}"/>
                  </a:ext>
                </a:extLst>
              </p:cNvPr>
              <p:cNvSpPr txBox="1"/>
              <p:nvPr/>
            </p:nvSpPr>
            <p:spPr>
              <a:xfrm>
                <a:off x="622935" y="3872798"/>
                <a:ext cx="7618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>
                    <a:latin typeface="Roboto Slab" panose="020B0604020202020204"/>
                  </a:rPr>
                  <a:t>Tiếp tục áp dụng công thức này cho các mối liên hệ</a:t>
                </a:r>
                <a:r>
                  <a:rPr lang="en-ID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𝑓𝑖𝑐𝑡𝑖𝑜𝑛</m:t>
                    </m:r>
                  </m:oMath>
                </a14:m>
                <a:r>
                  <a:rPr lang="en-ID" i="1"/>
                  <a:t>,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𝑓𝑖𝑐𝑡𝑖𝑜𝑛</m:t>
                    </m:r>
                  </m:oMath>
                </a14:m>
                <a:r>
                  <a:rPr lang="en-ID"/>
                  <a:t> và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𝑓𝑖𝑐𝑡𝑖𝑜𝑛</m:t>
                    </m:r>
                  </m:oMath>
                </a14:m>
                <a:r>
                  <a:rPr lang="en-ID"/>
                  <a:t> </a:t>
                </a:r>
                <a:endParaRPr lang="en-US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F54F1-5518-4EF9-A366-8A139C86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3872798"/>
                <a:ext cx="7618776" cy="523220"/>
              </a:xfrm>
              <a:prstGeom prst="rect">
                <a:avLst/>
              </a:prstGeom>
              <a:blipFill>
                <a:blip r:embed="rId4"/>
                <a:stretch>
                  <a:fillRect l="-8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4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 Tổng quan về chuẩn bị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Tại sao cần chuẩn bị dữ liệu?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4</a:t>
            </a:fld>
            <a:endParaRPr lang="en">
              <a:latin typeface="Roboto Slab" panose="020B0604020202020204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7F005E-DDF0-4B33-B7C4-E44826D2E390}"/>
              </a:ext>
            </a:extLst>
          </p:cNvPr>
          <p:cNvGrpSpPr/>
          <p:nvPr/>
        </p:nvGrpSpPr>
        <p:grpSpPr>
          <a:xfrm>
            <a:off x="1048062" y="2470329"/>
            <a:ext cx="2253000" cy="2040208"/>
            <a:chOff x="1029012" y="2272209"/>
            <a:chExt cx="2253000" cy="2040208"/>
          </a:xfrm>
        </p:grpSpPr>
        <p:sp>
          <p:nvSpPr>
            <p:cNvPr id="15" name="Google Shape;497;p59">
              <a:extLst>
                <a:ext uri="{FF2B5EF4-FFF2-40B4-BE49-F238E27FC236}">
                  <a16:creationId xmlns:a16="http://schemas.microsoft.com/office/drawing/2014/main" id="{133B526D-1360-4495-80F9-80B2A28A0356}"/>
                </a:ext>
              </a:extLst>
            </p:cNvPr>
            <p:cNvSpPr txBox="1">
              <a:spLocks/>
            </p:cNvSpPr>
            <p:nvPr/>
          </p:nvSpPr>
          <p:spPr>
            <a:xfrm>
              <a:off x="1029012" y="3436982"/>
              <a:ext cx="2253000" cy="3936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b="1">
                  <a:latin typeface="Roboto Slab" panose="020B0604020202020204"/>
                </a:rPr>
                <a:t>Không đầy đủ</a:t>
              </a:r>
            </a:p>
          </p:txBody>
        </p:sp>
        <p:sp>
          <p:nvSpPr>
            <p:cNvPr id="16" name="Google Shape;498;p59">
              <a:extLst>
                <a:ext uri="{FF2B5EF4-FFF2-40B4-BE49-F238E27FC236}">
                  <a16:creationId xmlns:a16="http://schemas.microsoft.com/office/drawing/2014/main" id="{3448E573-713C-4EA8-802F-79F5FAE5462F}"/>
                </a:ext>
              </a:extLst>
            </p:cNvPr>
            <p:cNvSpPr txBox="1">
              <a:spLocks/>
            </p:cNvSpPr>
            <p:nvPr/>
          </p:nvSpPr>
          <p:spPr>
            <a:xfrm>
              <a:off x="1029012" y="3732020"/>
              <a:ext cx="2059305" cy="58039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ID" sz="1200">
                  <a:latin typeface="Roboto Slab" panose="020B0604020202020204"/>
                </a:rPr>
                <a:t>Thiếu giá trị, thuộc tính 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ID" sz="1200">
                  <a:latin typeface="Roboto Slab" panose="020B0604020202020204"/>
                </a:rPr>
                <a:t>Chỉ chứa dữ liệu tổng hợp</a:t>
              </a:r>
              <a:endParaRPr lang="en-US" sz="1200">
                <a:latin typeface="Roboto Slab" panose="020B0604020202020204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A48C25-60D4-4168-848F-D5E3FDC3C940}"/>
                </a:ext>
              </a:extLst>
            </p:cNvPr>
            <p:cNvGrpSpPr/>
            <p:nvPr/>
          </p:nvGrpSpPr>
          <p:grpSpPr>
            <a:xfrm>
              <a:off x="1345689" y="2272209"/>
              <a:ext cx="1006954" cy="973136"/>
              <a:chOff x="1345689" y="2272209"/>
              <a:chExt cx="1006954" cy="973136"/>
            </a:xfrm>
          </p:grpSpPr>
          <p:sp>
            <p:nvSpPr>
              <p:cNvPr id="13" name="Google Shape;495;p59">
                <a:extLst>
                  <a:ext uri="{FF2B5EF4-FFF2-40B4-BE49-F238E27FC236}">
                    <a16:creationId xmlns:a16="http://schemas.microsoft.com/office/drawing/2014/main" id="{89D282D5-34C3-4C5D-8874-8F4D00307945}"/>
                  </a:ext>
                </a:extLst>
              </p:cNvPr>
              <p:cNvSpPr/>
              <p:nvPr/>
            </p:nvSpPr>
            <p:spPr>
              <a:xfrm>
                <a:off x="1345689" y="2272209"/>
                <a:ext cx="1006954" cy="973136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47894018-B47A-4920-8ECA-FBA8507F4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2821" y="2452432"/>
                <a:ext cx="612691" cy="612691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EBE1CF-1075-4F98-BDE9-9775310DE180}"/>
              </a:ext>
            </a:extLst>
          </p:cNvPr>
          <p:cNvGrpSpPr/>
          <p:nvPr/>
        </p:nvGrpSpPr>
        <p:grpSpPr>
          <a:xfrm>
            <a:off x="3298474" y="2470329"/>
            <a:ext cx="2764962" cy="2040208"/>
            <a:chOff x="1029011" y="2272209"/>
            <a:chExt cx="2764962" cy="2040208"/>
          </a:xfrm>
        </p:grpSpPr>
        <p:sp>
          <p:nvSpPr>
            <p:cNvPr id="39" name="Google Shape;497;p59">
              <a:extLst>
                <a:ext uri="{FF2B5EF4-FFF2-40B4-BE49-F238E27FC236}">
                  <a16:creationId xmlns:a16="http://schemas.microsoft.com/office/drawing/2014/main" id="{D9A2E99C-9EC4-4EE7-96EF-7642EA41DF92}"/>
                </a:ext>
              </a:extLst>
            </p:cNvPr>
            <p:cNvSpPr txBox="1">
              <a:spLocks/>
            </p:cNvSpPr>
            <p:nvPr/>
          </p:nvSpPr>
          <p:spPr>
            <a:xfrm>
              <a:off x="1029011" y="3436982"/>
              <a:ext cx="2764962" cy="3936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b="1">
                  <a:latin typeface="Roboto Slab" panose="020B0604020202020204"/>
                </a:rPr>
                <a:t>Không chính xác hoặc nhiễu</a:t>
              </a:r>
            </a:p>
          </p:txBody>
        </p:sp>
        <p:sp>
          <p:nvSpPr>
            <p:cNvPr id="40" name="Google Shape;498;p59">
              <a:extLst>
                <a:ext uri="{FF2B5EF4-FFF2-40B4-BE49-F238E27FC236}">
                  <a16:creationId xmlns:a16="http://schemas.microsoft.com/office/drawing/2014/main" id="{7DADEFEC-3D23-419F-8765-C745ED5B8814}"/>
                </a:ext>
              </a:extLst>
            </p:cNvPr>
            <p:cNvSpPr txBox="1">
              <a:spLocks/>
            </p:cNvSpPr>
            <p:nvPr/>
          </p:nvSpPr>
          <p:spPr>
            <a:xfrm>
              <a:off x="1029012" y="3732020"/>
              <a:ext cx="2059305" cy="58039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ID" sz="1200">
                  <a:latin typeface="Roboto Slab" panose="020B0604020202020204"/>
                </a:rPr>
                <a:t>Ch</a:t>
              </a:r>
              <a:r>
                <a:rPr lang="en-US" sz="1200">
                  <a:latin typeface="Roboto Slab" panose="020B0604020202020204"/>
                </a:rPr>
                <a:t>ứa lỗi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1200">
                  <a:latin typeface="Roboto Slab" panose="020B0604020202020204"/>
                </a:rPr>
                <a:t>Giá trị sai lệch kỳ vọng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54E2169-8341-4EEC-B6B0-64E340BCF02D}"/>
                </a:ext>
              </a:extLst>
            </p:cNvPr>
            <p:cNvGrpSpPr/>
            <p:nvPr/>
          </p:nvGrpSpPr>
          <p:grpSpPr>
            <a:xfrm>
              <a:off x="1772409" y="2272209"/>
              <a:ext cx="1006954" cy="973136"/>
              <a:chOff x="1772409" y="2272209"/>
              <a:chExt cx="1006954" cy="973136"/>
            </a:xfrm>
          </p:grpSpPr>
          <p:sp>
            <p:nvSpPr>
              <p:cNvPr id="42" name="Google Shape;495;p59">
                <a:extLst>
                  <a:ext uri="{FF2B5EF4-FFF2-40B4-BE49-F238E27FC236}">
                    <a16:creationId xmlns:a16="http://schemas.microsoft.com/office/drawing/2014/main" id="{66E807E5-32F7-48E7-8F98-24A3C3FC2EFA}"/>
                  </a:ext>
                </a:extLst>
              </p:cNvPr>
              <p:cNvSpPr/>
              <p:nvPr/>
            </p:nvSpPr>
            <p:spPr>
              <a:xfrm>
                <a:off x="1772409" y="2272209"/>
                <a:ext cx="1006954" cy="973136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450527A2-3759-4F27-B28A-DD1926AD9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20697" y="2503588"/>
                <a:ext cx="510379" cy="510379"/>
              </a:xfrm>
              <a:prstGeom prst="rect">
                <a:avLst/>
              </a:prstGeom>
            </p:spPr>
          </p:pic>
        </p:grpSp>
      </p:grpSp>
      <p:sp>
        <p:nvSpPr>
          <p:cNvPr id="34" name="Google Shape;497;p59">
            <a:extLst>
              <a:ext uri="{FF2B5EF4-FFF2-40B4-BE49-F238E27FC236}">
                <a16:creationId xmlns:a16="http://schemas.microsoft.com/office/drawing/2014/main" id="{3BA85094-4F41-449F-9645-920FD3C8B4E7}"/>
              </a:ext>
            </a:extLst>
          </p:cNvPr>
          <p:cNvSpPr txBox="1">
            <a:spLocks/>
          </p:cNvSpPr>
          <p:nvPr/>
        </p:nvSpPr>
        <p:spPr>
          <a:xfrm>
            <a:off x="622934" y="1705020"/>
            <a:ext cx="43148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Roboto Slab" panose="020B0604020202020204"/>
              </a:rPr>
              <a:t>Cơ sở dữ liệu thường gặp tình trạng: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025DC7-DABB-4DC9-9D8D-9380405F2C74}"/>
              </a:ext>
            </a:extLst>
          </p:cNvPr>
          <p:cNvGrpSpPr/>
          <p:nvPr/>
        </p:nvGrpSpPr>
        <p:grpSpPr>
          <a:xfrm>
            <a:off x="6212633" y="2470329"/>
            <a:ext cx="2764962" cy="2040208"/>
            <a:chOff x="1029011" y="2272209"/>
            <a:chExt cx="2764962" cy="2040208"/>
          </a:xfrm>
        </p:grpSpPr>
        <p:sp>
          <p:nvSpPr>
            <p:cNvPr id="47" name="Google Shape;497;p59">
              <a:extLst>
                <a:ext uri="{FF2B5EF4-FFF2-40B4-BE49-F238E27FC236}">
                  <a16:creationId xmlns:a16="http://schemas.microsoft.com/office/drawing/2014/main" id="{178817E0-DF21-43C4-A86A-E20DDF2FAD48}"/>
                </a:ext>
              </a:extLst>
            </p:cNvPr>
            <p:cNvSpPr txBox="1">
              <a:spLocks/>
            </p:cNvSpPr>
            <p:nvPr/>
          </p:nvSpPr>
          <p:spPr>
            <a:xfrm>
              <a:off x="1029011" y="3436982"/>
              <a:ext cx="2764962" cy="3936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b="1">
                  <a:latin typeface="Roboto Slab" panose="020B0604020202020204"/>
                </a:rPr>
                <a:t>Không nhất quán</a:t>
              </a:r>
            </a:p>
          </p:txBody>
        </p:sp>
        <p:sp>
          <p:nvSpPr>
            <p:cNvPr id="48" name="Google Shape;498;p59">
              <a:extLst>
                <a:ext uri="{FF2B5EF4-FFF2-40B4-BE49-F238E27FC236}">
                  <a16:creationId xmlns:a16="http://schemas.microsoft.com/office/drawing/2014/main" id="{9B2A087C-DA60-4BAE-8B1E-569E76A23AF9}"/>
                </a:ext>
              </a:extLst>
            </p:cNvPr>
            <p:cNvSpPr txBox="1">
              <a:spLocks/>
            </p:cNvSpPr>
            <p:nvPr/>
          </p:nvSpPr>
          <p:spPr>
            <a:xfrm>
              <a:off x="1029012" y="3732020"/>
              <a:ext cx="2059305" cy="58039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1200">
                  <a:latin typeface="Roboto Slab" panose="020B0604020202020204"/>
                </a:rPr>
                <a:t>Định dạng khác nhau trong nhiều bảng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EB4FC3-C6E6-4739-B742-BF96476F4DC5}"/>
                </a:ext>
              </a:extLst>
            </p:cNvPr>
            <p:cNvGrpSpPr/>
            <p:nvPr/>
          </p:nvGrpSpPr>
          <p:grpSpPr>
            <a:xfrm>
              <a:off x="1345689" y="2272209"/>
              <a:ext cx="1006954" cy="973136"/>
              <a:chOff x="1345689" y="2272209"/>
              <a:chExt cx="1006954" cy="973136"/>
            </a:xfrm>
          </p:grpSpPr>
          <p:sp>
            <p:nvSpPr>
              <p:cNvPr id="50" name="Google Shape;495;p59">
                <a:extLst>
                  <a:ext uri="{FF2B5EF4-FFF2-40B4-BE49-F238E27FC236}">
                    <a16:creationId xmlns:a16="http://schemas.microsoft.com/office/drawing/2014/main" id="{132F67B4-90EA-41F8-96E5-0EA3E3CED510}"/>
                  </a:ext>
                </a:extLst>
              </p:cNvPr>
              <p:cNvSpPr/>
              <p:nvPr/>
            </p:nvSpPr>
            <p:spPr>
              <a:xfrm>
                <a:off x="1345689" y="2272209"/>
                <a:ext cx="1006954" cy="973136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959E0B76-7D5B-4FAA-A9E9-4F23607C8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93977" y="2503588"/>
                <a:ext cx="510379" cy="5103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330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73015-983E-4208-8F37-DD230DAF3E2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tính độ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quan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/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buSzPct val="100000"/>
                </a:pPr>
                <a:r>
                  <a:rPr lang="en-US" b="1" i="1">
                    <a:latin typeface="Roboto Slab" panose="020B0604020202020204"/>
                  </a:rPr>
                  <a:t>Kiểm tra t</a:t>
                </a:r>
                <a:r>
                  <a:rPr lang="vi-VN" b="1" i="1">
                    <a:latin typeface="Roboto Slab" panose="020B0604020202020204"/>
                  </a:rPr>
                  <a:t>ư</a:t>
                </a:r>
                <a:r>
                  <a:rPr lang="en-US" b="1" i="1">
                    <a:latin typeface="Roboto Slab" panose="020B0604020202020204"/>
                  </a:rPr>
                  <a:t>ơng quan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>
                    <a:latin typeface="Roboto Slab" panose="020B0604020202020204"/>
                  </a:rPr>
                  <a:t> cho dữ liệu định danh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EEAB-6DA9-4F1D-B205-A5F92A1C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1580723"/>
                <a:ext cx="7479030" cy="380810"/>
              </a:xfrm>
              <a:prstGeom prst="rect">
                <a:avLst/>
              </a:prstGeom>
              <a:blipFill>
                <a:blip r:embed="rId2"/>
                <a:stretch>
                  <a:fillRect l="-244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E910B95-DF4F-44BB-90B7-ECE232850286}"/>
              </a:ext>
            </a:extLst>
          </p:cNvPr>
          <p:cNvSpPr txBox="1"/>
          <p:nvPr/>
        </p:nvSpPr>
        <p:spPr>
          <a:xfrm>
            <a:off x="622935" y="1948586"/>
            <a:ext cx="7591526" cy="10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>
                <a:latin typeface="Roboto Slab" panose="020B0604020202020204"/>
              </a:rPr>
              <a:t>Ví dụ: </a:t>
            </a:r>
            <a:r>
              <a:rPr lang="en-US" i="1">
                <a:latin typeface="Roboto Slab" panose="020B0604020202020204"/>
              </a:rPr>
              <a:t>K</a:t>
            </a:r>
            <a:r>
              <a:rPr lang="vi-VN" i="1">
                <a:latin typeface="Roboto Slab" panose="020B0604020202020204"/>
              </a:rPr>
              <a:t>hảo sát 1500 người với thông tin bao gồm giới tính và sở thích đọc của người đó là tiểu thuyết hay không phải tiểu thuyết. </a:t>
            </a:r>
            <a:endParaRPr lang="en-US" i="1">
              <a:latin typeface="Roboto Slab" panose="020B0604020202020204"/>
            </a:endParaRPr>
          </a:p>
          <a:p>
            <a:pPr algn="just">
              <a:lnSpc>
                <a:spcPct val="150000"/>
              </a:lnSpc>
            </a:pPr>
            <a:endParaRPr lang="en-US" sz="200">
              <a:latin typeface="Roboto Slab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Roboto Slab" panose="020B0604020202020204"/>
              </a:rPr>
              <a:t>Tính toán độ chênh lệch giữa 2 loại dữ liệu cho từng ô trong bảng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F028D-F46B-4683-95C6-5A629A2203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58" y="3038191"/>
            <a:ext cx="2813685" cy="10083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0B31F9-2647-4230-978F-11A9148A0377}"/>
                  </a:ext>
                </a:extLst>
              </p:cNvPr>
              <p:cNvSpPr/>
              <p:nvPr/>
            </p:nvSpPr>
            <p:spPr>
              <a:xfrm>
                <a:off x="1473032" y="4159433"/>
                <a:ext cx="6197936" cy="740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250−90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50−210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210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200−360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1000−840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840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=288.44+121.90+71.11+30.48=507.93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0B31F9-2647-4230-978F-11A9148A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32" y="4159433"/>
                <a:ext cx="6197936" cy="740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9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1D910DF-B4F0-8BE2-DB0B-54B595820DF7}"/>
              </a:ext>
            </a:extLst>
          </p:cNvPr>
          <p:cNvSpPr txBox="1"/>
          <p:nvPr/>
        </p:nvSpPr>
        <p:spPr>
          <a:xfrm>
            <a:off x="686594" y="1656954"/>
            <a:ext cx="42306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i="1">
                <a:latin typeface="Roboto Slab" panose="020B0604020202020204"/>
                <a:cs typeface="Times New Roman"/>
              </a:rPr>
              <a:t>Hệ số tương quan cho dữ liệu kiểu số</a:t>
            </a:r>
            <a:r>
              <a:rPr lang="vi-VN">
                <a:latin typeface="Roboto Slab" panose="020B0604020202020204"/>
                <a:cs typeface="Times New Roman"/>
              </a:rPr>
              <a:t> </a:t>
            </a:r>
            <a:endParaRPr lang="vi-VN">
              <a:latin typeface="Roboto Slab" panose="020B060402020202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C8218-FE1F-4474-B66E-E05F06978101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pháp tính độ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 quan</a:t>
            </a:r>
            <a:endParaRPr lang="vi-VN" sz="1800" b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701E34-4291-9EE3-32C8-037960989D59}"/>
                  </a:ext>
                </a:extLst>
              </p:cNvPr>
              <p:cNvSpPr txBox="1"/>
              <p:nvPr/>
            </p:nvSpPr>
            <p:spPr>
              <a:xfrm>
                <a:off x="2098358" y="2242344"/>
                <a:ext cx="4772024" cy="560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701E34-4291-9EE3-32C8-0379609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58" y="2242344"/>
                <a:ext cx="4772024" cy="560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8A69B-DAF2-0DED-F0D2-26BF33F1E340}"/>
                  </a:ext>
                </a:extLst>
              </p:cNvPr>
              <p:cNvSpPr txBox="1"/>
              <p:nvPr/>
            </p:nvSpPr>
            <p:spPr>
              <a:xfrm>
                <a:off x="2006157" y="3178770"/>
                <a:ext cx="4772024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−1≤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≤+1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8A69B-DAF2-0DED-F0D2-26BF33F1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57" y="3178770"/>
                <a:ext cx="4772024" cy="317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39BD2B-49D9-A4CC-C1B6-8E5DE71A030F}"/>
                  </a:ext>
                </a:extLst>
              </p:cNvPr>
              <p:cNvSpPr txBox="1"/>
              <p:nvPr/>
            </p:nvSpPr>
            <p:spPr>
              <a:xfrm>
                <a:off x="4484370" y="3163689"/>
                <a:ext cx="4772024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 :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thuận</a:t>
                </a:r>
                <a:endParaRPr lang="en-ID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39BD2B-49D9-A4CC-C1B6-8E5DE71A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70" y="3163689"/>
                <a:ext cx="4772024" cy="317203"/>
              </a:xfrm>
              <a:prstGeom prst="rect">
                <a:avLst/>
              </a:prstGeom>
              <a:blipFill>
                <a:blip r:embed="rId4"/>
                <a:stretch>
                  <a:fillRect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851F97-508A-BFC9-C15C-A7A7BC4D54B0}"/>
                  </a:ext>
                </a:extLst>
              </p:cNvPr>
              <p:cNvSpPr txBox="1"/>
              <p:nvPr/>
            </p:nvSpPr>
            <p:spPr>
              <a:xfrm>
                <a:off x="4484370" y="3559836"/>
                <a:ext cx="4772024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0: A, B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endParaRPr lang="en-ID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851F97-508A-BFC9-C15C-A7A7BC4D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70" y="3559836"/>
                <a:ext cx="4772024" cy="317203"/>
              </a:xfrm>
              <a:prstGeom prst="rect">
                <a:avLst/>
              </a:prstGeom>
              <a:blipFill>
                <a:blip r:embed="rId5"/>
                <a:stretch>
                  <a:fillRect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BB2BE-F349-4286-CA51-B3A7D3BFB074}"/>
                  </a:ext>
                </a:extLst>
              </p:cNvPr>
              <p:cNvSpPr txBox="1"/>
              <p:nvPr/>
            </p:nvSpPr>
            <p:spPr>
              <a:xfrm>
                <a:off x="4484370" y="3955983"/>
                <a:ext cx="4772024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0: A, B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ID" sz="140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nghịch</a:t>
                </a:r>
                <a:endParaRPr lang="en-ID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BB2BE-F349-4286-CA51-B3A7D3BF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70" y="3955983"/>
                <a:ext cx="4772024" cy="317203"/>
              </a:xfrm>
              <a:prstGeom prst="rect">
                <a:avLst/>
              </a:prstGeom>
              <a:blipFill>
                <a:blip r:embed="rId6"/>
                <a:stretch>
                  <a:fillRect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1D910DF-B4F0-8BE2-DB0B-54B595820DF7}"/>
              </a:ext>
            </a:extLst>
          </p:cNvPr>
          <p:cNvSpPr txBox="1"/>
          <p:nvPr/>
        </p:nvSpPr>
        <p:spPr>
          <a:xfrm>
            <a:off x="686594" y="1656954"/>
            <a:ext cx="42306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err="1">
                <a:latin typeface="Roboto Slab" panose="020B0604020202020204"/>
              </a:rPr>
              <a:t>Hiệp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phương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sai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của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dữ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liệu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kiểu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số</a:t>
            </a:r>
            <a:endParaRPr lang="vi-VN" err="1">
              <a:latin typeface="Roboto Slab" panose="020B0604020202020204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1DAFEF7-B5A4-D2E3-8DCC-131131DA54DC}"/>
              </a:ext>
            </a:extLst>
          </p:cNvPr>
          <p:cNvSpPr txBox="1"/>
          <p:nvPr/>
        </p:nvSpPr>
        <p:spPr>
          <a:xfrm>
            <a:off x="1736327" y="2728515"/>
            <a:ext cx="1031875" cy="277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35826CD-AF7D-BC98-8D0A-14E5C1F406C7}"/>
                  </a:ext>
                </a:extLst>
              </p:cNvPr>
              <p:cNvSpPr txBox="1"/>
              <p:nvPr/>
            </p:nvSpPr>
            <p:spPr>
              <a:xfrm>
                <a:off x="457069" y="2056224"/>
                <a:ext cx="6765262" cy="103105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685800" marR="0" indent="698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ID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>
                  <a:effectLst/>
                  <a:latin typeface="Roboto Slab" panose="020B0604020202020204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35826CD-AF7D-BC98-8D0A-14E5C1F4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69" y="2056224"/>
                <a:ext cx="6765262" cy="1031051"/>
              </a:xfrm>
              <a:prstGeom prst="rect">
                <a:avLst/>
              </a:prstGeom>
              <a:blipFill>
                <a:blip r:embed="rId2"/>
                <a:stretch>
                  <a:fillRect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2FA2280-48CC-43CE-ACB6-4E7686F488A7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pháp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tính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độ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quan</a:t>
            </a:r>
            <a:endParaRPr lang="vi-VN" sz="1800" b="1" err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8A6E1F-8221-6942-3A7C-F389089ED41E}"/>
                  </a:ext>
                </a:extLst>
              </p:cNvPr>
              <p:cNvSpPr txBox="1"/>
              <p:nvPr/>
            </p:nvSpPr>
            <p:spPr>
              <a:xfrm>
                <a:off x="1150228" y="3570726"/>
                <a:ext cx="6020199" cy="442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err="1"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Hiệp</a:t>
                </a:r>
                <a:r>
                  <a:rPr lang="en-US"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8A6E1F-8221-6942-3A7C-F389089E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28" y="3570726"/>
                <a:ext cx="6020199" cy="442493"/>
              </a:xfrm>
              <a:prstGeom prst="rect">
                <a:avLst/>
              </a:prstGeom>
              <a:blipFill>
                <a:blip r:embed="rId3"/>
                <a:stretch>
                  <a:fillRect l="-304" t="-44444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608B9-1BAF-ACC9-39B2-2F75D367F962}"/>
                  </a:ext>
                </a:extLst>
              </p:cNvPr>
              <p:cNvSpPr txBox="1"/>
              <p:nvPr/>
            </p:nvSpPr>
            <p:spPr>
              <a:xfrm>
                <a:off x="382190" y="2921357"/>
                <a:ext cx="4772024" cy="51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608B9-1BAF-ACC9-39B2-2F75D367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0" y="2921357"/>
                <a:ext cx="4772024" cy="514821"/>
              </a:xfrm>
              <a:prstGeom prst="rect">
                <a:avLst/>
              </a:prstGeom>
              <a:blipFill>
                <a:blip r:embed="rId4"/>
                <a:stretch>
                  <a:fillRect t="-61176" b="-5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A03C4-0A12-A181-7606-1B7FBCE5BBBB}"/>
                  </a:ext>
                </a:extLst>
              </p:cNvPr>
              <p:cNvSpPr txBox="1"/>
              <p:nvPr/>
            </p:nvSpPr>
            <p:spPr>
              <a:xfrm>
                <a:off x="2993232" y="2867421"/>
                <a:ext cx="4772024" cy="51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A03C4-0A12-A181-7606-1B7FBCE5B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232" y="2867421"/>
                <a:ext cx="4772024" cy="514821"/>
              </a:xfrm>
              <a:prstGeom prst="rect">
                <a:avLst/>
              </a:prstGeom>
              <a:blipFill>
                <a:blip r:embed="rId5"/>
                <a:stretch>
                  <a:fillRect t="-61176" b="-5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0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/>
                <a:ea typeface="Roboto Slab"/>
                <a:cs typeface="Roboto Slab"/>
              </a:rPr>
              <a:t>2.2 </a:t>
            </a:r>
            <a:r>
              <a:rPr lang="en-US" err="1">
                <a:latin typeface="Roboto Slab"/>
                <a:ea typeface="Roboto Slab"/>
                <a:cs typeface="Roboto Slab"/>
              </a:rPr>
              <a:t>Tích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1D910DF-B4F0-8BE2-DB0B-54B595820DF7}"/>
              </a:ext>
            </a:extLst>
          </p:cNvPr>
          <p:cNvSpPr txBox="1"/>
          <p:nvPr/>
        </p:nvSpPr>
        <p:spPr>
          <a:xfrm>
            <a:off x="686594" y="1656954"/>
            <a:ext cx="42306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err="1">
                <a:latin typeface="Roboto Slab" panose="020B0604020202020204"/>
              </a:rPr>
              <a:t>Hiệp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phương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sai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của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dữ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liệu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kiểu</a:t>
            </a:r>
            <a:r>
              <a:rPr lang="en-US" b="1" i="1">
                <a:latin typeface="Roboto Slab" panose="020B0604020202020204"/>
              </a:rPr>
              <a:t> </a:t>
            </a:r>
            <a:r>
              <a:rPr lang="en-US" b="1" i="1" err="1">
                <a:latin typeface="Roboto Slab" panose="020B0604020202020204"/>
              </a:rPr>
              <a:t>số</a:t>
            </a:r>
            <a:endParaRPr lang="vi-VN" err="1">
              <a:latin typeface="Roboto Slab" panose="020B060402020202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A2280-48CC-43CE-ACB6-4E7686F488A7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ph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pháp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tính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độ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t</a:t>
            </a:r>
            <a:r>
              <a:rPr lang="vi-VN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ư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ơng</a:t>
            </a:r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 </a:t>
            </a:r>
            <a:r>
              <a:rPr lang="en-US" sz="1800" b="1" err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quan</a:t>
            </a:r>
            <a:endParaRPr lang="vi-VN" sz="1800" b="1" err="1">
              <a:solidFill>
                <a:srgbClr val="1C4587"/>
              </a:solidFill>
              <a:latin typeface="Roboto Slab"/>
              <a:ea typeface="Roboto Slab"/>
              <a:cs typeface="Roboto Slab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8D33D2-6C95-055E-C42E-A863D96591A7}"/>
                  </a:ext>
                </a:extLst>
              </p:cNvPr>
              <p:cNvSpPr txBox="1"/>
              <p:nvPr/>
            </p:nvSpPr>
            <p:spPr>
              <a:xfrm>
                <a:off x="2185988" y="2173903"/>
                <a:ext cx="4772024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sepChr m:val=",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8D33D2-6C95-055E-C42E-A863D965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88" y="2173903"/>
                <a:ext cx="4772024" cy="545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43ABA-DC61-C737-450F-F4963D8838EF}"/>
                  </a:ext>
                </a:extLst>
              </p:cNvPr>
              <p:cNvSpPr txBox="1"/>
              <p:nvPr/>
            </p:nvSpPr>
            <p:spPr>
              <a:xfrm>
                <a:off x="2185988" y="2983239"/>
                <a:ext cx="4772024" cy="308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43ABA-DC61-C737-450F-F4963D88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88" y="2983239"/>
                <a:ext cx="4772024" cy="308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B99C7B-4C4B-4919-E0D9-1C726224C18D}"/>
                  </a:ext>
                </a:extLst>
              </p:cNvPr>
              <p:cNvSpPr txBox="1"/>
              <p:nvPr/>
            </p:nvSpPr>
            <p:spPr>
              <a:xfrm>
                <a:off x="1282090" y="3552336"/>
                <a:ext cx="6579820" cy="699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400">
                  <a:effectLst/>
                  <a:latin typeface="Roboto Slab" panose="020B0604020202020204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ID"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iệp </a:t>
                </a:r>
                <a:r>
                  <a:rPr lang="en-ID" sz="1400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err="1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ID" sz="1400">
                    <a:effectLst/>
                    <a:latin typeface="Roboto Slab" panose="020B0604020202020204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 0</m:t>
                    </m:r>
                  </m:oMath>
                </a14:m>
                <a:endParaRPr lang="en-US">
                  <a:latin typeface="Roboto Slab" panose="020B060402020202020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B99C7B-4C4B-4919-E0D9-1C72622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90" y="3552336"/>
                <a:ext cx="6579820" cy="699230"/>
              </a:xfrm>
              <a:prstGeom prst="rect">
                <a:avLst/>
              </a:prstGeom>
              <a:blipFill>
                <a:blip r:embed="rId4"/>
                <a:stretch>
                  <a:fillRect l="-278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2.2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Tích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hợp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dữ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liệu</a:t>
            </a:r>
            <a:endParaRPr lang="en-US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  <a:cs typeface="Roboto Slab" pitchFamily="2" charset="0"/>
              </a:rPr>
              <a:t>44</a:t>
            </a:fld>
            <a:endParaRPr lang="en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F7C2B4C-0C34-D72D-70F5-F5BBD40CEA71}"/>
              </a:ext>
            </a:extLst>
          </p:cNvPr>
          <p:cNvSpPr txBox="1"/>
          <p:nvPr/>
        </p:nvSpPr>
        <p:spPr>
          <a:xfrm>
            <a:off x="622935" y="1674527"/>
            <a:ext cx="29666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err="1">
                <a:latin typeface="Roboto Slab"/>
                <a:ea typeface="Roboto Slab"/>
                <a:cs typeface="Roboto Slab"/>
              </a:rPr>
              <a:t>Chuỗi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giá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trị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lặp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lại</a:t>
            </a:r>
            <a:endParaRPr lang="vi-VN" sz="1600">
              <a:latin typeface="Roboto Slab"/>
              <a:ea typeface="Roboto Slab"/>
              <a:cs typeface="Roboto Slab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6E630EA-1A94-881C-22FB-89C06098CCEC}"/>
              </a:ext>
            </a:extLst>
          </p:cNvPr>
          <p:cNvSpPr txBox="1"/>
          <p:nvPr/>
        </p:nvSpPr>
        <p:spPr>
          <a:xfrm>
            <a:off x="622935" y="2026533"/>
            <a:ext cx="7418940" cy="1627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Roboto Slab"/>
                <a:ea typeface="Roboto Slab"/>
                <a:cs typeface="Roboto Slab"/>
              </a:rPr>
              <a:t>T</a:t>
            </a:r>
            <a:r>
              <a:rPr lang="vi-VN" b="1">
                <a:latin typeface="Roboto Slab"/>
                <a:ea typeface="Roboto Slab"/>
                <a:cs typeface="Roboto Slab"/>
              </a:rPr>
              <a:t>hiết lập thông tin đầu vào </a:t>
            </a:r>
            <a:r>
              <a:rPr lang="vi-VN">
                <a:latin typeface="Roboto Slab"/>
                <a:ea typeface="Roboto Slab"/>
                <a:cs typeface="Roboto Slab"/>
              </a:rPr>
              <a:t>một cách </a:t>
            </a:r>
            <a:r>
              <a:rPr lang="vi-VN" b="1">
                <a:latin typeface="Roboto Slab"/>
                <a:ea typeface="Roboto Slab"/>
                <a:cs typeface="Roboto Slab"/>
              </a:rPr>
              <a:t>hợp lý</a:t>
            </a:r>
            <a:r>
              <a:rPr lang="vi-VN">
                <a:latin typeface="Roboto Slab"/>
                <a:ea typeface="Roboto Slab"/>
                <a:cs typeface="Roboto Slab"/>
              </a:rPr>
              <a:t> và </a:t>
            </a:r>
            <a:r>
              <a:rPr lang="vi-VN" b="1">
                <a:latin typeface="Roboto Slab"/>
                <a:ea typeface="Roboto Slab"/>
                <a:cs typeface="Roboto Slab"/>
              </a:rPr>
              <a:t>đồng bộ </a:t>
            </a:r>
            <a:r>
              <a:rPr lang="vi-VN">
                <a:latin typeface="Roboto Slab"/>
                <a:ea typeface="Roboto Slab"/>
                <a:cs typeface="Roboto Slab"/>
              </a:rPr>
              <a:t>hoá quá trình cập nhật thông tin</a:t>
            </a:r>
            <a:endParaRPr lang="en-US">
              <a:latin typeface="Roboto Slab"/>
              <a:ea typeface="Roboto Slab"/>
              <a:cs typeface="Roboto Slab"/>
            </a:endParaRPr>
          </a:p>
          <a:p>
            <a:pPr lvl="1">
              <a:lnSpc>
                <a:spcPct val="150000"/>
              </a:lnSpc>
            </a:pPr>
            <a:r>
              <a:rPr lang="en-US">
                <a:latin typeface="Roboto Slab" panose="020B0604020202020204"/>
                <a:sym typeface="Wingdings" panose="05000000000000000000" pitchFamily="2" charset="2"/>
              </a:rPr>
              <a:t> </a:t>
            </a:r>
            <a:r>
              <a:rPr lang="en-US" err="1">
                <a:latin typeface="Roboto Slab"/>
                <a:ea typeface="Roboto Slab"/>
                <a:cs typeface="Roboto Slab"/>
              </a:rPr>
              <a:t>Nhằm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giảm</a:t>
            </a:r>
            <a:r>
              <a:rPr lang="en-US">
                <a:latin typeface="Roboto Slab"/>
                <a:ea typeface="Roboto Slab"/>
                <a:cs typeface="Roboto Slab"/>
              </a:rPr>
              <a:t> được </a:t>
            </a:r>
            <a:r>
              <a:rPr lang="en-US" err="1">
                <a:latin typeface="Roboto Slab"/>
                <a:ea typeface="Roboto Slab"/>
                <a:cs typeface="Roboto Slab"/>
              </a:rPr>
              <a:t>dư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thừa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trong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cơ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sở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Roboto Slab" panose="020B0604020202020204"/>
                <a:sym typeface="Wingdings" panose="05000000000000000000" pitchFamily="2" charset="2"/>
              </a:rPr>
              <a:t> </a:t>
            </a:r>
            <a:r>
              <a:rPr lang="en-US" err="1">
                <a:latin typeface="Roboto Slab"/>
                <a:ea typeface="Roboto Slab"/>
                <a:cs typeface="Roboto Slab"/>
              </a:rPr>
              <a:t>Đảm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bảo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tính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nhất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quán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của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endParaRPr lang="en-US">
              <a:latin typeface="Roboto Slab"/>
              <a:ea typeface="Roboto Slab"/>
              <a:cs typeface="Roboto Slab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Roboto Slab" panose="020B0604020202020204"/>
                <a:sym typeface="Wingdings" panose="05000000000000000000" pitchFamily="2" charset="2"/>
              </a:rPr>
              <a:t> </a:t>
            </a:r>
            <a:r>
              <a:rPr lang="en-US">
                <a:latin typeface="Roboto Slab"/>
                <a:ea typeface="Roboto Slab"/>
                <a:cs typeface="Roboto Slab"/>
              </a:rPr>
              <a:t>T</a:t>
            </a:r>
            <a:r>
              <a:rPr lang="vi-VN">
                <a:latin typeface="Roboto Slab"/>
                <a:ea typeface="Roboto Slab"/>
                <a:cs typeface="Roboto Slab"/>
              </a:rPr>
              <a:t>ối ưu hóa quá trình thu thập dữ liệ</a:t>
            </a:r>
            <a:r>
              <a:rPr lang="en-US">
                <a:latin typeface="Roboto Slab"/>
                <a:ea typeface="Roboto Slab"/>
                <a:cs typeface="Roboto Slab"/>
              </a:rPr>
              <a:t>u</a:t>
            </a:r>
            <a:br>
              <a:rPr lang="vi-VN">
                <a:latin typeface="Roboto Slab" pitchFamily="2" charset="0"/>
                <a:ea typeface="Roboto Slab" pitchFamily="2" charset="0"/>
                <a:cs typeface="Roboto Slab" pitchFamily="2" charset="0"/>
              </a:rPr>
            </a:br>
            <a:endParaRPr lang="vi-VN" sz="120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86B0-160A-466A-9590-D3447E0273D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giải pháp cho các vấn đề dữ liệu cần tích hợp – How ? </a:t>
            </a:r>
          </a:p>
        </p:txBody>
      </p:sp>
    </p:spTree>
    <p:extLst>
      <p:ext uri="{BB962C8B-B14F-4D97-AF65-F5344CB8AC3E}">
        <p14:creationId xmlns:p14="http://schemas.microsoft.com/office/powerpoint/2010/main" val="38655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2.2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Tích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hợp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dữ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liệu</a:t>
            </a:r>
            <a:endParaRPr lang="en-US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  <a:cs typeface="Roboto Slab" pitchFamily="2" charset="0"/>
              </a:rPr>
              <a:t>45</a:t>
            </a:fld>
            <a:endParaRPr lang="en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F7C2B4C-0C34-D72D-70F5-F5BBD40CEA71}"/>
              </a:ext>
            </a:extLst>
          </p:cNvPr>
          <p:cNvSpPr txBox="1"/>
          <p:nvPr/>
        </p:nvSpPr>
        <p:spPr>
          <a:xfrm>
            <a:off x="622935" y="1674527"/>
            <a:ext cx="29666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err="1">
                <a:latin typeface="Roboto Slab"/>
                <a:ea typeface="Roboto Slab"/>
                <a:cs typeface="Roboto Slab"/>
              </a:rPr>
              <a:t>Chuỗi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giá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trị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lặp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lại</a:t>
            </a:r>
            <a:endParaRPr lang="vi-VN" sz="1600">
              <a:latin typeface="Roboto Slab"/>
              <a:ea typeface="Roboto Slab"/>
              <a:cs typeface="Roboto Slab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86B0-160A-466A-9590-D3447E0273DF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giải pháp cho các vấn đề dữ liệu cần tích hợp – How ? </a:t>
            </a:r>
          </a:p>
        </p:txBody>
      </p:sp>
      <p:sp>
        <p:nvSpPr>
          <p:cNvPr id="8" name="Hộp Văn bản 5">
            <a:extLst>
              <a:ext uri="{FF2B5EF4-FFF2-40B4-BE49-F238E27FC236}">
                <a16:creationId xmlns:a16="http://schemas.microsoft.com/office/drawing/2014/main" id="{4472F7B7-4D21-4FA9-A57A-98C2C44ECB70}"/>
              </a:ext>
            </a:extLst>
          </p:cNvPr>
          <p:cNvSpPr txBox="1"/>
          <p:nvPr/>
        </p:nvSpPr>
        <p:spPr>
          <a:xfrm>
            <a:off x="622935" y="1987445"/>
            <a:ext cx="66675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Roboto Slab"/>
                <a:ea typeface="Roboto Slab"/>
                <a:cs typeface="Roboto Slab"/>
              </a:rPr>
              <a:t>Ví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dụ</a:t>
            </a:r>
            <a:r>
              <a:rPr lang="en-US">
                <a:latin typeface="Roboto Slab"/>
                <a:ea typeface="Roboto Slab"/>
                <a:cs typeface="Roboto Slab"/>
              </a:rPr>
              <a:t> với tập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mua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bán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hàng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của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một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cửa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hàng</a:t>
            </a:r>
            <a:r>
              <a:rPr lang="en-US">
                <a:latin typeface="Roboto Slab"/>
                <a:ea typeface="Roboto Slab"/>
                <a:cs typeface="Roboto Slab"/>
              </a:rPr>
              <a:t>:</a:t>
            </a:r>
          </a:p>
          <a:p>
            <a:endParaRPr lang="vi-VN">
              <a:latin typeface="Roboto Slab"/>
              <a:ea typeface="Roboto Slab"/>
              <a:cs typeface="Roboto Slab"/>
            </a:endParaRPr>
          </a:p>
          <a:p>
            <a:pPr algn="l"/>
            <a:endParaRPr lang="vi-VN" sz="110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BF294-A9CA-4FE3-AB8D-80DD6B91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0" y="2377722"/>
            <a:ext cx="4012813" cy="2501211"/>
          </a:xfrm>
          <a:prstGeom prst="rect">
            <a:avLst/>
          </a:prstGeom>
        </p:spPr>
      </p:pic>
      <p:sp>
        <p:nvSpPr>
          <p:cNvPr id="10" name="Hộp Văn bản 5">
            <a:extLst>
              <a:ext uri="{FF2B5EF4-FFF2-40B4-BE49-F238E27FC236}">
                <a16:creationId xmlns:a16="http://schemas.microsoft.com/office/drawing/2014/main" id="{C3AFD277-9EAB-42C9-8B73-C12A99AE38C4}"/>
              </a:ext>
            </a:extLst>
          </p:cNvPr>
          <p:cNvSpPr txBox="1"/>
          <p:nvPr/>
        </p:nvSpPr>
        <p:spPr>
          <a:xfrm>
            <a:off x="5023818" y="3042719"/>
            <a:ext cx="3197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Roboto Slab"/>
                <a:ea typeface="Roboto Slab"/>
                <a:cs typeface="Roboto Slab"/>
              </a:rPr>
              <a:t>Khi </a:t>
            </a:r>
            <a:r>
              <a:rPr lang="en-US" err="1">
                <a:latin typeface="Roboto Slab"/>
                <a:ea typeface="Roboto Slab"/>
                <a:cs typeface="Roboto Slab"/>
              </a:rPr>
              <a:t>có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khách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hàng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mua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hàng</a:t>
            </a:r>
            <a:r>
              <a:rPr lang="en-US">
                <a:latin typeface="Roboto Slab"/>
                <a:ea typeface="Roboto Slab"/>
                <a:cs typeface="Roboto Slab"/>
              </a:rPr>
              <a:t>, ta tham </a:t>
            </a:r>
            <a:r>
              <a:rPr lang="en-US" err="1">
                <a:latin typeface="Roboto Slab"/>
                <a:ea typeface="Roboto Slab"/>
                <a:cs typeface="Roboto Slab"/>
              </a:rPr>
              <a:t>chiếu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Mã</a:t>
            </a:r>
            <a:r>
              <a:rPr lang="en-US" b="1">
                <a:latin typeface="Roboto Slab"/>
                <a:ea typeface="Roboto Slab"/>
                <a:cs typeface="Roboto Slab"/>
              </a:rPr>
              <a:t>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khách</a:t>
            </a:r>
            <a:r>
              <a:rPr lang="en-US" b="1">
                <a:latin typeface="Roboto Slab"/>
                <a:ea typeface="Roboto Slab"/>
                <a:cs typeface="Roboto Slab"/>
              </a:rPr>
              <a:t>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hàng</a:t>
            </a:r>
            <a:r>
              <a:rPr lang="en-US" b="1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từ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bảng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Khách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hàng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đã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có</a:t>
            </a:r>
            <a:r>
              <a:rPr lang="en-US">
                <a:latin typeface="Roboto Slab"/>
                <a:ea typeface="Roboto Slab"/>
                <a:cs typeface="Roboto Slab"/>
              </a:rPr>
              <a:t>. </a:t>
            </a:r>
          </a:p>
          <a:p>
            <a:pPr algn="just"/>
            <a:endParaRPr lang="en-US"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1436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2.2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Tích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hợp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dữ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liệu</a:t>
            </a:r>
            <a:endParaRPr lang="en-US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  <a:cs typeface="Roboto Slab" pitchFamily="2" charset="0"/>
              </a:rPr>
              <a:t>46</a:t>
            </a:fld>
            <a:endParaRPr lang="en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8A8A61A-244D-1D28-AC7D-D991DD07B63F}"/>
              </a:ext>
            </a:extLst>
          </p:cNvPr>
          <p:cNvSpPr txBox="1"/>
          <p:nvPr/>
        </p:nvSpPr>
        <p:spPr>
          <a:xfrm>
            <a:off x="622935" y="1700974"/>
            <a:ext cx="51566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err="1">
                <a:latin typeface="Roboto Slab"/>
                <a:ea typeface="Roboto Slab"/>
                <a:cs typeface="Roboto Slab"/>
              </a:rPr>
              <a:t>Mâu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thuẫn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trong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định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nghĩa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dữ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 </a:t>
            </a:r>
            <a:r>
              <a:rPr lang="en-US" sz="1600" b="1" i="1" err="1">
                <a:latin typeface="Roboto Slab"/>
                <a:ea typeface="Roboto Slab"/>
                <a:cs typeface="Roboto Slab"/>
              </a:rPr>
              <a:t>liệu</a:t>
            </a:r>
            <a:r>
              <a:rPr lang="en-US" sz="1600" b="1" i="1">
                <a:latin typeface="Roboto Slab"/>
                <a:ea typeface="Roboto Slab"/>
                <a:cs typeface="Roboto Slab"/>
              </a:rPr>
              <a:t> </a:t>
            </a:r>
            <a:endParaRPr lang="vi-VN" sz="1600">
              <a:latin typeface="Roboto Slab"/>
              <a:ea typeface="Roboto Slab"/>
              <a:cs typeface="Roboto Slab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67BA1D3-A541-0E9E-D1CD-72822406671D}"/>
              </a:ext>
            </a:extLst>
          </p:cNvPr>
          <p:cNvSpPr txBox="1"/>
          <p:nvPr/>
        </p:nvSpPr>
        <p:spPr>
          <a:xfrm>
            <a:off x="622934" y="2108761"/>
            <a:ext cx="7767139" cy="2314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err="1">
                <a:latin typeface="Roboto Slab"/>
                <a:ea typeface="Roboto Slab"/>
                <a:cs typeface="Roboto Slab"/>
              </a:rPr>
              <a:t>Vấn</a:t>
            </a:r>
            <a:r>
              <a:rPr lang="en-US">
                <a:latin typeface="Roboto Slab"/>
                <a:ea typeface="Roboto Slab"/>
                <a:cs typeface="Roboto Slab"/>
              </a:rPr>
              <a:t> đề: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r>
              <a:rPr lang="en-US">
                <a:latin typeface="Roboto Slab"/>
                <a:ea typeface="Roboto Slab"/>
                <a:cs typeface="Roboto Slab"/>
              </a:rPr>
              <a:t> được </a:t>
            </a:r>
            <a:r>
              <a:rPr lang="en-US" err="1">
                <a:latin typeface="Roboto Slab"/>
                <a:ea typeface="Roboto Slab"/>
                <a:cs typeface="Roboto Slab"/>
              </a:rPr>
              <a:t>lưu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trữ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dưới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các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b="1">
                <a:latin typeface="Roboto Slab"/>
                <a:ea typeface="Roboto Slab"/>
                <a:cs typeface="Roboto Slab"/>
              </a:rPr>
              <a:t>thang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đo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khác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nhau</a:t>
            </a:r>
            <a:r>
              <a:rPr lang="en-US">
                <a:latin typeface="Roboto Slab"/>
                <a:ea typeface="Roboto Slab"/>
                <a:cs typeface="Roboto Slab"/>
              </a:rPr>
              <a:t> hay </a:t>
            </a:r>
            <a:r>
              <a:rPr lang="en-US" b="1">
                <a:latin typeface="Roboto Slab"/>
                <a:ea typeface="Roboto Slab"/>
                <a:cs typeface="Roboto Slab"/>
              </a:rPr>
              <a:t>được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định</a:t>
            </a:r>
            <a:r>
              <a:rPr lang="en-US" b="1">
                <a:latin typeface="Roboto Slab"/>
                <a:ea typeface="Roboto Slab"/>
                <a:cs typeface="Roboto Slab"/>
              </a:rPr>
              <a:t>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nghĩa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khác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nhau</a:t>
            </a:r>
            <a:r>
              <a:rPr lang="en-US">
                <a:latin typeface="Roboto Slab"/>
                <a:ea typeface="Roboto Slab"/>
                <a:cs typeface="Roboto Slab"/>
              </a:rPr>
              <a:t> thì </a:t>
            </a:r>
            <a:r>
              <a:rPr lang="en-US" err="1">
                <a:latin typeface="Roboto Slab"/>
                <a:ea typeface="Roboto Slab"/>
                <a:cs typeface="Roboto Slab"/>
              </a:rPr>
              <a:t>không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thể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giải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quyết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bằng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các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kỹ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thuật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xử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lý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dữ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liệu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như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trên</a:t>
            </a:r>
            <a:r>
              <a:rPr lang="en-US">
                <a:latin typeface="Roboto Slab"/>
                <a:ea typeface="Roboto Slab"/>
                <a:cs typeface="Roboto Slab"/>
              </a:rPr>
              <a:t>. </a:t>
            </a:r>
            <a:endParaRPr lang="vi-VN">
              <a:latin typeface="Roboto Slab"/>
              <a:ea typeface="Roboto Slab"/>
              <a:cs typeface="Roboto Slab"/>
            </a:endParaRPr>
          </a:p>
          <a:p>
            <a:pPr algn="just">
              <a:lnSpc>
                <a:spcPct val="150000"/>
              </a:lnSpc>
            </a:pPr>
            <a:endParaRPr lang="en-US" sz="70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err="1">
                <a:latin typeface="Roboto Slab"/>
                <a:ea typeface="Roboto Slab"/>
                <a:cs typeface="Roboto Slab"/>
              </a:rPr>
              <a:t>Trường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hợp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này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chỉ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có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thể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giải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quyết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err="1">
                <a:latin typeface="Roboto Slab"/>
                <a:ea typeface="Roboto Slab"/>
                <a:cs typeface="Roboto Slab"/>
              </a:rPr>
              <a:t>bằng</a:t>
            </a:r>
            <a:r>
              <a:rPr lang="en-US">
                <a:latin typeface="Roboto Slab"/>
                <a:ea typeface="Roboto Slab"/>
                <a:cs typeface="Roboto Slab"/>
              </a:rPr>
              <a:t> phương </a:t>
            </a:r>
            <a:r>
              <a:rPr lang="en-US" err="1">
                <a:latin typeface="Roboto Slab"/>
                <a:ea typeface="Roboto Slab"/>
                <a:cs typeface="Roboto Slab"/>
              </a:rPr>
              <a:t>pháp</a:t>
            </a: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thủ</a:t>
            </a:r>
            <a:r>
              <a:rPr lang="en-US" b="1">
                <a:latin typeface="Roboto Slab"/>
                <a:ea typeface="Roboto Slab"/>
                <a:cs typeface="Roboto Slab"/>
              </a:rPr>
              <a:t> </a:t>
            </a:r>
            <a:r>
              <a:rPr lang="en-US" b="1" err="1">
                <a:latin typeface="Roboto Slab"/>
                <a:ea typeface="Roboto Slab"/>
                <a:cs typeface="Roboto Slab"/>
              </a:rPr>
              <a:t>công</a:t>
            </a:r>
            <a:r>
              <a:rPr lang="en-US" b="1">
                <a:latin typeface="Roboto Slab"/>
                <a:ea typeface="Roboto Slab"/>
                <a:cs typeface="Roboto Slab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Roboto Slab"/>
                <a:ea typeface="Roboto Slab"/>
                <a:cs typeface="Roboto Slab"/>
              </a:rPr>
              <a:t> </a:t>
            </a:r>
            <a:r>
              <a:rPr lang="en-US" i="1">
                <a:latin typeface="Roboto Slab" panose="020B0604020202020204"/>
                <a:sym typeface="Wingdings" panose="05000000000000000000" pitchFamily="2" charset="2"/>
              </a:rPr>
              <a:t> N</a:t>
            </a:r>
            <a:r>
              <a:rPr lang="en-US" i="1">
                <a:latin typeface="Roboto Slab"/>
                <a:ea typeface="Roboto Slab"/>
                <a:cs typeface="Roboto Slab"/>
              </a:rPr>
              <a:t>gười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quản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lý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phải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tự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định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nghĩa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lại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bằng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kiến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thức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của</a:t>
            </a:r>
            <a:r>
              <a:rPr lang="en-US" i="1">
                <a:latin typeface="Roboto Slab"/>
                <a:ea typeface="Roboto Slab"/>
                <a:cs typeface="Roboto Slab"/>
              </a:rPr>
              <a:t> </a:t>
            </a:r>
            <a:r>
              <a:rPr lang="en-US" i="1" err="1">
                <a:latin typeface="Roboto Slab"/>
                <a:ea typeface="Roboto Slab"/>
                <a:cs typeface="Roboto Slab"/>
              </a:rPr>
              <a:t>mình</a:t>
            </a:r>
            <a:r>
              <a:rPr lang="en-US" i="1">
                <a:latin typeface="Roboto Slab"/>
                <a:ea typeface="Roboto Slab"/>
                <a:cs typeface="Roboto Slab"/>
              </a:rPr>
              <a:t>.</a:t>
            </a:r>
            <a:endParaRPr lang="vi-VN" i="1">
              <a:latin typeface="Roboto Slab"/>
              <a:ea typeface="Roboto Slab"/>
              <a:cs typeface="Roboto Slab"/>
            </a:endParaRPr>
          </a:p>
          <a:p>
            <a:pPr algn="just">
              <a:lnSpc>
                <a:spcPct val="150000"/>
              </a:lnSpc>
            </a:pPr>
            <a:endParaRPr lang="en-US" sz="70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Do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đó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,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để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tránh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trường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hợp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này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xảy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ra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, ta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luôn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phải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chú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ý </a:t>
            </a:r>
            <a:r>
              <a:rPr lang="en-US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tới</a:t>
            </a:r>
            <a:r>
              <a:rPr lang="en-US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b="1" i="1">
                <a:latin typeface="Roboto Slab" panose="020B0604020202020204"/>
              </a:rPr>
              <a:t>Vấn đề </a:t>
            </a:r>
            <a:r>
              <a:rPr lang="en-US" b="1" i="1" err="1">
                <a:latin typeface="Roboto Slab" panose="020B0604020202020204"/>
              </a:rPr>
              <a:t>nhận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dạng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thực</a:t>
            </a:r>
            <a:r>
              <a:rPr lang="en-US" b="1" i="1">
                <a:latin typeface="Roboto Slab" panose="020B0604020202020204"/>
              </a:rPr>
              <a:t> </a:t>
            </a:r>
            <a:r>
              <a:rPr lang="en-US" b="1" i="1" err="1">
                <a:latin typeface="Roboto Slab" panose="020B0604020202020204"/>
              </a:rPr>
              <a:t>thể</a:t>
            </a:r>
            <a:r>
              <a:rPr lang="en-US" b="1" i="1">
                <a:latin typeface="Roboto Slab" panose="020B0604020202020204"/>
              </a:rPr>
              <a:t> .</a:t>
            </a:r>
            <a:endParaRPr lang="vi-VN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algn="just">
              <a:lnSpc>
                <a:spcPct val="150000"/>
              </a:lnSpc>
            </a:pPr>
            <a:endParaRPr lang="vi-VN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38F52-B07C-4A08-8DFA-F5ED3EE8386C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Times New Roman"/>
              </a:rPr>
              <a:t>Các giải pháp cho các vấn đề dữ liệu cần tích hợp – How ? </a:t>
            </a:r>
          </a:p>
        </p:txBody>
      </p:sp>
    </p:spTree>
    <p:extLst>
      <p:ext uri="{BB962C8B-B14F-4D97-AF65-F5344CB8AC3E}">
        <p14:creationId xmlns:p14="http://schemas.microsoft.com/office/powerpoint/2010/main" val="7518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BE0F-9F55-4D5B-B692-20BB61A2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Tham </a:t>
            </a:r>
            <a:r>
              <a:rPr lang="en-US" err="1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khảo</a:t>
            </a:r>
            <a:endParaRPr lang="en-US"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0F38D-A12A-4092-AF57-A9AC6F74C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57582E7-8C30-F327-A17E-3023C7C184E6}"/>
              </a:ext>
            </a:extLst>
          </p:cNvPr>
          <p:cNvSpPr txBox="1"/>
          <p:nvPr/>
        </p:nvSpPr>
        <p:spPr>
          <a:xfrm>
            <a:off x="1252602" y="1555967"/>
            <a:ext cx="6184726" cy="2368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5790003F-368C-C58E-CA1C-0853B782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21487"/>
              </p:ext>
            </p:extLst>
          </p:nvPr>
        </p:nvGraphicFramePr>
        <p:xfrm>
          <a:off x="822044" y="2178798"/>
          <a:ext cx="7499913" cy="978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072">
                  <a:extLst>
                    <a:ext uri="{9D8B030D-6E8A-4147-A177-3AD203B41FA5}">
                      <a16:colId xmlns:a16="http://schemas.microsoft.com/office/drawing/2014/main" val="965496417"/>
                    </a:ext>
                  </a:extLst>
                </a:gridCol>
                <a:gridCol w="6263841">
                  <a:extLst>
                    <a:ext uri="{9D8B030D-6E8A-4147-A177-3AD203B41FA5}">
                      <a16:colId xmlns:a16="http://schemas.microsoft.com/office/drawing/2014/main" val="3237567607"/>
                    </a:ext>
                  </a:extLst>
                </a:gridCol>
              </a:tblGrid>
              <a:tr h="611269">
                <a:tc>
                  <a:txBody>
                    <a:bodyPr/>
                    <a:lstStyle/>
                    <a:p>
                      <a:r>
                        <a:rPr lang="en-ID" sz="1400" b="0" i="0" u="none" strike="noStrike" cap="none">
                          <a:solidFill>
                            <a:srgbClr val="000000"/>
                          </a:solidFill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[1] 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>
                          <a:solidFill>
                            <a:srgbClr val="000000"/>
                          </a:solidFill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[Online]. Available: https://web.cs.hacettepe.edu.tr/~ilyas/Courses/VBM684/lec03-DataPreprocessing.pdf.</a:t>
                      </a:r>
                    </a:p>
                  </a:txBody>
                  <a:tcPr marL="9525" marR="9525" marT="9525" marB="95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69628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r>
                        <a:rPr lang="en-ID" sz="1400" b="0" i="0" u="none" strike="noStrike" cap="none">
                          <a:solidFill>
                            <a:srgbClr val="000000"/>
                          </a:solidFill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[2] 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>
                          <a:solidFill>
                            <a:srgbClr val="000000"/>
                          </a:solidFill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[Online]. Available: http://hanj.cs.illinois.edu/cs412/bk3/03.pdf.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1488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152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05AFF2-1B4E-4146-A086-92072C32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66960"/>
            <a:ext cx="8229600" cy="809581"/>
          </a:xfrm>
        </p:spPr>
        <p:txBody>
          <a:bodyPr/>
          <a:lstStyle/>
          <a:p>
            <a:r>
              <a:rPr lang="en-US" sz="3600">
                <a:solidFill>
                  <a:schemeClr val="accent6">
                    <a:lumMod val="75000"/>
                  </a:schemeClr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THANKS FOR LISTENING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EC68C-2B47-4136-88AD-E5C9D0940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08182-F02F-A4F2-2EAA-D5F941F21D27}"/>
              </a:ext>
            </a:extLst>
          </p:cNvPr>
          <p:cNvSpPr txBox="1"/>
          <p:nvPr/>
        </p:nvSpPr>
        <p:spPr>
          <a:xfrm>
            <a:off x="4140821" y="3140091"/>
            <a:ext cx="474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Group</a:t>
            </a:r>
            <a:r>
              <a:rPr lang="vi-VN" sz="1400" b="1">
                <a:solidFill>
                  <a:srgbClr val="1C45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osis SemiBold"/>
              </a:rPr>
              <a:t> 3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D33496E-8751-B1E8-334E-E221813B7419}"/>
              </a:ext>
            </a:extLst>
          </p:cNvPr>
          <p:cNvSpPr txBox="1">
            <a:spLocks/>
          </p:cNvSpPr>
          <p:nvPr/>
        </p:nvSpPr>
        <p:spPr>
          <a:xfrm>
            <a:off x="237892" y="1680395"/>
            <a:ext cx="8229600" cy="80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765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3B9D28-645E-4F24-AD1D-9DFFCF891AB5}"/>
              </a:ext>
            </a:extLst>
          </p:cNvPr>
          <p:cNvGrpSpPr/>
          <p:nvPr/>
        </p:nvGrpSpPr>
        <p:grpSpPr>
          <a:xfrm>
            <a:off x="1028363" y="2308091"/>
            <a:ext cx="1709078" cy="1910569"/>
            <a:chOff x="4145346" y="1863575"/>
            <a:chExt cx="682575" cy="763047"/>
          </a:xfrm>
        </p:grpSpPr>
        <p:sp>
          <p:nvSpPr>
            <p:cNvPr id="53" name="Google Shape;814;p71">
              <a:extLst>
                <a:ext uri="{FF2B5EF4-FFF2-40B4-BE49-F238E27FC236}">
                  <a16:creationId xmlns:a16="http://schemas.microsoft.com/office/drawing/2014/main" id="{76751D41-F669-4EAA-8362-F1149ABC4A78}"/>
                </a:ext>
              </a:extLst>
            </p:cNvPr>
            <p:cNvSpPr/>
            <p:nvPr/>
          </p:nvSpPr>
          <p:spPr>
            <a:xfrm>
              <a:off x="4194809" y="1863575"/>
              <a:ext cx="583649" cy="583649"/>
            </a:xfrm>
            <a:prstGeom prst="round1Rect">
              <a:avLst>
                <a:gd name="adj" fmla="val 16667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sp>
          <p:nvSpPr>
            <p:cNvPr id="45" name="Google Shape;815;p71">
              <a:extLst>
                <a:ext uri="{FF2B5EF4-FFF2-40B4-BE49-F238E27FC236}">
                  <a16:creationId xmlns:a16="http://schemas.microsoft.com/office/drawing/2014/main" id="{E267991C-5E34-40CB-893F-C481FF7B1A76}"/>
                </a:ext>
              </a:extLst>
            </p:cNvPr>
            <p:cNvSpPr txBox="1"/>
            <p:nvPr/>
          </p:nvSpPr>
          <p:spPr>
            <a:xfrm>
              <a:off x="4145346" y="1904967"/>
              <a:ext cx="682575" cy="721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bg1"/>
                  </a:solidFill>
                  <a:latin typeface="Roboto Slab" panose="020B0604020202020204"/>
                  <a:ea typeface="Montserrat"/>
                  <a:cs typeface="Montserrat"/>
                  <a:sym typeface="Montserrat"/>
                </a:rPr>
                <a:t>?</a:t>
              </a:r>
              <a:endParaRPr sz="7000" b="1">
                <a:solidFill>
                  <a:schemeClr val="bg1"/>
                </a:solidFill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 Tổng quan về chuẩn bị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Tại sao cần chuẩn bị dữ liệu?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5</a:t>
            </a:fld>
            <a:endParaRPr lang="en">
              <a:latin typeface="Roboto Slab" panose="020B0604020202020204"/>
            </a:endParaRPr>
          </a:p>
        </p:txBody>
      </p:sp>
      <p:sp>
        <p:nvSpPr>
          <p:cNvPr id="44" name="Google Shape;811;p71">
            <a:extLst>
              <a:ext uri="{FF2B5EF4-FFF2-40B4-BE49-F238E27FC236}">
                <a16:creationId xmlns:a16="http://schemas.microsoft.com/office/drawing/2014/main" id="{6FA519A0-A03D-4019-93F1-2CEDF9AC3E1C}"/>
              </a:ext>
            </a:extLst>
          </p:cNvPr>
          <p:cNvSpPr txBox="1">
            <a:spLocks/>
          </p:cNvSpPr>
          <p:nvPr/>
        </p:nvSpPr>
        <p:spPr>
          <a:xfrm>
            <a:off x="2861290" y="2311902"/>
            <a:ext cx="5059700" cy="146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2800" b="1" i="0" u="none" strike="noStrike" cap="none">
                <a:solidFill>
                  <a:schemeClr val="bg1"/>
                </a:solidFill>
                <a:latin typeface="Dosis" panose="020B0604020202020204" charset="0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just" fontAlgn="base">
              <a:buClrTx/>
            </a:pPr>
            <a:r>
              <a:rPr lang="en-US" sz="1600" b="0" i="1">
                <a:solidFill>
                  <a:schemeClr val="accent6">
                    <a:lumMod val="10000"/>
                  </a:schemeClr>
                </a:solidFill>
                <a:latin typeface="Roboto Slab" panose="020B0604020202020204"/>
              </a:rPr>
              <a:t>“Làm thế nào để tiền xử lý dữ liệu, từ đó, cải thiện chất lượng dữ liệu và kết quả khai thác?”</a:t>
            </a:r>
          </a:p>
        </p:txBody>
      </p:sp>
    </p:spTree>
    <p:extLst>
      <p:ext uri="{BB962C8B-B14F-4D97-AF65-F5344CB8AC3E}">
        <p14:creationId xmlns:p14="http://schemas.microsoft.com/office/powerpoint/2010/main" val="157685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 Tổng quan về chuẩn bị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Chất l</a:t>
            </a:r>
            <a:r>
              <a:rPr lang="vi-VN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ư</a:t>
            </a:r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ợng dữ liệu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9837" y="4853400"/>
            <a:ext cx="548700" cy="2901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oboto Slab" panose="020B0604020202020204"/>
              </a:rPr>
              <a:t>6</a:t>
            </a:fld>
            <a:endParaRPr lang="en">
              <a:latin typeface="Roboto Slab" panose="020B060402020202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AE5256-2079-4600-A46F-3D89D3D74D16}"/>
              </a:ext>
            </a:extLst>
          </p:cNvPr>
          <p:cNvGrpSpPr/>
          <p:nvPr/>
        </p:nvGrpSpPr>
        <p:grpSpPr>
          <a:xfrm>
            <a:off x="936995" y="1641825"/>
            <a:ext cx="3387354" cy="1049730"/>
            <a:chOff x="776975" y="1653255"/>
            <a:chExt cx="3387354" cy="1049730"/>
          </a:xfrm>
        </p:grpSpPr>
        <p:sp>
          <p:nvSpPr>
            <p:cNvPr id="13" name="Google Shape;726;p68">
              <a:extLst>
                <a:ext uri="{FF2B5EF4-FFF2-40B4-BE49-F238E27FC236}">
                  <a16:creationId xmlns:a16="http://schemas.microsoft.com/office/drawing/2014/main" id="{2A3579C8-F21C-473E-8F0C-211772894E51}"/>
                </a:ext>
              </a:extLst>
            </p:cNvPr>
            <p:cNvSpPr txBox="1"/>
            <p:nvPr/>
          </p:nvSpPr>
          <p:spPr>
            <a:xfrm>
              <a:off x="1666402" y="1653255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Tính chính xác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727;p68">
              <a:extLst>
                <a:ext uri="{FF2B5EF4-FFF2-40B4-BE49-F238E27FC236}">
                  <a16:creationId xmlns:a16="http://schemas.microsoft.com/office/drawing/2014/main" id="{2C78FB91-C7BB-464A-B8FC-E2BCED76ADD6}"/>
                </a:ext>
              </a:extLst>
            </p:cNvPr>
            <p:cNvSpPr txBox="1"/>
            <p:nvPr/>
          </p:nvSpPr>
          <p:spPr>
            <a:xfrm>
              <a:off x="1666398" y="2087385"/>
              <a:ext cx="24979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Lỗi nhập liệu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Quy ước tên/mã không nhất quán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712;p68">
              <a:extLst>
                <a:ext uri="{FF2B5EF4-FFF2-40B4-BE49-F238E27FC236}">
                  <a16:creationId xmlns:a16="http://schemas.microsoft.com/office/drawing/2014/main" id="{38D0303B-1FC5-4383-9255-216CE4CE8D0B}"/>
                </a:ext>
              </a:extLst>
            </p:cNvPr>
            <p:cNvSpPr/>
            <p:nvPr/>
          </p:nvSpPr>
          <p:spPr>
            <a:xfrm>
              <a:off x="776975" y="1828395"/>
              <a:ext cx="801900" cy="802200"/>
            </a:xfrm>
            <a:prstGeom prst="donut">
              <a:avLst>
                <a:gd name="adj" fmla="val 1381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D44A73D-3BF6-45C9-8031-E6EBBC5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6950" y="2048520"/>
              <a:ext cx="361950" cy="36195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DAE4AE-39EA-4F1B-86AF-FDB5905DC5A2}"/>
              </a:ext>
            </a:extLst>
          </p:cNvPr>
          <p:cNvGrpSpPr/>
          <p:nvPr/>
        </p:nvGrpSpPr>
        <p:grpSpPr>
          <a:xfrm>
            <a:off x="936995" y="2691555"/>
            <a:ext cx="3387354" cy="1049730"/>
            <a:chOff x="776975" y="1653255"/>
            <a:chExt cx="3387354" cy="1049730"/>
          </a:xfrm>
        </p:grpSpPr>
        <p:sp>
          <p:nvSpPr>
            <p:cNvPr id="31" name="Google Shape;726;p68">
              <a:extLst>
                <a:ext uri="{FF2B5EF4-FFF2-40B4-BE49-F238E27FC236}">
                  <a16:creationId xmlns:a16="http://schemas.microsoft.com/office/drawing/2014/main" id="{82F51411-38CC-4D75-8B73-BAF7BAFC7BA6}"/>
                </a:ext>
              </a:extLst>
            </p:cNvPr>
            <p:cNvSpPr txBox="1"/>
            <p:nvPr/>
          </p:nvSpPr>
          <p:spPr>
            <a:xfrm>
              <a:off x="1666402" y="1653255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Tính đầy đủ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Google Shape;727;p68">
              <a:extLst>
                <a:ext uri="{FF2B5EF4-FFF2-40B4-BE49-F238E27FC236}">
                  <a16:creationId xmlns:a16="http://schemas.microsoft.com/office/drawing/2014/main" id="{CA3C9009-6920-469D-985D-25EF5769EA8E}"/>
                </a:ext>
              </a:extLst>
            </p:cNvPr>
            <p:cNvSpPr txBox="1"/>
            <p:nvPr/>
          </p:nvSpPr>
          <p:spPr>
            <a:xfrm>
              <a:off x="1666398" y="2087385"/>
              <a:ext cx="24979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Thiếu dữ liệu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Dữ liệu không đ</a:t>
              </a:r>
              <a:r>
                <a:rPr lang="vi-VN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ư</a:t>
              </a: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ợc ghi nhận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" name="Google Shape;712;p68">
              <a:extLst>
                <a:ext uri="{FF2B5EF4-FFF2-40B4-BE49-F238E27FC236}">
                  <a16:creationId xmlns:a16="http://schemas.microsoft.com/office/drawing/2014/main" id="{75048781-9FA1-4EAB-9DD9-193C56BC681D}"/>
                </a:ext>
              </a:extLst>
            </p:cNvPr>
            <p:cNvSpPr/>
            <p:nvPr/>
          </p:nvSpPr>
          <p:spPr>
            <a:xfrm>
              <a:off x="776975" y="1828395"/>
              <a:ext cx="801900" cy="802200"/>
            </a:xfrm>
            <a:prstGeom prst="donut">
              <a:avLst>
                <a:gd name="adj" fmla="val 13818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382D6199-EE40-4F98-B878-0B94064F4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6950" y="2048520"/>
              <a:ext cx="361950" cy="3619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B3A589-114D-4BFF-8044-5A0384178D80}"/>
              </a:ext>
            </a:extLst>
          </p:cNvPr>
          <p:cNvGrpSpPr/>
          <p:nvPr/>
        </p:nvGrpSpPr>
        <p:grpSpPr>
          <a:xfrm>
            <a:off x="936995" y="3741285"/>
            <a:ext cx="3387354" cy="1049730"/>
            <a:chOff x="776975" y="1653255"/>
            <a:chExt cx="3387354" cy="1049730"/>
          </a:xfrm>
        </p:grpSpPr>
        <p:sp>
          <p:nvSpPr>
            <p:cNvPr id="36" name="Google Shape;726;p68">
              <a:extLst>
                <a:ext uri="{FF2B5EF4-FFF2-40B4-BE49-F238E27FC236}">
                  <a16:creationId xmlns:a16="http://schemas.microsoft.com/office/drawing/2014/main" id="{6E4764E1-947D-4907-88F6-0C8AFBD12E03}"/>
                </a:ext>
              </a:extLst>
            </p:cNvPr>
            <p:cNvSpPr txBox="1"/>
            <p:nvPr/>
          </p:nvSpPr>
          <p:spPr>
            <a:xfrm>
              <a:off x="1666402" y="1653255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Tính nhất quán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727;p68">
              <a:extLst>
                <a:ext uri="{FF2B5EF4-FFF2-40B4-BE49-F238E27FC236}">
                  <a16:creationId xmlns:a16="http://schemas.microsoft.com/office/drawing/2014/main" id="{94D0E2E3-BDFD-40C5-A9A4-86C189CBD196}"/>
                </a:ext>
              </a:extLst>
            </p:cNvPr>
            <p:cNvSpPr txBox="1"/>
            <p:nvPr/>
          </p:nvSpPr>
          <p:spPr>
            <a:xfrm>
              <a:off x="1666398" y="2087385"/>
              <a:ext cx="24979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Mã dự liệu hoặc định dạng không nhất quán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" name="Google Shape;712;p68">
              <a:extLst>
                <a:ext uri="{FF2B5EF4-FFF2-40B4-BE49-F238E27FC236}">
                  <a16:creationId xmlns:a16="http://schemas.microsoft.com/office/drawing/2014/main" id="{22EFC264-DC66-4A66-A4E9-7EA832256666}"/>
                </a:ext>
              </a:extLst>
            </p:cNvPr>
            <p:cNvSpPr/>
            <p:nvPr/>
          </p:nvSpPr>
          <p:spPr>
            <a:xfrm>
              <a:off x="776975" y="1828395"/>
              <a:ext cx="801900" cy="802200"/>
            </a:xfrm>
            <a:prstGeom prst="donut">
              <a:avLst>
                <a:gd name="adj" fmla="val 13818"/>
              </a:avLst>
            </a:prstGeom>
            <a:solidFill>
              <a:srgbClr val="235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3FB795E-CA78-4907-983B-22213FEA0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6950" y="2048520"/>
              <a:ext cx="361950" cy="36195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430BBA-1FFF-4F25-B144-D5AD61F5E97A}"/>
              </a:ext>
            </a:extLst>
          </p:cNvPr>
          <p:cNvGrpSpPr/>
          <p:nvPr/>
        </p:nvGrpSpPr>
        <p:grpSpPr>
          <a:xfrm>
            <a:off x="5078465" y="1644660"/>
            <a:ext cx="3387354" cy="1049730"/>
            <a:chOff x="776975" y="1653255"/>
            <a:chExt cx="3387354" cy="1049730"/>
          </a:xfrm>
        </p:grpSpPr>
        <p:sp>
          <p:nvSpPr>
            <p:cNvPr id="41" name="Google Shape;726;p68">
              <a:extLst>
                <a:ext uri="{FF2B5EF4-FFF2-40B4-BE49-F238E27FC236}">
                  <a16:creationId xmlns:a16="http://schemas.microsoft.com/office/drawing/2014/main" id="{D73C0C9C-F32C-49C5-8626-B81A41415DA5}"/>
                </a:ext>
              </a:extLst>
            </p:cNvPr>
            <p:cNvSpPr txBox="1"/>
            <p:nvPr/>
          </p:nvSpPr>
          <p:spPr>
            <a:xfrm>
              <a:off x="1666402" y="1653255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Kịp thời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" name="Google Shape;727;p68">
              <a:extLst>
                <a:ext uri="{FF2B5EF4-FFF2-40B4-BE49-F238E27FC236}">
                  <a16:creationId xmlns:a16="http://schemas.microsoft.com/office/drawing/2014/main" id="{BB83254D-C97B-48FB-A25B-BA8DFD553A53}"/>
                </a:ext>
              </a:extLst>
            </p:cNvPr>
            <p:cNvSpPr txBox="1"/>
            <p:nvPr/>
          </p:nvSpPr>
          <p:spPr>
            <a:xfrm>
              <a:off x="1666398" y="2087385"/>
              <a:ext cx="24979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Mức độ cập nhật của dữ liệu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" name="Google Shape;712;p68">
              <a:extLst>
                <a:ext uri="{FF2B5EF4-FFF2-40B4-BE49-F238E27FC236}">
                  <a16:creationId xmlns:a16="http://schemas.microsoft.com/office/drawing/2014/main" id="{790AD830-1869-487A-A093-A3D37FD2C4D9}"/>
                </a:ext>
              </a:extLst>
            </p:cNvPr>
            <p:cNvSpPr/>
            <p:nvPr/>
          </p:nvSpPr>
          <p:spPr>
            <a:xfrm>
              <a:off x="776975" y="1828395"/>
              <a:ext cx="801900" cy="802200"/>
            </a:xfrm>
            <a:prstGeom prst="donut">
              <a:avLst>
                <a:gd name="adj" fmla="val 1381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8F8B0A11-2F8C-4428-8443-01E542FE7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6950" y="2048520"/>
              <a:ext cx="361950" cy="36195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2796CB-A981-4937-9D49-EAE231182C79}"/>
              </a:ext>
            </a:extLst>
          </p:cNvPr>
          <p:cNvGrpSpPr/>
          <p:nvPr/>
        </p:nvGrpSpPr>
        <p:grpSpPr>
          <a:xfrm>
            <a:off x="5078465" y="2694390"/>
            <a:ext cx="3387354" cy="1049730"/>
            <a:chOff x="776975" y="1653255"/>
            <a:chExt cx="3387354" cy="1049730"/>
          </a:xfrm>
        </p:grpSpPr>
        <p:sp>
          <p:nvSpPr>
            <p:cNvPr id="48" name="Google Shape;726;p68">
              <a:extLst>
                <a:ext uri="{FF2B5EF4-FFF2-40B4-BE49-F238E27FC236}">
                  <a16:creationId xmlns:a16="http://schemas.microsoft.com/office/drawing/2014/main" id="{66201F70-084F-4734-8770-96B30DB26623}"/>
                </a:ext>
              </a:extLst>
            </p:cNvPr>
            <p:cNvSpPr txBox="1"/>
            <p:nvPr/>
          </p:nvSpPr>
          <p:spPr>
            <a:xfrm>
              <a:off x="1666402" y="1653255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Đáng tin cậy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" name="Google Shape;727;p68">
              <a:extLst>
                <a:ext uri="{FF2B5EF4-FFF2-40B4-BE49-F238E27FC236}">
                  <a16:creationId xmlns:a16="http://schemas.microsoft.com/office/drawing/2014/main" id="{CAD20879-2E1E-441D-906D-FBB4A9C27BE1}"/>
                </a:ext>
              </a:extLst>
            </p:cNvPr>
            <p:cNvSpPr txBox="1"/>
            <p:nvPr/>
          </p:nvSpPr>
          <p:spPr>
            <a:xfrm>
              <a:off x="1666398" y="2087385"/>
              <a:ext cx="24979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Mức độ tin cậy của dữ liệu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" name="Google Shape;712;p68">
              <a:extLst>
                <a:ext uri="{FF2B5EF4-FFF2-40B4-BE49-F238E27FC236}">
                  <a16:creationId xmlns:a16="http://schemas.microsoft.com/office/drawing/2014/main" id="{58CC02C8-D162-4B72-85D9-E42B04776F8F}"/>
                </a:ext>
              </a:extLst>
            </p:cNvPr>
            <p:cNvSpPr/>
            <p:nvPr/>
          </p:nvSpPr>
          <p:spPr>
            <a:xfrm>
              <a:off x="776975" y="1828395"/>
              <a:ext cx="801900" cy="802200"/>
            </a:xfrm>
            <a:prstGeom prst="donut">
              <a:avLst>
                <a:gd name="adj" fmla="val 13818"/>
              </a:avLst>
            </a:prstGeom>
            <a:solidFill>
              <a:srgbClr val="9DA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3C37A7E3-2C76-44F8-AC56-531BBEE68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6950" y="2048520"/>
              <a:ext cx="361950" cy="36195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CDE4533-9DC3-4064-B698-50997E38F96A}"/>
              </a:ext>
            </a:extLst>
          </p:cNvPr>
          <p:cNvGrpSpPr/>
          <p:nvPr/>
        </p:nvGrpSpPr>
        <p:grpSpPr>
          <a:xfrm>
            <a:off x="5078465" y="3741285"/>
            <a:ext cx="3387354" cy="1049730"/>
            <a:chOff x="776975" y="1653255"/>
            <a:chExt cx="3387354" cy="1049730"/>
          </a:xfrm>
        </p:grpSpPr>
        <p:sp>
          <p:nvSpPr>
            <p:cNvPr id="54" name="Google Shape;726;p68">
              <a:extLst>
                <a:ext uri="{FF2B5EF4-FFF2-40B4-BE49-F238E27FC236}">
                  <a16:creationId xmlns:a16="http://schemas.microsoft.com/office/drawing/2014/main" id="{89F80E12-BBD8-4D6A-B61B-78ACA4A61E3E}"/>
                </a:ext>
              </a:extLst>
            </p:cNvPr>
            <p:cNvSpPr txBox="1"/>
            <p:nvPr/>
          </p:nvSpPr>
          <p:spPr>
            <a:xfrm>
              <a:off x="1666402" y="1653255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Có thể diễn giải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" name="Google Shape;727;p68">
              <a:extLst>
                <a:ext uri="{FF2B5EF4-FFF2-40B4-BE49-F238E27FC236}">
                  <a16:creationId xmlns:a16="http://schemas.microsoft.com/office/drawing/2014/main" id="{0AE8BB40-CC41-415C-AA0F-FEEF2AE43EE1}"/>
                </a:ext>
              </a:extLst>
            </p:cNvPr>
            <p:cNvSpPr txBox="1"/>
            <p:nvPr/>
          </p:nvSpPr>
          <p:spPr>
            <a:xfrm>
              <a:off x="1666398" y="2087385"/>
              <a:ext cx="24979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Mức độ dễ hiểu của dữ liệu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6" name="Google Shape;712;p68">
              <a:extLst>
                <a:ext uri="{FF2B5EF4-FFF2-40B4-BE49-F238E27FC236}">
                  <a16:creationId xmlns:a16="http://schemas.microsoft.com/office/drawing/2014/main" id="{6983606D-E2D5-4DE9-B31E-DAF6EA78BC75}"/>
                </a:ext>
              </a:extLst>
            </p:cNvPr>
            <p:cNvSpPr/>
            <p:nvPr/>
          </p:nvSpPr>
          <p:spPr>
            <a:xfrm>
              <a:off x="776975" y="1828395"/>
              <a:ext cx="801900" cy="802200"/>
            </a:xfrm>
            <a:prstGeom prst="donut">
              <a:avLst>
                <a:gd name="adj" fmla="val 13818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3843AEBC-7DEB-4CE8-9249-51838ABDC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7303" y="2048520"/>
              <a:ext cx="361244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41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 Tổng quan về chuẩn bị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Các tác vụ chính trong chuẩn bị dữ liệu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2F7B4-7DC8-4BE0-8E81-3A8CF898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96" y="2150638"/>
            <a:ext cx="3030018" cy="1358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44E2B-1029-42EF-9420-82C23527F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97" y="1802202"/>
            <a:ext cx="2517335" cy="1826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93672DC-7A5A-4796-BD95-7D3C587994CE}"/>
              </a:ext>
            </a:extLst>
          </p:cNvPr>
          <p:cNvGrpSpPr/>
          <p:nvPr/>
        </p:nvGrpSpPr>
        <p:grpSpPr>
          <a:xfrm>
            <a:off x="902294" y="3628696"/>
            <a:ext cx="2336598" cy="1007820"/>
            <a:chOff x="561499" y="2743200"/>
            <a:chExt cx="2336598" cy="1007820"/>
          </a:xfrm>
        </p:grpSpPr>
        <p:sp>
          <p:nvSpPr>
            <p:cNvPr id="12" name="Google Shape;726;p68">
              <a:extLst>
                <a:ext uri="{FF2B5EF4-FFF2-40B4-BE49-F238E27FC236}">
                  <a16:creationId xmlns:a16="http://schemas.microsoft.com/office/drawing/2014/main" id="{C562C8FA-1B11-4FCD-AD6F-73748BB00713}"/>
                </a:ext>
              </a:extLst>
            </p:cNvPr>
            <p:cNvSpPr txBox="1"/>
            <p:nvPr/>
          </p:nvSpPr>
          <p:spPr>
            <a:xfrm>
              <a:off x="561502" y="2743200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Làm sạch dữ liệu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727;p68">
              <a:extLst>
                <a:ext uri="{FF2B5EF4-FFF2-40B4-BE49-F238E27FC236}">
                  <a16:creationId xmlns:a16="http://schemas.microsoft.com/office/drawing/2014/main" id="{2A9ADEBB-FC17-4BA5-B1AA-811D3113A78F}"/>
                </a:ext>
              </a:extLst>
            </p:cNvPr>
            <p:cNvSpPr txBox="1"/>
            <p:nvPr/>
          </p:nvSpPr>
          <p:spPr>
            <a:xfrm>
              <a:off x="561499" y="3135420"/>
              <a:ext cx="2336598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Loại bỏ nhiễu và sửa lỗi không nhất quán trong dữ liệu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5BCD4-D52C-4F2B-8642-70163A4C78D8}"/>
              </a:ext>
            </a:extLst>
          </p:cNvPr>
          <p:cNvGrpSpPr/>
          <p:nvPr/>
        </p:nvGrpSpPr>
        <p:grpSpPr>
          <a:xfrm>
            <a:off x="5099212" y="3628696"/>
            <a:ext cx="2675950" cy="1007820"/>
            <a:chOff x="561502" y="2743200"/>
            <a:chExt cx="2675950" cy="1007820"/>
          </a:xfrm>
        </p:grpSpPr>
        <p:sp>
          <p:nvSpPr>
            <p:cNvPr id="16" name="Google Shape;726;p68">
              <a:extLst>
                <a:ext uri="{FF2B5EF4-FFF2-40B4-BE49-F238E27FC236}">
                  <a16:creationId xmlns:a16="http://schemas.microsoft.com/office/drawing/2014/main" id="{851CFE3F-FF86-44FE-9DF7-E5528C43777F}"/>
                </a:ext>
              </a:extLst>
            </p:cNvPr>
            <p:cNvSpPr txBox="1"/>
            <p:nvPr/>
          </p:nvSpPr>
          <p:spPr>
            <a:xfrm>
              <a:off x="561502" y="2743200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Tích hợp dữ liệu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" name="Google Shape;727;p68">
              <a:extLst>
                <a:ext uri="{FF2B5EF4-FFF2-40B4-BE49-F238E27FC236}">
                  <a16:creationId xmlns:a16="http://schemas.microsoft.com/office/drawing/2014/main" id="{F38DA4DF-9125-40BA-9181-3043FE1DC854}"/>
                </a:ext>
              </a:extLst>
            </p:cNvPr>
            <p:cNvSpPr txBox="1"/>
            <p:nvPr/>
          </p:nvSpPr>
          <p:spPr>
            <a:xfrm>
              <a:off x="563879" y="3135420"/>
              <a:ext cx="2673573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H</a:t>
              </a:r>
              <a:r>
                <a:rPr lang="vi-VN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ợp nhất dữ liệu từ nhiều nguồn vào một kho lưu trữ dữ liệu nhất quán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6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85-D3E3-4309-A024-2C94868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1. Tổng quan về chuẩn bị dữ liệu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35C91-349E-4A1A-9798-7EC3A668FAA4}"/>
              </a:ext>
            </a:extLst>
          </p:cNvPr>
          <p:cNvSpPr/>
          <p:nvPr/>
        </p:nvSpPr>
        <p:spPr>
          <a:xfrm>
            <a:off x="622935" y="1040650"/>
            <a:ext cx="7722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800" b="1">
                <a:solidFill>
                  <a:srgbClr val="1C4587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  <a:sym typeface="Times New Roman"/>
              </a:rPr>
              <a:t>Các tác vụ chính trong chuẩn bị dữ liệu</a:t>
            </a:r>
            <a:endParaRPr lang="vi-VN" sz="1800" b="1">
              <a:solidFill>
                <a:srgbClr val="1C4587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5164-C58F-4B95-BE75-4755E3C57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2F7B4-7DC8-4BE0-8E81-3A8CF898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11" y="3139357"/>
            <a:ext cx="3013049" cy="226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44E2B-1029-42EF-9420-82C23527F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4" y="2078849"/>
            <a:ext cx="3895438" cy="1286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93672DC-7A5A-4796-BD95-7D3C587994CE}"/>
              </a:ext>
            </a:extLst>
          </p:cNvPr>
          <p:cNvGrpSpPr/>
          <p:nvPr/>
        </p:nvGrpSpPr>
        <p:grpSpPr>
          <a:xfrm>
            <a:off x="5187230" y="3471470"/>
            <a:ext cx="3046129" cy="1007820"/>
            <a:chOff x="561498" y="2743200"/>
            <a:chExt cx="3046129" cy="1007820"/>
          </a:xfrm>
        </p:grpSpPr>
        <p:sp>
          <p:nvSpPr>
            <p:cNvPr id="12" name="Google Shape;726;p68">
              <a:extLst>
                <a:ext uri="{FF2B5EF4-FFF2-40B4-BE49-F238E27FC236}">
                  <a16:creationId xmlns:a16="http://schemas.microsoft.com/office/drawing/2014/main" id="{C562C8FA-1B11-4FCD-AD6F-73748BB00713}"/>
                </a:ext>
              </a:extLst>
            </p:cNvPr>
            <p:cNvSpPr txBox="1"/>
            <p:nvPr/>
          </p:nvSpPr>
          <p:spPr>
            <a:xfrm>
              <a:off x="561502" y="2743200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Biến đổi dữ liệu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727;p68">
              <a:extLst>
                <a:ext uri="{FF2B5EF4-FFF2-40B4-BE49-F238E27FC236}">
                  <a16:creationId xmlns:a16="http://schemas.microsoft.com/office/drawing/2014/main" id="{2A9ADEBB-FC17-4BA5-B1AA-811D3113A78F}"/>
                </a:ext>
              </a:extLst>
            </p:cNvPr>
            <p:cNvSpPr txBox="1"/>
            <p:nvPr/>
          </p:nvSpPr>
          <p:spPr>
            <a:xfrm>
              <a:off x="561498" y="3135420"/>
              <a:ext cx="3046129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Biến đổi dữ liệu thành dạng phù hợp và thuận tiện cho thuật toán khai thác dữ liệu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5ECED0-4EE4-4ADA-B927-109AFD889A2B}"/>
              </a:ext>
            </a:extLst>
          </p:cNvPr>
          <p:cNvGrpSpPr/>
          <p:nvPr/>
        </p:nvGrpSpPr>
        <p:grpSpPr>
          <a:xfrm>
            <a:off x="622934" y="3471470"/>
            <a:ext cx="3786771" cy="1007820"/>
            <a:chOff x="561498" y="2743200"/>
            <a:chExt cx="3786771" cy="1007820"/>
          </a:xfrm>
        </p:grpSpPr>
        <p:sp>
          <p:nvSpPr>
            <p:cNvPr id="19" name="Google Shape;726;p68">
              <a:extLst>
                <a:ext uri="{FF2B5EF4-FFF2-40B4-BE49-F238E27FC236}">
                  <a16:creationId xmlns:a16="http://schemas.microsoft.com/office/drawing/2014/main" id="{122929AE-1879-458D-9AB9-2B07F359D374}"/>
                </a:ext>
              </a:extLst>
            </p:cNvPr>
            <p:cNvSpPr txBox="1"/>
            <p:nvPr/>
          </p:nvSpPr>
          <p:spPr>
            <a:xfrm>
              <a:off x="561502" y="2743200"/>
              <a:ext cx="2268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Roboto Slab" panose="020B0604020202020204"/>
                  <a:ea typeface="Montserrat"/>
                  <a:cs typeface="Montserrat"/>
                  <a:sym typeface="Montserrat"/>
                </a:rPr>
                <a:t>Rút gọn dữ liệu</a:t>
              </a:r>
              <a:endParaRPr b="1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Google Shape;727;p68">
              <a:extLst>
                <a:ext uri="{FF2B5EF4-FFF2-40B4-BE49-F238E27FC236}">
                  <a16:creationId xmlns:a16="http://schemas.microsoft.com/office/drawing/2014/main" id="{F079D9A2-1380-4494-BBCA-6641E5292075}"/>
                </a:ext>
              </a:extLst>
            </p:cNvPr>
            <p:cNvSpPr txBox="1"/>
            <p:nvPr/>
          </p:nvSpPr>
          <p:spPr>
            <a:xfrm>
              <a:off x="561498" y="3135420"/>
              <a:ext cx="378677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vi-VN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Giảm kích thước</a:t>
              </a: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 </a:t>
              </a:r>
              <a:r>
                <a:rPr lang="vi-VN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dữ liệu nhưng đảm</a:t>
              </a: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 </a:t>
              </a:r>
              <a:r>
                <a:rPr lang="vi-VN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bảo kết quả phân</a:t>
              </a:r>
              <a:r>
                <a:rPr lang="en-US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 </a:t>
              </a:r>
              <a:r>
                <a:rPr lang="vi-VN" sz="1200">
                  <a:latin typeface="Roboto Slab" panose="020B0604020202020204"/>
                  <a:ea typeface="Montserrat"/>
                  <a:cs typeface="Montserrat"/>
                  <a:sym typeface="Montserrat"/>
                </a:rPr>
                <a:t>tích.</a:t>
              </a:r>
              <a:endParaRPr sz="1200">
                <a:latin typeface="Roboto Slab" panose="020B0604020202020204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2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17E16-9495-4547-BFE4-501287B8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260" y="1908810"/>
            <a:ext cx="6051225" cy="1138187"/>
          </a:xfrm>
        </p:spPr>
        <p:txBody>
          <a:bodyPr/>
          <a:lstStyle/>
          <a:p>
            <a:r>
              <a:rPr lang="en-US" sz="7000">
                <a:solidFill>
                  <a:srgbClr val="3C78D8"/>
                </a:solidFill>
                <a:latin typeface="Roboto Slab" panose="020B0604020202020204"/>
              </a:rPr>
              <a:t>2. </a:t>
            </a:r>
            <a:r>
              <a:rPr lang="en-US">
                <a:latin typeface="Roboto Slab" panose="020B0604020202020204"/>
              </a:rPr>
              <a:t>Quá trình chuẩn bị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5B6B0-8656-49A1-96A8-48E595E85CE6}"/>
              </a:ext>
            </a:extLst>
          </p:cNvPr>
          <p:cNvSpPr/>
          <p:nvPr/>
        </p:nvSpPr>
        <p:spPr>
          <a:xfrm>
            <a:off x="4572000" y="2974607"/>
            <a:ext cx="31165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1C4587"/>
                </a:solidFill>
                <a:latin typeface="Roboto Slab" panose="020B0604020202020204"/>
              </a:rPr>
              <a:t>2.1  Làm sạch dữ liệu</a:t>
            </a:r>
            <a:endParaRPr lang="en-US" sz="500" b="1">
              <a:solidFill>
                <a:srgbClr val="1C4587"/>
              </a:solidFill>
              <a:latin typeface="Roboto Slab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1C4587"/>
                </a:solidFill>
                <a:latin typeface="Roboto Slab" panose="020B0604020202020204"/>
              </a:rPr>
              <a:t>2.2  Tích hợp dữ liệu</a:t>
            </a:r>
          </a:p>
        </p:txBody>
      </p:sp>
    </p:spTree>
    <p:extLst>
      <p:ext uri="{BB962C8B-B14F-4D97-AF65-F5344CB8AC3E}">
        <p14:creationId xmlns:p14="http://schemas.microsoft.com/office/powerpoint/2010/main" val="57070748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8" ma:contentTypeDescription="Tạo tài liệu mới." ma:contentTypeScope="" ma:versionID="90f41641059b552992a85ab4568862fa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95fb8332193d8898e67ddb1f2d94fa3a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dd761a-17fa-430a-b3a7-60aede42e57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A097F7-2251-4DDA-9D13-9A3894D99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17CEC4-D329-4B82-9F65-FBBBD597489B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91f001b-63df-4d49-aa15-0ce731e78454"/>
    <ds:schemaRef ds:uri="b3dd761a-17fa-430a-b3a7-60aede42e57b"/>
  </ds:schemaRefs>
</ds:datastoreItem>
</file>

<file path=customXml/itemProps3.xml><?xml version="1.0" encoding="utf-8"?>
<ds:datastoreItem xmlns:ds="http://schemas.openxmlformats.org/officeDocument/2006/customXml" ds:itemID="{3D0BA069-0038-4412-9A8C-B46685FA9B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3151</Words>
  <Application>Microsoft Office PowerPoint</Application>
  <PresentationFormat>On-screen Show (16:9)</PresentationFormat>
  <Paragraphs>389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Cambria</vt:lpstr>
      <vt:lpstr>Cambria Math</vt:lpstr>
      <vt:lpstr>Dosis</vt:lpstr>
      <vt:lpstr>Roboto Slab</vt:lpstr>
      <vt:lpstr>Sniglet</vt:lpstr>
      <vt:lpstr>Times New Roman</vt:lpstr>
      <vt:lpstr>Wingdings</vt:lpstr>
      <vt:lpstr>Friar template</vt:lpstr>
      <vt:lpstr>BÀI TẬP 2 Cách sử dụng ngôn ngữ Python trong quá trình chuẩn bị dữ liệu</vt:lpstr>
      <vt:lpstr>Nội dung</vt:lpstr>
      <vt:lpstr>PowerPoint Presentation</vt:lpstr>
      <vt:lpstr>1. Tổng quan về chuẩn bị dữ liệu</vt:lpstr>
      <vt:lpstr>1. Tổng quan về chuẩn bị dữ liệu</vt:lpstr>
      <vt:lpstr>1. Tổng quan về chuẩn bị dữ liệu</vt:lpstr>
      <vt:lpstr>1. Tổng quan về chuẩn bị dữ liệu</vt:lpstr>
      <vt:lpstr>1. Tổng quan về chuẩn bị dữ liệu</vt:lpstr>
      <vt:lpstr>PowerPoint Presentation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2.1 Làm sạch dữ liệu</vt:lpstr>
      <vt:lpstr>PowerPoint Presentation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2.2 Tích hợp dữ liệu</vt:lpstr>
      <vt:lpstr>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Le Han</dc:creator>
  <cp:lastModifiedBy>Bùi Nguyễn Anh Trung</cp:lastModifiedBy>
  <cp:revision>21</cp:revision>
  <dcterms:modified xsi:type="dcterms:W3CDTF">2023-03-22T08:01:08Z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