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</p:sldMasterIdLst>
  <p:notesMasterIdLst>
    <p:notesMasterId r:id="rId68"/>
  </p:notesMasterIdLst>
  <p:sldIdLst>
    <p:sldId id="256" r:id="rId5"/>
    <p:sldId id="271" r:id="rId6"/>
    <p:sldId id="348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8" r:id="rId17"/>
    <p:sldId id="389" r:id="rId18"/>
    <p:sldId id="390" r:id="rId19"/>
    <p:sldId id="391" r:id="rId20"/>
    <p:sldId id="278" r:id="rId21"/>
    <p:sldId id="392" r:id="rId22"/>
    <p:sldId id="393" r:id="rId23"/>
    <p:sldId id="394" r:id="rId24"/>
    <p:sldId id="395" r:id="rId25"/>
    <p:sldId id="350" r:id="rId26"/>
    <p:sldId id="355" r:id="rId27"/>
    <p:sldId id="357" r:id="rId28"/>
    <p:sldId id="356" r:id="rId29"/>
    <p:sldId id="349" r:id="rId30"/>
    <p:sldId id="396" r:id="rId31"/>
    <p:sldId id="370" r:id="rId32"/>
    <p:sldId id="281" r:id="rId33"/>
    <p:sldId id="312" r:id="rId34"/>
    <p:sldId id="332" r:id="rId35"/>
    <p:sldId id="397" r:id="rId36"/>
    <p:sldId id="398" r:id="rId37"/>
    <p:sldId id="400" r:id="rId38"/>
    <p:sldId id="401" r:id="rId39"/>
    <p:sldId id="311" r:id="rId40"/>
    <p:sldId id="402" r:id="rId41"/>
    <p:sldId id="319" r:id="rId42"/>
    <p:sldId id="403" r:id="rId43"/>
    <p:sldId id="320" r:id="rId44"/>
    <p:sldId id="323" r:id="rId45"/>
    <p:sldId id="324" r:id="rId46"/>
    <p:sldId id="325" r:id="rId47"/>
    <p:sldId id="404" r:id="rId48"/>
    <p:sldId id="321" r:id="rId49"/>
    <p:sldId id="326" r:id="rId50"/>
    <p:sldId id="327" r:id="rId51"/>
    <p:sldId id="328" r:id="rId52"/>
    <p:sldId id="368" r:id="rId53"/>
    <p:sldId id="364" r:id="rId54"/>
    <p:sldId id="365" r:id="rId55"/>
    <p:sldId id="367" r:id="rId56"/>
    <p:sldId id="361" r:id="rId57"/>
    <p:sldId id="366" r:id="rId58"/>
    <p:sldId id="359" r:id="rId59"/>
    <p:sldId id="358" r:id="rId60"/>
    <p:sldId id="354" r:id="rId61"/>
    <p:sldId id="345" r:id="rId62"/>
    <p:sldId id="347" r:id="rId63"/>
    <p:sldId id="373" r:id="rId64"/>
    <p:sldId id="352" r:id="rId65"/>
    <p:sldId id="374" r:id="rId66"/>
    <p:sldId id="371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7F25DE9-508E-44CE-95B1-47CCB545B05B}">
          <p14:sldIdLst>
            <p14:sldId id="256"/>
            <p14:sldId id="271"/>
          </p14:sldIdLst>
        </p14:section>
        <p14:section name="Apriori" id="{03A476B8-46D1-4488-BD33-5240CE1D1267}">
          <p14:sldIdLst>
            <p14:sldId id="348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8"/>
            <p14:sldId id="389"/>
            <p14:sldId id="390"/>
            <p14:sldId id="391"/>
            <p14:sldId id="278"/>
            <p14:sldId id="392"/>
            <p14:sldId id="393"/>
            <p14:sldId id="394"/>
          </p14:sldIdLst>
        </p14:section>
        <p14:section name="AprioriTID" id="{0D8394E0-F0E9-46F5-9DD0-98CC58E3E637}">
          <p14:sldIdLst>
            <p14:sldId id="395"/>
            <p14:sldId id="350"/>
            <p14:sldId id="355"/>
            <p14:sldId id="357"/>
            <p14:sldId id="356"/>
            <p14:sldId id="349"/>
          </p14:sldIdLst>
        </p14:section>
        <p14:section name="FP-Growth" id="{8F5BF7BF-27EF-4362-B40D-F82879130865}">
          <p14:sldIdLst>
            <p14:sldId id="396"/>
            <p14:sldId id="370"/>
            <p14:sldId id="281"/>
            <p14:sldId id="312"/>
            <p14:sldId id="332"/>
            <p14:sldId id="397"/>
            <p14:sldId id="398"/>
            <p14:sldId id="400"/>
            <p14:sldId id="401"/>
            <p14:sldId id="311"/>
            <p14:sldId id="402"/>
            <p14:sldId id="319"/>
            <p14:sldId id="403"/>
            <p14:sldId id="320"/>
            <p14:sldId id="323"/>
            <p14:sldId id="324"/>
            <p14:sldId id="325"/>
            <p14:sldId id="404"/>
            <p14:sldId id="321"/>
            <p14:sldId id="326"/>
            <p14:sldId id="327"/>
            <p14:sldId id="328"/>
          </p14:sldIdLst>
        </p14:section>
        <p14:section name="EClaT" id="{DB808416-7151-4C74-9215-C75EC51F6A24}">
          <p14:sldIdLst>
            <p14:sldId id="368"/>
            <p14:sldId id="364"/>
            <p14:sldId id="365"/>
            <p14:sldId id="367"/>
            <p14:sldId id="361"/>
            <p14:sldId id="366"/>
            <p14:sldId id="359"/>
            <p14:sldId id="358"/>
          </p14:sldIdLst>
        </p14:section>
        <p14:section name="Độ đo" id="{881197BF-2732-4B15-829E-5BC76795D1AF}">
          <p14:sldIdLst>
            <p14:sldId id="354"/>
            <p14:sldId id="345"/>
            <p14:sldId id="347"/>
            <p14:sldId id="373"/>
            <p14:sldId id="352"/>
            <p14:sldId id="374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0000"/>
    <a:srgbClr val="29569E"/>
    <a:srgbClr val="2E8CEA"/>
    <a:srgbClr val="FFD211"/>
    <a:srgbClr val="EABD00"/>
    <a:srgbClr val="DAB000"/>
    <a:srgbClr val="FFCC00"/>
    <a:srgbClr val="3D4965"/>
    <a:srgbClr val="ED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B3578-0F0A-1C0E-B999-05F30E4EB670}" v="75" dt="2023-04-05T08:51:54.270"/>
    <p1510:client id="{50E8CE87-B642-F123-AC37-C9D1C478CB92}" v="9" dt="2023-04-04T21:17:49.242"/>
    <p1510:client id="{879D384D-1400-45C6-82FC-5CEAD36B0678}" v="625" dt="2023-04-05T13:44:12.731"/>
    <p1510:client id="{DC0F26C3-465F-AFD2-5AB3-83E7B7A3433E}" v="33" dt="2023-04-05T14:00:19.677"/>
    <p1510:client id="{E034147B-1F12-4D5D-D8B9-983074E4FE7E}" v="1" dt="2023-04-05T13:15:02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0:40:3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0:40:3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1177658a5e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21177658a5e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2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50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94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5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2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31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30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000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086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72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445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786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8207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62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92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340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349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195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510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79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710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9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23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67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40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06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65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1347361" y="3186147"/>
            <a:ext cx="599146" cy="706813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7146421" y="4508764"/>
            <a:ext cx="1040884" cy="730621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1_Title + 1 colum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8;p4">
            <a:extLst>
              <a:ext uri="{FF2B5EF4-FFF2-40B4-BE49-F238E27FC236}">
                <a16:creationId xmlns:a16="http://schemas.microsoft.com/office/drawing/2014/main" id="{66C05CFC-3CAD-481B-863F-58FD8109C5BA}"/>
              </a:ext>
            </a:extLst>
          </p:cNvPr>
          <p:cNvSpPr/>
          <p:nvPr userDrawn="1"/>
        </p:nvSpPr>
        <p:spPr>
          <a:xfrm>
            <a:off x="-154350" y="73746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4" name="Google Shape;384;p18"/>
          <p:cNvSpPr txBox="1">
            <a:spLocks noGrp="1"/>
          </p:cNvSpPr>
          <p:nvPr>
            <p:ph type="title" hasCustomPrompt="1"/>
          </p:nvPr>
        </p:nvSpPr>
        <p:spPr>
          <a:xfrm>
            <a:off x="168692" y="180471"/>
            <a:ext cx="6140400" cy="4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asdasd</a:t>
            </a:r>
            <a:endParaRPr/>
          </a:p>
        </p:txBody>
      </p:sp>
      <p:sp>
        <p:nvSpPr>
          <p:cNvPr id="417" name="Google Shape;417;p1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6" name="Google Shape;386;p18"/>
          <p:cNvGrpSpPr/>
          <p:nvPr/>
        </p:nvGrpSpPr>
        <p:grpSpPr>
          <a:xfrm>
            <a:off x="7824032" y="-93537"/>
            <a:ext cx="1796289" cy="5330574"/>
            <a:chOff x="6023725" y="842300"/>
            <a:chExt cx="1358150" cy="4030375"/>
          </a:xfrm>
        </p:grpSpPr>
        <p:sp>
          <p:nvSpPr>
            <p:cNvPr id="387" name="Google Shape;387;p1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72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1_Caption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2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2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2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2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2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2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2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2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2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2"/>
          <p:cNvSpPr/>
          <p:nvPr/>
        </p:nvSpPr>
        <p:spPr>
          <a:xfrm rot="1920548">
            <a:off x="8225543" y="6252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2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2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2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7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253" name="Google Shape;253;p15"/>
          <p:cNvGrpSpPr/>
          <p:nvPr/>
        </p:nvGrpSpPr>
        <p:grpSpPr>
          <a:xfrm>
            <a:off x="7442903" y="-91154"/>
            <a:ext cx="1796289" cy="5330574"/>
            <a:chOff x="6023725" y="842300"/>
            <a:chExt cx="1358150" cy="4030375"/>
          </a:xfrm>
        </p:grpSpPr>
        <p:sp>
          <p:nvSpPr>
            <p:cNvPr id="254" name="Google Shape;254;p1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3" name="Google Shape;283;p1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 rot="1920548">
            <a:off x="7236718" y="46581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 rot="1920548">
            <a:off x="2436117" y="46581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735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7"/>
          <p:cNvSpPr/>
          <p:nvPr/>
        </p:nvSpPr>
        <p:spPr>
          <a:xfrm rot="1920548">
            <a:off x="8225543" y="6252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8;p4">
            <a:extLst>
              <a:ext uri="{FF2B5EF4-FFF2-40B4-BE49-F238E27FC236}">
                <a16:creationId xmlns:a16="http://schemas.microsoft.com/office/drawing/2014/main" id="{66C05CFC-3CAD-481B-863F-58FD8109C5BA}"/>
              </a:ext>
            </a:extLst>
          </p:cNvPr>
          <p:cNvSpPr/>
          <p:nvPr userDrawn="1"/>
        </p:nvSpPr>
        <p:spPr>
          <a:xfrm>
            <a:off x="-154350" y="73746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4" name="Google Shape;384;p18"/>
          <p:cNvSpPr txBox="1"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8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1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6" name="Google Shape;386;p18"/>
          <p:cNvGrpSpPr/>
          <p:nvPr/>
        </p:nvGrpSpPr>
        <p:grpSpPr>
          <a:xfrm>
            <a:off x="7720271" y="-91154"/>
            <a:ext cx="1796289" cy="5330574"/>
            <a:chOff x="6023725" y="842300"/>
            <a:chExt cx="1358150" cy="4030375"/>
          </a:xfrm>
        </p:grpSpPr>
        <p:sp>
          <p:nvSpPr>
            <p:cNvPr id="387" name="Google Shape;387;p1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48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 rot="1920548">
            <a:off x="8225543" y="6252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 txBox="1">
            <a:spLocks noGrp="1"/>
          </p:cNvSpPr>
          <p:nvPr>
            <p:ph type="sldNum" idx="12"/>
          </p:nvPr>
        </p:nvSpPr>
        <p:spPr>
          <a:xfrm>
            <a:off x="8599837" y="485340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28;p4">
            <a:extLst>
              <a:ext uri="{FF2B5EF4-FFF2-40B4-BE49-F238E27FC236}">
                <a16:creationId xmlns:a16="http://schemas.microsoft.com/office/drawing/2014/main" id="{F18A2B33-80AC-4BDA-B95C-0EDC29C9AB7B}"/>
              </a:ext>
            </a:extLst>
          </p:cNvPr>
          <p:cNvSpPr/>
          <p:nvPr userDrawn="1"/>
        </p:nvSpPr>
        <p:spPr>
          <a:xfrm>
            <a:off x="-154350" y="73746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5" name="Google Shape;384;p18">
            <a:extLst>
              <a:ext uri="{FF2B5EF4-FFF2-40B4-BE49-F238E27FC236}">
                <a16:creationId xmlns:a16="http://schemas.microsoft.com/office/drawing/2014/main" id="{AC25F5E5-AF1C-4551-902E-1313A65C3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77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9;p3">
            <a:extLst>
              <a:ext uri="{FF2B5EF4-FFF2-40B4-BE49-F238E27FC236}">
                <a16:creationId xmlns:a16="http://schemas.microsoft.com/office/drawing/2014/main" id="{B51D8F89-7704-4C33-9FA0-A27ECD7EDA12}"/>
              </a:ext>
            </a:extLst>
          </p:cNvPr>
          <p:cNvSpPr/>
          <p:nvPr userDrawn="1"/>
        </p:nvSpPr>
        <p:spPr>
          <a:xfrm rot="10800000" flipV="1">
            <a:off x="168692" y="858381"/>
            <a:ext cx="8795286" cy="4211374"/>
          </a:xfrm>
          <a:prstGeom prst="round1Rect">
            <a:avLst>
              <a:gd name="adj" fmla="val 110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5" name="Google Shape;24;p3">
            <a:extLst>
              <a:ext uri="{FF2B5EF4-FFF2-40B4-BE49-F238E27FC236}">
                <a16:creationId xmlns:a16="http://schemas.microsoft.com/office/drawing/2014/main" id="{1A00A217-F16D-4BA8-AD0A-D14C9EA0D78E}"/>
              </a:ext>
            </a:extLst>
          </p:cNvPr>
          <p:cNvSpPr/>
          <p:nvPr userDrawn="1"/>
        </p:nvSpPr>
        <p:spPr>
          <a:xfrm rot="10800000" flipV="1">
            <a:off x="372508" y="955305"/>
            <a:ext cx="8501675" cy="541678"/>
          </a:xfrm>
          <a:prstGeom prst="round1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 rot="1920548">
            <a:off x="8225543" y="6252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 txBox="1">
            <a:spLocks noGrp="1"/>
          </p:cNvSpPr>
          <p:nvPr>
            <p:ph type="sldNum" idx="12"/>
          </p:nvPr>
        </p:nvSpPr>
        <p:spPr>
          <a:xfrm>
            <a:off x="8599837" y="485340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28;p4">
            <a:extLst>
              <a:ext uri="{FF2B5EF4-FFF2-40B4-BE49-F238E27FC236}">
                <a16:creationId xmlns:a16="http://schemas.microsoft.com/office/drawing/2014/main" id="{F18A2B33-80AC-4BDA-B95C-0EDC29C9AB7B}"/>
              </a:ext>
            </a:extLst>
          </p:cNvPr>
          <p:cNvSpPr/>
          <p:nvPr userDrawn="1"/>
        </p:nvSpPr>
        <p:spPr>
          <a:xfrm>
            <a:off x="-154350" y="73746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5" name="Google Shape;384;p18">
            <a:extLst>
              <a:ext uri="{FF2B5EF4-FFF2-40B4-BE49-F238E27FC236}">
                <a16:creationId xmlns:a16="http://schemas.microsoft.com/office/drawing/2014/main" id="{AC25F5E5-AF1C-4551-902E-1313A65C3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8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466" name="Google Shape;466;p20"/>
          <p:cNvGrpSpPr/>
          <p:nvPr/>
        </p:nvGrpSpPr>
        <p:grpSpPr>
          <a:xfrm>
            <a:off x="7442903" y="-91154"/>
            <a:ext cx="1796289" cy="5330574"/>
            <a:chOff x="6023725" y="842300"/>
            <a:chExt cx="1358150" cy="4030375"/>
          </a:xfrm>
        </p:grpSpPr>
        <p:sp>
          <p:nvSpPr>
            <p:cNvPr id="467" name="Google Shape;467;p20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6" name="Google Shape;496;p20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97" name="Google Shape;497;p2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546" name="Google Shape;546;p23"/>
          <p:cNvGrpSpPr/>
          <p:nvPr/>
        </p:nvGrpSpPr>
        <p:grpSpPr>
          <a:xfrm>
            <a:off x="7442903" y="-91154"/>
            <a:ext cx="1796289" cy="5330574"/>
            <a:chOff x="6023725" y="842300"/>
            <a:chExt cx="1358150" cy="4030375"/>
          </a:xfrm>
        </p:grpSpPr>
        <p:sp>
          <p:nvSpPr>
            <p:cNvPr id="547" name="Google Shape;547;p2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6" name="Google Shape;576;p23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77" name="Google Shape;577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71" r:id="rId5"/>
    <p:sldLayoutId id="2147483672" r:id="rId6"/>
    <p:sldLayoutId id="2147483673" r:id="rId7"/>
    <p:sldLayoutId id="2147483665" r:id="rId8"/>
    <p:sldLayoutId id="2147483668" r:id="rId9"/>
    <p:sldLayoutId id="2147483682" r:id="rId10"/>
    <p:sldLayoutId id="2147483684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customXml" Target="../ink/ink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"/>
          <p:cNvSpPr txBox="1">
            <a:spLocks noGrp="1"/>
          </p:cNvSpPr>
          <p:nvPr>
            <p:ph type="ctrTitle"/>
          </p:nvPr>
        </p:nvSpPr>
        <p:spPr>
          <a:xfrm>
            <a:off x="956630" y="801450"/>
            <a:ext cx="7230741" cy="1602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z="25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  <a:t>BÀI TẬP </a:t>
            </a:r>
            <a:r>
              <a:rPr lang="en-US" sz="25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  <a:t>3</a:t>
            </a:r>
            <a:br>
              <a:rPr lang="en-US" sz="25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</a:br>
            <a:br>
              <a:rPr lang="vi-VN" sz="5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</a:br>
            <a:r>
              <a:rPr lang="vi-VN" sz="20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  <a:t>Sử dụng ngôn ngữ Python triển khai bài toán</a:t>
            </a:r>
            <a:r>
              <a:rPr lang="en-US" sz="20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  <a:t> </a:t>
            </a:r>
            <a:r>
              <a:rPr lang="vi-VN" sz="20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  <a:t>Khai Thác Tập Phổ Biến Và Luật Kết Hợp với các thuật toán cơ bản</a:t>
            </a:r>
            <a:endParaRPr lang="vi-VN" sz="2500" b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Dosi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67EA88-D483-48FD-B076-A1ECA2BE0A0E}"/>
              </a:ext>
            </a:extLst>
          </p:cNvPr>
          <p:cNvGrpSpPr/>
          <p:nvPr/>
        </p:nvGrpSpPr>
        <p:grpSpPr>
          <a:xfrm>
            <a:off x="5920029" y="2400207"/>
            <a:ext cx="2975610" cy="1736103"/>
            <a:chOff x="2385060" y="2339340"/>
            <a:chExt cx="2975610" cy="1736103"/>
          </a:xfrm>
        </p:grpSpPr>
        <p:sp>
          <p:nvSpPr>
            <p:cNvPr id="11" name="Google Shape;585;p24">
              <a:extLst>
                <a:ext uri="{FF2B5EF4-FFF2-40B4-BE49-F238E27FC236}">
                  <a16:creationId xmlns:a16="http://schemas.microsoft.com/office/drawing/2014/main" id="{0BF62E94-CF61-448E-AD9B-5BFC94326491}"/>
                </a:ext>
              </a:extLst>
            </p:cNvPr>
            <p:cNvSpPr txBox="1">
              <a:spLocks/>
            </p:cNvSpPr>
            <p:nvPr/>
          </p:nvSpPr>
          <p:spPr>
            <a:xfrm>
              <a:off x="2385060" y="2339340"/>
              <a:ext cx="2975610" cy="1592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l"/>
              <a:r>
                <a:rPr lang="vi-VN" sz="1400" b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Nhóm 3 </a:t>
              </a: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Hồ Thanh Tịnh </a:t>
              </a:r>
              <a:endParaRPr lang="en-US" sz="1400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Lê Nguyễn Bảo Hân </a:t>
              </a:r>
              <a:endParaRPr lang="en-US" sz="1400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Nguyễn Văn Đức Ngọc </a:t>
              </a:r>
              <a:endParaRPr lang="en-US" sz="1400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Bùi Nguyễn Anh Trung</a:t>
              </a: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Nguyễn Trần Minh Anh </a:t>
              </a:r>
            </a:p>
          </p:txBody>
        </p:sp>
        <p:sp>
          <p:nvSpPr>
            <p:cNvPr id="14" name="Google Shape;585;p24">
              <a:extLst>
                <a:ext uri="{FF2B5EF4-FFF2-40B4-BE49-F238E27FC236}">
                  <a16:creationId xmlns:a16="http://schemas.microsoft.com/office/drawing/2014/main" id="{30074BC8-1195-4BAB-AF13-7F83AFA86AE2}"/>
                </a:ext>
              </a:extLst>
            </p:cNvPr>
            <p:cNvSpPr txBox="1">
              <a:spLocks/>
            </p:cNvSpPr>
            <p:nvPr/>
          </p:nvSpPr>
          <p:spPr>
            <a:xfrm>
              <a:off x="4293870" y="2482863"/>
              <a:ext cx="1066800" cy="1592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l"/>
              <a:endParaRPr lang="en-US" sz="1400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 </a:t>
              </a: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20520813</a:t>
              </a:r>
              <a:endParaRPr lang="en-US" sz="1400" i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20520174</a:t>
              </a:r>
              <a:endParaRPr lang="en-US" sz="1400" i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20521666 </a:t>
              </a:r>
              <a:endParaRPr lang="en-US" sz="1400" i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20520332</a:t>
              </a: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20520394 </a:t>
              </a:r>
            </a:p>
            <a:p>
              <a:pPr algn="l"/>
              <a:endParaRPr lang="vi-VN" sz="1400" i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05A5AB-5C75-4F3E-80AA-72B7B6513E00}"/>
              </a:ext>
            </a:extLst>
          </p:cNvPr>
          <p:cNvSpPr txBox="1"/>
          <p:nvPr/>
        </p:nvSpPr>
        <p:spPr>
          <a:xfrm>
            <a:off x="2491740" y="177661"/>
            <a:ext cx="416369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rgbClr val="1C4587"/>
                </a:solidFill>
                <a:latin typeface="Roboto Slab" panose="020B0604020202020204"/>
              </a:rPr>
              <a:t>CS313.N22 – Khai Thác Dữ Liệu và Ứng Dụng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34ABC-A73E-0058-D178-8372E2645CF9}"/>
              </a:ext>
            </a:extLst>
          </p:cNvPr>
          <p:cNvSpPr txBox="1"/>
          <p:nvPr/>
        </p:nvSpPr>
        <p:spPr>
          <a:xfrm>
            <a:off x="597720" y="1730418"/>
            <a:ext cx="7149627" cy="2570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Tìm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1-hạng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600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Tạo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hạng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b="1" baseline="-250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(k - candidate itemset)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có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600" i="1" baseline="-250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(k-1)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hạng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Kiểm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viên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CSDL và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viên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Dừng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sz="12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C11F763-9C2E-40B1-43DE-16CF47FC4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10</a:t>
            </a:fld>
            <a:endParaRPr lang="en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DDCC436-C603-577A-397A-BEB72359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2D53D-37E2-4E12-BF3B-F45C7559CCF9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Ý t</a:t>
            </a:r>
            <a:r>
              <a:rPr lang="vi-VN" sz="2000" b="1">
                <a:solidFill>
                  <a:schemeClr val="bg2"/>
                </a:solidFill>
                <a:latin typeface="Roboto Slab" panose="020B0604020202020204"/>
              </a:rPr>
              <a:t>ư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ởng thuật toán</a:t>
            </a:r>
          </a:p>
        </p:txBody>
      </p:sp>
    </p:spTree>
    <p:extLst>
      <p:ext uri="{BB962C8B-B14F-4D97-AF65-F5344CB8AC3E}">
        <p14:creationId xmlns:p14="http://schemas.microsoft.com/office/powerpoint/2010/main" val="151397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35BD0-1AE9-1D3E-B33D-15E15DE483FC}"/>
              </a:ext>
            </a:extLst>
          </p:cNvPr>
          <p:cNvSpPr txBox="1"/>
          <p:nvPr/>
        </p:nvSpPr>
        <p:spPr>
          <a:xfrm>
            <a:off x="1269495" y="1650860"/>
            <a:ext cx="1232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</a:rPr>
              <a:t>Mã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</a:rPr>
              <a:t> giả: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F76ED-26F2-3CFC-91E4-3F6B348428AD}"/>
              </a:ext>
            </a:extLst>
          </p:cNvPr>
          <p:cNvSpPr txBox="1"/>
          <p:nvPr/>
        </p:nvSpPr>
        <p:spPr>
          <a:xfrm>
            <a:off x="2379991" y="1650860"/>
            <a:ext cx="4384018" cy="3298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C</a:t>
            </a:r>
            <a:r>
              <a:rPr lang="en-US" sz="1200" b="1" baseline="-250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k</a:t>
            </a:r>
            <a:r>
              <a:rPr lang="en-US" sz="1200" b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: 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Tập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ứng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viên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có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kích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thước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là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k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L</a:t>
            </a:r>
            <a:r>
              <a:rPr lang="en-US" sz="1200" b="1" baseline="-250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k</a:t>
            </a:r>
            <a:r>
              <a:rPr lang="en-US" sz="1200" b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: 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Tập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phổ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biến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có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kích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thước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là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k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D: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Cơ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sở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dữ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liệu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gốc</a:t>
            </a:r>
            <a:endParaRPr lang="en-US" sz="1200">
              <a:solidFill>
                <a:srgbClr val="000000"/>
              </a:solidFill>
              <a:effectLst/>
              <a:latin typeface="Roboto Slab" panose="020B0604020202020204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endParaRPr lang="en-US" sz="300">
              <a:solidFill>
                <a:srgbClr val="000000"/>
              </a:solidFill>
              <a:effectLst/>
              <a:latin typeface="Roboto Slab" panose="020B0604020202020204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L = L</a:t>
            </a:r>
            <a:r>
              <a:rPr lang="en-US" sz="1200" baseline="-250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1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= {Tập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ứng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viên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có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kích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thước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là</a:t>
            </a:r>
            <a:r>
              <a:rPr lang="en-US" sz="1200">
                <a:solidFill>
                  <a:srgbClr val="000000"/>
                </a:solidFill>
                <a:effectLst/>
                <a:latin typeface="Roboto Slab" panose="020B0604020202020204"/>
                <a:ea typeface="Calibri" panose="020F0502020204030204" pitchFamily="34" charset="0"/>
              </a:rPr>
              <a:t> 1};</a:t>
            </a:r>
            <a:endParaRPr lang="en-US" sz="500">
              <a:solidFill>
                <a:srgbClr val="000000"/>
              </a:solidFill>
              <a:effectLst/>
              <a:latin typeface="Roboto Slab" panose="020B0604020202020204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(k = 1; L</a:t>
            </a:r>
            <a:r>
              <a:rPr lang="en-US" sz="1200" baseline="-25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k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!=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∅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 k++)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</a:p>
          <a:p>
            <a:pPr marL="457200">
              <a:spcAft>
                <a:spcPts val="80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𝐶</a:t>
            </a:r>
            <a:r>
              <a:rPr lang="en-US" sz="1200" baseline="-25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𝑘</a:t>
            </a:r>
            <a:r>
              <a:rPr lang="en-US" sz="1200" baseline="-25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+1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apriori_gen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(L</a:t>
            </a:r>
            <a:r>
              <a:rPr lang="en-US" sz="1200" baseline="-250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k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); </a:t>
            </a:r>
          </a:p>
          <a:p>
            <a:pPr indent="457200">
              <a:spcAft>
                <a:spcPts val="800"/>
              </a:spcAft>
            </a:pP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(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𝑐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𝐶</a:t>
            </a:r>
            <a:r>
              <a:rPr lang="en-US" sz="1200" baseline="-25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K+1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  </a:t>
            </a:r>
            <a:r>
              <a:rPr lang="en-US" sz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c.count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=0;</a:t>
            </a:r>
          </a:p>
          <a:p>
            <a:pPr indent="457200">
              <a:spcAft>
                <a:spcPts val="800"/>
              </a:spcAft>
            </a:pP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(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𝑡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𝐷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 </a:t>
            </a:r>
          </a:p>
          <a:p>
            <a:pPr marL="857250">
              <a:spcAft>
                <a:spcPts val="80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{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(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𝑐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𝐶</a:t>
            </a:r>
            <a:r>
              <a:rPr lang="en-US" sz="1200" baseline="-25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K+1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and c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⊂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t)  </a:t>
            </a:r>
            <a:r>
              <a:rPr lang="en-US" sz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c.count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++; }</a:t>
            </a:r>
          </a:p>
          <a:p>
            <a:pPr indent="457200">
              <a:spcAft>
                <a:spcPts val="80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</a:t>
            </a:r>
            <a:r>
              <a:rPr lang="en-US" sz="1200" baseline="-25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k+1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= {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𝑐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𝐶</a:t>
            </a:r>
            <a:r>
              <a:rPr lang="en-US" sz="1200" baseline="-25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𝑘</a:t>
            </a:r>
            <a:r>
              <a:rPr lang="en-US" sz="1200" baseline="-25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+1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|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𝑐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.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𝑐𝑜𝑢𝑛𝑡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≥ 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𝑚𝑖𝑛𝑠𝑢𝑝𝑝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</a:p>
          <a:p>
            <a:pPr indent="457200">
              <a:spcAft>
                <a:spcPts val="800"/>
              </a:spcAft>
            </a:pP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return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U</a:t>
            </a:r>
            <a:r>
              <a:rPr lang="en-US" sz="1200" baseline="-250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k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L</a:t>
            </a:r>
            <a:r>
              <a:rPr lang="en-US" sz="1200" baseline="-25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k</a:t>
            </a:r>
            <a:endParaRPr lang="en-US" sz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B5026A-38C7-BB4B-6858-8EAB5B71D8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ABCE826-9FBE-BE1A-0150-ED1362E4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C7432-27D7-4A8A-B098-A6075088671D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Ý t</a:t>
            </a:r>
            <a:r>
              <a:rPr lang="vi-VN" sz="2000" b="1">
                <a:solidFill>
                  <a:schemeClr val="bg2"/>
                </a:solidFill>
                <a:latin typeface="Roboto Slab" panose="020B0604020202020204"/>
              </a:rPr>
              <a:t>ư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ởng thuật toán</a:t>
            </a:r>
          </a:p>
        </p:txBody>
      </p:sp>
    </p:spTree>
    <p:extLst>
      <p:ext uri="{BB962C8B-B14F-4D97-AF65-F5344CB8AC3E}">
        <p14:creationId xmlns:p14="http://schemas.microsoft.com/office/powerpoint/2010/main" val="312997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3A182B-5740-0EF5-A566-686968AF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00" y="1721580"/>
            <a:ext cx="1161320" cy="310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3E51F-8F71-8D54-BD35-FCE0DC560519}"/>
              </a:ext>
            </a:extLst>
          </p:cNvPr>
          <p:cNvSpPr txBox="1"/>
          <p:nvPr/>
        </p:nvSpPr>
        <p:spPr>
          <a:xfrm>
            <a:off x="597721" y="1760861"/>
            <a:ext cx="424003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Cho tập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với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minsup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= 2/9 (support_count = 2)</a:t>
            </a:r>
            <a:endParaRPr lang="en-US" sz="18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minconf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= 70%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1B5AA0-58FB-189C-98B8-560CADDEE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391C-3F1F-BAA4-12B5-B03D3D8D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0D449-B00A-49DF-82EC-87C99426336A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Ví dụ</a:t>
            </a:r>
          </a:p>
        </p:txBody>
      </p:sp>
    </p:spTree>
    <p:extLst>
      <p:ext uri="{BB962C8B-B14F-4D97-AF65-F5344CB8AC3E}">
        <p14:creationId xmlns:p14="http://schemas.microsoft.com/office/powerpoint/2010/main" val="120197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3A182B-5740-0EF5-A566-686968AF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11" y="1677056"/>
            <a:ext cx="1161320" cy="310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3E51F-8F71-8D54-BD35-FCE0DC560519}"/>
              </a:ext>
            </a:extLst>
          </p:cNvPr>
          <p:cNvSpPr txBox="1"/>
          <p:nvPr/>
        </p:nvSpPr>
        <p:spPr>
          <a:xfrm>
            <a:off x="2984081" y="1677056"/>
            <a:ext cx="561575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Tạo tập phổ biến gồm các phần tử có </a:t>
            </a:r>
            <a:r>
              <a:rPr lang="en-US" sz="1800" b="1" i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 hạng mục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1B5AA0-58FB-189C-98B8-560CADDEE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391C-3F1F-BAA4-12B5-B03D3D8D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0D449-B00A-49DF-82EC-87C99426336A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Ví dụ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D0B79B-09C0-4FA3-A482-B30DB1D3E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66" y="2306248"/>
            <a:ext cx="2053977" cy="2185742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282DDFF-1BC1-404E-9317-05432935A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92" y="2306248"/>
            <a:ext cx="2022974" cy="2185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FCDAE1-C47C-4CA0-9808-855E0F8A8068}"/>
              </a:ext>
            </a:extLst>
          </p:cNvPr>
          <p:cNvSpPr txBox="1"/>
          <p:nvPr/>
        </p:nvSpPr>
        <p:spPr>
          <a:xfrm>
            <a:off x="1479371" y="47679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B4980-DD33-404C-8C8D-A33CEBC56C8F}"/>
              </a:ext>
            </a:extLst>
          </p:cNvPr>
          <p:cNvSpPr txBox="1"/>
          <p:nvPr/>
        </p:nvSpPr>
        <p:spPr>
          <a:xfrm>
            <a:off x="4114184" y="449199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C</a:t>
            </a:r>
            <a:r>
              <a:rPr lang="en-US" b="1" i="1" baseline="-25000">
                <a:latin typeface="Roboto Slab" panose="020B0604020202020204"/>
              </a:rPr>
              <a:t>1</a:t>
            </a:r>
            <a:endParaRPr lang="en-US" b="1" i="1">
              <a:latin typeface="Roboto Slab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23B7D-34F2-4B38-A727-0A73119C3981}"/>
              </a:ext>
            </a:extLst>
          </p:cNvPr>
          <p:cNvSpPr txBox="1"/>
          <p:nvPr/>
        </p:nvSpPr>
        <p:spPr>
          <a:xfrm>
            <a:off x="6854137" y="449199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L</a:t>
            </a:r>
            <a:r>
              <a:rPr lang="en-US" b="1" i="1" baseline="-25000">
                <a:latin typeface="Roboto Slab" panose="020B0604020202020204"/>
              </a:rPr>
              <a:t>1</a:t>
            </a:r>
            <a:endParaRPr lang="en-US" b="1" i="1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6158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3E51F-8F71-8D54-BD35-FCE0DC560519}"/>
              </a:ext>
            </a:extLst>
          </p:cNvPr>
          <p:cNvSpPr txBox="1"/>
          <p:nvPr/>
        </p:nvSpPr>
        <p:spPr>
          <a:xfrm>
            <a:off x="597721" y="1596006"/>
            <a:ext cx="561575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Tạo tập phổ biến gồm các phần tử có </a:t>
            </a:r>
            <a:r>
              <a:rPr lang="en-US" sz="1800" b="1" i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 hạng mục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1B5AA0-58FB-189C-98B8-560CADDEE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391C-3F1F-BAA4-12B5-B03D3D8D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0D449-B00A-49DF-82EC-87C99426336A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Ví dụ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282DDFF-1BC1-404E-9317-05432935A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20" y="2306248"/>
            <a:ext cx="2022974" cy="21857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723B7D-34F2-4B38-A727-0A73119C3981}"/>
              </a:ext>
            </a:extLst>
          </p:cNvPr>
          <p:cNvSpPr txBox="1"/>
          <p:nvPr/>
        </p:nvSpPr>
        <p:spPr>
          <a:xfrm>
            <a:off x="1889707" y="449199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L</a:t>
            </a:r>
            <a:r>
              <a:rPr lang="en-US" b="1" i="1" baseline="-25000">
                <a:latin typeface="Roboto Slab" panose="020B0604020202020204"/>
              </a:rPr>
              <a:t>1</a:t>
            </a:r>
            <a:endParaRPr lang="en-US" b="1" i="1">
              <a:latin typeface="Roboto Slab" panose="020B0604020202020204"/>
            </a:endParaRP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051CE16F-EB2A-4819-9E0B-D0F7BAB27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52" y="2122170"/>
            <a:ext cx="1111339" cy="2630388"/>
          </a:xfrm>
          <a:prstGeom prst="rect">
            <a:avLst/>
          </a:prstGeo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C50C7E27-5502-4835-AA0B-29C4C4F9B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0" y="2309203"/>
            <a:ext cx="1546860" cy="2182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D346AC-F5FF-4C95-A3AA-9907A524A42A}"/>
              </a:ext>
            </a:extLst>
          </p:cNvPr>
          <p:cNvSpPr txBox="1"/>
          <p:nvPr/>
        </p:nvSpPr>
        <p:spPr>
          <a:xfrm>
            <a:off x="4585921" y="475255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C</a:t>
            </a:r>
            <a:r>
              <a:rPr lang="en-US" b="1" i="1" baseline="-25000">
                <a:latin typeface="Roboto Slab" panose="020B0604020202020204"/>
              </a:rPr>
              <a:t>2</a:t>
            </a:r>
            <a:endParaRPr lang="en-US" b="1" i="1">
              <a:latin typeface="Roboto Slab" panose="020B06040202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67A6E6-3814-4679-924F-FDDB57350BF5}"/>
              </a:ext>
            </a:extLst>
          </p:cNvPr>
          <p:cNvSpPr txBox="1"/>
          <p:nvPr/>
        </p:nvSpPr>
        <p:spPr>
          <a:xfrm>
            <a:off x="7014210" y="448734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L</a:t>
            </a:r>
            <a:r>
              <a:rPr lang="en-US" b="1" i="1" baseline="-25000">
                <a:latin typeface="Roboto Slab" panose="020B0604020202020204"/>
              </a:rPr>
              <a:t>2</a:t>
            </a:r>
            <a:endParaRPr lang="en-US" b="1" i="1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7203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3E51F-8F71-8D54-BD35-FCE0DC560519}"/>
              </a:ext>
            </a:extLst>
          </p:cNvPr>
          <p:cNvSpPr txBox="1"/>
          <p:nvPr/>
        </p:nvSpPr>
        <p:spPr>
          <a:xfrm>
            <a:off x="597721" y="1596006"/>
            <a:ext cx="561575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Tạo tập phổ biến gồm các phần tử có </a:t>
            </a:r>
            <a:r>
              <a:rPr lang="en-US" sz="1800" b="1" i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3 hạng mục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1B5AA0-58FB-189C-98B8-560CADDEE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391C-3F1F-BAA4-12B5-B03D3D8D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0D449-B00A-49DF-82EC-87C99426336A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Ví dụ</a:t>
            </a:r>
          </a:p>
        </p:txBody>
      </p: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C50C7E27-5502-4835-AA0B-29C4C4F9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2309203"/>
            <a:ext cx="1546860" cy="21827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67A6E6-3814-4679-924F-FDDB57350BF5}"/>
              </a:ext>
            </a:extLst>
          </p:cNvPr>
          <p:cNvSpPr txBox="1"/>
          <p:nvPr/>
        </p:nvSpPr>
        <p:spPr>
          <a:xfrm>
            <a:off x="1748790" y="449198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L</a:t>
            </a:r>
            <a:r>
              <a:rPr lang="en-US" b="1" i="1" baseline="-25000">
                <a:latin typeface="Roboto Slab" panose="020B0604020202020204"/>
              </a:rPr>
              <a:t>2</a:t>
            </a:r>
            <a:endParaRPr lang="en-US" b="1" i="1">
              <a:latin typeface="Roboto Slab" panose="020B0604020202020204"/>
            </a:endParaRP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0C372FB-C4A3-4E8C-975F-A73C1FD07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2692552"/>
            <a:ext cx="1874520" cy="131826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46A1586-CE31-4F73-9ACB-79F3440D5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0" y="2692552"/>
            <a:ext cx="1874520" cy="13182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017FD1-213C-4E59-86D2-00B1A302BCB6}"/>
              </a:ext>
            </a:extLst>
          </p:cNvPr>
          <p:cNvSpPr txBox="1"/>
          <p:nvPr/>
        </p:nvSpPr>
        <p:spPr>
          <a:xfrm>
            <a:off x="7139940" y="400319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L</a:t>
            </a:r>
            <a:r>
              <a:rPr lang="en-US" b="1" i="1" baseline="-25000">
                <a:latin typeface="Roboto Slab" panose="020B0604020202020204"/>
              </a:rPr>
              <a:t>3</a:t>
            </a:r>
            <a:endParaRPr lang="en-US" b="1" i="1">
              <a:latin typeface="Roboto Slab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20BCB0-24CA-4819-9EF9-B3D46C9F015E}"/>
              </a:ext>
            </a:extLst>
          </p:cNvPr>
          <p:cNvSpPr txBox="1"/>
          <p:nvPr/>
        </p:nvSpPr>
        <p:spPr>
          <a:xfrm>
            <a:off x="4297680" y="401081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C</a:t>
            </a:r>
            <a:r>
              <a:rPr lang="en-US" b="1" i="1" baseline="-25000">
                <a:latin typeface="Roboto Slab" panose="020B0604020202020204"/>
              </a:rPr>
              <a:t>3</a:t>
            </a:r>
            <a:endParaRPr lang="en-US" b="1" i="1">
              <a:latin typeface="Roboto Slab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AF256-2E9D-450A-AAEF-0D9E92CF756E}"/>
              </a:ext>
            </a:extLst>
          </p:cNvPr>
          <p:cNvSpPr txBox="1"/>
          <p:nvPr/>
        </p:nvSpPr>
        <p:spPr>
          <a:xfrm>
            <a:off x="5589270" y="3074669"/>
            <a:ext cx="62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Roboto Slab" panose="020B0604020202020204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853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3E51F-8F71-8D54-BD35-FCE0DC560519}"/>
              </a:ext>
            </a:extLst>
          </p:cNvPr>
          <p:cNvSpPr txBox="1"/>
          <p:nvPr/>
        </p:nvSpPr>
        <p:spPr>
          <a:xfrm>
            <a:off x="597721" y="1596006"/>
            <a:ext cx="561575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Tạo tập phổ biến gồm các phần tử có </a:t>
            </a:r>
            <a:r>
              <a:rPr lang="en-US" sz="1800" b="1" i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4 hạng mục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1B5AA0-58FB-189C-98B8-560CADDEE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391C-3F1F-BAA4-12B5-B03D3D8D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0D449-B00A-49DF-82EC-87C99426336A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Ví dụ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46A1586-CE31-4F73-9ACB-79F3440D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1" y="2571750"/>
            <a:ext cx="1874520" cy="13182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017FD1-213C-4E59-86D2-00B1A302BCB6}"/>
              </a:ext>
            </a:extLst>
          </p:cNvPr>
          <p:cNvSpPr txBox="1"/>
          <p:nvPr/>
        </p:nvSpPr>
        <p:spPr>
          <a:xfrm>
            <a:off x="1378771" y="388238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Roboto Slab" panose="020B0604020202020204"/>
              </a:rPr>
              <a:t>L</a:t>
            </a:r>
            <a:r>
              <a:rPr lang="en-US" b="1" i="1" baseline="-25000">
                <a:latin typeface="Roboto Slab" panose="020B0604020202020204"/>
              </a:rPr>
              <a:t>3</a:t>
            </a:r>
            <a:endParaRPr lang="en-US" b="1" i="1">
              <a:latin typeface="Roboto Slab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1098B-6EAA-482E-846D-830A21A93CB2}"/>
              </a:ext>
            </a:extLst>
          </p:cNvPr>
          <p:cNvSpPr txBox="1"/>
          <p:nvPr/>
        </p:nvSpPr>
        <p:spPr>
          <a:xfrm>
            <a:off x="2667697" y="2379332"/>
            <a:ext cx="6206490" cy="170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Kết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algn="just">
              <a:lnSpc>
                <a:spcPct val="150000"/>
              </a:lnSpc>
            </a:pP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có </a:t>
            </a:r>
            <a:r>
              <a:rPr lang="en-US" sz="1800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1800" i="1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hạng</a:t>
            </a:r>
            <a:r>
              <a:rPr lang="en-US" sz="1800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800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{I</a:t>
            </a:r>
            <a:r>
              <a:rPr lang="en-US" sz="1800" baseline="-250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 I</a:t>
            </a:r>
            <a:r>
              <a:rPr lang="en-US" sz="1800" baseline="-250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 I</a:t>
            </a:r>
            <a:r>
              <a:rPr lang="en-US" sz="1800" baseline="-250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 I</a:t>
            </a:r>
            <a:r>
              <a:rPr lang="en-US" sz="1800" baseline="-250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Bị loại khỏi </a:t>
            </a:r>
            <a:r>
              <a:rPr lang="en-US" sz="1800" b="1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 i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{I</a:t>
            </a:r>
            <a:r>
              <a:rPr lang="en-US" sz="1800" baseline="-250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 I</a:t>
            </a:r>
            <a:r>
              <a:rPr lang="en-US" sz="1800" baseline="-250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 I</a:t>
            </a:r>
            <a:r>
              <a:rPr lang="en-US" sz="1800" baseline="-250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có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="1" i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 i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rỗng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1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="1" i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rỗng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K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ết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thúc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z="18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20BC3-013C-4008-DCA2-3EA40B6687E5}"/>
              </a:ext>
            </a:extLst>
          </p:cNvPr>
          <p:cNvSpPr txBox="1"/>
          <p:nvPr/>
        </p:nvSpPr>
        <p:spPr>
          <a:xfrm>
            <a:off x="597721" y="1637135"/>
            <a:ext cx="8138609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Tìm các luật kết h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ợp</a:t>
            </a:r>
          </a:p>
          <a:p>
            <a:pPr>
              <a:lnSpc>
                <a:spcPct val="150000"/>
              </a:lnSpc>
            </a:pPr>
            <a:endParaRPr lang="en-US" sz="500" b="1"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Ta có </a:t>
            </a:r>
            <a:r>
              <a:rPr lang="en-US" sz="1800" b="1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= {{I</a:t>
            </a:r>
            <a:r>
              <a:rPr lang="en-US" sz="1800" baseline="-250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}, {I</a:t>
            </a:r>
            <a:r>
              <a:rPr lang="en-US" sz="1800" baseline="-250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}, {I</a:t>
            </a:r>
            <a:r>
              <a:rPr lang="en-US" sz="1800" baseline="-250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}, {I</a:t>
            </a:r>
            <a:r>
              <a:rPr lang="en-US" sz="1800" baseline="-250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}, {I</a:t>
            </a:r>
            <a:r>
              <a:rPr lang="en-US" sz="1800" baseline="-250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}, </a:t>
            </a:r>
          </a:p>
          <a:p>
            <a:pPr marL="1085850">
              <a:lnSpc>
                <a:spcPct val="150000"/>
              </a:lnSpc>
            </a:pPr>
            <a:r>
              <a:rPr lang="en-ID" sz="1800">
                <a:latin typeface="Roboto Slab" panose="020B0604020202020204"/>
              </a:rPr>
              <a:t>{I</a:t>
            </a:r>
            <a:r>
              <a:rPr lang="en-ID" sz="1800" baseline="-25000">
                <a:latin typeface="Roboto Slab" panose="020B0604020202020204"/>
              </a:rPr>
              <a:t>1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1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3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1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5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3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4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5</a:t>
            </a:r>
            <a:r>
              <a:rPr lang="en-ID" sz="1800">
                <a:latin typeface="Roboto Slab" panose="020B0604020202020204"/>
              </a:rPr>
              <a:t>}</a:t>
            </a:r>
          </a:p>
          <a:p>
            <a:pPr marL="1085850">
              <a:lnSpc>
                <a:spcPct val="150000"/>
              </a:lnSpc>
            </a:pPr>
            <a:r>
              <a:rPr lang="en-ID" sz="1800">
                <a:latin typeface="Roboto Slab" panose="020B0604020202020204"/>
              </a:rPr>
              <a:t>{I</a:t>
            </a:r>
            <a:r>
              <a:rPr lang="en-ID" sz="1800" baseline="-25000">
                <a:latin typeface="Roboto Slab" panose="020B0604020202020204"/>
              </a:rPr>
              <a:t>1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3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1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5</a:t>
            </a:r>
            <a:r>
              <a:rPr lang="en-ID" sz="1800">
                <a:latin typeface="Roboto Slab" panose="020B0604020202020204"/>
              </a:rPr>
              <a:t>}} </a:t>
            </a:r>
          </a:p>
          <a:p>
            <a:pPr>
              <a:lnSpc>
                <a:spcPct val="150000"/>
              </a:lnSpc>
            </a:pP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Giả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D" sz="1800">
                <a:latin typeface="Roboto Slab" panose="020B0604020202020204"/>
              </a:rPr>
              <a:t>{I</a:t>
            </a:r>
            <a:r>
              <a:rPr lang="en-ID" sz="1800" baseline="-25000">
                <a:latin typeface="Roboto Slab" panose="020B0604020202020204"/>
              </a:rPr>
              <a:t>1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5</a:t>
            </a:r>
            <a:r>
              <a:rPr lang="en-ID" sz="1800">
                <a:latin typeface="Roboto Slab" panose="020B0604020202020204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Tất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rỗng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>
                <a:latin typeface="Roboto Slab" panose="020B0604020202020204"/>
              </a:rPr>
              <a:t>{I</a:t>
            </a:r>
            <a:r>
              <a:rPr lang="en-ID" sz="1800" baseline="-25000">
                <a:latin typeface="Roboto Slab" panose="020B0604020202020204"/>
              </a:rPr>
              <a:t>1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1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5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,I</a:t>
            </a:r>
            <a:r>
              <a:rPr lang="en-ID" sz="1800" baseline="-25000">
                <a:latin typeface="Roboto Slab" panose="020B0604020202020204"/>
              </a:rPr>
              <a:t>5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1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2</a:t>
            </a:r>
            <a:r>
              <a:rPr lang="en-ID" sz="1800">
                <a:latin typeface="Roboto Slab" panose="020B0604020202020204"/>
              </a:rPr>
              <a:t>}, {I</a:t>
            </a:r>
            <a:r>
              <a:rPr lang="en-ID" sz="1800" baseline="-25000">
                <a:latin typeface="Roboto Slab" panose="020B0604020202020204"/>
              </a:rPr>
              <a:t>5</a:t>
            </a:r>
            <a:r>
              <a:rPr lang="en-ID" sz="1800">
                <a:latin typeface="Roboto Slab" panose="020B0604020202020204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sz="18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minconf 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= 70%</a:t>
            </a:r>
          </a:p>
          <a:p>
            <a:endParaRPr lang="en-US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0C8784-8A10-82E7-0346-FE77AC666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AA5E48-68CE-80C2-926F-2B4F648D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1.1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Apriori</a:t>
            </a:r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7CC12-746B-4FF2-B5C6-51C27485193E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Ví dụ</a:t>
            </a:r>
          </a:p>
        </p:txBody>
      </p:sp>
    </p:spTree>
    <p:extLst>
      <p:ext uri="{BB962C8B-B14F-4D97-AF65-F5344CB8AC3E}">
        <p14:creationId xmlns:p14="http://schemas.microsoft.com/office/powerpoint/2010/main" val="342006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20BC3-013C-4008-DCA2-3EA40B6687E5}"/>
              </a:ext>
            </a:extLst>
          </p:cNvPr>
          <p:cNvSpPr txBox="1"/>
          <p:nvPr/>
        </p:nvSpPr>
        <p:spPr>
          <a:xfrm>
            <a:off x="597721" y="1642346"/>
            <a:ext cx="8138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^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algn="just">
              <a:spcAft>
                <a:spcPts val="600"/>
              </a:spcAft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Confidence = 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}/suppc{I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 = 2/4 = 50%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285750" algn="just"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bị loại do &lt;70%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algn="just">
              <a:spcAft>
                <a:spcPts val="600"/>
              </a:spcAft>
            </a:pPr>
            <a:endParaRPr lang="vi-VN" sz="2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^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b="1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algn="just">
              <a:spcAft>
                <a:spcPts val="600"/>
              </a:spcAft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Confidence = 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}/suppc{I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 = 2/2 = 100% 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285750" algn="just"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được chọn 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algn="just">
              <a:spcAft>
                <a:spcPts val="600"/>
              </a:spcAft>
            </a:pPr>
            <a:endParaRPr lang="vi-VN" sz="200" b="1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^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algn="just">
              <a:spcAft>
                <a:spcPts val="600"/>
              </a:spcAft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Confidence = 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}/suppc{I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 = 2/2 = 100%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algn="just">
              <a:spcAft>
                <a:spcPts val="600"/>
              </a:spcAft>
            </a:pPr>
            <a:r>
              <a:rPr lang="en-US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được chọn (&gt;70%)</a:t>
            </a:r>
            <a:endParaRPr lang="en-US" sz="12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0C8784-8A10-82E7-0346-FE77AC666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AA5E48-68CE-80C2-926F-2B4F648D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1.1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Apriori</a:t>
            </a:r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7CC12-746B-4FF2-B5C6-51C27485193E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Ví dụ</a:t>
            </a:r>
          </a:p>
        </p:txBody>
      </p:sp>
    </p:spTree>
    <p:extLst>
      <p:ext uri="{BB962C8B-B14F-4D97-AF65-F5344CB8AC3E}">
        <p14:creationId xmlns:p14="http://schemas.microsoft.com/office/powerpoint/2010/main" val="269497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20BC3-013C-4008-DCA2-3EA40B6687E5}"/>
              </a:ext>
            </a:extLst>
          </p:cNvPr>
          <p:cNvSpPr txBox="1"/>
          <p:nvPr/>
        </p:nvSpPr>
        <p:spPr>
          <a:xfrm>
            <a:off x="597721" y="1642346"/>
            <a:ext cx="8138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^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marL="285750" algn="just">
              <a:spcAft>
                <a:spcPts val="600"/>
              </a:spcAft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Confidence = 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}/suppc{I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 = 2/6 = 33%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285750" algn="just"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bị loại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algn="just">
              <a:spcAft>
                <a:spcPts val="600"/>
              </a:spcAft>
            </a:pPr>
            <a:endParaRPr lang="vi-VN" sz="2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^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algn="just">
              <a:spcAft>
                <a:spcPts val="600"/>
              </a:spcAft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Confidence = 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}/suppc{I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 = 2/7 = 29%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285750" algn="just"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bị loại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algn="just">
              <a:spcAft>
                <a:spcPts val="600"/>
              </a:spcAft>
            </a:pPr>
            <a:endParaRPr lang="vi-VN" sz="2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^ I</a:t>
            </a:r>
            <a:r>
              <a:rPr lang="vi-VN" sz="16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algn="just">
              <a:spcAft>
                <a:spcPts val="600"/>
              </a:spcAft>
            </a:pP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Confidence = 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}/ suppc{I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} = 2/2 = 100%</a:t>
            </a:r>
            <a:endParaRPr lang="en-US" sz="16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algn="just">
              <a:spcAft>
                <a:spcPts val="600"/>
              </a:spcAft>
            </a:pPr>
            <a:r>
              <a:rPr lang="en-US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sz="1600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vi-VN" sz="16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được chọn</a:t>
            </a:r>
            <a:endParaRPr lang="en-US" sz="12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0C8784-8A10-82E7-0346-FE77AC666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AA5E48-68CE-80C2-926F-2B4F648D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1.1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Apriori</a:t>
            </a:r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7CC12-746B-4FF2-B5C6-51C27485193E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Ví dụ</a:t>
            </a:r>
          </a:p>
        </p:txBody>
      </p:sp>
    </p:spTree>
    <p:extLst>
      <p:ext uri="{BB962C8B-B14F-4D97-AF65-F5344CB8AC3E}">
        <p14:creationId xmlns:p14="http://schemas.microsoft.com/office/powerpoint/2010/main" val="205158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DEC8CA-F845-479D-9D77-1B6DEF76B411}"/>
              </a:ext>
            </a:extLst>
          </p:cNvPr>
          <p:cNvCxnSpPr>
            <a:cxnSpLocks/>
          </p:cNvCxnSpPr>
          <p:nvPr/>
        </p:nvCxnSpPr>
        <p:spPr>
          <a:xfrm flipH="1">
            <a:off x="874348" y="1552667"/>
            <a:ext cx="1" cy="1545308"/>
          </a:xfrm>
          <a:prstGeom prst="line">
            <a:avLst/>
          </a:prstGeom>
          <a:ln>
            <a:solidFill>
              <a:srgbClr val="B8CD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496AC8-3BC5-4ED0-A9F9-9D7CF82B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88" y="180471"/>
            <a:ext cx="6140400" cy="44805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Nội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dung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13EA8-2358-4985-AC4D-1DFA140DBB1D}"/>
              </a:ext>
            </a:extLst>
          </p:cNvPr>
          <p:cNvGrpSpPr/>
          <p:nvPr/>
        </p:nvGrpSpPr>
        <p:grpSpPr>
          <a:xfrm>
            <a:off x="555580" y="3544230"/>
            <a:ext cx="682670" cy="635340"/>
            <a:chOff x="437470" y="3940470"/>
            <a:chExt cx="821100" cy="821100"/>
          </a:xfrm>
          <a:solidFill>
            <a:schemeClr val="accent6">
              <a:lumMod val="75000"/>
            </a:schemeClr>
          </a:solidFill>
        </p:grpSpPr>
        <p:sp>
          <p:nvSpPr>
            <p:cNvPr id="8" name="Google Shape;586;p61">
              <a:extLst>
                <a:ext uri="{FF2B5EF4-FFF2-40B4-BE49-F238E27FC236}">
                  <a16:creationId xmlns:a16="http://schemas.microsoft.com/office/drawing/2014/main" id="{409B0837-1C5C-42F3-B86E-6388CBD90C9F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590;p61">
              <a:extLst>
                <a:ext uri="{FF2B5EF4-FFF2-40B4-BE49-F238E27FC236}">
                  <a16:creationId xmlns:a16="http://schemas.microsoft.com/office/drawing/2014/main" id="{DF658FB1-CD80-4268-888F-28C85C7892B1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30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2.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3EDFC3-35AB-4EAD-BC16-B94EC873C128}"/>
              </a:ext>
            </a:extLst>
          </p:cNvPr>
          <p:cNvGrpSpPr/>
          <p:nvPr/>
        </p:nvGrpSpPr>
        <p:grpSpPr>
          <a:xfrm>
            <a:off x="555580" y="1174410"/>
            <a:ext cx="682670" cy="635340"/>
            <a:chOff x="437470" y="3940470"/>
            <a:chExt cx="821100" cy="821100"/>
          </a:xfrm>
          <a:solidFill>
            <a:schemeClr val="accent6">
              <a:lumMod val="75000"/>
            </a:schemeClr>
          </a:solidFill>
        </p:grpSpPr>
        <p:sp>
          <p:nvSpPr>
            <p:cNvPr id="14" name="Google Shape;586;p61">
              <a:extLst>
                <a:ext uri="{FF2B5EF4-FFF2-40B4-BE49-F238E27FC236}">
                  <a16:creationId xmlns:a16="http://schemas.microsoft.com/office/drawing/2014/main" id="{FF1DCBA7-7C17-4D97-B508-645D0B9975A4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590;p61">
              <a:extLst>
                <a:ext uri="{FF2B5EF4-FFF2-40B4-BE49-F238E27FC236}">
                  <a16:creationId xmlns:a16="http://schemas.microsoft.com/office/drawing/2014/main" id="{72954A8D-1A9E-4454-A88D-56C3439C6BFB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30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1.</a:t>
              </a:r>
            </a:p>
          </p:txBody>
        </p:sp>
      </p:grpSp>
      <p:sp>
        <p:nvSpPr>
          <p:cNvPr id="19" name="Google Shape;618;p28">
            <a:extLst>
              <a:ext uri="{FF2B5EF4-FFF2-40B4-BE49-F238E27FC236}">
                <a16:creationId xmlns:a16="http://schemas.microsoft.com/office/drawing/2014/main" id="{E057DCC3-98EB-4512-B431-9EA6D98285D5}"/>
              </a:ext>
            </a:extLst>
          </p:cNvPr>
          <p:cNvSpPr txBox="1">
            <a:spLocks/>
          </p:cNvSpPr>
          <p:nvPr/>
        </p:nvSpPr>
        <p:spPr>
          <a:xfrm>
            <a:off x="1238249" y="3594139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800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Độ đo đánh giá</a:t>
            </a:r>
          </a:p>
        </p:txBody>
      </p:sp>
      <p:sp>
        <p:nvSpPr>
          <p:cNvPr id="20" name="Google Shape;618;p28">
            <a:extLst>
              <a:ext uri="{FF2B5EF4-FFF2-40B4-BE49-F238E27FC236}">
                <a16:creationId xmlns:a16="http://schemas.microsoft.com/office/drawing/2014/main" id="{D8C312E6-F27B-4896-8F4C-A6DB398C167B}"/>
              </a:ext>
            </a:extLst>
          </p:cNvPr>
          <p:cNvSpPr txBox="1">
            <a:spLocks/>
          </p:cNvSpPr>
          <p:nvPr/>
        </p:nvSpPr>
        <p:spPr>
          <a:xfrm>
            <a:off x="1238250" y="1224319"/>
            <a:ext cx="4473575" cy="52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800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Các thuật toán khai thác tập phổ biến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Condensed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ABD7AAE-1EE9-436E-BEA1-38C932FD1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A77CAF-F3AE-41A0-AD20-8ABBD78B4D86}"/>
              </a:ext>
            </a:extLst>
          </p:cNvPr>
          <p:cNvSpPr/>
          <p:nvPr/>
        </p:nvSpPr>
        <p:spPr>
          <a:xfrm>
            <a:off x="1238249" y="2041204"/>
            <a:ext cx="91532" cy="91532"/>
          </a:xfrm>
          <a:prstGeom prst="ellipse">
            <a:avLst/>
          </a:prstGeom>
          <a:solidFill>
            <a:srgbClr val="B8C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994AF-33A6-4EB2-B079-DF9CBD606076}"/>
              </a:ext>
            </a:extLst>
          </p:cNvPr>
          <p:cNvCxnSpPr>
            <a:cxnSpLocks/>
          </p:cNvCxnSpPr>
          <p:nvPr/>
        </p:nvCxnSpPr>
        <p:spPr>
          <a:xfrm>
            <a:off x="896916" y="2086027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618;p28">
            <a:extLst>
              <a:ext uri="{FF2B5EF4-FFF2-40B4-BE49-F238E27FC236}">
                <a16:creationId xmlns:a16="http://schemas.microsoft.com/office/drawing/2014/main" id="{3E4F2558-0D09-4513-9235-E1992F41AF6A}"/>
              </a:ext>
            </a:extLst>
          </p:cNvPr>
          <p:cNvSpPr txBox="1">
            <a:spLocks/>
          </p:cNvSpPr>
          <p:nvPr/>
        </p:nvSpPr>
        <p:spPr>
          <a:xfrm>
            <a:off x="1372361" y="1739709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Apriori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2DB442-016C-4963-AC76-2309B3D2126A}"/>
              </a:ext>
            </a:extLst>
          </p:cNvPr>
          <p:cNvSpPr/>
          <p:nvPr/>
        </p:nvSpPr>
        <p:spPr>
          <a:xfrm>
            <a:off x="1238249" y="2370205"/>
            <a:ext cx="91532" cy="91532"/>
          </a:xfrm>
          <a:prstGeom prst="ellipse">
            <a:avLst/>
          </a:prstGeom>
          <a:solidFill>
            <a:srgbClr val="B8C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9FD04C-5A3F-4727-8608-98836AADC415}"/>
              </a:ext>
            </a:extLst>
          </p:cNvPr>
          <p:cNvCxnSpPr>
            <a:cxnSpLocks/>
          </p:cNvCxnSpPr>
          <p:nvPr/>
        </p:nvCxnSpPr>
        <p:spPr>
          <a:xfrm>
            <a:off x="896916" y="2415028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618;p28">
            <a:extLst>
              <a:ext uri="{FF2B5EF4-FFF2-40B4-BE49-F238E27FC236}">
                <a16:creationId xmlns:a16="http://schemas.microsoft.com/office/drawing/2014/main" id="{A4812B00-CF69-4A47-B1B2-DE4D1A858EB9}"/>
              </a:ext>
            </a:extLst>
          </p:cNvPr>
          <p:cNvSpPr txBox="1">
            <a:spLocks/>
          </p:cNvSpPr>
          <p:nvPr/>
        </p:nvSpPr>
        <p:spPr>
          <a:xfrm>
            <a:off x="1372361" y="2099244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AprioriTID	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5B8D98-1F05-4322-9DE4-2FF2760F2D98}"/>
              </a:ext>
            </a:extLst>
          </p:cNvPr>
          <p:cNvSpPr/>
          <p:nvPr/>
        </p:nvSpPr>
        <p:spPr>
          <a:xfrm>
            <a:off x="1238249" y="2039318"/>
            <a:ext cx="91532" cy="91532"/>
          </a:xfrm>
          <a:prstGeom prst="ellipse">
            <a:avLst/>
          </a:prstGeom>
          <a:solidFill>
            <a:srgbClr val="B8C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0A7B0E-7146-4B86-B9CF-31B1EE63EBEB}"/>
              </a:ext>
            </a:extLst>
          </p:cNvPr>
          <p:cNvCxnSpPr>
            <a:cxnSpLocks/>
          </p:cNvCxnSpPr>
          <p:nvPr/>
        </p:nvCxnSpPr>
        <p:spPr>
          <a:xfrm>
            <a:off x="896916" y="2084141"/>
            <a:ext cx="383247" cy="1"/>
          </a:xfrm>
          <a:prstGeom prst="line">
            <a:avLst/>
          </a:prstGeom>
          <a:ln>
            <a:solidFill>
              <a:srgbClr val="B8CD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C4C7529-4B02-48BE-AB1A-FF432A83029A}"/>
              </a:ext>
            </a:extLst>
          </p:cNvPr>
          <p:cNvSpPr/>
          <p:nvPr/>
        </p:nvSpPr>
        <p:spPr>
          <a:xfrm>
            <a:off x="1238249" y="2368319"/>
            <a:ext cx="91532" cy="91532"/>
          </a:xfrm>
          <a:prstGeom prst="ellipse">
            <a:avLst/>
          </a:prstGeom>
          <a:solidFill>
            <a:srgbClr val="B8C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9CC066-D2BC-45D5-8440-DF2AC77BD727}"/>
              </a:ext>
            </a:extLst>
          </p:cNvPr>
          <p:cNvCxnSpPr>
            <a:cxnSpLocks/>
          </p:cNvCxnSpPr>
          <p:nvPr/>
        </p:nvCxnSpPr>
        <p:spPr>
          <a:xfrm>
            <a:off x="896916" y="2413142"/>
            <a:ext cx="383247" cy="1"/>
          </a:xfrm>
          <a:prstGeom prst="line">
            <a:avLst/>
          </a:prstGeom>
          <a:ln>
            <a:solidFill>
              <a:srgbClr val="B8CD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47F3D9-C117-48E3-AA2A-8FE860605D78}"/>
              </a:ext>
            </a:extLst>
          </p:cNvPr>
          <p:cNvCxnSpPr>
            <a:cxnSpLocks/>
          </p:cNvCxnSpPr>
          <p:nvPr/>
        </p:nvCxnSpPr>
        <p:spPr>
          <a:xfrm>
            <a:off x="896916" y="2755211"/>
            <a:ext cx="383247" cy="1"/>
          </a:xfrm>
          <a:prstGeom prst="line">
            <a:avLst/>
          </a:prstGeom>
          <a:ln>
            <a:solidFill>
              <a:srgbClr val="B8CD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618;p28">
            <a:extLst>
              <a:ext uri="{FF2B5EF4-FFF2-40B4-BE49-F238E27FC236}">
                <a16:creationId xmlns:a16="http://schemas.microsoft.com/office/drawing/2014/main" id="{9B5BD4DA-666A-45DA-9337-747A68682EFB}"/>
              </a:ext>
            </a:extLst>
          </p:cNvPr>
          <p:cNvSpPr txBox="1">
            <a:spLocks/>
          </p:cNvSpPr>
          <p:nvPr/>
        </p:nvSpPr>
        <p:spPr>
          <a:xfrm>
            <a:off x="1372361" y="2429213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solidFill>
                  <a:srgbClr val="3D4965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FP-Growth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4868AE-E331-4492-B6AC-B58E26605ADA}"/>
              </a:ext>
            </a:extLst>
          </p:cNvPr>
          <p:cNvCxnSpPr>
            <a:cxnSpLocks/>
          </p:cNvCxnSpPr>
          <p:nvPr/>
        </p:nvCxnSpPr>
        <p:spPr>
          <a:xfrm>
            <a:off x="896916" y="3084212"/>
            <a:ext cx="383247" cy="1"/>
          </a:xfrm>
          <a:prstGeom prst="line">
            <a:avLst/>
          </a:prstGeom>
          <a:ln>
            <a:solidFill>
              <a:srgbClr val="B8CD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618;p28">
            <a:extLst>
              <a:ext uri="{FF2B5EF4-FFF2-40B4-BE49-F238E27FC236}">
                <a16:creationId xmlns:a16="http://schemas.microsoft.com/office/drawing/2014/main" id="{6C80AB34-07EE-475C-A120-AFF1B7CB3DCE}"/>
              </a:ext>
            </a:extLst>
          </p:cNvPr>
          <p:cNvSpPr txBox="1">
            <a:spLocks/>
          </p:cNvSpPr>
          <p:nvPr/>
        </p:nvSpPr>
        <p:spPr>
          <a:xfrm>
            <a:off x="1372361" y="2768428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solidFill>
                  <a:srgbClr val="3D4965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EClaT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FA6953-2AB3-43E3-9DCB-B6EE8968BFDD}"/>
              </a:ext>
            </a:extLst>
          </p:cNvPr>
          <p:cNvSpPr/>
          <p:nvPr/>
        </p:nvSpPr>
        <p:spPr>
          <a:xfrm>
            <a:off x="1238853" y="3038928"/>
            <a:ext cx="91532" cy="91532"/>
          </a:xfrm>
          <a:prstGeom prst="ellipse">
            <a:avLst/>
          </a:prstGeom>
          <a:solidFill>
            <a:srgbClr val="B8C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E56121-4F9D-4F2B-84DA-4FE9D2A91CFC}"/>
              </a:ext>
            </a:extLst>
          </p:cNvPr>
          <p:cNvSpPr/>
          <p:nvPr/>
        </p:nvSpPr>
        <p:spPr>
          <a:xfrm>
            <a:off x="1238249" y="2707094"/>
            <a:ext cx="91532" cy="91532"/>
          </a:xfrm>
          <a:prstGeom prst="ellipse">
            <a:avLst/>
          </a:prstGeom>
          <a:solidFill>
            <a:srgbClr val="B8C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20BC3-013C-4008-DCA2-3EA40B6687E5}"/>
              </a:ext>
            </a:extLst>
          </p:cNvPr>
          <p:cNvSpPr txBox="1"/>
          <p:nvPr/>
        </p:nvSpPr>
        <p:spPr>
          <a:xfrm>
            <a:off x="597721" y="1642346"/>
            <a:ext cx="8138609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 luật phổ biến được tìm ra từ</a:t>
            </a:r>
            <a:r>
              <a:rPr lang="en-US" sz="1800" b="1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là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I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^ I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I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^ I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I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^ I</a:t>
            </a:r>
            <a:r>
              <a:rPr lang="en-US" sz="1800" b="1" baseline="-250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Tìm các luật khác từ </a:t>
            </a:r>
            <a:r>
              <a:rPr lang="en-US" sz="1800" b="1" i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tương tự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0C8784-8A10-82E7-0346-FE77AC666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AA5E48-68CE-80C2-926F-2B4F648D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1.1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Apriori</a:t>
            </a:r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7CC12-746B-4FF2-B5C6-51C27485193E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Ví dụ</a:t>
            </a:r>
          </a:p>
        </p:txBody>
      </p:sp>
    </p:spTree>
    <p:extLst>
      <p:ext uri="{BB962C8B-B14F-4D97-AF65-F5344CB8AC3E}">
        <p14:creationId xmlns:p14="http://schemas.microsoft.com/office/powerpoint/2010/main" val="214920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17E16-9495-4547-BFE4-501287B8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420" y="1104900"/>
            <a:ext cx="7057065" cy="1138187"/>
          </a:xfrm>
        </p:spPr>
        <p:txBody>
          <a:bodyPr/>
          <a:lstStyle/>
          <a:p>
            <a:r>
              <a:rPr lang="en-US" sz="7000">
                <a:solidFill>
                  <a:srgbClr val="3C78D8"/>
                </a:solidFill>
                <a:latin typeface="Roboto Slab" panose="020B0604020202020204"/>
              </a:rPr>
              <a:t>1. </a:t>
            </a:r>
            <a:r>
              <a:rPr lang="en-US">
                <a:latin typeface="Roboto Slab" panose="020B0604020202020204"/>
              </a:rPr>
              <a:t>Các </a:t>
            </a:r>
            <a:r>
              <a:rPr lang="en-US" err="1">
                <a:latin typeface="Roboto Slab" panose="020B0604020202020204"/>
              </a:rPr>
              <a:t>thuật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toán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khai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thác</a:t>
            </a:r>
            <a:r>
              <a:rPr lang="en-US">
                <a:latin typeface="Roboto Slab" panose="020B0604020202020204"/>
              </a:rPr>
              <a:t> tập </a:t>
            </a:r>
            <a:r>
              <a:rPr lang="en-US" err="1">
                <a:latin typeface="Roboto Slab" panose="020B0604020202020204"/>
              </a:rPr>
              <a:t>phổ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biến</a:t>
            </a:r>
            <a:endParaRPr lang="en-US">
              <a:latin typeface="Roboto Slab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5B6B0-8656-49A1-96A8-48E595E85CE6}"/>
              </a:ext>
            </a:extLst>
          </p:cNvPr>
          <p:cNvSpPr/>
          <p:nvPr/>
        </p:nvSpPr>
        <p:spPr>
          <a:xfrm>
            <a:off x="4572000" y="2185937"/>
            <a:ext cx="311658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1.1  Apriori</a:t>
            </a:r>
            <a:endParaRPr lang="en-US" sz="500">
              <a:solidFill>
                <a:srgbClr val="1C4587"/>
              </a:solidFill>
              <a:latin typeface="Roboto Slab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1C4587"/>
                </a:solidFill>
                <a:latin typeface="Roboto Slab" panose="020B0604020202020204"/>
              </a:rPr>
              <a:t>1.2  AprioriTID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1.3  FP-Growth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1.4  EClaT</a:t>
            </a:r>
          </a:p>
        </p:txBody>
      </p:sp>
    </p:spTree>
    <p:extLst>
      <p:ext uri="{BB962C8B-B14F-4D97-AF65-F5344CB8AC3E}">
        <p14:creationId xmlns:p14="http://schemas.microsoft.com/office/powerpoint/2010/main" val="353544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1.2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AprioriTID</a:t>
            </a:r>
            <a:endParaRPr lang="en-US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Nội dung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22</a:t>
            </a:fld>
            <a:endParaRPr lang="en">
              <a:latin typeface="Roboto Slab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D04B8-5144-4EB3-9BF3-8D1196D160C7}"/>
                  </a:ext>
                </a:extLst>
              </p:cNvPr>
              <p:cNvSpPr txBox="1"/>
              <p:nvPr/>
            </p:nvSpPr>
            <p:spPr>
              <a:xfrm>
                <a:off x="622935" y="1611630"/>
                <a:ext cx="7997190" cy="1156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ID" sz="1600">
                    <a:latin typeface="Roboto Slab" panose="020B0604020202020204"/>
                  </a:rPr>
                  <a:t>Cùng </a:t>
                </a:r>
                <a:r>
                  <a:rPr lang="en-ID" sz="1600" b="1" i="1">
                    <a:latin typeface="Roboto Slab" panose="020B0604020202020204"/>
                  </a:rPr>
                  <a:t>apriori_gen</a:t>
                </a:r>
                <a:endParaRPr lang="en-US" sz="1600" b="1" i="1">
                  <a:latin typeface="Roboto Slab" panose="020B0604020202020204"/>
                </a:endParaRPr>
              </a:p>
              <a:p>
                <a:pPr marL="285750" lvl="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ID" sz="1600">
                    <a:latin typeface="Roboto Slab" panose="020B0604020202020204"/>
                  </a:rPr>
                  <a:t>Sau lần duyệt đầu tiên, đếm </a:t>
                </a:r>
                <a:r>
                  <a:rPr lang="en-ID" sz="1600" i="1">
                    <a:latin typeface="Roboto Slab" panose="020B0604020202020204"/>
                  </a:rPr>
                  <a:t>support</a:t>
                </a:r>
                <a:r>
                  <a:rPr lang="en-ID" sz="1600">
                    <a:latin typeface="Roboto Slab" panose="020B0604020202020204"/>
                  </a:rPr>
                  <a:t> trên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sz="1600">
                    <a:latin typeface="Roboto Slab" panose="020B0604020202020204"/>
                  </a:rPr>
                  <a:t> thay vì CSDL </a:t>
                </a:r>
                <a:r>
                  <a:rPr lang="en-ID" sz="1600" i="1">
                    <a:latin typeface="Roboto Slab" panose="020B0604020202020204"/>
                  </a:rPr>
                  <a:t>D</a:t>
                </a:r>
                <a:endParaRPr lang="en-US" sz="1600">
                  <a:latin typeface="Roboto Slab" panose="020B0604020202020204"/>
                </a:endParaRPr>
              </a:p>
              <a:p>
                <a:pPr marL="285750" lvl="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ID" sz="1600">
                    <a:latin typeface="Roboto Slab" panose="020B0604020202020204"/>
                  </a:rPr>
                  <a:t>Mỗi ứng viên của tập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sz="1600">
                    <a:latin typeface="Roboto Slab" panose="020B0604020202020204"/>
                  </a:rPr>
                  <a:t> có dạng </a:t>
                </a:r>
                <a14:m>
                  <m:oMath xmlns:m="http://schemas.openxmlformats.org/officeDocument/2006/math">
                    <m:r>
                      <a:rPr lang="en-ID" sz="16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D" sz="1600" b="1" i="1">
                        <a:latin typeface="Cambria Math" panose="02040503050406030204" pitchFamily="18" charset="0"/>
                      </a:rPr>
                      <m:t>𝑻𝑰𝑫</m:t>
                    </m:r>
                    <m:r>
                      <a:rPr lang="en-ID" sz="1600" b="1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ID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ID" sz="1600" b="1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D" sz="1600" b="1">
                    <a:latin typeface="Roboto Slab" panose="020B0604020202020204"/>
                  </a:rPr>
                  <a:t> </a:t>
                </a:r>
                <a:r>
                  <a:rPr lang="en-ID">
                    <a:solidFill>
                      <a:schemeClr val="accent3">
                        <a:lumMod val="75000"/>
                      </a:schemeClr>
                    </a:solidFill>
                    <a:latin typeface="Roboto Slab" panose="020B0604020202020204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D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>
                    <a:solidFill>
                      <a:schemeClr val="accent3">
                        <a:lumMod val="75000"/>
                      </a:schemeClr>
                    </a:solidFill>
                    <a:latin typeface="Roboto Slab" panose="020B0604020202020204"/>
                  </a:rPr>
                  <a:t> là tập </a:t>
                </a:r>
                <a:r>
                  <a:rPr lang="en-ID" i="1">
                    <a:solidFill>
                      <a:schemeClr val="accent3">
                        <a:lumMod val="75000"/>
                      </a:schemeClr>
                    </a:solidFill>
                    <a:latin typeface="Roboto Slab" panose="020B0604020202020204"/>
                  </a:rPr>
                  <a:t>k-hạng mục</a:t>
                </a:r>
                <a:r>
                  <a:rPr lang="en-ID">
                    <a:solidFill>
                      <a:schemeClr val="accent3">
                        <a:lumMod val="75000"/>
                      </a:schemeClr>
                    </a:solidFill>
                    <a:latin typeface="Roboto Slab" panose="020B0604020202020204"/>
                  </a:rPr>
                  <a:t> tiềm năng </a:t>
                </a:r>
                <a:endParaRPr lang="en-ID" sz="1600"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D04B8-5144-4EB3-9BF3-8D1196D1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611630"/>
                <a:ext cx="7997190" cy="1156086"/>
              </a:xfrm>
              <a:prstGeom prst="rect">
                <a:avLst/>
              </a:prstGeom>
              <a:blipFill>
                <a:blip r:embed="rId2"/>
                <a:stretch>
                  <a:fillRect l="-534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438B25-CFCF-4A0E-A2B2-921C2045698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3392016"/>
          <a:ext cx="2981960" cy="1371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910455642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983622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Items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0624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{1, 3, 4}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99523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{2, 3, 5}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4564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{1, 2, 3, 5}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8782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{2, 5}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61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24BC67-F7F3-4139-82EB-BA36A903D909}"/>
              </a:ext>
            </a:extLst>
          </p:cNvPr>
          <p:cNvGraphicFramePr>
            <a:graphicFrameLocks noGrp="1"/>
          </p:cNvGraphicFramePr>
          <p:nvPr/>
        </p:nvGraphicFramePr>
        <p:xfrm>
          <a:off x="4974592" y="3392016"/>
          <a:ext cx="2981960" cy="1371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776529830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275651883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Tập 1-item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27056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{ {1 }, {3}, {4} 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31157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{ {2}, {3}, {5} 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1732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{ {1}, {2}, {3}, {5} 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87179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{ {2}, {5} 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829464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D71B525-BC71-4DA6-8BE5-2C83AD629F12}"/>
              </a:ext>
            </a:extLst>
          </p:cNvPr>
          <p:cNvSpPr txBox="1"/>
          <p:nvPr/>
        </p:nvSpPr>
        <p:spPr>
          <a:xfrm>
            <a:off x="1930718" y="2976005"/>
            <a:ext cx="1495425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buSzPct val="120000"/>
            </a:pPr>
            <a:r>
              <a:rPr lang="en-ID" sz="1600" b="1" i="1">
                <a:solidFill>
                  <a:schemeClr val="accent3">
                    <a:lumMod val="75000"/>
                  </a:schemeClr>
                </a:solidFill>
                <a:latin typeface="Roboto Slab" panose="020B0604020202020204"/>
              </a:rPr>
              <a:t>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886FA5-9575-46F5-8F49-0CAF38D58633}"/>
                  </a:ext>
                </a:extLst>
              </p:cNvPr>
              <p:cNvSpPr txBox="1"/>
              <p:nvPr/>
            </p:nvSpPr>
            <p:spPr>
              <a:xfrm>
                <a:off x="5717857" y="2976005"/>
                <a:ext cx="14954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5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6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D" sz="1600" b="1" i="1">
                  <a:solidFill>
                    <a:schemeClr val="accent3">
                      <a:lumMod val="75000"/>
                    </a:schemeClr>
                  </a:solidFill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886FA5-9575-46F5-8F49-0CAF38D58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57" y="2976005"/>
                <a:ext cx="14954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51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23</a:t>
            </a:fld>
            <a:endParaRPr lang="en">
              <a:latin typeface="Roboto Slab" panose="020B0604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1.2  Thuật toán AprioriTID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2E20BF-D846-4E5A-B06F-03D8334525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4579" y="910590"/>
            <a:ext cx="6534842" cy="40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7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1.2  Thuật toán AprioriTID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Các b</a:t>
            </a:r>
            <a:r>
              <a:rPr lang="vi-VN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ớc thực hiện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24</a:t>
            </a:fld>
            <a:endParaRPr lang="en">
              <a:latin typeface="Roboto Slab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D04B8-5144-4EB3-9BF3-8D1196D160C7}"/>
                  </a:ext>
                </a:extLst>
              </p:cNvPr>
              <p:cNvSpPr txBox="1"/>
              <p:nvPr/>
            </p:nvSpPr>
            <p:spPr>
              <a:xfrm>
                <a:off x="622935" y="1691640"/>
                <a:ext cx="7976902" cy="310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ID" b="1">
                    <a:latin typeface="Roboto Slab" panose="020B0604020202020204"/>
                  </a:rPr>
                  <a:t>Bước 1:</a:t>
                </a:r>
                <a:r>
                  <a:rPr lang="en-ID">
                    <a:latin typeface="Roboto Slab" panose="020B0604020202020204"/>
                  </a:rPr>
                  <a:t> Tìm tất cả item thỏa </a:t>
                </a:r>
                <a:r>
                  <a:rPr lang="en-ID" i="1">
                    <a:latin typeface="Roboto Slab" panose="020B0604020202020204"/>
                  </a:rPr>
                  <a:t>MinSupport</a:t>
                </a:r>
                <a:r>
                  <a:rPr lang="en-ID">
                    <a:latin typeface="Roboto Slab" panose="020B0604020202020204"/>
                  </a:rPr>
                  <a:t> và đưa tập </a:t>
                </a:r>
                <a:r>
                  <a:rPr lang="en-ID" i="1">
                    <a:latin typeface="Roboto Slab" panose="020B0604020202020204"/>
                  </a:rPr>
                  <a:t>Large 1-Itemsets</a:t>
                </a:r>
                <a:r>
                  <a:rPr lang="en-ID">
                    <a:latin typeface="Roboto Slab" panose="020B0604020202020204"/>
                  </a:rPr>
                  <a:t> vào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>
                  <a:latin typeface="Roboto Slab" panose="020B0604020202020204"/>
                </a:endParaRPr>
              </a:p>
              <a:p>
                <a:pPr marL="28575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endParaRPr lang="en-US" sz="200">
                  <a:latin typeface="Roboto Slab" panose="020B0604020202020204"/>
                </a:endParaRPr>
              </a:p>
              <a:p>
                <a:pPr marL="28575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ID" b="1">
                    <a:latin typeface="Roboto Slab" panose="020B0604020202020204"/>
                  </a:rPr>
                  <a:t>Bước 2:</a:t>
                </a:r>
                <a:r>
                  <a:rPr lang="en-ID">
                    <a:latin typeface="Roboto Slab" panose="020B0604020202020204"/>
                  </a:rPr>
                  <a:t> Đưa toàn bộ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𝑇𝐼𝐷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 vào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sz="200">
                  <a:latin typeface="Roboto Slab" panose="020B0604020202020204"/>
                </a:endParaRPr>
              </a:p>
              <a:p>
                <a:pPr marL="28575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endParaRPr lang="en-US" sz="200">
                  <a:latin typeface="Roboto Slab" panose="020B0604020202020204"/>
                </a:endParaRPr>
              </a:p>
              <a:p>
                <a:pPr marL="28575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ID" b="1">
                    <a:latin typeface="Roboto Slab" panose="020B0604020202020204"/>
                  </a:rPr>
                  <a:t>Bước 3:</a:t>
                </a:r>
                <a:r>
                  <a:rPr lang="en-ID">
                    <a:latin typeface="Roboto Slab" panose="020B0604020202020204"/>
                  </a:rPr>
                  <a:t> Xây dựng các cặp 2-items từ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>
                    <a:latin typeface="Roboto Slab" panose="020B0604020202020204"/>
                  </a:rPr>
                  <a:t> đưa vào tập ứng viên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>
                    <a:latin typeface="Roboto Slab" panose="020B0604020202020204"/>
                  </a:rPr>
                  <a:t>. Quét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 tìm tất cả các tập </a:t>
                </a:r>
                <a:r>
                  <a:rPr lang="en-ID" i="1">
                    <a:latin typeface="Roboto Slab" panose="020B0604020202020204"/>
                  </a:rPr>
                  <a:t>Large 2-Itemsets</a:t>
                </a:r>
                <a:r>
                  <a:rPr lang="en-ID">
                    <a:latin typeface="Roboto Slab" panose="020B0604020202020204"/>
                  </a:rPr>
                  <a:t> từ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>
                    <a:latin typeface="Roboto Slab" panose="020B0604020202020204"/>
                  </a:rPr>
                  <a:t> đưa vào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>
                    <a:latin typeface="Roboto Slab" panose="020B0604020202020204"/>
                  </a:rPr>
                  <a:t> dưới dạng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𝑇𝐼𝐷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, đồng thời đưa các tập </a:t>
                </a:r>
                <a:r>
                  <a:rPr lang="en-ID" i="1">
                    <a:latin typeface="Roboto Slab" panose="020B0604020202020204"/>
                  </a:rPr>
                  <a:t>Large 2-Itemsets</a:t>
                </a:r>
                <a:r>
                  <a:rPr lang="en-ID">
                    <a:latin typeface="Roboto Slab" panose="020B0604020202020204"/>
                  </a:rPr>
                  <a:t> ứng viên vào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>
                    <a:latin typeface="Roboto Slab" panose="020B0604020202020204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endParaRPr lang="en-US" sz="200">
                  <a:latin typeface="Roboto Slab" panose="020B0604020202020204"/>
                </a:endParaRPr>
              </a:p>
              <a:p>
                <a:pPr marL="28575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ID" b="1">
                    <a:latin typeface="Roboto Slab" panose="020B0604020202020204"/>
                  </a:rPr>
                  <a:t>Bước 4:</a:t>
                </a:r>
                <a:r>
                  <a:rPr lang="en-ID">
                    <a:latin typeface="Roboto Slab" panose="020B0604020202020204"/>
                  </a:rPr>
                  <a:t> Xây dựng các cặp </a:t>
                </a:r>
                <a:r>
                  <a:rPr lang="en-ID" i="1">
                    <a:latin typeface="Roboto Slab" panose="020B0604020202020204"/>
                  </a:rPr>
                  <a:t>k</a:t>
                </a:r>
                <a:r>
                  <a:rPr lang="en-ID">
                    <a:latin typeface="Roboto Slab" panose="020B0604020202020204"/>
                  </a:rPr>
                  <a:t> items từ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đưa vào tập ứng viên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>
                    <a:latin typeface="Roboto Slab" panose="020B0604020202020204"/>
                  </a:rPr>
                  <a:t>. Quét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tìm tất cả các tập </a:t>
                </a:r>
                <a:r>
                  <a:rPr lang="en-ID" i="1">
                    <a:latin typeface="Roboto Slab" panose="020B0604020202020204"/>
                  </a:rPr>
                  <a:t>Large k-Itemsets</a:t>
                </a:r>
                <a:r>
                  <a:rPr lang="en-ID">
                    <a:latin typeface="Roboto Slab" panose="020B0604020202020204"/>
                  </a:rPr>
                  <a:t> từ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>
                    <a:latin typeface="Roboto Slab" panose="020B0604020202020204"/>
                  </a:rPr>
                  <a:t> và đưa vào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>
                    <a:latin typeface="Roboto Slab" panose="020B0604020202020204"/>
                  </a:rPr>
                  <a:t> dưới dạng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𝑇𝐼𝐷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, đồng thời đưa các tập </a:t>
                </a:r>
                <a:r>
                  <a:rPr lang="en-ID" i="1">
                    <a:latin typeface="Roboto Slab" panose="020B0604020202020204"/>
                  </a:rPr>
                  <a:t>Large k-Itemsets</a:t>
                </a:r>
                <a:r>
                  <a:rPr lang="en-ID">
                    <a:latin typeface="Roboto Slab" panose="020B0604020202020204"/>
                  </a:rPr>
                  <a:t> vào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>
                    <a:latin typeface="Roboto Slab" panose="020B0604020202020204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  <a:buSzPct val="120000"/>
                </a:pPr>
                <a:r>
                  <a:rPr lang="en-ID">
                    <a:latin typeface="Roboto Slab" panose="020B0604020202020204"/>
                  </a:rPr>
                  <a:t>      Lặp lại </a:t>
                </a:r>
                <a:r>
                  <a:rPr lang="en-ID" i="1">
                    <a:latin typeface="Roboto Slab" panose="020B0604020202020204"/>
                  </a:rPr>
                  <a:t>Bước 4</a:t>
                </a:r>
                <a:r>
                  <a:rPr lang="en-ID">
                    <a:latin typeface="Roboto Slab" panose="020B0604020202020204"/>
                  </a:rPr>
                  <a:t> cho đến khi hết ứng viên mới. Phát sinh Luật.</a:t>
                </a:r>
                <a:endParaRPr lang="en-US"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D04B8-5144-4EB3-9BF3-8D1196D1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691640"/>
                <a:ext cx="7976902" cy="3102901"/>
              </a:xfrm>
              <a:prstGeom prst="rect">
                <a:avLst/>
              </a:prstGeom>
              <a:blipFill>
                <a:blip r:embed="rId2"/>
                <a:stretch>
                  <a:fillRect l="-382" r="-840" b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1.2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AprioriTID</a:t>
            </a:r>
            <a:endParaRPr lang="en-US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Mã giả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25</a:t>
            </a:fld>
            <a:endParaRPr lang="en">
              <a:latin typeface="Roboto Slab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D04B8-5144-4EB3-9BF3-8D1196D160C7}"/>
                  </a:ext>
                </a:extLst>
              </p:cNvPr>
              <p:cNvSpPr txBox="1"/>
              <p:nvPr/>
            </p:nvSpPr>
            <p:spPr>
              <a:xfrm>
                <a:off x="622935" y="1607185"/>
                <a:ext cx="7976902" cy="354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𝐿𝑎𝑟𝑔𝑒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1_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𝐼𝑡𝑒𝑚𝑠𝑒𝑡𝑠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()</m:t>
                      </m:r>
                      <m:r>
                        <a:rPr lang="en-ID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>
                  <a:latin typeface="Consolas" panose="020B0609020204030204" pitchFamily="49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ID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𝐷𝑎𝑡𝑎𝑏𝑎𝑠𝑒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>
                  <a:latin typeface="Consolas" panose="020B0609020204030204" pitchFamily="49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=2;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≠∅; 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𝒃𝒆𝒈𝒊𝒏</m:t>
                      </m:r>
                    </m:oMath>
                  </m:oMathPara>
                </a14:m>
                <a:endParaRPr lang="en-US" b="1" i="1">
                  <a:latin typeface="Consolas" panose="020B0609020204030204" pitchFamily="49" charset="0"/>
                </a:endParaRPr>
              </a:p>
              <a:p>
                <a:pPr lvl="0"/>
                <a:r>
                  <a:rPr lang="en-US">
                    <a:latin typeface="Consolas" panose="020B0609020204030204" pitchFamily="49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𝐴𝑝𝑟𝑖𝑜𝑟𝑖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>
                    <a:latin typeface="Consolas" panose="020B0609020204030204" pitchFamily="49" charset="0"/>
                  </a:rPr>
                  <a:t>;    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tạo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tập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ứng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viên</a:t>
                </a:r>
                <a:endParaRPr lang="en-US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>
                    <a:latin typeface="Consolas" panose="020B0609020204030204" pitchFamily="49" charset="0"/>
                  </a:rPr>
                  <a:t>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i="1">
                  <a:latin typeface="Consolas" panose="020B0609020204030204" pitchFamily="49" charset="0"/>
                </a:endParaRPr>
              </a:p>
              <a:p>
                <a:pPr lvl="0"/>
                <a:r>
                  <a:rPr lang="en-ID" b="1">
                    <a:latin typeface="Consolas" panose="020B0609020204030204" pitchFamily="49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ID" b="1" i="1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𝒂𝒍𝒍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𝒃𝒆𝒈𝒊𝒏</m:t>
                    </m:r>
                  </m:oMath>
                </a14:m>
                <a:endParaRPr lang="en-US">
                  <a:latin typeface="Consolas" panose="020B0609020204030204" pitchFamily="49" charset="0"/>
                </a:endParaRPr>
              </a:p>
              <a:p>
                <a:pPr lvl="0"/>
                <a:r>
                  <a:rPr lang="en-ID">
                    <a:latin typeface="Consolas" panose="020B0609020204030204" pitchFamily="49" charset="0"/>
                  </a:rPr>
                  <a:t>                    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xác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định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tập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ứng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viên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1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sz="11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có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chứa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trong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giao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dịch</a:t>
                </a:r>
                <a:r>
                  <a:rPr lang="en-ID" sz="110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D" sz="110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t.TID</a:t>
                </a:r>
                <a:endParaRPr lang="en-US">
                  <a:latin typeface="Consolas" panose="020B0609020204030204" pitchFamily="49" charset="0"/>
                </a:endParaRPr>
              </a:p>
              <a:p>
                <a:pPr/>
                <a:r>
                  <a:rPr lang="en-US">
                    <a:latin typeface="Consolas" panose="020B0609020204030204" pitchFamily="49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𝑠𝑒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𝑖𝑡𝑒𝑚𝑠𝑒𝑡𝑠</m:t>
                            </m:r>
                          </m:sub>
                        </m:sSub>
                      </m:sub>
                    </m:sSub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𝑠𝑒𝑡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𝑖𝑡𝑒𝑚𝑠𝑒𝑡𝑠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>
                  <a:latin typeface="Consolas" panose="020B0609020204030204" pitchFamily="49" charset="0"/>
                </a:endParaRPr>
              </a:p>
              <a:p>
                <a:pPr lvl="0"/>
                <a:r>
                  <a:rPr lang="en-ID">
                    <a:latin typeface="Consolas" panose="020B0609020204030204" pitchFamily="49" charset="0"/>
                  </a:rPr>
                  <a:t>	 	 </a:t>
                </a:r>
                <a14:m>
                  <m:oMath xmlns:m="http://schemas.openxmlformats.org/officeDocument/2006/math">
                    <m:r>
                      <a:rPr lang="en-ID" b="1" i="1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𝒂𝒍𝒍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𝑐𝑎𝑛𝑑𝑖𝑑𝑎𝑡𝑒𝑠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D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𝒅𝒐</m:t>
                    </m:r>
                  </m:oMath>
                </a14:m>
                <a:endParaRPr lang="en-US">
                  <a:latin typeface="Consolas" panose="020B0609020204030204" pitchFamily="49" charset="0"/>
                </a:endParaRPr>
              </a:p>
              <a:p>
                <a:pPr lvl="0"/>
                <a:r>
                  <a:rPr lang="en-ID">
                    <a:latin typeface="Consolas" panose="020B0609020204030204" pitchFamily="49" charset="0"/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>
                  <a:latin typeface="Consolas" panose="020B0609020204030204" pitchFamily="49" charset="0"/>
                </a:endParaRPr>
              </a:p>
              <a:p>
                <a:pPr lvl="0"/>
                <a:r>
                  <a:rPr lang="en-ID">
                    <a:latin typeface="Consolas" panose="020B0609020204030204" pitchFamily="49" charset="0"/>
                  </a:rPr>
                  <a:t>	 	 </a:t>
                </a:r>
                <a14:m>
                  <m:oMath xmlns:m="http://schemas.openxmlformats.org/officeDocument/2006/math">
                    <m:r>
                      <a:rPr lang="en-ID" b="1" i="1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𝒕𝒉𝒆𝒏</m:t>
                    </m:r>
                    <m:r>
                      <a:rPr lang="en-ID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 += &lt;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𝑇𝐼𝐷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D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i="1">
                  <a:latin typeface="Consolas" panose="020B0609020204030204" pitchFamily="49" charset="0"/>
                </a:endParaRPr>
              </a:p>
              <a:p>
                <a:pPr lvl="0"/>
                <a:r>
                  <a:rPr lang="en-ID" b="1">
                    <a:latin typeface="Consolas" panose="020B0609020204030204" pitchFamily="49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ID" b="1" i="1">
                        <a:latin typeface="Cambria Math" panose="02040503050406030204" pitchFamily="18" charset="0"/>
                      </a:rPr>
                      <m:t>𝒆𝒏𝒅</m:t>
                    </m:r>
                  </m:oMath>
                </a14:m>
                <a:endParaRPr lang="en-US">
                  <a:latin typeface="Consolas" panose="020B0609020204030204" pitchFamily="49" charset="0"/>
                </a:endParaRPr>
              </a:p>
              <a:p>
                <a:pPr lvl="0"/>
                <a:r>
                  <a:rPr lang="en-ID">
                    <a:latin typeface="Consolas" panose="020B0609020204030204" pitchFamily="49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𝑀𝑖𝑛𝑆𝑢𝑝𝑝𝑜𝑟𝑡</m:t>
                        </m:r>
                      </m:e>
                    </m:d>
                  </m:oMath>
                </a14:m>
                <a:endParaRPr lang="en-US">
                  <a:latin typeface="Consolas" panose="020B0609020204030204" pitchFamily="49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ID" b="1" i="1">
                        <a:latin typeface="Cambria Math" panose="02040503050406030204" pitchFamily="18" charset="0"/>
                      </a:rPr>
                      <m:t>𝒆𝒏𝒅</m:t>
                    </m:r>
                  </m:oMath>
                </a14:m>
                <a:r>
                  <a:rPr lang="en-ID">
                    <a:latin typeface="Consolas" panose="020B0609020204030204" pitchFamily="49" charset="0"/>
                  </a:rPr>
                  <a:t> </a:t>
                </a:r>
                <a:endParaRPr lang="en-US">
                  <a:latin typeface="Consolas" panose="020B0609020204030204" pitchFamily="49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D04B8-5144-4EB3-9BF3-8D1196D1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607185"/>
                <a:ext cx="7976902" cy="3541226"/>
              </a:xfrm>
              <a:prstGeom prst="rect">
                <a:avLst/>
              </a:prstGeom>
              <a:blipFill>
                <a:blip r:embed="rId3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6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1.2  Thuật toán AprioriTID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Nhận xét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26</a:t>
            </a:fld>
            <a:endParaRPr lang="en">
              <a:latin typeface="Roboto Slab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D04B8-5144-4EB3-9BF3-8D1196D160C7}"/>
              </a:ext>
            </a:extLst>
          </p:cNvPr>
          <p:cNvSpPr txBox="1"/>
          <p:nvPr/>
        </p:nvSpPr>
        <p:spPr>
          <a:xfrm>
            <a:off x="622935" y="1796372"/>
            <a:ext cx="7976902" cy="1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ID" sz="1600" b="1">
                <a:latin typeface="Roboto Slab" panose="020B0604020202020204"/>
              </a:rPr>
              <a:t>Apriori</a:t>
            </a:r>
            <a:r>
              <a:rPr lang="en-ID" sz="1600">
                <a:latin typeface="Roboto Slab" panose="020B0604020202020204"/>
              </a:rPr>
              <a:t>: luôn phải quét lại toàn bộ các giao dịch trong CSDL</a:t>
            </a:r>
          </a:p>
          <a:p>
            <a:pPr lvl="0">
              <a:lnSpc>
                <a:spcPct val="150000"/>
              </a:lnSpc>
            </a:pPr>
            <a:r>
              <a:rPr lang="en-ID" sz="1600">
                <a:latin typeface="Roboto Slab" panose="020B0604020202020204"/>
              </a:rPr>
              <a:t>       </a:t>
            </a:r>
            <a:r>
              <a:rPr lang="en-ID" sz="1600">
                <a:latin typeface="Roboto Slab" panose="020B0604020202020204"/>
                <a:sym typeface="Wingdings" panose="05000000000000000000" pitchFamily="2" charset="2"/>
              </a:rPr>
              <a:t> T</a:t>
            </a:r>
            <a:r>
              <a:rPr lang="en-ID" sz="1600">
                <a:latin typeface="Roboto Slab" panose="020B0604020202020204"/>
              </a:rPr>
              <a:t>ốn rất nhiều thời gian khi giá trị của k-items tăng</a:t>
            </a:r>
          </a:p>
          <a:p>
            <a:pPr lvl="0">
              <a:lnSpc>
                <a:spcPct val="150000"/>
              </a:lnSpc>
            </a:pPr>
            <a:endParaRPr lang="en-ID" sz="500">
              <a:latin typeface="Roboto Slab" panose="020B0604020202020204"/>
            </a:endParaRPr>
          </a:p>
          <a:p>
            <a:pPr marL="285750" lvl="0" indent="-2857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ID" sz="1600" b="1">
                <a:latin typeface="Roboto Slab" panose="020B0604020202020204"/>
              </a:rPr>
              <a:t>AprioriTID</a:t>
            </a:r>
            <a:r>
              <a:rPr lang="en-ID" sz="1600">
                <a:latin typeface="Roboto Slab" panose="020B0604020202020204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90BE95-AA2A-4F8A-A587-13F1C740B906}"/>
                  </a:ext>
                </a:extLst>
              </p:cNvPr>
              <p:cNvSpPr/>
              <p:nvPr/>
            </p:nvSpPr>
            <p:spPr>
              <a:xfrm>
                <a:off x="1009649" y="3066463"/>
                <a:ext cx="7303771" cy="1525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D" sz="1600">
                    <a:latin typeface="Roboto Slab" panose="020B0604020202020204"/>
                  </a:rPr>
                  <a:t>Trong quá trình xét duyệt khởi tạo, kích thước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sz="1600">
                    <a:latin typeface="Roboto Slab" panose="020B0604020202020204"/>
                  </a:rPr>
                  <a:t> thường rất lớn (hầu hết tương đương với CSDL gốc)</a:t>
                </a:r>
              </a:p>
              <a:p>
                <a:pPr marL="285750" lvl="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D" sz="1600">
                    <a:latin typeface="Roboto Slab" panose="020B0604020202020204"/>
                  </a:rPr>
                  <a:t>Gánh chịu thêm chi phí phát sinh nếu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D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sz="1600">
                    <a:latin typeface="Roboto Slab" panose="020B0604020202020204"/>
                  </a:rPr>
                  <a:t> vượt quá bộ nhớ trong mà phải sử dụng kèm bộ nhớ ngoài</a:t>
                </a:r>
                <a:endParaRPr lang="en-US" sz="1600"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90BE95-AA2A-4F8A-A587-13F1C740B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9" y="3066463"/>
                <a:ext cx="7303771" cy="1525802"/>
              </a:xfrm>
              <a:prstGeom prst="rect">
                <a:avLst/>
              </a:prstGeom>
              <a:blipFill>
                <a:blip r:embed="rId2"/>
                <a:stretch>
                  <a:fillRect l="-334" r="-1252" b="-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1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17E16-9495-4547-BFE4-501287B8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420" y="1104900"/>
            <a:ext cx="7057065" cy="1138187"/>
          </a:xfrm>
        </p:spPr>
        <p:txBody>
          <a:bodyPr/>
          <a:lstStyle/>
          <a:p>
            <a:r>
              <a:rPr lang="en-US" sz="7000">
                <a:solidFill>
                  <a:srgbClr val="3C78D8"/>
                </a:solidFill>
                <a:latin typeface="Roboto Slab" panose="020B0604020202020204"/>
              </a:rPr>
              <a:t>1. </a:t>
            </a:r>
            <a:r>
              <a:rPr lang="en-US">
                <a:latin typeface="Roboto Slab" panose="020B0604020202020204"/>
              </a:rPr>
              <a:t>Các </a:t>
            </a:r>
            <a:r>
              <a:rPr lang="en-US" err="1">
                <a:latin typeface="Roboto Slab" panose="020B0604020202020204"/>
              </a:rPr>
              <a:t>thuật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toán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khai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thác</a:t>
            </a:r>
            <a:r>
              <a:rPr lang="en-US">
                <a:latin typeface="Roboto Slab" panose="020B0604020202020204"/>
              </a:rPr>
              <a:t> tập </a:t>
            </a:r>
            <a:r>
              <a:rPr lang="en-US" err="1">
                <a:latin typeface="Roboto Slab" panose="020B0604020202020204"/>
              </a:rPr>
              <a:t>phổ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biến</a:t>
            </a:r>
            <a:endParaRPr lang="en-US">
              <a:latin typeface="Roboto Slab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5B6B0-8656-49A1-96A8-48E595E85CE6}"/>
              </a:ext>
            </a:extLst>
          </p:cNvPr>
          <p:cNvSpPr/>
          <p:nvPr/>
        </p:nvSpPr>
        <p:spPr>
          <a:xfrm>
            <a:off x="4572000" y="2185937"/>
            <a:ext cx="311658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1.1  Apriori</a:t>
            </a:r>
            <a:endParaRPr lang="en-US" sz="500">
              <a:solidFill>
                <a:srgbClr val="1C4587"/>
              </a:solidFill>
              <a:latin typeface="Roboto Slab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1.2  AprioriTID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1C4587"/>
                </a:solidFill>
                <a:latin typeface="Roboto Slab" panose="020B0604020202020204"/>
              </a:rPr>
              <a:t>1.3  FP-Growth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1.4  EClaT</a:t>
            </a:r>
          </a:p>
        </p:txBody>
      </p:sp>
    </p:spTree>
    <p:extLst>
      <p:ext uri="{BB962C8B-B14F-4D97-AF65-F5344CB8AC3E}">
        <p14:creationId xmlns:p14="http://schemas.microsoft.com/office/powerpoint/2010/main" val="383148554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6AC8-3BC5-4ED0-A9F9-9D7CF82B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Nội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dung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41D7230-C193-A9E4-D627-84F816B1D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8CE9CD-AAE7-4D54-94CB-9C553939941F}"/>
              </a:ext>
            </a:extLst>
          </p:cNvPr>
          <p:cNvCxnSpPr>
            <a:cxnSpLocks/>
          </p:cNvCxnSpPr>
          <p:nvPr/>
        </p:nvCxnSpPr>
        <p:spPr>
          <a:xfrm>
            <a:off x="950472" y="1778015"/>
            <a:ext cx="0" cy="2122849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13EA8-2358-4985-AC4D-1DFA140DBB1D}"/>
              </a:ext>
            </a:extLst>
          </p:cNvPr>
          <p:cNvGrpSpPr/>
          <p:nvPr/>
        </p:nvGrpSpPr>
        <p:grpSpPr>
          <a:xfrm>
            <a:off x="639319" y="1375418"/>
            <a:ext cx="682670" cy="635340"/>
            <a:chOff x="437470" y="3940470"/>
            <a:chExt cx="821100" cy="821100"/>
          </a:xfrm>
        </p:grpSpPr>
        <p:sp>
          <p:nvSpPr>
            <p:cNvPr id="8" name="Google Shape;586;p61">
              <a:extLst>
                <a:ext uri="{FF2B5EF4-FFF2-40B4-BE49-F238E27FC236}">
                  <a16:creationId xmlns:a16="http://schemas.microsoft.com/office/drawing/2014/main" id="{409B0837-1C5C-42F3-B86E-6388CBD90C9F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590;p61">
              <a:extLst>
                <a:ext uri="{FF2B5EF4-FFF2-40B4-BE49-F238E27FC236}">
                  <a16:creationId xmlns:a16="http://schemas.microsoft.com/office/drawing/2014/main" id="{DF658FB1-CD80-4268-888F-28C85C7892B1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24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1.3</a:t>
              </a:r>
            </a:p>
          </p:txBody>
        </p:sp>
      </p:grpSp>
      <p:sp>
        <p:nvSpPr>
          <p:cNvPr id="19" name="Google Shape;618;p28">
            <a:extLst>
              <a:ext uri="{FF2B5EF4-FFF2-40B4-BE49-F238E27FC236}">
                <a16:creationId xmlns:a16="http://schemas.microsoft.com/office/drawing/2014/main" id="{E057DCC3-98EB-4512-B431-9EA6D98285D5}"/>
              </a:ext>
            </a:extLst>
          </p:cNvPr>
          <p:cNvSpPr txBox="1">
            <a:spLocks/>
          </p:cNvSpPr>
          <p:nvPr/>
        </p:nvSpPr>
        <p:spPr>
          <a:xfrm>
            <a:off x="1343278" y="1460345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800" b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Thuật</a:t>
            </a:r>
            <a:r>
              <a:rPr lang="en-US" sz="18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800" b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toán</a:t>
            </a:r>
            <a:r>
              <a:rPr lang="en-US" sz="18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FP-Growth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A77CAF-F3AE-41A0-AD20-8ABBD78B4D86}"/>
              </a:ext>
            </a:extLst>
          </p:cNvPr>
          <p:cNvSpPr/>
          <p:nvPr/>
        </p:nvSpPr>
        <p:spPr>
          <a:xfrm>
            <a:off x="1321988" y="2235953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994AF-33A6-4EB2-B079-DF9CBD606076}"/>
              </a:ext>
            </a:extLst>
          </p:cNvPr>
          <p:cNvCxnSpPr>
            <a:cxnSpLocks/>
          </p:cNvCxnSpPr>
          <p:nvPr/>
        </p:nvCxnSpPr>
        <p:spPr>
          <a:xfrm>
            <a:off x="980655" y="2280776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618;p28">
            <a:extLst>
              <a:ext uri="{FF2B5EF4-FFF2-40B4-BE49-F238E27FC236}">
                <a16:creationId xmlns:a16="http://schemas.microsoft.com/office/drawing/2014/main" id="{3E4F2558-0D09-4513-9235-E1992F41AF6A}"/>
              </a:ext>
            </a:extLst>
          </p:cNvPr>
          <p:cNvSpPr txBox="1">
            <a:spLocks/>
          </p:cNvSpPr>
          <p:nvPr/>
        </p:nvSpPr>
        <p:spPr>
          <a:xfrm>
            <a:off x="1459286" y="1962163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1.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FP-Tree</a:t>
            </a:r>
          </a:p>
        </p:txBody>
      </p:sp>
      <p:sp>
        <p:nvSpPr>
          <p:cNvPr id="29" name="Google Shape;618;p28">
            <a:extLst>
              <a:ext uri="{FF2B5EF4-FFF2-40B4-BE49-F238E27FC236}">
                <a16:creationId xmlns:a16="http://schemas.microsoft.com/office/drawing/2014/main" id="{A4812B00-CF69-4A47-B1B2-DE4D1A858EB9}"/>
              </a:ext>
            </a:extLst>
          </p:cNvPr>
          <p:cNvSpPr txBox="1">
            <a:spLocks/>
          </p:cNvSpPr>
          <p:nvPr/>
        </p:nvSpPr>
        <p:spPr>
          <a:xfrm>
            <a:off x="1470864" y="2487411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2.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cơ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sở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mẫu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cho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mỗi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nút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trên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cây</a:t>
            </a:r>
            <a:endParaRPr lang="en-US" sz="1500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(condition nation base)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5B8D98-1F05-4322-9DE4-2FF2760F2D98}"/>
              </a:ext>
            </a:extLst>
          </p:cNvPr>
          <p:cNvSpPr/>
          <p:nvPr/>
        </p:nvSpPr>
        <p:spPr>
          <a:xfrm>
            <a:off x="1321988" y="2234067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0A7B0E-7146-4B86-B9CF-31B1EE63EBEB}"/>
              </a:ext>
            </a:extLst>
          </p:cNvPr>
          <p:cNvCxnSpPr>
            <a:cxnSpLocks/>
          </p:cNvCxnSpPr>
          <p:nvPr/>
        </p:nvCxnSpPr>
        <p:spPr>
          <a:xfrm>
            <a:off x="980655" y="2278890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C4C7529-4B02-48BE-AB1A-FF432A83029A}"/>
              </a:ext>
            </a:extLst>
          </p:cNvPr>
          <p:cNvSpPr/>
          <p:nvPr/>
        </p:nvSpPr>
        <p:spPr>
          <a:xfrm>
            <a:off x="1334570" y="2679448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9CC066-D2BC-45D5-8440-DF2AC77BD727}"/>
              </a:ext>
            </a:extLst>
          </p:cNvPr>
          <p:cNvCxnSpPr>
            <a:cxnSpLocks/>
          </p:cNvCxnSpPr>
          <p:nvPr/>
        </p:nvCxnSpPr>
        <p:spPr>
          <a:xfrm>
            <a:off x="974741" y="2729906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47F3D9-C117-48E3-AA2A-8FE860605D78}"/>
              </a:ext>
            </a:extLst>
          </p:cNvPr>
          <p:cNvCxnSpPr>
            <a:cxnSpLocks/>
          </p:cNvCxnSpPr>
          <p:nvPr/>
        </p:nvCxnSpPr>
        <p:spPr>
          <a:xfrm>
            <a:off x="974741" y="3289360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4868AE-E331-4492-B6AC-B58E26605ADA}"/>
              </a:ext>
            </a:extLst>
          </p:cNvPr>
          <p:cNvCxnSpPr>
            <a:cxnSpLocks/>
          </p:cNvCxnSpPr>
          <p:nvPr/>
        </p:nvCxnSpPr>
        <p:spPr>
          <a:xfrm>
            <a:off x="980655" y="3905764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FAD619C-52B3-3D2D-2491-98029577DA80}"/>
              </a:ext>
            </a:extLst>
          </p:cNvPr>
          <p:cNvSpPr/>
          <p:nvPr/>
        </p:nvSpPr>
        <p:spPr>
          <a:xfrm>
            <a:off x="1337365" y="3243594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B5632B-33C0-7BB1-0478-D192DD4E9474}"/>
              </a:ext>
            </a:extLst>
          </p:cNvPr>
          <p:cNvSpPr/>
          <p:nvPr/>
        </p:nvSpPr>
        <p:spPr>
          <a:xfrm>
            <a:off x="1343278" y="3859998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618;p28">
            <a:extLst>
              <a:ext uri="{FF2B5EF4-FFF2-40B4-BE49-F238E27FC236}">
                <a16:creationId xmlns:a16="http://schemas.microsoft.com/office/drawing/2014/main" id="{DB5A7BA8-ED98-6BA7-83D9-FB7084047444}"/>
              </a:ext>
            </a:extLst>
          </p:cNvPr>
          <p:cNvSpPr txBox="1">
            <a:spLocks/>
          </p:cNvSpPr>
          <p:nvPr/>
        </p:nvSpPr>
        <p:spPr>
          <a:xfrm>
            <a:off x="1454039" y="3084567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3.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từ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các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cơ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sở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mẫu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endParaRPr lang="en-US" sz="1500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(conditional FP tree)</a:t>
            </a:r>
          </a:p>
        </p:txBody>
      </p:sp>
      <p:sp>
        <p:nvSpPr>
          <p:cNvPr id="10" name="Google Shape;618;p28">
            <a:extLst>
              <a:ext uri="{FF2B5EF4-FFF2-40B4-BE49-F238E27FC236}">
                <a16:creationId xmlns:a16="http://schemas.microsoft.com/office/drawing/2014/main" id="{64224FCB-4171-2CD2-B4E2-B373C3803914}"/>
              </a:ext>
            </a:extLst>
          </p:cNvPr>
          <p:cNvSpPr txBox="1">
            <a:spLocks/>
          </p:cNvSpPr>
          <p:nvPr/>
        </p:nvSpPr>
        <p:spPr>
          <a:xfrm>
            <a:off x="1470864" y="3583194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4. Tìm tập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phổ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biến</a:t>
            </a:r>
            <a:endParaRPr lang="en-US" sz="1500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8496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1. Xây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FC2B78-7EF1-8191-2D5B-F570BF8E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366"/>
              </p:ext>
            </p:extLst>
          </p:nvPr>
        </p:nvGraphicFramePr>
        <p:xfrm>
          <a:off x="809625" y="1864277"/>
          <a:ext cx="5127625" cy="223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3253542927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3424440523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1667390416"/>
                    </a:ext>
                  </a:extLst>
                </a:gridCol>
              </a:tblGrid>
              <a:tr h="51445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Roboto Slab" panose="020B0604020202020204"/>
                        </a:rPr>
                        <a:t>TID</a:t>
                      </a:r>
                      <a:endParaRPr lang="en-ID" sz="1600" baseline="0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Roboto Slab" panose="020B0604020202020204"/>
                        </a:rPr>
                        <a:t>Item</a:t>
                      </a:r>
                      <a:endParaRPr lang="en-ID" sz="1600" baseline="0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aseline="0">
                          <a:latin typeface="Roboto Slab" panose="020B0604020202020204"/>
                        </a:rPr>
                        <a:t>Ordered frequent </a:t>
                      </a:r>
                    </a:p>
                    <a:p>
                      <a:pPr algn="ctr"/>
                      <a:r>
                        <a:rPr lang="en-ID" sz="1600" baseline="0">
                          <a:latin typeface="Roboto Slab" panose="020B0604020202020204"/>
                        </a:rPr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135298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100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latin typeface="Roboto Slab" panose="020B0604020202020204"/>
                        </a:rPr>
                        <a:t>f, a, c, d, g, i, m, p 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latin typeface="Roboto Slab" panose="020B0604020202020204"/>
                        </a:rPr>
                        <a:t>f, c, a, m, p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237567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200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latin typeface="Roboto Slab" panose="020B0604020202020204"/>
                        </a:rPr>
                        <a:t>a, b, c, f, l, m, o 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latin typeface="Roboto Slab" panose="020B0604020202020204"/>
                        </a:rPr>
                        <a:t>f, c, a, b, m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433356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300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latin typeface="Roboto Slab" panose="020B0604020202020204"/>
                        </a:rPr>
                        <a:t>b, f, h, j, o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latin typeface="Roboto Slab" panose="020B0604020202020204"/>
                        </a:rPr>
                        <a:t>f, b 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3972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400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latin typeface="Roboto Slab" panose="020B0604020202020204"/>
                        </a:rPr>
                        <a:t>b, c, k, s, p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latin typeface="Roboto Slab" panose="020B0604020202020204"/>
                        </a:rPr>
                        <a:t>c, b, p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571576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500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latin typeface="Roboto Slab" panose="020B0604020202020204"/>
                        </a:rPr>
                        <a:t>a, f, c, e, l, p, m, n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latin typeface="Roboto Slab" panose="020B0604020202020204"/>
                        </a:rPr>
                        <a:t>f, c, a, m, p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741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81303B-0013-80FE-24C7-03FF4EA0AC46}"/>
              </a:ext>
            </a:extLst>
          </p:cNvPr>
          <p:cNvSpPr txBox="1"/>
          <p:nvPr/>
        </p:nvSpPr>
        <p:spPr>
          <a:xfrm>
            <a:off x="6346189" y="3795073"/>
            <a:ext cx="159956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err="1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Minsupp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= 60%</a:t>
            </a:r>
            <a:endParaRPr lang="en-ID" b="1">
              <a:solidFill>
                <a:schemeClr val="accent6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167CB8D-DB9D-306A-CFE7-4CFF94BF2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1FA53DC-BC71-927A-77D0-9716051A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330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17E16-9495-4547-BFE4-501287B8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420" y="1104900"/>
            <a:ext cx="7057065" cy="1138187"/>
          </a:xfrm>
        </p:spPr>
        <p:txBody>
          <a:bodyPr/>
          <a:lstStyle/>
          <a:p>
            <a:r>
              <a:rPr lang="en-US" sz="7000">
                <a:solidFill>
                  <a:srgbClr val="3C78D8"/>
                </a:solidFill>
                <a:latin typeface="Roboto Slab" panose="020B0604020202020204"/>
              </a:rPr>
              <a:t>1. </a:t>
            </a:r>
            <a:r>
              <a:rPr lang="en-US">
                <a:latin typeface="Roboto Slab" panose="020B0604020202020204"/>
              </a:rPr>
              <a:t>Các </a:t>
            </a:r>
            <a:r>
              <a:rPr lang="en-US" err="1">
                <a:latin typeface="Roboto Slab" panose="020B0604020202020204"/>
              </a:rPr>
              <a:t>thuật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toán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khai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thác</a:t>
            </a:r>
            <a:r>
              <a:rPr lang="en-US">
                <a:latin typeface="Roboto Slab" panose="020B0604020202020204"/>
              </a:rPr>
              <a:t> tập </a:t>
            </a:r>
            <a:r>
              <a:rPr lang="en-US" err="1">
                <a:latin typeface="Roboto Slab" panose="020B0604020202020204"/>
              </a:rPr>
              <a:t>phổ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biến</a:t>
            </a:r>
            <a:endParaRPr lang="en-US">
              <a:latin typeface="Roboto Slab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5B6B0-8656-49A1-96A8-48E595E85CE6}"/>
              </a:ext>
            </a:extLst>
          </p:cNvPr>
          <p:cNvSpPr/>
          <p:nvPr/>
        </p:nvSpPr>
        <p:spPr>
          <a:xfrm>
            <a:off x="4572000" y="2185937"/>
            <a:ext cx="311658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1C4587"/>
                </a:solidFill>
                <a:latin typeface="Roboto Slab" panose="020B0604020202020204"/>
              </a:rPr>
              <a:t>1.1  Apriori</a:t>
            </a:r>
            <a:endParaRPr lang="en-US" sz="600" b="1">
              <a:solidFill>
                <a:srgbClr val="1C4587"/>
              </a:solidFill>
              <a:latin typeface="Roboto Slab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1.2  AprioriTID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1.3  FP-Growth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1.4  EClaT</a:t>
            </a:r>
          </a:p>
        </p:txBody>
      </p:sp>
    </p:spTree>
    <p:extLst>
      <p:ext uri="{BB962C8B-B14F-4D97-AF65-F5344CB8AC3E}">
        <p14:creationId xmlns:p14="http://schemas.microsoft.com/office/powerpoint/2010/main" val="4261557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1.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272601D-752E-227C-F7AC-330C3F57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34836"/>
              </p:ext>
            </p:extLst>
          </p:nvPr>
        </p:nvGraphicFramePr>
        <p:xfrm>
          <a:off x="436115" y="2119149"/>
          <a:ext cx="809650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09">
                  <a:extLst>
                    <a:ext uri="{9D8B030D-6E8A-4147-A177-3AD203B41FA5}">
                      <a16:colId xmlns:a16="http://schemas.microsoft.com/office/drawing/2014/main" val="42943921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0541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730862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420142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391823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411424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08250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58493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499326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947122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19358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182150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598305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0496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95945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40106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188896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 Slab" panose="020B0604020202020204"/>
                        </a:rPr>
                        <a:t>Item</a:t>
                      </a:r>
                      <a:endParaRPr lang="en-ID" sz="1600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a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b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c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d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e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f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g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h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I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j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k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l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m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o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p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 Slab" panose="020B0604020202020204"/>
                        </a:rPr>
                        <a:t>s</a:t>
                      </a:r>
                      <a:endParaRPr lang="en-ID">
                        <a:latin typeface="Roboto Slab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383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Roboto Slab" panose="020B0604020202020204"/>
                        </a:rPr>
                        <a:t>Supp</a:t>
                      </a:r>
                      <a:endParaRPr lang="en-ID" sz="1600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3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3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4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4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2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3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2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3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505561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B7C9622-DC8E-DA6F-B1AA-ED4C9C207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95095"/>
              </p:ext>
            </p:extLst>
          </p:nvPr>
        </p:nvGraphicFramePr>
        <p:xfrm>
          <a:off x="1672590" y="3212934"/>
          <a:ext cx="553085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0">
                  <a:extLst>
                    <a:ext uri="{9D8B030D-6E8A-4147-A177-3AD203B41FA5}">
                      <a16:colId xmlns:a16="http://schemas.microsoft.com/office/drawing/2014/main" val="219252007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112710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2088547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9283581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169255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6749221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29627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Item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f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c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a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b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m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p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7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Supp&gt;=3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4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4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3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3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3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3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77171"/>
                  </a:ext>
                </a:extLst>
              </a:tr>
            </a:tbl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3443A4F-B92D-0C62-239F-8AEAA6D11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F52F589-B1EF-0AE5-208C-DF292C8D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6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1.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47A0FE-4869-DACA-0E58-98933F27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54070"/>
              </p:ext>
            </p:extLst>
          </p:nvPr>
        </p:nvGraphicFramePr>
        <p:xfrm>
          <a:off x="622935" y="1822111"/>
          <a:ext cx="5127625" cy="92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1710531728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662734268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3629850695"/>
                    </a:ext>
                  </a:extLst>
                </a:gridCol>
              </a:tblGrid>
              <a:tr h="35570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Roboto Slab" panose="020B0604020202020204"/>
                        </a:rPr>
                        <a:t>TID</a:t>
                      </a:r>
                      <a:endParaRPr lang="en-ID" sz="1600" baseline="0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Roboto Slab" panose="020B0604020202020204"/>
                        </a:rPr>
                        <a:t>Item</a:t>
                      </a:r>
                      <a:endParaRPr lang="en-ID" sz="1600" baseline="0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aseline="0">
                          <a:latin typeface="Roboto Slab" panose="020B0604020202020204"/>
                        </a:rPr>
                        <a:t>Ordered frequent </a:t>
                      </a:r>
                    </a:p>
                    <a:p>
                      <a:pPr algn="ctr"/>
                      <a:r>
                        <a:rPr lang="en-ID" sz="1600" baseline="0">
                          <a:latin typeface="Roboto Slab" panose="020B0604020202020204"/>
                        </a:rPr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40546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100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latin typeface="Roboto Slab" panose="020B0604020202020204"/>
                        </a:rPr>
                        <a:t>f, a, c, d, g, i, m, 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solidFill>
                            <a:srgbClr val="D60000"/>
                          </a:solidFill>
                          <a:latin typeface="Roboto Slab" panose="020B0604020202020204"/>
                        </a:rPr>
                        <a:t>f, c, a, m, 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574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42F0279-0347-BAE5-4713-5C221E390154}"/>
              </a:ext>
            </a:extLst>
          </p:cNvPr>
          <p:cNvSpPr/>
          <p:nvPr/>
        </p:nvSpPr>
        <p:spPr>
          <a:xfrm>
            <a:off x="6869431" y="151951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164DF1-4255-1860-904C-3895973AB896}"/>
              </a:ext>
            </a:extLst>
          </p:cNvPr>
          <p:cNvSpPr/>
          <p:nvPr/>
        </p:nvSpPr>
        <p:spPr>
          <a:xfrm>
            <a:off x="6869430" y="202058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f:1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A9487D-E267-E234-BB20-24E6800E4D95}"/>
              </a:ext>
            </a:extLst>
          </p:cNvPr>
          <p:cNvSpPr/>
          <p:nvPr/>
        </p:nvSpPr>
        <p:spPr>
          <a:xfrm>
            <a:off x="6869431" y="251221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c:1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C32719-E161-382F-BB70-7ADEF41001A0}"/>
              </a:ext>
            </a:extLst>
          </p:cNvPr>
          <p:cNvSpPr/>
          <p:nvPr/>
        </p:nvSpPr>
        <p:spPr>
          <a:xfrm>
            <a:off x="6869430" y="301441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a:1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40E0D0-1AD8-8478-2B13-8E89A70936DB}"/>
              </a:ext>
            </a:extLst>
          </p:cNvPr>
          <p:cNvSpPr/>
          <p:nvPr/>
        </p:nvSpPr>
        <p:spPr>
          <a:xfrm>
            <a:off x="6869431" y="350604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m:1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2E3DC1-F25B-E68D-B9D4-220018B4F5C0}"/>
              </a:ext>
            </a:extLst>
          </p:cNvPr>
          <p:cNvSpPr/>
          <p:nvPr/>
        </p:nvSpPr>
        <p:spPr>
          <a:xfrm>
            <a:off x="6869431" y="399767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p:1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6B6C3A-59F6-CE52-B4DE-911239AB9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D0E3ECB0-80F4-B1EB-3414-55F6EBF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00E5F0-92FB-41CF-847D-6BCD06BE0EF5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7310310" y="1888846"/>
            <a:ext cx="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FB3F35-12C6-4B7E-AF81-5EE0C2E8E804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7310310" y="2389915"/>
            <a:ext cx="1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38B149-3133-43CF-AD49-434F22CCCFCE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 flipH="1">
            <a:off x="7310310" y="2881549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941D6-0BDB-4977-A0FF-53C13BF85120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7310310" y="3383742"/>
            <a:ext cx="1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C68F44-96C1-4030-B619-747D29234FE8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7310311" y="3875376"/>
            <a:ext cx="0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9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584579" y="1022601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1.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47A0FE-4869-DACA-0E58-98933F27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96139"/>
              </p:ext>
            </p:extLst>
          </p:nvPr>
        </p:nvGraphicFramePr>
        <p:xfrm>
          <a:off x="622935" y="1822111"/>
          <a:ext cx="5127625" cy="1279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1710531728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662734268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3629850695"/>
                    </a:ext>
                  </a:extLst>
                </a:gridCol>
              </a:tblGrid>
              <a:tr h="35570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Roboto Slab" panose="020B0604020202020204"/>
                        </a:rPr>
                        <a:t>TID</a:t>
                      </a:r>
                      <a:endParaRPr lang="en-ID" sz="1600" baseline="0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Roboto Slab" panose="020B0604020202020204"/>
                        </a:rPr>
                        <a:t>Item</a:t>
                      </a:r>
                      <a:endParaRPr lang="en-ID" sz="1600" baseline="0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aseline="0">
                          <a:latin typeface="Roboto Slab" panose="020B0604020202020204"/>
                        </a:rPr>
                        <a:t>Ordered frequent </a:t>
                      </a:r>
                    </a:p>
                    <a:p>
                      <a:pPr algn="ctr"/>
                      <a:r>
                        <a:rPr lang="en-ID" sz="1600" baseline="0">
                          <a:latin typeface="Roboto Slab" panose="020B0604020202020204"/>
                        </a:rPr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40546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100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latin typeface="Roboto Slab" panose="020B0604020202020204"/>
                        </a:rPr>
                        <a:t>f, a, c, d, g, </a:t>
                      </a:r>
                      <a:r>
                        <a:rPr lang="en-ID" b="1" err="1">
                          <a:latin typeface="Roboto Slab" panose="020B0604020202020204"/>
                        </a:rPr>
                        <a:t>i</a:t>
                      </a:r>
                      <a:r>
                        <a:rPr lang="en-ID" b="1">
                          <a:latin typeface="Roboto Slab" panose="020B0604020202020204"/>
                        </a:rPr>
                        <a:t>, m, 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solidFill>
                            <a:srgbClr val="D60000"/>
                          </a:solidFill>
                          <a:latin typeface="Roboto Slab" panose="020B0604020202020204"/>
                        </a:rPr>
                        <a:t>f, c, a, m, 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57488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200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/>
                        <a:t>a, b, c, f, l, m, o 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solidFill>
                            <a:srgbClr val="D60000"/>
                          </a:solidFill>
                        </a:rPr>
                        <a:t>f, c, a, b,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3849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42F0279-0347-BAE5-4713-5C221E390154}"/>
              </a:ext>
            </a:extLst>
          </p:cNvPr>
          <p:cNvSpPr/>
          <p:nvPr/>
        </p:nvSpPr>
        <p:spPr>
          <a:xfrm>
            <a:off x="6869431" y="151951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164DF1-4255-1860-904C-3895973AB896}"/>
              </a:ext>
            </a:extLst>
          </p:cNvPr>
          <p:cNvSpPr/>
          <p:nvPr/>
        </p:nvSpPr>
        <p:spPr>
          <a:xfrm>
            <a:off x="6869430" y="202058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f:2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A9487D-E267-E234-BB20-24E6800E4D95}"/>
              </a:ext>
            </a:extLst>
          </p:cNvPr>
          <p:cNvSpPr/>
          <p:nvPr/>
        </p:nvSpPr>
        <p:spPr>
          <a:xfrm>
            <a:off x="6869431" y="251221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c:2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C32719-E161-382F-BB70-7ADEF41001A0}"/>
              </a:ext>
            </a:extLst>
          </p:cNvPr>
          <p:cNvSpPr/>
          <p:nvPr/>
        </p:nvSpPr>
        <p:spPr>
          <a:xfrm>
            <a:off x="6869430" y="301441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a:2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40E0D0-1AD8-8478-2B13-8E89A70936DB}"/>
              </a:ext>
            </a:extLst>
          </p:cNvPr>
          <p:cNvSpPr/>
          <p:nvPr/>
        </p:nvSpPr>
        <p:spPr>
          <a:xfrm>
            <a:off x="6313171" y="350604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m:1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2E3DC1-F25B-E68D-B9D4-220018B4F5C0}"/>
              </a:ext>
            </a:extLst>
          </p:cNvPr>
          <p:cNvSpPr/>
          <p:nvPr/>
        </p:nvSpPr>
        <p:spPr>
          <a:xfrm>
            <a:off x="6313171" y="399767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p:1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6B6C3A-59F6-CE52-B4DE-911239AB9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D0E3ECB0-80F4-B1EB-3414-55F6EBF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00E5F0-92FB-41CF-847D-6BCD06BE0EF5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7310310" y="1888846"/>
            <a:ext cx="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FB3F35-12C6-4B7E-AF81-5EE0C2E8E804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7310310" y="2389915"/>
            <a:ext cx="1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38B149-3133-43CF-AD49-434F22CCCFCE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 flipH="1">
            <a:off x="7310310" y="2881549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941D6-0BDB-4977-A0FF-53C13BF85120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6754051" y="3383742"/>
            <a:ext cx="556259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C68F44-96C1-4030-B619-747D29234FE8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6754051" y="3875376"/>
            <a:ext cx="0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6134B24-3EC6-41C5-9B58-8C07DCEB090D}"/>
              </a:ext>
            </a:extLst>
          </p:cNvPr>
          <p:cNvSpPr/>
          <p:nvPr/>
        </p:nvSpPr>
        <p:spPr>
          <a:xfrm>
            <a:off x="7425689" y="350492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613602-77DA-4355-80C5-CAB2660E91DC}"/>
              </a:ext>
            </a:extLst>
          </p:cNvPr>
          <p:cNvSpPr/>
          <p:nvPr/>
        </p:nvSpPr>
        <p:spPr>
          <a:xfrm>
            <a:off x="7425689" y="399655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m:1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79121A-8113-4EC2-AC9D-3CF84F1C84D3}"/>
              </a:ext>
            </a:extLst>
          </p:cNvPr>
          <p:cNvCxnSpPr>
            <a:cxnSpLocks/>
            <a:stCxn id="43" idx="4"/>
            <a:endCxn id="19" idx="0"/>
          </p:cNvCxnSpPr>
          <p:nvPr/>
        </p:nvCxnSpPr>
        <p:spPr>
          <a:xfrm>
            <a:off x="7310310" y="3383742"/>
            <a:ext cx="556259" cy="121178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9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1.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47A0FE-4869-DACA-0E58-98933F27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36110"/>
              </p:ext>
            </p:extLst>
          </p:nvPr>
        </p:nvGraphicFramePr>
        <p:xfrm>
          <a:off x="241935" y="1822111"/>
          <a:ext cx="5127625" cy="232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1710531728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662734268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3629850695"/>
                    </a:ext>
                  </a:extLst>
                </a:gridCol>
              </a:tblGrid>
              <a:tr h="35570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Roboto Slab" panose="020B0604020202020204"/>
                        </a:rPr>
                        <a:t>TID</a:t>
                      </a:r>
                      <a:endParaRPr lang="en-ID" sz="1600" baseline="0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Roboto Slab" panose="020B0604020202020204"/>
                        </a:rPr>
                        <a:t>Item</a:t>
                      </a:r>
                      <a:endParaRPr lang="en-ID" sz="1600" baseline="0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aseline="0">
                          <a:latin typeface="Roboto Slab" panose="020B0604020202020204"/>
                        </a:rPr>
                        <a:t>Ordered frequent </a:t>
                      </a:r>
                    </a:p>
                    <a:p>
                      <a:pPr algn="ctr"/>
                      <a:r>
                        <a:rPr lang="en-ID" sz="1600" baseline="0">
                          <a:latin typeface="Roboto Slab" panose="020B0604020202020204"/>
                        </a:rPr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40546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 Slab" panose="020B0604020202020204"/>
                        </a:rPr>
                        <a:t>100</a:t>
                      </a:r>
                      <a:endParaRPr lang="en-ID" b="1">
                        <a:latin typeface="Roboto Slab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latin typeface="Roboto Slab" panose="020B0604020202020204"/>
                        </a:rPr>
                        <a:t>f, a, c, d, g, </a:t>
                      </a:r>
                      <a:r>
                        <a:rPr lang="en-ID" b="1" err="1">
                          <a:latin typeface="Roboto Slab" panose="020B0604020202020204"/>
                        </a:rPr>
                        <a:t>i</a:t>
                      </a:r>
                      <a:r>
                        <a:rPr lang="en-ID" b="1">
                          <a:latin typeface="Roboto Slab" panose="020B0604020202020204"/>
                        </a:rPr>
                        <a:t>, m, 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solidFill>
                            <a:srgbClr val="3D4965"/>
                          </a:solidFill>
                          <a:latin typeface="Roboto Slab" panose="020B0604020202020204"/>
                        </a:rPr>
                        <a:t>f, c, a, m, 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57488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200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/>
                        <a:t>a, b, c, f, l, m, o 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solidFill>
                            <a:srgbClr val="3D4965"/>
                          </a:solidFill>
                        </a:rPr>
                        <a:t>f, c, a, b,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3849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300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/>
                        <a:t>b, f, h, j, o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/>
                        <a:t>f,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314846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400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/>
                        <a:t>b, c, k, s,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/>
                        <a:t>c, b,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8480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500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/>
                        <a:t>a, f, c, e, l, p, m, n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/>
                        <a:t>f, c, a, m,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47157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42F0279-0347-BAE5-4713-5C221E390154}"/>
              </a:ext>
            </a:extLst>
          </p:cNvPr>
          <p:cNvSpPr/>
          <p:nvPr/>
        </p:nvSpPr>
        <p:spPr>
          <a:xfrm>
            <a:off x="7269481" y="151951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164DF1-4255-1860-904C-3895973AB896}"/>
              </a:ext>
            </a:extLst>
          </p:cNvPr>
          <p:cNvSpPr/>
          <p:nvPr/>
        </p:nvSpPr>
        <p:spPr>
          <a:xfrm>
            <a:off x="6473190" y="202058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f:4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A9487D-E267-E234-BB20-24E6800E4D95}"/>
              </a:ext>
            </a:extLst>
          </p:cNvPr>
          <p:cNvSpPr/>
          <p:nvPr/>
        </p:nvSpPr>
        <p:spPr>
          <a:xfrm>
            <a:off x="5989321" y="251221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c:3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C32719-E161-382F-BB70-7ADEF41001A0}"/>
              </a:ext>
            </a:extLst>
          </p:cNvPr>
          <p:cNvSpPr/>
          <p:nvPr/>
        </p:nvSpPr>
        <p:spPr>
          <a:xfrm>
            <a:off x="5989320" y="301441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a:3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40E0D0-1AD8-8478-2B13-8E89A70936DB}"/>
              </a:ext>
            </a:extLst>
          </p:cNvPr>
          <p:cNvSpPr/>
          <p:nvPr/>
        </p:nvSpPr>
        <p:spPr>
          <a:xfrm>
            <a:off x="5543551" y="350604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m:2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6B6C3A-59F6-CE52-B4DE-911239AB9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D0E3ECB0-80F4-B1EB-3414-55F6EBF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00E5F0-92FB-41CF-847D-6BCD06BE0EF5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6914070" y="1888846"/>
            <a:ext cx="79629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FB3F35-12C6-4B7E-AF81-5EE0C2E8E804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6430201" y="2389915"/>
            <a:ext cx="483869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38B149-3133-43CF-AD49-434F22CCCFCE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 flipH="1">
            <a:off x="6430200" y="2881549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941D6-0BDB-4977-A0FF-53C13BF85120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5984431" y="3383742"/>
            <a:ext cx="445769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C68F44-96C1-4030-B619-747D29234FE8}"/>
              </a:ext>
            </a:extLst>
          </p:cNvPr>
          <p:cNvCxnSpPr>
            <a:cxnSpLocks/>
            <a:stCxn id="44" idx="4"/>
            <a:endCxn id="33" idx="0"/>
          </p:cNvCxnSpPr>
          <p:nvPr/>
        </p:nvCxnSpPr>
        <p:spPr>
          <a:xfrm>
            <a:off x="5984431" y="3875376"/>
            <a:ext cx="0" cy="11896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6134B24-3EC6-41C5-9B58-8C07DCEB090D}"/>
              </a:ext>
            </a:extLst>
          </p:cNvPr>
          <p:cNvSpPr/>
          <p:nvPr/>
        </p:nvSpPr>
        <p:spPr>
          <a:xfrm>
            <a:off x="6505132" y="349215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613602-77DA-4355-80C5-CAB2660E91DC}"/>
              </a:ext>
            </a:extLst>
          </p:cNvPr>
          <p:cNvSpPr/>
          <p:nvPr/>
        </p:nvSpPr>
        <p:spPr>
          <a:xfrm>
            <a:off x="6505132" y="399767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m:1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79121A-8113-4EC2-AC9D-3CF84F1C84D3}"/>
              </a:ext>
            </a:extLst>
          </p:cNvPr>
          <p:cNvCxnSpPr>
            <a:cxnSpLocks/>
            <a:stCxn id="43" idx="4"/>
            <a:endCxn id="19" idx="0"/>
          </p:cNvCxnSpPr>
          <p:nvPr/>
        </p:nvCxnSpPr>
        <p:spPr>
          <a:xfrm>
            <a:off x="6430200" y="3383742"/>
            <a:ext cx="515812" cy="108408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C710D22-FA31-4AED-9676-C72A2969E026}"/>
              </a:ext>
            </a:extLst>
          </p:cNvPr>
          <p:cNvSpPr/>
          <p:nvPr/>
        </p:nvSpPr>
        <p:spPr>
          <a:xfrm>
            <a:off x="6946012" y="251221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CC0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FFCC00"/>
              </a:solidFill>
              <a:latin typeface="Roboto Slab" panose="020B0604020202020204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1B3F69-E4DF-4AA7-8FCE-CB918C302CC2}"/>
              </a:ext>
            </a:extLst>
          </p:cNvPr>
          <p:cNvCxnSpPr>
            <a:cxnSpLocks/>
            <a:stCxn id="41" idx="4"/>
            <a:endCxn id="26" idx="0"/>
          </p:cNvCxnSpPr>
          <p:nvPr/>
        </p:nvCxnSpPr>
        <p:spPr>
          <a:xfrm>
            <a:off x="6914070" y="2389915"/>
            <a:ext cx="472822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9596C85-FBE3-4CFB-A91E-C8AD3BD24CE8}"/>
              </a:ext>
            </a:extLst>
          </p:cNvPr>
          <p:cNvSpPr/>
          <p:nvPr/>
        </p:nvSpPr>
        <p:spPr>
          <a:xfrm>
            <a:off x="7974711" y="201749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c:1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A6AD20-FAAD-4609-BCB1-560336D4D79C}"/>
              </a:ext>
            </a:extLst>
          </p:cNvPr>
          <p:cNvSpPr/>
          <p:nvPr/>
        </p:nvSpPr>
        <p:spPr>
          <a:xfrm>
            <a:off x="7974710" y="2519686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870718-FCF9-4BBC-BEF7-A54261D632CD}"/>
              </a:ext>
            </a:extLst>
          </p:cNvPr>
          <p:cNvCxnSpPr>
            <a:cxnSpLocks/>
            <a:stCxn id="40" idx="4"/>
            <a:endCxn id="29" idx="0"/>
          </p:cNvCxnSpPr>
          <p:nvPr/>
        </p:nvCxnSpPr>
        <p:spPr>
          <a:xfrm>
            <a:off x="7710361" y="1888846"/>
            <a:ext cx="705230" cy="12864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D37744-0923-4196-8442-94F651387C59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 flipH="1">
            <a:off x="8415590" y="2386825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C841B0E-0E72-4A8A-9A28-C601DED0A96A}"/>
              </a:ext>
            </a:extLst>
          </p:cNvPr>
          <p:cNvSpPr/>
          <p:nvPr/>
        </p:nvSpPr>
        <p:spPr>
          <a:xfrm>
            <a:off x="5543551" y="399434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p:2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6F9854-1EC3-453C-BF4C-6DA55816C8E9}"/>
              </a:ext>
            </a:extLst>
          </p:cNvPr>
          <p:cNvCxnSpPr>
            <a:cxnSpLocks/>
            <a:stCxn id="30" idx="4"/>
            <a:endCxn id="46" idx="0"/>
          </p:cNvCxnSpPr>
          <p:nvPr/>
        </p:nvCxnSpPr>
        <p:spPr>
          <a:xfrm>
            <a:off x="8415590" y="2889018"/>
            <a:ext cx="0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DA2B7-7A6C-16F6-5984-EA4E469CFAC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6946012" y="3861482"/>
            <a:ext cx="0" cy="136196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13A07AE-4E07-1E4F-57DE-8AECAF07DDDC}"/>
              </a:ext>
            </a:extLst>
          </p:cNvPr>
          <p:cNvSpPr/>
          <p:nvPr/>
        </p:nvSpPr>
        <p:spPr>
          <a:xfrm>
            <a:off x="7974710" y="3021879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p:1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819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1.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6B6C3A-59F6-CE52-B4DE-911239AB9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D0E3ECB0-80F4-B1EB-3414-55F6EBF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1A31265-343F-4DFB-BB99-51F0EC5FA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39295"/>
              </p:ext>
            </p:extLst>
          </p:nvPr>
        </p:nvGraphicFramePr>
        <p:xfrm>
          <a:off x="1028795" y="1735900"/>
          <a:ext cx="2547620" cy="263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079">
                  <a:extLst>
                    <a:ext uri="{9D8B030D-6E8A-4147-A177-3AD203B41FA5}">
                      <a16:colId xmlns:a16="http://schemas.microsoft.com/office/drawing/2014/main" val="2102969769"/>
                    </a:ext>
                  </a:extLst>
                </a:gridCol>
                <a:gridCol w="1235541">
                  <a:extLst>
                    <a:ext uri="{9D8B030D-6E8A-4147-A177-3AD203B41FA5}">
                      <a16:colId xmlns:a16="http://schemas.microsoft.com/office/drawing/2014/main" val="583947944"/>
                    </a:ext>
                  </a:extLst>
                </a:gridCol>
              </a:tblGrid>
              <a:tr h="4664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u="none" strike="noStrike">
                          <a:effectLst/>
                        </a:rPr>
                        <a:t>Item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u="none" strike="noStrike">
                          <a:effectLst/>
                        </a:rPr>
                        <a:t>Supp&gt;=3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0973050"/>
                  </a:ext>
                </a:extLst>
              </a:tr>
              <a:tr h="3704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f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4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439445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c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4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3001711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a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3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1138516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b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3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7676996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m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3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895350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p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3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8376217"/>
                  </a:ext>
                </a:extLst>
              </a:tr>
            </a:tbl>
          </a:graphicData>
        </a:graphic>
      </p:graphicFrame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D0A4402-74A9-4CCA-9BD2-2B4BC7799DAA}"/>
              </a:ext>
            </a:extLst>
          </p:cNvPr>
          <p:cNvCxnSpPr>
            <a:cxnSpLocks/>
          </p:cNvCxnSpPr>
          <p:nvPr/>
        </p:nvCxnSpPr>
        <p:spPr>
          <a:xfrm flipV="1">
            <a:off x="3576415" y="2205249"/>
            <a:ext cx="2089055" cy="181576"/>
          </a:xfrm>
          <a:prstGeom prst="curvedConnector3">
            <a:avLst>
              <a:gd name="adj1" fmla="val 34097"/>
            </a:avLst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9C38819-41B1-4BDF-9E9C-4F9A7A78D78B}"/>
              </a:ext>
            </a:extLst>
          </p:cNvPr>
          <p:cNvCxnSpPr>
            <a:cxnSpLocks/>
          </p:cNvCxnSpPr>
          <p:nvPr/>
        </p:nvCxnSpPr>
        <p:spPr>
          <a:xfrm flipV="1">
            <a:off x="3576415" y="2696883"/>
            <a:ext cx="1605186" cy="64605"/>
          </a:xfrm>
          <a:prstGeom prst="curvedConnector3">
            <a:avLst/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9D7C379-4E1D-456A-96F1-65E7FCBE05E7}"/>
              </a:ext>
            </a:extLst>
          </p:cNvPr>
          <p:cNvCxnSpPr>
            <a:cxnSpLocks/>
            <a:stCxn id="114" idx="7"/>
            <a:endCxn id="127" idx="3"/>
          </p:cNvCxnSpPr>
          <p:nvPr/>
        </p:nvCxnSpPr>
        <p:spPr>
          <a:xfrm rot="5400000" flipH="1" flipV="1">
            <a:off x="6498393" y="1768575"/>
            <a:ext cx="233566" cy="1361892"/>
          </a:xfrm>
          <a:prstGeom prst="curvedConnector3">
            <a:avLst>
              <a:gd name="adj1" fmla="val 50000"/>
            </a:avLst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F856617-E83F-404F-BB5B-8910AC41D422}"/>
              </a:ext>
            </a:extLst>
          </p:cNvPr>
          <p:cNvCxnSpPr>
            <a:cxnSpLocks/>
          </p:cNvCxnSpPr>
          <p:nvPr/>
        </p:nvCxnSpPr>
        <p:spPr>
          <a:xfrm>
            <a:off x="3576414" y="3122918"/>
            <a:ext cx="1605186" cy="76158"/>
          </a:xfrm>
          <a:prstGeom prst="curvedConnector3">
            <a:avLst/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058502C-23C7-47C9-A93D-3353387A11C1}"/>
              </a:ext>
            </a:extLst>
          </p:cNvPr>
          <p:cNvCxnSpPr>
            <a:cxnSpLocks/>
          </p:cNvCxnSpPr>
          <p:nvPr/>
        </p:nvCxnSpPr>
        <p:spPr>
          <a:xfrm>
            <a:off x="7020052" y="2696883"/>
            <a:ext cx="146938" cy="7469"/>
          </a:xfrm>
          <a:prstGeom prst="curvedConnector3">
            <a:avLst/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CBF79E7-AE47-4360-9807-1738C9DB084F}"/>
              </a:ext>
            </a:extLst>
          </p:cNvPr>
          <p:cNvCxnSpPr>
            <a:cxnSpLocks/>
          </p:cNvCxnSpPr>
          <p:nvPr/>
        </p:nvCxnSpPr>
        <p:spPr>
          <a:xfrm flipV="1">
            <a:off x="3576414" y="3690710"/>
            <a:ext cx="1159417" cy="149770"/>
          </a:xfrm>
          <a:prstGeom prst="curvedConnector3">
            <a:avLst/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AEF02D4-21E7-44B5-90CF-9B3B48F27C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2263" y="3767485"/>
            <a:ext cx="230476" cy="338083"/>
          </a:xfrm>
          <a:prstGeom prst="curvedConnector3">
            <a:avLst/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FC09D3B-7C10-44ED-BAA0-85D816036F5B}"/>
              </a:ext>
            </a:extLst>
          </p:cNvPr>
          <p:cNvCxnSpPr>
            <a:cxnSpLocks/>
          </p:cNvCxnSpPr>
          <p:nvPr/>
        </p:nvCxnSpPr>
        <p:spPr>
          <a:xfrm>
            <a:off x="3576414" y="3418111"/>
            <a:ext cx="2250129" cy="142020"/>
          </a:xfrm>
          <a:prstGeom prst="curvedConnector2">
            <a:avLst/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B14034A6-AF61-4447-B6C3-75B70D7F9711}"/>
              </a:ext>
            </a:extLst>
          </p:cNvPr>
          <p:cNvCxnSpPr>
            <a:cxnSpLocks/>
          </p:cNvCxnSpPr>
          <p:nvPr/>
        </p:nvCxnSpPr>
        <p:spPr>
          <a:xfrm>
            <a:off x="3576414" y="4182344"/>
            <a:ext cx="1159417" cy="12700"/>
          </a:xfrm>
          <a:prstGeom prst="curvedConnector3">
            <a:avLst/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2506D6E-8744-4A72-BBCB-673A70FAE2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3574" y="2788628"/>
            <a:ext cx="929181" cy="2119410"/>
          </a:xfrm>
          <a:prstGeom prst="curvedConnector3">
            <a:avLst>
              <a:gd name="adj1" fmla="val -30423"/>
            </a:avLst>
          </a:prstGeom>
          <a:ln>
            <a:solidFill>
              <a:srgbClr val="2E8CE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14C41D4-3943-1E42-06D7-980719441022}"/>
              </a:ext>
            </a:extLst>
          </p:cNvPr>
          <p:cNvSpPr/>
          <p:nvPr/>
        </p:nvSpPr>
        <p:spPr>
          <a:xfrm>
            <a:off x="6461761" y="151951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CC71758-DE06-FBF4-A1F4-2FA95F7DFE5D}"/>
              </a:ext>
            </a:extLst>
          </p:cNvPr>
          <p:cNvSpPr/>
          <p:nvPr/>
        </p:nvSpPr>
        <p:spPr>
          <a:xfrm>
            <a:off x="5665470" y="202058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f:4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683FA53-0D1E-7DC1-AC4B-4C04D61900F2}"/>
              </a:ext>
            </a:extLst>
          </p:cNvPr>
          <p:cNvSpPr/>
          <p:nvPr/>
        </p:nvSpPr>
        <p:spPr>
          <a:xfrm>
            <a:off x="5181601" y="251221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c:3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2BBD1B8-0CF6-D2A7-38BB-25B287144EBB}"/>
              </a:ext>
            </a:extLst>
          </p:cNvPr>
          <p:cNvSpPr/>
          <p:nvPr/>
        </p:nvSpPr>
        <p:spPr>
          <a:xfrm>
            <a:off x="5181600" y="301441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a:3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5446386-2392-595B-028B-0C6449934FB1}"/>
              </a:ext>
            </a:extLst>
          </p:cNvPr>
          <p:cNvSpPr/>
          <p:nvPr/>
        </p:nvSpPr>
        <p:spPr>
          <a:xfrm>
            <a:off x="4735831" y="350604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m:2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DCF54B0-1DB8-5C9E-1CA1-EEF58586EFC3}"/>
              </a:ext>
            </a:extLst>
          </p:cNvPr>
          <p:cNvCxnSpPr>
            <a:stCxn id="112" idx="4"/>
            <a:endCxn id="113" idx="0"/>
          </p:cNvCxnSpPr>
          <p:nvPr/>
        </p:nvCxnSpPr>
        <p:spPr>
          <a:xfrm flipH="1">
            <a:off x="6106350" y="1888846"/>
            <a:ext cx="79629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DC6B6B4-9B4B-C394-C62C-79DE3DC59887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>
          <a:xfrm flipH="1">
            <a:off x="5622481" y="2389915"/>
            <a:ext cx="483869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314FB8A-3D6E-88D6-C625-C02B32CE2458}"/>
              </a:ext>
            </a:extLst>
          </p:cNvPr>
          <p:cNvCxnSpPr>
            <a:stCxn id="114" idx="4"/>
            <a:endCxn id="115" idx="0"/>
          </p:cNvCxnSpPr>
          <p:nvPr/>
        </p:nvCxnSpPr>
        <p:spPr>
          <a:xfrm flipH="1">
            <a:off x="5622480" y="2881549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437838-B8EB-B847-9DBF-A860C66EEE0C}"/>
              </a:ext>
            </a:extLst>
          </p:cNvPr>
          <p:cNvCxnSpPr>
            <a:stCxn id="115" idx="4"/>
            <a:endCxn id="116" idx="0"/>
          </p:cNvCxnSpPr>
          <p:nvPr/>
        </p:nvCxnSpPr>
        <p:spPr>
          <a:xfrm flipH="1">
            <a:off x="5176711" y="3383742"/>
            <a:ext cx="445769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BF84BB7-7435-70B8-B955-B7FB0B2D7616}"/>
              </a:ext>
            </a:extLst>
          </p:cNvPr>
          <p:cNvCxnSpPr>
            <a:cxnSpLocks/>
            <a:stCxn id="116" idx="4"/>
            <a:endCxn id="131" idx="0"/>
          </p:cNvCxnSpPr>
          <p:nvPr/>
        </p:nvCxnSpPr>
        <p:spPr>
          <a:xfrm>
            <a:off x="5176711" y="3875376"/>
            <a:ext cx="0" cy="11896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2C652703-A1A9-458E-F738-4CA5CFB30AC7}"/>
              </a:ext>
            </a:extLst>
          </p:cNvPr>
          <p:cNvSpPr/>
          <p:nvPr/>
        </p:nvSpPr>
        <p:spPr>
          <a:xfrm>
            <a:off x="5697412" y="349215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013D6C5-D815-E646-4DCF-89A1D85B7963}"/>
              </a:ext>
            </a:extLst>
          </p:cNvPr>
          <p:cNvSpPr/>
          <p:nvPr/>
        </p:nvSpPr>
        <p:spPr>
          <a:xfrm>
            <a:off x="5697412" y="399767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m:1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9B4713-8D05-F6FA-A804-77DB13C2470E}"/>
              </a:ext>
            </a:extLst>
          </p:cNvPr>
          <p:cNvCxnSpPr>
            <a:cxnSpLocks/>
            <a:stCxn id="115" idx="4"/>
            <a:endCxn id="122" idx="0"/>
          </p:cNvCxnSpPr>
          <p:nvPr/>
        </p:nvCxnSpPr>
        <p:spPr>
          <a:xfrm>
            <a:off x="5622480" y="3383742"/>
            <a:ext cx="515812" cy="108408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04BD5A85-8394-FE3E-99F2-0096667726BC}"/>
              </a:ext>
            </a:extLst>
          </p:cNvPr>
          <p:cNvSpPr/>
          <p:nvPr/>
        </p:nvSpPr>
        <p:spPr>
          <a:xfrm>
            <a:off x="6138292" y="251221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CC0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FFCC00"/>
              </a:solidFill>
              <a:latin typeface="Roboto Slab" panose="020B0604020202020204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F970BBB-9C89-095D-64C6-1394B915912D}"/>
              </a:ext>
            </a:extLst>
          </p:cNvPr>
          <p:cNvCxnSpPr>
            <a:cxnSpLocks/>
            <a:stCxn id="113" idx="4"/>
            <a:endCxn id="125" idx="0"/>
          </p:cNvCxnSpPr>
          <p:nvPr/>
        </p:nvCxnSpPr>
        <p:spPr>
          <a:xfrm>
            <a:off x="6106350" y="2389915"/>
            <a:ext cx="472822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AF7F988E-6F8D-4EAC-8744-30B240978C1A}"/>
              </a:ext>
            </a:extLst>
          </p:cNvPr>
          <p:cNvSpPr/>
          <p:nvPr/>
        </p:nvSpPr>
        <p:spPr>
          <a:xfrm>
            <a:off x="7166991" y="201749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c:1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1161F9C-A176-D3B7-07F7-B50777C532A6}"/>
              </a:ext>
            </a:extLst>
          </p:cNvPr>
          <p:cNvSpPr/>
          <p:nvPr/>
        </p:nvSpPr>
        <p:spPr>
          <a:xfrm>
            <a:off x="7166990" y="2519686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6B852DF-27AA-2B3C-0704-742639507809}"/>
              </a:ext>
            </a:extLst>
          </p:cNvPr>
          <p:cNvCxnSpPr>
            <a:cxnSpLocks/>
            <a:stCxn id="112" idx="4"/>
            <a:endCxn id="127" idx="0"/>
          </p:cNvCxnSpPr>
          <p:nvPr/>
        </p:nvCxnSpPr>
        <p:spPr>
          <a:xfrm>
            <a:off x="6902641" y="1888846"/>
            <a:ext cx="705230" cy="12864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E8727C-92C5-9D35-9078-6E54AD29BDDC}"/>
              </a:ext>
            </a:extLst>
          </p:cNvPr>
          <p:cNvCxnSpPr>
            <a:stCxn id="127" idx="4"/>
            <a:endCxn id="128" idx="0"/>
          </p:cNvCxnSpPr>
          <p:nvPr/>
        </p:nvCxnSpPr>
        <p:spPr>
          <a:xfrm flipH="1">
            <a:off x="7607870" y="2386825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EE94211-4032-3253-8CEA-26FE874F0FE2}"/>
              </a:ext>
            </a:extLst>
          </p:cNvPr>
          <p:cNvSpPr/>
          <p:nvPr/>
        </p:nvSpPr>
        <p:spPr>
          <a:xfrm>
            <a:off x="4735831" y="399434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p:2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0B0A87-7A97-60C9-531B-C8094001E403}"/>
              </a:ext>
            </a:extLst>
          </p:cNvPr>
          <p:cNvCxnSpPr>
            <a:cxnSpLocks/>
            <a:stCxn id="128" idx="4"/>
            <a:endCxn id="134" idx="0"/>
          </p:cNvCxnSpPr>
          <p:nvPr/>
        </p:nvCxnSpPr>
        <p:spPr>
          <a:xfrm>
            <a:off x="7607870" y="2889018"/>
            <a:ext cx="0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6614FEA-A6E3-9FDC-916E-68D1F81DD592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6138292" y="3861482"/>
            <a:ext cx="0" cy="136196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EF1066CE-60CF-D6A2-1780-AF56B2A063D5}"/>
              </a:ext>
            </a:extLst>
          </p:cNvPr>
          <p:cNvSpPr/>
          <p:nvPr/>
        </p:nvSpPr>
        <p:spPr>
          <a:xfrm>
            <a:off x="7166990" y="3021879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p:1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0832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6AC8-3BC5-4ED0-A9F9-9D7CF82B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Nội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dung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41D7230-C193-A9E4-D627-84F816B1D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8CE9CD-AAE7-4D54-94CB-9C553939941F}"/>
              </a:ext>
            </a:extLst>
          </p:cNvPr>
          <p:cNvCxnSpPr>
            <a:cxnSpLocks/>
          </p:cNvCxnSpPr>
          <p:nvPr/>
        </p:nvCxnSpPr>
        <p:spPr>
          <a:xfrm>
            <a:off x="950472" y="1778015"/>
            <a:ext cx="0" cy="2122849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13EA8-2358-4985-AC4D-1DFA140DBB1D}"/>
              </a:ext>
            </a:extLst>
          </p:cNvPr>
          <p:cNvGrpSpPr/>
          <p:nvPr/>
        </p:nvGrpSpPr>
        <p:grpSpPr>
          <a:xfrm>
            <a:off x="639319" y="1375418"/>
            <a:ext cx="682670" cy="635340"/>
            <a:chOff x="437470" y="3940470"/>
            <a:chExt cx="821100" cy="821100"/>
          </a:xfrm>
        </p:grpSpPr>
        <p:sp>
          <p:nvSpPr>
            <p:cNvPr id="8" name="Google Shape;586;p61">
              <a:extLst>
                <a:ext uri="{FF2B5EF4-FFF2-40B4-BE49-F238E27FC236}">
                  <a16:creationId xmlns:a16="http://schemas.microsoft.com/office/drawing/2014/main" id="{409B0837-1C5C-42F3-B86E-6388CBD90C9F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590;p61">
              <a:extLst>
                <a:ext uri="{FF2B5EF4-FFF2-40B4-BE49-F238E27FC236}">
                  <a16:creationId xmlns:a16="http://schemas.microsoft.com/office/drawing/2014/main" id="{DF658FB1-CD80-4268-888F-28C85C7892B1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24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1.3</a:t>
              </a:r>
            </a:p>
          </p:txBody>
        </p:sp>
      </p:grpSp>
      <p:sp>
        <p:nvSpPr>
          <p:cNvPr id="19" name="Google Shape;618;p28">
            <a:extLst>
              <a:ext uri="{FF2B5EF4-FFF2-40B4-BE49-F238E27FC236}">
                <a16:creationId xmlns:a16="http://schemas.microsoft.com/office/drawing/2014/main" id="{E057DCC3-98EB-4512-B431-9EA6D98285D5}"/>
              </a:ext>
            </a:extLst>
          </p:cNvPr>
          <p:cNvSpPr txBox="1">
            <a:spLocks/>
          </p:cNvSpPr>
          <p:nvPr/>
        </p:nvSpPr>
        <p:spPr>
          <a:xfrm>
            <a:off x="1343278" y="1460345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800" b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Thuật</a:t>
            </a:r>
            <a:r>
              <a:rPr lang="en-US" sz="18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800" b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toán</a:t>
            </a:r>
            <a:r>
              <a:rPr lang="en-US" sz="18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FP-Growth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A77CAF-F3AE-41A0-AD20-8ABBD78B4D86}"/>
              </a:ext>
            </a:extLst>
          </p:cNvPr>
          <p:cNvSpPr/>
          <p:nvPr/>
        </p:nvSpPr>
        <p:spPr>
          <a:xfrm>
            <a:off x="1321988" y="2235953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994AF-33A6-4EB2-B079-DF9CBD606076}"/>
              </a:ext>
            </a:extLst>
          </p:cNvPr>
          <p:cNvCxnSpPr>
            <a:cxnSpLocks/>
          </p:cNvCxnSpPr>
          <p:nvPr/>
        </p:nvCxnSpPr>
        <p:spPr>
          <a:xfrm>
            <a:off x="980655" y="2280776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618;p28">
            <a:extLst>
              <a:ext uri="{FF2B5EF4-FFF2-40B4-BE49-F238E27FC236}">
                <a16:creationId xmlns:a16="http://schemas.microsoft.com/office/drawing/2014/main" id="{3E4F2558-0D09-4513-9235-E1992F41AF6A}"/>
              </a:ext>
            </a:extLst>
          </p:cNvPr>
          <p:cNvSpPr txBox="1">
            <a:spLocks/>
          </p:cNvSpPr>
          <p:nvPr/>
        </p:nvSpPr>
        <p:spPr>
          <a:xfrm>
            <a:off x="1459286" y="1962163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1.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FP-Tree</a:t>
            </a:r>
          </a:p>
        </p:txBody>
      </p:sp>
      <p:sp>
        <p:nvSpPr>
          <p:cNvPr id="29" name="Google Shape;618;p28">
            <a:extLst>
              <a:ext uri="{FF2B5EF4-FFF2-40B4-BE49-F238E27FC236}">
                <a16:creationId xmlns:a16="http://schemas.microsoft.com/office/drawing/2014/main" id="{A4812B00-CF69-4A47-B1B2-DE4D1A858EB9}"/>
              </a:ext>
            </a:extLst>
          </p:cNvPr>
          <p:cNvSpPr txBox="1">
            <a:spLocks/>
          </p:cNvSpPr>
          <p:nvPr/>
        </p:nvSpPr>
        <p:spPr>
          <a:xfrm>
            <a:off x="1470864" y="2487411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2.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cơ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sở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mẫu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cho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mỗi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nút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trên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cây</a:t>
            </a:r>
            <a:endParaRPr lang="en-US" sz="1600" b="1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(condition nation base)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5B8D98-1F05-4322-9DE4-2FF2760F2D98}"/>
              </a:ext>
            </a:extLst>
          </p:cNvPr>
          <p:cNvSpPr/>
          <p:nvPr/>
        </p:nvSpPr>
        <p:spPr>
          <a:xfrm>
            <a:off x="1321988" y="2234067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0A7B0E-7146-4B86-B9CF-31B1EE63EBEB}"/>
              </a:ext>
            </a:extLst>
          </p:cNvPr>
          <p:cNvCxnSpPr>
            <a:cxnSpLocks/>
          </p:cNvCxnSpPr>
          <p:nvPr/>
        </p:nvCxnSpPr>
        <p:spPr>
          <a:xfrm>
            <a:off x="980655" y="2278890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C4C7529-4B02-48BE-AB1A-FF432A83029A}"/>
              </a:ext>
            </a:extLst>
          </p:cNvPr>
          <p:cNvSpPr/>
          <p:nvPr/>
        </p:nvSpPr>
        <p:spPr>
          <a:xfrm>
            <a:off x="1334570" y="2679448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9CC066-D2BC-45D5-8440-DF2AC77BD727}"/>
              </a:ext>
            </a:extLst>
          </p:cNvPr>
          <p:cNvCxnSpPr>
            <a:cxnSpLocks/>
          </p:cNvCxnSpPr>
          <p:nvPr/>
        </p:nvCxnSpPr>
        <p:spPr>
          <a:xfrm>
            <a:off x="974741" y="2729906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47F3D9-C117-48E3-AA2A-8FE860605D78}"/>
              </a:ext>
            </a:extLst>
          </p:cNvPr>
          <p:cNvCxnSpPr>
            <a:cxnSpLocks/>
          </p:cNvCxnSpPr>
          <p:nvPr/>
        </p:nvCxnSpPr>
        <p:spPr>
          <a:xfrm>
            <a:off x="974741" y="3289360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4868AE-E331-4492-B6AC-B58E26605ADA}"/>
              </a:ext>
            </a:extLst>
          </p:cNvPr>
          <p:cNvCxnSpPr>
            <a:cxnSpLocks/>
          </p:cNvCxnSpPr>
          <p:nvPr/>
        </p:nvCxnSpPr>
        <p:spPr>
          <a:xfrm>
            <a:off x="980655" y="3905764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FAD619C-52B3-3D2D-2491-98029577DA80}"/>
              </a:ext>
            </a:extLst>
          </p:cNvPr>
          <p:cNvSpPr/>
          <p:nvPr/>
        </p:nvSpPr>
        <p:spPr>
          <a:xfrm>
            <a:off x="1337365" y="3243594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B5632B-33C0-7BB1-0478-D192DD4E9474}"/>
              </a:ext>
            </a:extLst>
          </p:cNvPr>
          <p:cNvSpPr/>
          <p:nvPr/>
        </p:nvSpPr>
        <p:spPr>
          <a:xfrm>
            <a:off x="1343278" y="3859998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618;p28">
            <a:extLst>
              <a:ext uri="{FF2B5EF4-FFF2-40B4-BE49-F238E27FC236}">
                <a16:creationId xmlns:a16="http://schemas.microsoft.com/office/drawing/2014/main" id="{DB5A7BA8-ED98-6BA7-83D9-FB7084047444}"/>
              </a:ext>
            </a:extLst>
          </p:cNvPr>
          <p:cNvSpPr txBox="1">
            <a:spLocks/>
          </p:cNvSpPr>
          <p:nvPr/>
        </p:nvSpPr>
        <p:spPr>
          <a:xfrm>
            <a:off x="1454039" y="3084567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3.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từ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các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cơ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sở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mẫu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endParaRPr lang="en-US" sz="1500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(conditional FP tree)</a:t>
            </a:r>
          </a:p>
        </p:txBody>
      </p:sp>
      <p:sp>
        <p:nvSpPr>
          <p:cNvPr id="10" name="Google Shape;618;p28">
            <a:extLst>
              <a:ext uri="{FF2B5EF4-FFF2-40B4-BE49-F238E27FC236}">
                <a16:creationId xmlns:a16="http://schemas.microsoft.com/office/drawing/2014/main" id="{64224FCB-4171-2CD2-B4E2-B373C3803914}"/>
              </a:ext>
            </a:extLst>
          </p:cNvPr>
          <p:cNvSpPr txBox="1">
            <a:spLocks/>
          </p:cNvSpPr>
          <p:nvPr/>
        </p:nvSpPr>
        <p:spPr>
          <a:xfrm>
            <a:off x="1470864" y="3583194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4. Tìm tập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phổ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biến</a:t>
            </a:r>
            <a:endParaRPr lang="en-US" sz="1500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96072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2.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cơ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sở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mẫu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điều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kiện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567AD26-416B-3DDC-87E8-D3EF81E83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AF2B780-6D3C-578F-35D8-81AB6D37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76C9A-A9F4-418E-A620-5594941CD258}"/>
              </a:ext>
            </a:extLst>
          </p:cNvPr>
          <p:cNvSpPr txBox="1"/>
          <p:nvPr/>
        </p:nvSpPr>
        <p:spPr>
          <a:xfrm>
            <a:off x="622935" y="1590805"/>
            <a:ext cx="707744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>
                <a:latin typeface="Roboto Slab" panose="020B0604020202020204"/>
              </a:rPr>
              <a:t>Bắt đầu mẫu phổ biến ở cuối bảng (nút lá)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>
                <a:latin typeface="Roboto Slab" panose="020B0604020202020204"/>
              </a:rPr>
              <a:t>Duyệt cây, tất cả các đường dẫn để tạo cơ sở mẫu điều kiện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95651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2.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cơ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sở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mẫu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điều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kiện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567AD26-416B-3DDC-87E8-D3EF81E83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AF2B780-6D3C-578F-35D8-81AB6D37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76C9A-A9F4-418E-A620-5594941CD258}"/>
              </a:ext>
            </a:extLst>
          </p:cNvPr>
          <p:cNvSpPr txBox="1"/>
          <p:nvPr/>
        </p:nvSpPr>
        <p:spPr>
          <a:xfrm>
            <a:off x="622935" y="1590805"/>
            <a:ext cx="482275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>
                <a:latin typeface="Roboto Slab" panose="020B0604020202020204"/>
              </a:rPr>
              <a:t>Bắt đầu mẫu phổ biến ở cuối bảng</a:t>
            </a:r>
            <a:r>
              <a:rPr lang="en-US" sz="1800">
                <a:latin typeface="Roboto Slab" panose="020B0604020202020204"/>
              </a:rPr>
              <a:t>: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</a:rPr>
              <a:t>P</a:t>
            </a:r>
            <a:endParaRPr lang="vi-VN" sz="1800" b="1">
              <a:solidFill>
                <a:schemeClr val="accent6">
                  <a:lumMod val="50000"/>
                </a:schemeClr>
              </a:solidFill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Roboto Slab" panose="020B0604020202020204"/>
              </a:rPr>
              <a:t>C</a:t>
            </a:r>
            <a:r>
              <a:rPr lang="vi-VN" sz="1800">
                <a:latin typeface="Roboto Slab" panose="020B0604020202020204"/>
              </a:rPr>
              <a:t>ơ</a:t>
            </a:r>
            <a:r>
              <a:rPr lang="en-US" sz="1800">
                <a:latin typeface="Roboto Slab" panose="020B0604020202020204"/>
              </a:rPr>
              <a:t> sở mẫu điều kiện: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</a:rPr>
              <a:t>fcam:2, cb:1 </a:t>
            </a:r>
            <a:endParaRPr lang="vi-VN" sz="1800" b="1">
              <a:solidFill>
                <a:schemeClr val="accent6">
                  <a:lumMod val="50000"/>
                </a:schemeClr>
              </a:solidFill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>
              <a:latin typeface="Roboto Slab" panose="020B060402020202020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758EB7-2BE3-4399-9375-9F2ACDD1C50E}"/>
              </a:ext>
            </a:extLst>
          </p:cNvPr>
          <p:cNvSpPr/>
          <p:nvPr/>
        </p:nvSpPr>
        <p:spPr>
          <a:xfrm>
            <a:off x="7012847" y="1590805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02A9204-B0F9-BBAE-3EDB-3C1E6E175776}"/>
              </a:ext>
            </a:extLst>
          </p:cNvPr>
          <p:cNvSpPr/>
          <p:nvPr/>
        </p:nvSpPr>
        <p:spPr>
          <a:xfrm>
            <a:off x="6216556" y="209187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f:4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AA825-AC75-A0F3-0D5B-33BBE9CD1149}"/>
              </a:ext>
            </a:extLst>
          </p:cNvPr>
          <p:cNvSpPr/>
          <p:nvPr/>
        </p:nvSpPr>
        <p:spPr>
          <a:xfrm>
            <a:off x="5732687" y="258350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c:3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A82F27-485E-A837-375F-FA2EC4C8EB67}"/>
              </a:ext>
            </a:extLst>
          </p:cNvPr>
          <p:cNvSpPr/>
          <p:nvPr/>
        </p:nvSpPr>
        <p:spPr>
          <a:xfrm>
            <a:off x="5732686" y="3085701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a:3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7B729BA-E3A7-B26B-A071-0E643DF9ABB7}"/>
              </a:ext>
            </a:extLst>
          </p:cNvPr>
          <p:cNvSpPr/>
          <p:nvPr/>
        </p:nvSpPr>
        <p:spPr>
          <a:xfrm>
            <a:off x="5286917" y="3577335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m:2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093071-2060-B764-5F77-830599996DC1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657436" y="1960137"/>
            <a:ext cx="79629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4FAEC6-F736-DC63-042B-F97BA8B823E0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 flipH="1">
            <a:off x="6173567" y="2461206"/>
            <a:ext cx="483869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33BA63-C46E-DD6D-5977-B8FF425204BC}"/>
              </a:ext>
            </a:extLst>
          </p:cNvPr>
          <p:cNvCxnSpPr>
            <a:stCxn id="54" idx="4"/>
            <a:endCxn id="55" idx="0"/>
          </p:cNvCxnSpPr>
          <p:nvPr/>
        </p:nvCxnSpPr>
        <p:spPr>
          <a:xfrm flipH="1">
            <a:off x="6173566" y="2952840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99C86D-F0B6-7B51-12F9-138BA4AA26CA}"/>
              </a:ext>
            </a:extLst>
          </p:cNvPr>
          <p:cNvCxnSpPr>
            <a:stCxn id="55" idx="4"/>
            <a:endCxn id="56" idx="0"/>
          </p:cNvCxnSpPr>
          <p:nvPr/>
        </p:nvCxnSpPr>
        <p:spPr>
          <a:xfrm flipH="1">
            <a:off x="5727797" y="3455033"/>
            <a:ext cx="445769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60BF98-D6ED-287A-72D5-7C999995485B}"/>
              </a:ext>
            </a:extLst>
          </p:cNvPr>
          <p:cNvCxnSpPr>
            <a:cxnSpLocks/>
            <a:stCxn id="56" idx="4"/>
            <a:endCxn id="71" idx="0"/>
          </p:cNvCxnSpPr>
          <p:nvPr/>
        </p:nvCxnSpPr>
        <p:spPr>
          <a:xfrm>
            <a:off x="5727797" y="3946667"/>
            <a:ext cx="0" cy="11896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446D2ED-F073-3E99-3651-D26B457EFBF4}"/>
              </a:ext>
            </a:extLst>
          </p:cNvPr>
          <p:cNvSpPr/>
          <p:nvPr/>
        </p:nvSpPr>
        <p:spPr>
          <a:xfrm>
            <a:off x="6248498" y="3563441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3F5D950-7B88-88EE-62E1-608D8B62E10A}"/>
              </a:ext>
            </a:extLst>
          </p:cNvPr>
          <p:cNvSpPr/>
          <p:nvPr/>
        </p:nvSpPr>
        <p:spPr>
          <a:xfrm>
            <a:off x="6248498" y="4068969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m:1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0FE534-98FB-398C-D19F-2A9D302A62CE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6173566" y="3455033"/>
            <a:ext cx="515812" cy="108408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99D1EEE-E94B-D2A5-E855-7978848CAD58}"/>
              </a:ext>
            </a:extLst>
          </p:cNvPr>
          <p:cNvSpPr/>
          <p:nvPr/>
        </p:nvSpPr>
        <p:spPr>
          <a:xfrm>
            <a:off x="6689378" y="258350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CC0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FFCC00"/>
              </a:solidFill>
              <a:latin typeface="Roboto Slab" panose="020B0604020202020204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FFD7748-9C20-A1B7-083C-376B746DBA18}"/>
              </a:ext>
            </a:extLst>
          </p:cNvPr>
          <p:cNvCxnSpPr>
            <a:cxnSpLocks/>
            <a:stCxn id="53" idx="4"/>
            <a:endCxn id="65" idx="0"/>
          </p:cNvCxnSpPr>
          <p:nvPr/>
        </p:nvCxnSpPr>
        <p:spPr>
          <a:xfrm>
            <a:off x="6657436" y="2461206"/>
            <a:ext cx="472822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57375D19-DAC3-8CFB-61A2-1CE793F1C3CE}"/>
              </a:ext>
            </a:extLst>
          </p:cNvPr>
          <p:cNvSpPr/>
          <p:nvPr/>
        </p:nvSpPr>
        <p:spPr>
          <a:xfrm>
            <a:off x="7718077" y="208878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c:1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6CC057E-DE48-995C-94A2-291C54EF967F}"/>
              </a:ext>
            </a:extLst>
          </p:cNvPr>
          <p:cNvSpPr/>
          <p:nvPr/>
        </p:nvSpPr>
        <p:spPr>
          <a:xfrm>
            <a:off x="7718076" y="259097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51C8F86-8810-4A42-121E-6E24A32AF382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453727" y="1960137"/>
            <a:ext cx="705230" cy="12864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29017B-D830-2DE5-B006-BEEC1DC83076}"/>
              </a:ext>
            </a:extLst>
          </p:cNvPr>
          <p:cNvCxnSpPr>
            <a:stCxn id="67" idx="4"/>
            <a:endCxn id="68" idx="0"/>
          </p:cNvCxnSpPr>
          <p:nvPr/>
        </p:nvCxnSpPr>
        <p:spPr>
          <a:xfrm flipH="1">
            <a:off x="8158956" y="2458116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1E7C742-0562-4DEB-A96A-D457EE3C18B8}"/>
              </a:ext>
            </a:extLst>
          </p:cNvPr>
          <p:cNvSpPr/>
          <p:nvPr/>
        </p:nvSpPr>
        <p:spPr>
          <a:xfrm>
            <a:off x="5286917" y="406563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p:2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46A7C7-E078-DB7C-733C-5C269230E9C3}"/>
              </a:ext>
            </a:extLst>
          </p:cNvPr>
          <p:cNvCxnSpPr>
            <a:cxnSpLocks/>
            <a:stCxn id="68" idx="4"/>
            <a:endCxn id="74" idx="0"/>
          </p:cNvCxnSpPr>
          <p:nvPr/>
        </p:nvCxnSpPr>
        <p:spPr>
          <a:xfrm>
            <a:off x="8158956" y="2960309"/>
            <a:ext cx="0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010DE77-D4AE-4E5D-9DB2-5E50336EBEE0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6689378" y="3932773"/>
            <a:ext cx="0" cy="136196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58481B8-82D0-941D-0714-E8922AF2E4F8}"/>
              </a:ext>
            </a:extLst>
          </p:cNvPr>
          <p:cNvSpPr/>
          <p:nvPr/>
        </p:nvSpPr>
        <p:spPr>
          <a:xfrm>
            <a:off x="7718076" y="309317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p:1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61651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2.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cơ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sở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mẫu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điều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kiện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B6C62F-DB1B-E9B2-6534-538ED793F925}"/>
              </a:ext>
            </a:extLst>
          </p:cNvPr>
          <p:cNvGraphicFramePr>
            <a:graphicFrameLocks noGrp="1"/>
          </p:cNvGraphicFramePr>
          <p:nvPr/>
        </p:nvGraphicFramePr>
        <p:xfrm>
          <a:off x="792449" y="1615093"/>
          <a:ext cx="3241100" cy="248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36">
                  <a:extLst>
                    <a:ext uri="{9D8B030D-6E8A-4147-A177-3AD203B41FA5}">
                      <a16:colId xmlns:a16="http://schemas.microsoft.com/office/drawing/2014/main" val="2102969769"/>
                    </a:ext>
                  </a:extLst>
                </a:gridCol>
                <a:gridCol w="1571864">
                  <a:extLst>
                    <a:ext uri="{9D8B030D-6E8A-4147-A177-3AD203B41FA5}">
                      <a16:colId xmlns:a16="http://schemas.microsoft.com/office/drawing/2014/main" val="583947944"/>
                    </a:ext>
                  </a:extLst>
                </a:gridCol>
              </a:tblGrid>
              <a:tr h="6945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u="none" strike="noStrike">
                          <a:effectLst/>
                        </a:rPr>
                        <a:t>Item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/>
                        <a:t>Cond. Pattern base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0973050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c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3D4965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n-ID" sz="1400" b="1" i="0" u="none" strike="noStrike">
                          <a:solidFill>
                            <a:srgbClr val="3D4965"/>
                          </a:solidFill>
                          <a:effectLst/>
                          <a:latin typeface="Arial" panose="020B0604020202020204" pitchFamily="34" charset="0"/>
                        </a:rPr>
                        <a:t>: 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3001711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a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3D4965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n-ID" sz="1400" b="1" i="0" u="none" strike="noStrike">
                          <a:solidFill>
                            <a:srgbClr val="3D4965"/>
                          </a:solidFill>
                          <a:effectLst/>
                          <a:latin typeface="Arial" panose="020B0604020202020204" pitchFamily="34" charset="0"/>
                        </a:rPr>
                        <a:t>c: 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1138516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b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b="1"/>
                        <a:t>fca:1, f: 1, c:1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7676996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m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b="1" err="1"/>
                        <a:t>fca</a:t>
                      </a:r>
                      <a:r>
                        <a:rPr lang="en-ID" b="1"/>
                        <a:t>: 2, </a:t>
                      </a:r>
                      <a:r>
                        <a:rPr lang="en-ID" b="1" err="1"/>
                        <a:t>fcab</a:t>
                      </a:r>
                      <a:r>
                        <a:rPr lang="en-ID" b="1"/>
                        <a:t>: 1 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895350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p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b="1" err="1"/>
                        <a:t>fcam</a:t>
                      </a:r>
                      <a:r>
                        <a:rPr lang="en-ID" b="1"/>
                        <a:t>: 2, </a:t>
                      </a:r>
                      <a:r>
                        <a:rPr lang="en-ID" b="1" err="1"/>
                        <a:t>cb</a:t>
                      </a:r>
                      <a:r>
                        <a:rPr lang="en-ID" b="1"/>
                        <a:t>: 1 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8376217"/>
                  </a:ext>
                </a:extLst>
              </a:tr>
            </a:tbl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751B55B-47D2-4E6D-261E-31E4D5C456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38860D8-B420-4E6D-8E93-B16879DF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43B713-6308-4737-9884-E1381BB2BFFA}"/>
              </a:ext>
            </a:extLst>
          </p:cNvPr>
          <p:cNvSpPr/>
          <p:nvPr/>
        </p:nvSpPr>
        <p:spPr>
          <a:xfrm>
            <a:off x="7012847" y="1590805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F210A2-D4A5-469F-9435-61F939A34910}"/>
              </a:ext>
            </a:extLst>
          </p:cNvPr>
          <p:cNvSpPr/>
          <p:nvPr/>
        </p:nvSpPr>
        <p:spPr>
          <a:xfrm>
            <a:off x="6216556" y="209187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f:4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33251E-27A7-CCA4-9BF2-C4EEE0DBA584}"/>
              </a:ext>
            </a:extLst>
          </p:cNvPr>
          <p:cNvSpPr/>
          <p:nvPr/>
        </p:nvSpPr>
        <p:spPr>
          <a:xfrm>
            <a:off x="5732687" y="258350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c:3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206ED7-9A60-06D1-ADED-6227634E5BE7}"/>
              </a:ext>
            </a:extLst>
          </p:cNvPr>
          <p:cNvSpPr/>
          <p:nvPr/>
        </p:nvSpPr>
        <p:spPr>
          <a:xfrm>
            <a:off x="5732686" y="3085701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a:3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44C020-C608-4576-8C2F-69E45FD5026A}"/>
              </a:ext>
            </a:extLst>
          </p:cNvPr>
          <p:cNvSpPr/>
          <p:nvPr/>
        </p:nvSpPr>
        <p:spPr>
          <a:xfrm>
            <a:off x="5286917" y="3577335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m:2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C7139-7833-0BEC-1ED3-33F244AE07F5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657436" y="1960137"/>
            <a:ext cx="79629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0578BB-CAE0-5AE6-B5E2-A98B5DD34E0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173567" y="2461206"/>
            <a:ext cx="483869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2C98F-5EE7-5E51-F867-1C36A2C96D4D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6173566" y="2952840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B7115-9C62-6C0B-628E-3210BAD495C9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5727797" y="3455033"/>
            <a:ext cx="445769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2BA4BD-8109-5E82-F246-6A6E723CCCA8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>
            <a:off x="5727797" y="3946667"/>
            <a:ext cx="0" cy="11896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7BBC82D-E876-003C-E2B3-7FF10864203F}"/>
              </a:ext>
            </a:extLst>
          </p:cNvPr>
          <p:cNvSpPr/>
          <p:nvPr/>
        </p:nvSpPr>
        <p:spPr>
          <a:xfrm>
            <a:off x="6248498" y="3563441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9301AF-3B26-7CCB-DFA7-589CE34357CC}"/>
              </a:ext>
            </a:extLst>
          </p:cNvPr>
          <p:cNvSpPr/>
          <p:nvPr/>
        </p:nvSpPr>
        <p:spPr>
          <a:xfrm>
            <a:off x="6248498" y="4068969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60000"/>
                </a:solidFill>
                <a:latin typeface="Roboto Slab" panose="020B0604020202020204"/>
              </a:rPr>
              <a:t>m:1</a:t>
            </a:r>
            <a:endParaRPr lang="en-ID" b="1">
              <a:solidFill>
                <a:srgbClr val="D60000"/>
              </a:solidFill>
              <a:latin typeface="Roboto Slab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E5388-DD3C-4BD4-7A1B-F9E81C18AC31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6173566" y="3455033"/>
            <a:ext cx="515812" cy="108408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4605CCE-3AA4-C112-592B-637B4E48FBE2}"/>
              </a:ext>
            </a:extLst>
          </p:cNvPr>
          <p:cNvSpPr/>
          <p:nvPr/>
        </p:nvSpPr>
        <p:spPr>
          <a:xfrm>
            <a:off x="6689378" y="258350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CC0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FFCC00"/>
              </a:solidFill>
              <a:latin typeface="Roboto Slab" panose="020B060402020202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A8EF-877C-B857-5102-22D2535D2D74}"/>
              </a:ext>
            </a:extLst>
          </p:cNvPr>
          <p:cNvCxnSpPr>
            <a:cxnSpLocks/>
            <a:stCxn id="3" idx="4"/>
            <a:endCxn id="17" idx="0"/>
          </p:cNvCxnSpPr>
          <p:nvPr/>
        </p:nvCxnSpPr>
        <p:spPr>
          <a:xfrm>
            <a:off x="6657436" y="2461206"/>
            <a:ext cx="472822" cy="122302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5B715B-11D0-5B00-1E8C-092DAAB46829}"/>
              </a:ext>
            </a:extLst>
          </p:cNvPr>
          <p:cNvSpPr/>
          <p:nvPr/>
        </p:nvSpPr>
        <p:spPr>
          <a:xfrm>
            <a:off x="7718077" y="208878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c:1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C4BC54-9DE7-1EF9-E8B2-3602F64B49FE}"/>
              </a:ext>
            </a:extLst>
          </p:cNvPr>
          <p:cNvSpPr/>
          <p:nvPr/>
        </p:nvSpPr>
        <p:spPr>
          <a:xfrm>
            <a:off x="7718076" y="259097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b:1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250009-BB73-6DBB-7E05-061E9F38270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453727" y="1960137"/>
            <a:ext cx="705230" cy="12864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D0C1B3-EEB0-C486-410D-F784212A746F}"/>
              </a:ext>
            </a:extLst>
          </p:cNvPr>
          <p:cNvCxnSpPr>
            <a:stCxn id="19" idx="4"/>
            <a:endCxn id="22" idx="0"/>
          </p:cNvCxnSpPr>
          <p:nvPr/>
        </p:nvCxnSpPr>
        <p:spPr>
          <a:xfrm flipH="1">
            <a:off x="8158956" y="2458116"/>
            <a:ext cx="1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2065A3-2DEA-71B9-FE8E-FDD050B9FEC8}"/>
              </a:ext>
            </a:extLst>
          </p:cNvPr>
          <p:cNvSpPr/>
          <p:nvPr/>
        </p:nvSpPr>
        <p:spPr>
          <a:xfrm>
            <a:off x="5286917" y="4065634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Slab" panose="020B0604020202020204"/>
              </a:rPr>
              <a:t>p:2</a:t>
            </a:r>
            <a:endParaRPr lang="en-ID" b="1">
              <a:solidFill>
                <a:schemeClr val="tx2">
                  <a:lumMod val="10000"/>
                </a:schemeClr>
              </a:solidFill>
              <a:latin typeface="Roboto Slab" panose="020B0604020202020204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1DE720-6826-001B-97CC-1D0F4281F93E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>
            <a:off x="8158956" y="2960309"/>
            <a:ext cx="0" cy="132861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DC1E92-C74F-5F2A-1374-0971E125676C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6689378" y="3932773"/>
            <a:ext cx="0" cy="136196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C309E62-7688-7806-AB45-6D3BA6EE95AC}"/>
              </a:ext>
            </a:extLst>
          </p:cNvPr>
          <p:cNvSpPr/>
          <p:nvPr/>
        </p:nvSpPr>
        <p:spPr>
          <a:xfrm>
            <a:off x="7718076" y="309317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p:1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21813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6AC8-3BC5-4ED0-A9F9-9D7CF82B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Nội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dung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41D7230-C193-A9E4-D627-84F816B1D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8CE9CD-AAE7-4D54-94CB-9C553939941F}"/>
              </a:ext>
            </a:extLst>
          </p:cNvPr>
          <p:cNvCxnSpPr>
            <a:cxnSpLocks/>
          </p:cNvCxnSpPr>
          <p:nvPr/>
        </p:nvCxnSpPr>
        <p:spPr>
          <a:xfrm>
            <a:off x="950472" y="1778015"/>
            <a:ext cx="0" cy="2122849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13EA8-2358-4985-AC4D-1DFA140DBB1D}"/>
              </a:ext>
            </a:extLst>
          </p:cNvPr>
          <p:cNvGrpSpPr/>
          <p:nvPr/>
        </p:nvGrpSpPr>
        <p:grpSpPr>
          <a:xfrm>
            <a:off x="639319" y="1375418"/>
            <a:ext cx="682670" cy="635340"/>
            <a:chOff x="437470" y="3940470"/>
            <a:chExt cx="821100" cy="821100"/>
          </a:xfrm>
        </p:grpSpPr>
        <p:sp>
          <p:nvSpPr>
            <p:cNvPr id="8" name="Google Shape;586;p61">
              <a:extLst>
                <a:ext uri="{FF2B5EF4-FFF2-40B4-BE49-F238E27FC236}">
                  <a16:creationId xmlns:a16="http://schemas.microsoft.com/office/drawing/2014/main" id="{409B0837-1C5C-42F3-B86E-6388CBD90C9F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590;p61">
              <a:extLst>
                <a:ext uri="{FF2B5EF4-FFF2-40B4-BE49-F238E27FC236}">
                  <a16:creationId xmlns:a16="http://schemas.microsoft.com/office/drawing/2014/main" id="{DF658FB1-CD80-4268-888F-28C85C7892B1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24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1.3</a:t>
              </a:r>
            </a:p>
          </p:txBody>
        </p:sp>
      </p:grpSp>
      <p:sp>
        <p:nvSpPr>
          <p:cNvPr id="19" name="Google Shape;618;p28">
            <a:extLst>
              <a:ext uri="{FF2B5EF4-FFF2-40B4-BE49-F238E27FC236}">
                <a16:creationId xmlns:a16="http://schemas.microsoft.com/office/drawing/2014/main" id="{E057DCC3-98EB-4512-B431-9EA6D98285D5}"/>
              </a:ext>
            </a:extLst>
          </p:cNvPr>
          <p:cNvSpPr txBox="1">
            <a:spLocks/>
          </p:cNvSpPr>
          <p:nvPr/>
        </p:nvSpPr>
        <p:spPr>
          <a:xfrm>
            <a:off x="1343278" y="1460345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800" b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Thuật</a:t>
            </a:r>
            <a:r>
              <a:rPr lang="en-US" sz="18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800" b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toán</a:t>
            </a:r>
            <a:r>
              <a:rPr lang="en-US" sz="18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FP-Growth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A77CAF-F3AE-41A0-AD20-8ABBD78B4D86}"/>
              </a:ext>
            </a:extLst>
          </p:cNvPr>
          <p:cNvSpPr/>
          <p:nvPr/>
        </p:nvSpPr>
        <p:spPr>
          <a:xfrm>
            <a:off x="1321988" y="2235953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994AF-33A6-4EB2-B079-DF9CBD606076}"/>
              </a:ext>
            </a:extLst>
          </p:cNvPr>
          <p:cNvCxnSpPr>
            <a:cxnSpLocks/>
          </p:cNvCxnSpPr>
          <p:nvPr/>
        </p:nvCxnSpPr>
        <p:spPr>
          <a:xfrm>
            <a:off x="980655" y="2280776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618;p28">
            <a:extLst>
              <a:ext uri="{FF2B5EF4-FFF2-40B4-BE49-F238E27FC236}">
                <a16:creationId xmlns:a16="http://schemas.microsoft.com/office/drawing/2014/main" id="{3E4F2558-0D09-4513-9235-E1992F41AF6A}"/>
              </a:ext>
            </a:extLst>
          </p:cNvPr>
          <p:cNvSpPr txBox="1">
            <a:spLocks/>
          </p:cNvSpPr>
          <p:nvPr/>
        </p:nvSpPr>
        <p:spPr>
          <a:xfrm>
            <a:off x="1459286" y="1962163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1.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FP-Tree</a:t>
            </a:r>
          </a:p>
        </p:txBody>
      </p:sp>
      <p:sp>
        <p:nvSpPr>
          <p:cNvPr id="29" name="Google Shape;618;p28">
            <a:extLst>
              <a:ext uri="{FF2B5EF4-FFF2-40B4-BE49-F238E27FC236}">
                <a16:creationId xmlns:a16="http://schemas.microsoft.com/office/drawing/2014/main" id="{A4812B00-CF69-4A47-B1B2-DE4D1A858EB9}"/>
              </a:ext>
            </a:extLst>
          </p:cNvPr>
          <p:cNvSpPr txBox="1">
            <a:spLocks/>
          </p:cNvSpPr>
          <p:nvPr/>
        </p:nvSpPr>
        <p:spPr>
          <a:xfrm>
            <a:off x="1470864" y="2487411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2.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cơ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sở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mẫu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cho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mỗi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nút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trên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cây</a:t>
            </a:r>
            <a:endParaRPr lang="en-US" sz="1500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(condition nation base)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5B8D98-1F05-4322-9DE4-2FF2760F2D98}"/>
              </a:ext>
            </a:extLst>
          </p:cNvPr>
          <p:cNvSpPr/>
          <p:nvPr/>
        </p:nvSpPr>
        <p:spPr>
          <a:xfrm>
            <a:off x="1321988" y="2234067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0A7B0E-7146-4B86-B9CF-31B1EE63EBEB}"/>
              </a:ext>
            </a:extLst>
          </p:cNvPr>
          <p:cNvCxnSpPr>
            <a:cxnSpLocks/>
          </p:cNvCxnSpPr>
          <p:nvPr/>
        </p:nvCxnSpPr>
        <p:spPr>
          <a:xfrm>
            <a:off x="980655" y="2278890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C4C7529-4B02-48BE-AB1A-FF432A83029A}"/>
              </a:ext>
            </a:extLst>
          </p:cNvPr>
          <p:cNvSpPr/>
          <p:nvPr/>
        </p:nvSpPr>
        <p:spPr>
          <a:xfrm>
            <a:off x="1334570" y="2679448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9CC066-D2BC-45D5-8440-DF2AC77BD727}"/>
              </a:ext>
            </a:extLst>
          </p:cNvPr>
          <p:cNvCxnSpPr>
            <a:cxnSpLocks/>
          </p:cNvCxnSpPr>
          <p:nvPr/>
        </p:nvCxnSpPr>
        <p:spPr>
          <a:xfrm>
            <a:off x="974741" y="2729906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47F3D9-C117-48E3-AA2A-8FE860605D78}"/>
              </a:ext>
            </a:extLst>
          </p:cNvPr>
          <p:cNvCxnSpPr>
            <a:cxnSpLocks/>
          </p:cNvCxnSpPr>
          <p:nvPr/>
        </p:nvCxnSpPr>
        <p:spPr>
          <a:xfrm>
            <a:off x="974741" y="3289360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4868AE-E331-4492-B6AC-B58E26605ADA}"/>
              </a:ext>
            </a:extLst>
          </p:cNvPr>
          <p:cNvCxnSpPr>
            <a:cxnSpLocks/>
          </p:cNvCxnSpPr>
          <p:nvPr/>
        </p:nvCxnSpPr>
        <p:spPr>
          <a:xfrm>
            <a:off x="980655" y="3905764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FAD619C-52B3-3D2D-2491-98029577DA80}"/>
              </a:ext>
            </a:extLst>
          </p:cNvPr>
          <p:cNvSpPr/>
          <p:nvPr/>
        </p:nvSpPr>
        <p:spPr>
          <a:xfrm>
            <a:off x="1337365" y="3243594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B5632B-33C0-7BB1-0478-D192DD4E9474}"/>
              </a:ext>
            </a:extLst>
          </p:cNvPr>
          <p:cNvSpPr/>
          <p:nvPr/>
        </p:nvSpPr>
        <p:spPr>
          <a:xfrm>
            <a:off x="1343278" y="3859998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618;p28">
            <a:extLst>
              <a:ext uri="{FF2B5EF4-FFF2-40B4-BE49-F238E27FC236}">
                <a16:creationId xmlns:a16="http://schemas.microsoft.com/office/drawing/2014/main" id="{DB5A7BA8-ED98-6BA7-83D9-FB7084047444}"/>
              </a:ext>
            </a:extLst>
          </p:cNvPr>
          <p:cNvSpPr txBox="1">
            <a:spLocks/>
          </p:cNvSpPr>
          <p:nvPr/>
        </p:nvSpPr>
        <p:spPr>
          <a:xfrm>
            <a:off x="1454039" y="3084567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3.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cây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từ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các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cơ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sở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mẫu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endParaRPr lang="en-US" sz="1600" b="1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(conditional FP tree)</a:t>
            </a:r>
          </a:p>
        </p:txBody>
      </p:sp>
      <p:sp>
        <p:nvSpPr>
          <p:cNvPr id="10" name="Google Shape;618;p28">
            <a:extLst>
              <a:ext uri="{FF2B5EF4-FFF2-40B4-BE49-F238E27FC236}">
                <a16:creationId xmlns:a16="http://schemas.microsoft.com/office/drawing/2014/main" id="{64224FCB-4171-2CD2-B4E2-B373C3803914}"/>
              </a:ext>
            </a:extLst>
          </p:cNvPr>
          <p:cNvSpPr txBox="1">
            <a:spLocks/>
          </p:cNvSpPr>
          <p:nvPr/>
        </p:nvSpPr>
        <p:spPr>
          <a:xfrm>
            <a:off x="1470864" y="3583194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4. Tìm tập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phổ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biến</a:t>
            </a:r>
            <a:endParaRPr lang="en-US" sz="1500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706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A5422FF9-18D6-5952-A5EA-9BC414EF3E57}"/>
              </a:ext>
            </a:extLst>
          </p:cNvPr>
          <p:cNvSpPr txBox="1">
            <a:spLocks/>
          </p:cNvSpPr>
          <p:nvPr/>
        </p:nvSpPr>
        <p:spPr>
          <a:xfrm>
            <a:off x="611892" y="1015235"/>
            <a:ext cx="6049963" cy="42525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Giới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thiệu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bài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toán</a:t>
            </a:r>
            <a:endParaRPr lang="en-US" sz="2000" b="1">
              <a:solidFill>
                <a:schemeClr val="bg2"/>
              </a:solidFill>
              <a:latin typeface="Roboto Slab" panose="020B0604020202020204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1.1  Thuật toán Apriori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B45C7-E546-4257-AD37-FCDDA4925C3A}"/>
              </a:ext>
            </a:extLst>
          </p:cNvPr>
          <p:cNvSpPr txBox="1"/>
          <p:nvPr/>
        </p:nvSpPr>
        <p:spPr>
          <a:xfrm>
            <a:off x="611892" y="1662526"/>
            <a:ext cx="7517500" cy="181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vi-VN" sz="1800">
                <a:latin typeface="Roboto Slab" panose="020B0604020202020204"/>
              </a:rPr>
              <a:t>Được công bố bởi </a:t>
            </a:r>
            <a:r>
              <a:rPr lang="vi-VN" sz="1800" i="1">
                <a:latin typeface="Roboto Slab" panose="020B0604020202020204"/>
              </a:rPr>
              <a:t>R. Agrawal</a:t>
            </a:r>
            <a:r>
              <a:rPr lang="vi-VN" sz="1800">
                <a:latin typeface="Roboto Slab" panose="020B0604020202020204"/>
              </a:rPr>
              <a:t> và </a:t>
            </a:r>
            <a:r>
              <a:rPr lang="vi-VN" sz="1800" i="1">
                <a:latin typeface="Roboto Slab" panose="020B0604020202020204"/>
              </a:rPr>
              <a:t>R. Srikant </a:t>
            </a:r>
            <a:r>
              <a:rPr lang="vi-VN" sz="1800">
                <a:latin typeface="Roboto Slab" panose="020B0604020202020204"/>
              </a:rPr>
              <a:t>vào năm 1994 để tìm các tập phổ biến trong một bộ dữ liệu lớn</a:t>
            </a:r>
            <a:endParaRPr lang="en-US" sz="1800"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endParaRPr lang="vi-VN" sz="500"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>
                <a:latin typeface="Roboto Slab" panose="020B0604020202020204"/>
              </a:rPr>
              <a:t>S</a:t>
            </a:r>
            <a:r>
              <a:rPr lang="vi-VN" sz="1800">
                <a:latin typeface="Roboto Slab" panose="020B0604020202020204"/>
              </a:rPr>
              <a:t>ử dụng kiến thức đã có từ trước (prior) thường xuyên xuất hiện trong cơ sở dữ liệu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3.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điều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kiện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45DF0-E4A9-6BAB-C5E4-6E860F271127}"/>
              </a:ext>
            </a:extLst>
          </p:cNvPr>
          <p:cNvSpPr txBox="1"/>
          <p:nvPr/>
        </p:nvSpPr>
        <p:spPr>
          <a:xfrm>
            <a:off x="622935" y="1506230"/>
            <a:ext cx="7861308" cy="142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 mỗi cơ sở mẫu </a:t>
            </a:r>
            <a:endParaRPr lang="en-US" sz="20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 định </a:t>
            </a:r>
            <a:r>
              <a:rPr lang="vi-VN" sz="20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tập phổ biến </a:t>
            </a:r>
            <a:r>
              <a:rPr lang="vi-V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 mẫu cơ sở (số lượng mẫu thỏa minsupp) </a:t>
            </a:r>
            <a:endParaRPr lang="en-US" sz="20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Xây dựng cây FP điều kiện cho mẫu </a:t>
            </a:r>
            <a:endParaRPr lang="en-ID" sz="20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62E6B0A-0521-F8B3-9EAA-850DDF1CAC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84CB370-5415-208C-81AE-DDA291D8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0644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3.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điều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kiện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45DF0-E4A9-6BAB-C5E4-6E860F271127}"/>
              </a:ext>
            </a:extLst>
          </p:cNvPr>
          <p:cNvSpPr txBox="1"/>
          <p:nvPr/>
        </p:nvSpPr>
        <p:spPr>
          <a:xfrm>
            <a:off x="622935" y="1506230"/>
            <a:ext cx="7861308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 cơ sở mẫu điều kiện cho </a:t>
            </a:r>
            <a:r>
              <a:rPr lang="vi-VN" sz="18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p: {facm: 2, cb: 1} </a:t>
            </a:r>
            <a:endParaRPr lang="en-US" sz="1800" b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Đếm số lượng mỗi mẫu trong cơ sở mẫu: f:2, a:2, c:3, m:2, b:1 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vi-VN" sz="18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c:3 (thỏa minsupp=3) phổ biến trên cơ sở mẫu điều kiện của p </a:t>
            </a:r>
            <a:endParaRPr lang="en-US" sz="1800" b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Cây FP điều kiện cho p</a:t>
            </a:r>
            <a:endParaRPr lang="en-ID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509161-0F46-3A98-76A4-68B7979C4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7864"/>
              </p:ext>
            </p:extLst>
          </p:nvPr>
        </p:nvGraphicFramePr>
        <p:xfrm>
          <a:off x="1618059" y="3529208"/>
          <a:ext cx="3241100" cy="99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36">
                  <a:extLst>
                    <a:ext uri="{9D8B030D-6E8A-4147-A177-3AD203B41FA5}">
                      <a16:colId xmlns:a16="http://schemas.microsoft.com/office/drawing/2014/main" val="3175885741"/>
                    </a:ext>
                  </a:extLst>
                </a:gridCol>
                <a:gridCol w="1571864">
                  <a:extLst>
                    <a:ext uri="{9D8B030D-6E8A-4147-A177-3AD203B41FA5}">
                      <a16:colId xmlns:a16="http://schemas.microsoft.com/office/drawing/2014/main" val="1553653235"/>
                    </a:ext>
                  </a:extLst>
                </a:gridCol>
              </a:tblGrid>
              <a:tr h="6336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u="none" strike="noStrike">
                          <a:effectLst/>
                        </a:rPr>
                        <a:t>Item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/>
                        <a:t>Cond. Pattern base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8713506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p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b="1" err="1"/>
                        <a:t>fcam</a:t>
                      </a:r>
                      <a:r>
                        <a:rPr lang="en-ID" b="1"/>
                        <a:t>: 2, </a:t>
                      </a:r>
                      <a:r>
                        <a:rPr lang="en-ID" b="1" err="1"/>
                        <a:t>cb</a:t>
                      </a:r>
                      <a:r>
                        <a:rPr lang="en-ID" b="1"/>
                        <a:t>: 1 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4097396"/>
                  </a:ext>
                </a:extLst>
              </a:tr>
            </a:tbl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8307C4B-872E-DAAE-509F-802B4D63D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AB0E8724-4961-98F0-0BEA-1AEC0DB6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0DDA3E-0FB5-4CE9-B95F-9A2688709AEB}"/>
              </a:ext>
            </a:extLst>
          </p:cNvPr>
          <p:cNvSpPr/>
          <p:nvPr/>
        </p:nvSpPr>
        <p:spPr>
          <a:xfrm>
            <a:off x="6036450" y="352920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B692CF-CD0E-4937-8654-D1D637E6DAF4}"/>
              </a:ext>
            </a:extLst>
          </p:cNvPr>
          <p:cNvSpPr/>
          <p:nvPr/>
        </p:nvSpPr>
        <p:spPr>
          <a:xfrm>
            <a:off x="6036449" y="403027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c:3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39F12C-F629-4B75-9D4B-FB4C5490E6CC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6477329" y="3898540"/>
            <a:ext cx="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0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3.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điều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kiện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45DF0-E4A9-6BAB-C5E4-6E860F271127}"/>
              </a:ext>
            </a:extLst>
          </p:cNvPr>
          <p:cNvSpPr txBox="1"/>
          <p:nvPr/>
        </p:nvSpPr>
        <p:spPr>
          <a:xfrm>
            <a:off x="622935" y="1506230"/>
            <a:ext cx="7861308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 cơ sở mẫu điều kiện cho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vi-VN" sz="18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{fac: 2,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vi-VN" sz="18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vi-VN" sz="18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b: 1} </a:t>
            </a:r>
            <a:endParaRPr lang="en-US" sz="1800" b="1">
              <a:solidFill>
                <a:schemeClr val="accent6">
                  <a:lumMod val="50000"/>
                </a:schemeClr>
              </a:solidFill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Đếm số lượng mỗi mẫu trong cơ sở mẫu: f: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c:3,</a:t>
            </a:r>
            <a:r>
              <a:rPr lang="en-US" sz="180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a:3,</a:t>
            </a: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b:1 </a:t>
            </a:r>
            <a:endParaRPr lang="en-US" sz="18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f:3,</a:t>
            </a:r>
            <a:r>
              <a:rPr lang="vi-VN" sz="18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c:3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 a:3</a:t>
            </a:r>
            <a:r>
              <a:rPr lang="vi-VN" sz="18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(thỏa minsupp=3) phổ biến trên cơ sở mẫu điều kiện của p </a:t>
            </a:r>
            <a:endParaRPr lang="en-US" sz="1800" b="1">
              <a:solidFill>
                <a:schemeClr val="accent6">
                  <a:lumMod val="50000"/>
                </a:schemeClr>
              </a:solidFill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Cây FP điều kiện cho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</a:t>
            </a:r>
            <a:endParaRPr lang="en-ID" sz="1800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A35142-7043-2B0E-EE99-C6CA27171B0D}"/>
                  </a:ext>
                </a:extLst>
              </p14:cNvPr>
              <p14:cNvContentPartPr/>
              <p14:nvPr/>
            </p14:nvContentPartPr>
            <p14:xfrm>
              <a:off x="3312240" y="2164080"/>
              <a:ext cx="21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A35142-7043-2B0E-EE99-C6CA27171B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240" y="215508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03E8F4-B7B0-0A4B-0420-D48C325F83D9}"/>
                  </a:ext>
                </a:extLst>
              </p14:cNvPr>
              <p14:cNvContentPartPr/>
              <p14:nvPr/>
            </p14:nvContentPartPr>
            <p14:xfrm>
              <a:off x="3678000" y="21129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03E8F4-B7B0-0A4B-0420-D48C325F83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9000" y="210396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8B5AB6-8CEB-47C7-4AAB-48167F895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03656"/>
              </p:ext>
            </p:extLst>
          </p:nvPr>
        </p:nvGraphicFramePr>
        <p:xfrm>
          <a:off x="1570048" y="3425868"/>
          <a:ext cx="3241100" cy="126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36">
                  <a:extLst>
                    <a:ext uri="{9D8B030D-6E8A-4147-A177-3AD203B41FA5}">
                      <a16:colId xmlns:a16="http://schemas.microsoft.com/office/drawing/2014/main" val="2102969769"/>
                    </a:ext>
                  </a:extLst>
                </a:gridCol>
                <a:gridCol w="1571864">
                  <a:extLst>
                    <a:ext uri="{9D8B030D-6E8A-4147-A177-3AD203B41FA5}">
                      <a16:colId xmlns:a16="http://schemas.microsoft.com/office/drawing/2014/main" val="583947944"/>
                    </a:ext>
                  </a:extLst>
                </a:gridCol>
              </a:tblGrid>
              <a:tr h="549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u="none" strike="noStrike">
                          <a:effectLst/>
                        </a:rPr>
                        <a:t>Item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/>
                        <a:t>Cond. Pattern base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0973050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m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b="1" err="1"/>
                        <a:t>fca</a:t>
                      </a:r>
                      <a:r>
                        <a:rPr lang="en-ID" b="1"/>
                        <a:t>: 2, </a:t>
                      </a:r>
                      <a:r>
                        <a:rPr lang="en-ID" b="1" err="1"/>
                        <a:t>fcab</a:t>
                      </a:r>
                      <a:r>
                        <a:rPr lang="en-ID" b="1"/>
                        <a:t>: 1 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895350"/>
                  </a:ext>
                </a:extLst>
              </a:tr>
              <a:tr h="358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>
                          <a:effectLst/>
                        </a:rPr>
                        <a:t>p</a:t>
                      </a:r>
                      <a:endParaRPr lang="en-ID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b="1" err="1"/>
                        <a:t>fcam</a:t>
                      </a:r>
                      <a:r>
                        <a:rPr lang="en-ID" b="1"/>
                        <a:t>: 2, </a:t>
                      </a:r>
                      <a:r>
                        <a:rPr lang="en-ID" b="1" err="1"/>
                        <a:t>cb</a:t>
                      </a:r>
                      <a:r>
                        <a:rPr lang="en-ID" b="1"/>
                        <a:t>: 1 </a:t>
                      </a:r>
                      <a:endParaRPr lang="en-ID" sz="1400" b="1" i="0" u="none" strike="noStrike">
                        <a:solidFill>
                          <a:srgbClr val="3D496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8376217"/>
                  </a:ext>
                </a:extLst>
              </a:tr>
            </a:tbl>
          </a:graphicData>
        </a:graphic>
      </p:graphicFrame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5436AA1-FFD4-573F-6E69-32D2953267D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9837" y="4853400"/>
            <a:ext cx="548700" cy="2901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F5910936-ACE5-008B-0FEF-973B881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05C427-AD27-4C43-98C3-CA8D45C03321}"/>
              </a:ext>
            </a:extLst>
          </p:cNvPr>
          <p:cNvSpPr/>
          <p:nvPr/>
        </p:nvSpPr>
        <p:spPr>
          <a:xfrm>
            <a:off x="6518330" y="297458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569301-5FF3-44CE-884E-384C0755A301}"/>
              </a:ext>
            </a:extLst>
          </p:cNvPr>
          <p:cNvSpPr/>
          <p:nvPr/>
        </p:nvSpPr>
        <p:spPr>
          <a:xfrm>
            <a:off x="6518329" y="3475652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f:3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944C0F-EC1A-4B44-830E-E399DC7F2253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 flipH="1">
            <a:off x="6959209" y="3343915"/>
            <a:ext cx="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E8586DA-D11B-44EA-ADF3-848FC6EDE6DD}"/>
              </a:ext>
            </a:extLst>
          </p:cNvPr>
          <p:cNvSpPr/>
          <p:nvPr/>
        </p:nvSpPr>
        <p:spPr>
          <a:xfrm>
            <a:off x="6518330" y="3982999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c:3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2BC0F1-F13D-47EF-B4DB-2662AEDBFE88}"/>
              </a:ext>
            </a:extLst>
          </p:cNvPr>
          <p:cNvSpPr/>
          <p:nvPr/>
        </p:nvSpPr>
        <p:spPr>
          <a:xfrm>
            <a:off x="6518329" y="4484068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a:3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A266A5-6AE0-4B23-AFF2-E4DAA00A40B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 flipH="1">
            <a:off x="6959209" y="4352331"/>
            <a:ext cx="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60489F-B4E9-4AEF-B8D0-9E76BFEFAF89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6959209" y="3844984"/>
            <a:ext cx="1" cy="138015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3.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FP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điều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kiện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7F4F20-F400-7DE8-71D6-2EB013100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06575"/>
              </p:ext>
            </p:extLst>
          </p:nvPr>
        </p:nvGraphicFramePr>
        <p:xfrm>
          <a:off x="1911668" y="1768831"/>
          <a:ext cx="5320665" cy="25845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3984763674"/>
                    </a:ext>
                  </a:extLst>
                </a:gridCol>
                <a:gridCol w="2300287">
                  <a:extLst>
                    <a:ext uri="{9D8B030D-6E8A-4147-A177-3AD203B41FA5}">
                      <a16:colId xmlns:a16="http://schemas.microsoft.com/office/drawing/2014/main" val="1790868778"/>
                    </a:ext>
                  </a:extLst>
                </a:gridCol>
                <a:gridCol w="1860233">
                  <a:extLst>
                    <a:ext uri="{9D8B030D-6E8A-4147-A177-3AD203B41FA5}">
                      <a16:colId xmlns:a16="http://schemas.microsoft.com/office/drawing/2014/main" val="802225449"/>
                    </a:ext>
                  </a:extLst>
                </a:gridCol>
              </a:tblGrid>
              <a:tr h="49355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  <a:latin typeface="Roboto Slab" panose="020B0604020202020204"/>
                        </a:rPr>
                        <a:t>Item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  <a:latin typeface="Roboto Slab" panose="020B0604020202020204"/>
                        </a:rPr>
                        <a:t>Conditional pattern base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  <a:latin typeface="Roboto Slab" panose="020B0604020202020204"/>
                        </a:rPr>
                        <a:t>Conditional FP-Tree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2367565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p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{(fcam:2), (cb:1)}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{(c:3)}|p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8765931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m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{(fca:2), (fcab:1)}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{(f:3, c:3, a:3)}|m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2354362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b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{(fca:1), (f:1), (c:1)}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5697960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a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{(fc:3)}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Roboto Slab" panose="020B0604020202020204"/>
                        </a:rPr>
                        <a:t>{(f:3, c:3)}|a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7773400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c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{(f:3)}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{(f:3)}|c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3591353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f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{}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767947"/>
                  </a:ext>
                </a:extLst>
              </a:tr>
            </a:tbl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76EA025-781B-4807-A19C-ACB6C911D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F2B50BE-0AD7-415E-8C45-4AB78319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62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6AC8-3BC5-4ED0-A9F9-9D7CF82B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Nội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dung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41D7230-C193-A9E4-D627-84F816B1D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8CE9CD-AAE7-4D54-94CB-9C553939941F}"/>
              </a:ext>
            </a:extLst>
          </p:cNvPr>
          <p:cNvCxnSpPr>
            <a:cxnSpLocks/>
          </p:cNvCxnSpPr>
          <p:nvPr/>
        </p:nvCxnSpPr>
        <p:spPr>
          <a:xfrm>
            <a:off x="950472" y="1778015"/>
            <a:ext cx="0" cy="2122849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13EA8-2358-4985-AC4D-1DFA140DBB1D}"/>
              </a:ext>
            </a:extLst>
          </p:cNvPr>
          <p:cNvGrpSpPr/>
          <p:nvPr/>
        </p:nvGrpSpPr>
        <p:grpSpPr>
          <a:xfrm>
            <a:off x="639319" y="1375418"/>
            <a:ext cx="682670" cy="635340"/>
            <a:chOff x="437470" y="3940470"/>
            <a:chExt cx="821100" cy="821100"/>
          </a:xfrm>
        </p:grpSpPr>
        <p:sp>
          <p:nvSpPr>
            <p:cNvPr id="8" name="Google Shape;586;p61">
              <a:extLst>
                <a:ext uri="{FF2B5EF4-FFF2-40B4-BE49-F238E27FC236}">
                  <a16:creationId xmlns:a16="http://schemas.microsoft.com/office/drawing/2014/main" id="{409B0837-1C5C-42F3-B86E-6388CBD90C9F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590;p61">
              <a:extLst>
                <a:ext uri="{FF2B5EF4-FFF2-40B4-BE49-F238E27FC236}">
                  <a16:creationId xmlns:a16="http://schemas.microsoft.com/office/drawing/2014/main" id="{DF658FB1-CD80-4268-888F-28C85C7892B1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24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1.3</a:t>
              </a:r>
            </a:p>
          </p:txBody>
        </p:sp>
      </p:grpSp>
      <p:sp>
        <p:nvSpPr>
          <p:cNvPr id="19" name="Google Shape;618;p28">
            <a:extLst>
              <a:ext uri="{FF2B5EF4-FFF2-40B4-BE49-F238E27FC236}">
                <a16:creationId xmlns:a16="http://schemas.microsoft.com/office/drawing/2014/main" id="{E057DCC3-98EB-4512-B431-9EA6D98285D5}"/>
              </a:ext>
            </a:extLst>
          </p:cNvPr>
          <p:cNvSpPr txBox="1">
            <a:spLocks/>
          </p:cNvSpPr>
          <p:nvPr/>
        </p:nvSpPr>
        <p:spPr>
          <a:xfrm>
            <a:off x="1343278" y="1460345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800" b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Thuật</a:t>
            </a:r>
            <a:r>
              <a:rPr lang="en-US" sz="18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800" b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toán</a:t>
            </a:r>
            <a:r>
              <a:rPr lang="en-US" sz="18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FP-Growth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A77CAF-F3AE-41A0-AD20-8ABBD78B4D86}"/>
              </a:ext>
            </a:extLst>
          </p:cNvPr>
          <p:cNvSpPr/>
          <p:nvPr/>
        </p:nvSpPr>
        <p:spPr>
          <a:xfrm>
            <a:off x="1321988" y="2235953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994AF-33A6-4EB2-B079-DF9CBD606076}"/>
              </a:ext>
            </a:extLst>
          </p:cNvPr>
          <p:cNvCxnSpPr>
            <a:cxnSpLocks/>
          </p:cNvCxnSpPr>
          <p:nvPr/>
        </p:nvCxnSpPr>
        <p:spPr>
          <a:xfrm>
            <a:off x="980655" y="2280776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618;p28">
            <a:extLst>
              <a:ext uri="{FF2B5EF4-FFF2-40B4-BE49-F238E27FC236}">
                <a16:creationId xmlns:a16="http://schemas.microsoft.com/office/drawing/2014/main" id="{3E4F2558-0D09-4513-9235-E1992F41AF6A}"/>
              </a:ext>
            </a:extLst>
          </p:cNvPr>
          <p:cNvSpPr txBox="1">
            <a:spLocks/>
          </p:cNvSpPr>
          <p:nvPr/>
        </p:nvSpPr>
        <p:spPr>
          <a:xfrm>
            <a:off x="1459286" y="1962163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1.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FP-Tree</a:t>
            </a:r>
          </a:p>
        </p:txBody>
      </p:sp>
      <p:sp>
        <p:nvSpPr>
          <p:cNvPr id="29" name="Google Shape;618;p28">
            <a:extLst>
              <a:ext uri="{FF2B5EF4-FFF2-40B4-BE49-F238E27FC236}">
                <a16:creationId xmlns:a16="http://schemas.microsoft.com/office/drawing/2014/main" id="{A4812B00-CF69-4A47-B1B2-DE4D1A858EB9}"/>
              </a:ext>
            </a:extLst>
          </p:cNvPr>
          <p:cNvSpPr txBox="1">
            <a:spLocks/>
          </p:cNvSpPr>
          <p:nvPr/>
        </p:nvSpPr>
        <p:spPr>
          <a:xfrm>
            <a:off x="1470864" y="2487411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2.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cơ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sở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mẫu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cho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mỗi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nút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trên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cây</a:t>
            </a:r>
            <a:endParaRPr lang="en-US" sz="1500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(condition nation base)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5B8D98-1F05-4322-9DE4-2FF2760F2D98}"/>
              </a:ext>
            </a:extLst>
          </p:cNvPr>
          <p:cNvSpPr/>
          <p:nvPr/>
        </p:nvSpPr>
        <p:spPr>
          <a:xfrm>
            <a:off x="1321988" y="2234067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0A7B0E-7146-4B86-B9CF-31B1EE63EBEB}"/>
              </a:ext>
            </a:extLst>
          </p:cNvPr>
          <p:cNvCxnSpPr>
            <a:cxnSpLocks/>
          </p:cNvCxnSpPr>
          <p:nvPr/>
        </p:nvCxnSpPr>
        <p:spPr>
          <a:xfrm>
            <a:off x="980655" y="2278890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C4C7529-4B02-48BE-AB1A-FF432A83029A}"/>
              </a:ext>
            </a:extLst>
          </p:cNvPr>
          <p:cNvSpPr/>
          <p:nvPr/>
        </p:nvSpPr>
        <p:spPr>
          <a:xfrm>
            <a:off x="1334570" y="2679448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9CC066-D2BC-45D5-8440-DF2AC77BD727}"/>
              </a:ext>
            </a:extLst>
          </p:cNvPr>
          <p:cNvCxnSpPr>
            <a:cxnSpLocks/>
          </p:cNvCxnSpPr>
          <p:nvPr/>
        </p:nvCxnSpPr>
        <p:spPr>
          <a:xfrm>
            <a:off x="974741" y="2729906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47F3D9-C117-48E3-AA2A-8FE860605D78}"/>
              </a:ext>
            </a:extLst>
          </p:cNvPr>
          <p:cNvCxnSpPr>
            <a:cxnSpLocks/>
          </p:cNvCxnSpPr>
          <p:nvPr/>
        </p:nvCxnSpPr>
        <p:spPr>
          <a:xfrm>
            <a:off x="974741" y="3289360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4868AE-E331-4492-B6AC-B58E26605ADA}"/>
              </a:ext>
            </a:extLst>
          </p:cNvPr>
          <p:cNvCxnSpPr>
            <a:cxnSpLocks/>
          </p:cNvCxnSpPr>
          <p:nvPr/>
        </p:nvCxnSpPr>
        <p:spPr>
          <a:xfrm>
            <a:off x="980655" y="3905764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FAD619C-52B3-3D2D-2491-98029577DA80}"/>
              </a:ext>
            </a:extLst>
          </p:cNvPr>
          <p:cNvSpPr/>
          <p:nvPr/>
        </p:nvSpPr>
        <p:spPr>
          <a:xfrm>
            <a:off x="1337365" y="3243594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B5632B-33C0-7BB1-0478-D192DD4E9474}"/>
              </a:ext>
            </a:extLst>
          </p:cNvPr>
          <p:cNvSpPr/>
          <p:nvPr/>
        </p:nvSpPr>
        <p:spPr>
          <a:xfrm>
            <a:off x="1343278" y="3859998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618;p28">
            <a:extLst>
              <a:ext uri="{FF2B5EF4-FFF2-40B4-BE49-F238E27FC236}">
                <a16:creationId xmlns:a16="http://schemas.microsoft.com/office/drawing/2014/main" id="{DB5A7BA8-ED98-6BA7-83D9-FB7084047444}"/>
              </a:ext>
            </a:extLst>
          </p:cNvPr>
          <p:cNvSpPr txBox="1">
            <a:spLocks/>
          </p:cNvSpPr>
          <p:nvPr/>
        </p:nvSpPr>
        <p:spPr>
          <a:xfrm>
            <a:off x="1454039" y="3084567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3.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Xây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dựng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cây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FP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từ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các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cơ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sở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mẫu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điều</a:t>
            </a: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500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kiện</a:t>
            </a:r>
            <a:endParaRPr lang="en-US" sz="1500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(conditional FP tree)</a:t>
            </a:r>
          </a:p>
        </p:txBody>
      </p:sp>
      <p:sp>
        <p:nvSpPr>
          <p:cNvPr id="10" name="Google Shape;618;p28">
            <a:extLst>
              <a:ext uri="{FF2B5EF4-FFF2-40B4-BE49-F238E27FC236}">
                <a16:creationId xmlns:a16="http://schemas.microsoft.com/office/drawing/2014/main" id="{64224FCB-4171-2CD2-B4E2-B373C3803914}"/>
              </a:ext>
            </a:extLst>
          </p:cNvPr>
          <p:cNvSpPr txBox="1">
            <a:spLocks/>
          </p:cNvSpPr>
          <p:nvPr/>
        </p:nvSpPr>
        <p:spPr>
          <a:xfrm>
            <a:off x="1470864" y="3583194"/>
            <a:ext cx="644481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4. Tìm tập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phổ</a:t>
            </a:r>
            <a:r>
              <a:rPr lang="en-US" sz="1600" b="1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600" b="1" i="1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biến</a:t>
            </a:r>
            <a:endParaRPr lang="en-US" sz="1600" b="1" i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67412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4.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tập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phổ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biến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845DF0-E4A9-6BAB-C5E4-6E860F271127}"/>
                  </a:ext>
                </a:extLst>
              </p:cNvPr>
              <p:cNvSpPr txBox="1"/>
              <p:nvPr/>
            </p:nvSpPr>
            <p:spPr>
              <a:xfrm>
                <a:off x="622935" y="1550071"/>
                <a:ext cx="7331092" cy="2776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D" sz="1600" b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Khởi </a:t>
                </a:r>
                <a:r>
                  <a:rPr lang="en-ID" sz="1600" b="1" err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tạo</a:t>
                </a:r>
                <a:r>
                  <a:rPr lang="en-ID" sz="1600" b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FP_Growth(FP-tree, null) </a:t>
                </a:r>
                <a:endParaRPr lang="en-US" sz="16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300">
                  <a:solidFill>
                    <a:srgbClr val="000000"/>
                  </a:solidFill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Nếu cây FP chỉ có 1 đường dẫn đơn p: với mỗi tổ hợp </a:t>
                </a:r>
                <a14:m>
                  <m:oMath xmlns:m="http://schemas.openxmlformats.org/officeDocument/2006/math">
                    <m:r>
                      <a:rPr lang="vi-V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n-US" sz="1600">
                    <a:solidFill>
                      <a:srgbClr val="000000"/>
                    </a:solidFill>
                    <a:latin typeface="Roboto Slab" panose="020B0604020202020204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của các đỉnh trên p,</a:t>
                </a:r>
                <a:r>
                  <a:rPr lang="en-US" sz="1600">
                    <a:solidFill>
                      <a:srgbClr val="000000"/>
                    </a:solidFill>
                    <a:latin typeface="Roboto Slab" panose="020B0604020202020204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tạo mẫu</a:t>
                </a:r>
                <a:r>
                  <a:rPr lang="en-US" sz="1600">
                    <a:solidFill>
                      <a:srgbClr val="000000"/>
                    </a:solidFill>
                    <a:latin typeface="Roboto Slab" panose="020B0604020202020204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  <m:r>
                      <a:rPr lang="en-US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∪</m:t>
                    </m:r>
                    <m:r>
                      <a:rPr lang="en-US" sz="16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  <m:r>
                      <a:rPr lang="en-US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:r>
                  <a:rPr lang="vi-VN" sz="1600" b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supp=supp_min </a:t>
                </a: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(các đỉnh trong </a:t>
                </a:r>
                <a14:m>
                  <m:oMath xmlns:m="http://schemas.openxmlformats.org/officeDocument/2006/math">
                    <m:r>
                      <a:rPr lang="vi-V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300">
                  <a:solidFill>
                    <a:srgbClr val="000000"/>
                  </a:solidFill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Ngược lại, với mỗi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𝛂</m:t>
                    </m:r>
                  </m:oMath>
                </a14:m>
                <a:r>
                  <a:rPr lang="vi-VN" sz="1600" b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trên bảng header của cây</a:t>
                </a:r>
                <a:endParaRPr lang="en-US" sz="1600">
                  <a:solidFill>
                    <a:srgbClr val="000000"/>
                  </a:solidFill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0" lvl="3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Tạo mẫu </a:t>
                </a:r>
                <a14:m>
                  <m:oMath xmlns:m="http://schemas.openxmlformats.org/officeDocument/2006/math">
                    <m:r>
                      <a:rPr lang="vi-V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  <m:r>
                      <a:rPr lang="en-US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∪</m:t>
                    </m:r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𝛂</m:t>
                    </m:r>
                    <m:r>
                      <a:rPr lang="en-US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𝒊</m:t>
                    </m:r>
                  </m:oMath>
                </a14:m>
                <a:r>
                  <a:rPr lang="vi-VN" sz="1600" b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:r>
                  <a:rPr lang="vi-VN" sz="1600" b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supp=supp(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𝛂</m:t>
                    </m:r>
                    <m:r>
                      <a:rPr lang="en-US" sz="16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𝐢</m:t>
                    </m:r>
                  </m:oMath>
                </a14:m>
                <a:r>
                  <a:rPr lang="vi-VN" sz="1600" b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 b="1">
                  <a:solidFill>
                    <a:srgbClr val="000000"/>
                  </a:solidFill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0" lvl="3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Xây dựng cơ sở mẫu điều kiện của </a:t>
                </a:r>
                <a14:m>
                  <m:oMath xmlns:m="http://schemas.openxmlformats.org/officeDocument/2006/math">
                    <m:r>
                      <a:rPr lang="vi-V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và cây </a:t>
                </a:r>
                <a:r>
                  <a:rPr lang="vi-VN" sz="1600" u="sng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FP điều kiện </a:t>
                </a: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vi-V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(tree</a:t>
                </a:r>
                <a:r>
                  <a:rPr lang="vi-VN" sz="160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>
                  <a:solidFill>
                    <a:srgbClr val="000000"/>
                  </a:solidFill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Nếu tree</a:t>
                </a:r>
                <a:r>
                  <a:rPr lang="vi-VN" sz="160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  <m:r>
                      <a:rPr lang="vi-V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vi-VN" sz="1600" b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≠</a:t>
                </a:r>
                <a:r>
                  <a:rPr lang="en-US" sz="1600" b="1">
                    <a:solidFill>
                      <a:srgbClr val="000000"/>
                    </a:solidFill>
                    <a:latin typeface="Roboto Slab" panose="020B0604020202020204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∅</m:t>
                    </m:r>
                    <m: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gọi FP_growth(tree</a:t>
                </a:r>
                <a:r>
                  <a:rPr lang="vi-VN" sz="160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vi-V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vi-V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ID" sz="1600">
                  <a:solidFill>
                    <a:srgbClr val="000000"/>
                  </a:solidFill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845DF0-E4A9-6BAB-C5E4-6E860F271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550071"/>
                <a:ext cx="7331092" cy="2776337"/>
              </a:xfrm>
              <a:prstGeom prst="rect">
                <a:avLst/>
              </a:prstGeom>
              <a:blipFill>
                <a:blip r:embed="rId2"/>
                <a:stretch>
                  <a:fillRect l="-416" r="-416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593E468-CFA3-6128-DEFD-A412B9202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4040349-08CB-F902-6245-52157299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Thuật toán FP-Growth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40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4.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tập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phổ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biến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45DF0-E4A9-6BAB-C5E4-6E860F271127}"/>
              </a:ext>
            </a:extLst>
          </p:cNvPr>
          <p:cNvSpPr txBox="1"/>
          <p:nvPr/>
        </p:nvSpPr>
        <p:spPr>
          <a:xfrm>
            <a:off x="622935" y="1538853"/>
            <a:ext cx="583234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p,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cây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FP_điều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{(c:3)}|p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Nút p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p:3, pc:3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C60B8-3C50-187C-5E2F-06532956F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4148"/>
              </p:ext>
            </p:extLst>
          </p:nvPr>
        </p:nvGraphicFramePr>
        <p:xfrm>
          <a:off x="448291" y="2712011"/>
          <a:ext cx="5320665" cy="8420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3103668631"/>
                    </a:ext>
                  </a:extLst>
                </a:gridCol>
                <a:gridCol w="2300287">
                  <a:extLst>
                    <a:ext uri="{9D8B030D-6E8A-4147-A177-3AD203B41FA5}">
                      <a16:colId xmlns:a16="http://schemas.microsoft.com/office/drawing/2014/main" val="1220894907"/>
                    </a:ext>
                  </a:extLst>
                </a:gridCol>
                <a:gridCol w="1860233">
                  <a:extLst>
                    <a:ext uri="{9D8B030D-6E8A-4147-A177-3AD203B41FA5}">
                      <a16:colId xmlns:a16="http://schemas.microsoft.com/office/drawing/2014/main" val="3781774809"/>
                    </a:ext>
                  </a:extLst>
                </a:gridCol>
              </a:tblGrid>
              <a:tr h="49355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Item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Conditional pattern base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Conditional FP-Tree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2305398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</a:rPr>
                        <a:t>p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</a:rPr>
                        <a:t>{(fcam:2), (cb:1)}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</a:rPr>
                        <a:t>{(c:3)}|p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760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AEAFC6-7C65-35B3-8259-205508495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1464"/>
              </p:ext>
            </p:extLst>
          </p:nvPr>
        </p:nvGraphicFramePr>
        <p:xfrm>
          <a:off x="5768956" y="2712011"/>
          <a:ext cx="1860233" cy="8420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60233">
                  <a:extLst>
                    <a:ext uri="{9D8B030D-6E8A-4147-A177-3AD203B41FA5}">
                      <a16:colId xmlns:a16="http://schemas.microsoft.com/office/drawing/2014/main" val="2830719260"/>
                    </a:ext>
                  </a:extLst>
                </a:gridCol>
              </a:tblGrid>
              <a:tr h="49355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/>
                        <a:t>Frequent Patterns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9843248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/>
                        <a:t>c, cp 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0052192"/>
                  </a:ext>
                </a:extLst>
              </a:tr>
            </a:tbl>
          </a:graphicData>
        </a:graphic>
      </p:graphicFrame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F8B746A-823E-71C8-6F58-1889931686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F0931EF-3D38-A9ED-2986-2FBE055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9A1D32-B22F-4DF4-ADD5-EDD42DD796ED}"/>
              </a:ext>
            </a:extLst>
          </p:cNvPr>
          <p:cNvSpPr/>
          <p:nvPr/>
        </p:nvSpPr>
        <p:spPr>
          <a:xfrm>
            <a:off x="7974782" y="2683660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3287FE-4882-446C-BFFF-09485C12A43A}"/>
              </a:ext>
            </a:extLst>
          </p:cNvPr>
          <p:cNvSpPr/>
          <p:nvPr/>
        </p:nvSpPr>
        <p:spPr>
          <a:xfrm>
            <a:off x="7974781" y="3184729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c:3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2875B-CC27-4E3C-9AE5-AACF4A7148C2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8415661" y="3052992"/>
            <a:ext cx="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8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4.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tập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phổ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biến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45DF0-E4A9-6BAB-C5E4-6E860F271127}"/>
              </a:ext>
            </a:extLst>
          </p:cNvPr>
          <p:cNvSpPr txBox="1"/>
          <p:nvPr/>
        </p:nvSpPr>
        <p:spPr>
          <a:xfrm>
            <a:off x="622934" y="1506230"/>
            <a:ext cx="7387461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cây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FP_điều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{(f:3, c:3, a:3)}|m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mẫu tuần tự phổ biến là </a:t>
            </a:r>
            <a:r>
              <a:rPr lang="en-ID" sz="16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m:3, fm:3, cm:3, am:3, fcm:3, fam:3, cam:3, fcam:3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50A236-4EBD-1A43-9E1A-31F817B9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74647"/>
              </p:ext>
            </p:extLst>
          </p:nvPr>
        </p:nvGraphicFramePr>
        <p:xfrm>
          <a:off x="444515" y="2723810"/>
          <a:ext cx="5320665" cy="11905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3984763674"/>
                    </a:ext>
                  </a:extLst>
                </a:gridCol>
                <a:gridCol w="2300287">
                  <a:extLst>
                    <a:ext uri="{9D8B030D-6E8A-4147-A177-3AD203B41FA5}">
                      <a16:colId xmlns:a16="http://schemas.microsoft.com/office/drawing/2014/main" val="1790868778"/>
                    </a:ext>
                  </a:extLst>
                </a:gridCol>
                <a:gridCol w="1860233">
                  <a:extLst>
                    <a:ext uri="{9D8B030D-6E8A-4147-A177-3AD203B41FA5}">
                      <a16:colId xmlns:a16="http://schemas.microsoft.com/office/drawing/2014/main" val="802225449"/>
                    </a:ext>
                  </a:extLst>
                </a:gridCol>
              </a:tblGrid>
              <a:tr h="49355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Item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Conditional pattern base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Conditional FP-Tree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2367565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>
                          <a:effectLst/>
                        </a:rPr>
                        <a:t>p</a:t>
                      </a:r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>
                          <a:effectLst/>
                        </a:rPr>
                        <a:t>{(fcam:2), (cb:1)}</a:t>
                      </a:r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>
                          <a:effectLst/>
                        </a:rPr>
                        <a:t>{(c:3)}|p</a:t>
                      </a:r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8765931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>
                          <a:effectLst/>
                        </a:rPr>
                        <a:t>m</a:t>
                      </a:r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>
                          <a:effectLst/>
                        </a:rPr>
                        <a:t>{(fca:2), (fcab:1)}</a:t>
                      </a:r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>
                          <a:effectLst/>
                        </a:rPr>
                        <a:t>{(f:3, c:3, a:3)}|m</a:t>
                      </a:r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23543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7340A46-6EBC-5A6B-BF07-76CABD5F5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95038"/>
              </p:ext>
            </p:extLst>
          </p:nvPr>
        </p:nvGraphicFramePr>
        <p:xfrm>
          <a:off x="5765180" y="3072308"/>
          <a:ext cx="1860233" cy="8420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60233">
                  <a:extLst>
                    <a:ext uri="{9D8B030D-6E8A-4147-A177-3AD203B41FA5}">
                      <a16:colId xmlns:a16="http://schemas.microsoft.com/office/drawing/2014/main" val="3943141637"/>
                    </a:ext>
                  </a:extLst>
                </a:gridCol>
              </a:tblGrid>
              <a:tr h="49355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/>
                        <a:t>Frequent Patterns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8159924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/>
                        <a:t>m, fm, cm, am, fcm, fam, cam, fcam</a:t>
                      </a:r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5119693"/>
                  </a:ext>
                </a:extLst>
              </a:tr>
            </a:tbl>
          </a:graphicData>
        </a:graphic>
      </p:graphicFrame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07F8D75-3893-79D2-1718-02C949F47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027C1A0-605B-5A91-2634-E73382C9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405C76-3A6F-115E-9351-5AC087B33B18}"/>
              </a:ext>
            </a:extLst>
          </p:cNvPr>
          <p:cNvSpPr/>
          <p:nvPr/>
        </p:nvSpPr>
        <p:spPr>
          <a:xfrm>
            <a:off x="7904925" y="2477197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Roboto Slab" panose="020B0604020202020204"/>
              </a:rPr>
              <a:t>Root</a:t>
            </a:r>
            <a:endParaRPr lang="en-ID" b="1">
              <a:solidFill>
                <a:srgbClr val="000000"/>
              </a:solidFill>
              <a:latin typeface="Roboto Slab" panose="020B060402020202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24197-1E08-C3C0-6089-A39449109E52}"/>
              </a:ext>
            </a:extLst>
          </p:cNvPr>
          <p:cNvSpPr/>
          <p:nvPr/>
        </p:nvSpPr>
        <p:spPr>
          <a:xfrm>
            <a:off x="7904924" y="2978266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f:3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65C207-2EA5-32C7-9641-CD9C31EC68A5}"/>
              </a:ext>
            </a:extLst>
          </p:cNvPr>
          <p:cNvCxnSpPr>
            <a:stCxn id="2" idx="4"/>
            <a:endCxn id="5" idx="0"/>
          </p:cNvCxnSpPr>
          <p:nvPr/>
        </p:nvCxnSpPr>
        <p:spPr>
          <a:xfrm flipH="1">
            <a:off x="8345804" y="2846529"/>
            <a:ext cx="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E843801-016D-44CF-0A0A-B0880572E52A}"/>
              </a:ext>
            </a:extLst>
          </p:cNvPr>
          <p:cNvSpPr/>
          <p:nvPr/>
        </p:nvSpPr>
        <p:spPr>
          <a:xfrm>
            <a:off x="7904925" y="3485613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c:3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1A5F00-4002-BCE9-F16F-58C08A34972D}"/>
              </a:ext>
            </a:extLst>
          </p:cNvPr>
          <p:cNvSpPr/>
          <p:nvPr/>
        </p:nvSpPr>
        <p:spPr>
          <a:xfrm>
            <a:off x="7904924" y="3986682"/>
            <a:ext cx="881760" cy="3693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B050"/>
                </a:solidFill>
                <a:latin typeface="Roboto Slab" panose="020B0604020202020204"/>
              </a:rPr>
              <a:t>a:3</a:t>
            </a:r>
            <a:endParaRPr lang="en-ID" b="1">
              <a:solidFill>
                <a:srgbClr val="00B050"/>
              </a:solidFill>
              <a:latin typeface="Roboto Slab" panose="020B060402020202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AC315C-EBD1-B71B-FE41-1477D99E4A86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8345804" y="3854945"/>
            <a:ext cx="1" cy="131737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919FF-41F7-A16C-93A7-C0286F9EDF23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8345804" y="3347598"/>
            <a:ext cx="1" cy="138015"/>
          </a:xfrm>
          <a:prstGeom prst="line">
            <a:avLst/>
          </a:prstGeom>
          <a:ln w="19050">
            <a:solidFill>
              <a:srgbClr val="29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28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4.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Xây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dựng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tập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phổ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biến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45DF0-E4A9-6BAB-C5E4-6E860F271127}"/>
              </a:ext>
            </a:extLst>
          </p:cNvPr>
          <p:cNvSpPr txBox="1"/>
          <p:nvPr/>
        </p:nvSpPr>
        <p:spPr>
          <a:xfrm>
            <a:off x="871549" y="1483557"/>
            <a:ext cx="5832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ID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xuyên</a:t>
            </a:r>
            <a:endParaRPr lang="en-ID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D38866-42FF-67B2-D844-E33738795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3881"/>
              </p:ext>
            </p:extLst>
          </p:nvPr>
        </p:nvGraphicFramePr>
        <p:xfrm>
          <a:off x="1911667" y="2022527"/>
          <a:ext cx="5320665" cy="24044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3984763674"/>
                    </a:ext>
                  </a:extLst>
                </a:gridCol>
                <a:gridCol w="2300287">
                  <a:extLst>
                    <a:ext uri="{9D8B030D-6E8A-4147-A177-3AD203B41FA5}">
                      <a16:colId xmlns:a16="http://schemas.microsoft.com/office/drawing/2014/main" val="1790868778"/>
                    </a:ext>
                  </a:extLst>
                </a:gridCol>
                <a:gridCol w="1860233">
                  <a:extLst>
                    <a:ext uri="{9D8B030D-6E8A-4147-A177-3AD203B41FA5}">
                      <a16:colId xmlns:a16="http://schemas.microsoft.com/office/drawing/2014/main" val="802225449"/>
                    </a:ext>
                  </a:extLst>
                </a:gridCol>
              </a:tblGrid>
              <a:tr h="49355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  <a:latin typeface="Roboto Slab" panose="020B0604020202020204"/>
                        </a:rPr>
                        <a:t>Item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  <a:latin typeface="Roboto Slab" panose="020B0604020202020204"/>
                        </a:rPr>
                        <a:t>Conditional FP-Tree base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>
                          <a:latin typeface="Roboto Slab" panose="020B0604020202020204"/>
                        </a:rPr>
                        <a:t>Frequent Patterns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2367565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p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{(c:3)}|p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c, cp 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8765931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m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{(f:3, c:3, a:3)}|m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>
                          <a:latin typeface="Roboto Slab" panose="020B0604020202020204"/>
                        </a:rPr>
                        <a:t>m, fm, cm, am, fcm, fam, cam, fcam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2354362"/>
                  </a:ext>
                </a:extLst>
              </a:tr>
              <a:tr h="24441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b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{}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B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5697960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a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>
                          <a:latin typeface="Roboto Slab" panose="020B0604020202020204"/>
                        </a:rPr>
                        <a:t>{(f:3, c:3)}|a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a, fa, ca, fca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7773400"/>
                  </a:ext>
                </a:extLst>
              </a:tr>
              <a:tr h="3484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c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{(f:3)}|c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c, fc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3591353"/>
                  </a:ext>
                </a:extLst>
              </a:tr>
              <a:tr h="24763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effectLst/>
                          <a:latin typeface="Roboto Slab" panose="020B0604020202020204"/>
                        </a:rPr>
                        <a:t>f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{}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>
                          <a:latin typeface="Roboto Slab" panose="020B0604020202020204"/>
                        </a:rPr>
                        <a:t>f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767947"/>
                  </a:ext>
                </a:extLst>
              </a:tr>
            </a:tbl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80AD2B6-D0C3-6FB5-E82D-96F17BF58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BF70378-7539-F924-A310-227400E7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1.3 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Thuật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toán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FP-Growth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6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17E16-9495-4547-BFE4-501287B8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420" y="1104900"/>
            <a:ext cx="7057065" cy="1138187"/>
          </a:xfrm>
        </p:spPr>
        <p:txBody>
          <a:bodyPr/>
          <a:lstStyle/>
          <a:p>
            <a:r>
              <a:rPr lang="en-US" sz="7000">
                <a:solidFill>
                  <a:srgbClr val="3C78D8"/>
                </a:solidFill>
                <a:latin typeface="Roboto Slab" panose="020B0604020202020204"/>
              </a:rPr>
              <a:t>1. </a:t>
            </a:r>
            <a:r>
              <a:rPr lang="en-US">
                <a:latin typeface="Roboto Slab" panose="020B0604020202020204"/>
              </a:rPr>
              <a:t>Các thuật toán khai thác tập phổ biến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5B6B0-8656-49A1-96A8-48E595E85CE6}"/>
              </a:ext>
            </a:extLst>
          </p:cNvPr>
          <p:cNvSpPr/>
          <p:nvPr/>
        </p:nvSpPr>
        <p:spPr>
          <a:xfrm>
            <a:off x="4572000" y="2185937"/>
            <a:ext cx="3116580" cy="17491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1C4587"/>
                </a:solidFill>
                <a:latin typeface="Roboto Slab" panose="020B0604020202020204"/>
              </a:rPr>
              <a:t>1.1  </a:t>
            </a:r>
            <a:r>
              <a:rPr lang="en-US" sz="2000" err="1">
                <a:solidFill>
                  <a:srgbClr val="1C4587"/>
                </a:solidFill>
                <a:latin typeface="Roboto Slab" panose="020B0604020202020204"/>
              </a:rPr>
              <a:t>Apriori</a:t>
            </a:r>
            <a:endParaRPr lang="en-US" sz="600" err="1">
              <a:solidFill>
                <a:srgbClr val="1C4587"/>
              </a:solidFill>
              <a:latin typeface="Roboto Slab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1.2  </a:t>
            </a:r>
            <a:r>
              <a:rPr lang="en-US" sz="1800" err="1">
                <a:solidFill>
                  <a:srgbClr val="1C4587"/>
                </a:solidFill>
                <a:latin typeface="Roboto Slab" panose="020B0604020202020204"/>
              </a:rPr>
              <a:t>AprioriTID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1.3  FP-Growth</a:t>
            </a: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1C4587"/>
                </a:solidFill>
                <a:latin typeface="Roboto Slab" panose="020B0604020202020204"/>
              </a:rPr>
              <a:t>1.4 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/>
              </a:rPr>
              <a:t>EClaT</a:t>
            </a:r>
          </a:p>
        </p:txBody>
      </p:sp>
    </p:spTree>
    <p:extLst>
      <p:ext uri="{BB962C8B-B14F-4D97-AF65-F5344CB8AC3E}">
        <p14:creationId xmlns:p14="http://schemas.microsoft.com/office/powerpoint/2010/main" val="19711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34ABC-A73E-0058-D178-8372E2645CF9}"/>
              </a:ext>
            </a:extLst>
          </p:cNvPr>
          <p:cNvSpPr txBox="1"/>
          <p:nvPr/>
        </p:nvSpPr>
        <p:spPr>
          <a:xfrm>
            <a:off x="597721" y="1775312"/>
            <a:ext cx="7771158" cy="29129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600" b="1" spc="-6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sz="1600" b="1" spc="-6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spc="-6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mại</a:t>
            </a:r>
            <a:r>
              <a:rPr lang="en-US" sz="1600" b="1" spc="-6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spc="-6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iêu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ếp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được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chỗ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600" b="1" spc="-6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1600" b="1" spc="-6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spc="-6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600" spc="-60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spc="-60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web tin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tức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6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1600" spc="-6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vi-VN" sz="1600" b="1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Y tế:  </a:t>
            </a:r>
            <a:r>
              <a:rPr lang="vi-VN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Phân tích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dự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đoán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xác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suất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mắc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1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bệnh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nào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đó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có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khả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năng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mắc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các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bệnh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khác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vi-VN" sz="1600" b="1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Lâm nghiệp: </a:t>
            </a:r>
            <a:r>
              <a:rPr lang="vi-VN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Phân tích xác suất và cường độ cháy rừng với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các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dữ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liệu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thời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tiết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liên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600" spc="-6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quan</a:t>
            </a:r>
            <a:r>
              <a:rPr lang="en-US" sz="1600" spc="-60">
                <a:latin typeface="Roboto Slab" pitchFamily="2" charset="0"/>
                <a:ea typeface="Roboto Slab" pitchFamily="2" charset="0"/>
                <a:cs typeface="Roboto Slab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4AB48-54B6-8C40-C954-FDE42B89D0B6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Ứng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ID" sz="2000" b="1"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9E95A89-E540-2C3A-B763-AC819CF79F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5</a:t>
            </a:fld>
            <a:endParaRPr lang="en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5CD9116-6689-C027-73D9-D0672AA0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165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32704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Các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dạng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khai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thác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dữ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liệu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3443A4F-B92D-0C62-239F-8AEAA6D11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F52F589-B1EF-0AE5-208C-DF292C8D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1.4  </a:t>
            </a:r>
            <a:r>
              <a:rPr lang="en-US" err="1">
                <a:ea typeface="+mj-lt"/>
                <a:cs typeface="+mj-lt"/>
              </a:rPr>
              <a:t>Thuật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toán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EClaT</a:t>
            </a:r>
            <a:endParaRPr lang="en-US" b="0" err="1">
              <a:ea typeface="+mj-lt"/>
              <a:cs typeface="+mj-lt"/>
            </a:endParaRPr>
          </a:p>
        </p:txBody>
      </p:sp>
      <p:sp>
        <p:nvSpPr>
          <p:cNvPr id="11" name="Google Shape;537;p14">
            <a:extLst>
              <a:ext uri="{FF2B5EF4-FFF2-40B4-BE49-F238E27FC236}">
                <a16:creationId xmlns:a16="http://schemas.microsoft.com/office/drawing/2014/main" id="{92D5617D-12D8-4766-80FD-328094A9BAB7}"/>
              </a:ext>
            </a:extLst>
          </p:cNvPr>
          <p:cNvSpPr txBox="1"/>
          <p:nvPr/>
        </p:nvSpPr>
        <p:spPr>
          <a:xfrm>
            <a:off x="622935" y="3090546"/>
            <a:ext cx="4324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Khai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thác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theo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chiều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dọc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(Vertical):</a:t>
            </a:r>
            <a:endParaRPr sz="1600">
              <a:latin typeface="+mj-lt"/>
              <a:ea typeface="Dosis"/>
              <a:cs typeface="Dosis"/>
              <a:sym typeface="Dosi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A981A4-0533-4A6E-808C-8625CDBA7B32}"/>
              </a:ext>
            </a:extLst>
          </p:cNvPr>
          <p:cNvSpPr/>
          <p:nvPr/>
        </p:nvSpPr>
        <p:spPr>
          <a:xfrm>
            <a:off x="3869900" y="2450602"/>
            <a:ext cx="793630" cy="1008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67F80-3F66-453E-9BB2-7DC9C9E0CB37}"/>
              </a:ext>
            </a:extLst>
          </p:cNvPr>
          <p:cNvSpPr txBox="1"/>
          <p:nvPr/>
        </p:nvSpPr>
        <p:spPr>
          <a:xfrm>
            <a:off x="4806467" y="2346714"/>
            <a:ext cx="12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>
                <a:latin typeface="+mj-lt"/>
              </a:rPr>
              <a:t>Apriori</a:t>
            </a:r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6655E-F363-40E5-941B-C22307AF8269}"/>
              </a:ext>
            </a:extLst>
          </p:cNvPr>
          <p:cNvSpPr txBox="1"/>
          <p:nvPr/>
        </p:nvSpPr>
        <p:spPr>
          <a:xfrm>
            <a:off x="4806466" y="4120210"/>
            <a:ext cx="12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>
                <a:latin typeface="+mj-lt"/>
              </a:rPr>
              <a:t>EClaT</a:t>
            </a:r>
            <a:endParaRPr lang="en-US" sz="1800">
              <a:latin typeface="+mj-lt"/>
            </a:endParaRPr>
          </a:p>
        </p:txBody>
      </p:sp>
      <p:sp>
        <p:nvSpPr>
          <p:cNvPr id="16" name="Google Shape;537;p14">
            <a:extLst>
              <a:ext uri="{FF2B5EF4-FFF2-40B4-BE49-F238E27FC236}">
                <a16:creationId xmlns:a16="http://schemas.microsoft.com/office/drawing/2014/main" id="{88B49420-EE3D-436D-9D08-1A46C70DF6FE}"/>
              </a:ext>
            </a:extLst>
          </p:cNvPr>
          <p:cNvSpPr txBox="1"/>
          <p:nvPr/>
        </p:nvSpPr>
        <p:spPr>
          <a:xfrm>
            <a:off x="564457" y="1500990"/>
            <a:ext cx="678583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Khai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thác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theo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chiều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err="1">
                <a:latin typeface="+mj-lt"/>
                <a:ea typeface="Dosis"/>
                <a:cs typeface="Dosis"/>
                <a:sym typeface="Dosis"/>
              </a:rPr>
              <a:t>ngang</a:t>
            </a:r>
            <a:r>
              <a:rPr lang="en-US" sz="1600">
                <a:latin typeface="+mj-lt"/>
                <a:ea typeface="Dosis"/>
                <a:cs typeface="Dosis"/>
                <a:sym typeface="Dosis"/>
              </a:rPr>
              <a:t> (Horizontal):</a:t>
            </a:r>
            <a:endParaRPr sz="1600">
              <a:latin typeface="+mj-lt"/>
              <a:ea typeface="Dosis"/>
              <a:cs typeface="Dosis"/>
              <a:sym typeface="Dosi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678CB8-559A-46AD-8E7B-B19CE47A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420"/>
              </p:ext>
            </p:extLst>
          </p:nvPr>
        </p:nvGraphicFramePr>
        <p:xfrm>
          <a:off x="1124972" y="1919452"/>
          <a:ext cx="2397125" cy="10972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553948023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7051178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List of item_IDs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8074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Coke, Slice, Kurkure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4287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Coke, Kurkure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9840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Slice, Slice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7194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29C577-4078-420B-A2F9-159BCBD74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64343"/>
              </p:ext>
            </p:extLst>
          </p:nvPr>
        </p:nvGraphicFramePr>
        <p:xfrm>
          <a:off x="1124972" y="3591429"/>
          <a:ext cx="2129213" cy="1371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92618">
                  <a:extLst>
                    <a:ext uri="{9D8B030D-6E8A-4147-A177-3AD203B41FA5}">
                      <a16:colId xmlns:a16="http://schemas.microsoft.com/office/drawing/2014/main" val="604297709"/>
                    </a:ext>
                  </a:extLst>
                </a:gridCol>
                <a:gridCol w="1236595">
                  <a:extLst>
                    <a:ext uri="{9D8B030D-6E8A-4147-A177-3AD203B41FA5}">
                      <a16:colId xmlns:a16="http://schemas.microsoft.com/office/drawing/2014/main" val="347396595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TID_set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2192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Coke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T10, T20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5844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Slice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T10, T30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33526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Kurkure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T10, T20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0717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Pizza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</a:rPr>
                        <a:t>T30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7757592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EF69B1E4-E883-499A-B5CB-1D3AA6619E10}"/>
              </a:ext>
            </a:extLst>
          </p:cNvPr>
          <p:cNvSpPr/>
          <p:nvPr/>
        </p:nvSpPr>
        <p:spPr>
          <a:xfrm>
            <a:off x="3869900" y="4277229"/>
            <a:ext cx="793630" cy="1008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1.4  Thuật toán EClaT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Cách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hoạt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động</a:t>
            </a:r>
            <a:endParaRPr lang="en-US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51</a:t>
            </a:fld>
            <a:endParaRPr lang="en">
              <a:latin typeface="Roboto Slab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E513EE-D036-A9D6-9C8A-26D9F87E1BAC}"/>
              </a:ext>
            </a:extLst>
          </p:cNvPr>
          <p:cNvSpPr txBox="1">
            <a:spLocks/>
          </p:cNvSpPr>
          <p:nvPr/>
        </p:nvSpPr>
        <p:spPr>
          <a:xfrm>
            <a:off x="622934" y="1777432"/>
            <a:ext cx="7659901" cy="2653651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Roboto Slab" panose="020B0604020202020204"/>
              </a:rPr>
              <a:t>EClaT tìm </a:t>
            </a:r>
            <a:r>
              <a:rPr lang="en-US" sz="1800" err="1">
                <a:latin typeface="Roboto Slab" panose="020B0604020202020204"/>
              </a:rPr>
              <a:t>kiếm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theo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chiều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sâu</a:t>
            </a:r>
            <a:r>
              <a:rPr lang="en-US" sz="1800">
                <a:latin typeface="Roboto Slab" panose="020B0604020202020204"/>
              </a:rPr>
              <a:t> (Depth-First Search)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Roboto Slab" panose="020B0604020202020204"/>
              </a:rPr>
              <a:t>EClaT</a:t>
            </a:r>
            <a:r>
              <a:rPr lang="en-US" sz="1800">
                <a:latin typeface="Roboto Slab" panose="020B0604020202020204"/>
              </a:rPr>
              <a:t> không </a:t>
            </a:r>
            <a:r>
              <a:rPr lang="en-US" sz="1800" err="1">
                <a:latin typeface="Roboto Slab" panose="020B0604020202020204"/>
              </a:rPr>
              <a:t>cần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sinh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ra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các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tập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hợp</a:t>
            </a:r>
            <a:r>
              <a:rPr lang="en-US" sz="1800">
                <a:latin typeface="Roboto Slab" panose="020B0604020202020204"/>
              </a:rPr>
              <a:t> con (subset) hay </a:t>
            </a:r>
            <a:r>
              <a:rPr lang="en-US" sz="1800" err="1">
                <a:latin typeface="Roboto Slab" panose="020B0604020202020204"/>
              </a:rPr>
              <a:t>kiểm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tra</a:t>
            </a:r>
            <a:r>
              <a:rPr lang="en-US" sz="1800">
                <a:latin typeface="Roboto Slab" panose="020B0604020202020204"/>
              </a:rPr>
              <a:t> tập phổ biến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Roboto Slab" panose="020B0604020202020204"/>
              </a:rPr>
              <a:t>EClaT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chỉ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cần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giao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giữa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hai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Tidset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từ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đó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tạo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nên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tập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phổ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biến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mới</a:t>
            </a:r>
            <a:r>
              <a:rPr lang="en-US" sz="1800">
                <a:latin typeface="Roboto Slab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7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1.4  Thuật toán EClaT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Cách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hoạt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động</a:t>
            </a:r>
            <a:endParaRPr lang="en-US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52</a:t>
            </a:fld>
            <a:endParaRPr lang="en">
              <a:latin typeface="Roboto Slab" panose="020B0604020202020204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1D9D8E9-B759-8A64-32F4-85C3F4B97131}"/>
              </a:ext>
            </a:extLst>
          </p:cNvPr>
          <p:cNvSpPr txBox="1"/>
          <p:nvPr/>
        </p:nvSpPr>
        <p:spPr>
          <a:xfrm>
            <a:off x="622935" y="1668210"/>
            <a:ext cx="78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>
                <a:latin typeface="Roboto Slab" panose="020B0604020202020204"/>
              </a:rPr>
              <a:t>Thực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hiện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phép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hợp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giữa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các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Tidset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của</a:t>
            </a:r>
            <a:r>
              <a:rPr lang="en-US" sz="1800">
                <a:latin typeface="Roboto Slab" panose="020B0604020202020204"/>
              </a:rPr>
              <a:t> A </a:t>
            </a:r>
            <a:r>
              <a:rPr lang="en-US" sz="1800" err="1">
                <a:latin typeface="Roboto Slab" panose="020B0604020202020204"/>
              </a:rPr>
              <a:t>và</a:t>
            </a:r>
            <a:r>
              <a:rPr lang="en-US" sz="1800">
                <a:latin typeface="Roboto Slab" panose="020B0604020202020204"/>
              </a:rPr>
              <a:t> B </a:t>
            </a:r>
            <a:r>
              <a:rPr lang="en-US" sz="1800" err="1">
                <a:latin typeface="Roboto Slab" panose="020B0604020202020204"/>
              </a:rPr>
              <a:t>để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tạo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nên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Tidset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của</a:t>
            </a:r>
            <a:r>
              <a:rPr lang="en-US" sz="1800">
                <a:latin typeface="Roboto Slab" panose="020B0604020202020204"/>
              </a:rPr>
              <a:t> AB</a:t>
            </a:r>
          </a:p>
        </p:txBody>
      </p:sp>
      <p:pic>
        <p:nvPicPr>
          <p:cNvPr id="8" name="Picture 7" descr="https://miro.medium.com/v2/resize:fit:778/1*woDqhjIc6bCo_8bM932ssQ.png">
            <a:extLst>
              <a:ext uri="{FF2B5EF4-FFF2-40B4-BE49-F238E27FC236}">
                <a16:creationId xmlns:a16="http://schemas.microsoft.com/office/drawing/2014/main" id="{37D68674-A3E9-4467-8827-EE3C14568D6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0"/>
          <a:stretch/>
        </p:blipFill>
        <p:spPr bwMode="auto">
          <a:xfrm>
            <a:off x="1615911" y="2295770"/>
            <a:ext cx="5736918" cy="23846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603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D2FE8-4C5E-FED8-0EE5-B976F1F026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Cách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hoạt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động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 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3443A4F-B92D-0C62-239F-8AEAA6D11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6F79A-3BB8-4159-BE1A-903E03C8CD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56" y="1822111"/>
            <a:ext cx="6710488" cy="29400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E882AC-5F82-40CC-82A0-B08426ED178E}"/>
              </a:ext>
            </a:extLst>
          </p:cNvPr>
          <p:cNvSpPr txBox="1"/>
          <p:nvPr/>
        </p:nvSpPr>
        <p:spPr>
          <a:xfrm>
            <a:off x="622935" y="1637445"/>
            <a:ext cx="66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>
                <a:latin typeface="Roboto Slab" panose="020B0604020202020204"/>
              </a:rPr>
              <a:t>Ví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dụ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minh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họa</a:t>
            </a:r>
            <a:endParaRPr lang="en-US" sz="1800">
              <a:latin typeface="Roboto Slab" panose="020B060402020202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922DFF-CB7F-4339-B1BD-74197B58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1.4  Thuật toán EClaT</a:t>
            </a:r>
          </a:p>
        </p:txBody>
      </p:sp>
    </p:spTree>
    <p:extLst>
      <p:ext uri="{BB962C8B-B14F-4D97-AF65-F5344CB8AC3E}">
        <p14:creationId xmlns:p14="http://schemas.microsoft.com/office/powerpoint/2010/main" val="121610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1.4  Thuật toán EClaT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Cách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hoạt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động</a:t>
            </a:r>
            <a:endParaRPr lang="en-US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54</a:t>
            </a:fld>
            <a:endParaRPr lang="en">
              <a:latin typeface="Roboto Slab" panose="020B0604020202020204"/>
            </a:endParaRPr>
          </a:p>
        </p:txBody>
      </p:sp>
      <p:pic>
        <p:nvPicPr>
          <p:cNvPr id="7" name="Picture 4" descr="Ảnh có chứa bàn&#10;&#10;Mô tả được tự động tạo">
            <a:extLst>
              <a:ext uri="{FF2B5EF4-FFF2-40B4-BE49-F238E27FC236}">
                <a16:creationId xmlns:a16="http://schemas.microsoft.com/office/drawing/2014/main" id="{2F04B7BA-B582-2A20-BC14-07619E04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02" y="2093042"/>
            <a:ext cx="3169593" cy="2632668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D81C99DF-72C6-67B3-4336-790620009A90}"/>
              </a:ext>
            </a:extLst>
          </p:cNvPr>
          <p:cNvSpPr txBox="1"/>
          <p:nvPr/>
        </p:nvSpPr>
        <p:spPr>
          <a:xfrm>
            <a:off x="622935" y="1637445"/>
            <a:ext cx="570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>
                <a:latin typeface="Roboto Slab" panose="020B0604020202020204"/>
              </a:rPr>
              <a:t>Danh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sách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các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vật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phẩm</a:t>
            </a:r>
            <a:r>
              <a:rPr lang="en-US" sz="1800">
                <a:latin typeface="Roboto Slab" panose="020B0604020202020204"/>
              </a:rPr>
              <a:t> đ</a:t>
            </a:r>
            <a:r>
              <a:rPr lang="vi-VN" sz="1800"/>
              <a:t>ư</a:t>
            </a:r>
            <a:r>
              <a:rPr lang="en-US" sz="1800" err="1">
                <a:latin typeface="Roboto Slab" panose="020B0604020202020204"/>
              </a:rPr>
              <a:t>ợc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giới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thiệu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kèm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theo</a:t>
            </a:r>
            <a:endParaRPr lang="en-US" sz="1800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63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EF76ED-26F2-3CFC-91E4-3F6B348428AD}"/>
              </a:ext>
            </a:extLst>
          </p:cNvPr>
          <p:cNvSpPr txBox="1"/>
          <p:nvPr/>
        </p:nvSpPr>
        <p:spPr>
          <a:xfrm>
            <a:off x="1473426" y="1927609"/>
            <a:ext cx="6197147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vi-VN" sz="1600" b="1">
                <a:solidFill>
                  <a:srgbClr val="000000"/>
                </a:solidFill>
              </a:rPr>
              <a:t>INPUT: </a:t>
            </a:r>
            <a:r>
              <a:rPr lang="vi-VN" sz="1600">
                <a:solidFill>
                  <a:srgbClr val="000000"/>
                </a:solidFill>
              </a:rPr>
              <a:t>CSDL </a:t>
            </a:r>
            <a:r>
              <a:rPr lang="vi-VN" sz="1600" i="1">
                <a:solidFill>
                  <a:srgbClr val="000000"/>
                </a:solidFill>
              </a:rPr>
              <a:t>D</a:t>
            </a:r>
            <a:r>
              <a:rPr lang="vi-VN" sz="1600">
                <a:solidFill>
                  <a:srgbClr val="000000"/>
                </a:solidFill>
              </a:rPr>
              <a:t>, ngưỡng support 𝜎, tiền tố của item I</a:t>
            </a:r>
            <a:r>
              <a:rPr lang="en-US" sz="1600">
                <a:solidFill>
                  <a:srgbClr val="000000"/>
                </a:solidFill>
              </a:rPr>
              <a:t>,</a:t>
            </a:r>
            <a:r>
              <a:rPr lang="vi-VN" sz="1600">
                <a:solidFill>
                  <a:srgbClr val="000000"/>
                </a:solidFill>
              </a:rPr>
              <a:t> I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⊆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J </a:t>
            </a:r>
          </a:p>
          <a:p>
            <a:pPr fontAlgn="base"/>
            <a:r>
              <a:rPr lang="vi-VN" sz="1600" b="1">
                <a:solidFill>
                  <a:srgbClr val="000000"/>
                </a:solidFill>
              </a:rPr>
              <a:t>OUTPUT:</a:t>
            </a:r>
            <a:r>
              <a:rPr lang="vi-VN" sz="1600">
                <a:solidFill>
                  <a:srgbClr val="000000"/>
                </a:solidFill>
              </a:rPr>
              <a:t> Danh sách Itemsets FID,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𝜎 với tiền tố được chỉ định</a:t>
            </a:r>
            <a:endParaRPr lang="en-US" sz="1600">
              <a:solidFill>
                <a:srgbClr val="000000"/>
              </a:solidFill>
            </a:endParaRPr>
          </a:p>
          <a:p>
            <a:pPr fontAlgn="base"/>
            <a:r>
              <a:rPr lang="vi-VN" sz="1600">
                <a:solidFill>
                  <a:srgbClr val="000000"/>
                </a:solidFill>
              </a:rPr>
              <a:t> </a:t>
            </a:r>
          </a:p>
          <a:p>
            <a:pPr fontAlgn="base"/>
            <a:r>
              <a:rPr lang="vi-VN" sz="1600" b="1">
                <a:solidFill>
                  <a:srgbClr val="000000"/>
                </a:solidFill>
              </a:rPr>
              <a:t>Start</a:t>
            </a:r>
            <a:r>
              <a:rPr lang="vi-VN" sz="1600">
                <a:solidFill>
                  <a:srgbClr val="000000"/>
                </a:solidFill>
              </a:rPr>
              <a:t> P </a:t>
            </a:r>
          </a:p>
          <a:p>
            <a:pPr fontAlgn="base"/>
            <a:r>
              <a:rPr lang="vi-VN" sz="1600" b="1">
                <a:solidFill>
                  <a:srgbClr val="000000"/>
                </a:solidFill>
              </a:rPr>
              <a:t>For all</a:t>
            </a:r>
            <a:r>
              <a:rPr lang="vi-VN" sz="1600">
                <a:solidFill>
                  <a:srgbClr val="000000"/>
                </a:solidFill>
              </a:rPr>
              <a:t> Xi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∈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P 𝐝𝐨 </a:t>
            </a:r>
          </a:p>
          <a:p>
            <a:pPr fontAlgn="base"/>
            <a:r>
              <a:rPr lang="en-US" sz="1600">
                <a:solidFill>
                  <a:srgbClr val="000000"/>
                </a:solidFill>
              </a:rPr>
              <a:t>     </a:t>
            </a:r>
            <a:r>
              <a:rPr lang="vi-VN" sz="1600">
                <a:solidFill>
                  <a:srgbClr val="000000"/>
                </a:solidFill>
              </a:rPr>
              <a:t>R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=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Xi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∪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Xj </a:t>
            </a:r>
          </a:p>
          <a:p>
            <a:pPr fontAlgn="base"/>
            <a:r>
              <a:rPr lang="en-US" sz="1600">
                <a:solidFill>
                  <a:srgbClr val="000000"/>
                </a:solidFill>
              </a:rPr>
              <a:t>     </a:t>
            </a:r>
            <a:r>
              <a:rPr lang="vi-VN" sz="1600">
                <a:solidFill>
                  <a:srgbClr val="000000"/>
                </a:solidFill>
              </a:rPr>
              <a:t>dR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=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dXi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−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dXj </a:t>
            </a:r>
          </a:p>
          <a:p>
            <a:pPr fontAlgn="base"/>
            <a:r>
              <a:rPr lang="en-US" sz="1600" b="1">
                <a:solidFill>
                  <a:srgbClr val="000000"/>
                </a:solidFill>
              </a:rPr>
              <a:t>     </a:t>
            </a:r>
            <a:r>
              <a:rPr lang="vi-VN" sz="1600" b="1">
                <a:solidFill>
                  <a:srgbClr val="000000"/>
                </a:solidFill>
              </a:rPr>
              <a:t>If </a:t>
            </a:r>
            <a:r>
              <a:rPr lang="vi-VN" sz="1600">
                <a:solidFill>
                  <a:srgbClr val="000000"/>
                </a:solidFill>
              </a:rPr>
              <a:t>𝜎R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≥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minsup 𝐭𝐡𝐞𝐧 </a:t>
            </a:r>
          </a:p>
          <a:p>
            <a:pPr fontAlgn="base"/>
            <a:r>
              <a:rPr lang="en-US" sz="1600">
                <a:solidFill>
                  <a:srgbClr val="000000"/>
                </a:solidFill>
              </a:rPr>
              <a:t>          </a:t>
            </a:r>
            <a:r>
              <a:rPr lang="vi-VN" sz="1600">
                <a:solidFill>
                  <a:srgbClr val="000000"/>
                </a:solidFill>
              </a:rPr>
              <a:t>Ti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=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Ti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∪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vi-VN" sz="1600">
                <a:solidFill>
                  <a:srgbClr val="000000"/>
                </a:solidFill>
              </a:rPr>
              <a:t>R    //Ti initially empty </a:t>
            </a:r>
          </a:p>
          <a:p>
            <a:pPr fontAlgn="base"/>
            <a:r>
              <a:rPr lang="en-US" sz="1600" b="1">
                <a:solidFill>
                  <a:srgbClr val="000000"/>
                </a:solidFill>
              </a:rPr>
              <a:t>     </a:t>
            </a:r>
            <a:r>
              <a:rPr lang="vi-VN" sz="1600" b="1">
                <a:solidFill>
                  <a:srgbClr val="000000"/>
                </a:solidFill>
              </a:rPr>
              <a:t>If</a:t>
            </a:r>
            <a:r>
              <a:rPr lang="vi-VN" sz="1600">
                <a:solidFill>
                  <a:srgbClr val="000000"/>
                </a:solidFill>
              </a:rPr>
              <a:t> Ti </a:t>
            </a:r>
            <a:r>
              <a:rPr lang="vi-VN" sz="1600" b="1">
                <a:solidFill>
                  <a:srgbClr val="000000"/>
                </a:solidFill>
              </a:rPr>
              <a:t>then start</a:t>
            </a:r>
            <a:r>
              <a:rPr lang="vi-VN" sz="1600">
                <a:solidFill>
                  <a:srgbClr val="000000"/>
                </a:solidFill>
              </a:rPr>
              <a:t> Ti  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B5026A-38C7-BB4B-6858-8EAB5B71D8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A9C187-9BF4-4E1B-8A87-89A3E2A6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1.4  Thuật toán EClaT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E1C01-6396-43C1-8AF8-5D8537E7E731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Mã giả</a:t>
            </a:r>
            <a:endParaRPr lang="en-US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2140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B5026A-38C7-BB4B-6858-8EAB5B71D8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A03EFE3-4876-4306-A1DE-A700C875EC05}"/>
              </a:ext>
            </a:extLst>
          </p:cNvPr>
          <p:cNvSpPr txBox="1">
            <a:spLocks/>
          </p:cNvSpPr>
          <p:nvPr/>
        </p:nvSpPr>
        <p:spPr>
          <a:xfrm>
            <a:off x="622935" y="1707707"/>
            <a:ext cx="7644243" cy="361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oboto Slab" panose="020B0604020202020204"/>
              </a:rPr>
              <a:t>Tìm </a:t>
            </a:r>
            <a:r>
              <a:rPr lang="en-US" sz="1600" err="1">
                <a:latin typeface="Roboto Slab" panose="020B0604020202020204"/>
              </a:rPr>
              <a:t>kiếm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theo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chiều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sâu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nên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tiêu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tốn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ít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bộ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nhớ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hơn</a:t>
            </a:r>
            <a:r>
              <a:rPr lang="en-US" sz="1600">
                <a:latin typeface="Roboto Slab" panose="020B0604020202020204"/>
              </a:rPr>
              <a:t> so </a:t>
            </a:r>
            <a:r>
              <a:rPr lang="en-US" sz="1600" err="1">
                <a:latin typeface="Roboto Slab" panose="020B0604020202020204"/>
              </a:rPr>
              <a:t>với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Apriori</a:t>
            </a:r>
            <a:r>
              <a:rPr lang="en-US" sz="1600">
                <a:latin typeface="Roboto Slab" panose="020B0604020202020204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oboto Slab" panose="020B0604020202020204"/>
              </a:rPr>
              <a:t>EClaT </a:t>
            </a:r>
            <a:r>
              <a:rPr lang="en-US" sz="1600" err="1">
                <a:latin typeface="Roboto Slab" panose="020B0604020202020204"/>
              </a:rPr>
              <a:t>chỉ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cần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duyệt</a:t>
            </a:r>
            <a:r>
              <a:rPr lang="en-US" sz="1600">
                <a:latin typeface="Roboto Slab" panose="020B0604020202020204"/>
              </a:rPr>
              <a:t> qua </a:t>
            </a:r>
            <a:r>
              <a:rPr lang="en-US" sz="1600" err="1">
                <a:latin typeface="Roboto Slab" panose="020B0604020202020204"/>
              </a:rPr>
              <a:t>cơ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sở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dữ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liệu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gốc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một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lần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duy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nhất</a:t>
            </a:r>
            <a:r>
              <a:rPr lang="en-US" sz="1600">
                <a:latin typeface="Roboto Slab" panose="020B0604020202020204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latin typeface="Roboto Slab" panose="020B0604020202020204"/>
              </a:rPr>
              <a:t>EClaT</a:t>
            </a:r>
            <a:r>
              <a:rPr lang="en-US" sz="1600">
                <a:latin typeface="Roboto Slab" panose="020B0604020202020204"/>
              </a:rPr>
              <a:t> v</a:t>
            </a:r>
            <a:r>
              <a:rPr lang="vi-VN" sz="1600"/>
              <a:t>ư</a:t>
            </a:r>
            <a:r>
              <a:rPr lang="en-US" sz="1600" err="1">
                <a:latin typeface="Roboto Slab" panose="020B0604020202020204"/>
              </a:rPr>
              <a:t>ợt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trội</a:t>
            </a:r>
            <a:r>
              <a:rPr lang="en-US" sz="1600">
                <a:latin typeface="Roboto Slab" panose="020B0604020202020204"/>
              </a:rPr>
              <a:t> h</a:t>
            </a:r>
            <a:r>
              <a:rPr lang="vi-VN" sz="1600"/>
              <a:t>ơ</a:t>
            </a:r>
            <a:r>
              <a:rPr lang="en-US" sz="1600">
                <a:latin typeface="Roboto Slab" panose="020B0604020202020204"/>
              </a:rPr>
              <a:t>n </a:t>
            </a:r>
            <a:r>
              <a:rPr lang="en-US" sz="1600" err="1">
                <a:latin typeface="Roboto Slab" panose="020B0604020202020204"/>
              </a:rPr>
              <a:t>Apriori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khi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bộ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dữ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liệu</a:t>
            </a:r>
            <a:r>
              <a:rPr lang="en-US" sz="1600">
                <a:latin typeface="Roboto Slab" panose="020B0604020202020204"/>
              </a:rPr>
              <a:t> đ</a:t>
            </a:r>
            <a:r>
              <a:rPr lang="vi-VN" sz="1600"/>
              <a:t>ư</a:t>
            </a:r>
            <a:r>
              <a:rPr lang="en-US" sz="1600" err="1">
                <a:latin typeface="Roboto Slab" panose="020B0604020202020204"/>
              </a:rPr>
              <a:t>ợc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sử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dụng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có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kích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th</a:t>
            </a:r>
            <a:r>
              <a:rPr lang="vi-VN" sz="1600"/>
              <a:t>ư</a:t>
            </a:r>
            <a:r>
              <a:rPr lang="en-US" sz="1600" err="1">
                <a:latin typeface="Roboto Slab" panose="020B0604020202020204"/>
              </a:rPr>
              <a:t>ớc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vừa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và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nhỏ</a:t>
            </a:r>
            <a:r>
              <a:rPr lang="en-US" sz="1600">
                <a:latin typeface="Roboto Slab" panose="020B0604020202020204"/>
              </a:rPr>
              <a:t>, </a:t>
            </a:r>
            <a:r>
              <a:rPr lang="en-US" sz="1600" err="1">
                <a:latin typeface="Roboto Slab" panose="020B0604020202020204"/>
              </a:rPr>
              <a:t>còn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đối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với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bộ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dữ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liệu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lớn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EClaT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không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hoạt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động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tốt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bằng</a:t>
            </a:r>
            <a:r>
              <a:rPr lang="en-US" sz="1600">
                <a:latin typeface="Roboto Slab" panose="020B0604020202020204"/>
              </a:rPr>
              <a:t> </a:t>
            </a:r>
            <a:r>
              <a:rPr lang="en-US" sz="1600" err="1">
                <a:latin typeface="Roboto Slab" panose="020B0604020202020204"/>
              </a:rPr>
              <a:t>Apriori</a:t>
            </a:r>
            <a:r>
              <a:rPr lang="en-US" sz="1600">
                <a:latin typeface="Roboto Slab" panose="020B0604020202020204"/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B7A42C-EA22-4E14-AFAA-E258D7ED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959818" cy="448050"/>
          </a:xfrm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1.4  Thuật toán EClaT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4E8F1-C979-4229-A0F5-961CF17F6AAE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Ưu điểm và hạn chế</a:t>
            </a:r>
          </a:p>
        </p:txBody>
      </p:sp>
    </p:spTree>
    <p:extLst>
      <p:ext uri="{BB962C8B-B14F-4D97-AF65-F5344CB8AC3E}">
        <p14:creationId xmlns:p14="http://schemas.microsoft.com/office/powerpoint/2010/main" val="348698476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17E16-9495-4547-BFE4-501287B8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420" y="2339340"/>
            <a:ext cx="7057065" cy="1138187"/>
          </a:xfrm>
        </p:spPr>
        <p:txBody>
          <a:bodyPr/>
          <a:lstStyle/>
          <a:p>
            <a:r>
              <a:rPr lang="en-US" sz="7000">
                <a:solidFill>
                  <a:srgbClr val="3C78D8"/>
                </a:solidFill>
                <a:latin typeface="Roboto Slab" panose="020B0604020202020204"/>
              </a:rPr>
              <a:t>2. </a:t>
            </a:r>
            <a:r>
              <a:rPr lang="en-US" err="1">
                <a:latin typeface="Roboto Slab" panose="020B0604020202020204"/>
              </a:rPr>
              <a:t>Độ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đo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đánh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giá</a:t>
            </a:r>
            <a:endParaRPr lang="en-US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11528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112752-D0C7-6603-6518-F884CE1E3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58</a:t>
            </a:fld>
            <a:endParaRPr lang="e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151290A-2C68-C047-1F66-6C873888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2.  </a:t>
            </a:r>
            <a:r>
              <a:rPr lang="en-US" sz="24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Độ</a:t>
            </a:r>
            <a:r>
              <a:rPr lang="en-US" sz="24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4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đo</a:t>
            </a:r>
            <a:r>
              <a:rPr lang="en-US" sz="24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4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đánh</a:t>
            </a:r>
            <a:r>
              <a:rPr lang="en-US" sz="24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4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giá</a:t>
            </a:r>
            <a:endParaRPr lang="en-ID" sz="36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B214DE-45E7-4423-F01E-71C40E5D5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76312"/>
              </p:ext>
            </p:extLst>
          </p:nvPr>
        </p:nvGraphicFramePr>
        <p:xfrm>
          <a:off x="600790" y="2023541"/>
          <a:ext cx="7942420" cy="1418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028">
                  <a:extLst>
                    <a:ext uri="{9D8B030D-6E8A-4147-A177-3AD203B41FA5}">
                      <a16:colId xmlns:a16="http://schemas.microsoft.com/office/drawing/2014/main" val="631708915"/>
                    </a:ext>
                  </a:extLst>
                </a:gridCol>
                <a:gridCol w="1954053">
                  <a:extLst>
                    <a:ext uri="{9D8B030D-6E8A-4147-A177-3AD203B41FA5}">
                      <a16:colId xmlns:a16="http://schemas.microsoft.com/office/drawing/2014/main" val="1102951523"/>
                    </a:ext>
                  </a:extLst>
                </a:gridCol>
                <a:gridCol w="2161710">
                  <a:extLst>
                    <a:ext uri="{9D8B030D-6E8A-4147-A177-3AD203B41FA5}">
                      <a16:colId xmlns:a16="http://schemas.microsoft.com/office/drawing/2014/main" val="196780142"/>
                    </a:ext>
                  </a:extLst>
                </a:gridCol>
                <a:gridCol w="1803629">
                  <a:extLst>
                    <a:ext uri="{9D8B030D-6E8A-4147-A177-3AD203B41FA5}">
                      <a16:colId xmlns:a16="http://schemas.microsoft.com/office/drawing/2014/main" val="3617863305"/>
                    </a:ext>
                  </a:extLst>
                </a:gridCol>
              </a:tblGrid>
              <a:tr h="5767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trợ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(support)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Độ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tin </a:t>
                      </a: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cậy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(confidence)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Độ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nâng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(Lift) 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Độ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thuyết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phục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(Conviction)</a:t>
                      </a:r>
                      <a:endParaRPr lang="en-ID" sz="1400">
                        <a:effectLst/>
                        <a:latin typeface="Calibri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310300"/>
                  </a:ext>
                </a:extLst>
              </a:tr>
              <a:tr h="8419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Tần</a:t>
                      </a:r>
                      <a:r>
                        <a:rPr lang="en-US" sz="14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suất</a:t>
                      </a:r>
                      <a:r>
                        <a:rPr lang="en-US" sz="14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xuất</a:t>
                      </a:r>
                      <a:r>
                        <a:rPr lang="en-US" sz="14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14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14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14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tập </a:t>
                      </a:r>
                      <a:r>
                        <a:rPr lang="en-US" sz="1400" b="1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phổ</a:t>
                      </a:r>
                      <a:r>
                        <a:rPr lang="en-US" sz="14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biến</a:t>
                      </a:r>
                      <a:r>
                        <a:rPr lang="en-US" sz="14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D" sz="1400" b="1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>
                    <a:solidFill>
                      <a:srgbClr val="CED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Độ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chính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xác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của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một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quy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tắc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kết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hợp</a:t>
                      </a:r>
                      <a:r>
                        <a:rPr lang="en-US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.</a:t>
                      </a:r>
                      <a:endParaRPr lang="en-ID" sz="1400" b="1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>
                    <a:solidFill>
                      <a:srgbClr val="CED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Đo</a:t>
                      </a:r>
                      <a:r>
                        <a:rPr lang="en-US" sz="1400" b="1" u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u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mức</a:t>
                      </a:r>
                      <a:r>
                        <a:rPr lang="en-US" sz="1400" b="1" u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u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</a:t>
                      </a:r>
                      <a:r>
                        <a:rPr lang="en-US" sz="1400" b="1" u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u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r>
                        <a:rPr lang="en-US" sz="1400" b="1" u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u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thuộc</a:t>
                      </a:r>
                      <a:r>
                        <a:rPr lang="en-US" sz="1400" b="1" u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u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giữa</a:t>
                      </a:r>
                      <a:r>
                        <a:rPr lang="en-US" sz="1400" b="1" u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u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sz="1400" b="1" u="non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u="none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mục</a:t>
                      </a:r>
                      <a:endParaRPr lang="en-ID" sz="1400" b="1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Đánh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giá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độ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tin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cậy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sự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phụ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thuộc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ấy</a:t>
                      </a:r>
                      <a:r>
                        <a:rPr lang="en-ID" sz="1400" b="1" i="0" u="none" strike="noStrike" cap="none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ID" sz="1400" b="1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/>
                </a:tc>
                <a:extLst>
                  <a:ext uri="{0D108BD9-81ED-4DB2-BD59-A6C34878D82A}">
                    <a16:rowId xmlns:a16="http://schemas.microsoft.com/office/drawing/2014/main" val="2898222779"/>
                  </a:ext>
                </a:extLst>
              </a:tr>
            </a:tbl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7758F22D-AB06-551C-DFE4-D5AF5D1B65F4}"/>
              </a:ext>
            </a:extLst>
          </p:cNvPr>
          <p:cNvSpPr txBox="1">
            <a:spLocks/>
          </p:cNvSpPr>
          <p:nvPr/>
        </p:nvSpPr>
        <p:spPr>
          <a:xfrm>
            <a:off x="479686" y="1057169"/>
            <a:ext cx="6049963" cy="11382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800" b="1" err="1">
                <a:solidFill>
                  <a:schemeClr val="bg2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Giới</a:t>
            </a:r>
            <a:r>
              <a:rPr lang="en-US" sz="1800" b="1">
                <a:solidFill>
                  <a:schemeClr val="bg2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 </a:t>
            </a:r>
            <a:r>
              <a:rPr lang="en-US" sz="1800" b="1" err="1">
                <a:solidFill>
                  <a:schemeClr val="bg2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thiệu</a:t>
            </a:r>
            <a:endParaRPr lang="en-US" sz="1800" b="1">
              <a:solidFill>
                <a:schemeClr val="bg2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51239289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112752-D0C7-6603-6518-F884CE1E3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59</a:t>
            </a:fld>
            <a:endParaRPr lang="e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151290A-2C68-C047-1F66-6C873888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2.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Độ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đo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đánh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giá</a:t>
            </a:r>
            <a:endParaRPr lang="en-ID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AAD4603-EE21-9AC7-F06F-5D6B30181C33}"/>
              </a:ext>
            </a:extLst>
          </p:cNvPr>
          <p:cNvSpPr txBox="1">
            <a:spLocks/>
          </p:cNvSpPr>
          <p:nvPr/>
        </p:nvSpPr>
        <p:spPr>
          <a:xfrm>
            <a:off x="467160" y="1044643"/>
            <a:ext cx="6049963" cy="11382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just">
              <a:buSzPts val="2000"/>
            </a:pPr>
            <a:r>
              <a:rPr lang="en-US" sz="1800" b="1">
                <a:solidFill>
                  <a:schemeClr val="bg2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So </a:t>
            </a:r>
            <a:r>
              <a:rPr lang="en-US" sz="1800" b="1" err="1">
                <a:solidFill>
                  <a:schemeClr val="bg2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sánh</a:t>
            </a:r>
            <a:endParaRPr lang="en-US" sz="1800" b="1">
              <a:solidFill>
                <a:schemeClr val="bg2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2E6B36-A6F3-C4B3-E793-1EDD02872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23441"/>
              </p:ext>
            </p:extLst>
          </p:nvPr>
        </p:nvGraphicFramePr>
        <p:xfrm>
          <a:off x="1133676" y="1937976"/>
          <a:ext cx="6876648" cy="2343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562">
                  <a:extLst>
                    <a:ext uri="{9D8B030D-6E8A-4147-A177-3AD203B41FA5}">
                      <a16:colId xmlns:a16="http://schemas.microsoft.com/office/drawing/2014/main" val="2167706412"/>
                    </a:ext>
                  </a:extLst>
                </a:gridCol>
                <a:gridCol w="1663732">
                  <a:extLst>
                    <a:ext uri="{9D8B030D-6E8A-4147-A177-3AD203B41FA5}">
                      <a16:colId xmlns:a16="http://schemas.microsoft.com/office/drawing/2014/main" val="4230403929"/>
                    </a:ext>
                  </a:extLst>
                </a:gridCol>
                <a:gridCol w="1899749">
                  <a:extLst>
                    <a:ext uri="{9D8B030D-6E8A-4147-A177-3AD203B41FA5}">
                      <a16:colId xmlns:a16="http://schemas.microsoft.com/office/drawing/2014/main" val="3162384184"/>
                    </a:ext>
                  </a:extLst>
                </a:gridCol>
                <a:gridCol w="1561605">
                  <a:extLst>
                    <a:ext uri="{9D8B030D-6E8A-4147-A177-3AD203B41FA5}">
                      <a16:colId xmlns:a16="http://schemas.microsoft.com/office/drawing/2014/main" val="2016139604"/>
                    </a:ext>
                  </a:extLst>
                </a:gridCol>
              </a:tblGrid>
              <a:tr h="656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trợ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(support)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Độ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tin </a:t>
                      </a: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cậy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(confidence)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Độ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nâng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(Lift):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54856" marR="5485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Độ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thuyết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phục</a:t>
                      </a:r>
                      <a:r>
                        <a:rPr lang="en-US" sz="140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(Conviction)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6" marR="54856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32783"/>
                  </a:ext>
                </a:extLst>
              </a:tr>
              <a:tr h="752416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Ưu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điểm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: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Đơn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giản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dễ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hiểu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tính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toán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nhanh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và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thường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sử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dụng</a:t>
                      </a:r>
                      <a:endParaRPr lang="en-ID" sz="1200" b="1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6662" marR="36662" marT="0" marB="0" anchor="ctr">
                    <a:solidFill>
                      <a:srgbClr val="CED6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Ưu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điểm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: Cho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biết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mức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độ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phụ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thuộc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tập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luật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giúp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đánh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giá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tính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hợp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lý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tập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luật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en-US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ID" sz="1200" b="1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6662" marR="36662" marT="0" marB="0" anchor="ctr">
                    <a:solidFill>
                      <a:srgbClr val="CED6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07852"/>
                  </a:ext>
                </a:extLst>
              </a:tr>
              <a:tr h="93491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Nhược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điểm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: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Nếu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tập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luật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kết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hợp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phổ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biến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đã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tìm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thấy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độ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đo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thể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giúp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phát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hiện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ra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tập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luật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mới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ID" sz="1200" b="1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6662" marR="36662" marT="0" marB="0" anchor="ctr">
                    <a:solidFill>
                      <a:srgbClr val="CED6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Nhược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điểm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: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Độ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đo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này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phản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ánh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mức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độ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quan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trọng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tập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luật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so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tập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luật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1200" b="1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khác</a:t>
                      </a:r>
                      <a:r>
                        <a:rPr lang="en-ID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ID" sz="1200" b="1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6662" marR="36662" marT="0" marB="0" anchor="ctr">
                    <a:solidFill>
                      <a:srgbClr val="CED6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39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D4AB48-54B6-8C40-C954-FDE42B89D0B6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Tiếp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cận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bài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toán</a:t>
            </a:r>
            <a:endParaRPr lang="en-US" sz="2000" b="1">
              <a:solidFill>
                <a:schemeClr val="bg2"/>
              </a:solidFill>
              <a:latin typeface="Roboto Slab" panose="020B0604020202020204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9E95A89-E540-2C3A-B763-AC819CF79F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</a:t>
            </a:fld>
            <a:endParaRPr lang="en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5CD9116-6689-C027-73D9-D0672AA0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F9771-0145-1B66-5BCA-E702D9BABBB9}"/>
              </a:ext>
            </a:extLst>
          </p:cNvPr>
          <p:cNvSpPr txBox="1"/>
          <p:nvPr/>
        </p:nvSpPr>
        <p:spPr>
          <a:xfrm>
            <a:off x="597721" y="1734374"/>
            <a:ext cx="7534989" cy="232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Tìm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 con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err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b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err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800" b="1">
                <a:solidFill>
                  <a:schemeClr val="tx1">
                    <a:lumMod val="75000"/>
                  </a:schemeClr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tập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tần</a:t>
            </a: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 con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tần</a:t>
            </a: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đo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ban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(confident, support,…)</a:t>
            </a:r>
            <a:endParaRPr lang="en-ID" sz="1800" b="1" i="1"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25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112752-D0C7-6603-6518-F884CE1E3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60</a:t>
            </a:fld>
            <a:endParaRPr lang="en"/>
          </a:p>
        </p:txBody>
      </p:sp>
      <p:sp>
        <p:nvSpPr>
          <p:cNvPr id="6" name="Title 25">
            <a:extLst>
              <a:ext uri="{FF2B5EF4-FFF2-40B4-BE49-F238E27FC236}">
                <a16:creationId xmlns:a16="http://schemas.microsoft.com/office/drawing/2014/main" id="{BC6972EC-610F-41E3-AE04-604F1DE1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2.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Độ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đo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đánh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giá</a:t>
            </a:r>
            <a:endParaRPr lang="en-ID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AAD4603-EE21-9AC7-F06F-5D6B30181C33}"/>
              </a:ext>
            </a:extLst>
          </p:cNvPr>
          <p:cNvSpPr txBox="1">
            <a:spLocks/>
          </p:cNvSpPr>
          <p:nvPr/>
        </p:nvSpPr>
        <p:spPr>
          <a:xfrm>
            <a:off x="479686" y="1057169"/>
            <a:ext cx="6049963" cy="11382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just">
              <a:buSzPts val="2000"/>
            </a:pPr>
            <a:r>
              <a:rPr lang="en-US" sz="1800" b="1">
                <a:solidFill>
                  <a:schemeClr val="bg2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Công </a:t>
            </a:r>
            <a:r>
              <a:rPr lang="en-US" sz="1800" b="1" err="1">
                <a:solidFill>
                  <a:schemeClr val="bg2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thức</a:t>
            </a:r>
            <a:endParaRPr lang="en-US" sz="1800" b="1">
              <a:solidFill>
                <a:schemeClr val="bg2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7ABC1B6-4F3B-7284-D3EF-3BE3372E8D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634634"/>
                  </p:ext>
                </p:extLst>
              </p:nvPr>
            </p:nvGraphicFramePr>
            <p:xfrm>
              <a:off x="293340" y="2019335"/>
              <a:ext cx="8557321" cy="2098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269">
                      <a:extLst>
                        <a:ext uri="{9D8B030D-6E8A-4147-A177-3AD203B41FA5}">
                          <a16:colId xmlns:a16="http://schemas.microsoft.com/office/drawing/2014/main" val="1462845199"/>
                        </a:ext>
                      </a:extLst>
                    </a:gridCol>
                    <a:gridCol w="2108831">
                      <a:extLst>
                        <a:ext uri="{9D8B030D-6E8A-4147-A177-3AD203B41FA5}">
                          <a16:colId xmlns:a16="http://schemas.microsoft.com/office/drawing/2014/main" val="3752987574"/>
                        </a:ext>
                      </a:extLst>
                    </a:gridCol>
                    <a:gridCol w="2332938">
                      <a:extLst>
                        <a:ext uri="{9D8B030D-6E8A-4147-A177-3AD203B41FA5}">
                          <a16:colId xmlns:a16="http://schemas.microsoft.com/office/drawing/2014/main" val="4186126540"/>
                        </a:ext>
                      </a:extLst>
                    </a:gridCol>
                    <a:gridCol w="1932283">
                      <a:extLst>
                        <a:ext uri="{9D8B030D-6E8A-4147-A177-3AD203B41FA5}">
                          <a16:colId xmlns:a16="http://schemas.microsoft.com/office/drawing/2014/main" val="3227156863"/>
                        </a:ext>
                      </a:extLst>
                    </a:gridCol>
                  </a:tblGrid>
                  <a:tr h="6596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Độ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hỗ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trợ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(support)</a:t>
                          </a: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Độ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tin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cậy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(confidence)</a:t>
                          </a: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Độ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nâng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(Lift):</a:t>
                          </a: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 panose="020F0502020204030204" pitchFamily="34" charset="0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Độ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thuyết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phục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(Conviction)</a:t>
                          </a: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3369301"/>
                      </a:ext>
                    </a:extLst>
                  </a:tr>
                  <a:tr h="14235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libri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Support(A) 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libri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=</a:t>
                          </a:r>
                          <a:b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libri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14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eqArr>
                                      <m:eqArrPr>
                                        <m:ctrlPr>
                                          <a:rPr lang="en-ID" sz="14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ID" sz="1400" b="1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𝒐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𝒕𝒓𝒂𝒏𝒔𝒂𝒄𝒕𝒊𝒐𝒏</m:t>
                                        </m:r>
                                      </m:e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𝒘𝒉𝒊𝒄𝒉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𝑨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𝒂𝒑𝒑𝒆𝒂𝒓𝒔</m:t>
                                        </m:r>
                                      </m:e>
                                    </m:eqAr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𝑻𝒐𝒕𝒂𝒍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ID" sz="14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𝒕𝒓𝒂𝒏𝒔𝒂𝒄𝒕𝒊𝒐𝒏𝒔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libri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en-ID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𝒄𝒐𝒏𝒇𝒊𝒅𝒆𝒏𝒄𝒆</m:t>
                                </m:r>
                                <m:d>
                                  <m:dPr>
                                    <m:ctrlPr>
                                      <a:rPr lang="en-ID" sz="14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𝑿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D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14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    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𝒔𝒖𝒑𝒑𝒐𝒓𝒕</m:t>
                                    </m:r>
                                    <m:d>
                                      <m:dPr>
                                        <m:ctrlPr>
                                          <a:rPr lang="en-ID" sz="14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𝑿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𝒔𝒖𝒑𝒑𝒐𝒓𝒕</m:t>
                                    </m:r>
                                    <m:d>
                                      <m:dPr>
                                        <m:ctrlPr>
                                          <a:rPr lang="en-ID" sz="14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ID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libri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Lift(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𝑿</m:t>
                              </m:r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→</m:t>
                              </m:r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𝒀</m:t>
                              </m:r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 </m:t>
                              </m:r>
                            </m:oMath>
                          </a14:m>
                          <a:endParaRPr lang="en-US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14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𝒄𝒐𝒏𝒇𝒊𝒅𝒆𝒏𝒄𝒆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𝑿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𝒀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𝒔𝒖𝒑𝒑𝒐𝒓𝒕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𝒀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libri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Conviction(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𝑿</m:t>
                              </m:r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→</m:t>
                              </m:r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𝒀</m:t>
                              </m:r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 </m:t>
                              </m:r>
                            </m:oMath>
                          </a14:m>
                          <a:endParaRPr lang="en-US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libri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ID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14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𝒔𝒖𝒑𝒑𝒐𝒓𝒕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𝒀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𝒄𝒐𝒏𝒇𝒊𝒅𝒆𝒏𝒄𝒆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𝑿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𝒀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libri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en-ID" sz="1400" b="1" i="1">
                            <a:solidFill>
                              <a:srgbClr val="000000"/>
                            </a:solidFill>
                            <a:effectLst/>
                            <a:latin typeface="Calibri math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81785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7ABC1B6-4F3B-7284-D3EF-3BE3372E8D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634634"/>
                  </p:ext>
                </p:extLst>
              </p:nvPr>
            </p:nvGraphicFramePr>
            <p:xfrm>
              <a:off x="293340" y="2019335"/>
              <a:ext cx="8557321" cy="2098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269">
                      <a:extLst>
                        <a:ext uri="{9D8B030D-6E8A-4147-A177-3AD203B41FA5}">
                          <a16:colId xmlns:a16="http://schemas.microsoft.com/office/drawing/2014/main" val="1462845199"/>
                        </a:ext>
                      </a:extLst>
                    </a:gridCol>
                    <a:gridCol w="2108831">
                      <a:extLst>
                        <a:ext uri="{9D8B030D-6E8A-4147-A177-3AD203B41FA5}">
                          <a16:colId xmlns:a16="http://schemas.microsoft.com/office/drawing/2014/main" val="3752987574"/>
                        </a:ext>
                      </a:extLst>
                    </a:gridCol>
                    <a:gridCol w="2332938">
                      <a:extLst>
                        <a:ext uri="{9D8B030D-6E8A-4147-A177-3AD203B41FA5}">
                          <a16:colId xmlns:a16="http://schemas.microsoft.com/office/drawing/2014/main" val="4186126540"/>
                        </a:ext>
                      </a:extLst>
                    </a:gridCol>
                    <a:gridCol w="1932283">
                      <a:extLst>
                        <a:ext uri="{9D8B030D-6E8A-4147-A177-3AD203B41FA5}">
                          <a16:colId xmlns:a16="http://schemas.microsoft.com/office/drawing/2014/main" val="3227156863"/>
                        </a:ext>
                      </a:extLst>
                    </a:gridCol>
                  </a:tblGrid>
                  <a:tr h="67475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Độ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hỗ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trợ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(support)</a:t>
                          </a: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Độ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tin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cậy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(confidence)</a:t>
                          </a: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Độ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nâng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(Lift):</a:t>
                          </a: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 panose="020F0502020204030204" pitchFamily="34" charset="0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Độ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thuyết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</a:t>
                          </a:r>
                          <a:r>
                            <a:rPr lang="en-US" sz="1400" b="1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phục</a:t>
                          </a:r>
                          <a:r>
                            <a:rPr lang="en-US" sz="1400" b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 (Conviction)</a:t>
                          </a: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D" sz="1400" b="1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3369301"/>
                      </a:ext>
                    </a:extLst>
                  </a:tr>
                  <a:tr h="1423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79" t="-50855" r="-293575" b="-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3757" t="-50855" r="-203757" b="-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4073" t="-50855" r="-84073" b="-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43218" t="-50855" r="-1577" b="-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785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0706883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112752-D0C7-6603-6518-F884CE1E3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61</a:t>
            </a:fld>
            <a:endParaRPr lang="e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151290A-2C68-C047-1F66-6C873888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2.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Độ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đo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đánh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giá</a:t>
            </a:r>
            <a:endParaRPr lang="en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E74994-2462-0A06-91B7-99CCF255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20923"/>
              </p:ext>
            </p:extLst>
          </p:nvPr>
        </p:nvGraphicFramePr>
        <p:xfrm>
          <a:off x="1395123" y="1919389"/>
          <a:ext cx="3254164" cy="2787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61">
                  <a:extLst>
                    <a:ext uri="{9D8B030D-6E8A-4147-A177-3AD203B41FA5}">
                      <a16:colId xmlns:a16="http://schemas.microsoft.com/office/drawing/2014/main" val="2629274623"/>
                    </a:ext>
                  </a:extLst>
                </a:gridCol>
                <a:gridCol w="2711303">
                  <a:extLst>
                    <a:ext uri="{9D8B030D-6E8A-4147-A177-3AD203B41FA5}">
                      <a16:colId xmlns:a16="http://schemas.microsoft.com/office/drawing/2014/main" val="1634065464"/>
                    </a:ext>
                  </a:extLst>
                </a:gridCol>
              </a:tblGrid>
              <a:tr h="457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TID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Items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379265"/>
                  </a:ext>
                </a:extLst>
              </a:tr>
              <a:tr h="457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1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Bread, Milk</a:t>
                      </a:r>
                      <a:endParaRPr lang="en-ID" sz="14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3329306"/>
                  </a:ext>
                </a:extLst>
              </a:tr>
              <a:tr h="457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2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Bread, Diaper, Beer, Eggs</a:t>
                      </a:r>
                      <a:endParaRPr lang="en-ID" sz="14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7718531"/>
                  </a:ext>
                </a:extLst>
              </a:tr>
              <a:tr h="457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3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Milk, Diaper, Beer, Coke</a:t>
                      </a:r>
                      <a:endParaRPr lang="en-ID" sz="14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9158495"/>
                  </a:ext>
                </a:extLst>
              </a:tr>
              <a:tr h="500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4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Bread, Milk, Diaper, Beer</a:t>
                      </a:r>
                      <a:endParaRPr lang="en-ID" sz="14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1427206"/>
                  </a:ext>
                </a:extLst>
              </a:tr>
              <a:tr h="457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5</a:t>
                      </a:r>
                      <a:endParaRPr lang="en-ID" sz="1400">
                        <a:solidFill>
                          <a:srgbClr val="000000"/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anose="020B0604020202020204"/>
                        </a:rPr>
                        <a:t>Bread, Milk, Diaper, Coke</a:t>
                      </a:r>
                      <a:endParaRPr lang="en-ID" sz="14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Roboto Slab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134683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A8F920B-3CA7-718C-F6F6-2497B2B3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82" y="1041144"/>
            <a:ext cx="8114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dụ</a:t>
            </a: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C54647-A77E-73CE-01B0-177611CB6D6F}"/>
                  </a:ext>
                </a:extLst>
              </p:cNvPr>
              <p:cNvSpPr txBox="1"/>
              <p:nvPr/>
            </p:nvSpPr>
            <p:spPr>
              <a:xfrm>
                <a:off x="5588618" y="1919389"/>
                <a:ext cx="2061219" cy="30777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= {Milk, Diaper} </a:t>
                </a:r>
                <a14:m>
                  <m:oMath xmlns:m="http://schemas.openxmlformats.org/officeDocument/2006/math">
                    <m:r>
                      <a:rPr lang="en-US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Beer</a:t>
                </a:r>
                <a:endParaRPr lang="en-ID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C54647-A77E-73CE-01B0-177611CB6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18" y="1919389"/>
                <a:ext cx="2061219" cy="307777"/>
              </a:xfrm>
              <a:prstGeom prst="rect">
                <a:avLst/>
              </a:prstGeom>
              <a:blipFill>
                <a:blip r:embed="rId3"/>
                <a:stretch>
                  <a:fillRect l="-292" r="-29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759955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112752-D0C7-6603-6518-F884CE1E3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62</a:t>
            </a:fld>
            <a:endParaRPr lang="e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151290A-2C68-C047-1F66-6C873888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2.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Độ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đo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đánh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giá</a:t>
            </a:r>
            <a:endParaRPr lang="en-ID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8F920B-3CA7-718C-F6F6-2497B2B3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81" y="1027794"/>
            <a:ext cx="38154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đo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và kết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luận</a:t>
            </a:r>
            <a:endParaRPr kumimoji="0" lang="en-US" alt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1DC13-3611-C783-240F-467D87F51E04}"/>
              </a:ext>
            </a:extLst>
          </p:cNvPr>
          <p:cNvSpPr txBox="1"/>
          <p:nvPr/>
        </p:nvSpPr>
        <p:spPr>
          <a:xfrm>
            <a:off x="568181" y="1679996"/>
            <a:ext cx="7511876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0.4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Tỉ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lệ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0.4</a:t>
            </a:r>
            <a:endParaRPr lang="en-ID" sz="1600"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Confidence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0.67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 Trong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Milk và Diaper thì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67%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Beer.</a:t>
            </a:r>
            <a:endParaRPr lang="en-ID" sz="1600"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Lift</a:t>
            </a: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1.11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1600" b="1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Conviction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1600"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1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Lift &gt; 1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Milk và Diaper thì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u="sng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sz="1600" u="sng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u="sng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u="sng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u="sng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1600" u="sng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u="sng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Beer. </a:t>
            </a:r>
            <a:endParaRPr lang="en-ID" sz="1600"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Nhưng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mối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đủ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sắm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6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600"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8999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8ADB11-B200-3CBB-E7EB-025F2936F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D33496E-8751-B1E8-334E-E221813B7419}"/>
              </a:ext>
            </a:extLst>
          </p:cNvPr>
          <p:cNvSpPr txBox="1">
            <a:spLocks/>
          </p:cNvSpPr>
          <p:nvPr/>
        </p:nvSpPr>
        <p:spPr>
          <a:xfrm>
            <a:off x="457200" y="1762169"/>
            <a:ext cx="8229600" cy="80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2400">
                <a:solidFill>
                  <a:schemeClr val="bg2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THE END</a:t>
            </a:r>
          </a:p>
          <a:p>
            <a:r>
              <a:rPr lang="en-US" sz="240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THANKS FOR LISTENING</a:t>
            </a:r>
          </a:p>
          <a:p>
            <a:r>
              <a:rPr lang="en-US">
                <a:solidFill>
                  <a:srgbClr val="1C4587"/>
                </a:solidFill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-</a:t>
            </a:r>
            <a:r>
              <a:rPr lang="en-US" sz="1600">
                <a:solidFill>
                  <a:srgbClr val="1C4587"/>
                </a:solidFill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Group</a:t>
            </a:r>
            <a:r>
              <a:rPr lang="vi-VN" sz="1600">
                <a:solidFill>
                  <a:srgbClr val="1C4587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 3</a:t>
            </a:r>
            <a:r>
              <a:rPr lang="en-US">
                <a:solidFill>
                  <a:srgbClr val="1C4587"/>
                </a:solidFill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-</a:t>
            </a:r>
            <a:endParaRPr lang="vi-VN">
              <a:solidFill>
                <a:srgbClr val="1C458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Dosis SemiBold"/>
            </a:endParaRPr>
          </a:p>
          <a:p>
            <a:endParaRPr lang="en-US" sz="240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endParaRPr lang="en-US" sz="2400">
              <a:solidFill>
                <a:schemeClr val="bg2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D4AB48-54B6-8C40-C954-FDE42B89D0B6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Tiếp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cận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bài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toán</a:t>
            </a:r>
            <a:endParaRPr lang="en-US" sz="2000" b="1">
              <a:solidFill>
                <a:schemeClr val="bg2"/>
              </a:solidFill>
              <a:latin typeface="Roboto Slab" panose="020B0604020202020204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9E95A89-E540-2C3A-B763-AC819CF79F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7</a:t>
            </a:fld>
            <a:endParaRPr lang="e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AB03FE-5D82-F7A2-D3BB-BF5309E4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4FAD8-1F81-451D-3BFD-5E577442DEF4}"/>
              </a:ext>
            </a:extLst>
          </p:cNvPr>
          <p:cNvSpPr txBox="1"/>
          <p:nvPr/>
        </p:nvSpPr>
        <p:spPr>
          <a:xfrm>
            <a:off x="597721" y="1754395"/>
            <a:ext cx="7493208" cy="22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 </a:t>
            </a:r>
            <a:r>
              <a:rPr lang="en-US" sz="18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được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tập con </a:t>
            </a:r>
          </a:p>
          <a:p>
            <a:pPr marL="28575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(Các tập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được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err="1">
                <a:solidFill>
                  <a:srgbClr val="D6000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1600" b="1" i="1">
                <a:solidFill>
                  <a:srgbClr val="D6000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err="1">
                <a:solidFill>
                  <a:srgbClr val="D6000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i="1">
                <a:solidFill>
                  <a:srgbClr val="D6000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mối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kết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err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b="1" i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err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600" i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18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luật</a:t>
            </a: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kết </a:t>
            </a:r>
            <a:r>
              <a:rPr lang="en-US" sz="1800" b="1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1800" b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được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tập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err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b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err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800" b="1">
                <a:solidFill>
                  <a:srgbClr val="00B05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tập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800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283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D4AB48-54B6-8C40-C954-FDE42B89D0B6}"/>
              </a:ext>
            </a:extLst>
          </p:cNvPr>
          <p:cNvSpPr txBox="1"/>
          <p:nvPr/>
        </p:nvSpPr>
        <p:spPr>
          <a:xfrm>
            <a:off x="597721" y="1018389"/>
            <a:ext cx="4772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Tiếp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cận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bài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toán</a:t>
            </a:r>
            <a:endParaRPr lang="en-US" sz="2000" b="1">
              <a:solidFill>
                <a:schemeClr val="bg2"/>
              </a:solidFill>
              <a:latin typeface="Roboto Slab" panose="020B0604020202020204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9E95A89-E540-2C3A-B763-AC819CF79F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70D18F-8109-46E3-893B-7122127C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4FAD8-1F81-451D-3BFD-5E577442DEF4}"/>
              </a:ext>
            </a:extLst>
          </p:cNvPr>
          <p:cNvSpPr txBox="1"/>
          <p:nvPr/>
        </p:nvSpPr>
        <p:spPr>
          <a:xfrm>
            <a:off x="597721" y="1786446"/>
            <a:ext cx="7493208" cy="2014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20000"/>
            </a:pPr>
            <a:r>
              <a:rPr lang="en-US" sz="1800" spc="-5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Nhằm</a:t>
            </a:r>
            <a:r>
              <a:rPr lang="en-US" sz="1800" spc="-5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 spc="-5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ải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lọc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5" err="1">
                <a:solidFill>
                  <a:srgbClr val="D6000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1800" b="1" spc="-5">
                <a:solidFill>
                  <a:srgbClr val="D6000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5" err="1">
                <a:solidFill>
                  <a:srgbClr val="D6000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b="1" spc="-5">
                <a:solidFill>
                  <a:srgbClr val="D60000"/>
                </a:solidFill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b="1" spc="-5">
              <a:solidFill>
                <a:srgbClr val="D60000"/>
              </a:solidFill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 spc="-5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iảm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vi tìm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z="1800" spc="-5"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20000"/>
            </a:pPr>
            <a:r>
              <a:rPr lang="en-US" sz="1800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sz="1800" spc="-5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</a:t>
            </a:r>
            <a:r>
              <a:rPr lang="en-US" sz="1800" spc="-5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ử</a:t>
            </a:r>
            <a:r>
              <a:rPr lang="en-US" sz="1800" spc="-5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err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800" spc="-5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1800" b="1" i="1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b="1" i="1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err="1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1800" i="1" spc="-5">
                <a:effectLst/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</a:rPr>
              <a:t>(“)</a:t>
            </a:r>
            <a:endParaRPr lang="en-ID" sz="1800">
              <a:effectLst/>
              <a:latin typeface="Roboto Slab" panose="020B0604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0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112752-D0C7-6603-6518-F884CE1E3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9</a:t>
            </a:fld>
            <a:endParaRPr lang="e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151290A-2C68-C047-1F66-6C873888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1.1 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Thuật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toán</a:t>
            </a:r>
            <a:r>
              <a:rPr lang="en-US" sz="2800" b="1" i="0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2800" b="1" i="0" err="1">
                <a:solidFill>
                  <a:srgbClr val="FFFFFF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Apriori</a:t>
            </a:r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FCF26-61FD-42A4-B568-28D08FC46294}"/>
              </a:ext>
            </a:extLst>
          </p:cNvPr>
          <p:cNvSpPr txBox="1"/>
          <p:nvPr/>
        </p:nvSpPr>
        <p:spPr>
          <a:xfrm>
            <a:off x="597720" y="1018389"/>
            <a:ext cx="714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Ý t</a:t>
            </a:r>
            <a:r>
              <a:rPr lang="vi-VN" sz="2000" b="1">
                <a:solidFill>
                  <a:schemeClr val="bg2"/>
                </a:solidFill>
                <a:latin typeface="Roboto Slab" panose="020B0604020202020204"/>
              </a:rPr>
              <a:t>ư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ởng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thuật</a:t>
            </a:r>
            <a:r>
              <a:rPr lang="en-US" sz="2000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000" b="1" err="1">
                <a:solidFill>
                  <a:schemeClr val="bg2"/>
                </a:solidFill>
                <a:latin typeface="Roboto Slab" panose="020B0604020202020204"/>
              </a:rPr>
              <a:t>toán</a:t>
            </a:r>
            <a:endParaRPr lang="en-US" sz="2000" b="1">
              <a:solidFill>
                <a:schemeClr val="bg2"/>
              </a:solidFill>
              <a:latin typeface="Roboto Slab" panose="020B060402020202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4412C-4971-4492-8AD1-84243BDCE19F}"/>
              </a:ext>
            </a:extLst>
          </p:cNvPr>
          <p:cNvGrpSpPr/>
          <p:nvPr/>
        </p:nvGrpSpPr>
        <p:grpSpPr>
          <a:xfrm>
            <a:off x="1297444" y="2470929"/>
            <a:ext cx="6549118" cy="1528381"/>
            <a:chOff x="1091000" y="2470929"/>
            <a:chExt cx="6549118" cy="15283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134ABC-A73E-0058-D178-8372E2645CF9}"/>
                </a:ext>
              </a:extLst>
            </p:cNvPr>
            <p:cNvSpPr txBox="1"/>
            <p:nvPr/>
          </p:nvSpPr>
          <p:spPr>
            <a:xfrm>
              <a:off x="2423498" y="2607281"/>
              <a:ext cx="5216620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Nếu </a:t>
              </a:r>
              <a:r>
                <a:rPr lang="en-US" sz="1800" i="1" err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không</a:t>
              </a: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err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phải</a:t>
              </a: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err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là</a:t>
              </a: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 tập </a:t>
              </a:r>
              <a:r>
                <a:rPr lang="en-US" sz="1800" i="1" err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phổ</a:t>
              </a: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err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biến</a:t>
              </a: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 thì tập bao </a:t>
              </a:r>
              <a:r>
                <a:rPr lang="en-US" sz="1800" i="1" err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nó</a:t>
              </a: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 cũng </a:t>
              </a:r>
              <a:r>
                <a:rPr lang="en-US" sz="1800" i="1" err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không</a:t>
              </a: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err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phổ</a:t>
              </a: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err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biến</a:t>
              </a:r>
              <a:r>
                <a:rPr lang="en-US" sz="1800" i="1">
                  <a:effectLst/>
                  <a:latin typeface="Roboto Slab" panose="020B0604020202020204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871A22-C787-43F4-9279-8DE3BCA4AED9}"/>
                </a:ext>
              </a:extLst>
            </p:cNvPr>
            <p:cNvGrpSpPr/>
            <p:nvPr/>
          </p:nvGrpSpPr>
          <p:grpSpPr>
            <a:xfrm>
              <a:off x="1091000" y="2470929"/>
              <a:ext cx="1338769" cy="1528381"/>
              <a:chOff x="4146943" y="1863575"/>
              <a:chExt cx="682575" cy="779250"/>
            </a:xfrm>
          </p:grpSpPr>
          <p:sp>
            <p:nvSpPr>
              <p:cNvPr id="8" name="Google Shape;814;p71">
                <a:extLst>
                  <a:ext uri="{FF2B5EF4-FFF2-40B4-BE49-F238E27FC236}">
                    <a16:creationId xmlns:a16="http://schemas.microsoft.com/office/drawing/2014/main" id="{3B335E03-AB6A-48F8-B432-579DB6612D01}"/>
                  </a:ext>
                </a:extLst>
              </p:cNvPr>
              <p:cNvSpPr/>
              <p:nvPr/>
            </p:nvSpPr>
            <p:spPr>
              <a:xfrm>
                <a:off x="4194809" y="1863575"/>
                <a:ext cx="583649" cy="583649"/>
              </a:xfrm>
              <a:prstGeom prst="round1Rect">
                <a:avLst>
                  <a:gd name="adj" fmla="val 16667"/>
                </a:avLst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9" name="Google Shape;815;p71">
                <a:extLst>
                  <a:ext uri="{FF2B5EF4-FFF2-40B4-BE49-F238E27FC236}">
                    <a16:creationId xmlns:a16="http://schemas.microsoft.com/office/drawing/2014/main" id="{3B0A009C-0405-4959-A356-AEA934E6C3C3}"/>
                  </a:ext>
                </a:extLst>
              </p:cNvPr>
              <p:cNvSpPr txBox="1"/>
              <p:nvPr/>
            </p:nvSpPr>
            <p:spPr>
              <a:xfrm>
                <a:off x="4146943" y="1921170"/>
                <a:ext cx="682575" cy="7216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0" b="1">
                    <a:solidFill>
                      <a:schemeClr val="bg1"/>
                    </a:solidFill>
                    <a:latin typeface="Roboto Slab" panose="020B0604020202020204"/>
                    <a:ea typeface="Montserrat"/>
                    <a:cs typeface="Montserrat"/>
                    <a:sym typeface="Montserrat"/>
                  </a:rPr>
                  <a:t>“</a:t>
                </a:r>
                <a:endParaRPr sz="7000" b="1">
                  <a:solidFill>
                    <a:schemeClr val="bg1"/>
                  </a:solidFill>
                  <a:latin typeface="Roboto Slab" panose="020B0604020202020204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27824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dd761a-17fa-430a-b3a7-60aede42e57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8" ma:contentTypeDescription="Tạo tài liệu mới." ma:contentTypeScope="" ma:versionID="90f41641059b552992a85ab4568862fa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95fb8332193d8898e67ddb1f2d94fa3a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0BA069-0038-4412-9A8C-B46685FA9B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17CEC4-D329-4B82-9F65-FBBBD597489B}">
  <ds:schemaRefs>
    <ds:schemaRef ds:uri="191f001b-63df-4d49-aa15-0ce731e78454"/>
    <ds:schemaRef ds:uri="b3dd761a-17fa-430a-b3a7-60aede42e57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8A097F7-2251-4DDA-9D13-9A3894D99FAA}">
  <ds:schemaRefs>
    <ds:schemaRef ds:uri="191f001b-63df-4d49-aa15-0ce731e78454"/>
    <ds:schemaRef ds:uri="b3dd761a-17fa-430a-b3a7-60aede42e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Trình chiếu Trên màn hình (16:9)</PresentationFormat>
  <Slides>63</Slides>
  <Notes>30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63</vt:i4>
      </vt:variant>
    </vt:vector>
  </HeadingPairs>
  <TitlesOfParts>
    <vt:vector size="64" baseType="lpstr">
      <vt:lpstr>Friar template</vt:lpstr>
      <vt:lpstr>BÀI TẬP 3  Sử dụng ngôn ngữ Python triển khai bài toán Khai Thác Tập Phổ Biến Và Luật Kết Hợp với các thuật toán cơ bản</vt:lpstr>
      <vt:lpstr>Nội dung</vt:lpstr>
      <vt:lpstr>Bản trình bày PowerPoint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1.1  Thuật toán Apriori</vt:lpstr>
      <vt:lpstr>Bản trình bày PowerPoint</vt:lpstr>
      <vt:lpstr>1.2  Thuật toán AprioriTID</vt:lpstr>
      <vt:lpstr>1.2  Thuật toán AprioriTID</vt:lpstr>
      <vt:lpstr>1.2  Thuật toán AprioriTID</vt:lpstr>
      <vt:lpstr>1.2  Thuật toán AprioriTID</vt:lpstr>
      <vt:lpstr>1.2  Thuật toán AprioriTID</vt:lpstr>
      <vt:lpstr>Bản trình bày PowerPoint</vt:lpstr>
      <vt:lpstr>Nội dung</vt:lpstr>
      <vt:lpstr>1.3  Thuật toán FP-Growth</vt:lpstr>
      <vt:lpstr>1.3  Thuật toán FP-Growth</vt:lpstr>
      <vt:lpstr>1.3  Thuật toán FP-Growth</vt:lpstr>
      <vt:lpstr>1.3  Thuật toán FP-Growth</vt:lpstr>
      <vt:lpstr>1.3  Thuật toán FP-Growth</vt:lpstr>
      <vt:lpstr>1.3  Thuật toán FP-Growth</vt:lpstr>
      <vt:lpstr>Nội dung</vt:lpstr>
      <vt:lpstr>1.3  Thuật toán FP-Growth</vt:lpstr>
      <vt:lpstr>1.3  Thuật toán FP-Growth</vt:lpstr>
      <vt:lpstr>1.3  Thuật toán FP-Growth</vt:lpstr>
      <vt:lpstr>Nội dung</vt:lpstr>
      <vt:lpstr>1.3  Thuật toán FP-Growth</vt:lpstr>
      <vt:lpstr>1.3  Thuật toán FP-Growth</vt:lpstr>
      <vt:lpstr>1.3  Thuật toán FP-Growth</vt:lpstr>
      <vt:lpstr>1.3  Thuật toán FP-Growth</vt:lpstr>
      <vt:lpstr>Nội dung</vt:lpstr>
      <vt:lpstr>1.3  Thuật toán FP-Growth</vt:lpstr>
      <vt:lpstr>1.3  Thuật toán FP-Growth</vt:lpstr>
      <vt:lpstr>1.3  Thuật toán FP-Growth</vt:lpstr>
      <vt:lpstr>1.3  Thuật toán FP-Growth</vt:lpstr>
      <vt:lpstr>Bản trình bày PowerPoint</vt:lpstr>
      <vt:lpstr>1.4  Thuật toán EClaT</vt:lpstr>
      <vt:lpstr>1.4  Thuật toán EClaT</vt:lpstr>
      <vt:lpstr>1.4  Thuật toán EClaT</vt:lpstr>
      <vt:lpstr>1.4  Thuật toán EClaT</vt:lpstr>
      <vt:lpstr>1.4  Thuật toán EClaT</vt:lpstr>
      <vt:lpstr>1.4  Thuật toán EClaT</vt:lpstr>
      <vt:lpstr>1.4  Thuật toán EClaT</vt:lpstr>
      <vt:lpstr>Bản trình bày PowerPoint</vt:lpstr>
      <vt:lpstr>2.  Độ đo đánh giá</vt:lpstr>
      <vt:lpstr>2.  Độ đo đánh giá</vt:lpstr>
      <vt:lpstr>2.  Độ đo đánh giá</vt:lpstr>
      <vt:lpstr>2.  Độ đo đánh giá</vt:lpstr>
      <vt:lpstr>2.  Độ đo đánh giá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Le Han</dc:creator>
  <cp:revision>5</cp:revision>
  <dcterms:modified xsi:type="dcterms:W3CDTF">2023-04-05T14:07:43Z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