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57"/>
  </p:notesMasterIdLst>
  <p:sldIdLst>
    <p:sldId id="256" r:id="rId5"/>
    <p:sldId id="258" r:id="rId6"/>
    <p:sldId id="305" r:id="rId7"/>
    <p:sldId id="303" r:id="rId8"/>
    <p:sldId id="304" r:id="rId9"/>
    <p:sldId id="306" r:id="rId10"/>
    <p:sldId id="260" r:id="rId11"/>
    <p:sldId id="302" r:id="rId12"/>
    <p:sldId id="261" r:id="rId13"/>
    <p:sldId id="262" r:id="rId14"/>
    <p:sldId id="263" r:id="rId15"/>
    <p:sldId id="307" r:id="rId16"/>
    <p:sldId id="264" r:id="rId17"/>
    <p:sldId id="322" r:id="rId18"/>
    <p:sldId id="265" r:id="rId19"/>
    <p:sldId id="266" r:id="rId20"/>
    <p:sldId id="267" r:id="rId21"/>
    <p:sldId id="268" r:id="rId22"/>
    <p:sldId id="269" r:id="rId23"/>
    <p:sldId id="315" r:id="rId24"/>
    <p:sldId id="333" r:id="rId25"/>
    <p:sldId id="313" r:id="rId26"/>
    <p:sldId id="270" r:id="rId27"/>
    <p:sldId id="321" r:id="rId28"/>
    <p:sldId id="272" r:id="rId29"/>
    <p:sldId id="308" r:id="rId30"/>
    <p:sldId id="309" r:id="rId31"/>
    <p:sldId id="310" r:id="rId32"/>
    <p:sldId id="311" r:id="rId33"/>
    <p:sldId id="312" r:id="rId34"/>
    <p:sldId id="314" r:id="rId35"/>
    <p:sldId id="316" r:id="rId36"/>
    <p:sldId id="318" r:id="rId37"/>
    <p:sldId id="317" r:id="rId38"/>
    <p:sldId id="326" r:id="rId39"/>
    <p:sldId id="274" r:id="rId40"/>
    <p:sldId id="275" r:id="rId41"/>
    <p:sldId id="276" r:id="rId42"/>
    <p:sldId id="323" r:id="rId43"/>
    <p:sldId id="325" r:id="rId44"/>
    <p:sldId id="327" r:id="rId45"/>
    <p:sldId id="328" r:id="rId46"/>
    <p:sldId id="329" r:id="rId47"/>
    <p:sldId id="330" r:id="rId48"/>
    <p:sldId id="331" r:id="rId49"/>
    <p:sldId id="319" r:id="rId50"/>
    <p:sldId id="271" r:id="rId51"/>
    <p:sldId id="277" r:id="rId52"/>
    <p:sldId id="332" r:id="rId53"/>
    <p:sldId id="279" r:id="rId54"/>
    <p:sldId id="280" r:id="rId55"/>
    <p:sldId id="281" r:id="rId56"/>
  </p:sldIdLst>
  <p:sldSz cx="18288000" cy="10287000"/>
  <p:notesSz cx="6858000" cy="9144000"/>
  <p:embeddedFontLst>
    <p:embeddedFont>
      <p:font typeface="Calibri" panose="020F0502020204030204" pitchFamily="34" charset="0"/>
      <p:regular r:id="rId58"/>
      <p:bold r:id="rId59"/>
      <p:italic r:id="rId60"/>
      <p:boldItalic r:id="rId61"/>
    </p:embeddedFont>
    <p:embeddedFont>
      <p:font typeface="Cambria Math" panose="02040503050406030204" pitchFamily="18" charset="0"/>
      <p:regular r:id="rId62"/>
    </p:embeddedFont>
    <p:embeddedFont>
      <p:font typeface="Muli Bold" panose="020B0604020202020204" charset="0"/>
      <p:regular r:id="rId63"/>
    </p:embeddedFont>
    <p:embeddedFont>
      <p:font typeface="Muli Bold Bold" panose="020B0604020202020204" charset="0"/>
      <p:regular r:id="rId64"/>
    </p:embeddedFont>
    <p:embeddedFont>
      <p:font typeface="Muli Regular" panose="020B0604020202020204" charset="0"/>
      <p:regular r:id="rId65"/>
    </p:embeddedFont>
    <p:embeddedFont>
      <p:font typeface="Open Sans" panose="020B0606030504020204" pitchFamily="34" charset="0"/>
      <p:regular r:id="rId66"/>
      <p:bold r:id="rId67"/>
      <p:italic r:id="rId68"/>
      <p:boldItalic r:id="rId69"/>
    </p:embeddedFont>
    <p:embeddedFont>
      <p:font typeface="Roboto Slab" pitchFamily="2" charset="0"/>
      <p:regular r:id="rId70"/>
      <p:bold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29"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3.xml"/><Relationship Id="rId71"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015F-EF03-403A-96CF-D86261B80731}"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0F48D-A060-420F-812D-5350F1112921}" type="slidenum">
              <a:rPr lang="en-US" smtClean="0"/>
              <a:t>‹#›</a:t>
            </a:fld>
            <a:endParaRPr lang="en-US"/>
          </a:p>
        </p:txBody>
      </p:sp>
    </p:spTree>
    <p:extLst>
      <p:ext uri="{BB962C8B-B14F-4D97-AF65-F5344CB8AC3E}">
        <p14:creationId xmlns:p14="http://schemas.microsoft.com/office/powerpoint/2010/main" val="348278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26</a:t>
            </a:fld>
            <a:endParaRPr lang="en-US"/>
          </a:p>
        </p:txBody>
      </p:sp>
    </p:spTree>
    <p:extLst>
      <p:ext uri="{BB962C8B-B14F-4D97-AF65-F5344CB8AC3E}">
        <p14:creationId xmlns:p14="http://schemas.microsoft.com/office/powerpoint/2010/main" val="170652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Đối với các nhiệm vụ phân loại câu, BERT được </a:t>
            </a:r>
            <a:r>
              <a:rPr lang="vi-VN" b="0" i="0" err="1">
                <a:solidFill>
                  <a:srgbClr val="1B1B1B"/>
                </a:solidFill>
                <a:effectLst/>
                <a:latin typeface="Open Sans" panose="020B0606030504020204" pitchFamily="34" charset="0"/>
              </a:rPr>
              <a:t>fine-tuning</a:t>
            </a:r>
            <a:r>
              <a:rPr lang="vi-VN" b="0" i="0">
                <a:solidFill>
                  <a:srgbClr val="1B1B1B"/>
                </a:solidFill>
                <a:effectLst/>
                <a:latin typeface="Open Sans" panose="020B0606030504020204" pitchFamily="34" charset="0"/>
              </a:rPr>
              <a:t> rất đơn giản. Để có được biểu diễn của một chuối đầu vào với số chiều cố định, chúng ta chỉ cần lấy </a:t>
            </a:r>
            <a:r>
              <a:rPr lang="vi-VN" b="0" i="0" err="1">
                <a:solidFill>
                  <a:srgbClr val="1B1B1B"/>
                </a:solidFill>
                <a:effectLst/>
                <a:latin typeface="Open Sans" panose="020B0606030504020204" pitchFamily="34" charset="0"/>
              </a:rPr>
              <a:t>hidden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ở lớp cuối cùng, tức là đầu ra của lớp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 cho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đầu tiên(</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đặc biệt [CLS] được xây dựng cho đầu chuỗi)</a:t>
            </a:r>
          </a:p>
        </p:txBody>
      </p:sp>
      <p:sp>
        <p:nvSpPr>
          <p:cNvPr id="4" name="Slide Number Placeholder 3"/>
          <p:cNvSpPr>
            <a:spLocks noGrp="1"/>
          </p:cNvSpPr>
          <p:nvPr>
            <p:ph type="sldNum" sz="quarter" idx="5"/>
          </p:nvPr>
        </p:nvSpPr>
        <p:spPr/>
        <p:txBody>
          <a:bodyPr/>
          <a:lstStyle/>
          <a:p>
            <a:fld id="{A7D0F48D-A060-420F-812D-5350F1112921}" type="slidenum">
              <a:rPr lang="en-US" smtClean="0"/>
              <a:t>35</a:t>
            </a:fld>
            <a:endParaRPr lang="en-US"/>
          </a:p>
        </p:txBody>
      </p:sp>
    </p:spTree>
    <p:extLst>
      <p:ext uri="{BB962C8B-B14F-4D97-AF65-F5344CB8AC3E}">
        <p14:creationId xmlns:p14="http://schemas.microsoft.com/office/powerpoint/2010/main" val="2194032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CCCCCC"/>
                </a:solidFill>
                <a:effectLst/>
                <a:latin typeface="Segoe WPC"/>
              </a:rPr>
              <a:t>Chúng ta đã quen với cách tiêu chuẩn của </a:t>
            </a:r>
            <a:r>
              <a:rPr lang="vi-VN" b="0" i="0" err="1">
                <a:solidFill>
                  <a:srgbClr val="CCCCCC"/>
                </a:solidFill>
                <a:effectLst/>
                <a:latin typeface="Segoe WPC"/>
              </a:rPr>
              <a:t>Fine-tuning</a:t>
            </a:r>
            <a:r>
              <a:rPr lang="vi-VN" b="0" i="0">
                <a:solidFill>
                  <a:srgbClr val="CCCCCC"/>
                </a:solidFill>
                <a:effectLst/>
                <a:latin typeface="Segoe WPC"/>
              </a:rPr>
              <a:t>: chỉ đơn giản là thêm một lớp đầu ra bổ sung sau </a:t>
            </a:r>
            <a:r>
              <a:rPr lang="vi-VN" b="0" i="0" err="1">
                <a:solidFill>
                  <a:srgbClr val="CCCCCC"/>
                </a:solidFill>
                <a:effectLst/>
                <a:latin typeface="Segoe WPC"/>
              </a:rPr>
              <a:t>Transformer</a:t>
            </a:r>
            <a:r>
              <a:rPr lang="vi-VN" b="0" i="0">
                <a:solidFill>
                  <a:srgbClr val="CCCCCC"/>
                </a:solidFill>
                <a:effectLst/>
                <a:latin typeface="Segoe WPC"/>
              </a:rPr>
              <a:t> cho các tác vụ phía dưới hoặc phần cuối của các mô hình, trong đó lấy các biểu diễn từ lớp cuối cùng của các mô hình ngôn ngữ được huấn luyện trước đó làm đầu vào mặc định.</a:t>
            </a:r>
          </a:p>
          <a:p>
            <a:pPr algn="l"/>
            <a:r>
              <a:rPr lang="vi-VN" b="0" i="0">
                <a:solidFill>
                  <a:srgbClr val="CCCCCC"/>
                </a:solidFill>
                <a:effectLst/>
                <a:latin typeface="Segoe WPC"/>
              </a:rPr>
              <a:t>Tuy nhiên, do cấu trúc đa tầng của </a:t>
            </a:r>
            <a:r>
              <a:rPr lang="vi-VN" b="0" i="0" err="1">
                <a:solidFill>
                  <a:srgbClr val="CCCCCC"/>
                </a:solidFill>
                <a:effectLst/>
                <a:latin typeface="Segoe WPC"/>
              </a:rPr>
              <a:t>Transformers</a:t>
            </a:r>
            <a:r>
              <a:rPr lang="vi-VN" b="0" i="0">
                <a:solidFill>
                  <a:srgbClr val="CCCCCC"/>
                </a:solidFill>
                <a:effectLst/>
                <a:latin typeface="Segoe WPC"/>
              </a:rPr>
              <a:t>, các lớp khác nhau sẽ bắt được các cấp độ biểu diễn khác nhau. Chúng học được một hệ thống phân cấp giàu thông tin ngôn ngữ, ví dụ như các đặc trưng bề mặt ở các tầng thấp, các đặc trưng cú pháp ở các tầng trung và các đặc trưng ngữ nghĩa ở các tầng cao hơn.</a:t>
            </a:r>
          </a:p>
          <a:p>
            <a:pPr algn="l"/>
            <a:r>
              <a:rPr lang="vi-VN" b="0" i="0">
                <a:solidFill>
                  <a:srgbClr val="CCCCCC"/>
                </a:solidFill>
                <a:effectLst/>
                <a:latin typeface="Segoe WPC"/>
              </a:rPr>
              <a:t>Các tác giả của BERT đã thử nghiệm các chiến lược </a:t>
            </a:r>
            <a:r>
              <a:rPr lang="en-US" b="0" i="0">
                <a:solidFill>
                  <a:srgbClr val="CCCCCC"/>
                </a:solidFill>
                <a:effectLst/>
                <a:latin typeface="Segoe WPC"/>
              </a:rPr>
              <a:t>word embedding </a:t>
            </a:r>
            <a:r>
              <a:rPr lang="vi-VN" b="0" i="0">
                <a:solidFill>
                  <a:srgbClr val="CCCCCC"/>
                </a:solidFill>
                <a:effectLst/>
                <a:latin typeface="Segoe WPC"/>
              </a:rPr>
              <a:t>bằng cách đưa các kết hợp </a:t>
            </a:r>
            <a:r>
              <a:rPr lang="vi-VN" b="0" i="0" err="1">
                <a:solidFill>
                  <a:srgbClr val="CCCCCC"/>
                </a:solidFill>
                <a:effectLst/>
                <a:latin typeface="Segoe WPC"/>
              </a:rPr>
              <a:t>vector</a:t>
            </a:r>
            <a:r>
              <a:rPr lang="vi-VN" b="0" i="0">
                <a:solidFill>
                  <a:srgbClr val="CCCCCC"/>
                </a:solidFill>
                <a:effectLst/>
                <a:latin typeface="Segoe WPC"/>
              </a:rPr>
              <a:t> khác nhau làm tính năng đầu vào cho một </a:t>
            </a:r>
            <a:r>
              <a:rPr lang="vi-VN" b="0" i="0" err="1">
                <a:solidFill>
                  <a:srgbClr val="CCCCCC"/>
                </a:solidFill>
                <a:effectLst/>
                <a:latin typeface="Segoe WPC"/>
              </a:rPr>
              <a:t>BiLSTM</a:t>
            </a:r>
            <a:r>
              <a:rPr lang="vi-VN" b="0" i="0">
                <a:solidFill>
                  <a:srgbClr val="CCCCCC"/>
                </a:solidFill>
                <a:effectLst/>
                <a:latin typeface="Segoe WPC"/>
              </a:rPr>
              <a:t> được sử dụng trong một tác vụ nhận dạng thực thể được đặt tên và quan sát các điểm số F1 kết quả. Sự kết hợp của 4 lớp cuối cùng đã cho ra kết quả tốt nhất.</a:t>
            </a:r>
          </a:p>
          <a:p>
            <a:pPr algn="l"/>
            <a:r>
              <a:rPr lang="vi-VN" b="0" i="0">
                <a:solidFill>
                  <a:srgbClr val="CCCCCC"/>
                </a:solidFill>
                <a:effectLst/>
                <a:latin typeface="Segoe WPC"/>
              </a:rPr>
              <a:t>Điều này được chứng minh một phần bằng việc nhận thấy rằng các lớp khác nhau của BERT mã hóa các loại thông tin rất khác nhau, do đó chiến lược </a:t>
            </a:r>
            <a:r>
              <a:rPr lang="vi-VN" b="0" i="0" err="1">
                <a:solidFill>
                  <a:srgbClr val="CCCCCC"/>
                </a:solidFill>
                <a:effectLst/>
                <a:latin typeface="Segoe WPC"/>
              </a:rPr>
              <a:t>pooling</a:t>
            </a:r>
            <a:r>
              <a:rPr lang="vi-VN" b="0" i="0">
                <a:solidFill>
                  <a:srgbClr val="CCCCCC"/>
                </a:solidFill>
                <a:effectLst/>
                <a:latin typeface="Segoe WPC"/>
              </a:rPr>
              <a:t> phù hợp sẽ thay đổi tùy thuộc vào ứng dụng vì các lớp khác nhau mã hóa các loại thông tin khác nhau. Điều này cũng đúng cho các biến thể khác.</a:t>
            </a:r>
          </a:p>
          <a:p>
            <a:endParaRPr lang="en-US"/>
          </a:p>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40</a:t>
            </a:fld>
            <a:endParaRPr lang="en-US"/>
          </a:p>
        </p:txBody>
      </p:sp>
    </p:spTree>
    <p:extLst>
      <p:ext uri="{BB962C8B-B14F-4D97-AF65-F5344CB8AC3E}">
        <p14:creationId xmlns:p14="http://schemas.microsoft.com/office/powerpoint/2010/main" val="336878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CCCCCC"/>
                </a:solidFill>
                <a:effectLst/>
                <a:latin typeface="Segoe WPC"/>
              </a:rPr>
              <a:t>Chúng ta đã quen với cách tiêu chuẩn của </a:t>
            </a:r>
            <a:r>
              <a:rPr lang="vi-VN" b="0" i="0" err="1">
                <a:solidFill>
                  <a:srgbClr val="CCCCCC"/>
                </a:solidFill>
                <a:effectLst/>
                <a:latin typeface="Segoe WPC"/>
              </a:rPr>
              <a:t>Fine-tuning</a:t>
            </a:r>
            <a:r>
              <a:rPr lang="vi-VN" b="0" i="0">
                <a:solidFill>
                  <a:srgbClr val="CCCCCC"/>
                </a:solidFill>
                <a:effectLst/>
                <a:latin typeface="Segoe WPC"/>
              </a:rPr>
              <a:t>: chỉ đơn giản là thêm một lớp đầu ra bổ sung sau </a:t>
            </a:r>
            <a:r>
              <a:rPr lang="vi-VN" b="0" i="0" err="1">
                <a:solidFill>
                  <a:srgbClr val="CCCCCC"/>
                </a:solidFill>
                <a:effectLst/>
                <a:latin typeface="Segoe WPC"/>
              </a:rPr>
              <a:t>Transformer</a:t>
            </a:r>
            <a:r>
              <a:rPr lang="vi-VN" b="0" i="0">
                <a:solidFill>
                  <a:srgbClr val="CCCCCC"/>
                </a:solidFill>
                <a:effectLst/>
                <a:latin typeface="Segoe WPC"/>
              </a:rPr>
              <a:t> cho các tác vụ phía dưới hoặc phần cuối của các mô hình, trong đó lấy các biểu diễn từ lớp cuối cùng của các mô hình ngôn ngữ được huấn luyện trước đó làm đầu vào mặc định.</a:t>
            </a:r>
          </a:p>
          <a:p>
            <a:pPr algn="l"/>
            <a:r>
              <a:rPr lang="vi-VN" b="0" i="0">
                <a:solidFill>
                  <a:srgbClr val="CCCCCC"/>
                </a:solidFill>
                <a:effectLst/>
                <a:latin typeface="Segoe WPC"/>
              </a:rPr>
              <a:t>Tuy nhiên, do cấu trúc đa tầng của </a:t>
            </a:r>
            <a:r>
              <a:rPr lang="vi-VN" b="0" i="0" err="1">
                <a:solidFill>
                  <a:srgbClr val="CCCCCC"/>
                </a:solidFill>
                <a:effectLst/>
                <a:latin typeface="Segoe WPC"/>
              </a:rPr>
              <a:t>Transformers</a:t>
            </a:r>
            <a:r>
              <a:rPr lang="vi-VN" b="0" i="0">
                <a:solidFill>
                  <a:srgbClr val="CCCCCC"/>
                </a:solidFill>
                <a:effectLst/>
                <a:latin typeface="Segoe WPC"/>
              </a:rPr>
              <a:t>, các lớp khác nhau sẽ bắt được các cấp độ biểu diễn khác nhau. Chúng học được một hệ thống phân cấp giàu thông tin ngôn ngữ, ví dụ như các đặc trưng bề mặt ở các tầng thấp, các đặc trưng cú pháp ở các tầng trung và các đặc trưng ngữ nghĩa ở các tầng cao hơn.</a:t>
            </a:r>
          </a:p>
          <a:p>
            <a:pPr algn="l"/>
            <a:r>
              <a:rPr lang="vi-VN" b="0" i="0">
                <a:solidFill>
                  <a:srgbClr val="CCCCCC"/>
                </a:solidFill>
                <a:effectLst/>
                <a:latin typeface="Segoe WPC"/>
              </a:rPr>
              <a:t>Các tác giả của BERT đã thử nghiệm các chiến lược </a:t>
            </a:r>
            <a:r>
              <a:rPr lang="en-US" b="0" i="0">
                <a:solidFill>
                  <a:srgbClr val="CCCCCC"/>
                </a:solidFill>
                <a:effectLst/>
                <a:latin typeface="Segoe WPC"/>
              </a:rPr>
              <a:t>word embedding </a:t>
            </a:r>
            <a:r>
              <a:rPr lang="vi-VN" b="0" i="0">
                <a:solidFill>
                  <a:srgbClr val="CCCCCC"/>
                </a:solidFill>
                <a:effectLst/>
                <a:latin typeface="Segoe WPC"/>
              </a:rPr>
              <a:t>bằng cách đưa các kết hợp </a:t>
            </a:r>
            <a:r>
              <a:rPr lang="vi-VN" b="0" i="0" err="1">
                <a:solidFill>
                  <a:srgbClr val="CCCCCC"/>
                </a:solidFill>
                <a:effectLst/>
                <a:latin typeface="Segoe WPC"/>
              </a:rPr>
              <a:t>vector</a:t>
            </a:r>
            <a:r>
              <a:rPr lang="vi-VN" b="0" i="0">
                <a:solidFill>
                  <a:srgbClr val="CCCCCC"/>
                </a:solidFill>
                <a:effectLst/>
                <a:latin typeface="Segoe WPC"/>
              </a:rPr>
              <a:t> khác nhau làm tính năng đầu vào cho một </a:t>
            </a:r>
            <a:r>
              <a:rPr lang="vi-VN" b="0" i="0" err="1">
                <a:solidFill>
                  <a:srgbClr val="CCCCCC"/>
                </a:solidFill>
                <a:effectLst/>
                <a:latin typeface="Segoe WPC"/>
              </a:rPr>
              <a:t>BiLSTM</a:t>
            </a:r>
            <a:r>
              <a:rPr lang="vi-VN" b="0" i="0">
                <a:solidFill>
                  <a:srgbClr val="CCCCCC"/>
                </a:solidFill>
                <a:effectLst/>
                <a:latin typeface="Segoe WPC"/>
              </a:rPr>
              <a:t> được sử dụng trong một tác vụ nhận dạng thực thể được đặt tên và quan sát các điểm số F1 kết quả. Sự kết hợp của 4 lớp cuối cùng đã cho ra kết quả tốt nhất.</a:t>
            </a:r>
          </a:p>
          <a:p>
            <a:pPr algn="l"/>
            <a:r>
              <a:rPr lang="vi-VN" b="0" i="0">
                <a:solidFill>
                  <a:srgbClr val="CCCCCC"/>
                </a:solidFill>
                <a:effectLst/>
                <a:latin typeface="Segoe WPC"/>
              </a:rPr>
              <a:t>Điều này được chứng minh một phần bằng việc nhận thấy rằng các lớp khác nhau của BERT mã hóa các loại thông tin rất khác nhau, do đó chiến lược </a:t>
            </a:r>
            <a:r>
              <a:rPr lang="vi-VN" b="0" i="0" err="1">
                <a:solidFill>
                  <a:srgbClr val="CCCCCC"/>
                </a:solidFill>
                <a:effectLst/>
                <a:latin typeface="Segoe WPC"/>
              </a:rPr>
              <a:t>pooling</a:t>
            </a:r>
            <a:r>
              <a:rPr lang="vi-VN" b="0" i="0">
                <a:solidFill>
                  <a:srgbClr val="CCCCCC"/>
                </a:solidFill>
                <a:effectLst/>
                <a:latin typeface="Segoe WPC"/>
              </a:rPr>
              <a:t> phù hợp sẽ thay đổi tùy thuộc vào ứng dụng vì các lớp khác nhau mã hóa các loại thông tin khác nhau. Điều này cũng đúng cho các biến thể khác.</a:t>
            </a:r>
          </a:p>
          <a:p>
            <a:endParaRPr lang="en-US"/>
          </a:p>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41</a:t>
            </a:fld>
            <a:endParaRPr lang="en-US"/>
          </a:p>
        </p:txBody>
      </p:sp>
    </p:spTree>
    <p:extLst>
      <p:ext uri="{BB962C8B-B14F-4D97-AF65-F5344CB8AC3E}">
        <p14:creationId xmlns:p14="http://schemas.microsoft.com/office/powerpoint/2010/main" val="2377378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CCCCCC"/>
                </a:solidFill>
                <a:effectLst/>
                <a:latin typeface="Segoe WPC"/>
              </a:rPr>
              <a:t>Chúng ta đã quen với cách tiêu chuẩn của </a:t>
            </a:r>
            <a:r>
              <a:rPr lang="vi-VN" b="0" i="0" err="1">
                <a:solidFill>
                  <a:srgbClr val="CCCCCC"/>
                </a:solidFill>
                <a:effectLst/>
                <a:latin typeface="Segoe WPC"/>
              </a:rPr>
              <a:t>Fine-tuning</a:t>
            </a:r>
            <a:r>
              <a:rPr lang="vi-VN" b="0" i="0">
                <a:solidFill>
                  <a:srgbClr val="CCCCCC"/>
                </a:solidFill>
                <a:effectLst/>
                <a:latin typeface="Segoe WPC"/>
              </a:rPr>
              <a:t>: chỉ đơn giản là thêm một lớp đầu ra bổ sung sau </a:t>
            </a:r>
            <a:r>
              <a:rPr lang="vi-VN" b="0" i="0" err="1">
                <a:solidFill>
                  <a:srgbClr val="CCCCCC"/>
                </a:solidFill>
                <a:effectLst/>
                <a:latin typeface="Segoe WPC"/>
              </a:rPr>
              <a:t>Transformer</a:t>
            </a:r>
            <a:r>
              <a:rPr lang="vi-VN" b="0" i="0">
                <a:solidFill>
                  <a:srgbClr val="CCCCCC"/>
                </a:solidFill>
                <a:effectLst/>
                <a:latin typeface="Segoe WPC"/>
              </a:rPr>
              <a:t> cho các tác vụ phía dưới hoặc phần cuối của các mô hình, trong đó lấy các biểu diễn từ lớp cuối cùng của các mô hình ngôn ngữ được huấn luyện trước đó làm đầu vào mặc định.</a:t>
            </a:r>
          </a:p>
          <a:p>
            <a:pPr algn="l"/>
            <a:r>
              <a:rPr lang="vi-VN" b="0" i="0">
                <a:solidFill>
                  <a:srgbClr val="CCCCCC"/>
                </a:solidFill>
                <a:effectLst/>
                <a:latin typeface="Segoe WPC"/>
              </a:rPr>
              <a:t>Tuy nhiên, do cấu trúc đa tầng của </a:t>
            </a:r>
            <a:r>
              <a:rPr lang="vi-VN" b="0" i="0" err="1">
                <a:solidFill>
                  <a:srgbClr val="CCCCCC"/>
                </a:solidFill>
                <a:effectLst/>
                <a:latin typeface="Segoe WPC"/>
              </a:rPr>
              <a:t>Transformers</a:t>
            </a:r>
            <a:r>
              <a:rPr lang="vi-VN" b="0" i="0">
                <a:solidFill>
                  <a:srgbClr val="CCCCCC"/>
                </a:solidFill>
                <a:effectLst/>
                <a:latin typeface="Segoe WPC"/>
              </a:rPr>
              <a:t>, các lớp khác nhau sẽ bắt được các cấp độ biểu diễn khác nhau. Chúng học được một hệ thống phân cấp giàu thông tin ngôn ngữ, ví dụ như các đặc trưng bề mặt ở các tầng thấp, các đặc trưng cú pháp ở các tầng trung và các đặc trưng ngữ nghĩa ở các tầng cao hơn.</a:t>
            </a:r>
          </a:p>
          <a:p>
            <a:pPr algn="l"/>
            <a:r>
              <a:rPr lang="vi-VN" b="0" i="0">
                <a:solidFill>
                  <a:srgbClr val="CCCCCC"/>
                </a:solidFill>
                <a:effectLst/>
                <a:latin typeface="Segoe WPC"/>
              </a:rPr>
              <a:t>Các tác giả của BERT đã thử nghiệm các chiến lược </a:t>
            </a:r>
            <a:r>
              <a:rPr lang="en-US" b="0" i="0">
                <a:solidFill>
                  <a:srgbClr val="CCCCCC"/>
                </a:solidFill>
                <a:effectLst/>
                <a:latin typeface="Segoe WPC"/>
              </a:rPr>
              <a:t>word embedding </a:t>
            </a:r>
            <a:r>
              <a:rPr lang="vi-VN" b="0" i="0">
                <a:solidFill>
                  <a:srgbClr val="CCCCCC"/>
                </a:solidFill>
                <a:effectLst/>
                <a:latin typeface="Segoe WPC"/>
              </a:rPr>
              <a:t>bằng cách đưa các kết hợp </a:t>
            </a:r>
            <a:r>
              <a:rPr lang="vi-VN" b="0" i="0" err="1">
                <a:solidFill>
                  <a:srgbClr val="CCCCCC"/>
                </a:solidFill>
                <a:effectLst/>
                <a:latin typeface="Segoe WPC"/>
              </a:rPr>
              <a:t>vector</a:t>
            </a:r>
            <a:r>
              <a:rPr lang="vi-VN" b="0" i="0">
                <a:solidFill>
                  <a:srgbClr val="CCCCCC"/>
                </a:solidFill>
                <a:effectLst/>
                <a:latin typeface="Segoe WPC"/>
              </a:rPr>
              <a:t> khác nhau làm tính năng đầu vào cho một </a:t>
            </a:r>
            <a:r>
              <a:rPr lang="vi-VN" b="0" i="0" err="1">
                <a:solidFill>
                  <a:srgbClr val="CCCCCC"/>
                </a:solidFill>
                <a:effectLst/>
                <a:latin typeface="Segoe WPC"/>
              </a:rPr>
              <a:t>BiLSTM</a:t>
            </a:r>
            <a:r>
              <a:rPr lang="vi-VN" b="0" i="0">
                <a:solidFill>
                  <a:srgbClr val="CCCCCC"/>
                </a:solidFill>
                <a:effectLst/>
                <a:latin typeface="Segoe WPC"/>
              </a:rPr>
              <a:t> được sử dụng trong một tác vụ nhận dạng thực thể được đặt tên và quan sát các điểm số F1 kết quả. Sự kết hợp của 4 lớp cuối cùng đã cho ra kết quả tốt nhất.</a:t>
            </a:r>
          </a:p>
          <a:p>
            <a:pPr algn="l"/>
            <a:r>
              <a:rPr lang="vi-VN" b="0" i="0">
                <a:solidFill>
                  <a:srgbClr val="CCCCCC"/>
                </a:solidFill>
                <a:effectLst/>
                <a:latin typeface="Segoe WPC"/>
              </a:rPr>
              <a:t>Điều này được chứng minh một phần bằng việc nhận thấy rằng các lớp khác nhau của BERT mã hóa các loại thông tin rất khác nhau, do đó chiến lược </a:t>
            </a:r>
            <a:r>
              <a:rPr lang="vi-VN" b="0" i="0" err="1">
                <a:solidFill>
                  <a:srgbClr val="CCCCCC"/>
                </a:solidFill>
                <a:effectLst/>
                <a:latin typeface="Segoe WPC"/>
              </a:rPr>
              <a:t>pooling</a:t>
            </a:r>
            <a:r>
              <a:rPr lang="vi-VN" b="0" i="0">
                <a:solidFill>
                  <a:srgbClr val="CCCCCC"/>
                </a:solidFill>
                <a:effectLst/>
                <a:latin typeface="Segoe WPC"/>
              </a:rPr>
              <a:t> phù hợp sẽ thay đổi tùy thuộc vào ứng dụng vì các lớp khác nhau mã hóa các loại thông tin khác nhau. Điều này cũng đúng cho các biến thể khác.</a:t>
            </a:r>
          </a:p>
          <a:p>
            <a:endParaRPr lang="en-US"/>
          </a:p>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42</a:t>
            </a:fld>
            <a:endParaRPr lang="en-US"/>
          </a:p>
        </p:txBody>
      </p:sp>
    </p:spTree>
    <p:extLst>
      <p:ext uri="{BB962C8B-B14F-4D97-AF65-F5344CB8AC3E}">
        <p14:creationId xmlns:p14="http://schemas.microsoft.com/office/powerpoint/2010/main" val="7093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CCCCCC"/>
                </a:solidFill>
                <a:effectLst/>
                <a:latin typeface="Segoe WPC"/>
              </a:rPr>
              <a:t>Chúng ta đã quen với cách tiêu chuẩn của </a:t>
            </a:r>
            <a:r>
              <a:rPr lang="vi-VN" b="0" i="0" err="1">
                <a:solidFill>
                  <a:srgbClr val="CCCCCC"/>
                </a:solidFill>
                <a:effectLst/>
                <a:latin typeface="Segoe WPC"/>
              </a:rPr>
              <a:t>Fine-tuning</a:t>
            </a:r>
            <a:r>
              <a:rPr lang="vi-VN" b="0" i="0">
                <a:solidFill>
                  <a:srgbClr val="CCCCCC"/>
                </a:solidFill>
                <a:effectLst/>
                <a:latin typeface="Segoe WPC"/>
              </a:rPr>
              <a:t>: chỉ đơn giản là thêm một lớp đầu ra bổ sung sau </a:t>
            </a:r>
            <a:r>
              <a:rPr lang="vi-VN" b="0" i="0" err="1">
                <a:solidFill>
                  <a:srgbClr val="CCCCCC"/>
                </a:solidFill>
                <a:effectLst/>
                <a:latin typeface="Segoe WPC"/>
              </a:rPr>
              <a:t>Transformer</a:t>
            </a:r>
            <a:r>
              <a:rPr lang="vi-VN" b="0" i="0">
                <a:solidFill>
                  <a:srgbClr val="CCCCCC"/>
                </a:solidFill>
                <a:effectLst/>
                <a:latin typeface="Segoe WPC"/>
              </a:rPr>
              <a:t> cho các tác vụ phía dưới hoặc phần cuối của các mô hình, trong đó lấy các biểu diễn từ lớp cuối cùng của các mô hình ngôn ngữ được huấn luyện trước đó làm đầu vào mặc định.</a:t>
            </a:r>
          </a:p>
          <a:p>
            <a:pPr algn="l"/>
            <a:r>
              <a:rPr lang="vi-VN" b="0" i="0">
                <a:solidFill>
                  <a:srgbClr val="CCCCCC"/>
                </a:solidFill>
                <a:effectLst/>
                <a:latin typeface="Segoe WPC"/>
              </a:rPr>
              <a:t>Tuy nhiên, do cấu trúc đa tầng của </a:t>
            </a:r>
            <a:r>
              <a:rPr lang="vi-VN" b="0" i="0" err="1">
                <a:solidFill>
                  <a:srgbClr val="CCCCCC"/>
                </a:solidFill>
                <a:effectLst/>
                <a:latin typeface="Segoe WPC"/>
              </a:rPr>
              <a:t>Transformers</a:t>
            </a:r>
            <a:r>
              <a:rPr lang="vi-VN" b="0" i="0">
                <a:solidFill>
                  <a:srgbClr val="CCCCCC"/>
                </a:solidFill>
                <a:effectLst/>
                <a:latin typeface="Segoe WPC"/>
              </a:rPr>
              <a:t>, các lớp khác nhau sẽ bắt được các cấp độ biểu diễn khác nhau. Chúng học được một hệ thống phân cấp giàu thông tin ngôn ngữ, ví dụ như các đặc trưng bề mặt ở các tầng thấp, các đặc trưng cú pháp ở các tầng trung và các đặc trưng ngữ nghĩa ở các tầng cao hơn.</a:t>
            </a:r>
          </a:p>
          <a:p>
            <a:pPr algn="l"/>
            <a:r>
              <a:rPr lang="vi-VN" b="0" i="0">
                <a:solidFill>
                  <a:srgbClr val="CCCCCC"/>
                </a:solidFill>
                <a:effectLst/>
                <a:latin typeface="Segoe WPC"/>
              </a:rPr>
              <a:t>Các tác giả của BERT đã thử nghiệm các chiến lược </a:t>
            </a:r>
            <a:r>
              <a:rPr lang="en-US" b="0" i="0">
                <a:solidFill>
                  <a:srgbClr val="CCCCCC"/>
                </a:solidFill>
                <a:effectLst/>
                <a:latin typeface="Segoe WPC"/>
              </a:rPr>
              <a:t>word embedding </a:t>
            </a:r>
            <a:r>
              <a:rPr lang="vi-VN" b="0" i="0">
                <a:solidFill>
                  <a:srgbClr val="CCCCCC"/>
                </a:solidFill>
                <a:effectLst/>
                <a:latin typeface="Segoe WPC"/>
              </a:rPr>
              <a:t>bằng cách đưa các kết hợp </a:t>
            </a:r>
            <a:r>
              <a:rPr lang="vi-VN" b="0" i="0" err="1">
                <a:solidFill>
                  <a:srgbClr val="CCCCCC"/>
                </a:solidFill>
                <a:effectLst/>
                <a:latin typeface="Segoe WPC"/>
              </a:rPr>
              <a:t>vector</a:t>
            </a:r>
            <a:r>
              <a:rPr lang="vi-VN" b="0" i="0">
                <a:solidFill>
                  <a:srgbClr val="CCCCCC"/>
                </a:solidFill>
                <a:effectLst/>
                <a:latin typeface="Segoe WPC"/>
              </a:rPr>
              <a:t> khác nhau làm tính năng đầu vào cho một </a:t>
            </a:r>
            <a:r>
              <a:rPr lang="vi-VN" b="0" i="0" err="1">
                <a:solidFill>
                  <a:srgbClr val="CCCCCC"/>
                </a:solidFill>
                <a:effectLst/>
                <a:latin typeface="Segoe WPC"/>
              </a:rPr>
              <a:t>BiLSTM</a:t>
            </a:r>
            <a:r>
              <a:rPr lang="vi-VN" b="0" i="0">
                <a:solidFill>
                  <a:srgbClr val="CCCCCC"/>
                </a:solidFill>
                <a:effectLst/>
                <a:latin typeface="Segoe WPC"/>
              </a:rPr>
              <a:t> được sử dụng trong một tác vụ nhận dạng thực thể được đặt tên và quan sát các điểm số F1 kết quả. Sự kết hợp của 4 lớp cuối cùng đã cho ra kết quả tốt nhất.</a:t>
            </a:r>
          </a:p>
          <a:p>
            <a:pPr algn="l"/>
            <a:r>
              <a:rPr lang="vi-VN" b="0" i="0">
                <a:solidFill>
                  <a:srgbClr val="CCCCCC"/>
                </a:solidFill>
                <a:effectLst/>
                <a:latin typeface="Segoe WPC"/>
              </a:rPr>
              <a:t>Điều này được chứng minh một phần bằng việc nhận thấy rằng các lớp khác nhau của BERT mã hóa các loại thông tin rất khác nhau, do đó chiến lược </a:t>
            </a:r>
            <a:r>
              <a:rPr lang="vi-VN" b="0" i="0" err="1">
                <a:solidFill>
                  <a:srgbClr val="CCCCCC"/>
                </a:solidFill>
                <a:effectLst/>
                <a:latin typeface="Segoe WPC"/>
              </a:rPr>
              <a:t>pooling</a:t>
            </a:r>
            <a:r>
              <a:rPr lang="vi-VN" b="0" i="0">
                <a:solidFill>
                  <a:srgbClr val="CCCCCC"/>
                </a:solidFill>
                <a:effectLst/>
                <a:latin typeface="Segoe WPC"/>
              </a:rPr>
              <a:t> phù hợp sẽ thay đổi tùy thuộc vào ứng dụng vì các lớp khác nhau mã hóa các loại thông tin khác nhau. Điều này cũng đúng cho các biến thể khác.</a:t>
            </a:r>
          </a:p>
          <a:p>
            <a:endParaRPr lang="en-US"/>
          </a:p>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43</a:t>
            </a:fld>
            <a:endParaRPr lang="en-US"/>
          </a:p>
        </p:txBody>
      </p:sp>
    </p:spTree>
    <p:extLst>
      <p:ext uri="{BB962C8B-B14F-4D97-AF65-F5344CB8AC3E}">
        <p14:creationId xmlns:p14="http://schemas.microsoft.com/office/powerpoint/2010/main" val="3852862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CCCCCC"/>
                </a:solidFill>
                <a:effectLst/>
                <a:latin typeface="Segoe WPC"/>
              </a:rPr>
              <a:t>Chúng ta đã quen với cách tiêu chuẩn của </a:t>
            </a:r>
            <a:r>
              <a:rPr lang="vi-VN" b="0" i="0" err="1">
                <a:solidFill>
                  <a:srgbClr val="CCCCCC"/>
                </a:solidFill>
                <a:effectLst/>
                <a:latin typeface="Segoe WPC"/>
              </a:rPr>
              <a:t>Fine-tuning</a:t>
            </a:r>
            <a:r>
              <a:rPr lang="vi-VN" b="0" i="0">
                <a:solidFill>
                  <a:srgbClr val="CCCCCC"/>
                </a:solidFill>
                <a:effectLst/>
                <a:latin typeface="Segoe WPC"/>
              </a:rPr>
              <a:t>: chỉ đơn giản là thêm một lớp đầu ra bổ sung sau </a:t>
            </a:r>
            <a:r>
              <a:rPr lang="vi-VN" b="0" i="0" err="1">
                <a:solidFill>
                  <a:srgbClr val="CCCCCC"/>
                </a:solidFill>
                <a:effectLst/>
                <a:latin typeface="Segoe WPC"/>
              </a:rPr>
              <a:t>Transformer</a:t>
            </a:r>
            <a:r>
              <a:rPr lang="vi-VN" b="0" i="0">
                <a:solidFill>
                  <a:srgbClr val="CCCCCC"/>
                </a:solidFill>
                <a:effectLst/>
                <a:latin typeface="Segoe WPC"/>
              </a:rPr>
              <a:t> cho các tác vụ phía dưới hoặc phần cuối của các mô hình, trong đó lấy các biểu diễn từ lớp cuối cùng của các mô hình ngôn ngữ được huấn luyện trước đó làm đầu vào mặc định.</a:t>
            </a:r>
          </a:p>
          <a:p>
            <a:pPr algn="l"/>
            <a:r>
              <a:rPr lang="vi-VN" b="0" i="0">
                <a:solidFill>
                  <a:srgbClr val="CCCCCC"/>
                </a:solidFill>
                <a:effectLst/>
                <a:latin typeface="Segoe WPC"/>
              </a:rPr>
              <a:t>Tuy nhiên, do cấu trúc đa tầng của </a:t>
            </a:r>
            <a:r>
              <a:rPr lang="vi-VN" b="0" i="0" err="1">
                <a:solidFill>
                  <a:srgbClr val="CCCCCC"/>
                </a:solidFill>
                <a:effectLst/>
                <a:latin typeface="Segoe WPC"/>
              </a:rPr>
              <a:t>Transformers</a:t>
            </a:r>
            <a:r>
              <a:rPr lang="vi-VN" b="0" i="0">
                <a:solidFill>
                  <a:srgbClr val="CCCCCC"/>
                </a:solidFill>
                <a:effectLst/>
                <a:latin typeface="Segoe WPC"/>
              </a:rPr>
              <a:t>, các lớp khác nhau sẽ bắt được các cấp độ biểu diễn khác nhau. Chúng học được một hệ thống phân cấp giàu thông tin ngôn ngữ, ví dụ như các đặc trưng bề mặt ở các tầng thấp, các đặc trưng cú pháp ở các tầng trung và các đặc trưng ngữ nghĩa ở các tầng cao hơn.</a:t>
            </a:r>
          </a:p>
          <a:p>
            <a:pPr algn="l"/>
            <a:r>
              <a:rPr lang="vi-VN" b="0" i="0">
                <a:solidFill>
                  <a:srgbClr val="CCCCCC"/>
                </a:solidFill>
                <a:effectLst/>
                <a:latin typeface="Segoe WPC"/>
              </a:rPr>
              <a:t>Các tác giả của BERT đã thử nghiệm các chiến lược </a:t>
            </a:r>
            <a:r>
              <a:rPr lang="en-US" b="0" i="0">
                <a:solidFill>
                  <a:srgbClr val="CCCCCC"/>
                </a:solidFill>
                <a:effectLst/>
                <a:latin typeface="Segoe WPC"/>
              </a:rPr>
              <a:t>word embedding </a:t>
            </a:r>
            <a:r>
              <a:rPr lang="vi-VN" b="0" i="0">
                <a:solidFill>
                  <a:srgbClr val="CCCCCC"/>
                </a:solidFill>
                <a:effectLst/>
                <a:latin typeface="Segoe WPC"/>
              </a:rPr>
              <a:t>bằng cách đưa các kết hợp </a:t>
            </a:r>
            <a:r>
              <a:rPr lang="vi-VN" b="0" i="0" err="1">
                <a:solidFill>
                  <a:srgbClr val="CCCCCC"/>
                </a:solidFill>
                <a:effectLst/>
                <a:latin typeface="Segoe WPC"/>
              </a:rPr>
              <a:t>vector</a:t>
            </a:r>
            <a:r>
              <a:rPr lang="vi-VN" b="0" i="0">
                <a:solidFill>
                  <a:srgbClr val="CCCCCC"/>
                </a:solidFill>
                <a:effectLst/>
                <a:latin typeface="Segoe WPC"/>
              </a:rPr>
              <a:t> khác nhau làm tính năng đầu vào cho một </a:t>
            </a:r>
            <a:r>
              <a:rPr lang="vi-VN" b="0" i="0" err="1">
                <a:solidFill>
                  <a:srgbClr val="CCCCCC"/>
                </a:solidFill>
                <a:effectLst/>
                <a:latin typeface="Segoe WPC"/>
              </a:rPr>
              <a:t>BiLSTM</a:t>
            </a:r>
            <a:r>
              <a:rPr lang="vi-VN" b="0" i="0">
                <a:solidFill>
                  <a:srgbClr val="CCCCCC"/>
                </a:solidFill>
                <a:effectLst/>
                <a:latin typeface="Segoe WPC"/>
              </a:rPr>
              <a:t> được sử dụng trong một tác vụ nhận dạng thực thể được đặt tên và quan sát các điểm số F1 kết quả. Sự kết hợp của 4 lớp cuối cùng đã cho ra kết quả tốt nhất.</a:t>
            </a:r>
          </a:p>
          <a:p>
            <a:pPr algn="l"/>
            <a:r>
              <a:rPr lang="vi-VN" b="0" i="0">
                <a:solidFill>
                  <a:srgbClr val="CCCCCC"/>
                </a:solidFill>
                <a:effectLst/>
                <a:latin typeface="Segoe WPC"/>
              </a:rPr>
              <a:t>Điều này được chứng minh một phần bằng việc nhận thấy rằng các lớp khác nhau của BERT mã hóa các loại thông tin rất khác nhau, do đó chiến lược </a:t>
            </a:r>
            <a:r>
              <a:rPr lang="vi-VN" b="0" i="0" err="1">
                <a:solidFill>
                  <a:srgbClr val="CCCCCC"/>
                </a:solidFill>
                <a:effectLst/>
                <a:latin typeface="Segoe WPC"/>
              </a:rPr>
              <a:t>pooling</a:t>
            </a:r>
            <a:r>
              <a:rPr lang="vi-VN" b="0" i="0">
                <a:solidFill>
                  <a:srgbClr val="CCCCCC"/>
                </a:solidFill>
                <a:effectLst/>
                <a:latin typeface="Segoe WPC"/>
              </a:rPr>
              <a:t> phù hợp sẽ thay đổi tùy thuộc vào ứng dụng vì các lớp khác nhau mã hóa các loại thông tin khác nhau. Điều này cũng đúng cho các biến thể khác.</a:t>
            </a:r>
          </a:p>
          <a:p>
            <a:endParaRPr lang="en-US"/>
          </a:p>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44</a:t>
            </a:fld>
            <a:endParaRPr lang="en-US"/>
          </a:p>
        </p:txBody>
      </p:sp>
    </p:spTree>
    <p:extLst>
      <p:ext uri="{BB962C8B-B14F-4D97-AF65-F5344CB8AC3E}">
        <p14:creationId xmlns:p14="http://schemas.microsoft.com/office/powerpoint/2010/main" val="1614715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CCCCCC"/>
                </a:solidFill>
                <a:effectLst/>
                <a:latin typeface="Segoe WPC"/>
              </a:rPr>
              <a:t>Chúng ta đã quen với cách tiêu chuẩn của </a:t>
            </a:r>
            <a:r>
              <a:rPr lang="vi-VN" b="0" i="0" err="1">
                <a:solidFill>
                  <a:srgbClr val="CCCCCC"/>
                </a:solidFill>
                <a:effectLst/>
                <a:latin typeface="Segoe WPC"/>
              </a:rPr>
              <a:t>Fine-tuning</a:t>
            </a:r>
            <a:r>
              <a:rPr lang="vi-VN" b="0" i="0">
                <a:solidFill>
                  <a:srgbClr val="CCCCCC"/>
                </a:solidFill>
                <a:effectLst/>
                <a:latin typeface="Segoe WPC"/>
              </a:rPr>
              <a:t>: chỉ đơn giản là thêm một lớp đầu ra bổ sung sau </a:t>
            </a:r>
            <a:r>
              <a:rPr lang="vi-VN" b="0" i="0" err="1">
                <a:solidFill>
                  <a:srgbClr val="CCCCCC"/>
                </a:solidFill>
                <a:effectLst/>
                <a:latin typeface="Segoe WPC"/>
              </a:rPr>
              <a:t>Transformer</a:t>
            </a:r>
            <a:r>
              <a:rPr lang="vi-VN" b="0" i="0">
                <a:solidFill>
                  <a:srgbClr val="CCCCCC"/>
                </a:solidFill>
                <a:effectLst/>
                <a:latin typeface="Segoe WPC"/>
              </a:rPr>
              <a:t> cho các tác vụ phía dưới hoặc phần cuối của các mô hình, trong đó lấy các biểu diễn từ lớp cuối cùng của các mô hình ngôn ngữ được huấn luyện trước đó làm đầu vào mặc định.</a:t>
            </a:r>
          </a:p>
          <a:p>
            <a:pPr algn="l"/>
            <a:r>
              <a:rPr lang="vi-VN" b="0" i="0">
                <a:solidFill>
                  <a:srgbClr val="CCCCCC"/>
                </a:solidFill>
                <a:effectLst/>
                <a:latin typeface="Segoe WPC"/>
              </a:rPr>
              <a:t>Tuy nhiên, do cấu trúc đa tầng của </a:t>
            </a:r>
            <a:r>
              <a:rPr lang="vi-VN" b="0" i="0" err="1">
                <a:solidFill>
                  <a:srgbClr val="CCCCCC"/>
                </a:solidFill>
                <a:effectLst/>
                <a:latin typeface="Segoe WPC"/>
              </a:rPr>
              <a:t>Transformers</a:t>
            </a:r>
            <a:r>
              <a:rPr lang="vi-VN" b="0" i="0">
                <a:solidFill>
                  <a:srgbClr val="CCCCCC"/>
                </a:solidFill>
                <a:effectLst/>
                <a:latin typeface="Segoe WPC"/>
              </a:rPr>
              <a:t>, các lớp khác nhau sẽ bắt được các cấp độ biểu diễn khác nhau. Chúng học được một hệ thống phân cấp giàu thông tin ngôn ngữ, ví dụ như các đặc trưng bề mặt ở các tầng thấp, các đặc trưng cú pháp ở các tầng trung và các đặc trưng ngữ nghĩa ở các tầng cao hơn.</a:t>
            </a:r>
          </a:p>
          <a:p>
            <a:pPr algn="l"/>
            <a:r>
              <a:rPr lang="vi-VN" b="0" i="0">
                <a:solidFill>
                  <a:srgbClr val="CCCCCC"/>
                </a:solidFill>
                <a:effectLst/>
                <a:latin typeface="Segoe WPC"/>
              </a:rPr>
              <a:t>Các tác giả của BERT đã thử nghiệm các chiến lược </a:t>
            </a:r>
            <a:r>
              <a:rPr lang="en-US" b="0" i="0">
                <a:solidFill>
                  <a:srgbClr val="CCCCCC"/>
                </a:solidFill>
                <a:effectLst/>
                <a:latin typeface="Segoe WPC"/>
              </a:rPr>
              <a:t>word embedding </a:t>
            </a:r>
            <a:r>
              <a:rPr lang="vi-VN" b="0" i="0">
                <a:solidFill>
                  <a:srgbClr val="CCCCCC"/>
                </a:solidFill>
                <a:effectLst/>
                <a:latin typeface="Segoe WPC"/>
              </a:rPr>
              <a:t>bằng cách đưa các kết hợp </a:t>
            </a:r>
            <a:r>
              <a:rPr lang="vi-VN" b="0" i="0" err="1">
                <a:solidFill>
                  <a:srgbClr val="CCCCCC"/>
                </a:solidFill>
                <a:effectLst/>
                <a:latin typeface="Segoe WPC"/>
              </a:rPr>
              <a:t>vector</a:t>
            </a:r>
            <a:r>
              <a:rPr lang="vi-VN" b="0" i="0">
                <a:solidFill>
                  <a:srgbClr val="CCCCCC"/>
                </a:solidFill>
                <a:effectLst/>
                <a:latin typeface="Segoe WPC"/>
              </a:rPr>
              <a:t> khác nhau làm tính năng đầu vào cho một </a:t>
            </a:r>
            <a:r>
              <a:rPr lang="vi-VN" b="0" i="0" err="1">
                <a:solidFill>
                  <a:srgbClr val="CCCCCC"/>
                </a:solidFill>
                <a:effectLst/>
                <a:latin typeface="Segoe WPC"/>
              </a:rPr>
              <a:t>BiLSTM</a:t>
            </a:r>
            <a:r>
              <a:rPr lang="vi-VN" b="0" i="0">
                <a:solidFill>
                  <a:srgbClr val="CCCCCC"/>
                </a:solidFill>
                <a:effectLst/>
                <a:latin typeface="Segoe WPC"/>
              </a:rPr>
              <a:t> được sử dụng trong một tác vụ nhận dạng thực thể được đặt tên và quan sát các điểm số F1 kết quả. Sự kết hợp của 4 lớp cuối cùng đã cho ra kết quả tốt nhất.</a:t>
            </a:r>
          </a:p>
          <a:p>
            <a:pPr algn="l"/>
            <a:r>
              <a:rPr lang="vi-VN" b="0" i="0">
                <a:solidFill>
                  <a:srgbClr val="CCCCCC"/>
                </a:solidFill>
                <a:effectLst/>
                <a:latin typeface="Segoe WPC"/>
              </a:rPr>
              <a:t>Điều này được chứng minh một phần bằng việc nhận thấy rằng các lớp khác nhau của BERT mã hóa các loại thông tin rất khác nhau, do đó chiến lược </a:t>
            </a:r>
            <a:r>
              <a:rPr lang="vi-VN" b="0" i="0" err="1">
                <a:solidFill>
                  <a:srgbClr val="CCCCCC"/>
                </a:solidFill>
                <a:effectLst/>
                <a:latin typeface="Segoe WPC"/>
              </a:rPr>
              <a:t>pooling</a:t>
            </a:r>
            <a:r>
              <a:rPr lang="vi-VN" b="0" i="0">
                <a:solidFill>
                  <a:srgbClr val="CCCCCC"/>
                </a:solidFill>
                <a:effectLst/>
                <a:latin typeface="Segoe WPC"/>
              </a:rPr>
              <a:t> phù hợp sẽ thay đổi tùy thuộc vào ứng dụng vì các lớp khác nhau mã hóa các loại thông tin khác nhau. Điều này cũng đúng cho các biến thể khác.</a:t>
            </a:r>
          </a:p>
          <a:p>
            <a:endParaRPr lang="en-US"/>
          </a:p>
          <a:p>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45</a:t>
            </a:fld>
            <a:endParaRPr lang="en-US"/>
          </a:p>
        </p:txBody>
      </p:sp>
    </p:spTree>
    <p:extLst>
      <p:ext uri="{BB962C8B-B14F-4D97-AF65-F5344CB8AC3E}">
        <p14:creationId xmlns:p14="http://schemas.microsoft.com/office/powerpoint/2010/main" val="92132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solidFill>
                  <a:srgbClr val="1B1B1B"/>
                </a:solidFill>
                <a:effectLst/>
                <a:latin typeface="KaTeX_Math"/>
              </a:rPr>
              <a:t>BERTBASE</a:t>
            </a:r>
            <a:r>
              <a:rPr lang="vi-VN" b="1" i="0">
                <a:solidFill>
                  <a:srgbClr val="1B1B1B"/>
                </a:solidFill>
                <a:effectLst/>
                <a:latin typeface="KaTeX_Main"/>
              </a:rPr>
              <a:t>​</a:t>
            </a:r>
            <a:r>
              <a:rPr lang="vi-VN" b="0" i="0">
                <a:solidFill>
                  <a:srgbClr val="1B1B1B"/>
                </a:solidFill>
                <a:effectLst/>
                <a:latin typeface="Open Sans" panose="020B0606030504020204" pitchFamily="34" charset="0"/>
              </a:rPr>
              <a:t> đã được chọn để có một kích thước mô hình giống hệt như mô hình </a:t>
            </a:r>
            <a:r>
              <a:rPr lang="vi-VN" b="0" i="0" err="1">
                <a:solidFill>
                  <a:srgbClr val="1B1B1B"/>
                </a:solidFill>
                <a:effectLst/>
                <a:latin typeface="Open Sans" panose="020B0606030504020204" pitchFamily="34" charset="0"/>
              </a:rPr>
              <a:t>OpenAI</a:t>
            </a:r>
            <a:r>
              <a:rPr lang="vi-VN" b="0" i="0">
                <a:solidFill>
                  <a:srgbClr val="1B1B1B"/>
                </a:solidFill>
                <a:effectLst/>
                <a:latin typeface="Open Sans" panose="020B0606030504020204" pitchFamily="34" charset="0"/>
              </a:rPr>
              <a:t> GPT để nhằm mục đích so sánh giữa 2 mô hình này. Tuy nhiên, một cách đơn giản để so sánh, BERT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attention</a:t>
            </a:r>
            <a:r>
              <a:rPr lang="vi-VN" b="0" i="0">
                <a:solidFill>
                  <a:srgbClr val="1B1B1B"/>
                </a:solidFill>
                <a:effectLst/>
                <a:latin typeface="Open Sans" panose="020B0606030504020204" pitchFamily="34" charset="0"/>
              </a:rPr>
              <a:t> 2 chiều trong khi GPT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attention</a:t>
            </a:r>
            <a:r>
              <a:rPr lang="vi-VN" b="0" i="0">
                <a:solidFill>
                  <a:srgbClr val="1B1B1B"/>
                </a:solidFill>
                <a:effectLst/>
                <a:latin typeface="Open Sans" panose="020B0606030504020204" pitchFamily="34" charset="0"/>
              </a:rPr>
              <a:t> 1 chiều(không tự nhiên, không hợp với cách mà xuất hiện của ngôn ngữ), nơi mà tất cả các từ chỉ chú ý tới ngữ cảnh trái của nó.</a:t>
            </a:r>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27</a:t>
            </a:fld>
            <a:endParaRPr lang="en-US"/>
          </a:p>
        </p:txBody>
      </p:sp>
    </p:spTree>
    <p:extLst>
      <p:ext uri="{BB962C8B-B14F-4D97-AF65-F5344CB8AC3E}">
        <p14:creationId xmlns:p14="http://schemas.microsoft.com/office/powerpoint/2010/main" val="33452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solidFill>
                  <a:srgbClr val="1B1B1B"/>
                </a:solidFill>
                <a:effectLst/>
                <a:latin typeface="KaTeX_Math"/>
              </a:rPr>
              <a:t>BERTBASE</a:t>
            </a:r>
            <a:r>
              <a:rPr lang="vi-VN" b="1" i="0">
                <a:solidFill>
                  <a:srgbClr val="1B1B1B"/>
                </a:solidFill>
                <a:effectLst/>
                <a:latin typeface="KaTeX_Main"/>
              </a:rPr>
              <a:t>​</a:t>
            </a:r>
            <a:r>
              <a:rPr lang="vi-VN" b="0" i="0">
                <a:solidFill>
                  <a:srgbClr val="1B1B1B"/>
                </a:solidFill>
                <a:effectLst/>
                <a:latin typeface="Open Sans" panose="020B0606030504020204" pitchFamily="34" charset="0"/>
              </a:rPr>
              <a:t> đã được chọn để có một kích thước mô hình giống hệt như mô hình </a:t>
            </a:r>
            <a:r>
              <a:rPr lang="vi-VN" b="0" i="0" err="1">
                <a:solidFill>
                  <a:srgbClr val="1B1B1B"/>
                </a:solidFill>
                <a:effectLst/>
                <a:latin typeface="Open Sans" panose="020B0606030504020204" pitchFamily="34" charset="0"/>
              </a:rPr>
              <a:t>OpenAI</a:t>
            </a:r>
            <a:r>
              <a:rPr lang="vi-VN" b="0" i="0">
                <a:solidFill>
                  <a:srgbClr val="1B1B1B"/>
                </a:solidFill>
                <a:effectLst/>
                <a:latin typeface="Open Sans" panose="020B0606030504020204" pitchFamily="34" charset="0"/>
              </a:rPr>
              <a:t> GPT để nhằm mục đích so sánh giữa 2 mô hình này. Tuy nhiên, một cách đơn giản để so sánh, BERT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attention</a:t>
            </a:r>
            <a:r>
              <a:rPr lang="vi-VN" b="0" i="0">
                <a:solidFill>
                  <a:srgbClr val="1B1B1B"/>
                </a:solidFill>
                <a:effectLst/>
                <a:latin typeface="Open Sans" panose="020B0606030504020204" pitchFamily="34" charset="0"/>
              </a:rPr>
              <a:t> 2 chiều trong khi GPT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 sử dụng các </a:t>
            </a:r>
            <a:r>
              <a:rPr lang="vi-VN" b="0" i="0" err="1">
                <a:solidFill>
                  <a:srgbClr val="1B1B1B"/>
                </a:solidFill>
                <a:effectLst/>
                <a:latin typeface="Open Sans" panose="020B0606030504020204" pitchFamily="34" charset="0"/>
              </a:rPr>
              <a:t>attention</a:t>
            </a:r>
            <a:r>
              <a:rPr lang="vi-VN" b="0" i="0">
                <a:solidFill>
                  <a:srgbClr val="1B1B1B"/>
                </a:solidFill>
                <a:effectLst/>
                <a:latin typeface="Open Sans" panose="020B0606030504020204" pitchFamily="34" charset="0"/>
              </a:rPr>
              <a:t> 1 chiều(không tự nhiên, không hợp với cách mà xuất hiện của ngôn ngữ), nơi mà tất cả các từ chỉ chú ý tới ngữ cảnh trái của nó.</a:t>
            </a:r>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28</a:t>
            </a:fld>
            <a:endParaRPr lang="en-US"/>
          </a:p>
        </p:txBody>
      </p:sp>
    </p:spTree>
    <p:extLst>
      <p:ext uri="{BB962C8B-B14F-4D97-AF65-F5344CB8AC3E}">
        <p14:creationId xmlns:p14="http://schemas.microsoft.com/office/powerpoint/2010/main" val="146445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Thay vì sử dụng kiến trúc </a:t>
            </a:r>
            <a:r>
              <a:rPr lang="vi-VN" err="1"/>
              <a:t>BiLSTM</a:t>
            </a:r>
            <a:r>
              <a:rPr lang="vi-VN"/>
              <a:t> trích xuất thông tin ngữ cảnh từ hai hướng như </a:t>
            </a:r>
            <a:r>
              <a:rPr lang="vi-VN" err="1"/>
              <a:t>ELMo</a:t>
            </a:r>
            <a:r>
              <a:rPr lang="vi-VN"/>
              <a:t> [3]. Hay sử dụng </a:t>
            </a:r>
            <a:r>
              <a:rPr lang="vi-VN" err="1"/>
              <a:t>Decoder</a:t>
            </a:r>
            <a:r>
              <a:rPr lang="vi-VN"/>
              <a:t> của </a:t>
            </a:r>
            <a:r>
              <a:rPr lang="vi-VN" err="1"/>
              <a:t>Transformer</a:t>
            </a:r>
            <a:r>
              <a:rPr lang="vi-VN"/>
              <a:t> để trích xuất thông tin theo kiến trúc </a:t>
            </a:r>
            <a:r>
              <a:rPr lang="vi-VN" err="1"/>
              <a:t>left-toright</a:t>
            </a:r>
            <a:r>
              <a:rPr lang="vi-VN"/>
              <a:t> như GPT [4]. BERT học đồng thời thông tin ngữ cảnh từ cả 2 chiều, sử dụng </a:t>
            </a:r>
            <a:r>
              <a:rPr lang="vi-VN" err="1"/>
              <a:t>Encoder</a:t>
            </a:r>
            <a:r>
              <a:rPr lang="vi-VN"/>
              <a:t> của </a:t>
            </a:r>
            <a:r>
              <a:rPr lang="vi-VN" err="1"/>
              <a:t>Transformer</a:t>
            </a:r>
            <a:r>
              <a:rPr lang="vi-VN"/>
              <a:t> giúp mô hình thành công trong việc tìm được các biểu diễn ngữ cảnh của từ hiệu quả hơn</a:t>
            </a:r>
            <a:endParaRPr lang="en-US"/>
          </a:p>
        </p:txBody>
      </p:sp>
      <p:sp>
        <p:nvSpPr>
          <p:cNvPr id="4" name="Slide Number Placeholder 3"/>
          <p:cNvSpPr>
            <a:spLocks noGrp="1"/>
          </p:cNvSpPr>
          <p:nvPr>
            <p:ph type="sldNum" sz="quarter" idx="5"/>
          </p:nvPr>
        </p:nvSpPr>
        <p:spPr/>
        <p:txBody>
          <a:bodyPr/>
          <a:lstStyle/>
          <a:p>
            <a:fld id="{A7D0F48D-A060-420F-812D-5350F1112921}" type="slidenum">
              <a:rPr lang="en-US" smtClean="0"/>
              <a:t>29</a:t>
            </a:fld>
            <a:endParaRPr lang="en-US"/>
          </a:p>
        </p:txBody>
      </p:sp>
    </p:spTree>
    <p:extLst>
      <p:ext uri="{BB962C8B-B14F-4D97-AF65-F5344CB8AC3E}">
        <p14:creationId xmlns:p14="http://schemas.microsoft.com/office/powerpoint/2010/main" val="2295269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anose="020B0604020202020204" pitchFamily="34" charset="0"/>
              <a:buChar char="•"/>
            </a:pPr>
            <a:r>
              <a:rPr lang="vi-VN" sz="1200">
                <a:solidFill>
                  <a:srgbClr val="F4F4F4"/>
                </a:solidFill>
                <a:latin typeface="Roboto Slab" pitchFamily="2" charset="0"/>
                <a:ea typeface="Roboto Slab" pitchFamily="2" charset="0"/>
                <a:cs typeface="Roboto Slab" pitchFamily="2" charset="0"/>
              </a:rPr>
              <a:t>Khi có một chuỗi đầu vào cụ thể, biểu diễn đầu vào của chúng ta được xây dựng bằng cách tính tổng các </a:t>
            </a:r>
            <a:r>
              <a:rPr lang="vi-VN" sz="1200" err="1">
                <a:solidFill>
                  <a:srgbClr val="F4F4F4"/>
                </a:solidFill>
                <a:latin typeface="Roboto Slab" pitchFamily="2" charset="0"/>
                <a:ea typeface="Roboto Slab" pitchFamily="2" charset="0"/>
                <a:cs typeface="Roboto Slab" pitchFamily="2" charset="0"/>
              </a:rPr>
              <a:t>token</a:t>
            </a:r>
            <a:r>
              <a:rPr lang="vi-VN" sz="1200">
                <a:solidFill>
                  <a:srgbClr val="F4F4F4"/>
                </a:solidFill>
                <a:latin typeface="Roboto Slab" pitchFamily="2" charset="0"/>
                <a:ea typeface="Roboto Slab" pitchFamily="2" charset="0"/>
                <a:cs typeface="Roboto Slab" pitchFamily="2" charset="0"/>
              </a:rPr>
              <a:t> đó với </a:t>
            </a:r>
            <a:r>
              <a:rPr lang="vi-VN" sz="1200" err="1">
                <a:solidFill>
                  <a:srgbClr val="F4F4F4"/>
                </a:solidFill>
                <a:latin typeface="Roboto Slab" pitchFamily="2" charset="0"/>
                <a:ea typeface="Roboto Slab" pitchFamily="2" charset="0"/>
                <a:cs typeface="Roboto Slab" pitchFamily="2" charset="0"/>
              </a:rPr>
              <a:t>vector</a:t>
            </a:r>
            <a:r>
              <a:rPr lang="vi-VN" sz="1200">
                <a:solidFill>
                  <a:srgbClr val="F4F4F4"/>
                </a:solidFill>
                <a:latin typeface="Roboto Slab" pitchFamily="2" charset="0"/>
                <a:ea typeface="Roboto Slab" pitchFamily="2" charset="0"/>
                <a:cs typeface="Roboto Slab" pitchFamily="2" charset="0"/>
              </a:rPr>
              <a:t> phân đoạn và vị trí tương ứng của các từ trong chuỗi.</a:t>
            </a:r>
            <a:endParaRPr lang="en-US" sz="1200">
              <a:solidFill>
                <a:srgbClr val="F4F4F4"/>
              </a:solidFill>
              <a:latin typeface="Roboto Slab" pitchFamily="2" charset="0"/>
              <a:ea typeface="Roboto Slab" pitchFamily="2" charset="0"/>
              <a:cs typeface="Roboto Slab" pitchFamily="2"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a:solidFill>
                  <a:srgbClr val="1B1B1B"/>
                </a:solidFill>
                <a:effectLst/>
                <a:latin typeface="Open Sans" panose="020B0606030504020204" pitchFamily="34" charset="0"/>
              </a:rPr>
              <a:t>Cho dễ hình dung, biểu diễn đầu vào được trực quan hóa trong hình dưới đây:</a:t>
            </a:r>
            <a:br>
              <a:rPr lang="vi-VN" b="0" i="0">
                <a:solidFill>
                  <a:srgbClr val="1B1B1B"/>
                </a:solidFill>
                <a:effectLst/>
                <a:latin typeface="Open Sans" panose="020B0606030504020204" pitchFamily="34" charset="0"/>
              </a:rPr>
            </a:br>
            <a:r>
              <a:rPr lang="vi-VN" b="0" i="0">
                <a:solidFill>
                  <a:srgbClr val="1B1B1B"/>
                </a:solidFill>
                <a:effectLst/>
                <a:latin typeface="Open Sans" panose="020B0606030504020204" pitchFamily="34" charset="0"/>
              </a:rPr>
              <a:t>Chúng ta sử dụng </a:t>
            </a:r>
            <a:r>
              <a:rPr lang="vi-VN" b="0" i="0" err="1">
                <a:solidFill>
                  <a:srgbClr val="1B1B1B"/>
                </a:solidFill>
                <a:effectLst/>
                <a:latin typeface="Open Sans" panose="020B0606030504020204" pitchFamily="34" charset="0"/>
              </a:rPr>
              <a:t>WordPiece</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embeddings</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Wu</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et</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al</a:t>
            </a:r>
            <a:r>
              <a:rPr lang="vi-VN" b="0" i="0">
                <a:solidFill>
                  <a:srgbClr val="1B1B1B"/>
                </a:solidFill>
                <a:effectLst/>
                <a:latin typeface="Open Sans" panose="020B0606030504020204" pitchFamily="34" charset="0"/>
              </a:rPr>
              <a:t>., 2016) với một từ điển 30.000 từ và sử dụng </a:t>
            </a:r>
            <a:r>
              <a:rPr lang="vi-VN" b="1" i="0">
                <a:solidFill>
                  <a:srgbClr val="1B1B1B"/>
                </a:solidFill>
                <a:effectLst/>
                <a:latin typeface="Open Sans" panose="020B0606030504020204" pitchFamily="34" charset="0"/>
              </a:rPr>
              <a:t>##</a:t>
            </a:r>
            <a:r>
              <a:rPr lang="vi-VN" b="0" i="0">
                <a:solidFill>
                  <a:srgbClr val="1B1B1B"/>
                </a:solidFill>
                <a:effectLst/>
                <a:latin typeface="Open Sans" panose="020B0606030504020204" pitchFamily="34" charset="0"/>
              </a:rPr>
              <a:t> làm dấu phân tách. Ví dụng từ </a:t>
            </a:r>
            <a:r>
              <a:rPr lang="vi-VN" b="1" i="1" err="1">
                <a:solidFill>
                  <a:srgbClr val="1B1B1B"/>
                </a:solidFill>
                <a:effectLst/>
                <a:latin typeface="Open Sans" panose="020B0606030504020204" pitchFamily="34" charset="0"/>
              </a:rPr>
              <a:t>playing</a:t>
            </a:r>
            <a:r>
              <a:rPr lang="vi-VN" b="0" i="0">
                <a:solidFill>
                  <a:srgbClr val="1B1B1B"/>
                </a:solidFill>
                <a:effectLst/>
                <a:latin typeface="Open Sans" panose="020B0606030504020204" pitchFamily="34" charset="0"/>
              </a:rPr>
              <a:t> được tách thành </a:t>
            </a:r>
            <a:r>
              <a:rPr lang="vi-VN" b="1" i="1" err="1">
                <a:solidFill>
                  <a:srgbClr val="1B1B1B"/>
                </a:solidFill>
                <a:effectLst/>
                <a:latin typeface="Open Sans" panose="020B0606030504020204" pitchFamily="34" charset="0"/>
              </a:rPr>
              <a:t>play</a:t>
            </a:r>
            <a:r>
              <a:rPr lang="vi-VN" b="1" i="1">
                <a:solidFill>
                  <a:srgbClr val="1B1B1B"/>
                </a:solidFill>
                <a:effectLst/>
                <a:latin typeface="Open Sans" panose="020B0606030504020204" pitchFamily="34" charset="0"/>
              </a:rPr>
              <a:t>##ing</a:t>
            </a:r>
            <a:r>
              <a:rPr lang="vi-VN" b="0" i="0">
                <a:solidFill>
                  <a:srgbClr val="1B1B1B"/>
                </a:solidFill>
                <a:effectLst/>
                <a:latin typeface="Open Sans" panose="020B0606030504020204" pitchFamily="34" charset="0"/>
              </a:rPr>
              <a:t>.</a:t>
            </a:r>
            <a:endParaRPr lang="en-US" b="0" i="0">
              <a:solidFill>
                <a:srgbClr val="1B1B1B"/>
              </a:solidFill>
              <a:effectLst/>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a:solidFill>
                  <a:srgbClr val="1B1B1B"/>
                </a:solidFill>
                <a:effectLst/>
                <a:latin typeface="Open Sans" panose="020B0606030504020204" pitchFamily="34" charset="0"/>
              </a:rPr>
              <a:t>Chúng ta sử dụng </a:t>
            </a:r>
            <a:r>
              <a:rPr lang="vi-VN" b="0" i="0" err="1">
                <a:solidFill>
                  <a:srgbClr val="1B1B1B"/>
                </a:solidFill>
                <a:effectLst/>
                <a:latin typeface="Open Sans" panose="020B0606030504020204" pitchFamily="34" charset="0"/>
              </a:rPr>
              <a:t>positional</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embeddings</a:t>
            </a:r>
            <a:r>
              <a:rPr lang="vi-VN" b="0" i="0">
                <a:solidFill>
                  <a:srgbClr val="1B1B1B"/>
                </a:solidFill>
                <a:effectLst/>
                <a:latin typeface="Open Sans" panose="020B0606030504020204" pitchFamily="34" charset="0"/>
              </a:rPr>
              <a:t> với độ dài câu tối đa là 512 </a:t>
            </a:r>
            <a:r>
              <a:rPr lang="vi-VN" b="0" i="0" err="1">
                <a:solidFill>
                  <a:srgbClr val="1B1B1B"/>
                </a:solidFill>
                <a:effectLst/>
                <a:latin typeface="Open Sans" panose="020B0606030504020204" pitchFamily="34" charset="0"/>
              </a:rPr>
              <a:t>tokens</a:t>
            </a:r>
            <a:r>
              <a:rPr lang="vi-VN" b="0" i="0">
                <a:solidFill>
                  <a:srgbClr val="1B1B1B"/>
                </a:solidFill>
                <a:effectLst/>
                <a:latin typeface="Open Sans" panose="020B0606030504020204" pitchFamily="34" charset="0"/>
              </a:rPr>
              <a:t>.</a:t>
            </a:r>
            <a:endParaRPr lang="en-US" b="0" i="0">
              <a:solidFill>
                <a:srgbClr val="1B1B1B"/>
              </a:solidFill>
              <a:effectLst/>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đầu tiên cho mỗi chuỗi được mặc định là một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đặc biệt có giá trị là [CLS]. Đầu ra của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a:t>
            </a:r>
            <a:r>
              <a:rPr lang="vi-VN" b="0" i="0" err="1">
                <a:solidFill>
                  <a:srgbClr val="1B1B1B"/>
                </a:solidFill>
                <a:effectLst/>
                <a:latin typeface="Open Sans" panose="020B0606030504020204" pitchFamily="34" charset="0"/>
              </a:rPr>
              <a:t>hidden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cuối cùng) tương ứng với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này sẽ được sử dụng để đại diện cho cả câu trong các nhiệm vụ phân loại. Nếu không trong các nhiệm vụ phân loại, </a:t>
            </a:r>
            <a:r>
              <a:rPr lang="vi-VN" b="0" i="0" err="1">
                <a:solidFill>
                  <a:srgbClr val="1B1B1B"/>
                </a:solidFill>
                <a:effectLst/>
                <a:latin typeface="Open Sans" panose="020B0606030504020204" pitchFamily="34" charset="0"/>
              </a:rPr>
              <a:t>vector</a:t>
            </a:r>
            <a:r>
              <a:rPr lang="vi-VN" b="0" i="0">
                <a:solidFill>
                  <a:srgbClr val="1B1B1B"/>
                </a:solidFill>
                <a:effectLst/>
                <a:latin typeface="Open Sans" panose="020B0606030504020204" pitchFamily="34" charset="0"/>
              </a:rPr>
              <a:t> này được bỏ qua.</a:t>
            </a:r>
            <a:endParaRPr lang="en-US" b="0" i="0">
              <a:solidFill>
                <a:srgbClr val="1B1B1B"/>
              </a:solidFill>
              <a:effectLst/>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a:solidFill>
                  <a:srgbClr val="1B1B1B"/>
                </a:solidFill>
                <a:effectLst/>
                <a:latin typeface="Open Sans" panose="020B0606030504020204" pitchFamily="34" charset="0"/>
              </a:rPr>
              <a:t>Trong trường hợp các cặp câu được gộp lại với nhau thành một chuỗi duy nhất, chúng ta phân biệt các câu theo 2 cách. Đầu tiên, chúng ta tách chúng bở một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đặc biệt [SEP]. </a:t>
            </a:r>
            <a:endParaRPr lang="en-US" b="0" i="0">
              <a:solidFill>
                <a:srgbClr val="1B1B1B"/>
              </a:solidFill>
              <a:effectLst/>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a:solidFill>
                  <a:srgbClr val="1B1B1B"/>
                </a:solidFill>
                <a:effectLst/>
                <a:latin typeface="Open Sans" panose="020B0606030504020204" pitchFamily="34" charset="0"/>
              </a:rPr>
              <a:t>Thứ hai, chúng ta thêm một </a:t>
            </a:r>
            <a:r>
              <a:rPr lang="vi-VN" b="0" i="0" err="1">
                <a:solidFill>
                  <a:srgbClr val="1B1B1B"/>
                </a:solidFill>
                <a:effectLst/>
                <a:latin typeface="Open Sans" panose="020B0606030504020204" pitchFamily="34" charset="0"/>
              </a:rPr>
              <a:t>segment</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embedding</a:t>
            </a:r>
            <a:r>
              <a:rPr lang="vi-VN" b="0" i="0">
                <a:solidFill>
                  <a:srgbClr val="1B1B1B"/>
                </a:solidFill>
                <a:effectLst/>
                <a:latin typeface="Open Sans" panose="020B0606030504020204" pitchFamily="34" charset="0"/>
              </a:rPr>
              <a:t> cho câu A và một </a:t>
            </a:r>
            <a:r>
              <a:rPr lang="vi-VN" b="0" i="0" err="1">
                <a:solidFill>
                  <a:srgbClr val="1B1B1B"/>
                </a:solidFill>
                <a:effectLst/>
                <a:latin typeface="Open Sans" panose="020B0606030504020204" pitchFamily="34" charset="0"/>
              </a:rPr>
              <a:t>segment</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embedding</a:t>
            </a:r>
            <a:r>
              <a:rPr lang="vi-VN" b="0" i="0">
                <a:solidFill>
                  <a:srgbClr val="1B1B1B"/>
                </a:solidFill>
                <a:effectLst/>
                <a:latin typeface="Open Sans" panose="020B0606030504020204" pitchFamily="34" charset="0"/>
              </a:rPr>
              <a:t> khác cho câu B như hình vẽ.</a:t>
            </a:r>
            <a:endParaRPr lang="en-US" b="0" i="0">
              <a:solidFill>
                <a:srgbClr val="1B1B1B"/>
              </a:solidFill>
              <a:effectLst/>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a:solidFill>
                  <a:srgbClr val="1B1B1B"/>
                </a:solidFill>
                <a:effectLst/>
                <a:latin typeface="Open Sans" panose="020B0606030504020204" pitchFamily="34" charset="0"/>
              </a:rPr>
              <a:t>Khi chỉ có 1 câu đơn duy nhất, </a:t>
            </a:r>
            <a:r>
              <a:rPr lang="vi-VN" b="0" i="0" err="1">
                <a:solidFill>
                  <a:srgbClr val="1B1B1B"/>
                </a:solidFill>
                <a:effectLst/>
                <a:latin typeface="Open Sans" panose="020B0606030504020204" pitchFamily="34" charset="0"/>
              </a:rPr>
              <a:t>segment</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embedding</a:t>
            </a:r>
            <a:r>
              <a:rPr lang="vi-VN" b="0" i="0">
                <a:solidFill>
                  <a:srgbClr val="1B1B1B"/>
                </a:solidFill>
                <a:effectLst/>
                <a:latin typeface="Open Sans" panose="020B0606030504020204" pitchFamily="34" charset="0"/>
              </a:rPr>
              <a:t> của chúng ta chỉ có cho câu A.</a:t>
            </a:r>
          </a:p>
          <a:p>
            <a:pPr marL="571500" indent="-571500">
              <a:buFont typeface="Arial" panose="020B0604020202020204" pitchFamily="34" charset="0"/>
              <a:buChar char="•"/>
            </a:pPr>
            <a:endParaRPr lang="en-US" sz="1200">
              <a:solidFill>
                <a:srgbClr val="F4F4F4"/>
              </a:solidFill>
              <a:latin typeface="Roboto Slab" pitchFamily="2" charset="0"/>
              <a:ea typeface="Roboto Slab" pitchFamily="2" charset="0"/>
              <a:cs typeface="Roboto Slab" pitchFamily="2" charset="0"/>
            </a:endParaRPr>
          </a:p>
        </p:txBody>
      </p:sp>
      <p:sp>
        <p:nvSpPr>
          <p:cNvPr id="4" name="Slide Number Placeholder 3"/>
          <p:cNvSpPr>
            <a:spLocks noGrp="1"/>
          </p:cNvSpPr>
          <p:nvPr>
            <p:ph type="sldNum" sz="quarter" idx="5"/>
          </p:nvPr>
        </p:nvSpPr>
        <p:spPr/>
        <p:txBody>
          <a:bodyPr/>
          <a:lstStyle/>
          <a:p>
            <a:fld id="{A7D0F48D-A060-420F-812D-5350F1112921}" type="slidenum">
              <a:rPr lang="en-US" smtClean="0"/>
              <a:t>30</a:t>
            </a:fld>
            <a:endParaRPr lang="en-US"/>
          </a:p>
        </p:txBody>
      </p:sp>
    </p:spTree>
    <p:extLst>
      <p:ext uri="{BB962C8B-B14F-4D97-AF65-F5344CB8AC3E}">
        <p14:creationId xmlns:p14="http://schemas.microsoft.com/office/powerpoint/2010/main" val="148925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anose="020B0604020202020204" pitchFamily="34" charset="0"/>
              <a:buChar char="•"/>
            </a:pPr>
            <a:r>
              <a:rPr lang="vi-VN" b="0" i="0">
                <a:solidFill>
                  <a:srgbClr val="1B1B1B"/>
                </a:solidFill>
                <a:effectLst/>
                <a:latin typeface="Open Sans" panose="020B0606030504020204" pitchFamily="34" charset="0"/>
              </a:rPr>
              <a:t>Chúng ta đào tạo BERT bằng cách sử dụng 2 nhiệm vụ dự đoán không giám sát được gọi là </a:t>
            </a:r>
            <a:r>
              <a:rPr lang="vi-VN" b="1" i="0" err="1">
                <a:solidFill>
                  <a:srgbClr val="1B1B1B"/>
                </a:solidFill>
                <a:effectLst/>
                <a:latin typeface="Open Sans" panose="020B0606030504020204" pitchFamily="34" charset="0"/>
              </a:rPr>
              <a:t>Masked</a:t>
            </a:r>
            <a:r>
              <a:rPr lang="vi-VN" b="1" i="0">
                <a:solidFill>
                  <a:srgbClr val="1B1B1B"/>
                </a:solidFill>
                <a:effectLst/>
                <a:latin typeface="Open Sans" panose="020B0606030504020204" pitchFamily="34" charset="0"/>
              </a:rPr>
              <a:t> LM</a:t>
            </a:r>
            <a:r>
              <a:rPr lang="vi-VN" b="0" i="0">
                <a:solidFill>
                  <a:srgbClr val="1B1B1B"/>
                </a:solidFill>
                <a:effectLst/>
                <a:latin typeface="Open Sans" panose="020B0606030504020204" pitchFamily="34" charset="0"/>
              </a:rPr>
              <a:t> và </a:t>
            </a:r>
            <a:r>
              <a:rPr lang="vi-VN" b="1" i="0" err="1">
                <a:solidFill>
                  <a:srgbClr val="1B1B1B"/>
                </a:solidFill>
                <a:effectLst/>
                <a:latin typeface="Open Sans" panose="020B0606030504020204" pitchFamily="34" charset="0"/>
              </a:rPr>
              <a:t>Next</a:t>
            </a:r>
            <a:r>
              <a:rPr lang="vi-VN" b="1" i="0">
                <a:solidFill>
                  <a:srgbClr val="1B1B1B"/>
                </a:solidFill>
                <a:effectLst/>
                <a:latin typeface="Open Sans" panose="020B0606030504020204" pitchFamily="34" charset="0"/>
              </a:rPr>
              <a:t> </a:t>
            </a:r>
            <a:r>
              <a:rPr lang="vi-VN" b="1" i="0" err="1">
                <a:solidFill>
                  <a:srgbClr val="1B1B1B"/>
                </a:solidFill>
                <a:effectLst/>
                <a:latin typeface="Open Sans" panose="020B0606030504020204" pitchFamily="34" charset="0"/>
              </a:rPr>
              <a:t>Sentence</a:t>
            </a:r>
            <a:r>
              <a:rPr lang="vi-VN" b="1" i="0">
                <a:solidFill>
                  <a:srgbClr val="1B1B1B"/>
                </a:solidFill>
                <a:effectLst/>
                <a:latin typeface="Open Sans" panose="020B0606030504020204" pitchFamily="34" charset="0"/>
              </a:rPr>
              <a:t> </a:t>
            </a:r>
            <a:r>
              <a:rPr lang="vi-VN" b="1" i="0" err="1">
                <a:solidFill>
                  <a:srgbClr val="1B1B1B"/>
                </a:solidFill>
                <a:effectLst/>
                <a:latin typeface="Open Sans" panose="020B0606030504020204" pitchFamily="34" charset="0"/>
              </a:rPr>
              <a:t>Prediction</a:t>
            </a:r>
            <a:r>
              <a:rPr lang="vi-VN" b="0" i="0">
                <a:solidFill>
                  <a:srgbClr val="1B1B1B"/>
                </a:solidFill>
                <a:effectLst/>
                <a:latin typeface="Open Sans" panose="020B0606030504020204" pitchFamily="34" charset="0"/>
              </a:rPr>
              <a:t>. Cả 2 sẽ được trình bày ngay trong phần nội dung dưới đây.</a:t>
            </a:r>
            <a:endParaRPr lang="en-US" sz="1200">
              <a:solidFill>
                <a:srgbClr val="F4F4F4"/>
              </a:solidFill>
              <a:latin typeface="Roboto Slab" pitchFamily="2" charset="0"/>
              <a:ea typeface="Roboto Slab" pitchFamily="2" charset="0"/>
              <a:cs typeface="Roboto Slab" pitchFamily="2" charset="0"/>
            </a:endParaRPr>
          </a:p>
        </p:txBody>
      </p:sp>
      <p:sp>
        <p:nvSpPr>
          <p:cNvPr id="4" name="Slide Number Placeholder 3"/>
          <p:cNvSpPr>
            <a:spLocks noGrp="1"/>
          </p:cNvSpPr>
          <p:nvPr>
            <p:ph type="sldNum" sz="quarter" idx="5"/>
          </p:nvPr>
        </p:nvSpPr>
        <p:spPr/>
        <p:txBody>
          <a:bodyPr/>
          <a:lstStyle/>
          <a:p>
            <a:fld id="{A7D0F48D-A060-420F-812D-5350F1112921}" type="slidenum">
              <a:rPr lang="en-US" smtClean="0"/>
              <a:t>31</a:t>
            </a:fld>
            <a:endParaRPr lang="en-US"/>
          </a:p>
        </p:txBody>
      </p:sp>
    </p:spTree>
    <p:extLst>
      <p:ext uri="{BB962C8B-B14F-4D97-AF65-F5344CB8AC3E}">
        <p14:creationId xmlns:p14="http://schemas.microsoft.com/office/powerpoint/2010/main" val="308372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Trực quan mà thấy, một mô hình học sâu được học dựa trên ngữ cảnh 2 chiều là tự nhiên và mạnh mẽ hơn nhiều so với một mô hình chỉ dùng ngữ cảnh từ trái qua phải (hoặc ngược lại).</a:t>
            </a:r>
          </a:p>
          <a:p>
            <a:pPr algn="l"/>
            <a:r>
              <a:rPr lang="vi-VN" b="0" i="0">
                <a:solidFill>
                  <a:srgbClr val="1B1B1B"/>
                </a:solidFill>
                <a:effectLst/>
                <a:latin typeface="Open Sans" panose="020B0606030504020204" pitchFamily="34" charset="0"/>
              </a:rPr>
              <a:t>Tuy nhiên, thật không may, các mô hình ngôn ngữ trước đây chỉ có thể đào tạo từ trái qua phải hoặc từ phải qua trái. Lý do được lý giải là vì khi sử dụng ngữ cảnh 2 chiều sẽ gây ra một nghịch lý là một từ có thể gián tiếp tự nhìn thấy nó trong một ngữ cảnh nhiều lớp.</a:t>
            </a:r>
            <a:endParaRPr lang="en-US" b="0" i="0">
              <a:solidFill>
                <a:srgbClr val="1B1B1B"/>
              </a:solidFill>
              <a:effectLst/>
              <a:latin typeface="Open Sans" panose="020B0606030504020204" pitchFamily="34" charset="0"/>
            </a:endParaRPr>
          </a:p>
          <a:p>
            <a:pPr algn="l"/>
            <a:r>
              <a:rPr lang="vi-VN" b="0" i="0">
                <a:solidFill>
                  <a:srgbClr val="1B1B1B"/>
                </a:solidFill>
                <a:effectLst/>
                <a:latin typeface="Open Sans" panose="020B0606030504020204" pitchFamily="34" charset="0"/>
              </a:rPr>
              <a:t>Để đào tạo một mô hình tìm ra đại diện dựa vào ngữ cảnh 2 chiều, chúng ta sử dụng một cách tiếp cận đơn giản để che giấu đi một số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đầu vào một cách ngẫu nhiên và sau đó chúng ta chỉ dự đoán các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được giấu đi đó và gọi nhiệm vụ này như là một "</a:t>
            </a:r>
            <a:r>
              <a:rPr lang="vi-VN" b="0" i="0" err="1">
                <a:solidFill>
                  <a:srgbClr val="1B1B1B"/>
                </a:solidFill>
                <a:effectLst/>
                <a:latin typeface="Open Sans" panose="020B0606030504020204" pitchFamily="34" charset="0"/>
              </a:rPr>
              <a:t>masked</a:t>
            </a:r>
            <a:r>
              <a:rPr lang="vi-VN" b="0" i="0">
                <a:solidFill>
                  <a:srgbClr val="1B1B1B"/>
                </a:solidFill>
                <a:effectLst/>
                <a:latin typeface="Open Sans" panose="020B0606030504020204" pitchFamily="34" charset="0"/>
              </a:rPr>
              <a:t> LM"(MLM). Trong trường hợp này, các </a:t>
            </a:r>
            <a:r>
              <a:rPr lang="vi-VN" b="0" i="0" err="1">
                <a:solidFill>
                  <a:srgbClr val="1B1B1B"/>
                </a:solidFill>
                <a:effectLst/>
                <a:latin typeface="Open Sans" panose="020B0606030504020204" pitchFamily="34" charset="0"/>
              </a:rPr>
              <a:t>hidden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vectors</a:t>
            </a:r>
            <a:r>
              <a:rPr lang="vi-VN" b="0" i="0">
                <a:solidFill>
                  <a:srgbClr val="1B1B1B"/>
                </a:solidFill>
                <a:effectLst/>
                <a:latin typeface="Open Sans" panose="020B0606030504020204" pitchFamily="34" charset="0"/>
              </a:rPr>
              <a:t> ở lớp cuối cùng tương ứng với các </a:t>
            </a:r>
            <a:r>
              <a:rPr lang="vi-VN" b="0" i="0" err="1">
                <a:solidFill>
                  <a:srgbClr val="1B1B1B"/>
                </a:solidFill>
                <a:effectLst/>
                <a:latin typeface="Open Sans" panose="020B0606030504020204" pitchFamily="34" charset="0"/>
              </a:rPr>
              <a:t>tokens</a:t>
            </a:r>
            <a:r>
              <a:rPr lang="vi-VN" b="0" i="0">
                <a:solidFill>
                  <a:srgbClr val="1B1B1B"/>
                </a:solidFill>
                <a:effectLst/>
                <a:latin typeface="Open Sans" panose="020B0606030504020204" pitchFamily="34" charset="0"/>
              </a:rPr>
              <a:t> được ẩn đi được đưa vào 1 lớp </a:t>
            </a:r>
            <a:r>
              <a:rPr lang="vi-VN" b="0" i="0" err="1">
                <a:solidFill>
                  <a:srgbClr val="1B1B1B"/>
                </a:solidFill>
                <a:effectLst/>
                <a:latin typeface="Open Sans" panose="020B0606030504020204" pitchFamily="34" charset="0"/>
              </a:rPr>
              <a:t>softmax</a:t>
            </a:r>
            <a:r>
              <a:rPr lang="vi-VN" b="0" i="0">
                <a:solidFill>
                  <a:srgbClr val="1B1B1B"/>
                </a:solidFill>
                <a:effectLst/>
                <a:latin typeface="Open Sans" panose="020B0606030504020204" pitchFamily="34" charset="0"/>
              </a:rPr>
              <a:t> trên toàn bộ tự vựng để dự đoán. Các nhà nghiên cứu của </a:t>
            </a:r>
            <a:r>
              <a:rPr lang="vi-VN" b="0" i="0" err="1">
                <a:solidFill>
                  <a:srgbClr val="1B1B1B"/>
                </a:solidFill>
                <a:effectLst/>
                <a:latin typeface="Open Sans" panose="020B0606030504020204" pitchFamily="34" charset="0"/>
              </a:rPr>
              <a:t>Google</a:t>
            </a:r>
            <a:r>
              <a:rPr lang="vi-VN" b="0" i="0">
                <a:solidFill>
                  <a:srgbClr val="1B1B1B"/>
                </a:solidFill>
                <a:effectLst/>
                <a:latin typeface="Open Sans" panose="020B0606030504020204" pitchFamily="34" charset="0"/>
              </a:rPr>
              <a:t> đã thử nghiệm </a:t>
            </a:r>
            <a:r>
              <a:rPr lang="vi-VN" b="0" i="0" err="1">
                <a:solidFill>
                  <a:srgbClr val="1B1B1B"/>
                </a:solidFill>
                <a:effectLst/>
                <a:latin typeface="Open Sans" panose="020B0606030504020204" pitchFamily="34" charset="0"/>
              </a:rPr>
              <a:t>mask</a:t>
            </a:r>
            <a:r>
              <a:rPr lang="vi-VN" b="0" i="0">
                <a:solidFill>
                  <a:srgbClr val="1B1B1B"/>
                </a:solidFill>
                <a:effectLst/>
                <a:latin typeface="Open Sans" panose="020B0606030504020204" pitchFamily="34" charset="0"/>
              </a:rPr>
              <a:t> 15% tất cả các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lấy từ </a:t>
            </a:r>
            <a:r>
              <a:rPr lang="vi-VN" b="0" i="0" err="1">
                <a:solidFill>
                  <a:srgbClr val="1B1B1B"/>
                </a:solidFill>
                <a:effectLst/>
                <a:latin typeface="Open Sans" panose="020B0606030504020204" pitchFamily="34" charset="0"/>
              </a:rPr>
              <a:t>từ</a:t>
            </a:r>
            <a:r>
              <a:rPr lang="vi-VN" b="0" i="0">
                <a:solidFill>
                  <a:srgbClr val="1B1B1B"/>
                </a:solidFill>
                <a:effectLst/>
                <a:latin typeface="Open Sans" panose="020B0606030504020204" pitchFamily="34" charset="0"/>
              </a:rPr>
              <a:t> điển của </a:t>
            </a:r>
            <a:r>
              <a:rPr lang="vi-VN" b="0" i="0" err="1">
                <a:solidFill>
                  <a:srgbClr val="1B1B1B"/>
                </a:solidFill>
                <a:effectLst/>
                <a:latin typeface="Open Sans" panose="020B0606030504020204" pitchFamily="34" charset="0"/>
              </a:rPr>
              <a:t>WordPiece</a:t>
            </a:r>
            <a:r>
              <a:rPr lang="vi-VN" b="0" i="0">
                <a:solidFill>
                  <a:srgbClr val="1B1B1B"/>
                </a:solidFill>
                <a:effectLst/>
                <a:latin typeface="Open Sans" panose="020B0606030504020204" pitchFamily="34" charset="0"/>
              </a:rPr>
              <a:t> trong câu một cách ngẫu nhiên là chỉ dự đoán các từ được </a:t>
            </a:r>
            <a:r>
              <a:rPr lang="vi-VN" b="0" i="0" err="1">
                <a:solidFill>
                  <a:srgbClr val="1B1B1B"/>
                </a:solidFill>
                <a:effectLst/>
                <a:latin typeface="Open Sans" panose="020B0606030504020204" pitchFamily="34" charset="0"/>
              </a:rPr>
              <a:t>mask</a:t>
            </a:r>
            <a:r>
              <a:rPr lang="vi-VN" b="0" i="0">
                <a:solidFill>
                  <a:srgbClr val="1B1B1B"/>
                </a:solidFill>
                <a:effectLst/>
                <a:latin typeface="Open Sans" panose="020B0606030504020204" pitchFamily="34" charset="0"/>
              </a:rPr>
              <a:t>.</a:t>
            </a:r>
            <a:endParaRPr lang="en-US" b="0" i="0">
              <a:solidFill>
                <a:srgbClr val="1B1B1B"/>
              </a:solidFill>
              <a:effectLst/>
              <a:latin typeface="Open Sans" panose="020B0606030504020204" pitchFamily="34" charset="0"/>
            </a:endParaRPr>
          </a:p>
          <a:p>
            <a:pPr algn="l"/>
            <a:r>
              <a:rPr lang="vi-VN" b="0" i="0">
                <a:solidFill>
                  <a:srgbClr val="1B1B1B"/>
                </a:solidFill>
                <a:effectLst/>
                <a:latin typeface="Open Sans" panose="020B0606030504020204" pitchFamily="34" charset="0"/>
              </a:rPr>
              <a:t>Mặc dù điều này cho phép chúng ta có được một mô hình đào tạo 2 chiều, nhưng có 2 nhược điểm tồn tại. Đầu tiên là chúng ta đang tạo ra một sự không phù hợp giữa </a:t>
            </a:r>
            <a:r>
              <a:rPr lang="vi-VN" b="0" i="0" err="1">
                <a:solidFill>
                  <a:srgbClr val="1B1B1B"/>
                </a:solidFill>
                <a:effectLst/>
                <a:latin typeface="Open Sans" panose="020B0606030504020204" pitchFamily="34" charset="0"/>
              </a:rPr>
              <a:t>pre-train</a:t>
            </a:r>
            <a:r>
              <a:rPr lang="vi-VN" b="0" i="0">
                <a:solidFill>
                  <a:srgbClr val="1B1B1B"/>
                </a:solidFill>
                <a:effectLst/>
                <a:latin typeface="Open Sans" panose="020B0606030504020204" pitchFamily="34" charset="0"/>
              </a:rPr>
              <a:t> và </a:t>
            </a:r>
            <a:r>
              <a:rPr lang="vi-VN" b="0" i="0" err="1">
                <a:solidFill>
                  <a:srgbClr val="1B1B1B"/>
                </a:solidFill>
                <a:effectLst/>
                <a:latin typeface="Open Sans" panose="020B0606030504020204" pitchFamily="34" charset="0"/>
              </a:rPr>
              <a:t>fine-tuning</a:t>
            </a:r>
            <a:r>
              <a:rPr lang="vi-VN" b="0" i="0">
                <a:solidFill>
                  <a:srgbClr val="1B1B1B"/>
                </a:solidFill>
                <a:effectLst/>
                <a:latin typeface="Open Sans" panose="020B0606030504020204" pitchFamily="34" charset="0"/>
              </a:rPr>
              <a:t> vì các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được [MASK] không bao giờ được nhìn thấy trong quá trình tinh chỉnh mô hình. Để giảm thiểu điều này, chúng ta sẽ không phải lúc nào cũng thay thế các từ được giấu đi bằng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[MASK]. Thay vào đó, trình tạo dữ liệu đào tạo chọn 15% </a:t>
            </a:r>
            <a:r>
              <a:rPr lang="vi-VN" b="0" i="0" err="1">
                <a:solidFill>
                  <a:srgbClr val="1B1B1B"/>
                </a:solidFill>
                <a:effectLst/>
                <a:latin typeface="Open Sans" panose="020B0606030504020204" pitchFamily="34" charset="0"/>
              </a:rPr>
              <a:t>tokens</a:t>
            </a:r>
            <a:r>
              <a:rPr lang="vi-VN" b="0" i="0">
                <a:solidFill>
                  <a:srgbClr val="1B1B1B"/>
                </a:solidFill>
                <a:effectLst/>
                <a:latin typeface="Open Sans" panose="020B0606030504020204" pitchFamily="34" charset="0"/>
              </a:rPr>
              <a:t> một cách ngẫu nhiên và thực hiện các bước như sau:</a:t>
            </a:r>
          </a:p>
        </p:txBody>
      </p:sp>
      <p:sp>
        <p:nvSpPr>
          <p:cNvPr id="4" name="Slide Number Placeholder 3"/>
          <p:cNvSpPr>
            <a:spLocks noGrp="1"/>
          </p:cNvSpPr>
          <p:nvPr>
            <p:ph type="sldNum" sz="quarter" idx="5"/>
          </p:nvPr>
        </p:nvSpPr>
        <p:spPr/>
        <p:txBody>
          <a:bodyPr/>
          <a:lstStyle/>
          <a:p>
            <a:fld id="{A7D0F48D-A060-420F-812D-5350F1112921}" type="slidenum">
              <a:rPr lang="en-US" smtClean="0"/>
              <a:t>32</a:t>
            </a:fld>
            <a:endParaRPr lang="en-US"/>
          </a:p>
        </p:txBody>
      </p:sp>
    </p:spTree>
    <p:extLst>
      <p:ext uri="{BB962C8B-B14F-4D97-AF65-F5344CB8AC3E}">
        <p14:creationId xmlns:p14="http://schemas.microsoft.com/office/powerpoint/2010/main" val="253167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Nhiều nhiệm vụ quan trọng trong xử lý ngôn ngữ tự nhiên như </a:t>
            </a:r>
            <a:r>
              <a:rPr lang="vi-VN" b="0" i="0" err="1">
                <a:solidFill>
                  <a:srgbClr val="1B1B1B"/>
                </a:solidFill>
                <a:effectLst/>
                <a:latin typeface="Open Sans" panose="020B0606030504020204" pitchFamily="34" charset="0"/>
              </a:rPr>
              <a:t>Question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Answering</a:t>
            </a:r>
            <a:r>
              <a:rPr lang="vi-VN" b="0" i="0">
                <a:solidFill>
                  <a:srgbClr val="1B1B1B"/>
                </a:solidFill>
                <a:effectLst/>
                <a:latin typeface="Open Sans" panose="020B0606030504020204" pitchFamily="34" charset="0"/>
              </a:rPr>
              <a:t> yêu cầu sự hiểu biết dựa trên mối quan hệ giữa 2 câu văn bản, không trực tiếp sử dụng được các mô hình ngôn ngữ. Để đào tạo được mô hình hiểu được mối quan hệ giữa các câu, chúng ta xây dựng một mô hình dự đoán câu tiếp theo dựa vào câu hiện tại, dữ liệu </a:t>
            </a:r>
            <a:r>
              <a:rPr lang="vi-VN" b="0" i="0" err="1">
                <a:solidFill>
                  <a:srgbClr val="1B1B1B"/>
                </a:solidFill>
                <a:effectLst/>
                <a:latin typeface="Open Sans" panose="020B0606030504020204" pitchFamily="34" charset="0"/>
              </a:rPr>
              <a:t>huẩn</a:t>
            </a:r>
            <a:r>
              <a:rPr lang="vi-VN" b="0" i="0">
                <a:solidFill>
                  <a:srgbClr val="1B1B1B"/>
                </a:solidFill>
                <a:effectLst/>
                <a:latin typeface="Open Sans" panose="020B0606030504020204" pitchFamily="34" charset="0"/>
              </a:rPr>
              <a:t> luyện có thể là một </a:t>
            </a:r>
            <a:r>
              <a:rPr lang="vi-VN" b="0" i="0" err="1">
                <a:solidFill>
                  <a:srgbClr val="1B1B1B"/>
                </a:solidFill>
                <a:effectLst/>
                <a:latin typeface="Open Sans" panose="020B0606030504020204" pitchFamily="34" charset="0"/>
              </a:rPr>
              <a:t>corpus</a:t>
            </a:r>
            <a:r>
              <a:rPr lang="vi-VN" b="0" i="0">
                <a:solidFill>
                  <a:srgbClr val="1B1B1B"/>
                </a:solidFill>
                <a:effectLst/>
                <a:latin typeface="Open Sans" panose="020B0606030504020204" pitchFamily="34" charset="0"/>
              </a:rPr>
              <a:t> bất kỳ nào. Cụ thể, khi chọn câu A và câu B cho mỗi </a:t>
            </a:r>
            <a:r>
              <a:rPr lang="vi-VN" b="0" i="0" err="1">
                <a:solidFill>
                  <a:srgbClr val="1B1B1B"/>
                </a:solidFill>
                <a:effectLst/>
                <a:latin typeface="Open Sans" panose="020B0606030504020204" pitchFamily="34" charset="0"/>
              </a:rPr>
              <a:t>training</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sample</a:t>
            </a:r>
            <a:r>
              <a:rPr lang="vi-VN" b="0" i="0">
                <a:solidFill>
                  <a:srgbClr val="1B1B1B"/>
                </a:solidFill>
                <a:effectLst/>
                <a:latin typeface="Open Sans" panose="020B0606030504020204" pitchFamily="34" charset="0"/>
              </a:rPr>
              <a:t>, 50% khả năng câu B là câu tiếp theo sau câu A và 50% còn lại là một câu ngẫu nhiên nào đó trong </a:t>
            </a:r>
            <a:r>
              <a:rPr lang="vi-VN" b="0" i="0" err="1">
                <a:solidFill>
                  <a:srgbClr val="1B1B1B"/>
                </a:solidFill>
                <a:effectLst/>
                <a:latin typeface="Open Sans" panose="020B0606030504020204" pitchFamily="34" charset="0"/>
              </a:rPr>
              <a:t>corpus</a:t>
            </a:r>
            <a:r>
              <a:rPr lang="vi-VN" b="0" i="0">
                <a:solidFill>
                  <a:srgbClr val="1B1B1B"/>
                </a:solidFill>
                <a:effectLst/>
                <a:latin typeface="Open Sans" panose="020B0606030504020204" pitchFamily="34" charset="0"/>
              </a:rPr>
              <a:t>.</a:t>
            </a:r>
            <a:endParaRPr lang="en-US" b="0" i="0">
              <a:solidFill>
                <a:srgbClr val="1B1B1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A7D0F48D-A060-420F-812D-5350F1112921}" type="slidenum">
              <a:rPr lang="en-US" smtClean="0"/>
              <a:t>33</a:t>
            </a:fld>
            <a:endParaRPr lang="en-US"/>
          </a:p>
        </p:txBody>
      </p:sp>
    </p:spTree>
    <p:extLst>
      <p:ext uri="{BB962C8B-B14F-4D97-AF65-F5344CB8AC3E}">
        <p14:creationId xmlns:p14="http://schemas.microsoft.com/office/powerpoint/2010/main" val="823320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1B1B1B"/>
                </a:solidFill>
                <a:effectLst/>
                <a:latin typeface="Open Sans" panose="020B0606030504020204" pitchFamily="34" charset="0"/>
              </a:rPr>
              <a:t>Đối với các nhiệm vụ phân loại câu, BERT được </a:t>
            </a:r>
            <a:r>
              <a:rPr lang="vi-VN" b="0" i="0" err="1">
                <a:solidFill>
                  <a:srgbClr val="1B1B1B"/>
                </a:solidFill>
                <a:effectLst/>
                <a:latin typeface="Open Sans" panose="020B0606030504020204" pitchFamily="34" charset="0"/>
              </a:rPr>
              <a:t>fine-tuning</a:t>
            </a:r>
            <a:r>
              <a:rPr lang="vi-VN" b="0" i="0">
                <a:solidFill>
                  <a:srgbClr val="1B1B1B"/>
                </a:solidFill>
                <a:effectLst/>
                <a:latin typeface="Open Sans" panose="020B0606030504020204" pitchFamily="34" charset="0"/>
              </a:rPr>
              <a:t> rất đơn giản. Để có được biểu diễn của một chuối đầu vào với số chiều cố định, chúng ta chỉ cần lấy </a:t>
            </a:r>
            <a:r>
              <a:rPr lang="vi-VN" b="0" i="0" err="1">
                <a:solidFill>
                  <a:srgbClr val="1B1B1B"/>
                </a:solidFill>
                <a:effectLst/>
                <a:latin typeface="Open Sans" panose="020B0606030504020204" pitchFamily="34" charset="0"/>
              </a:rPr>
              <a:t>hidden</a:t>
            </a:r>
            <a:r>
              <a:rPr lang="vi-VN" b="0" i="0">
                <a:solidFill>
                  <a:srgbClr val="1B1B1B"/>
                </a:solidFill>
                <a:effectLst/>
                <a:latin typeface="Open Sans" panose="020B0606030504020204" pitchFamily="34" charset="0"/>
              </a:rPr>
              <a:t> </a:t>
            </a:r>
            <a:r>
              <a:rPr lang="vi-VN" b="0" i="0" err="1">
                <a:solidFill>
                  <a:srgbClr val="1B1B1B"/>
                </a:solidFill>
                <a:effectLst/>
                <a:latin typeface="Open Sans" panose="020B0606030504020204" pitchFamily="34" charset="0"/>
              </a:rPr>
              <a:t>state</a:t>
            </a:r>
            <a:r>
              <a:rPr lang="vi-VN" b="0" i="0">
                <a:solidFill>
                  <a:srgbClr val="1B1B1B"/>
                </a:solidFill>
                <a:effectLst/>
                <a:latin typeface="Open Sans" panose="020B0606030504020204" pitchFamily="34" charset="0"/>
              </a:rPr>
              <a:t> ở lớp cuối cùng, tức là đầu ra của lớp </a:t>
            </a:r>
            <a:r>
              <a:rPr lang="vi-VN" b="0" i="0" err="1">
                <a:solidFill>
                  <a:srgbClr val="1B1B1B"/>
                </a:solidFill>
                <a:effectLst/>
                <a:latin typeface="Open Sans" panose="020B0606030504020204" pitchFamily="34" charset="0"/>
              </a:rPr>
              <a:t>Transformer</a:t>
            </a:r>
            <a:r>
              <a:rPr lang="vi-VN" b="0" i="0">
                <a:solidFill>
                  <a:srgbClr val="1B1B1B"/>
                </a:solidFill>
                <a:effectLst/>
                <a:latin typeface="Open Sans" panose="020B0606030504020204" pitchFamily="34" charset="0"/>
              </a:rPr>
              <a:t> cho </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đầu tiên(</a:t>
            </a:r>
            <a:r>
              <a:rPr lang="vi-VN" b="0" i="0" err="1">
                <a:solidFill>
                  <a:srgbClr val="1B1B1B"/>
                </a:solidFill>
                <a:effectLst/>
                <a:latin typeface="Open Sans" panose="020B0606030504020204" pitchFamily="34" charset="0"/>
              </a:rPr>
              <a:t>token</a:t>
            </a:r>
            <a:r>
              <a:rPr lang="vi-VN" b="0" i="0">
                <a:solidFill>
                  <a:srgbClr val="1B1B1B"/>
                </a:solidFill>
                <a:effectLst/>
                <a:latin typeface="Open Sans" panose="020B0606030504020204" pitchFamily="34" charset="0"/>
              </a:rPr>
              <a:t> đặc biệt [CLS] được xây dựng cho đầu chuỗi)</a:t>
            </a:r>
          </a:p>
        </p:txBody>
      </p:sp>
      <p:sp>
        <p:nvSpPr>
          <p:cNvPr id="4" name="Slide Number Placeholder 3"/>
          <p:cNvSpPr>
            <a:spLocks noGrp="1"/>
          </p:cNvSpPr>
          <p:nvPr>
            <p:ph type="sldNum" sz="quarter" idx="5"/>
          </p:nvPr>
        </p:nvSpPr>
        <p:spPr/>
        <p:txBody>
          <a:bodyPr/>
          <a:lstStyle/>
          <a:p>
            <a:fld id="{A7D0F48D-A060-420F-812D-5350F1112921}" type="slidenum">
              <a:rPr lang="en-US" smtClean="0"/>
              <a:t>34</a:t>
            </a:fld>
            <a:endParaRPr lang="en-US"/>
          </a:p>
        </p:txBody>
      </p:sp>
    </p:spTree>
    <p:extLst>
      <p:ext uri="{BB962C8B-B14F-4D97-AF65-F5344CB8AC3E}">
        <p14:creationId xmlns:p14="http://schemas.microsoft.com/office/powerpoint/2010/main" val="76540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gif"/></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99288" y="3241119"/>
            <a:ext cx="11724352" cy="3371937"/>
          </a:xfrm>
          <a:prstGeom prst="rect">
            <a:avLst/>
          </a:prstGeom>
        </p:spPr>
        <p:txBody>
          <a:bodyPr lIns="0" tIns="0" rIns="0" bIns="0" rtlCol="0" anchor="t">
            <a:spAutoFit/>
          </a:bodyPr>
          <a:lstStyle/>
          <a:p>
            <a:pPr>
              <a:lnSpc>
                <a:spcPts val="13562"/>
              </a:lnSpc>
            </a:pPr>
            <a:r>
              <a:rPr lang="en-US" sz="9687" spc="-106">
                <a:solidFill>
                  <a:srgbClr val="000000"/>
                </a:solidFill>
                <a:latin typeface="Muli Bold"/>
              </a:rPr>
              <a:t>Sentiment Analysis</a:t>
            </a:r>
          </a:p>
          <a:p>
            <a:pPr>
              <a:lnSpc>
                <a:spcPts val="13562"/>
              </a:lnSpc>
            </a:pPr>
            <a:endParaRPr lang="en-US" sz="9687" spc="-106">
              <a:solidFill>
                <a:srgbClr val="000000"/>
              </a:solidFill>
              <a:latin typeface="Muli Bold"/>
            </a:endParaRPr>
          </a:p>
        </p:txBody>
      </p:sp>
      <p:sp>
        <p:nvSpPr>
          <p:cNvPr id="3" name="TextBox 3"/>
          <p:cNvSpPr txBox="1"/>
          <p:nvPr/>
        </p:nvSpPr>
        <p:spPr>
          <a:xfrm>
            <a:off x="899288" y="6339801"/>
            <a:ext cx="11437054" cy="2518410"/>
          </a:xfrm>
          <a:prstGeom prst="rect">
            <a:avLst/>
          </a:prstGeom>
        </p:spPr>
        <p:txBody>
          <a:bodyPr lIns="0" tIns="0" rIns="0" bIns="0" rtlCol="0" anchor="t">
            <a:spAutoFit/>
          </a:bodyPr>
          <a:lstStyle/>
          <a:p>
            <a:pPr>
              <a:lnSpc>
                <a:spcPts val="5039"/>
              </a:lnSpc>
            </a:pPr>
            <a:r>
              <a:rPr lang="en-US" sz="3599">
                <a:solidFill>
                  <a:srgbClr val="000000"/>
                </a:solidFill>
                <a:latin typeface="Muli Regular"/>
              </a:rPr>
              <a:t>Nguyễn </a:t>
            </a:r>
            <a:r>
              <a:rPr lang="en-US" sz="3599" err="1">
                <a:solidFill>
                  <a:srgbClr val="000000"/>
                </a:solidFill>
                <a:latin typeface="Muli Regular"/>
              </a:rPr>
              <a:t>Đặng</a:t>
            </a:r>
            <a:r>
              <a:rPr lang="en-US" sz="3599">
                <a:solidFill>
                  <a:srgbClr val="000000"/>
                </a:solidFill>
                <a:latin typeface="Muli Regular"/>
              </a:rPr>
              <a:t> </a:t>
            </a:r>
            <a:r>
              <a:rPr lang="en-US" sz="3599" err="1">
                <a:solidFill>
                  <a:srgbClr val="000000"/>
                </a:solidFill>
                <a:latin typeface="Muli Regular"/>
              </a:rPr>
              <a:t>Nhật</a:t>
            </a:r>
            <a:r>
              <a:rPr lang="en-US" sz="3599">
                <a:solidFill>
                  <a:srgbClr val="000000"/>
                </a:solidFill>
                <a:latin typeface="Muli Regular"/>
              </a:rPr>
              <a:t> </a:t>
            </a:r>
            <a:r>
              <a:rPr lang="en-US" sz="3599" err="1">
                <a:solidFill>
                  <a:srgbClr val="000000"/>
                </a:solidFill>
                <a:latin typeface="Muli Regular"/>
              </a:rPr>
              <a:t>Hào</a:t>
            </a:r>
            <a:r>
              <a:rPr lang="en-US" sz="3599">
                <a:solidFill>
                  <a:srgbClr val="000000"/>
                </a:solidFill>
                <a:latin typeface="Muli Regular"/>
              </a:rPr>
              <a:t> - 20520490</a:t>
            </a:r>
          </a:p>
          <a:p>
            <a:pPr>
              <a:lnSpc>
                <a:spcPts val="5039"/>
              </a:lnSpc>
            </a:pPr>
            <a:r>
              <a:rPr lang="en-US" sz="3599">
                <a:solidFill>
                  <a:srgbClr val="000000"/>
                </a:solidFill>
                <a:latin typeface="Muli Regular"/>
              </a:rPr>
              <a:t>Bùi Nguyễn Anh Trung - 20520332</a:t>
            </a:r>
          </a:p>
          <a:p>
            <a:pPr>
              <a:lnSpc>
                <a:spcPts val="5039"/>
              </a:lnSpc>
            </a:pPr>
            <a:r>
              <a:rPr lang="en-US" sz="3599" err="1">
                <a:solidFill>
                  <a:srgbClr val="000000"/>
                </a:solidFill>
                <a:latin typeface="Muli Regular"/>
              </a:rPr>
              <a:t>Huỳnh</a:t>
            </a:r>
            <a:r>
              <a:rPr lang="en-US" sz="3599">
                <a:solidFill>
                  <a:srgbClr val="000000"/>
                </a:solidFill>
                <a:latin typeface="Muli Regular"/>
              </a:rPr>
              <a:t> </a:t>
            </a:r>
            <a:r>
              <a:rPr lang="en-US" sz="3599" err="1">
                <a:solidFill>
                  <a:srgbClr val="000000"/>
                </a:solidFill>
                <a:latin typeface="Muli Regular"/>
              </a:rPr>
              <a:t>Chấn</a:t>
            </a:r>
            <a:r>
              <a:rPr lang="en-US" sz="3599">
                <a:solidFill>
                  <a:srgbClr val="000000"/>
                </a:solidFill>
                <a:latin typeface="Muli Regular"/>
              </a:rPr>
              <a:t> Huy - 19521609</a:t>
            </a:r>
          </a:p>
          <a:p>
            <a:pPr>
              <a:lnSpc>
                <a:spcPts val="5039"/>
              </a:lnSpc>
            </a:pPr>
            <a:r>
              <a:rPr lang="en-US" sz="3599" err="1">
                <a:solidFill>
                  <a:srgbClr val="000000"/>
                </a:solidFill>
                <a:latin typeface="Muli Regular"/>
              </a:rPr>
              <a:t>Giảng</a:t>
            </a:r>
            <a:r>
              <a:rPr lang="en-US" sz="3599">
                <a:solidFill>
                  <a:srgbClr val="000000"/>
                </a:solidFill>
                <a:latin typeface="Muli Regular"/>
              </a:rPr>
              <a:t> </a:t>
            </a:r>
            <a:r>
              <a:rPr lang="en-US" sz="3599" err="1">
                <a:solidFill>
                  <a:srgbClr val="000000"/>
                </a:solidFill>
                <a:latin typeface="Muli Regular"/>
              </a:rPr>
              <a:t>viên</a:t>
            </a:r>
            <a:r>
              <a:rPr lang="en-US" sz="3599">
                <a:solidFill>
                  <a:srgbClr val="000000"/>
                </a:solidFill>
                <a:latin typeface="Muli Regular"/>
              </a:rPr>
              <a:t>: Nguyễn </a:t>
            </a:r>
            <a:r>
              <a:rPr lang="en-US" sz="3599" err="1">
                <a:solidFill>
                  <a:srgbClr val="000000"/>
                </a:solidFill>
                <a:latin typeface="Muli Regular"/>
              </a:rPr>
              <a:t>Vĩnh</a:t>
            </a:r>
            <a:r>
              <a:rPr lang="en-US" sz="3599">
                <a:solidFill>
                  <a:srgbClr val="000000"/>
                </a:solidFill>
                <a:latin typeface="Muli Regular"/>
              </a:rPr>
              <a:t> </a:t>
            </a:r>
            <a:r>
              <a:rPr lang="en-US" sz="3599" err="1">
                <a:solidFill>
                  <a:srgbClr val="000000"/>
                </a:solidFill>
                <a:latin typeface="Muli Regular"/>
              </a:rPr>
              <a:t>Tiệp</a:t>
            </a:r>
            <a:endParaRPr lang="en-US" sz="3599">
              <a:solidFill>
                <a:srgbClr val="000000"/>
              </a:solidFill>
              <a:latin typeface="Muli Regular"/>
            </a:endParaRPr>
          </a:p>
        </p:txBody>
      </p:sp>
      <p:grpSp>
        <p:nvGrpSpPr>
          <p:cNvPr id="4" name="Group 4"/>
          <p:cNvGrpSpPr/>
          <p:nvPr/>
        </p:nvGrpSpPr>
        <p:grpSpPr>
          <a:xfrm>
            <a:off x="14328902" y="2317173"/>
            <a:ext cx="7321033" cy="6340049"/>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12122944" y="7035126"/>
            <a:ext cx="4970154" cy="43041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2336342" y="5954842"/>
            <a:ext cx="2271679" cy="196728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0" name="Group 10"/>
          <p:cNvGrpSpPr/>
          <p:nvPr/>
        </p:nvGrpSpPr>
        <p:grpSpPr>
          <a:xfrm>
            <a:off x="13716000" y="342900"/>
            <a:ext cx="3799619" cy="329048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2" name="TextBox 12"/>
          <p:cNvSpPr txBox="1"/>
          <p:nvPr/>
        </p:nvSpPr>
        <p:spPr>
          <a:xfrm>
            <a:off x="2259900" y="561975"/>
            <a:ext cx="3242377" cy="1243965"/>
          </a:xfrm>
          <a:prstGeom prst="rect">
            <a:avLst/>
          </a:prstGeom>
        </p:spPr>
        <p:txBody>
          <a:bodyPr lIns="0" tIns="0" rIns="0" bIns="0" rtlCol="0" anchor="t">
            <a:spAutoFit/>
          </a:bodyPr>
          <a:lstStyle/>
          <a:p>
            <a:pPr>
              <a:lnSpc>
                <a:spcPts val="3359"/>
              </a:lnSpc>
            </a:pPr>
            <a:r>
              <a:rPr lang="en-US" sz="2400">
                <a:solidFill>
                  <a:srgbClr val="000000"/>
                </a:solidFill>
                <a:latin typeface="Muli Bold"/>
              </a:rPr>
              <a:t>CS431.N21</a:t>
            </a:r>
          </a:p>
          <a:p>
            <a:pPr>
              <a:lnSpc>
                <a:spcPts val="3359"/>
              </a:lnSpc>
              <a:spcBef>
                <a:spcPct val="0"/>
              </a:spcBef>
            </a:pPr>
            <a:r>
              <a:rPr lang="en-US" sz="2400">
                <a:solidFill>
                  <a:srgbClr val="000000"/>
                </a:solidFill>
                <a:latin typeface="Muli Bold"/>
              </a:rPr>
              <a:t>Các kỹ thuật học sâu và ứng dụng</a:t>
            </a:r>
          </a:p>
        </p:txBody>
      </p:sp>
      <p:pic>
        <p:nvPicPr>
          <p:cNvPr id="13" name="Picture 13"/>
          <p:cNvPicPr>
            <a:picLocks noChangeAspect="1"/>
          </p:cNvPicPr>
          <p:nvPr/>
        </p:nvPicPr>
        <p:blipFill>
          <a:blip r:embed="rId2"/>
          <a:srcRect l="22622" r="24230" b="16458"/>
          <a:stretch>
            <a:fillRect/>
          </a:stretch>
        </p:blipFill>
        <p:spPr>
          <a:xfrm>
            <a:off x="548111" y="609600"/>
            <a:ext cx="1522165" cy="1196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619433" y="478736"/>
            <a:ext cx="9049133" cy="93295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60090" y="-135282"/>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506942"/>
            <a:ext cx="9029700" cy="685800"/>
          </a:xfrm>
          <a:prstGeom prst="rect">
            <a:avLst/>
          </a:prstGeom>
        </p:spPr>
        <p:txBody>
          <a:bodyPr wrap="square" lIns="0" tIns="0" rIns="0" bIns="0" rtlCol="0" anchor="t">
            <a:spAutoFit/>
          </a:bodyPr>
          <a:lstStyle/>
          <a:p>
            <a:pPr marL="0" lvl="0" indent="0">
              <a:lnSpc>
                <a:spcPts val="5400"/>
              </a:lnSpc>
              <a:spcBef>
                <a:spcPct val="0"/>
              </a:spcBef>
            </a:pPr>
            <a:r>
              <a:rPr lang="en-US" sz="4500">
                <a:solidFill>
                  <a:srgbClr val="00A181"/>
                </a:solidFill>
                <a:latin typeface="Muli Bold"/>
              </a:rPr>
              <a:t>Why ? ( </a:t>
            </a:r>
            <a:r>
              <a:rPr lang="en-US" sz="4500" err="1">
                <a:solidFill>
                  <a:srgbClr val="00A181"/>
                </a:solidFill>
                <a:latin typeface="Muli Bold"/>
              </a:rPr>
              <a:t>Tại</a:t>
            </a:r>
            <a:r>
              <a:rPr lang="en-US" sz="4500">
                <a:solidFill>
                  <a:srgbClr val="00A181"/>
                </a:solidFill>
                <a:latin typeface="Muli Bold"/>
              </a:rPr>
              <a:t> </a:t>
            </a:r>
            <a:r>
              <a:rPr lang="en-US" sz="4500" err="1">
                <a:solidFill>
                  <a:srgbClr val="00A181"/>
                </a:solidFill>
                <a:latin typeface="Muli Bold"/>
              </a:rPr>
              <a:t>sao</a:t>
            </a:r>
            <a:r>
              <a:rPr lang="en-US" sz="4500">
                <a:solidFill>
                  <a:srgbClr val="00A181"/>
                </a:solidFill>
                <a:latin typeface="Muli Bold"/>
              </a:rPr>
              <a:t> </a:t>
            </a:r>
            <a:r>
              <a:rPr lang="en-US" sz="4500" err="1">
                <a:solidFill>
                  <a:srgbClr val="00A181"/>
                </a:solidFill>
                <a:latin typeface="Muli Bold"/>
              </a:rPr>
              <a:t>chọn</a:t>
            </a:r>
            <a:r>
              <a:rPr lang="en-US" sz="4500">
                <a:solidFill>
                  <a:srgbClr val="00A181"/>
                </a:solidFill>
                <a:latin typeface="Muli Bold"/>
              </a:rPr>
              <a:t> </a:t>
            </a:r>
            <a:r>
              <a:rPr lang="en-US" sz="4500" err="1">
                <a:solidFill>
                  <a:srgbClr val="00A181"/>
                </a:solidFill>
                <a:latin typeface="Muli Bold"/>
              </a:rPr>
              <a:t>dữ</a:t>
            </a:r>
            <a:r>
              <a:rPr lang="en-US" sz="4500">
                <a:solidFill>
                  <a:srgbClr val="00A181"/>
                </a:solidFill>
                <a:latin typeface="Muli Bold"/>
              </a:rPr>
              <a:t> </a:t>
            </a:r>
            <a:r>
              <a:rPr lang="en-US" sz="4500" err="1">
                <a:solidFill>
                  <a:srgbClr val="00A181"/>
                </a:solidFill>
                <a:latin typeface="Muli Bold"/>
              </a:rPr>
              <a:t>liệu</a:t>
            </a:r>
            <a:r>
              <a:rPr lang="en-US" sz="4500">
                <a:solidFill>
                  <a:srgbClr val="00A181"/>
                </a:solidFill>
                <a:latin typeface="Muli Bold"/>
              </a:rPr>
              <a:t> )</a:t>
            </a:r>
          </a:p>
        </p:txBody>
      </p:sp>
      <p:sp>
        <p:nvSpPr>
          <p:cNvPr id="9" name="TextBox 9">
            <a:extLst>
              <a:ext uri="{FF2B5EF4-FFF2-40B4-BE49-F238E27FC236}">
                <a16:creationId xmlns:a16="http://schemas.microsoft.com/office/drawing/2014/main" id="{C4F8845D-7297-7AB2-E9A1-B0A6F2E7602B}"/>
              </a:ext>
            </a:extLst>
          </p:cNvPr>
          <p:cNvSpPr txBox="1"/>
          <p:nvPr/>
        </p:nvSpPr>
        <p:spPr>
          <a:xfrm>
            <a:off x="1173383" y="2431423"/>
            <a:ext cx="12965698" cy="523438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05510" lvl="1" indent="-452755">
              <a:lnSpc>
                <a:spcPts val="5873"/>
              </a:lnSpc>
              <a:buFont typeface="Arial"/>
              <a:buChar char="•"/>
            </a:pPr>
            <a:r>
              <a:rPr lang="vi-VN" sz="4150">
                <a:solidFill>
                  <a:srgbClr val="000000"/>
                </a:solidFill>
                <a:latin typeface="Muli Bold"/>
              </a:rPr>
              <a:t>Bộ dữ liệu sử dụng tiếng Việt ít phổ biến trong NLP.</a:t>
            </a:r>
            <a:r>
              <a:rPr lang="en-US" sz="4150">
                <a:solidFill>
                  <a:srgbClr val="000000"/>
                </a:solidFill>
                <a:latin typeface="Muli Bold"/>
              </a:rPr>
              <a:t> </a:t>
            </a:r>
            <a:endParaRPr lang="vi-VN" sz="4150">
              <a:solidFill>
                <a:srgbClr val="000000"/>
              </a:solidFill>
              <a:latin typeface="Muli Bold"/>
            </a:endParaRPr>
          </a:p>
          <a:p>
            <a:pPr marL="905510" lvl="1" indent="-452755">
              <a:lnSpc>
                <a:spcPts val="5873"/>
              </a:lnSpc>
              <a:buFont typeface="Arial"/>
              <a:buChar char="•"/>
            </a:pPr>
            <a:r>
              <a:rPr lang="vi-VN" sz="4150">
                <a:solidFill>
                  <a:srgbClr val="000000"/>
                </a:solidFill>
                <a:latin typeface="Muli Bold"/>
              </a:rPr>
              <a:t>Được thu thập từ mạng xã hội nên bộ dữ liệu có tính đa dạng, ngôn ngữ tự nhiên.</a:t>
            </a:r>
            <a:endParaRPr lang="en-US" sz="4150">
              <a:solidFill>
                <a:srgbClr val="000000"/>
              </a:solidFill>
              <a:latin typeface="Muli Bold"/>
            </a:endParaRPr>
          </a:p>
          <a:p>
            <a:pPr marL="905510" lvl="1" indent="-452755">
              <a:lnSpc>
                <a:spcPts val="5873"/>
              </a:lnSpc>
              <a:buFont typeface="Arial"/>
              <a:buChar char="•"/>
            </a:pPr>
            <a:r>
              <a:rPr lang="en-US" sz="4150" err="1">
                <a:solidFill>
                  <a:srgbClr val="000000"/>
                </a:solidFill>
                <a:latin typeface="Muli Bold"/>
              </a:rPr>
              <a:t>Muốn</a:t>
            </a:r>
            <a:r>
              <a:rPr lang="en-US" sz="4150">
                <a:solidFill>
                  <a:srgbClr val="000000"/>
                </a:solidFill>
                <a:latin typeface="Muli Bold"/>
              </a:rPr>
              <a:t> </a:t>
            </a:r>
            <a:r>
              <a:rPr lang="en-US" sz="4150" err="1">
                <a:solidFill>
                  <a:srgbClr val="000000"/>
                </a:solidFill>
                <a:latin typeface="Muli Bold"/>
              </a:rPr>
              <a:t>đưa</a:t>
            </a:r>
            <a:r>
              <a:rPr lang="en-US" sz="4150">
                <a:solidFill>
                  <a:srgbClr val="000000"/>
                </a:solidFill>
                <a:latin typeface="Muli Bold"/>
              </a:rPr>
              <a:t> </a:t>
            </a:r>
            <a:r>
              <a:rPr lang="en-US" sz="4150" err="1">
                <a:solidFill>
                  <a:srgbClr val="000000"/>
                </a:solidFill>
                <a:latin typeface="Muli Bold"/>
              </a:rPr>
              <a:t>ra</a:t>
            </a:r>
            <a:r>
              <a:rPr lang="en-US" sz="4150">
                <a:solidFill>
                  <a:srgbClr val="000000"/>
                </a:solidFill>
                <a:latin typeface="Muli Bold"/>
              </a:rPr>
              <a:t> </a:t>
            </a:r>
            <a:r>
              <a:rPr lang="en-US" sz="4150" err="1">
                <a:solidFill>
                  <a:srgbClr val="000000"/>
                </a:solidFill>
                <a:latin typeface="Muli Bold"/>
              </a:rPr>
              <a:t>kết</a:t>
            </a:r>
            <a:r>
              <a:rPr lang="en-US" sz="4150">
                <a:solidFill>
                  <a:srgbClr val="000000"/>
                </a:solidFill>
                <a:latin typeface="Muli Bold"/>
              </a:rPr>
              <a:t> </a:t>
            </a:r>
            <a:r>
              <a:rPr lang="en-US" sz="4150" err="1">
                <a:solidFill>
                  <a:srgbClr val="000000"/>
                </a:solidFill>
                <a:latin typeface="Muli Bold"/>
              </a:rPr>
              <a:t>quả</a:t>
            </a:r>
            <a:r>
              <a:rPr lang="en-US" sz="4150">
                <a:solidFill>
                  <a:srgbClr val="000000"/>
                </a:solidFill>
                <a:latin typeface="Muli Bold"/>
              </a:rPr>
              <a:t> </a:t>
            </a:r>
            <a:r>
              <a:rPr lang="en-US" sz="4150" err="1">
                <a:solidFill>
                  <a:srgbClr val="000000"/>
                </a:solidFill>
                <a:latin typeface="Muli Bold"/>
              </a:rPr>
              <a:t>tốt</a:t>
            </a:r>
            <a:r>
              <a:rPr lang="en-US" sz="4150">
                <a:solidFill>
                  <a:srgbClr val="000000"/>
                </a:solidFill>
                <a:latin typeface="Muli Bold"/>
              </a:rPr>
              <a:t> </a:t>
            </a:r>
            <a:r>
              <a:rPr lang="en-US" sz="4150" err="1">
                <a:solidFill>
                  <a:srgbClr val="000000"/>
                </a:solidFill>
                <a:latin typeface="Muli Bold"/>
              </a:rPr>
              <a:t>hơn</a:t>
            </a:r>
            <a:r>
              <a:rPr lang="en-US" sz="4150">
                <a:solidFill>
                  <a:srgbClr val="000000"/>
                </a:solidFill>
                <a:latin typeface="Muli Bold"/>
              </a:rPr>
              <a:t> </a:t>
            </a:r>
            <a:r>
              <a:rPr lang="en-US" sz="4150" err="1">
                <a:solidFill>
                  <a:srgbClr val="000000"/>
                </a:solidFill>
                <a:latin typeface="Muli Bold"/>
              </a:rPr>
              <a:t>trong</a:t>
            </a:r>
            <a:r>
              <a:rPr lang="en-US" sz="4150">
                <a:solidFill>
                  <a:srgbClr val="000000"/>
                </a:solidFill>
                <a:latin typeface="Muli Bold"/>
              </a:rPr>
              <a:t> paper.</a:t>
            </a:r>
          </a:p>
          <a:p>
            <a:pPr marL="905510" lvl="1" indent="-452755">
              <a:lnSpc>
                <a:spcPts val="5873"/>
              </a:lnSpc>
              <a:buFont typeface="Arial"/>
              <a:buChar char="•"/>
            </a:pPr>
            <a:r>
              <a:rPr lang="en-US" sz="4150" err="1">
                <a:solidFill>
                  <a:srgbClr val="000000"/>
                </a:solidFill>
                <a:latin typeface="Muli Bold"/>
              </a:rPr>
              <a:t>Xây</a:t>
            </a:r>
            <a:r>
              <a:rPr lang="en-US" sz="4150">
                <a:solidFill>
                  <a:srgbClr val="000000"/>
                </a:solidFill>
                <a:latin typeface="Muli Bold"/>
              </a:rPr>
              <a:t> </a:t>
            </a:r>
            <a:r>
              <a:rPr lang="en-US" sz="4150" err="1">
                <a:solidFill>
                  <a:srgbClr val="000000"/>
                </a:solidFill>
                <a:latin typeface="Muli Bold"/>
              </a:rPr>
              <a:t>dựng</a:t>
            </a:r>
            <a:r>
              <a:rPr lang="en-US" sz="4150">
                <a:solidFill>
                  <a:srgbClr val="000000"/>
                </a:solidFill>
                <a:latin typeface="Muli Bold"/>
              </a:rPr>
              <a:t> </a:t>
            </a:r>
            <a:r>
              <a:rPr lang="en-US" sz="4150" err="1">
                <a:solidFill>
                  <a:srgbClr val="000000"/>
                </a:solidFill>
                <a:latin typeface="Muli Bold"/>
              </a:rPr>
              <a:t>chương</a:t>
            </a:r>
            <a:r>
              <a:rPr lang="en-US" sz="4150">
                <a:solidFill>
                  <a:srgbClr val="000000"/>
                </a:solidFill>
                <a:latin typeface="Muli Bold"/>
              </a:rPr>
              <a:t> </a:t>
            </a:r>
            <a:r>
              <a:rPr lang="en-US" sz="4150" err="1">
                <a:solidFill>
                  <a:srgbClr val="000000"/>
                </a:solidFill>
                <a:latin typeface="Muli Bold"/>
              </a:rPr>
              <a:t>trình</a:t>
            </a:r>
            <a:r>
              <a:rPr lang="en-US" sz="4150">
                <a:solidFill>
                  <a:srgbClr val="000000"/>
                </a:solidFill>
                <a:latin typeface="Muli Bold"/>
              </a:rPr>
              <a:t> </a:t>
            </a:r>
            <a:r>
              <a:rPr lang="en-US" sz="4150" err="1">
                <a:solidFill>
                  <a:srgbClr val="000000"/>
                </a:solidFill>
                <a:latin typeface="Muli Bold"/>
              </a:rPr>
              <a:t>có</a:t>
            </a:r>
            <a:r>
              <a:rPr lang="en-US" sz="4150">
                <a:solidFill>
                  <a:srgbClr val="000000"/>
                </a:solidFill>
                <a:latin typeface="Muli Bold"/>
              </a:rPr>
              <a:t> </a:t>
            </a:r>
            <a:r>
              <a:rPr lang="en-US" sz="4150" err="1">
                <a:solidFill>
                  <a:srgbClr val="000000"/>
                </a:solidFill>
                <a:latin typeface="Muli Bold"/>
              </a:rPr>
              <a:t>thể</a:t>
            </a:r>
            <a:r>
              <a:rPr lang="en-US" sz="4150">
                <a:solidFill>
                  <a:srgbClr val="000000"/>
                </a:solidFill>
                <a:latin typeface="Muli Bold"/>
              </a:rPr>
              <a:t> </a:t>
            </a:r>
            <a:r>
              <a:rPr lang="en-US" sz="4150" err="1">
                <a:solidFill>
                  <a:srgbClr val="000000"/>
                </a:solidFill>
                <a:latin typeface="Muli Bold"/>
              </a:rPr>
              <a:t>hiểu</a:t>
            </a:r>
            <a:r>
              <a:rPr lang="en-US" sz="4150">
                <a:solidFill>
                  <a:srgbClr val="000000"/>
                </a:solidFill>
                <a:latin typeface="Muli Bold"/>
              </a:rPr>
              <a:t> </a:t>
            </a:r>
            <a:r>
              <a:rPr lang="en-US" sz="4150" err="1">
                <a:solidFill>
                  <a:srgbClr val="000000"/>
                </a:solidFill>
                <a:latin typeface="Muli Bold"/>
              </a:rPr>
              <a:t>được</a:t>
            </a:r>
            <a:r>
              <a:rPr lang="en-US" sz="4150">
                <a:solidFill>
                  <a:srgbClr val="000000"/>
                </a:solidFill>
                <a:latin typeface="Muli Bold"/>
              </a:rPr>
              <a:t> </a:t>
            </a:r>
            <a:r>
              <a:rPr lang="en-US" sz="4150" err="1">
                <a:solidFill>
                  <a:srgbClr val="000000"/>
                </a:solidFill>
                <a:latin typeface="Muli Bold"/>
              </a:rPr>
              <a:t>cảm</a:t>
            </a:r>
            <a:r>
              <a:rPr lang="en-US" sz="4150">
                <a:solidFill>
                  <a:srgbClr val="000000"/>
                </a:solidFill>
                <a:latin typeface="Muli Bold"/>
              </a:rPr>
              <a:t> </a:t>
            </a:r>
            <a:r>
              <a:rPr lang="en-US" sz="4150" err="1">
                <a:solidFill>
                  <a:srgbClr val="000000"/>
                </a:solidFill>
                <a:latin typeface="Muli Bold"/>
              </a:rPr>
              <a:t>xúc</a:t>
            </a:r>
            <a:r>
              <a:rPr lang="en-US" sz="4150">
                <a:solidFill>
                  <a:srgbClr val="000000"/>
                </a:solidFill>
                <a:latin typeface="Muli Bold"/>
              </a:rPr>
              <a:t> </a:t>
            </a:r>
            <a:r>
              <a:rPr lang="en-US" sz="4150" err="1">
                <a:solidFill>
                  <a:srgbClr val="000000"/>
                </a:solidFill>
                <a:latin typeface="Muli Bold"/>
              </a:rPr>
              <a:t>của</a:t>
            </a:r>
            <a:r>
              <a:rPr lang="en-US" sz="4150">
                <a:solidFill>
                  <a:srgbClr val="000000"/>
                </a:solidFill>
                <a:latin typeface="Muli Bold"/>
              </a:rPr>
              <a:t> con </a:t>
            </a:r>
            <a:r>
              <a:rPr lang="en-US" sz="4150" err="1">
                <a:solidFill>
                  <a:srgbClr val="000000"/>
                </a:solidFill>
                <a:latin typeface="Muli Bold"/>
              </a:rPr>
              <a:t>người</a:t>
            </a:r>
            <a:r>
              <a:rPr lang="en-US" sz="4150">
                <a:solidFill>
                  <a:srgbClr val="000000"/>
                </a:solidFill>
                <a:latin typeface="Muli Bold"/>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60090" y="-135282"/>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506942"/>
            <a:ext cx="6612227" cy="685800"/>
          </a:xfrm>
          <a:prstGeom prst="rect">
            <a:avLst/>
          </a:prstGeom>
        </p:spPr>
        <p:txBody>
          <a:bodyPr lIns="0" tIns="0" rIns="0" bIns="0" rtlCol="0" anchor="t">
            <a:spAutoFit/>
          </a:bodyPr>
          <a:lstStyle/>
          <a:p>
            <a:pPr marL="0" lvl="0" indent="0">
              <a:lnSpc>
                <a:spcPts val="5400"/>
              </a:lnSpc>
              <a:spcBef>
                <a:spcPct val="0"/>
              </a:spcBef>
            </a:pPr>
            <a:r>
              <a:rPr lang="en-US" sz="4500" err="1">
                <a:solidFill>
                  <a:srgbClr val="00A181"/>
                </a:solidFill>
                <a:latin typeface="Muli Bold"/>
              </a:rPr>
              <a:t>Thách</a:t>
            </a:r>
            <a:r>
              <a:rPr lang="en-US" sz="4500">
                <a:solidFill>
                  <a:srgbClr val="00A181"/>
                </a:solidFill>
                <a:latin typeface="Muli Bold"/>
              </a:rPr>
              <a:t> </a:t>
            </a:r>
            <a:r>
              <a:rPr lang="en-US" sz="4500" err="1">
                <a:solidFill>
                  <a:srgbClr val="00A181"/>
                </a:solidFill>
                <a:latin typeface="Muli Bold"/>
              </a:rPr>
              <a:t>thức</a:t>
            </a:r>
            <a:r>
              <a:rPr lang="en-US" sz="4500">
                <a:solidFill>
                  <a:srgbClr val="00A181"/>
                </a:solidFill>
                <a:latin typeface="Muli Bold"/>
              </a:rPr>
              <a:t> </a:t>
            </a:r>
            <a:r>
              <a:rPr lang="en-US" sz="4500" err="1">
                <a:solidFill>
                  <a:srgbClr val="00A181"/>
                </a:solidFill>
                <a:latin typeface="Muli Bold"/>
              </a:rPr>
              <a:t>của</a:t>
            </a:r>
            <a:r>
              <a:rPr lang="en-US" sz="4500">
                <a:solidFill>
                  <a:srgbClr val="00A181"/>
                </a:solidFill>
                <a:latin typeface="Muli Bold"/>
              </a:rPr>
              <a:t> </a:t>
            </a:r>
            <a:r>
              <a:rPr lang="en-US" sz="4500" err="1">
                <a:solidFill>
                  <a:srgbClr val="00A181"/>
                </a:solidFill>
                <a:latin typeface="Muli Bold"/>
              </a:rPr>
              <a:t>dữ</a:t>
            </a:r>
            <a:r>
              <a:rPr lang="en-US" sz="4500">
                <a:solidFill>
                  <a:srgbClr val="00A181"/>
                </a:solidFill>
                <a:latin typeface="Muli Bold"/>
              </a:rPr>
              <a:t> </a:t>
            </a:r>
            <a:r>
              <a:rPr lang="en-US" sz="4500" err="1">
                <a:solidFill>
                  <a:srgbClr val="00A181"/>
                </a:solidFill>
                <a:latin typeface="Muli Bold"/>
              </a:rPr>
              <a:t>liệu</a:t>
            </a:r>
            <a:endParaRPr lang="en-US" sz="4500">
              <a:solidFill>
                <a:srgbClr val="00A181"/>
              </a:solidFill>
              <a:latin typeface="Muli Bold"/>
            </a:endParaRPr>
          </a:p>
        </p:txBody>
      </p:sp>
      <p:sp>
        <p:nvSpPr>
          <p:cNvPr id="9" name="TextBox 9"/>
          <p:cNvSpPr txBox="1"/>
          <p:nvPr/>
        </p:nvSpPr>
        <p:spPr>
          <a:xfrm>
            <a:off x="1028700" y="2286740"/>
            <a:ext cx="12631390" cy="4479175"/>
          </a:xfrm>
          <a:prstGeom prst="rect">
            <a:avLst/>
          </a:prstGeom>
        </p:spPr>
        <p:txBody>
          <a:bodyPr lIns="0" tIns="0" rIns="0" bIns="0" rtlCol="0" anchor="t">
            <a:spAutoFit/>
          </a:bodyPr>
          <a:lstStyle/>
          <a:p>
            <a:pPr marL="905738" lvl="1" indent="-452869">
              <a:lnSpc>
                <a:spcPts val="5873"/>
              </a:lnSpc>
              <a:buFont typeface="Arial"/>
              <a:buChar char="•"/>
            </a:pPr>
            <a:r>
              <a:rPr lang="en-US" sz="4195" err="1">
                <a:solidFill>
                  <a:srgbClr val="000000"/>
                </a:solidFill>
                <a:latin typeface="Muli Bold"/>
              </a:rPr>
              <a:t>Bộ</a:t>
            </a:r>
            <a:r>
              <a:rPr lang="en-US" sz="4195">
                <a:solidFill>
                  <a:srgbClr val="000000"/>
                </a:solidFill>
                <a:latin typeface="Muli Bold"/>
              </a:rPr>
              <a:t> </a:t>
            </a:r>
            <a:r>
              <a:rPr lang="en-US" sz="4195" err="1">
                <a:solidFill>
                  <a:srgbClr val="000000"/>
                </a:solidFill>
                <a:latin typeface="Muli Bold"/>
              </a:rPr>
              <a:t>dữ</a:t>
            </a:r>
            <a:r>
              <a:rPr lang="en-US" sz="4195">
                <a:solidFill>
                  <a:srgbClr val="000000"/>
                </a:solidFill>
                <a:latin typeface="Muli Bold"/>
              </a:rPr>
              <a:t> </a:t>
            </a:r>
            <a:r>
              <a:rPr lang="en-US" sz="4195" err="1">
                <a:solidFill>
                  <a:srgbClr val="000000"/>
                </a:solidFill>
                <a:latin typeface="Muli Bold"/>
              </a:rPr>
              <a:t>liệu</a:t>
            </a:r>
            <a:r>
              <a:rPr lang="en-US" sz="4195">
                <a:solidFill>
                  <a:srgbClr val="000000"/>
                </a:solidFill>
                <a:latin typeface="Muli Bold"/>
              </a:rPr>
              <a:t> </a:t>
            </a:r>
            <a:r>
              <a:rPr lang="en-US" sz="4195" err="1">
                <a:solidFill>
                  <a:srgbClr val="000000"/>
                </a:solidFill>
                <a:latin typeface="Muli Bold"/>
              </a:rPr>
              <a:t>có</a:t>
            </a:r>
            <a:r>
              <a:rPr lang="en-US" sz="4195">
                <a:solidFill>
                  <a:srgbClr val="000000"/>
                </a:solidFill>
                <a:latin typeface="Muli Bold"/>
              </a:rPr>
              <a:t> </a:t>
            </a:r>
            <a:r>
              <a:rPr lang="en-US" sz="4195" err="1">
                <a:solidFill>
                  <a:srgbClr val="000000"/>
                </a:solidFill>
                <a:latin typeface="Muli Bold"/>
              </a:rPr>
              <a:t>thể</a:t>
            </a:r>
            <a:r>
              <a:rPr lang="en-US" sz="4195">
                <a:solidFill>
                  <a:srgbClr val="000000"/>
                </a:solidFill>
                <a:latin typeface="Muli Bold"/>
              </a:rPr>
              <a:t> </a:t>
            </a:r>
            <a:r>
              <a:rPr lang="en-US" sz="4195" err="1">
                <a:solidFill>
                  <a:srgbClr val="000000"/>
                </a:solidFill>
                <a:latin typeface="Muli Bold"/>
              </a:rPr>
              <a:t>không</a:t>
            </a:r>
            <a:r>
              <a:rPr lang="en-US" sz="4195">
                <a:solidFill>
                  <a:srgbClr val="000000"/>
                </a:solidFill>
                <a:latin typeface="Muli Bold"/>
              </a:rPr>
              <a:t> </a:t>
            </a:r>
            <a:r>
              <a:rPr lang="en-US" sz="4195" err="1">
                <a:solidFill>
                  <a:srgbClr val="000000"/>
                </a:solidFill>
                <a:latin typeface="Muli Bold"/>
              </a:rPr>
              <a:t>đủ</a:t>
            </a:r>
            <a:r>
              <a:rPr lang="en-US" sz="4195">
                <a:solidFill>
                  <a:srgbClr val="000000"/>
                </a:solidFill>
                <a:latin typeface="Muli Bold"/>
              </a:rPr>
              <a:t> </a:t>
            </a:r>
            <a:r>
              <a:rPr lang="en-US" sz="4195" err="1">
                <a:solidFill>
                  <a:srgbClr val="000000"/>
                </a:solidFill>
                <a:latin typeface="Muli Bold"/>
              </a:rPr>
              <a:t>lớn</a:t>
            </a:r>
            <a:r>
              <a:rPr lang="en-US" sz="4195">
                <a:solidFill>
                  <a:srgbClr val="000000"/>
                </a:solidFill>
                <a:latin typeface="Muli Bold"/>
              </a:rPr>
              <a:t> </a:t>
            </a:r>
          </a:p>
          <a:p>
            <a:pPr marL="905738" lvl="1" indent="-452869">
              <a:lnSpc>
                <a:spcPts val="5873"/>
              </a:lnSpc>
              <a:buFont typeface="Arial"/>
              <a:buChar char="•"/>
            </a:pPr>
            <a:r>
              <a:rPr lang="en-US" sz="4195">
                <a:solidFill>
                  <a:srgbClr val="000000"/>
                </a:solidFill>
                <a:latin typeface="Muli Bold"/>
              </a:rPr>
              <a:t>Xen </a:t>
            </a:r>
            <a:r>
              <a:rPr lang="en-US" sz="4195" err="1">
                <a:solidFill>
                  <a:srgbClr val="000000"/>
                </a:solidFill>
                <a:latin typeface="Muli Bold"/>
              </a:rPr>
              <a:t>lẫn</a:t>
            </a:r>
            <a:r>
              <a:rPr lang="en-US" sz="4195">
                <a:solidFill>
                  <a:srgbClr val="000000"/>
                </a:solidFill>
                <a:latin typeface="Muli Bold"/>
              </a:rPr>
              <a:t> </a:t>
            </a:r>
            <a:r>
              <a:rPr lang="en-US" sz="4195" err="1">
                <a:solidFill>
                  <a:srgbClr val="000000"/>
                </a:solidFill>
                <a:latin typeface="Muli Bold"/>
              </a:rPr>
              <a:t>nhiều</a:t>
            </a:r>
            <a:r>
              <a:rPr lang="en-US" sz="4195">
                <a:solidFill>
                  <a:srgbClr val="000000"/>
                </a:solidFill>
                <a:latin typeface="Muli Bold"/>
              </a:rPr>
              <a:t> </a:t>
            </a:r>
            <a:r>
              <a:rPr lang="en-US" sz="4195" err="1">
                <a:solidFill>
                  <a:srgbClr val="000000"/>
                </a:solidFill>
                <a:latin typeface="Muli Bold"/>
              </a:rPr>
              <a:t>loại</a:t>
            </a:r>
            <a:r>
              <a:rPr lang="en-US" sz="4195">
                <a:solidFill>
                  <a:srgbClr val="000000"/>
                </a:solidFill>
                <a:latin typeface="Muli Bold"/>
              </a:rPr>
              <a:t> </a:t>
            </a:r>
            <a:r>
              <a:rPr lang="en-US" sz="4195" err="1">
                <a:solidFill>
                  <a:srgbClr val="000000"/>
                </a:solidFill>
                <a:latin typeface="Muli Bold"/>
              </a:rPr>
              <a:t>ngôn</a:t>
            </a:r>
            <a:r>
              <a:rPr lang="en-US" sz="4195">
                <a:solidFill>
                  <a:srgbClr val="000000"/>
                </a:solidFill>
                <a:latin typeface="Muli Bold"/>
              </a:rPr>
              <a:t> </a:t>
            </a:r>
            <a:r>
              <a:rPr lang="en-US" sz="4195" err="1">
                <a:solidFill>
                  <a:srgbClr val="000000"/>
                </a:solidFill>
                <a:latin typeface="Muli Bold"/>
              </a:rPr>
              <a:t>ngữ</a:t>
            </a:r>
            <a:r>
              <a:rPr lang="en-US" sz="4195">
                <a:solidFill>
                  <a:srgbClr val="000000"/>
                </a:solidFill>
                <a:latin typeface="Muli Bold"/>
              </a:rPr>
              <a:t>.</a:t>
            </a:r>
          </a:p>
          <a:p>
            <a:pPr marL="905738" lvl="1" indent="-452869">
              <a:lnSpc>
                <a:spcPts val="5873"/>
              </a:lnSpc>
              <a:buFont typeface="Arial"/>
              <a:buChar char="•"/>
            </a:pPr>
            <a:r>
              <a:rPr lang="en-US" sz="4195" err="1">
                <a:solidFill>
                  <a:srgbClr val="000000"/>
                </a:solidFill>
                <a:latin typeface="Muli Bold"/>
              </a:rPr>
              <a:t>Có</a:t>
            </a:r>
            <a:r>
              <a:rPr lang="en-US" sz="4195">
                <a:solidFill>
                  <a:srgbClr val="000000"/>
                </a:solidFill>
                <a:latin typeface="Muli Bold"/>
              </a:rPr>
              <a:t> </a:t>
            </a:r>
            <a:r>
              <a:rPr lang="en-US" sz="4195" err="1">
                <a:solidFill>
                  <a:srgbClr val="000000"/>
                </a:solidFill>
                <a:latin typeface="Muli Bold"/>
              </a:rPr>
              <a:t>nhiều</a:t>
            </a:r>
            <a:r>
              <a:rPr lang="en-US" sz="4195">
                <a:solidFill>
                  <a:srgbClr val="000000"/>
                </a:solidFill>
                <a:latin typeface="Muli Bold"/>
              </a:rPr>
              <a:t> </a:t>
            </a:r>
            <a:r>
              <a:rPr lang="en-US" sz="4195" err="1">
                <a:solidFill>
                  <a:srgbClr val="000000"/>
                </a:solidFill>
                <a:latin typeface="Muli Bold"/>
              </a:rPr>
              <a:t>nhiễu</a:t>
            </a:r>
            <a:r>
              <a:rPr lang="en-US" sz="4195">
                <a:solidFill>
                  <a:srgbClr val="000000"/>
                </a:solidFill>
                <a:latin typeface="Muli Bold"/>
              </a:rPr>
              <a:t> </a:t>
            </a:r>
            <a:r>
              <a:rPr lang="en-US" sz="4195" err="1">
                <a:solidFill>
                  <a:srgbClr val="000000"/>
                </a:solidFill>
                <a:latin typeface="Muli Bold"/>
              </a:rPr>
              <a:t>từ</a:t>
            </a:r>
            <a:r>
              <a:rPr lang="en-US" sz="4195">
                <a:solidFill>
                  <a:srgbClr val="000000"/>
                </a:solidFill>
                <a:latin typeface="Muli Bold"/>
              </a:rPr>
              <a:t> </a:t>
            </a:r>
            <a:r>
              <a:rPr lang="en-US" sz="4195" err="1">
                <a:solidFill>
                  <a:srgbClr val="000000"/>
                </a:solidFill>
                <a:latin typeface="Muli Bold"/>
              </a:rPr>
              <a:t>viết</a:t>
            </a:r>
            <a:r>
              <a:rPr lang="en-US" sz="4195">
                <a:solidFill>
                  <a:srgbClr val="000000"/>
                </a:solidFill>
                <a:latin typeface="Muli Bold"/>
              </a:rPr>
              <a:t> </a:t>
            </a:r>
            <a:r>
              <a:rPr lang="en-US" sz="4195" err="1">
                <a:solidFill>
                  <a:srgbClr val="000000"/>
                </a:solidFill>
                <a:latin typeface="Muli Bold"/>
              </a:rPr>
              <a:t>tắt</a:t>
            </a:r>
            <a:r>
              <a:rPr lang="en-US" sz="4195">
                <a:solidFill>
                  <a:srgbClr val="000000"/>
                </a:solidFill>
                <a:latin typeface="Muli Bold"/>
              </a:rPr>
              <a:t>, </a:t>
            </a:r>
            <a:r>
              <a:rPr lang="en-US" sz="4195" err="1">
                <a:solidFill>
                  <a:srgbClr val="000000"/>
                </a:solidFill>
                <a:latin typeface="Muli Bold"/>
              </a:rPr>
              <a:t>kí</a:t>
            </a:r>
            <a:r>
              <a:rPr lang="en-US" sz="4195">
                <a:solidFill>
                  <a:srgbClr val="000000"/>
                </a:solidFill>
                <a:latin typeface="Muli Bold"/>
              </a:rPr>
              <a:t> </a:t>
            </a:r>
            <a:r>
              <a:rPr lang="en-US" sz="4195" err="1">
                <a:solidFill>
                  <a:srgbClr val="000000"/>
                </a:solidFill>
                <a:latin typeface="Muli Bold"/>
              </a:rPr>
              <a:t>hiệu</a:t>
            </a:r>
            <a:r>
              <a:rPr lang="en-US" sz="4195">
                <a:solidFill>
                  <a:srgbClr val="000000"/>
                </a:solidFill>
                <a:latin typeface="Muli Bold"/>
              </a:rPr>
              <a:t> </a:t>
            </a:r>
            <a:r>
              <a:rPr lang="en-US" sz="4195" err="1">
                <a:solidFill>
                  <a:srgbClr val="000000"/>
                </a:solidFill>
                <a:latin typeface="Muli Bold"/>
              </a:rPr>
              <a:t>đặc</a:t>
            </a:r>
            <a:r>
              <a:rPr lang="en-US" sz="4195">
                <a:solidFill>
                  <a:srgbClr val="000000"/>
                </a:solidFill>
                <a:latin typeface="Muli Bold"/>
              </a:rPr>
              <a:t> </a:t>
            </a:r>
            <a:r>
              <a:rPr lang="en-US" sz="4195" err="1">
                <a:solidFill>
                  <a:srgbClr val="000000"/>
                </a:solidFill>
                <a:latin typeface="Muli Bold"/>
              </a:rPr>
              <a:t>biệt</a:t>
            </a:r>
            <a:r>
              <a:rPr lang="en-US" sz="4195">
                <a:solidFill>
                  <a:srgbClr val="000000"/>
                </a:solidFill>
                <a:latin typeface="Muli Bold"/>
              </a:rPr>
              <a:t>, </a:t>
            </a:r>
            <a:r>
              <a:rPr lang="en-US" sz="4195" err="1">
                <a:solidFill>
                  <a:srgbClr val="000000"/>
                </a:solidFill>
                <a:latin typeface="Muli Bold"/>
              </a:rPr>
              <a:t>sai</a:t>
            </a:r>
            <a:r>
              <a:rPr lang="en-US" sz="4195">
                <a:solidFill>
                  <a:srgbClr val="000000"/>
                </a:solidFill>
                <a:latin typeface="Muli Bold"/>
              </a:rPr>
              <a:t> </a:t>
            </a:r>
            <a:r>
              <a:rPr lang="en-US" sz="4195" err="1">
                <a:solidFill>
                  <a:srgbClr val="000000"/>
                </a:solidFill>
                <a:latin typeface="Muli Bold"/>
              </a:rPr>
              <a:t>chính</a:t>
            </a:r>
            <a:r>
              <a:rPr lang="en-US" sz="4195">
                <a:solidFill>
                  <a:srgbClr val="000000"/>
                </a:solidFill>
                <a:latin typeface="Muli Bold"/>
              </a:rPr>
              <a:t> </a:t>
            </a:r>
            <a:r>
              <a:rPr lang="en-US" sz="4195" err="1">
                <a:solidFill>
                  <a:srgbClr val="000000"/>
                </a:solidFill>
                <a:latin typeface="Muli Bold"/>
              </a:rPr>
              <a:t>tả</a:t>
            </a:r>
            <a:r>
              <a:rPr lang="en-US" sz="4195">
                <a:solidFill>
                  <a:srgbClr val="000000"/>
                </a:solidFill>
                <a:latin typeface="Muli Bold"/>
              </a:rPr>
              <a:t>, </a:t>
            </a:r>
            <a:r>
              <a:rPr lang="en-US" sz="4195" err="1">
                <a:solidFill>
                  <a:srgbClr val="000000"/>
                </a:solidFill>
                <a:latin typeface="Muli Bold"/>
              </a:rPr>
              <a:t>teencode</a:t>
            </a:r>
            <a:r>
              <a:rPr lang="en-US" sz="4195">
                <a:solidFill>
                  <a:srgbClr val="000000"/>
                </a:solidFill>
                <a:latin typeface="Muli Bold"/>
              </a:rPr>
              <a:t>,....</a:t>
            </a:r>
          </a:p>
          <a:p>
            <a:pPr marL="905738" lvl="1" indent="-452869">
              <a:lnSpc>
                <a:spcPts val="5873"/>
              </a:lnSpc>
              <a:buFont typeface="Arial"/>
              <a:buChar char="•"/>
            </a:pPr>
            <a:r>
              <a:rPr lang="en-US" sz="4195" err="1">
                <a:solidFill>
                  <a:srgbClr val="000000"/>
                </a:solidFill>
                <a:latin typeface="Muli Bold"/>
              </a:rPr>
              <a:t>Có</a:t>
            </a:r>
            <a:r>
              <a:rPr lang="en-US" sz="4195">
                <a:solidFill>
                  <a:srgbClr val="000000"/>
                </a:solidFill>
                <a:latin typeface="Muli Bold"/>
              </a:rPr>
              <a:t> 7 labels, </a:t>
            </a:r>
            <a:r>
              <a:rPr lang="en-US" sz="4195" err="1">
                <a:solidFill>
                  <a:srgbClr val="000000"/>
                </a:solidFill>
                <a:latin typeface="Muli Bold"/>
              </a:rPr>
              <a:t>đôi</a:t>
            </a:r>
            <a:r>
              <a:rPr lang="en-US" sz="4195">
                <a:solidFill>
                  <a:srgbClr val="000000"/>
                </a:solidFill>
                <a:latin typeface="Muli Bold"/>
              </a:rPr>
              <a:t> </a:t>
            </a:r>
            <a:r>
              <a:rPr lang="en-US" sz="4195" err="1">
                <a:solidFill>
                  <a:srgbClr val="000000"/>
                </a:solidFill>
                <a:latin typeface="Muli Bold"/>
              </a:rPr>
              <a:t>khi</a:t>
            </a:r>
            <a:r>
              <a:rPr lang="en-US" sz="4195">
                <a:solidFill>
                  <a:srgbClr val="000000"/>
                </a:solidFill>
                <a:latin typeface="Muli Bold"/>
              </a:rPr>
              <a:t> con </a:t>
            </a:r>
            <a:r>
              <a:rPr lang="en-US" sz="4195" err="1">
                <a:solidFill>
                  <a:srgbClr val="000000"/>
                </a:solidFill>
                <a:latin typeface="Muli Bold"/>
              </a:rPr>
              <a:t>người</a:t>
            </a:r>
            <a:r>
              <a:rPr lang="en-US" sz="4195">
                <a:solidFill>
                  <a:srgbClr val="000000"/>
                </a:solidFill>
                <a:latin typeface="Muli Bold"/>
              </a:rPr>
              <a:t> </a:t>
            </a:r>
            <a:r>
              <a:rPr lang="en-US" sz="4195" err="1">
                <a:solidFill>
                  <a:srgbClr val="000000"/>
                </a:solidFill>
                <a:latin typeface="Muli Bold"/>
              </a:rPr>
              <a:t>cũng</a:t>
            </a:r>
            <a:r>
              <a:rPr lang="en-US" sz="4195">
                <a:solidFill>
                  <a:srgbClr val="000000"/>
                </a:solidFill>
                <a:latin typeface="Muli Bold"/>
              </a:rPr>
              <a:t> </a:t>
            </a:r>
            <a:r>
              <a:rPr lang="en-US" sz="4195" err="1">
                <a:solidFill>
                  <a:srgbClr val="000000"/>
                </a:solidFill>
                <a:latin typeface="Muli Bold"/>
              </a:rPr>
              <a:t>không</a:t>
            </a:r>
            <a:r>
              <a:rPr lang="en-US" sz="4195">
                <a:solidFill>
                  <a:srgbClr val="000000"/>
                </a:solidFill>
                <a:latin typeface="Muli Bold"/>
              </a:rPr>
              <a:t> </a:t>
            </a:r>
            <a:r>
              <a:rPr lang="en-US" sz="4195" err="1">
                <a:solidFill>
                  <a:srgbClr val="000000"/>
                </a:solidFill>
                <a:latin typeface="Muli Bold"/>
              </a:rPr>
              <a:t>thể</a:t>
            </a:r>
            <a:r>
              <a:rPr lang="en-US" sz="4195">
                <a:solidFill>
                  <a:srgbClr val="000000"/>
                </a:solidFill>
                <a:latin typeface="Muli Bold"/>
              </a:rPr>
              <a:t> </a:t>
            </a:r>
            <a:r>
              <a:rPr lang="en-US" sz="4195" err="1">
                <a:solidFill>
                  <a:srgbClr val="000000"/>
                </a:solidFill>
                <a:latin typeface="Muli Bold"/>
              </a:rPr>
              <a:t>phân</a:t>
            </a:r>
            <a:r>
              <a:rPr lang="en-US" sz="4195">
                <a:solidFill>
                  <a:srgbClr val="000000"/>
                </a:solidFill>
                <a:latin typeface="Muli Bold"/>
              </a:rPr>
              <a:t> </a:t>
            </a:r>
            <a:r>
              <a:rPr lang="en-US" sz="4195" err="1">
                <a:solidFill>
                  <a:srgbClr val="000000"/>
                </a:solidFill>
                <a:latin typeface="Muli Bold"/>
              </a:rPr>
              <a:t>biệt</a:t>
            </a:r>
            <a:r>
              <a:rPr lang="en-US" sz="4195">
                <a:solidFill>
                  <a:srgbClr val="000000"/>
                </a:solidFill>
                <a:latin typeface="Muli Bold"/>
              </a:rPr>
              <a:t> </a:t>
            </a:r>
            <a:r>
              <a:rPr lang="en-US" sz="4195" err="1">
                <a:solidFill>
                  <a:srgbClr val="000000"/>
                </a:solidFill>
                <a:latin typeface="Muli Bold"/>
              </a:rPr>
              <a:t>chính</a:t>
            </a:r>
            <a:r>
              <a:rPr lang="en-US" sz="4195">
                <a:solidFill>
                  <a:srgbClr val="000000"/>
                </a:solidFill>
                <a:latin typeface="Muli Bold"/>
              </a:rPr>
              <a:t> </a:t>
            </a:r>
            <a:r>
              <a:rPr lang="en-US" sz="4195" err="1">
                <a:solidFill>
                  <a:srgbClr val="000000"/>
                </a:solidFill>
                <a:latin typeface="Muli Bold"/>
              </a:rPr>
              <a:t>xác</a:t>
            </a:r>
            <a:r>
              <a:rPr lang="en-US" sz="4195">
                <a:solidFill>
                  <a:srgbClr val="000000"/>
                </a:solidFill>
                <a:latin typeface="Muli Bold"/>
              </a:rPr>
              <a:t>.</a:t>
            </a:r>
          </a:p>
        </p:txBody>
      </p:sp>
    </p:spTree>
    <p:extLst>
      <p:ext uri="{BB962C8B-B14F-4D97-AF65-F5344CB8AC3E}">
        <p14:creationId xmlns:p14="http://schemas.microsoft.com/office/powerpoint/2010/main" val="236025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60090" y="-135282"/>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506942"/>
            <a:ext cx="6612227" cy="685800"/>
          </a:xfrm>
          <a:prstGeom prst="rect">
            <a:avLst/>
          </a:prstGeom>
        </p:spPr>
        <p:txBody>
          <a:bodyPr lIns="0" tIns="0" rIns="0" bIns="0" rtlCol="0" anchor="t">
            <a:spAutoFit/>
          </a:bodyPr>
          <a:lstStyle/>
          <a:p>
            <a:pPr marL="0" lvl="0" indent="0">
              <a:lnSpc>
                <a:spcPts val="5400"/>
              </a:lnSpc>
              <a:spcBef>
                <a:spcPct val="0"/>
              </a:spcBef>
            </a:pPr>
            <a:r>
              <a:rPr lang="en-US" sz="4500">
                <a:solidFill>
                  <a:srgbClr val="00A181"/>
                </a:solidFill>
                <a:latin typeface="Muli Bold"/>
              </a:rPr>
              <a:t>Thách thức của dữ liệu</a:t>
            </a:r>
          </a:p>
        </p:txBody>
      </p:sp>
      <p:sp>
        <p:nvSpPr>
          <p:cNvPr id="9" name="TextBox 9"/>
          <p:cNvSpPr txBox="1"/>
          <p:nvPr/>
        </p:nvSpPr>
        <p:spPr>
          <a:xfrm>
            <a:off x="1325232" y="3162300"/>
            <a:ext cx="12631390" cy="2965940"/>
          </a:xfrm>
          <a:prstGeom prst="rect">
            <a:avLst/>
          </a:prstGeom>
        </p:spPr>
        <p:txBody>
          <a:bodyPr lIns="0" tIns="0" rIns="0" bIns="0" rtlCol="0" anchor="t">
            <a:spAutoFit/>
          </a:bodyPr>
          <a:lstStyle/>
          <a:p>
            <a:pPr marL="905739" lvl="1" indent="-452869">
              <a:lnSpc>
                <a:spcPts val="5873"/>
              </a:lnSpc>
              <a:buFont typeface="Arial"/>
              <a:buChar char="•"/>
            </a:pPr>
            <a:r>
              <a:rPr lang="en-US" sz="4195">
                <a:solidFill>
                  <a:srgbClr val="000000"/>
                </a:solidFill>
                <a:latin typeface="Muli Bold"/>
              </a:rPr>
              <a:t>"</a:t>
            </a:r>
            <a:r>
              <a:rPr lang="en-US" sz="4195" err="1">
                <a:solidFill>
                  <a:srgbClr val="000000"/>
                </a:solidFill>
                <a:latin typeface="Muli Bold"/>
              </a:rPr>
              <a:t>dhs</a:t>
            </a:r>
            <a:r>
              <a:rPr lang="en-US" sz="4195">
                <a:solidFill>
                  <a:srgbClr val="000000"/>
                </a:solidFill>
                <a:latin typeface="Muli Bold"/>
              </a:rPr>
              <a:t> </a:t>
            </a:r>
            <a:r>
              <a:rPr lang="en-US" sz="4195" err="1">
                <a:solidFill>
                  <a:srgbClr val="000000"/>
                </a:solidFill>
                <a:latin typeface="Muli Bold"/>
              </a:rPr>
              <a:t>nhìn</a:t>
            </a:r>
            <a:r>
              <a:rPr lang="en-US" sz="4195">
                <a:solidFill>
                  <a:srgbClr val="000000"/>
                </a:solidFill>
                <a:latin typeface="Muli Bold"/>
              </a:rPr>
              <a:t> </a:t>
            </a:r>
            <a:r>
              <a:rPr lang="en-US" sz="4195" err="1">
                <a:solidFill>
                  <a:srgbClr val="000000"/>
                </a:solidFill>
                <a:latin typeface="Muli Bold"/>
              </a:rPr>
              <a:t>thằng</a:t>
            </a:r>
            <a:r>
              <a:rPr lang="en-US" sz="4195">
                <a:solidFill>
                  <a:srgbClr val="000000"/>
                </a:solidFill>
                <a:latin typeface="Muli Bold"/>
              </a:rPr>
              <a:t> </a:t>
            </a:r>
            <a:r>
              <a:rPr lang="en-US" sz="4195" err="1">
                <a:solidFill>
                  <a:srgbClr val="000000"/>
                </a:solidFill>
                <a:latin typeface="Muli Bold"/>
              </a:rPr>
              <a:t>đầu</a:t>
            </a:r>
            <a:r>
              <a:rPr lang="en-US" sz="4195">
                <a:solidFill>
                  <a:srgbClr val="000000"/>
                </a:solidFill>
                <a:latin typeface="Muli Bold"/>
              </a:rPr>
              <a:t> </a:t>
            </a:r>
            <a:r>
              <a:rPr lang="en-US" sz="4195" err="1">
                <a:solidFill>
                  <a:srgbClr val="000000"/>
                </a:solidFill>
                <a:latin typeface="Muli Bold"/>
              </a:rPr>
              <a:t>tiên</a:t>
            </a:r>
            <a:r>
              <a:rPr lang="en-US" sz="4195">
                <a:solidFill>
                  <a:srgbClr val="000000"/>
                </a:solidFill>
                <a:latin typeface="Muli Bold"/>
              </a:rPr>
              <a:t> </a:t>
            </a:r>
            <a:r>
              <a:rPr lang="en-US" sz="4195" err="1">
                <a:solidFill>
                  <a:srgbClr val="000000"/>
                </a:solidFill>
                <a:latin typeface="Muli Bold"/>
              </a:rPr>
              <a:t>trông</a:t>
            </a:r>
            <a:r>
              <a:rPr lang="en-US" sz="4195">
                <a:solidFill>
                  <a:srgbClr val="000000"/>
                </a:solidFill>
                <a:latin typeface="Muli Bold"/>
              </a:rPr>
              <a:t> </a:t>
            </a:r>
            <a:r>
              <a:rPr lang="en-US" sz="4195" err="1">
                <a:solidFill>
                  <a:srgbClr val="000000"/>
                </a:solidFill>
                <a:latin typeface="Muli Bold"/>
              </a:rPr>
              <a:t>ớn</a:t>
            </a:r>
            <a:r>
              <a:rPr lang="en-US" sz="4195">
                <a:solidFill>
                  <a:srgbClr val="000000"/>
                </a:solidFill>
                <a:latin typeface="Muli Bold"/>
              </a:rPr>
              <a:t> </a:t>
            </a:r>
            <a:r>
              <a:rPr lang="en-US" sz="4195" err="1">
                <a:solidFill>
                  <a:srgbClr val="000000"/>
                </a:solidFill>
                <a:latin typeface="Muli Bold"/>
              </a:rPr>
              <a:t>vãi</a:t>
            </a:r>
            <a:r>
              <a:rPr lang="en-US" sz="4195">
                <a:solidFill>
                  <a:srgbClr val="000000"/>
                </a:solidFill>
                <a:latin typeface="Muli Bold"/>
              </a:rPr>
              <a:t> :| </a:t>
            </a:r>
            <a:r>
              <a:rPr lang="en-US" sz="4195" err="1">
                <a:solidFill>
                  <a:srgbClr val="000000"/>
                </a:solidFill>
                <a:latin typeface="Muli Bold"/>
              </a:rPr>
              <a:t>chị</a:t>
            </a:r>
            <a:r>
              <a:rPr lang="en-US" sz="4195">
                <a:solidFill>
                  <a:srgbClr val="000000"/>
                </a:solidFill>
                <a:latin typeface="Muli Bold"/>
              </a:rPr>
              <a:t> </a:t>
            </a:r>
            <a:r>
              <a:rPr lang="en-US" sz="4195" err="1">
                <a:solidFill>
                  <a:srgbClr val="000000"/>
                </a:solidFill>
                <a:latin typeface="Muli Bold"/>
              </a:rPr>
              <a:t>em</a:t>
            </a:r>
            <a:r>
              <a:rPr lang="en-US" sz="4195">
                <a:solidFill>
                  <a:srgbClr val="000000"/>
                </a:solidFill>
                <a:latin typeface="Muli Bold"/>
              </a:rPr>
              <a:t> </a:t>
            </a:r>
            <a:r>
              <a:rPr lang="en-US" sz="4195" err="1">
                <a:solidFill>
                  <a:srgbClr val="000000"/>
                </a:solidFill>
                <a:latin typeface="Muli Bold"/>
              </a:rPr>
              <a:t>bg</a:t>
            </a:r>
            <a:r>
              <a:rPr lang="en-US" sz="4195">
                <a:solidFill>
                  <a:srgbClr val="000000"/>
                </a:solidFill>
                <a:latin typeface="Muli Bold"/>
              </a:rPr>
              <a:t> </a:t>
            </a:r>
            <a:r>
              <a:rPr lang="en-US" sz="4195" err="1">
                <a:solidFill>
                  <a:srgbClr val="000000"/>
                </a:solidFill>
                <a:latin typeface="Muli Bold"/>
              </a:rPr>
              <a:t>thích</a:t>
            </a:r>
            <a:r>
              <a:rPr lang="en-US" sz="4195">
                <a:solidFill>
                  <a:srgbClr val="000000"/>
                </a:solidFill>
                <a:latin typeface="Muli Bold"/>
              </a:rPr>
              <a:t> style </a:t>
            </a:r>
            <a:r>
              <a:rPr lang="en-US" sz="4195" err="1">
                <a:solidFill>
                  <a:srgbClr val="000000"/>
                </a:solidFill>
                <a:latin typeface="Muli Bold"/>
              </a:rPr>
              <a:t>lạ</a:t>
            </a:r>
            <a:r>
              <a:rPr lang="en-US" sz="4195">
                <a:solidFill>
                  <a:srgbClr val="000000"/>
                </a:solidFill>
                <a:latin typeface="Muli Bold"/>
              </a:rPr>
              <a:t> </a:t>
            </a:r>
            <a:r>
              <a:rPr lang="en-US" sz="4195" err="1">
                <a:solidFill>
                  <a:srgbClr val="000000"/>
                </a:solidFill>
                <a:latin typeface="Muli Bold"/>
              </a:rPr>
              <a:t>ghê</a:t>
            </a:r>
            <a:r>
              <a:rPr lang="en-US" sz="4195">
                <a:solidFill>
                  <a:srgbClr val="000000"/>
                </a:solidFill>
                <a:latin typeface="Muli Bold"/>
              </a:rPr>
              <a:t> ta :| </a:t>
            </a:r>
            <a:r>
              <a:rPr lang="en-US" sz="4195" err="1">
                <a:solidFill>
                  <a:srgbClr val="000000"/>
                </a:solidFill>
                <a:latin typeface="Muli Bold"/>
              </a:rPr>
              <a:t>bá</a:t>
            </a:r>
            <a:r>
              <a:rPr lang="en-US" sz="4195">
                <a:solidFill>
                  <a:srgbClr val="000000"/>
                </a:solidFill>
                <a:latin typeface="Muli Bold"/>
              </a:rPr>
              <a:t> </a:t>
            </a:r>
            <a:r>
              <a:rPr lang="en-US" sz="4195" err="1">
                <a:solidFill>
                  <a:srgbClr val="000000"/>
                </a:solidFill>
                <a:latin typeface="Muli Bold"/>
              </a:rPr>
              <a:t>khí</a:t>
            </a:r>
            <a:r>
              <a:rPr lang="en-US" sz="4195">
                <a:solidFill>
                  <a:srgbClr val="000000"/>
                </a:solidFill>
                <a:latin typeface="Muli Bold"/>
              </a:rPr>
              <a:t> ????" (Disgust)</a:t>
            </a:r>
          </a:p>
          <a:p>
            <a:pPr>
              <a:lnSpc>
                <a:spcPts val="5873"/>
              </a:lnSpc>
            </a:pPr>
            <a:r>
              <a:rPr lang="en-US" sz="4195">
                <a:solidFill>
                  <a:srgbClr val="000000"/>
                </a:solidFill>
                <a:latin typeface="Muli Bold"/>
              </a:rPr>
              <a:t>=&gt; </a:t>
            </a:r>
            <a:r>
              <a:rPr lang="en-US" sz="4195" err="1">
                <a:solidFill>
                  <a:srgbClr val="000000"/>
                </a:solidFill>
                <a:latin typeface="Muli Bold"/>
              </a:rPr>
              <a:t>viết</a:t>
            </a:r>
            <a:r>
              <a:rPr lang="en-US" sz="4195">
                <a:solidFill>
                  <a:srgbClr val="000000"/>
                </a:solidFill>
                <a:latin typeface="Muli Bold"/>
              </a:rPr>
              <a:t> </a:t>
            </a:r>
            <a:r>
              <a:rPr lang="en-US" sz="4195" err="1">
                <a:solidFill>
                  <a:srgbClr val="000000"/>
                </a:solidFill>
                <a:latin typeface="Muli Bold"/>
              </a:rPr>
              <a:t>tắt</a:t>
            </a:r>
            <a:r>
              <a:rPr lang="en-US" sz="4195">
                <a:solidFill>
                  <a:srgbClr val="000000"/>
                </a:solidFill>
                <a:latin typeface="Muli Bold"/>
              </a:rPr>
              <a:t>, </a:t>
            </a:r>
            <a:r>
              <a:rPr lang="en-US" sz="4195" err="1">
                <a:solidFill>
                  <a:srgbClr val="000000"/>
                </a:solidFill>
                <a:latin typeface="Muli Bold"/>
              </a:rPr>
              <a:t>dùng</a:t>
            </a:r>
            <a:r>
              <a:rPr lang="en-US" sz="4195">
                <a:solidFill>
                  <a:srgbClr val="000000"/>
                </a:solidFill>
                <a:latin typeface="Muli Bold"/>
              </a:rPr>
              <a:t> xen </a:t>
            </a:r>
            <a:r>
              <a:rPr lang="en-US" sz="4195" err="1">
                <a:solidFill>
                  <a:srgbClr val="000000"/>
                </a:solidFill>
                <a:latin typeface="Muli Bold"/>
              </a:rPr>
              <a:t>kẽ</a:t>
            </a:r>
            <a:r>
              <a:rPr lang="en-US" sz="4195">
                <a:solidFill>
                  <a:srgbClr val="000000"/>
                </a:solidFill>
                <a:latin typeface="Muli Bold"/>
              </a:rPr>
              <a:t> Anh, </a:t>
            </a:r>
            <a:r>
              <a:rPr lang="en-US" sz="4195" err="1">
                <a:solidFill>
                  <a:srgbClr val="000000"/>
                </a:solidFill>
                <a:latin typeface="Muli Bold"/>
              </a:rPr>
              <a:t>Việt</a:t>
            </a:r>
            <a:r>
              <a:rPr lang="en-US" sz="4195">
                <a:solidFill>
                  <a:srgbClr val="000000"/>
                </a:solidFill>
                <a:latin typeface="Muli Bold"/>
              </a:rPr>
              <a:t> </a:t>
            </a:r>
            <a:r>
              <a:rPr lang="en-US" sz="4195" err="1">
                <a:solidFill>
                  <a:srgbClr val="000000"/>
                </a:solidFill>
                <a:latin typeface="Muli Bold"/>
              </a:rPr>
              <a:t>và</a:t>
            </a:r>
            <a:r>
              <a:rPr lang="en-US" sz="4195">
                <a:solidFill>
                  <a:srgbClr val="000000"/>
                </a:solidFill>
                <a:latin typeface="Muli Bold"/>
              </a:rPr>
              <a:t> </a:t>
            </a:r>
            <a:r>
              <a:rPr lang="en-US" sz="4195" err="1">
                <a:solidFill>
                  <a:srgbClr val="000000"/>
                </a:solidFill>
                <a:latin typeface="Muli Bold"/>
              </a:rPr>
              <a:t>kí</a:t>
            </a:r>
            <a:r>
              <a:rPr lang="en-US" sz="4195">
                <a:solidFill>
                  <a:srgbClr val="000000"/>
                </a:solidFill>
                <a:latin typeface="Muli Bold"/>
              </a:rPr>
              <a:t> </a:t>
            </a:r>
            <a:r>
              <a:rPr lang="en-US" sz="4195" err="1">
                <a:solidFill>
                  <a:srgbClr val="000000"/>
                </a:solidFill>
                <a:latin typeface="Muli Bold"/>
              </a:rPr>
              <a:t>hiệu</a:t>
            </a:r>
            <a:endParaRPr lang="en-US" sz="4195">
              <a:solidFill>
                <a:srgbClr val="000000"/>
              </a:solidFill>
              <a:latin typeface="Muli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4079818" y="466397"/>
            <a:ext cx="10138115" cy="8779655"/>
            <a:chOff x="0" y="0"/>
            <a:chExt cx="3619627" cy="3134614"/>
          </a:xfrm>
          <a:solidFill>
            <a:schemeClr val="bg1"/>
          </a:solidFill>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grpFill/>
          </p:spPr>
        </p:sp>
      </p:grpSp>
      <p:sp>
        <p:nvSpPr>
          <p:cNvPr id="4" name="TextBox 4"/>
          <p:cNvSpPr txBox="1"/>
          <p:nvPr/>
        </p:nvSpPr>
        <p:spPr>
          <a:xfrm>
            <a:off x="4445876" y="4173921"/>
            <a:ext cx="9254422" cy="1356910"/>
          </a:xfrm>
          <a:prstGeom prst="rect">
            <a:avLst/>
          </a:prstGeom>
        </p:spPr>
        <p:txBody>
          <a:bodyPr wrap="square" lIns="0" tIns="0" rIns="0" bIns="0" rtlCol="0" anchor="t">
            <a:spAutoFit/>
          </a:bodyPr>
          <a:lstStyle/>
          <a:p>
            <a:pPr algn="ctr">
              <a:lnSpc>
                <a:spcPts val="5459"/>
              </a:lnSpc>
            </a:pPr>
            <a:r>
              <a:rPr lang="en-US" sz="6600" spc="-168" err="1">
                <a:latin typeface="Roboto Slab" pitchFamily="2" charset="0"/>
                <a:ea typeface="Roboto Slab" pitchFamily="2" charset="0"/>
                <a:cs typeface="Roboto Slab" pitchFamily="2" charset="0"/>
              </a:rPr>
              <a:t>Mô</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hình</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máy</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học</a:t>
            </a:r>
            <a:endParaRPr lang="en-US" sz="6600" spc="-168">
              <a:latin typeface="Roboto Slab" pitchFamily="2" charset="0"/>
              <a:ea typeface="Roboto Slab" pitchFamily="2" charset="0"/>
              <a:cs typeface="Roboto Slab" pitchFamily="2" charset="0"/>
            </a:endParaRPr>
          </a:p>
          <a:p>
            <a:pPr marL="0" lvl="0" indent="0" algn="l">
              <a:lnSpc>
                <a:spcPts val="5459"/>
              </a:lnSpc>
              <a:spcBef>
                <a:spcPct val="0"/>
              </a:spcBef>
            </a:pPr>
            <a:endParaRPr lang="en-US" sz="3200" spc="-168">
              <a:solidFill>
                <a:srgbClr val="F4F4F4"/>
              </a:solidFill>
              <a:latin typeface="Muli Bold"/>
            </a:endParaRPr>
          </a:p>
        </p:txBody>
      </p:sp>
    </p:spTree>
    <p:extLst>
      <p:ext uri="{BB962C8B-B14F-4D97-AF65-F5344CB8AC3E}">
        <p14:creationId xmlns:p14="http://schemas.microsoft.com/office/powerpoint/2010/main" val="38834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5512745" cy="256222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Muli Bold"/>
              </a:rPr>
              <a:t>Mô hình máy học</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986898" y="1304925"/>
            <a:ext cx="82724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Logistic kết hợp BOW</a:t>
            </a:r>
          </a:p>
        </p:txBody>
      </p:sp>
      <p:sp>
        <p:nvSpPr>
          <p:cNvPr id="12" name="TextBox 12"/>
          <p:cNvSpPr txBox="1"/>
          <p:nvPr/>
        </p:nvSpPr>
        <p:spPr>
          <a:xfrm>
            <a:off x="8986898" y="2451100"/>
            <a:ext cx="82724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NaiveBayes kết hợp BOW</a:t>
            </a:r>
          </a:p>
        </p:txBody>
      </p:sp>
      <p:sp>
        <p:nvSpPr>
          <p:cNvPr id="13" name="TextBox 13"/>
          <p:cNvSpPr txBox="1"/>
          <p:nvPr/>
        </p:nvSpPr>
        <p:spPr>
          <a:xfrm>
            <a:off x="8986898" y="3597275"/>
            <a:ext cx="82724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NaiveBayes với TFIDF</a:t>
            </a:r>
          </a:p>
        </p:txBody>
      </p:sp>
      <p:sp>
        <p:nvSpPr>
          <p:cNvPr id="15" name="AutoShape 15"/>
          <p:cNvSpPr/>
          <p:nvPr/>
        </p:nvSpPr>
        <p:spPr>
          <a:xfrm>
            <a:off x="8986898" y="2139950"/>
            <a:ext cx="8272402" cy="0"/>
          </a:xfrm>
          <a:prstGeom prst="line">
            <a:avLst/>
          </a:prstGeom>
          <a:ln w="9525" cap="flat">
            <a:solidFill>
              <a:srgbClr val="000000"/>
            </a:solidFill>
            <a:prstDash val="solid"/>
            <a:headEnd type="none" w="sm" len="sm"/>
            <a:tailEnd type="none" w="sm" len="sm"/>
          </a:ln>
        </p:spPr>
      </p:sp>
      <p:sp>
        <p:nvSpPr>
          <p:cNvPr id="16" name="AutoShape 16"/>
          <p:cNvSpPr/>
          <p:nvPr/>
        </p:nvSpPr>
        <p:spPr>
          <a:xfrm>
            <a:off x="8986898" y="3286125"/>
            <a:ext cx="8272402" cy="0"/>
          </a:xfrm>
          <a:prstGeom prst="line">
            <a:avLst/>
          </a:prstGeom>
          <a:ln w="9525" cap="flat">
            <a:solidFill>
              <a:srgbClr val="000000"/>
            </a:solidFill>
            <a:prstDash val="solid"/>
            <a:headEnd type="none" w="sm" len="sm"/>
            <a:tailEnd type="none" w="sm" len="sm"/>
          </a:ln>
        </p:spPr>
      </p:sp>
      <p:sp>
        <p:nvSpPr>
          <p:cNvPr id="17" name="TextBox 17"/>
          <p:cNvSpPr txBox="1"/>
          <p:nvPr/>
        </p:nvSpPr>
        <p:spPr>
          <a:xfrm>
            <a:off x="8986898" y="4743450"/>
            <a:ext cx="8272402" cy="551433"/>
          </a:xfrm>
          <a:prstGeom prst="rect">
            <a:avLst/>
          </a:prstGeom>
        </p:spPr>
        <p:txBody>
          <a:bodyPr lIns="0" tIns="0" rIns="0" bIns="0" rtlCol="0" anchor="t">
            <a:spAutoFit/>
          </a:bodyPr>
          <a:lstStyle/>
          <a:p>
            <a:pPr>
              <a:lnSpc>
                <a:spcPts val="4320"/>
              </a:lnSpc>
              <a:spcBef>
                <a:spcPct val="0"/>
              </a:spcBef>
            </a:pPr>
            <a:r>
              <a:rPr lang="en-US" sz="3600" err="1">
                <a:solidFill>
                  <a:srgbClr val="000000"/>
                </a:solidFill>
                <a:latin typeface="Muli Bold"/>
              </a:rPr>
              <a:t>NaiveBayes</a:t>
            </a:r>
            <a:r>
              <a:rPr lang="en-US" sz="3600">
                <a:solidFill>
                  <a:srgbClr val="000000"/>
                </a:solidFill>
                <a:latin typeface="Muli Bold"/>
              </a:rPr>
              <a:t> </a:t>
            </a:r>
            <a:r>
              <a:rPr lang="en-US" sz="3600" err="1">
                <a:solidFill>
                  <a:srgbClr val="000000"/>
                </a:solidFill>
                <a:latin typeface="Muli Bold"/>
              </a:rPr>
              <a:t>với</a:t>
            </a:r>
            <a:r>
              <a:rPr lang="en-US" sz="3600">
                <a:solidFill>
                  <a:srgbClr val="000000"/>
                </a:solidFill>
                <a:latin typeface="Muli Bold"/>
              </a:rPr>
              <a:t> </a:t>
            </a:r>
            <a:r>
              <a:rPr lang="en-US" sz="3600" err="1">
                <a:solidFill>
                  <a:srgbClr val="000000"/>
                </a:solidFill>
                <a:latin typeface="Muli Bold"/>
              </a:rPr>
              <a:t>Ngrams</a:t>
            </a:r>
            <a:endParaRPr lang="en-US" sz="3600">
              <a:solidFill>
                <a:srgbClr val="000000"/>
              </a:solidFill>
              <a:latin typeface="Muli Bold"/>
            </a:endParaRPr>
          </a:p>
        </p:txBody>
      </p:sp>
      <p:sp>
        <p:nvSpPr>
          <p:cNvPr id="18" name="AutoShape 18"/>
          <p:cNvSpPr/>
          <p:nvPr/>
        </p:nvSpPr>
        <p:spPr>
          <a:xfrm>
            <a:off x="8986898" y="4432300"/>
            <a:ext cx="8272402" cy="0"/>
          </a:xfrm>
          <a:prstGeom prst="line">
            <a:avLst/>
          </a:prstGeom>
          <a:ln w="9525" cap="flat">
            <a:solidFill>
              <a:srgbClr val="000000"/>
            </a:solidFill>
            <a:prstDash val="solid"/>
            <a:headEnd type="none" w="sm" len="sm"/>
            <a:tailEnd type="none" w="sm" len="sm"/>
          </a:ln>
        </p:spPr>
      </p:sp>
      <p:sp>
        <p:nvSpPr>
          <p:cNvPr id="19" name="TextBox 19"/>
          <p:cNvSpPr txBox="1"/>
          <p:nvPr/>
        </p:nvSpPr>
        <p:spPr>
          <a:xfrm>
            <a:off x="8986898" y="5889625"/>
            <a:ext cx="82724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Cleaned text NaiveBayes và BOW</a:t>
            </a:r>
          </a:p>
        </p:txBody>
      </p:sp>
      <p:sp>
        <p:nvSpPr>
          <p:cNvPr id="20" name="AutoShape 20"/>
          <p:cNvSpPr/>
          <p:nvPr/>
        </p:nvSpPr>
        <p:spPr>
          <a:xfrm>
            <a:off x="8986898" y="5578475"/>
            <a:ext cx="8272402" cy="0"/>
          </a:xfrm>
          <a:prstGeom prst="line">
            <a:avLst/>
          </a:prstGeom>
          <a:ln w="9525" cap="flat">
            <a:solidFill>
              <a:srgbClr val="000000"/>
            </a:solidFill>
            <a:prstDash val="solid"/>
            <a:headEnd type="none" w="sm" len="sm"/>
            <a:tailEnd type="none" w="sm" len="sm"/>
          </a:ln>
        </p:spPr>
      </p:sp>
      <p:sp>
        <p:nvSpPr>
          <p:cNvPr id="21" name="TextBox 21"/>
          <p:cNvSpPr txBox="1"/>
          <p:nvPr/>
        </p:nvSpPr>
        <p:spPr>
          <a:xfrm>
            <a:off x="8986898" y="6930625"/>
            <a:ext cx="8272402" cy="1076325"/>
          </a:xfrm>
          <a:prstGeom prst="rect">
            <a:avLst/>
          </a:prstGeom>
        </p:spPr>
        <p:txBody>
          <a:bodyPr lIns="0" tIns="0" rIns="0" bIns="0" rtlCol="0" anchor="t">
            <a:spAutoFit/>
          </a:bodyPr>
          <a:lstStyle/>
          <a:p>
            <a:pPr>
              <a:lnSpc>
                <a:spcPts val="4320"/>
              </a:lnSpc>
              <a:spcBef>
                <a:spcPct val="0"/>
              </a:spcBef>
            </a:pPr>
            <a:r>
              <a:rPr lang="en-US" sz="3600" err="1">
                <a:solidFill>
                  <a:srgbClr val="000000"/>
                </a:solidFill>
                <a:latin typeface="Muli Bold"/>
              </a:rPr>
              <a:t>Fastext</a:t>
            </a:r>
            <a:r>
              <a:rPr lang="en-US" sz="3600">
                <a:solidFill>
                  <a:srgbClr val="000000"/>
                </a:solidFill>
                <a:latin typeface="Muli Bold"/>
              </a:rPr>
              <a:t> vector with </a:t>
            </a:r>
            <a:r>
              <a:rPr lang="en-US" sz="3600" err="1">
                <a:solidFill>
                  <a:srgbClr val="000000"/>
                </a:solidFill>
                <a:latin typeface="Muli Bold"/>
              </a:rPr>
              <a:t>NaiveBayes</a:t>
            </a:r>
            <a:r>
              <a:rPr lang="en-US" sz="3600">
                <a:solidFill>
                  <a:srgbClr val="000000"/>
                </a:solidFill>
                <a:latin typeface="Muli Bold"/>
              </a:rPr>
              <a:t> Baseline</a:t>
            </a:r>
          </a:p>
        </p:txBody>
      </p:sp>
      <p:sp>
        <p:nvSpPr>
          <p:cNvPr id="22" name="AutoShape 22"/>
          <p:cNvSpPr/>
          <p:nvPr/>
        </p:nvSpPr>
        <p:spPr>
          <a:xfrm>
            <a:off x="8986898" y="8267700"/>
            <a:ext cx="8272402" cy="0"/>
          </a:xfrm>
          <a:prstGeom prst="line">
            <a:avLst/>
          </a:prstGeom>
          <a:ln w="9525" cap="flat">
            <a:solidFill>
              <a:srgbClr val="000000"/>
            </a:solidFill>
            <a:prstDash val="solid"/>
            <a:headEnd type="none" w="sm" len="sm"/>
            <a:tailEnd type="none" w="sm" len="sm"/>
          </a:ln>
        </p:spPr>
      </p:sp>
      <p:sp>
        <p:nvSpPr>
          <p:cNvPr id="24" name="AutoShape 24"/>
          <p:cNvSpPr/>
          <p:nvPr/>
        </p:nvSpPr>
        <p:spPr>
          <a:xfrm>
            <a:off x="8986898" y="6724650"/>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2791188"/>
            <a:ext cx="15738182" cy="2705100"/>
          </a:xfrm>
          <a:prstGeom prst="rect">
            <a:avLst/>
          </a:prstGeom>
        </p:spPr>
        <p:txBody>
          <a:bodyPr lIns="0" tIns="0" rIns="0" bIns="0" rtlCol="0" anchor="t">
            <a:spAutoFit/>
          </a:bodyPr>
          <a:lstStyle/>
          <a:p>
            <a:pPr>
              <a:lnSpc>
                <a:spcPts val="4320"/>
              </a:lnSpc>
            </a:pPr>
            <a:r>
              <a:rPr lang="en-US" sz="3600">
                <a:solidFill>
                  <a:srgbClr val="F4F4F4"/>
                </a:solidFill>
                <a:latin typeface="Muli Bold"/>
              </a:rPr>
              <a:t>Sử dụng các kỹ thuật vector hóa văn bản như Bag of Words, TFIDF hoặc N-grams để biểu diễn văn bản dưới dạng vector số. </a:t>
            </a:r>
          </a:p>
          <a:p>
            <a:pPr>
              <a:lnSpc>
                <a:spcPts val="4320"/>
              </a:lnSpc>
            </a:pPr>
            <a:endParaRPr lang="en-US" sz="3600">
              <a:solidFill>
                <a:srgbClr val="F4F4F4"/>
              </a:solidFill>
              <a:latin typeface="Muli Bold"/>
            </a:endParaRPr>
          </a:p>
          <a:p>
            <a:pPr>
              <a:lnSpc>
                <a:spcPts val="4320"/>
              </a:lnSpc>
              <a:spcBef>
                <a:spcPct val="0"/>
              </a:spcBef>
            </a:pPr>
            <a:r>
              <a:rPr lang="en-US" sz="3600">
                <a:solidFill>
                  <a:srgbClr val="F4F4F4"/>
                </a:solidFill>
                <a:latin typeface="Muli Bold"/>
              </a:rPr>
              <a:t>Sau đó đưa vào các mô hình máy học đơn giản như Logistic Regression, NaiveBayes, Glove vectors để học từ các vector và dự đoán cảm xúc.</a:t>
            </a:r>
          </a:p>
        </p:txBody>
      </p:sp>
      <p:sp>
        <p:nvSpPr>
          <p:cNvPr id="3" name="TextBox 3"/>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Mô hình máy học</a:t>
            </a:r>
          </a:p>
        </p:txBody>
      </p:sp>
      <p:grpSp>
        <p:nvGrpSpPr>
          <p:cNvPr id="4" name="Group 4"/>
          <p:cNvGrpSpPr/>
          <p:nvPr/>
        </p:nvGrpSpPr>
        <p:grpSpPr>
          <a:xfrm>
            <a:off x="-3563094" y="6077994"/>
            <a:ext cx="6383425" cy="5528076"/>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5816057"/>
            <a:ext cx="15738182" cy="533400"/>
          </a:xfrm>
          <a:prstGeom prst="rect">
            <a:avLst/>
          </a:prstGeom>
        </p:spPr>
        <p:txBody>
          <a:bodyPr lIns="0" tIns="0" rIns="0" bIns="0" rtlCol="0" anchor="t">
            <a:spAutoFit/>
          </a:bodyPr>
          <a:lstStyle/>
          <a:p>
            <a:pPr>
              <a:lnSpc>
                <a:spcPts val="4320"/>
              </a:lnSpc>
            </a:pPr>
            <a:r>
              <a:rPr lang="en-US" sz="3600">
                <a:solidFill>
                  <a:srgbClr val="F4F4F4"/>
                </a:solidFill>
                <a:latin typeface="Muli Bold"/>
              </a:rPr>
              <a:t>Bên cạnh đó thử loại bỏ các từ stopword để xem độ hiệu quả</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6" name="Picture 6"/>
          <p:cNvPicPr>
            <a:picLocks noChangeAspect="1"/>
          </p:cNvPicPr>
          <p:nvPr/>
        </p:nvPicPr>
        <p:blipFill>
          <a:blip r:embed="rId2"/>
          <a:srcRect/>
          <a:stretch>
            <a:fillRect/>
          </a:stretch>
        </p:blipFill>
        <p:spPr>
          <a:xfrm>
            <a:off x="12013939" y="2781663"/>
            <a:ext cx="5245361" cy="5245361"/>
          </a:xfrm>
          <a:prstGeom prst="rect">
            <a:avLst/>
          </a:prstGeom>
        </p:spPr>
      </p:pic>
      <p:sp>
        <p:nvSpPr>
          <p:cNvPr id="7" name="TextBox 7"/>
          <p:cNvSpPr txBox="1"/>
          <p:nvPr/>
        </p:nvSpPr>
        <p:spPr>
          <a:xfrm>
            <a:off x="1028700" y="2791188"/>
            <a:ext cx="10985239" cy="4876800"/>
          </a:xfrm>
          <a:prstGeom prst="rect">
            <a:avLst/>
          </a:prstGeom>
        </p:spPr>
        <p:txBody>
          <a:bodyPr lIns="0" tIns="0" rIns="0" bIns="0" rtlCol="0" anchor="t">
            <a:spAutoFit/>
          </a:bodyPr>
          <a:lstStyle/>
          <a:p>
            <a:pPr>
              <a:lnSpc>
                <a:spcPts val="4320"/>
              </a:lnSpc>
            </a:pPr>
            <a:r>
              <a:rPr lang="en-US" sz="3600">
                <a:solidFill>
                  <a:srgbClr val="F4F4F4"/>
                </a:solidFill>
                <a:latin typeface="Muli Bold"/>
              </a:rPr>
              <a:t>Phần lớn các thuật toán học máy không hiểu dữ liệu văn bản mà là dữ liệu số.</a:t>
            </a:r>
          </a:p>
          <a:p>
            <a:pPr>
              <a:lnSpc>
                <a:spcPts val="4320"/>
              </a:lnSpc>
            </a:pPr>
            <a:r>
              <a:rPr lang="en-US" sz="3600">
                <a:solidFill>
                  <a:srgbClr val="F4F4F4"/>
                </a:solidFill>
                <a:latin typeface="Muli Bold"/>
              </a:rPr>
              <a:t>Word embedding là một cách tiếp cận để biểu diễn các từ ở dạng vector. Nó cung cấp các biểu diễn vector tương tự cho các từ có nghĩa tương tự. Nó giúp mô hình nắm bắt được ý nghĩa ngôn ngữ của từ.</a:t>
            </a:r>
          </a:p>
          <a:p>
            <a:pPr>
              <a:lnSpc>
                <a:spcPts val="4320"/>
              </a:lnSpc>
              <a:spcBef>
                <a:spcPct val="0"/>
              </a:spcBef>
            </a:pPr>
            <a:r>
              <a:rPr lang="en-US" sz="3600">
                <a:solidFill>
                  <a:srgbClr val="F4F4F4"/>
                </a:solidFill>
                <a:latin typeface="Muli Bold"/>
              </a:rPr>
              <a:t>Các phương pháp phổ biến: Word2Vec, GloVe, FastText, ELMo.</a:t>
            </a:r>
          </a:p>
        </p:txBody>
      </p:sp>
      <p:sp>
        <p:nvSpPr>
          <p:cNvPr id="8" name="TextBox 8"/>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Word Embedding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791188"/>
            <a:ext cx="16230600" cy="4876800"/>
          </a:xfrm>
          <a:prstGeom prst="rect">
            <a:avLst/>
          </a:prstGeom>
        </p:spPr>
        <p:txBody>
          <a:bodyPr lIns="0" tIns="0" rIns="0" bIns="0" rtlCol="0" anchor="t">
            <a:spAutoFit/>
          </a:bodyPr>
          <a:lstStyle/>
          <a:p>
            <a:pPr marL="777240" lvl="1" indent="-388620">
              <a:lnSpc>
                <a:spcPts val="4320"/>
              </a:lnSpc>
              <a:buFont typeface="Arial"/>
              <a:buChar char="•"/>
            </a:pPr>
            <a:r>
              <a:rPr lang="en-US" sz="3600">
                <a:solidFill>
                  <a:srgbClr val="F4F4F4"/>
                </a:solidFill>
                <a:latin typeface="Muli Bold"/>
              </a:rPr>
              <a:t>Word2Vec và GloVe cung cấp các biểu diễn vector riêng biệt cho các từ trong từ vựng.</a:t>
            </a:r>
          </a:p>
          <a:p>
            <a:pPr marL="777240" lvl="1" indent="-388620">
              <a:lnSpc>
                <a:spcPts val="4320"/>
              </a:lnSpc>
              <a:buFont typeface="Arial"/>
              <a:buChar char="•"/>
            </a:pPr>
            <a:r>
              <a:rPr lang="en-US" sz="3600">
                <a:solidFill>
                  <a:srgbClr val="F4F4F4"/>
                </a:solidFill>
                <a:latin typeface="Muli Bold"/>
              </a:rPr>
              <a:t>Điều này dẫn đến sự thiếu hiểu biết về cấu trúc bên trong của ngôn ngữ. Đây là một hạn chế đối với ngôn ngữ giàu hình thái vì nó bỏ qua mối quan hệ cú pháp của các từ.</a:t>
            </a:r>
          </a:p>
          <a:p>
            <a:pPr marL="777240" lvl="1" indent="-388620">
              <a:lnSpc>
                <a:spcPts val="4320"/>
              </a:lnSpc>
              <a:buFont typeface="Arial"/>
              <a:buChar char="•"/>
            </a:pPr>
            <a:r>
              <a:rPr lang="en-US" sz="3600">
                <a:solidFill>
                  <a:srgbClr val="F4F4F4"/>
                </a:solidFill>
                <a:latin typeface="Muli Bold"/>
              </a:rPr>
              <a:t>Mô hình sẽ không hiểu được từ mới nếu không có trong từ điển từ trước.</a:t>
            </a:r>
          </a:p>
          <a:p>
            <a:pPr marL="777240" lvl="1" indent="-388620">
              <a:lnSpc>
                <a:spcPts val="4320"/>
              </a:lnSpc>
              <a:buFont typeface="Arial"/>
              <a:buChar char="•"/>
            </a:pPr>
            <a:r>
              <a:rPr lang="en-US" sz="3600">
                <a:solidFill>
                  <a:srgbClr val="F4F4F4"/>
                </a:solidFill>
                <a:latin typeface="Muli Bold"/>
              </a:rPr>
              <a:t>Có 2 mô hình tính toán: Skip-gram và Túi từ (CBOW).</a:t>
            </a:r>
          </a:p>
          <a:p>
            <a:pPr>
              <a:lnSpc>
                <a:spcPts val="4320"/>
              </a:lnSpc>
              <a:spcBef>
                <a:spcPct val="0"/>
              </a:spcBef>
            </a:pPr>
            <a:endParaRPr lang="en-US" sz="3600">
              <a:solidFill>
                <a:srgbClr val="F4F4F4"/>
              </a:solidFill>
              <a:latin typeface="Muli Bold"/>
            </a:endParaRPr>
          </a:p>
        </p:txBody>
      </p:sp>
      <p:sp>
        <p:nvSpPr>
          <p:cNvPr id="7" name="TextBox 7"/>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Word2Vec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791188"/>
            <a:ext cx="16230600" cy="4962897"/>
          </a:xfrm>
          <a:prstGeom prst="rect">
            <a:avLst/>
          </a:prstGeom>
        </p:spPr>
        <p:txBody>
          <a:bodyPr lIns="0" tIns="0" rIns="0" bIns="0" rtlCol="0" anchor="t">
            <a:spAutoFit/>
          </a:bodyPr>
          <a:lstStyle/>
          <a:p>
            <a:pPr marL="777240" lvl="1" indent="-388620">
              <a:lnSpc>
                <a:spcPts val="4320"/>
              </a:lnSpc>
              <a:buFont typeface="Arial"/>
              <a:buChar char="•"/>
            </a:pPr>
            <a:r>
              <a:rPr lang="en-US" sz="3600" err="1">
                <a:solidFill>
                  <a:srgbClr val="F4F4F4"/>
                </a:solidFill>
                <a:latin typeface="Muli Bold"/>
              </a:rPr>
              <a:t>Có</a:t>
            </a:r>
            <a:r>
              <a:rPr lang="en-US" sz="3600">
                <a:solidFill>
                  <a:srgbClr val="F4F4F4"/>
                </a:solidFill>
                <a:latin typeface="Muli Bold"/>
              </a:rPr>
              <a:t> </a:t>
            </a:r>
            <a:r>
              <a:rPr lang="en-US" sz="3600" err="1">
                <a:solidFill>
                  <a:srgbClr val="F4F4F4"/>
                </a:solidFill>
                <a:latin typeface="Muli Bold"/>
              </a:rPr>
              <a:t>thể</a:t>
            </a:r>
            <a:r>
              <a:rPr lang="en-US" sz="3600">
                <a:solidFill>
                  <a:srgbClr val="F4F4F4"/>
                </a:solidFill>
                <a:latin typeface="Muli Bold"/>
              </a:rPr>
              <a:t> </a:t>
            </a:r>
            <a:r>
              <a:rPr lang="en-US" sz="3600" err="1">
                <a:solidFill>
                  <a:srgbClr val="F4F4F4"/>
                </a:solidFill>
                <a:latin typeface="Muli Bold"/>
              </a:rPr>
              <a:t>nói</a:t>
            </a:r>
            <a:r>
              <a:rPr lang="en-US" sz="3600">
                <a:solidFill>
                  <a:srgbClr val="F4F4F4"/>
                </a:solidFill>
                <a:latin typeface="Muli Bold"/>
              </a:rPr>
              <a:t> </a:t>
            </a:r>
            <a:r>
              <a:rPr lang="en-US" sz="3600" err="1">
                <a:solidFill>
                  <a:srgbClr val="F4F4F4"/>
                </a:solidFill>
                <a:latin typeface="Muli Bold"/>
              </a:rPr>
              <a:t>FastText</a:t>
            </a:r>
            <a:r>
              <a:rPr lang="en-US" sz="3600">
                <a:solidFill>
                  <a:srgbClr val="F4F4F4"/>
                </a:solidFill>
                <a:latin typeface="Muli Bold"/>
              </a:rPr>
              <a:t> </a:t>
            </a:r>
            <a:r>
              <a:rPr lang="en-US" sz="3600" err="1">
                <a:solidFill>
                  <a:srgbClr val="F4F4F4"/>
                </a:solidFill>
                <a:latin typeface="Muli Bold"/>
              </a:rPr>
              <a:t>là</a:t>
            </a:r>
            <a:r>
              <a:rPr lang="en-US" sz="3600">
                <a:solidFill>
                  <a:srgbClr val="F4F4F4"/>
                </a:solidFill>
                <a:latin typeface="Muli Bold"/>
              </a:rPr>
              <a:t> </a:t>
            </a:r>
            <a:r>
              <a:rPr lang="en-US" sz="3600" err="1">
                <a:solidFill>
                  <a:srgbClr val="F4F4F4"/>
                </a:solidFill>
                <a:latin typeface="Muli Bold"/>
              </a:rPr>
              <a:t>bản</a:t>
            </a:r>
            <a:r>
              <a:rPr lang="en-US" sz="3600">
                <a:solidFill>
                  <a:srgbClr val="F4F4F4"/>
                </a:solidFill>
                <a:latin typeface="Muli Bold"/>
              </a:rPr>
              <a:t> </a:t>
            </a:r>
            <a:r>
              <a:rPr lang="en-US" sz="3600" err="1">
                <a:solidFill>
                  <a:srgbClr val="F4F4F4"/>
                </a:solidFill>
                <a:latin typeface="Muli Bold"/>
              </a:rPr>
              <a:t>mở</a:t>
            </a:r>
            <a:r>
              <a:rPr lang="en-US" sz="3600">
                <a:solidFill>
                  <a:srgbClr val="F4F4F4"/>
                </a:solidFill>
                <a:latin typeface="Muli Bold"/>
              </a:rPr>
              <a:t> </a:t>
            </a:r>
            <a:r>
              <a:rPr lang="en-US" sz="3600" err="1">
                <a:solidFill>
                  <a:srgbClr val="F4F4F4"/>
                </a:solidFill>
                <a:latin typeface="Muli Bold"/>
              </a:rPr>
              <a:t>rộng</a:t>
            </a:r>
            <a:r>
              <a:rPr lang="en-US" sz="3600">
                <a:solidFill>
                  <a:srgbClr val="F4F4F4"/>
                </a:solidFill>
                <a:latin typeface="Muli Bold"/>
              </a:rPr>
              <a:t> </a:t>
            </a:r>
            <a:r>
              <a:rPr lang="en-US" sz="3600" err="1">
                <a:solidFill>
                  <a:srgbClr val="F4F4F4"/>
                </a:solidFill>
                <a:latin typeface="Muli Bold"/>
              </a:rPr>
              <a:t>của</a:t>
            </a:r>
            <a:r>
              <a:rPr lang="en-US" sz="3600">
                <a:solidFill>
                  <a:srgbClr val="F4F4F4"/>
                </a:solidFill>
                <a:latin typeface="Muli Bold"/>
              </a:rPr>
              <a:t> Word2Vec, </a:t>
            </a:r>
            <a:r>
              <a:rPr lang="en-US" sz="3600" err="1">
                <a:solidFill>
                  <a:srgbClr val="F4F4F4"/>
                </a:solidFill>
                <a:latin typeface="Muli Bold"/>
              </a:rPr>
              <a:t>vì</a:t>
            </a:r>
            <a:r>
              <a:rPr lang="en-US" sz="3600">
                <a:solidFill>
                  <a:srgbClr val="F4F4F4"/>
                </a:solidFill>
                <a:latin typeface="Muli Bold"/>
              </a:rPr>
              <a:t> </a:t>
            </a:r>
            <a:r>
              <a:rPr lang="en-US" sz="3600" err="1">
                <a:solidFill>
                  <a:srgbClr val="F4F4F4"/>
                </a:solidFill>
                <a:latin typeface="Muli Bold"/>
              </a:rPr>
              <a:t>nó</a:t>
            </a:r>
            <a:r>
              <a:rPr lang="en-US" sz="3600">
                <a:solidFill>
                  <a:srgbClr val="F4F4F4"/>
                </a:solidFill>
                <a:latin typeface="Muli Bold"/>
              </a:rPr>
              <a:t> </a:t>
            </a:r>
            <a:r>
              <a:rPr lang="en-US" sz="3600" err="1">
                <a:solidFill>
                  <a:srgbClr val="F4F4F4"/>
                </a:solidFill>
                <a:latin typeface="Muli Bold"/>
              </a:rPr>
              <a:t>có</a:t>
            </a:r>
            <a:r>
              <a:rPr lang="en-US" sz="3600">
                <a:solidFill>
                  <a:srgbClr val="F4F4F4"/>
                </a:solidFill>
                <a:latin typeface="Muli Bold"/>
              </a:rPr>
              <a:t> </a:t>
            </a:r>
            <a:r>
              <a:rPr lang="en-US" sz="3600" err="1">
                <a:solidFill>
                  <a:srgbClr val="F4F4F4"/>
                </a:solidFill>
                <a:latin typeface="Muli Bold"/>
              </a:rPr>
              <a:t>thể</a:t>
            </a:r>
            <a:r>
              <a:rPr lang="en-US" sz="3600">
                <a:solidFill>
                  <a:srgbClr val="F4F4F4"/>
                </a:solidFill>
                <a:latin typeface="Muli Bold"/>
              </a:rPr>
              <a:t> </a:t>
            </a:r>
            <a:r>
              <a:rPr lang="en-US" sz="3600" err="1">
                <a:solidFill>
                  <a:srgbClr val="F4F4F4"/>
                </a:solidFill>
                <a:latin typeface="Muli Bold"/>
              </a:rPr>
              <a:t>tính</a:t>
            </a:r>
            <a:r>
              <a:rPr lang="en-US" sz="3600">
                <a:solidFill>
                  <a:srgbClr val="F4F4F4"/>
                </a:solidFill>
                <a:latin typeface="Muli Bold"/>
              </a:rPr>
              <a:t> </a:t>
            </a:r>
            <a:r>
              <a:rPr lang="en-US" sz="3600" err="1">
                <a:solidFill>
                  <a:srgbClr val="F4F4F4"/>
                </a:solidFill>
                <a:latin typeface="Muli Bold"/>
              </a:rPr>
              <a:t>toán</a:t>
            </a:r>
            <a:r>
              <a:rPr lang="en-US" sz="3600">
                <a:solidFill>
                  <a:srgbClr val="F4F4F4"/>
                </a:solidFill>
                <a:latin typeface="Muli Bold"/>
              </a:rPr>
              <a:t> </a:t>
            </a:r>
            <a:r>
              <a:rPr lang="en-US" sz="3600" err="1">
                <a:solidFill>
                  <a:srgbClr val="F4F4F4"/>
                </a:solidFill>
                <a:latin typeface="Muli Bold"/>
              </a:rPr>
              <a:t>tới</a:t>
            </a:r>
            <a:r>
              <a:rPr lang="en-US" sz="3600">
                <a:solidFill>
                  <a:srgbClr val="F4F4F4"/>
                </a:solidFill>
                <a:latin typeface="Muli Bold"/>
              </a:rPr>
              <a:t> </a:t>
            </a:r>
            <a:r>
              <a:rPr lang="en-US" sz="3600" err="1">
                <a:solidFill>
                  <a:srgbClr val="F4F4F4"/>
                </a:solidFill>
                <a:latin typeface="Muli Bold"/>
              </a:rPr>
              <a:t>mức</a:t>
            </a:r>
            <a:r>
              <a:rPr lang="en-US" sz="3600">
                <a:solidFill>
                  <a:srgbClr val="F4F4F4"/>
                </a:solidFill>
                <a:latin typeface="Muli Bold"/>
              </a:rPr>
              <a:t> </a:t>
            </a:r>
            <a:r>
              <a:rPr lang="en-US" sz="3600" err="1">
                <a:solidFill>
                  <a:srgbClr val="F4F4F4"/>
                </a:solidFill>
                <a:latin typeface="Muli Bold"/>
              </a:rPr>
              <a:t>độ</a:t>
            </a:r>
            <a:r>
              <a:rPr lang="en-US" sz="3600">
                <a:solidFill>
                  <a:srgbClr val="F4F4F4"/>
                </a:solidFill>
                <a:latin typeface="Muli Bold"/>
              </a:rPr>
              <a:t> </a:t>
            </a:r>
            <a:r>
              <a:rPr lang="en-US" sz="3600" err="1">
                <a:solidFill>
                  <a:srgbClr val="F4F4F4"/>
                </a:solidFill>
                <a:latin typeface="Muli Bold"/>
              </a:rPr>
              <a:t>kí</a:t>
            </a:r>
            <a:r>
              <a:rPr lang="en-US" sz="3600">
                <a:solidFill>
                  <a:srgbClr val="F4F4F4"/>
                </a:solidFill>
                <a:latin typeface="Muli Bold"/>
              </a:rPr>
              <a:t> </a:t>
            </a:r>
            <a:r>
              <a:rPr lang="en-US" sz="3600" err="1">
                <a:solidFill>
                  <a:srgbClr val="F4F4F4"/>
                </a:solidFill>
                <a:latin typeface="Muli Bold"/>
              </a:rPr>
              <a:t>tự</a:t>
            </a:r>
            <a:r>
              <a:rPr lang="en-US" sz="3600">
                <a:solidFill>
                  <a:srgbClr val="F4F4F4"/>
                </a:solidFill>
                <a:latin typeface="Muli Bold"/>
              </a:rPr>
              <a:t> </a:t>
            </a:r>
            <a:r>
              <a:rPr lang="vi-VN" sz="3600">
                <a:solidFill>
                  <a:srgbClr val="F4F4F4"/>
                </a:solidFill>
                <a:latin typeface="Muli Bold"/>
              </a:rPr>
              <a:t>bằng </a:t>
            </a:r>
            <a:r>
              <a:rPr lang="en-US" sz="3600" err="1">
                <a:solidFill>
                  <a:srgbClr val="F4F4F4"/>
                </a:solidFill>
                <a:latin typeface="Muli Bold"/>
              </a:rPr>
              <a:t>việc</a:t>
            </a:r>
            <a:r>
              <a:rPr lang="en-US" sz="3600">
                <a:solidFill>
                  <a:srgbClr val="F4F4F4"/>
                </a:solidFill>
                <a:latin typeface="Muli Bold"/>
              </a:rPr>
              <a:t> </a:t>
            </a:r>
            <a:r>
              <a:rPr lang="en-US" sz="3600" err="1">
                <a:solidFill>
                  <a:srgbClr val="F4F4F4"/>
                </a:solidFill>
                <a:latin typeface="Muli Bold"/>
              </a:rPr>
              <a:t>thực</a:t>
            </a:r>
            <a:r>
              <a:rPr lang="en-US" sz="3600">
                <a:solidFill>
                  <a:srgbClr val="F4F4F4"/>
                </a:solidFill>
                <a:latin typeface="Muli Bold"/>
              </a:rPr>
              <a:t> </a:t>
            </a:r>
            <a:r>
              <a:rPr lang="en-US" sz="3600" err="1">
                <a:solidFill>
                  <a:srgbClr val="F4F4F4"/>
                </a:solidFill>
                <a:latin typeface="Muli Bold"/>
              </a:rPr>
              <a:t>hiện</a:t>
            </a:r>
            <a:r>
              <a:rPr lang="en-US" sz="3600">
                <a:solidFill>
                  <a:srgbClr val="F4F4F4"/>
                </a:solidFill>
                <a:latin typeface="Muli Bold"/>
              </a:rPr>
              <a:t> </a:t>
            </a:r>
            <a:r>
              <a:rPr lang="en-US" sz="3600" err="1">
                <a:solidFill>
                  <a:srgbClr val="F4F4F4"/>
                </a:solidFill>
                <a:latin typeface="Muli Bold"/>
              </a:rPr>
              <a:t>đưa</a:t>
            </a:r>
            <a:r>
              <a:rPr lang="en-US" sz="3600">
                <a:solidFill>
                  <a:srgbClr val="F4F4F4"/>
                </a:solidFill>
                <a:latin typeface="Muli Bold"/>
              </a:rPr>
              <a:t> </a:t>
            </a:r>
            <a:r>
              <a:rPr lang="en-US" sz="3600" err="1">
                <a:solidFill>
                  <a:srgbClr val="F4F4F4"/>
                </a:solidFill>
                <a:latin typeface="Muli Bold"/>
              </a:rPr>
              <a:t>thông</a:t>
            </a:r>
            <a:r>
              <a:rPr lang="en-US" sz="3600">
                <a:solidFill>
                  <a:srgbClr val="F4F4F4"/>
                </a:solidFill>
                <a:latin typeface="Muli Bold"/>
              </a:rPr>
              <a:t> tin </a:t>
            </a:r>
            <a:r>
              <a:rPr lang="en-US" sz="3600" err="1">
                <a:solidFill>
                  <a:srgbClr val="F4F4F4"/>
                </a:solidFill>
                <a:latin typeface="Muli Bold"/>
              </a:rPr>
              <a:t>hình</a:t>
            </a:r>
            <a:r>
              <a:rPr lang="en-US" sz="3600">
                <a:solidFill>
                  <a:srgbClr val="F4F4F4"/>
                </a:solidFill>
                <a:latin typeface="Muli Bold"/>
              </a:rPr>
              <a:t> </a:t>
            </a:r>
            <a:r>
              <a:rPr lang="en-US" sz="3600" err="1">
                <a:solidFill>
                  <a:srgbClr val="F4F4F4"/>
                </a:solidFill>
                <a:latin typeface="Muli Bold"/>
              </a:rPr>
              <a:t>thái</a:t>
            </a:r>
            <a:r>
              <a:rPr lang="en-US" sz="3600">
                <a:solidFill>
                  <a:srgbClr val="F4F4F4"/>
                </a:solidFill>
                <a:latin typeface="Muli Bold"/>
              </a:rPr>
              <a:t> </a:t>
            </a:r>
            <a:r>
              <a:rPr lang="en-US" sz="3600" err="1">
                <a:solidFill>
                  <a:srgbClr val="F4F4F4"/>
                </a:solidFill>
                <a:latin typeface="Muli Bold"/>
              </a:rPr>
              <a:t>học</a:t>
            </a:r>
            <a:r>
              <a:rPr lang="en-US" sz="3600">
                <a:solidFill>
                  <a:srgbClr val="F4F4F4"/>
                </a:solidFill>
                <a:latin typeface="Muli Bold"/>
              </a:rPr>
              <a:t> </a:t>
            </a:r>
            <a:r>
              <a:rPr lang="en-US" sz="3600" err="1">
                <a:solidFill>
                  <a:srgbClr val="F4F4F4"/>
                </a:solidFill>
                <a:latin typeface="Muli Bold"/>
              </a:rPr>
              <a:t>vào</a:t>
            </a:r>
            <a:r>
              <a:rPr lang="en-US" sz="3600">
                <a:solidFill>
                  <a:srgbClr val="F4F4F4"/>
                </a:solidFill>
                <a:latin typeface="Muli Bold"/>
              </a:rPr>
              <a:t> </a:t>
            </a:r>
            <a:r>
              <a:rPr lang="en-US" sz="3600" err="1">
                <a:solidFill>
                  <a:srgbClr val="F4F4F4"/>
                </a:solidFill>
                <a:latin typeface="Muli Bold"/>
              </a:rPr>
              <a:t>trong</a:t>
            </a:r>
            <a:r>
              <a:rPr lang="en-US" sz="3600">
                <a:solidFill>
                  <a:srgbClr val="F4F4F4"/>
                </a:solidFill>
                <a:latin typeface="Muli Bold"/>
              </a:rPr>
              <a:t> </a:t>
            </a:r>
            <a:r>
              <a:rPr lang="en-US" sz="3600" err="1">
                <a:solidFill>
                  <a:srgbClr val="F4F4F4"/>
                </a:solidFill>
                <a:latin typeface="Muli Bold"/>
              </a:rPr>
              <a:t>mô</a:t>
            </a:r>
            <a:r>
              <a:rPr lang="en-US" sz="3600">
                <a:solidFill>
                  <a:srgbClr val="F4F4F4"/>
                </a:solidFill>
                <a:latin typeface="Muli Bold"/>
              </a:rPr>
              <a:t> </a:t>
            </a:r>
            <a:r>
              <a:rPr lang="en-US" sz="3600" err="1">
                <a:solidFill>
                  <a:srgbClr val="F4F4F4"/>
                </a:solidFill>
                <a:latin typeface="Muli Bold"/>
              </a:rPr>
              <a:t>hình</a:t>
            </a:r>
            <a:r>
              <a:rPr lang="en-US" sz="3600">
                <a:solidFill>
                  <a:srgbClr val="F4F4F4"/>
                </a:solidFill>
                <a:latin typeface="Muli Bold"/>
              </a:rPr>
              <a:t> skip-gram </a:t>
            </a:r>
            <a:r>
              <a:rPr lang="en-US" sz="3600" err="1">
                <a:solidFill>
                  <a:srgbClr val="F4F4F4"/>
                </a:solidFill>
                <a:latin typeface="Muli Bold"/>
              </a:rPr>
              <a:t>trong</a:t>
            </a:r>
            <a:r>
              <a:rPr lang="en-US" sz="3600">
                <a:solidFill>
                  <a:srgbClr val="F4F4F4"/>
                </a:solidFill>
                <a:latin typeface="Muli Bold"/>
              </a:rPr>
              <a:t> word2vec.</a:t>
            </a:r>
          </a:p>
          <a:p>
            <a:pPr marL="777240" lvl="1" indent="-388620">
              <a:lnSpc>
                <a:spcPts val="4320"/>
              </a:lnSpc>
              <a:buFont typeface="Arial"/>
              <a:buChar char="•"/>
            </a:pPr>
            <a:r>
              <a:rPr lang="en-US" sz="3600" err="1">
                <a:solidFill>
                  <a:srgbClr val="F4F4F4"/>
                </a:solidFill>
                <a:latin typeface="Muli Bold"/>
              </a:rPr>
              <a:t>Mô</a:t>
            </a:r>
            <a:r>
              <a:rPr lang="en-US" sz="3600">
                <a:solidFill>
                  <a:srgbClr val="F4F4F4"/>
                </a:solidFill>
                <a:latin typeface="Muli Bold"/>
              </a:rPr>
              <a:t> </a:t>
            </a:r>
            <a:r>
              <a:rPr lang="en-US" sz="3600" err="1">
                <a:solidFill>
                  <a:srgbClr val="F4F4F4"/>
                </a:solidFill>
                <a:latin typeface="Muli Bold"/>
              </a:rPr>
              <a:t>hình</a:t>
            </a:r>
            <a:r>
              <a:rPr lang="en-US" sz="3600">
                <a:solidFill>
                  <a:srgbClr val="F4F4F4"/>
                </a:solidFill>
                <a:latin typeface="Muli Bold"/>
              </a:rPr>
              <a:t> </a:t>
            </a:r>
            <a:r>
              <a:rPr lang="en-US" sz="3600" err="1">
                <a:solidFill>
                  <a:srgbClr val="F4F4F4"/>
                </a:solidFill>
                <a:latin typeface="Muli Bold"/>
              </a:rPr>
              <a:t>sẽ</a:t>
            </a:r>
            <a:r>
              <a:rPr lang="en-US" sz="3600">
                <a:solidFill>
                  <a:srgbClr val="F4F4F4"/>
                </a:solidFill>
                <a:latin typeface="Muli Bold"/>
              </a:rPr>
              <a:t> </a:t>
            </a:r>
            <a:r>
              <a:rPr lang="en-US" sz="3600" err="1">
                <a:solidFill>
                  <a:srgbClr val="F4F4F4"/>
                </a:solidFill>
                <a:latin typeface="Muli Bold"/>
              </a:rPr>
              <a:t>có</a:t>
            </a:r>
            <a:r>
              <a:rPr lang="en-US" sz="3600">
                <a:solidFill>
                  <a:srgbClr val="F4F4F4"/>
                </a:solidFill>
                <a:latin typeface="Muli Bold"/>
              </a:rPr>
              <a:t> </a:t>
            </a:r>
            <a:r>
              <a:rPr lang="en-US" sz="3600" err="1">
                <a:solidFill>
                  <a:srgbClr val="F4F4F4"/>
                </a:solidFill>
                <a:latin typeface="Muli Bold"/>
              </a:rPr>
              <a:t>nhiều</a:t>
            </a:r>
            <a:r>
              <a:rPr lang="en-US" sz="3600">
                <a:solidFill>
                  <a:srgbClr val="F4F4F4"/>
                </a:solidFill>
                <a:latin typeface="Muli Bold"/>
              </a:rPr>
              <a:t> </a:t>
            </a:r>
            <a:r>
              <a:rPr lang="en-US" sz="3600" err="1">
                <a:solidFill>
                  <a:srgbClr val="F4F4F4"/>
                </a:solidFill>
                <a:latin typeface="Muli Bold"/>
              </a:rPr>
              <a:t>tham</a:t>
            </a:r>
            <a:r>
              <a:rPr lang="en-US" sz="3600">
                <a:solidFill>
                  <a:srgbClr val="F4F4F4"/>
                </a:solidFill>
                <a:latin typeface="Muli Bold"/>
              </a:rPr>
              <a:t> </a:t>
            </a:r>
            <a:r>
              <a:rPr lang="en-US" sz="3600" err="1">
                <a:solidFill>
                  <a:srgbClr val="F4F4F4"/>
                </a:solidFill>
                <a:latin typeface="Muli Bold"/>
              </a:rPr>
              <a:t>số</a:t>
            </a:r>
            <a:r>
              <a:rPr lang="en-US" sz="3600">
                <a:solidFill>
                  <a:srgbClr val="F4F4F4"/>
                </a:solidFill>
                <a:latin typeface="Muli Bold"/>
              </a:rPr>
              <a:t> </a:t>
            </a:r>
            <a:r>
              <a:rPr lang="en-US" sz="3600" err="1">
                <a:solidFill>
                  <a:srgbClr val="F4F4F4"/>
                </a:solidFill>
                <a:latin typeface="Muli Bold"/>
              </a:rPr>
              <a:t>hơn</a:t>
            </a:r>
            <a:r>
              <a:rPr lang="en-US" sz="3600">
                <a:solidFill>
                  <a:srgbClr val="F4F4F4"/>
                </a:solidFill>
                <a:latin typeface="Muli Bold"/>
              </a:rPr>
              <a:t> </a:t>
            </a:r>
            <a:r>
              <a:rPr lang="en-US" sz="3600" err="1">
                <a:solidFill>
                  <a:srgbClr val="F4F4F4"/>
                </a:solidFill>
                <a:latin typeface="Muli Bold"/>
              </a:rPr>
              <a:t>và</a:t>
            </a:r>
            <a:r>
              <a:rPr lang="en-US" sz="3600">
                <a:solidFill>
                  <a:srgbClr val="F4F4F4"/>
                </a:solidFill>
                <a:latin typeface="Muli Bold"/>
              </a:rPr>
              <a:t> </a:t>
            </a:r>
            <a:r>
              <a:rPr lang="en-US" sz="3600" err="1">
                <a:solidFill>
                  <a:srgbClr val="F4F4F4"/>
                </a:solidFill>
                <a:latin typeface="Muli Bold"/>
              </a:rPr>
              <a:t>việc</a:t>
            </a:r>
            <a:r>
              <a:rPr lang="en-US" sz="3600">
                <a:solidFill>
                  <a:srgbClr val="F4F4F4"/>
                </a:solidFill>
                <a:latin typeface="Muli Bold"/>
              </a:rPr>
              <a:t> </a:t>
            </a:r>
            <a:r>
              <a:rPr lang="en-US" sz="3600" err="1">
                <a:solidFill>
                  <a:srgbClr val="F4F4F4"/>
                </a:solidFill>
                <a:latin typeface="Muli Bold"/>
              </a:rPr>
              <a:t>tính</a:t>
            </a:r>
            <a:r>
              <a:rPr lang="en-US" sz="3600">
                <a:solidFill>
                  <a:srgbClr val="F4F4F4"/>
                </a:solidFill>
                <a:latin typeface="Muli Bold"/>
              </a:rPr>
              <a:t> </a:t>
            </a:r>
            <a:r>
              <a:rPr lang="en-US" sz="3600" err="1">
                <a:solidFill>
                  <a:srgbClr val="F4F4F4"/>
                </a:solidFill>
                <a:latin typeface="Muli Bold"/>
              </a:rPr>
              <a:t>toán</a:t>
            </a:r>
            <a:r>
              <a:rPr lang="en-US" sz="3600">
                <a:solidFill>
                  <a:srgbClr val="F4F4F4"/>
                </a:solidFill>
                <a:latin typeface="Muli Bold"/>
              </a:rPr>
              <a:t> </a:t>
            </a:r>
            <a:r>
              <a:rPr lang="en-US" sz="3600" err="1">
                <a:solidFill>
                  <a:srgbClr val="F4F4F4"/>
                </a:solidFill>
                <a:latin typeface="Muli Bold"/>
              </a:rPr>
              <a:t>sẽ</a:t>
            </a:r>
            <a:r>
              <a:rPr lang="en-US" sz="3600">
                <a:solidFill>
                  <a:srgbClr val="F4F4F4"/>
                </a:solidFill>
                <a:latin typeface="Muli Bold"/>
              </a:rPr>
              <a:t> </a:t>
            </a:r>
            <a:r>
              <a:rPr lang="en-US" sz="3600" err="1">
                <a:solidFill>
                  <a:srgbClr val="F4F4F4"/>
                </a:solidFill>
                <a:latin typeface="Muli Bold"/>
              </a:rPr>
              <a:t>nhiều</a:t>
            </a:r>
            <a:r>
              <a:rPr lang="en-US" sz="3600">
                <a:solidFill>
                  <a:srgbClr val="F4F4F4"/>
                </a:solidFill>
                <a:latin typeface="Muli Bold"/>
              </a:rPr>
              <a:t> </a:t>
            </a:r>
            <a:r>
              <a:rPr lang="en-US" sz="3600" err="1">
                <a:solidFill>
                  <a:srgbClr val="F4F4F4"/>
                </a:solidFill>
                <a:latin typeface="Muli Bold"/>
              </a:rPr>
              <a:t>hơn</a:t>
            </a:r>
            <a:r>
              <a:rPr lang="en-US" sz="3600">
                <a:solidFill>
                  <a:srgbClr val="F4F4F4"/>
                </a:solidFill>
                <a:latin typeface="Muli Bold"/>
              </a:rPr>
              <a:t>.</a:t>
            </a:r>
          </a:p>
          <a:p>
            <a:pPr marL="777240" lvl="1" indent="-388620">
              <a:lnSpc>
                <a:spcPts val="4320"/>
              </a:lnSpc>
              <a:buFont typeface="Arial"/>
              <a:buChar char="•"/>
            </a:pPr>
            <a:r>
              <a:rPr lang="en-US" sz="3600" err="1">
                <a:solidFill>
                  <a:srgbClr val="F4F4F4"/>
                </a:solidFill>
                <a:latin typeface="Muli Bold"/>
              </a:rPr>
              <a:t>Mỗi</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a:t>
            </a:r>
            <a:r>
              <a:rPr lang="en-US" sz="3600" err="1">
                <a:solidFill>
                  <a:srgbClr val="F4F4F4"/>
                </a:solidFill>
                <a:latin typeface="Muli Bold"/>
              </a:rPr>
              <a:t>được</a:t>
            </a:r>
            <a:r>
              <a:rPr lang="en-US" sz="3600">
                <a:solidFill>
                  <a:srgbClr val="F4F4F4"/>
                </a:solidFill>
                <a:latin typeface="Muli Bold"/>
              </a:rPr>
              <a:t> </a:t>
            </a:r>
            <a:r>
              <a:rPr lang="en-US" sz="3600" err="1">
                <a:solidFill>
                  <a:srgbClr val="F4F4F4"/>
                </a:solidFill>
                <a:latin typeface="Muli Bold"/>
              </a:rPr>
              <a:t>biểu</a:t>
            </a:r>
            <a:r>
              <a:rPr lang="en-US" sz="3600">
                <a:solidFill>
                  <a:srgbClr val="F4F4F4"/>
                </a:solidFill>
                <a:latin typeface="Muli Bold"/>
              </a:rPr>
              <a:t> </a:t>
            </a:r>
            <a:r>
              <a:rPr lang="en-US" sz="3600" err="1">
                <a:solidFill>
                  <a:srgbClr val="F4F4F4"/>
                </a:solidFill>
                <a:latin typeface="Muli Bold"/>
              </a:rPr>
              <a:t>diễn</a:t>
            </a:r>
            <a:r>
              <a:rPr lang="en-US" sz="3600">
                <a:solidFill>
                  <a:srgbClr val="F4F4F4"/>
                </a:solidFill>
                <a:latin typeface="Muli Bold"/>
              </a:rPr>
              <a:t> </a:t>
            </a:r>
            <a:r>
              <a:rPr lang="en-US" sz="3600" err="1">
                <a:solidFill>
                  <a:srgbClr val="F4F4F4"/>
                </a:solidFill>
                <a:latin typeface="Muli Bold"/>
              </a:rPr>
              <a:t>như</a:t>
            </a:r>
            <a:r>
              <a:rPr lang="en-US" sz="3600">
                <a:solidFill>
                  <a:srgbClr val="F4F4F4"/>
                </a:solidFill>
                <a:latin typeface="Muli Bold"/>
              </a:rPr>
              <a:t> </a:t>
            </a:r>
            <a:r>
              <a:rPr lang="en-US" sz="3600" err="1">
                <a:solidFill>
                  <a:srgbClr val="F4F4F4"/>
                </a:solidFill>
                <a:latin typeface="Muli Bold"/>
              </a:rPr>
              <a:t>một</a:t>
            </a:r>
            <a:r>
              <a:rPr lang="en-US" sz="3600">
                <a:solidFill>
                  <a:srgbClr val="F4F4F4"/>
                </a:solidFill>
                <a:latin typeface="Muli Bold"/>
              </a:rPr>
              <a:t> </a:t>
            </a:r>
            <a:r>
              <a:rPr lang="en-US" sz="3600" err="1">
                <a:solidFill>
                  <a:srgbClr val="F4F4F4"/>
                </a:solidFill>
                <a:latin typeface="Muli Bold"/>
              </a:rPr>
              <a:t>tập</a:t>
            </a:r>
            <a:r>
              <a:rPr lang="en-US" sz="3600">
                <a:solidFill>
                  <a:srgbClr val="F4F4F4"/>
                </a:solidFill>
                <a:latin typeface="Muli Bold"/>
              </a:rPr>
              <a:t> </a:t>
            </a:r>
            <a:r>
              <a:rPr lang="en-US" sz="3600" err="1">
                <a:solidFill>
                  <a:srgbClr val="F4F4F4"/>
                </a:solidFill>
                <a:latin typeface="Muli Bold"/>
              </a:rPr>
              <a:t>hợp</a:t>
            </a:r>
            <a:r>
              <a:rPr lang="en-US" sz="3600">
                <a:solidFill>
                  <a:srgbClr val="F4F4F4"/>
                </a:solidFill>
                <a:latin typeface="Muli Bold"/>
              </a:rPr>
              <a:t> </a:t>
            </a:r>
            <a:r>
              <a:rPr lang="en-US" sz="3600" err="1">
                <a:solidFill>
                  <a:srgbClr val="F4F4F4"/>
                </a:solidFill>
                <a:latin typeface="Muli Bold"/>
              </a:rPr>
              <a:t>của</a:t>
            </a:r>
            <a:r>
              <a:rPr lang="en-US" sz="3600">
                <a:solidFill>
                  <a:srgbClr val="F4F4F4"/>
                </a:solidFill>
                <a:latin typeface="Muli Bold"/>
              </a:rPr>
              <a:t> </a:t>
            </a:r>
            <a:r>
              <a:rPr lang="en-US" sz="3600" err="1">
                <a:solidFill>
                  <a:srgbClr val="F4F4F4"/>
                </a:solidFill>
                <a:latin typeface="Muli Bold"/>
              </a:rPr>
              <a:t>các</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con.</a:t>
            </a:r>
          </a:p>
          <a:p>
            <a:pPr>
              <a:lnSpc>
                <a:spcPts val="4320"/>
              </a:lnSpc>
            </a:pPr>
            <a:r>
              <a:rPr lang="en-US" sz="3600">
                <a:solidFill>
                  <a:srgbClr val="F4F4F4"/>
                </a:solidFill>
                <a:latin typeface="Muli Bold"/>
              </a:rPr>
              <a:t>           VD:  n=3 </a:t>
            </a:r>
            <a:r>
              <a:rPr lang="en-US" sz="3600" err="1">
                <a:solidFill>
                  <a:srgbClr val="F4F4F4"/>
                </a:solidFill>
                <a:latin typeface="Muli Bold"/>
              </a:rPr>
              <a:t>trong</a:t>
            </a:r>
            <a:r>
              <a:rPr lang="en-US" sz="3600">
                <a:solidFill>
                  <a:srgbClr val="F4F4F4"/>
                </a:solidFill>
                <a:latin typeface="Muli Bold"/>
              </a:rPr>
              <a:t> n-grams </a:t>
            </a:r>
            <a:r>
              <a:rPr lang="en-US" sz="3600" err="1">
                <a:solidFill>
                  <a:srgbClr val="F4F4F4"/>
                </a:solidFill>
                <a:latin typeface="Muli Bold"/>
              </a:rPr>
              <a:t>với</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a:t>
            </a:r>
            <a:r>
              <a:rPr lang="vi-VN" sz="3600">
                <a:solidFill>
                  <a:srgbClr val="F4F4F4"/>
                </a:solidFill>
                <a:latin typeface="Muli Bold"/>
              </a:rPr>
              <a:t>"</a:t>
            </a:r>
            <a:r>
              <a:rPr lang="en-US" sz="3600">
                <a:solidFill>
                  <a:srgbClr val="F4F4F4"/>
                </a:solidFill>
                <a:latin typeface="Muli Bold"/>
              </a:rPr>
              <a:t>where" </a:t>
            </a:r>
            <a:r>
              <a:rPr lang="en-US" sz="3600" err="1">
                <a:solidFill>
                  <a:srgbClr val="F4F4F4"/>
                </a:solidFill>
                <a:latin typeface="Muli Bold"/>
              </a:rPr>
              <a:t>có</a:t>
            </a:r>
            <a:r>
              <a:rPr lang="en-US" sz="3600">
                <a:solidFill>
                  <a:srgbClr val="F4F4F4"/>
                </a:solidFill>
                <a:latin typeface="Muli Bold"/>
              </a:rPr>
              <a:t> </a:t>
            </a:r>
            <a:r>
              <a:rPr lang="en-US" sz="3600" err="1">
                <a:solidFill>
                  <a:srgbClr val="F4F4F4"/>
                </a:solidFill>
                <a:latin typeface="Muli Bold"/>
              </a:rPr>
              <a:t>các</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con </a:t>
            </a:r>
            <a:r>
              <a:rPr lang="en-US" sz="3600" err="1">
                <a:solidFill>
                  <a:srgbClr val="F4F4F4"/>
                </a:solidFill>
                <a:latin typeface="Muli Bold"/>
              </a:rPr>
              <a:t>như</a:t>
            </a:r>
            <a:r>
              <a:rPr lang="en-US" sz="3600">
                <a:solidFill>
                  <a:srgbClr val="F4F4F4"/>
                </a:solidFill>
                <a:latin typeface="Muli Bold"/>
              </a:rPr>
              <a:t> </a:t>
            </a:r>
            <a:r>
              <a:rPr lang="en-US" sz="3600" err="1">
                <a:solidFill>
                  <a:srgbClr val="F4F4F4"/>
                </a:solidFill>
                <a:latin typeface="Muli Bold"/>
              </a:rPr>
              <a:t>sau</a:t>
            </a:r>
            <a:r>
              <a:rPr lang="en-US" sz="3600">
                <a:solidFill>
                  <a:srgbClr val="F4F4F4"/>
                </a:solidFill>
                <a:latin typeface="Muli Bold"/>
              </a:rPr>
              <a:t>:</a:t>
            </a:r>
          </a:p>
          <a:p>
            <a:pPr>
              <a:lnSpc>
                <a:spcPts val="4320"/>
              </a:lnSpc>
            </a:pPr>
            <a:r>
              <a:rPr lang="en-US" sz="3600">
                <a:solidFill>
                  <a:srgbClr val="F4F4F4"/>
                </a:solidFill>
                <a:latin typeface="Muli Bold"/>
              </a:rPr>
              <a:t>                   "&lt;</a:t>
            </a:r>
            <a:r>
              <a:rPr lang="en-US" sz="3600" err="1">
                <a:solidFill>
                  <a:srgbClr val="F4F4F4"/>
                </a:solidFill>
                <a:latin typeface="Muli Bold"/>
              </a:rPr>
              <a:t>wh</a:t>
            </a:r>
            <a:r>
              <a:rPr lang="en-US" sz="3600">
                <a:solidFill>
                  <a:srgbClr val="F4F4F4"/>
                </a:solidFill>
                <a:latin typeface="Muli Bold"/>
              </a:rPr>
              <a:t>", "</a:t>
            </a:r>
            <a:r>
              <a:rPr lang="en-US" sz="3600" err="1">
                <a:solidFill>
                  <a:srgbClr val="F4F4F4"/>
                </a:solidFill>
                <a:latin typeface="Muli Bold"/>
              </a:rPr>
              <a:t>whe</a:t>
            </a:r>
            <a:r>
              <a:rPr lang="en-US" sz="3600">
                <a:solidFill>
                  <a:srgbClr val="F4F4F4"/>
                </a:solidFill>
                <a:latin typeface="Muli Bold"/>
              </a:rPr>
              <a:t>", "her", "ere", "re&gt;"</a:t>
            </a:r>
            <a:r>
              <a:rPr lang="vi-VN" sz="3600">
                <a:solidFill>
                  <a:srgbClr val="F4F4F4"/>
                </a:solidFill>
                <a:latin typeface="Muli Bold"/>
              </a:rPr>
              <a:t> và từ con đặc biệt "&lt;</a:t>
            </a:r>
            <a:r>
              <a:rPr lang="vi-VN" sz="3600" err="1">
                <a:solidFill>
                  <a:srgbClr val="F4F4F4"/>
                </a:solidFill>
                <a:latin typeface="Muli Bold"/>
              </a:rPr>
              <a:t>where</a:t>
            </a:r>
            <a:r>
              <a:rPr lang="vi-VN" sz="3600">
                <a:solidFill>
                  <a:srgbClr val="F4F4F4"/>
                </a:solidFill>
                <a:latin typeface="Muli Bold"/>
              </a:rPr>
              <a:t>&gt;"</a:t>
            </a:r>
            <a:endParaRPr lang="en-US" sz="3600">
              <a:solidFill>
                <a:srgbClr val="F4F4F4"/>
              </a:solidFill>
              <a:latin typeface="Muli Bold"/>
            </a:endParaRPr>
          </a:p>
          <a:p>
            <a:pPr marL="777240" lvl="1" indent="-388620">
              <a:lnSpc>
                <a:spcPts val="4320"/>
              </a:lnSpc>
              <a:buFont typeface="Arial"/>
              <a:buChar char="•"/>
            </a:pPr>
            <a:r>
              <a:rPr lang="en-US" sz="3600" err="1">
                <a:solidFill>
                  <a:srgbClr val="F4F4F4"/>
                </a:solidFill>
                <a:latin typeface="Muli Bold"/>
              </a:rPr>
              <a:t>Từ</a:t>
            </a:r>
            <a:r>
              <a:rPr lang="en-US" sz="3600">
                <a:solidFill>
                  <a:srgbClr val="F4F4F4"/>
                </a:solidFill>
                <a:latin typeface="Muli Bold"/>
              </a:rPr>
              <a:t> </a:t>
            </a:r>
            <a:r>
              <a:rPr lang="en-US" sz="3600" err="1">
                <a:solidFill>
                  <a:srgbClr val="F4F4F4"/>
                </a:solidFill>
                <a:latin typeface="Muli Bold"/>
              </a:rPr>
              <a:t>điển</a:t>
            </a:r>
            <a:r>
              <a:rPr lang="en-US" sz="3600">
                <a:solidFill>
                  <a:srgbClr val="F4F4F4"/>
                </a:solidFill>
                <a:latin typeface="Muli Bold"/>
              </a:rPr>
              <a:t> </a:t>
            </a:r>
            <a:r>
              <a:rPr lang="en-US" sz="3600" err="1">
                <a:solidFill>
                  <a:srgbClr val="F4F4F4"/>
                </a:solidFill>
                <a:latin typeface="Muli Bold"/>
              </a:rPr>
              <a:t>chủa</a:t>
            </a:r>
            <a:r>
              <a:rPr lang="en-US" sz="3600">
                <a:solidFill>
                  <a:srgbClr val="F4F4F4"/>
                </a:solidFill>
                <a:latin typeface="Muli Bold"/>
              </a:rPr>
              <a:t> </a:t>
            </a:r>
            <a:r>
              <a:rPr lang="en-US" sz="3600" err="1">
                <a:solidFill>
                  <a:srgbClr val="F4F4F4"/>
                </a:solidFill>
                <a:latin typeface="Muli Bold"/>
              </a:rPr>
              <a:t>FastText</a:t>
            </a:r>
            <a:r>
              <a:rPr lang="en-US" sz="3600">
                <a:solidFill>
                  <a:srgbClr val="F4F4F4"/>
                </a:solidFill>
                <a:latin typeface="Muli Bold"/>
              </a:rPr>
              <a:t> bao </a:t>
            </a:r>
            <a:r>
              <a:rPr lang="en-US" sz="3600" err="1">
                <a:solidFill>
                  <a:srgbClr val="F4F4F4"/>
                </a:solidFill>
                <a:latin typeface="Muli Bold"/>
              </a:rPr>
              <a:t>gồm</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con </a:t>
            </a:r>
            <a:r>
              <a:rPr lang="en-US" sz="3600" err="1">
                <a:solidFill>
                  <a:srgbClr val="F4F4F4"/>
                </a:solidFill>
                <a:latin typeface="Muli Bold"/>
              </a:rPr>
              <a:t>của</a:t>
            </a:r>
            <a:r>
              <a:rPr lang="en-US" sz="3600">
                <a:solidFill>
                  <a:srgbClr val="F4F4F4"/>
                </a:solidFill>
                <a:latin typeface="Muli Bold"/>
              </a:rPr>
              <a:t> </a:t>
            </a:r>
            <a:r>
              <a:rPr lang="en-US" sz="3600" err="1">
                <a:solidFill>
                  <a:srgbClr val="F4F4F4"/>
                </a:solidFill>
                <a:latin typeface="Muli Bold"/>
              </a:rPr>
              <a:t>tất</a:t>
            </a:r>
            <a:r>
              <a:rPr lang="en-US" sz="3600">
                <a:solidFill>
                  <a:srgbClr val="F4F4F4"/>
                </a:solidFill>
                <a:latin typeface="Muli Bold"/>
              </a:rPr>
              <a:t> </a:t>
            </a:r>
            <a:r>
              <a:rPr lang="en-US" sz="3600" err="1">
                <a:solidFill>
                  <a:srgbClr val="F4F4F4"/>
                </a:solidFill>
                <a:latin typeface="Muli Bold"/>
              </a:rPr>
              <a:t>cả</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a:t>
            </a:r>
            <a:r>
              <a:rPr lang="en-US" sz="3600" err="1">
                <a:solidFill>
                  <a:srgbClr val="F4F4F4"/>
                </a:solidFill>
                <a:latin typeface="Muli Bold"/>
              </a:rPr>
              <a:t>nên</a:t>
            </a:r>
            <a:r>
              <a:rPr lang="en-US" sz="3600">
                <a:solidFill>
                  <a:srgbClr val="F4F4F4"/>
                </a:solidFill>
                <a:latin typeface="Muli Bold"/>
              </a:rPr>
              <a:t> </a:t>
            </a:r>
            <a:r>
              <a:rPr lang="en-US" sz="3600" err="1">
                <a:solidFill>
                  <a:srgbClr val="F4F4F4"/>
                </a:solidFill>
                <a:latin typeface="Muli Bold"/>
              </a:rPr>
              <a:t>việc</a:t>
            </a:r>
            <a:r>
              <a:rPr lang="en-US" sz="3600">
                <a:solidFill>
                  <a:srgbClr val="F4F4F4"/>
                </a:solidFill>
                <a:latin typeface="Muli Bold"/>
              </a:rPr>
              <a:t> </a:t>
            </a:r>
            <a:r>
              <a:rPr lang="en-US" sz="3600" err="1">
                <a:solidFill>
                  <a:srgbClr val="F4F4F4"/>
                </a:solidFill>
                <a:latin typeface="Muli Bold"/>
              </a:rPr>
              <a:t>gặp</a:t>
            </a:r>
            <a:r>
              <a:rPr lang="en-US" sz="3600">
                <a:solidFill>
                  <a:srgbClr val="F4F4F4"/>
                </a:solidFill>
                <a:latin typeface="Muli Bold"/>
              </a:rPr>
              <a:t> </a:t>
            </a:r>
            <a:r>
              <a:rPr lang="en-US" sz="3600" err="1">
                <a:solidFill>
                  <a:srgbClr val="F4F4F4"/>
                </a:solidFill>
                <a:latin typeface="Muli Bold"/>
              </a:rPr>
              <a:t>và</a:t>
            </a:r>
            <a:r>
              <a:rPr lang="en-US" sz="3600">
                <a:solidFill>
                  <a:srgbClr val="F4F4F4"/>
                </a:solidFill>
                <a:latin typeface="Muli Bold"/>
              </a:rPr>
              <a:t> </a:t>
            </a:r>
            <a:r>
              <a:rPr lang="en-US" sz="3600" err="1">
                <a:solidFill>
                  <a:srgbClr val="F4F4F4"/>
                </a:solidFill>
                <a:latin typeface="Muli Bold"/>
              </a:rPr>
              <a:t>xử</a:t>
            </a:r>
            <a:r>
              <a:rPr lang="en-US" sz="3600">
                <a:solidFill>
                  <a:srgbClr val="F4F4F4"/>
                </a:solidFill>
                <a:latin typeface="Muli Bold"/>
              </a:rPr>
              <a:t> </a:t>
            </a:r>
            <a:r>
              <a:rPr lang="en-US" sz="3600" err="1">
                <a:solidFill>
                  <a:srgbClr val="F4F4F4"/>
                </a:solidFill>
                <a:latin typeface="Muli Bold"/>
              </a:rPr>
              <a:t>lý</a:t>
            </a:r>
            <a:r>
              <a:rPr lang="en-US" sz="3600">
                <a:solidFill>
                  <a:srgbClr val="F4F4F4"/>
                </a:solidFill>
                <a:latin typeface="Muli Bold"/>
              </a:rPr>
              <a:t> </a:t>
            </a:r>
            <a:r>
              <a:rPr lang="en-US" sz="3600" err="1">
                <a:solidFill>
                  <a:srgbClr val="F4F4F4"/>
                </a:solidFill>
                <a:latin typeface="Muli Bold"/>
              </a:rPr>
              <a:t>từ</a:t>
            </a:r>
            <a:r>
              <a:rPr lang="en-US" sz="3600">
                <a:solidFill>
                  <a:srgbClr val="F4F4F4"/>
                </a:solidFill>
                <a:latin typeface="Muli Bold"/>
              </a:rPr>
              <a:t> </a:t>
            </a:r>
            <a:r>
              <a:rPr lang="en-US" sz="3600" err="1">
                <a:solidFill>
                  <a:srgbClr val="F4F4F4"/>
                </a:solidFill>
                <a:latin typeface="Muli Bold"/>
              </a:rPr>
              <a:t>mới</a:t>
            </a:r>
            <a:r>
              <a:rPr lang="en-US" sz="3600">
                <a:solidFill>
                  <a:srgbClr val="F4F4F4"/>
                </a:solidFill>
                <a:latin typeface="Muli Bold"/>
              </a:rPr>
              <a:t> </a:t>
            </a:r>
            <a:r>
              <a:rPr lang="en-US" sz="3600" err="1">
                <a:solidFill>
                  <a:srgbClr val="F4F4F4"/>
                </a:solidFill>
                <a:latin typeface="Muli Bold"/>
              </a:rPr>
              <a:t>không</a:t>
            </a:r>
            <a:r>
              <a:rPr lang="en-US" sz="3600">
                <a:solidFill>
                  <a:srgbClr val="F4F4F4"/>
                </a:solidFill>
                <a:latin typeface="Muli Bold"/>
              </a:rPr>
              <a:t> </a:t>
            </a:r>
            <a:r>
              <a:rPr lang="en-US" sz="3600" err="1">
                <a:solidFill>
                  <a:srgbClr val="F4F4F4"/>
                </a:solidFill>
                <a:latin typeface="Muli Bold"/>
              </a:rPr>
              <a:t>gặp</a:t>
            </a:r>
            <a:r>
              <a:rPr lang="en-US" sz="3600">
                <a:solidFill>
                  <a:srgbClr val="F4F4F4"/>
                </a:solidFill>
                <a:latin typeface="Muli Bold"/>
              </a:rPr>
              <a:t> </a:t>
            </a:r>
            <a:r>
              <a:rPr lang="en-US" sz="3600" err="1">
                <a:solidFill>
                  <a:srgbClr val="F4F4F4"/>
                </a:solidFill>
                <a:latin typeface="Muli Bold"/>
              </a:rPr>
              <a:t>khó</a:t>
            </a:r>
            <a:r>
              <a:rPr lang="en-US" sz="3600">
                <a:solidFill>
                  <a:srgbClr val="F4F4F4"/>
                </a:solidFill>
                <a:latin typeface="Muli Bold"/>
              </a:rPr>
              <a:t> </a:t>
            </a:r>
            <a:r>
              <a:rPr lang="en-US" sz="3600" err="1">
                <a:solidFill>
                  <a:srgbClr val="F4F4F4"/>
                </a:solidFill>
                <a:latin typeface="Muli Bold"/>
              </a:rPr>
              <a:t>khăn</a:t>
            </a:r>
            <a:r>
              <a:rPr lang="en-US" sz="3600">
                <a:solidFill>
                  <a:srgbClr val="F4F4F4"/>
                </a:solidFill>
                <a:latin typeface="Muli Bold"/>
              </a:rPr>
              <a:t> </a:t>
            </a:r>
            <a:r>
              <a:rPr lang="en-US" sz="3600" err="1">
                <a:solidFill>
                  <a:srgbClr val="F4F4F4"/>
                </a:solidFill>
                <a:latin typeface="Muli Bold"/>
              </a:rPr>
              <a:t>gì</a:t>
            </a:r>
            <a:r>
              <a:rPr lang="en-US" sz="3600">
                <a:solidFill>
                  <a:srgbClr val="F4F4F4"/>
                </a:solidFill>
                <a:latin typeface="Muli Bold"/>
              </a:rPr>
              <a:t>.</a:t>
            </a:r>
          </a:p>
        </p:txBody>
      </p:sp>
      <p:sp>
        <p:nvSpPr>
          <p:cNvPr id="7" name="TextBox 7"/>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FastText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753672"/>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4" name="TextBox 4"/>
          <p:cNvSpPr txBox="1"/>
          <p:nvPr/>
        </p:nvSpPr>
        <p:spPr>
          <a:xfrm>
            <a:off x="6824" y="4457700"/>
            <a:ext cx="5257800" cy="1373774"/>
          </a:xfrm>
          <a:prstGeom prst="rect">
            <a:avLst/>
          </a:prstGeom>
        </p:spPr>
        <p:txBody>
          <a:bodyPr wrap="square" lIns="0" tIns="0" rIns="0" bIns="0" rtlCol="0" anchor="t">
            <a:spAutoFit/>
          </a:bodyPr>
          <a:lstStyle/>
          <a:p>
            <a:pPr>
              <a:lnSpc>
                <a:spcPts val="5459"/>
              </a:lnSpc>
            </a:pPr>
            <a:r>
              <a:rPr lang="en-US" sz="4549" spc="-168" err="1">
                <a:solidFill>
                  <a:srgbClr val="F4F4F4"/>
                </a:solidFill>
                <a:latin typeface="Muli Bold"/>
              </a:rPr>
              <a:t>Tóm</a:t>
            </a:r>
            <a:r>
              <a:rPr lang="en-US" sz="4549" spc="-168">
                <a:solidFill>
                  <a:srgbClr val="F4F4F4"/>
                </a:solidFill>
                <a:latin typeface="Muli Bold"/>
              </a:rPr>
              <a:t> </a:t>
            </a:r>
            <a:r>
              <a:rPr lang="en-US" sz="4549" spc="-168" err="1">
                <a:solidFill>
                  <a:srgbClr val="F4F4F4"/>
                </a:solidFill>
                <a:latin typeface="Muli Bold"/>
              </a:rPr>
              <a:t>tắt</a:t>
            </a:r>
            <a:r>
              <a:rPr lang="en-US" sz="4549" spc="-168">
                <a:solidFill>
                  <a:srgbClr val="F4F4F4"/>
                </a:solidFill>
                <a:latin typeface="Muli Bold"/>
              </a:rPr>
              <a:t> </a:t>
            </a:r>
            <a:r>
              <a:rPr lang="en-US" sz="4549" spc="-168" err="1">
                <a:solidFill>
                  <a:srgbClr val="F4F4F4"/>
                </a:solidFill>
                <a:latin typeface="Muli Bold"/>
              </a:rPr>
              <a:t>nội</a:t>
            </a:r>
            <a:r>
              <a:rPr lang="en-US" sz="4549" spc="-168">
                <a:solidFill>
                  <a:srgbClr val="F4F4F4"/>
                </a:solidFill>
                <a:latin typeface="Muli Bold"/>
              </a:rPr>
              <a:t> dung</a:t>
            </a:r>
          </a:p>
          <a:p>
            <a:pPr marL="0" lvl="0" indent="0" algn="l">
              <a:lnSpc>
                <a:spcPts val="5459"/>
              </a:lnSpc>
              <a:spcBef>
                <a:spcPct val="0"/>
              </a:spcBef>
            </a:pPr>
            <a:endParaRPr lang="en-US" sz="4549" spc="-168">
              <a:solidFill>
                <a:srgbClr val="F4F4F4"/>
              </a:solidFill>
              <a:latin typeface="Muli Bold"/>
            </a:endParaRPr>
          </a:p>
        </p:txBody>
      </p:sp>
      <p:sp>
        <p:nvSpPr>
          <p:cNvPr id="5" name="TextBox 5"/>
          <p:cNvSpPr txBox="1"/>
          <p:nvPr/>
        </p:nvSpPr>
        <p:spPr>
          <a:xfrm>
            <a:off x="8077200" y="1562100"/>
            <a:ext cx="9505791" cy="6358985"/>
          </a:xfrm>
          <a:prstGeom prst="rect">
            <a:avLst/>
          </a:prstGeom>
        </p:spPr>
        <p:txBody>
          <a:bodyPr wrap="square" lIns="0" tIns="0" rIns="0" bIns="0" rtlCol="0" anchor="t">
            <a:spAutoFit/>
          </a:bodyPr>
          <a:lstStyle/>
          <a:p>
            <a:pPr marL="514350" indent="-514350">
              <a:lnSpc>
                <a:spcPct val="150000"/>
              </a:lnSpc>
              <a:buFont typeface="+mj-lt"/>
              <a:buAutoNum type="arabicPeriod"/>
            </a:pPr>
            <a:r>
              <a:rPr lang="en-US" sz="4000" err="1">
                <a:solidFill>
                  <a:srgbClr val="FFFF00"/>
                </a:solidFill>
                <a:latin typeface="Roboto Slab" pitchFamily="2" charset="0"/>
                <a:ea typeface="Roboto Slab" pitchFamily="2" charset="0"/>
                <a:cs typeface="Roboto Slab" pitchFamily="2" charset="0"/>
              </a:rPr>
              <a:t>Giới</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thiệu</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bài</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toán</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và</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dữ</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liệu</a:t>
            </a:r>
            <a:endParaRPr lang="en-US" sz="4000">
              <a:solidFill>
                <a:srgbClr val="92D050"/>
              </a:solidFill>
              <a:latin typeface="Roboto Slab"/>
              <a:ea typeface="Roboto Slab"/>
              <a:cs typeface="Roboto Slab"/>
            </a:endParaRPr>
          </a:p>
          <a:p>
            <a:pPr marL="514350" indent="-514350">
              <a:lnSpc>
                <a:spcPct val="150000"/>
              </a:lnSpc>
              <a:buFont typeface="+mj-lt"/>
              <a:buAutoNum type="arabicPeriod"/>
            </a:pPr>
            <a:r>
              <a:rPr lang="en-US" sz="4000" err="1">
                <a:solidFill>
                  <a:srgbClr val="F4F4F4"/>
                </a:solidFill>
                <a:latin typeface="Roboto Slab" pitchFamily="2" charset="0"/>
                <a:ea typeface="Roboto Slab" pitchFamily="2" charset="0"/>
                <a:cs typeface="Roboto Slab" pitchFamily="2" charset="0"/>
              </a:rPr>
              <a:t>Giới</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thiệu</a:t>
            </a:r>
            <a:r>
              <a:rPr lang="en-US" sz="4000">
                <a:solidFill>
                  <a:srgbClr val="F4F4F4"/>
                </a:solidFill>
                <a:latin typeface="Roboto Slab" pitchFamily="2" charset="0"/>
                <a:ea typeface="Roboto Slab" pitchFamily="2" charset="0"/>
                <a:cs typeface="Roboto Slab" pitchFamily="2" charset="0"/>
              </a:rPr>
              <a:t> m</a:t>
            </a:r>
            <a:r>
              <a:rPr lang="vi-VN" sz="4000">
                <a:solidFill>
                  <a:srgbClr val="F4F4F4"/>
                </a:solidFill>
                <a:latin typeface="Roboto Slab" pitchFamily="2" charset="0"/>
                <a:ea typeface="Roboto Slab" pitchFamily="2" charset="0"/>
                <a:cs typeface="Roboto Slab" pitchFamily="2" charset="0"/>
              </a:rPr>
              <a:t>ô hình </a:t>
            </a:r>
            <a:r>
              <a:rPr lang="en-US" sz="4000" err="1">
                <a:solidFill>
                  <a:srgbClr val="F4F4F4"/>
                </a:solidFill>
                <a:latin typeface="Roboto Slab" pitchFamily="2" charset="0"/>
                <a:ea typeface="Roboto Slab" pitchFamily="2" charset="0"/>
                <a:cs typeface="Roboto Slab" pitchFamily="2" charset="0"/>
              </a:rPr>
              <a:t>phân</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loại</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trong</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máy</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học</a:t>
            </a:r>
            <a:endParaRPr lang="vi-VN" sz="4000">
              <a:solidFill>
                <a:srgbClr val="F4F4F4"/>
              </a:solidFill>
              <a:latin typeface="Roboto Slab"/>
              <a:ea typeface="Roboto Slab"/>
              <a:cs typeface="Roboto Slab"/>
            </a:endParaRPr>
          </a:p>
          <a:p>
            <a:pPr marL="514350" indent="-514350">
              <a:lnSpc>
                <a:spcPct val="150000"/>
              </a:lnSpc>
              <a:buFont typeface="+mj-lt"/>
              <a:buAutoNum type="arabicPeriod"/>
            </a:pPr>
            <a:r>
              <a:rPr lang="vi-VN" sz="4000">
                <a:solidFill>
                  <a:srgbClr val="F4F4F4"/>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Giới</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thiệu</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các</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phương</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pháp</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học</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sâu</a:t>
            </a:r>
            <a:endParaRPr lang="en-US" sz="4000">
              <a:solidFill>
                <a:srgbClr val="FFFF00"/>
              </a:solidFill>
              <a:latin typeface="Roboto Slab" pitchFamily="2" charset="0"/>
              <a:ea typeface="Roboto Slab" pitchFamily="2" charset="0"/>
              <a:cs typeface="Roboto Slab" pitchFamily="2" charset="0"/>
            </a:endParaRPr>
          </a:p>
          <a:p>
            <a:pPr marL="514350" indent="-514350">
              <a:lnSpc>
                <a:spcPct val="150000"/>
              </a:lnSpc>
              <a:buFont typeface="+mj-lt"/>
              <a:buAutoNum type="arabicPeriod"/>
            </a:pPr>
            <a:r>
              <a:rPr lang="en-US" sz="4000" err="1">
                <a:solidFill>
                  <a:srgbClr val="F4F4F4"/>
                </a:solidFill>
                <a:latin typeface="Roboto Slab" pitchFamily="2" charset="0"/>
                <a:ea typeface="Roboto Slab" pitchFamily="2" charset="0"/>
                <a:cs typeface="Roboto Slab" pitchFamily="2" charset="0"/>
              </a:rPr>
              <a:t>Sử</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dụng</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và</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làm</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sâu</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thêm</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các</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biểu</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diễn</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ngữ</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cảnh</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của</a:t>
            </a:r>
            <a:r>
              <a:rPr lang="en-US" sz="4000">
                <a:solidFill>
                  <a:srgbClr val="F4F4F4"/>
                </a:solidFill>
                <a:latin typeface="Roboto Slab" pitchFamily="2" charset="0"/>
                <a:ea typeface="Roboto Slab" pitchFamily="2" charset="0"/>
                <a:cs typeface="Roboto Slab" pitchFamily="2" charset="0"/>
              </a:rPr>
              <a:t> Transformer</a:t>
            </a:r>
          </a:p>
          <a:p>
            <a:pPr marL="514350" indent="-514350">
              <a:lnSpc>
                <a:spcPct val="150000"/>
              </a:lnSpc>
              <a:buFont typeface="+mj-lt"/>
              <a:buAutoNum type="arabicPeriod"/>
            </a:pPr>
            <a:r>
              <a:rPr lang="en-US" sz="4000" err="1">
                <a:solidFill>
                  <a:srgbClr val="FFFF00"/>
                </a:solidFill>
                <a:latin typeface="Roboto Slab" pitchFamily="2" charset="0"/>
                <a:ea typeface="Roboto Slab" pitchFamily="2" charset="0"/>
                <a:cs typeface="Roboto Slab" pitchFamily="2" charset="0"/>
              </a:rPr>
              <a:t>Chạy</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thực</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nghiệm</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và</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phân</a:t>
            </a:r>
            <a:r>
              <a:rPr lang="en-US" sz="4000">
                <a:solidFill>
                  <a:srgbClr val="FFFF00"/>
                </a:solidFill>
                <a:latin typeface="Roboto Slab" pitchFamily="2" charset="0"/>
                <a:ea typeface="Roboto Slab" pitchFamily="2" charset="0"/>
                <a:cs typeface="Roboto Slab" pitchFamily="2" charset="0"/>
              </a:rPr>
              <a:t> </a:t>
            </a:r>
            <a:r>
              <a:rPr lang="en-US" sz="4000" err="1">
                <a:solidFill>
                  <a:srgbClr val="FFFF00"/>
                </a:solidFill>
                <a:latin typeface="Roboto Slab" pitchFamily="2" charset="0"/>
                <a:ea typeface="Roboto Slab" pitchFamily="2" charset="0"/>
                <a:cs typeface="Roboto Slab" pitchFamily="2" charset="0"/>
              </a:rPr>
              <a:t>tích</a:t>
            </a:r>
            <a:endParaRPr lang="en-US" sz="4000">
              <a:solidFill>
                <a:srgbClr val="FFFF00"/>
              </a:solidFill>
              <a:latin typeface="Roboto Slab" pitchFamily="2" charset="0"/>
              <a:ea typeface="Roboto Slab" pitchFamily="2" charset="0"/>
              <a:cs typeface="Roboto Slab"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pic>
        <p:nvPicPr>
          <p:cNvPr id="2052" name="Picture 4" descr="FastText">
            <a:extLst>
              <a:ext uri="{FF2B5EF4-FFF2-40B4-BE49-F238E27FC236}">
                <a16:creationId xmlns:a16="http://schemas.microsoft.com/office/drawing/2014/main" id="{40CD7328-C3F7-E8E9-26B7-9DF2EE17D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602" y="2467019"/>
            <a:ext cx="7495812" cy="749581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791188"/>
            <a:ext cx="9348355" cy="3860031"/>
          </a:xfrm>
          <a:prstGeom prst="rect">
            <a:avLst/>
          </a:prstGeom>
        </p:spPr>
        <p:txBody>
          <a:bodyPr wrap="square" lIns="0" tIns="0" rIns="0" bIns="0" rtlCol="0" anchor="t">
            <a:spAutoFit/>
          </a:bodyPr>
          <a:lstStyle/>
          <a:p>
            <a:pPr marL="388620" lvl="1">
              <a:lnSpc>
                <a:spcPts val="4320"/>
              </a:lnSpc>
            </a:pPr>
            <a:r>
              <a:rPr lang="vi-VN" sz="3600">
                <a:solidFill>
                  <a:srgbClr val="F4F4F4"/>
                </a:solidFill>
                <a:latin typeface="Muli Bold"/>
              </a:rPr>
              <a:t>Mô hình </a:t>
            </a:r>
            <a:r>
              <a:rPr lang="vi-VN" sz="3600" err="1">
                <a:solidFill>
                  <a:srgbClr val="F4F4F4"/>
                </a:solidFill>
                <a:latin typeface="Muli Bold"/>
              </a:rPr>
              <a:t>Skip-gram</a:t>
            </a:r>
            <a:r>
              <a:rPr lang="vi-VN" sz="3600">
                <a:solidFill>
                  <a:srgbClr val="F4F4F4"/>
                </a:solidFill>
                <a:latin typeface="Muli Bold"/>
              </a:rPr>
              <a:t>, với từ trung tâm cho trước, các từ ngữ cảnh được sinh ra độc lập với nhau. </a:t>
            </a:r>
          </a:p>
          <a:p>
            <a:pPr marL="388620" lvl="1">
              <a:lnSpc>
                <a:spcPts val="4320"/>
              </a:lnSpc>
            </a:pPr>
            <a:r>
              <a:rPr lang="vi-VN" sz="3600">
                <a:solidFill>
                  <a:srgbClr val="F4F4F4"/>
                </a:solidFill>
                <a:latin typeface="Muli Bold"/>
              </a:rPr>
              <a:t>	VD: với câu ‘</a:t>
            </a:r>
            <a:r>
              <a:rPr lang="en-US" sz="3600" i="1">
                <a:solidFill>
                  <a:srgbClr val="F4F4F4"/>
                </a:solidFill>
                <a:latin typeface="Muli Bold"/>
              </a:rPr>
              <a:t>I want to learn </a:t>
            </a:r>
            <a:r>
              <a:rPr lang="en-US" sz="3600" i="1" err="1">
                <a:solidFill>
                  <a:srgbClr val="F4F4F4"/>
                </a:solidFill>
                <a:latin typeface="Muli Bold"/>
              </a:rPr>
              <a:t>FastText</a:t>
            </a:r>
            <a:r>
              <a:rPr lang="en-US" sz="3600">
                <a:solidFill>
                  <a:srgbClr val="F4F4F4"/>
                </a:solidFill>
                <a:latin typeface="Muli Bold"/>
              </a:rPr>
              <a:t>.</a:t>
            </a:r>
            <a:r>
              <a:rPr lang="vi-VN" sz="3600">
                <a:solidFill>
                  <a:srgbClr val="F4F4F4"/>
                </a:solidFill>
                <a:latin typeface="Muli Bold"/>
              </a:rPr>
              <a:t>’</a:t>
            </a:r>
          </a:p>
          <a:p>
            <a:pPr marL="388620" lvl="1">
              <a:lnSpc>
                <a:spcPts val="4320"/>
              </a:lnSpc>
            </a:pPr>
            <a:r>
              <a:rPr lang="vi-VN" sz="3600">
                <a:solidFill>
                  <a:srgbClr val="F4F4F4"/>
                </a:solidFill>
                <a:latin typeface="Muli Bold"/>
              </a:rPr>
              <a:t>Mô hình </a:t>
            </a:r>
            <a:r>
              <a:rPr lang="vi-VN" sz="3600" err="1">
                <a:solidFill>
                  <a:srgbClr val="F4F4F4"/>
                </a:solidFill>
                <a:latin typeface="Muli Bold"/>
              </a:rPr>
              <a:t>skip-gram</a:t>
            </a:r>
            <a:r>
              <a:rPr lang="vi-VN" sz="3600">
                <a:solidFill>
                  <a:srgbClr val="F4F4F4"/>
                </a:solidFill>
                <a:latin typeface="Muli Bold"/>
              </a:rPr>
              <a:t> quan tâm đến xác suất có điều kiện sinh ra các từ ngữ cảnh với một từ đích trung tâm cho trước.</a:t>
            </a:r>
            <a:endParaRPr lang="en-US" sz="3600">
              <a:solidFill>
                <a:srgbClr val="F4F4F4"/>
              </a:solidFill>
              <a:latin typeface="Muli Bold"/>
            </a:endParaRPr>
          </a:p>
        </p:txBody>
      </p:sp>
      <p:sp>
        <p:nvSpPr>
          <p:cNvPr id="7" name="TextBox 7"/>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err="1">
                <a:solidFill>
                  <a:srgbClr val="A4E473"/>
                </a:solidFill>
                <a:latin typeface="Muli Bold"/>
              </a:rPr>
              <a:t>FastText</a:t>
            </a:r>
            <a:endParaRPr lang="en-US" sz="8300">
              <a:solidFill>
                <a:srgbClr val="A4E473"/>
              </a:solidFill>
              <a:latin typeface="Muli Bold"/>
            </a:endParaRPr>
          </a:p>
        </p:txBody>
      </p:sp>
      <p:sp>
        <p:nvSpPr>
          <p:cNvPr id="9" name="TextBox 7">
            <a:extLst>
              <a:ext uri="{FF2B5EF4-FFF2-40B4-BE49-F238E27FC236}">
                <a16:creationId xmlns:a16="http://schemas.microsoft.com/office/drawing/2014/main" id="{65A5A42F-109B-3ACA-9EAC-E2E4A13BD085}"/>
              </a:ext>
            </a:extLst>
          </p:cNvPr>
          <p:cNvSpPr txBox="1"/>
          <p:nvPr/>
        </p:nvSpPr>
        <p:spPr>
          <a:xfrm>
            <a:off x="1028700" y="990600"/>
            <a:ext cx="14766361" cy="1149097"/>
          </a:xfrm>
          <a:prstGeom prst="rect">
            <a:avLst/>
          </a:prstGeom>
        </p:spPr>
        <p:txBody>
          <a:bodyPr wrap="square" lIns="0" tIns="0" rIns="0" bIns="0" rtlCol="0" anchor="t">
            <a:spAutoFit/>
          </a:bodyPr>
          <a:lstStyle/>
          <a:p>
            <a:pPr>
              <a:lnSpc>
                <a:spcPts val="10790"/>
              </a:lnSpc>
            </a:pPr>
            <a:r>
              <a:rPr lang="vi-VN" sz="3600">
                <a:solidFill>
                  <a:srgbClr val="A4E473"/>
                </a:solidFill>
                <a:latin typeface="Muli Bold"/>
              </a:rPr>
              <a:t>Với </a:t>
            </a:r>
            <a:r>
              <a:rPr lang="vi-VN" sz="3600" err="1">
                <a:solidFill>
                  <a:srgbClr val="A4E473"/>
                </a:solidFill>
                <a:latin typeface="Muli Bold"/>
              </a:rPr>
              <a:t>Skip-gram</a:t>
            </a:r>
            <a:endParaRPr lang="en-US" sz="3600">
              <a:solidFill>
                <a:srgbClr val="A4E473"/>
              </a:solidFill>
              <a:latin typeface="Muli Bold"/>
            </a:endParaRPr>
          </a:p>
        </p:txBody>
      </p:sp>
    </p:spTree>
    <p:extLst>
      <p:ext uri="{BB962C8B-B14F-4D97-AF65-F5344CB8AC3E}">
        <p14:creationId xmlns:p14="http://schemas.microsoft.com/office/powerpoint/2010/main" val="2863993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mc:AlternateContent xmlns:mc="http://schemas.openxmlformats.org/markup-compatibility/2006" xmlns:a14="http://schemas.microsoft.com/office/drawing/2010/main">
        <mc:Choice Requires="a14">
          <p:sp>
            <p:nvSpPr>
              <p:cNvPr id="6" name="TextBox 6"/>
              <p:cNvSpPr txBox="1"/>
              <p:nvPr/>
            </p:nvSpPr>
            <p:spPr>
              <a:xfrm>
                <a:off x="1028699" y="2791188"/>
                <a:ext cx="16164791" cy="6617196"/>
              </a:xfrm>
              <a:prstGeom prst="rect">
                <a:avLst/>
              </a:prstGeom>
            </p:spPr>
            <p:txBody>
              <a:bodyPr wrap="square" lIns="0" tIns="0" rIns="0" bIns="0" rtlCol="0" anchor="t">
                <a:spAutoFit/>
              </a:bodyPr>
              <a:lstStyle/>
              <a:p>
                <a:pPr marL="388620" lvl="1">
                  <a:lnSpc>
                    <a:spcPts val="4320"/>
                  </a:lnSpc>
                </a:pPr>
                <a:r>
                  <a:rPr lang="vi-VN" sz="3600">
                    <a:solidFill>
                      <a:srgbClr val="F4F4F4"/>
                    </a:solidFill>
                    <a:latin typeface="Muli Bold"/>
                  </a:rPr>
                  <a:t>Với một từ </a:t>
                </a:r>
                <a14:m>
                  <m:oMath xmlns:m="http://schemas.openxmlformats.org/officeDocument/2006/math">
                    <m:r>
                      <a:rPr lang="vi-VN" sz="3600" i="1" dirty="0" smtClean="0">
                        <a:solidFill>
                          <a:srgbClr val="F4F4F4"/>
                        </a:solidFill>
                        <a:latin typeface="Cambria Math" panose="02040503050406030204" pitchFamily="18" charset="0"/>
                      </a:rPr>
                      <m:t>𝑤</m:t>
                    </m:r>
                  </m:oMath>
                </a14:m>
                <a:r>
                  <a:rPr lang="vi-VN" sz="3600">
                    <a:solidFill>
                      <a:srgbClr val="F4F4F4"/>
                    </a:solidFill>
                    <a:latin typeface="Muli Bold"/>
                  </a:rPr>
                  <a:t>, ta ghi tập hợp của tất cả các từ con của nó với chiều dài từ  3 đến 6 và các từ con đặc biệt là </a:t>
                </a:r>
                <a14:m>
                  <m:oMath xmlns:m="http://schemas.openxmlformats.org/officeDocument/2006/math">
                    <m:sSub>
                      <m:sSubPr>
                        <m:ctrlPr>
                          <a:rPr lang="vi-VN" sz="3600" i="1" dirty="0" smtClean="0">
                            <a:solidFill>
                              <a:srgbClr val="F4F4F4"/>
                            </a:solidFill>
                            <a:latin typeface="Cambria Math" panose="02040503050406030204" pitchFamily="18" charset="0"/>
                          </a:rPr>
                        </m:ctrlPr>
                      </m:sSubPr>
                      <m:e>
                        <m:r>
                          <a:rPr lang="vi-VN" sz="3600" i="1" dirty="0" err="1" smtClean="0">
                            <a:solidFill>
                              <a:srgbClr val="F4F4F4"/>
                            </a:solidFill>
                            <a:latin typeface="Cambria Math" panose="02040503050406030204" pitchFamily="18" charset="0"/>
                          </a:rPr>
                          <m:t>𝑔</m:t>
                        </m:r>
                      </m:e>
                      <m:sub>
                        <m:r>
                          <a:rPr lang="vi-VN" sz="3600" i="1" dirty="0" err="1" smtClean="0">
                            <a:solidFill>
                              <a:srgbClr val="F4F4F4"/>
                            </a:solidFill>
                            <a:latin typeface="Cambria Math" panose="02040503050406030204" pitchFamily="18" charset="0"/>
                          </a:rPr>
                          <m:t>𝑤</m:t>
                        </m:r>
                      </m:sub>
                    </m:sSub>
                  </m:oMath>
                </a14:m>
                <a:r>
                  <a:rPr lang="vi-VN" sz="3600">
                    <a:solidFill>
                      <a:srgbClr val="F4F4F4"/>
                    </a:solidFill>
                    <a:latin typeface="Muli Bold"/>
                  </a:rPr>
                  <a:t>. Do đó, từ điển này là tập hợp các từ con của tất cả các từ. Giả sử </a:t>
                </a:r>
                <a:r>
                  <a:rPr lang="vi-VN" sz="3600" err="1">
                    <a:solidFill>
                      <a:srgbClr val="F4F4F4"/>
                    </a:solidFill>
                    <a:latin typeface="Muli Bold"/>
                  </a:rPr>
                  <a:t>vector</a:t>
                </a:r>
                <a:r>
                  <a:rPr lang="vi-VN" sz="3600">
                    <a:solidFill>
                      <a:srgbClr val="F4F4F4"/>
                    </a:solidFill>
                    <a:latin typeface="Muli Bold"/>
                  </a:rPr>
                  <a:t> của từ con </a:t>
                </a:r>
                <a14:m>
                  <m:oMath xmlns:m="http://schemas.openxmlformats.org/officeDocument/2006/math">
                    <m:r>
                      <a:rPr lang="vi-VN" sz="3600" i="1" dirty="0">
                        <a:solidFill>
                          <a:srgbClr val="F4F4F4"/>
                        </a:solidFill>
                        <a:latin typeface="Cambria Math" panose="02040503050406030204" pitchFamily="18" charset="0"/>
                      </a:rPr>
                      <m:t>𝑔</m:t>
                    </m:r>
                  </m:oMath>
                </a14:m>
                <a:r>
                  <a:rPr lang="vi-VN" sz="3600">
                    <a:solidFill>
                      <a:srgbClr val="F4F4F4"/>
                    </a:solidFill>
                    <a:latin typeface="Muli Bold"/>
                  </a:rPr>
                  <a:t> trong từ điển này là </a:t>
                </a:r>
                <a14:m>
                  <m:oMath xmlns:m="http://schemas.openxmlformats.org/officeDocument/2006/math">
                    <m:sSub>
                      <m:sSubPr>
                        <m:ctrlPr>
                          <a:rPr lang="en-US" sz="3600" i="1">
                            <a:solidFill>
                              <a:srgbClr val="F4F4F4"/>
                            </a:solidFill>
                            <a:latin typeface="Cambria Math" panose="02040503050406030204" pitchFamily="18" charset="0"/>
                          </a:rPr>
                        </m:ctrlPr>
                      </m:sSubPr>
                      <m:e>
                        <m:r>
                          <a:rPr lang="en-US" sz="3600" i="1">
                            <a:solidFill>
                              <a:srgbClr val="F4F4F4"/>
                            </a:solidFill>
                            <a:latin typeface="Cambria Math" panose="02040503050406030204" pitchFamily="18" charset="0"/>
                          </a:rPr>
                          <m:t>𝑧</m:t>
                        </m:r>
                      </m:e>
                      <m:sub>
                        <m:r>
                          <a:rPr lang="en-US" sz="3600" i="1">
                            <a:solidFill>
                              <a:srgbClr val="F4F4F4"/>
                            </a:solidFill>
                            <a:latin typeface="Cambria Math" panose="02040503050406030204" pitchFamily="18" charset="0"/>
                          </a:rPr>
                          <m:t>𝑔</m:t>
                        </m:r>
                      </m:sub>
                    </m:sSub>
                  </m:oMath>
                </a14:m>
                <a:r>
                  <a:rPr lang="vi-VN" sz="3600">
                    <a:solidFill>
                      <a:srgbClr val="F4F4F4"/>
                    </a:solidFill>
                    <a:latin typeface="Muli Bold"/>
                  </a:rPr>
                  <a:t>. Thì </a:t>
                </a:r>
                <a:r>
                  <a:rPr lang="vi-VN" sz="3600" err="1">
                    <a:solidFill>
                      <a:srgbClr val="F4F4F4"/>
                    </a:solidFill>
                    <a:latin typeface="Muli Bold"/>
                  </a:rPr>
                  <a:t>vector</a:t>
                </a:r>
                <a:r>
                  <a:rPr lang="vi-VN" sz="3600">
                    <a:solidFill>
                      <a:srgbClr val="F4F4F4"/>
                    </a:solidFill>
                    <a:latin typeface="Muli Bold"/>
                  </a:rPr>
                  <a:t> từ trung tâm </a:t>
                </a:r>
                <a14:m>
                  <m:oMath xmlns:m="http://schemas.openxmlformats.org/officeDocument/2006/math">
                    <m:sSub>
                      <m:sSubPr>
                        <m:ctrlPr>
                          <a:rPr lang="en-US" sz="3600" i="1">
                            <a:solidFill>
                              <a:srgbClr val="F4F4F4"/>
                            </a:solidFill>
                            <a:latin typeface="Cambria Math" panose="02040503050406030204" pitchFamily="18" charset="0"/>
                          </a:rPr>
                        </m:ctrlPr>
                      </m:sSubPr>
                      <m:e>
                        <m:r>
                          <a:rPr lang="en-US" sz="3600" i="1">
                            <a:solidFill>
                              <a:srgbClr val="F4F4F4"/>
                            </a:solidFill>
                            <a:latin typeface="Cambria Math" panose="02040503050406030204" pitchFamily="18" charset="0"/>
                          </a:rPr>
                          <m:t>𝑈</m:t>
                        </m:r>
                      </m:e>
                      <m:sub>
                        <m:r>
                          <a:rPr lang="en-US" sz="3600" i="1">
                            <a:solidFill>
                              <a:srgbClr val="F4F4F4"/>
                            </a:solidFill>
                            <a:latin typeface="Cambria Math" panose="02040503050406030204" pitchFamily="18" charset="0"/>
                          </a:rPr>
                          <m:t>𝑤</m:t>
                        </m:r>
                      </m:sub>
                    </m:sSub>
                  </m:oMath>
                </a14:m>
                <a:r>
                  <a:rPr lang="vi-VN" sz="3600">
                    <a:solidFill>
                      <a:srgbClr val="F4F4F4"/>
                    </a:solidFill>
                    <a:latin typeface="Muli Bold"/>
                  </a:rPr>
                  <a:t> trong mô hình </a:t>
                </a:r>
                <a:r>
                  <a:rPr lang="vi-VN" sz="3600" err="1">
                    <a:solidFill>
                      <a:srgbClr val="F4F4F4"/>
                    </a:solidFill>
                    <a:latin typeface="Muli Bold"/>
                  </a:rPr>
                  <a:t>skip-gram</a:t>
                </a:r>
                <a:r>
                  <a:rPr lang="vi-VN" sz="3600">
                    <a:solidFill>
                      <a:srgbClr val="F4F4F4"/>
                    </a:solidFill>
                    <a:latin typeface="Muli Bold"/>
                  </a:rPr>
                  <a:t> cho từ </a:t>
                </a:r>
                <a14:m>
                  <m:oMath xmlns:m="http://schemas.openxmlformats.org/officeDocument/2006/math">
                    <m:r>
                      <a:rPr lang="vi-VN" sz="3600" i="1" dirty="0">
                        <a:solidFill>
                          <a:srgbClr val="F4F4F4"/>
                        </a:solidFill>
                        <a:latin typeface="Cambria Math" panose="02040503050406030204" pitchFamily="18" charset="0"/>
                      </a:rPr>
                      <m:t>𝑤</m:t>
                    </m:r>
                  </m:oMath>
                </a14:m>
                <a:r>
                  <a:rPr lang="vi-VN" sz="3600">
                    <a:solidFill>
                      <a:srgbClr val="F4F4F4"/>
                    </a:solidFill>
                    <a:latin typeface="Muli Bold"/>
                  </a:rPr>
                  <a:t> có thể biểu diễn là:</a:t>
                </a:r>
              </a:p>
              <a:p>
                <a:pPr marL="388620" lvl="1">
                  <a:lnSpc>
                    <a:spcPts val="4320"/>
                  </a:lnSpc>
                </a:pPr>
                <a:r>
                  <a:rPr lang="vi-VN" sz="3600">
                    <a:solidFill>
                      <a:srgbClr val="F4F4F4"/>
                    </a:solidFill>
                    <a:latin typeface="Muli Bold"/>
                  </a:rPr>
                  <a:t>						</a:t>
                </a:r>
                <a:r>
                  <a:rPr lang="en-US" sz="3600">
                    <a:solidFill>
                      <a:srgbClr val="F4F4F4"/>
                    </a:solidFill>
                  </a:rPr>
                  <a:t> </a:t>
                </a:r>
                <a14:m>
                  <m:oMath xmlns:m="http://schemas.openxmlformats.org/officeDocument/2006/math">
                    <m:sSub>
                      <m:sSubPr>
                        <m:ctrlPr>
                          <a:rPr lang="en-US" sz="3600" i="1">
                            <a:solidFill>
                              <a:srgbClr val="F4F4F4"/>
                            </a:solidFill>
                            <a:latin typeface="Cambria Math" panose="02040503050406030204" pitchFamily="18" charset="0"/>
                          </a:rPr>
                        </m:ctrlPr>
                      </m:sSubPr>
                      <m:e>
                        <m:r>
                          <a:rPr lang="en-US" sz="3600" i="1">
                            <a:solidFill>
                              <a:srgbClr val="F4F4F4"/>
                            </a:solidFill>
                            <a:latin typeface="Cambria Math" panose="02040503050406030204" pitchFamily="18" charset="0"/>
                          </a:rPr>
                          <m:t>𝑈</m:t>
                        </m:r>
                      </m:e>
                      <m:sub>
                        <m:r>
                          <a:rPr lang="en-US" sz="3600" i="1">
                            <a:solidFill>
                              <a:srgbClr val="F4F4F4"/>
                            </a:solidFill>
                            <a:latin typeface="Cambria Math" panose="02040503050406030204" pitchFamily="18" charset="0"/>
                          </a:rPr>
                          <m:t>𝑤</m:t>
                        </m:r>
                      </m:sub>
                    </m:sSub>
                    <m:r>
                      <a:rPr lang="en-US" sz="3600" i="1">
                        <a:solidFill>
                          <a:srgbClr val="F4F4F4"/>
                        </a:solidFill>
                        <a:latin typeface="Cambria Math" panose="02040503050406030204" pitchFamily="18" charset="0"/>
                      </a:rPr>
                      <m:t>=</m:t>
                    </m:r>
                    <m:nary>
                      <m:naryPr>
                        <m:chr m:val="∑"/>
                        <m:limLoc m:val="undOvr"/>
                        <m:grow m:val="on"/>
                        <m:supHide m:val="on"/>
                        <m:ctrlPr>
                          <a:rPr lang="en-US" sz="3600" i="1">
                            <a:solidFill>
                              <a:srgbClr val="F4F4F4"/>
                            </a:solidFill>
                            <a:latin typeface="Cambria Math" panose="02040503050406030204" pitchFamily="18" charset="0"/>
                          </a:rPr>
                        </m:ctrlPr>
                      </m:naryPr>
                      <m:sub>
                        <m:r>
                          <a:rPr lang="en-US" sz="3600" i="1">
                            <a:solidFill>
                              <a:srgbClr val="F4F4F4"/>
                            </a:solidFill>
                            <a:latin typeface="Cambria Math" panose="02040503050406030204" pitchFamily="18" charset="0"/>
                          </a:rPr>
                          <m:t>𝑔</m:t>
                        </m:r>
                        <m:r>
                          <a:rPr lang="en-US" sz="3600" i="1">
                            <a:solidFill>
                              <a:srgbClr val="F4F4F4"/>
                            </a:solidFill>
                            <a:latin typeface="Cambria Math" panose="02040503050406030204" pitchFamily="18" charset="0"/>
                          </a:rPr>
                          <m:t>∈</m:t>
                        </m:r>
                        <m:sSub>
                          <m:sSubPr>
                            <m:ctrlPr>
                              <a:rPr lang="en-US" sz="3600" i="1">
                                <a:solidFill>
                                  <a:srgbClr val="F4F4F4"/>
                                </a:solidFill>
                                <a:latin typeface="Cambria Math" panose="02040503050406030204" pitchFamily="18" charset="0"/>
                              </a:rPr>
                            </m:ctrlPr>
                          </m:sSubPr>
                          <m:e>
                            <m:r>
                              <a:rPr lang="en-US" sz="3600" i="1">
                                <a:solidFill>
                                  <a:srgbClr val="F4F4F4"/>
                                </a:solidFill>
                                <a:latin typeface="Cambria Math" panose="02040503050406030204" pitchFamily="18" charset="0"/>
                              </a:rPr>
                              <m:t>𝑔</m:t>
                            </m:r>
                          </m:e>
                          <m:sub>
                            <m:r>
                              <a:rPr lang="en-US" sz="3600" i="1">
                                <a:solidFill>
                                  <a:srgbClr val="F4F4F4"/>
                                </a:solidFill>
                                <a:latin typeface="Cambria Math" panose="02040503050406030204" pitchFamily="18" charset="0"/>
                              </a:rPr>
                              <m:t>𝑤</m:t>
                            </m:r>
                          </m:sub>
                        </m:sSub>
                      </m:sub>
                      <m:sup/>
                      <m:e>
                        <m:sSub>
                          <m:sSubPr>
                            <m:ctrlPr>
                              <a:rPr lang="en-US" sz="3600" i="1">
                                <a:solidFill>
                                  <a:srgbClr val="F4F4F4"/>
                                </a:solidFill>
                                <a:latin typeface="Cambria Math" panose="02040503050406030204" pitchFamily="18" charset="0"/>
                              </a:rPr>
                            </m:ctrlPr>
                          </m:sSubPr>
                          <m:e>
                            <m:r>
                              <a:rPr lang="en-US" sz="3600" i="1">
                                <a:solidFill>
                                  <a:srgbClr val="F4F4F4"/>
                                </a:solidFill>
                                <a:latin typeface="Cambria Math" panose="02040503050406030204" pitchFamily="18" charset="0"/>
                              </a:rPr>
                              <m:t>𝑧</m:t>
                            </m:r>
                          </m:e>
                          <m:sub>
                            <m:r>
                              <a:rPr lang="en-US" sz="3600" i="1">
                                <a:solidFill>
                                  <a:srgbClr val="F4F4F4"/>
                                </a:solidFill>
                                <a:latin typeface="Cambria Math" panose="02040503050406030204" pitchFamily="18" charset="0"/>
                              </a:rPr>
                              <m:t>𝑔</m:t>
                            </m:r>
                          </m:sub>
                        </m:sSub>
                      </m:e>
                    </m:nary>
                  </m:oMath>
                </a14:m>
                <a:endParaRPr lang="vi-VN" sz="3600">
                  <a:solidFill>
                    <a:srgbClr val="F4F4F4"/>
                  </a:solidFill>
                  <a:latin typeface="Muli Bold"/>
                </a:endParaRPr>
              </a:p>
              <a:p>
                <a:pPr marL="388620" lvl="1">
                  <a:lnSpc>
                    <a:spcPts val="4320"/>
                  </a:lnSpc>
                </a:pPr>
                <a:endParaRPr lang="vi-VN" sz="3600">
                  <a:solidFill>
                    <a:srgbClr val="F4F4F4"/>
                  </a:solidFill>
                  <a:latin typeface="Muli Bold"/>
                </a:endParaRPr>
              </a:p>
              <a:p>
                <a:pPr marL="388620" lvl="1">
                  <a:lnSpc>
                    <a:spcPts val="4320"/>
                  </a:lnSpc>
                </a:pPr>
                <a:r>
                  <a:rPr lang="vi-VN" sz="3600">
                    <a:solidFill>
                      <a:srgbClr val="F4F4F4"/>
                    </a:solidFill>
                    <a:latin typeface="Muli Bold"/>
                  </a:rPr>
                  <a:t>Như vậy, </a:t>
                </a:r>
                <a:r>
                  <a:rPr lang="vi-VN" sz="3600" err="1">
                    <a:solidFill>
                      <a:srgbClr val="F4F4F4"/>
                    </a:solidFill>
                    <a:latin typeface="Muli Bold"/>
                  </a:rPr>
                  <a:t>vector</a:t>
                </a:r>
                <a:r>
                  <a:rPr lang="vi-VN" sz="3600">
                    <a:solidFill>
                      <a:srgbClr val="F4F4F4"/>
                    </a:solidFill>
                    <a:latin typeface="Muli Bold"/>
                  </a:rPr>
                  <a:t> của một từ đòi hỏi tính tổng của tất cả </a:t>
                </a:r>
                <a:r>
                  <a:rPr lang="vi-VN" sz="3600" err="1">
                    <a:solidFill>
                      <a:srgbClr val="F4F4F4"/>
                    </a:solidFill>
                    <a:latin typeface="Muli Bold"/>
                  </a:rPr>
                  <a:t>vector</a:t>
                </a:r>
                <a:r>
                  <a:rPr lang="vi-VN" sz="3600">
                    <a:solidFill>
                      <a:srgbClr val="F4F4F4"/>
                    </a:solidFill>
                    <a:latin typeface="Muli Bold"/>
                  </a:rPr>
                  <a:t> từ con dẫn tới độ phức tạp tính toán cao hơn. Tuy nhiên, ta có thể thu được các </a:t>
                </a:r>
                <a:r>
                  <a:rPr lang="vi-VN" sz="3600" err="1">
                    <a:solidFill>
                      <a:srgbClr val="F4F4F4"/>
                    </a:solidFill>
                    <a:latin typeface="Muli Bold"/>
                  </a:rPr>
                  <a:t>vector</a:t>
                </a:r>
                <a:r>
                  <a:rPr lang="vi-VN" sz="3600">
                    <a:solidFill>
                      <a:srgbClr val="F4F4F4"/>
                    </a:solidFill>
                    <a:latin typeface="Muli Bold"/>
                  </a:rPr>
                  <a:t> tốt hơn cho nhiều từ phức hợp ít thông dụng, thậm chí cho cả các từ không hiện diện trong từ điển này nhờ tham chiếu tới các từ khác có cấu trúc tương tự.</a:t>
                </a:r>
                <a:endParaRPr lang="en-US" sz="3600">
                  <a:solidFill>
                    <a:srgbClr val="F4F4F4"/>
                  </a:solidFill>
                  <a:latin typeface="Muli Bold"/>
                </a:endParaRPr>
              </a:p>
            </p:txBody>
          </p:sp>
        </mc:Choice>
        <mc:Fallback xmlns="">
          <p:sp>
            <p:nvSpPr>
              <p:cNvPr id="6" name="TextBox 6"/>
              <p:cNvSpPr txBox="1">
                <a:spLocks noRot="1" noChangeAspect="1" noMove="1" noResize="1" noEditPoints="1" noAdjustHandles="1" noChangeArrowheads="1" noChangeShapeType="1" noTextEdit="1"/>
              </p:cNvSpPr>
              <p:nvPr/>
            </p:nvSpPr>
            <p:spPr>
              <a:xfrm>
                <a:off x="1028699" y="2791188"/>
                <a:ext cx="16164791" cy="6617196"/>
              </a:xfrm>
              <a:prstGeom prst="rect">
                <a:avLst/>
              </a:prstGeom>
              <a:blipFill>
                <a:blip r:embed="rId2"/>
                <a:stretch>
                  <a:fillRect t="-2120" r="-3055" b="-3226"/>
                </a:stretch>
              </a:blipFill>
            </p:spPr>
            <p:txBody>
              <a:bodyPr/>
              <a:lstStyle/>
              <a:p>
                <a:r>
                  <a:rPr lang="en-US">
                    <a:noFill/>
                  </a:rPr>
                  <a:t> </a:t>
                </a:r>
              </a:p>
            </p:txBody>
          </p:sp>
        </mc:Fallback>
      </mc:AlternateContent>
      <p:sp>
        <p:nvSpPr>
          <p:cNvPr id="7" name="TextBox 7"/>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err="1">
                <a:solidFill>
                  <a:srgbClr val="A4E473"/>
                </a:solidFill>
                <a:latin typeface="Muli Bold"/>
              </a:rPr>
              <a:t>FastText</a:t>
            </a:r>
            <a:endParaRPr lang="en-US" sz="8300">
              <a:solidFill>
                <a:srgbClr val="A4E473"/>
              </a:solidFill>
              <a:latin typeface="Muli Bold"/>
            </a:endParaRPr>
          </a:p>
        </p:txBody>
      </p:sp>
      <p:sp>
        <p:nvSpPr>
          <p:cNvPr id="9" name="TextBox 7">
            <a:extLst>
              <a:ext uri="{FF2B5EF4-FFF2-40B4-BE49-F238E27FC236}">
                <a16:creationId xmlns:a16="http://schemas.microsoft.com/office/drawing/2014/main" id="{65A5A42F-109B-3ACA-9EAC-E2E4A13BD085}"/>
              </a:ext>
            </a:extLst>
          </p:cNvPr>
          <p:cNvSpPr txBox="1"/>
          <p:nvPr/>
        </p:nvSpPr>
        <p:spPr>
          <a:xfrm>
            <a:off x="1028700" y="990600"/>
            <a:ext cx="14766361" cy="1149097"/>
          </a:xfrm>
          <a:prstGeom prst="rect">
            <a:avLst/>
          </a:prstGeom>
        </p:spPr>
        <p:txBody>
          <a:bodyPr wrap="square" lIns="0" tIns="0" rIns="0" bIns="0" rtlCol="0" anchor="t">
            <a:spAutoFit/>
          </a:bodyPr>
          <a:lstStyle/>
          <a:p>
            <a:pPr>
              <a:lnSpc>
                <a:spcPts val="10790"/>
              </a:lnSpc>
            </a:pPr>
            <a:r>
              <a:rPr lang="vi-VN" sz="3600">
                <a:solidFill>
                  <a:srgbClr val="A4E473"/>
                </a:solidFill>
                <a:latin typeface="Muli Bold"/>
              </a:rPr>
              <a:t>Với </a:t>
            </a:r>
            <a:r>
              <a:rPr lang="vi-VN" sz="3600" err="1">
                <a:solidFill>
                  <a:srgbClr val="A4E473"/>
                </a:solidFill>
                <a:latin typeface="Muli Bold"/>
              </a:rPr>
              <a:t>Skip-gram</a:t>
            </a:r>
            <a:endParaRPr lang="en-US" sz="3600">
              <a:solidFill>
                <a:srgbClr val="A4E473"/>
              </a:solidFill>
              <a:latin typeface="Muli Bold"/>
            </a:endParaRPr>
          </a:p>
        </p:txBody>
      </p:sp>
    </p:spTree>
    <p:extLst>
      <p:ext uri="{BB962C8B-B14F-4D97-AF65-F5344CB8AC3E}">
        <p14:creationId xmlns:p14="http://schemas.microsoft.com/office/powerpoint/2010/main" val="402780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791188"/>
            <a:ext cx="9348355" cy="4411464"/>
          </a:xfrm>
          <a:prstGeom prst="rect">
            <a:avLst/>
          </a:prstGeom>
        </p:spPr>
        <p:txBody>
          <a:bodyPr wrap="square" lIns="0" tIns="0" rIns="0" bIns="0" rtlCol="0" anchor="t">
            <a:spAutoFit/>
          </a:bodyPr>
          <a:lstStyle/>
          <a:p>
            <a:pPr marL="388620" lvl="1">
              <a:lnSpc>
                <a:spcPts val="4320"/>
              </a:lnSpc>
            </a:pPr>
            <a:r>
              <a:rPr lang="vi-VN" sz="3600">
                <a:solidFill>
                  <a:srgbClr val="F4F4F4"/>
                </a:solidFill>
                <a:latin typeface="Muli Bold"/>
              </a:rPr>
              <a:t>Mô hình CBOW giả định rằng từ đích trung tâm được tạo ra dựa trên các từ ngữ cảnh phía trước và sau nó trong một chuỗi văn bản.</a:t>
            </a:r>
          </a:p>
          <a:p>
            <a:pPr marL="388620" lvl="1">
              <a:lnSpc>
                <a:spcPts val="4320"/>
              </a:lnSpc>
            </a:pPr>
            <a:r>
              <a:rPr lang="vi-VN" sz="3600">
                <a:solidFill>
                  <a:srgbClr val="F4F4F4"/>
                </a:solidFill>
                <a:latin typeface="Muli Bold"/>
              </a:rPr>
              <a:t>	VD: với câu ‘</a:t>
            </a:r>
            <a:r>
              <a:rPr lang="en-US" sz="3600" i="1">
                <a:solidFill>
                  <a:srgbClr val="F4F4F4"/>
                </a:solidFill>
                <a:latin typeface="Muli Bold"/>
              </a:rPr>
              <a:t>I want to learn </a:t>
            </a:r>
            <a:r>
              <a:rPr lang="en-US" sz="3600" i="1" err="1">
                <a:solidFill>
                  <a:srgbClr val="F4F4F4"/>
                </a:solidFill>
                <a:latin typeface="Muli Bold"/>
              </a:rPr>
              <a:t>FastText</a:t>
            </a:r>
            <a:r>
              <a:rPr lang="en-US" sz="3600">
                <a:solidFill>
                  <a:srgbClr val="F4F4F4"/>
                </a:solidFill>
                <a:latin typeface="Muli Bold"/>
              </a:rPr>
              <a:t>.</a:t>
            </a:r>
            <a:r>
              <a:rPr lang="vi-VN" sz="3600">
                <a:solidFill>
                  <a:srgbClr val="F4F4F4"/>
                </a:solidFill>
                <a:latin typeface="Muli Bold"/>
              </a:rPr>
              <a:t>’</a:t>
            </a:r>
          </a:p>
          <a:p>
            <a:pPr marL="388620" lvl="1">
              <a:lnSpc>
                <a:spcPts val="4320"/>
              </a:lnSpc>
            </a:pPr>
            <a:r>
              <a:rPr lang="vi-VN" sz="3600">
                <a:solidFill>
                  <a:srgbClr val="F4F4F4"/>
                </a:solidFill>
                <a:latin typeface="Muli Bold"/>
              </a:rPr>
              <a:t>CBOW quan tâm đến xác suất có điều kiện tạo ra từ đích trung tâm dựa trên các từ ngữ cảnh cho trước.</a:t>
            </a:r>
            <a:endParaRPr lang="en-US" sz="3600">
              <a:solidFill>
                <a:srgbClr val="F4F4F4"/>
              </a:solidFill>
              <a:latin typeface="Muli Bold"/>
            </a:endParaRPr>
          </a:p>
        </p:txBody>
      </p:sp>
      <p:sp>
        <p:nvSpPr>
          <p:cNvPr id="7" name="TextBox 7"/>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err="1">
                <a:solidFill>
                  <a:srgbClr val="A4E473"/>
                </a:solidFill>
                <a:latin typeface="Muli Bold"/>
              </a:rPr>
              <a:t>FastText</a:t>
            </a:r>
            <a:endParaRPr lang="en-US" sz="8300">
              <a:solidFill>
                <a:srgbClr val="A4E473"/>
              </a:solidFill>
              <a:latin typeface="Muli Bold"/>
            </a:endParaRPr>
          </a:p>
        </p:txBody>
      </p:sp>
      <p:sp>
        <p:nvSpPr>
          <p:cNvPr id="9" name="TextBox 7">
            <a:extLst>
              <a:ext uri="{FF2B5EF4-FFF2-40B4-BE49-F238E27FC236}">
                <a16:creationId xmlns:a16="http://schemas.microsoft.com/office/drawing/2014/main" id="{65A5A42F-109B-3ACA-9EAC-E2E4A13BD085}"/>
              </a:ext>
            </a:extLst>
          </p:cNvPr>
          <p:cNvSpPr txBox="1"/>
          <p:nvPr/>
        </p:nvSpPr>
        <p:spPr>
          <a:xfrm>
            <a:off x="1028700" y="990600"/>
            <a:ext cx="14766361" cy="1149097"/>
          </a:xfrm>
          <a:prstGeom prst="rect">
            <a:avLst/>
          </a:prstGeom>
        </p:spPr>
        <p:txBody>
          <a:bodyPr wrap="square" lIns="0" tIns="0" rIns="0" bIns="0" rtlCol="0" anchor="t">
            <a:spAutoFit/>
          </a:bodyPr>
          <a:lstStyle/>
          <a:p>
            <a:pPr>
              <a:lnSpc>
                <a:spcPts val="10790"/>
              </a:lnSpc>
            </a:pPr>
            <a:r>
              <a:rPr lang="vi-VN" sz="3600">
                <a:solidFill>
                  <a:srgbClr val="A4E473"/>
                </a:solidFill>
                <a:latin typeface="Muli Bold"/>
              </a:rPr>
              <a:t>Với </a:t>
            </a:r>
            <a:r>
              <a:rPr lang="en-US" sz="3600">
                <a:solidFill>
                  <a:srgbClr val="A4E473"/>
                </a:solidFill>
                <a:latin typeface="Muli Bold"/>
              </a:rPr>
              <a:t>Continuous Bag Of Words (CBOW)</a:t>
            </a:r>
          </a:p>
        </p:txBody>
      </p:sp>
      <p:pic>
        <p:nvPicPr>
          <p:cNvPr id="1026" name="Picture 2" descr="FastText">
            <a:extLst>
              <a:ext uri="{FF2B5EF4-FFF2-40B4-BE49-F238E27FC236}">
                <a16:creationId xmlns:a16="http://schemas.microsoft.com/office/drawing/2014/main" id="{5B0EBD42-8960-1388-6C54-35AF4AF01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602" y="2467019"/>
            <a:ext cx="7495812" cy="74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6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id="6" name="Table 6"/>
          <p:cNvGraphicFramePr>
            <a:graphicFrameLocks noGrp="1"/>
          </p:cNvGraphicFramePr>
          <p:nvPr/>
        </p:nvGraphicFramePr>
        <p:xfrm>
          <a:off x="1028700" y="3036424"/>
          <a:ext cx="16230600" cy="5940451"/>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943732">
                <a:tc>
                  <a:txBody>
                    <a:bodyPr/>
                    <a:lstStyle/>
                    <a:p>
                      <a:pPr algn="ctr">
                        <a:lnSpc>
                          <a:spcPts val="3919"/>
                        </a:lnSpc>
                        <a:defRPr/>
                      </a:pPr>
                      <a:r>
                        <a:rPr lang="en-US" sz="2799">
                          <a:solidFill>
                            <a:srgbClr val="F4F4F4"/>
                          </a:solidFill>
                          <a:latin typeface="Muli Bold"/>
                        </a:rPr>
                        <a:t>Word2Vec</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Muli Bold"/>
                        </a:rPr>
                        <a:t>FastText</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4996719">
                <a:tc>
                  <a:txBody>
                    <a:bodyPr/>
                    <a:lstStyle/>
                    <a:p>
                      <a:pPr marL="604519" lvl="1" indent="-302260" algn="l">
                        <a:lnSpc>
                          <a:spcPts val="3919"/>
                        </a:lnSpc>
                        <a:buFont typeface="Arial"/>
                        <a:buChar char="•"/>
                        <a:defRPr/>
                      </a:pPr>
                      <a:r>
                        <a:rPr lang="en-US" sz="2799">
                          <a:solidFill>
                            <a:srgbClr val="F4F4F4"/>
                          </a:solidFill>
                          <a:latin typeface="Muli Bold"/>
                        </a:rPr>
                        <a:t>hoạt động ở cấp độ từ</a:t>
                      </a:r>
                      <a:endParaRPr lang="en-US" sz="1100"/>
                    </a:p>
                    <a:p>
                      <a:pPr marL="604519" lvl="1" indent="-302260">
                        <a:lnSpc>
                          <a:spcPts val="3919"/>
                        </a:lnSpc>
                        <a:buFont typeface="Arial"/>
                        <a:buChar char="•"/>
                      </a:pPr>
                      <a:r>
                        <a:rPr lang="en-US" sz="2799">
                          <a:solidFill>
                            <a:srgbClr val="F4F4F4"/>
                          </a:solidFill>
                          <a:latin typeface="Muli Bold"/>
                        </a:rPr>
                        <a:t>không thể xử lý cho các từ nằm ngoài từ vựng</a:t>
                      </a:r>
                    </a:p>
                    <a:p>
                      <a:pPr marL="604519" lvl="1" indent="-302260">
                        <a:lnSpc>
                          <a:spcPts val="3919"/>
                        </a:lnSpc>
                        <a:buFont typeface="Arial"/>
                        <a:buChar char="•"/>
                      </a:pPr>
                      <a:r>
                        <a:rPr lang="en-US" sz="2799">
                          <a:solidFill>
                            <a:srgbClr val="F4F4F4"/>
                          </a:solidFill>
                          <a:latin typeface="Muli Bold"/>
                        </a:rPr>
                        <a:t>thiếu chính xác với các ngôn ngữ giàu hình thái</a:t>
                      </a:r>
                    </a:p>
                    <a:p>
                      <a:pPr marL="604519" lvl="1" indent="-302260">
                        <a:lnSpc>
                          <a:spcPts val="3919"/>
                        </a:lnSpc>
                        <a:buFont typeface="Arial"/>
                        <a:buChar char="•"/>
                      </a:pPr>
                      <a:r>
                        <a:rPr lang="en-US" sz="2799">
                          <a:solidFill>
                            <a:srgbClr val="F4F4F4"/>
                          </a:solidFill>
                          <a:latin typeface="Muli Bold"/>
                        </a:rPr>
                        <a:t>huấn luyện chậm</a:t>
                      </a:r>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marL="604519" lvl="1" indent="-302260" algn="l">
                        <a:lnSpc>
                          <a:spcPts val="3919"/>
                        </a:lnSpc>
                        <a:buFont typeface="Arial"/>
                        <a:buChar char="•"/>
                        <a:defRPr/>
                      </a:pPr>
                      <a:r>
                        <a:rPr lang="en-US" sz="2799">
                          <a:solidFill>
                            <a:srgbClr val="F4F4F4"/>
                          </a:solidFill>
                          <a:latin typeface="Muli Bold"/>
                        </a:rPr>
                        <a:t>hoạt động ở cấp độ kí tự</a:t>
                      </a:r>
                      <a:endParaRPr lang="en-US" sz="1100"/>
                    </a:p>
                    <a:p>
                      <a:pPr marL="604519" lvl="1" indent="-302260">
                        <a:lnSpc>
                          <a:spcPts val="3919"/>
                        </a:lnSpc>
                        <a:buFont typeface="Arial"/>
                        <a:buChar char="•"/>
                      </a:pPr>
                      <a:r>
                        <a:rPr lang="en-US" sz="2799">
                          <a:solidFill>
                            <a:srgbClr val="F4F4F4"/>
                          </a:solidFill>
                          <a:latin typeface="Muli Bold"/>
                        </a:rPr>
                        <a:t>có thể xử lý các từ nằm ngoài từ vựng</a:t>
                      </a:r>
                    </a:p>
                    <a:p>
                      <a:pPr marL="604519" lvl="1" indent="-302260">
                        <a:lnSpc>
                          <a:spcPts val="3919"/>
                        </a:lnSpc>
                        <a:buFont typeface="Arial"/>
                        <a:buChar char="•"/>
                      </a:pPr>
                      <a:r>
                        <a:rPr lang="en-US" sz="2799">
                          <a:solidFill>
                            <a:srgbClr val="F4F4F4"/>
                          </a:solidFill>
                          <a:latin typeface="Muli Bold"/>
                        </a:rPr>
                        <a:t>có tính hình thái học nên hỗ trợ được nhiều ngôn ngữ hơn</a:t>
                      </a:r>
                    </a:p>
                    <a:p>
                      <a:pPr marL="604519" lvl="1" indent="-302260">
                        <a:lnSpc>
                          <a:spcPts val="3919"/>
                        </a:lnSpc>
                        <a:buFont typeface="Arial"/>
                        <a:buChar char="•"/>
                      </a:pPr>
                      <a:r>
                        <a:rPr lang="en-US" sz="2799">
                          <a:solidFill>
                            <a:srgbClr val="F4F4F4"/>
                          </a:solidFill>
                          <a:latin typeface="Muli Bold"/>
                        </a:rPr>
                        <a:t>sử dụng mô hình phân lớp theo thứ bậc nên sẽ huấn luyện nhanh hơn</a:t>
                      </a:r>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bl>
          </a:graphicData>
        </a:graphic>
      </p:graphicFrame>
      <p:sp>
        <p:nvSpPr>
          <p:cNvPr id="7" name="TextBox 7"/>
          <p:cNvSpPr txBox="1"/>
          <p:nvPr/>
        </p:nvSpPr>
        <p:spPr>
          <a:xfrm>
            <a:off x="1028700" y="338775"/>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Word2Vec &amp; FastText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4079818" y="466397"/>
            <a:ext cx="10138115" cy="8779655"/>
            <a:chOff x="0" y="0"/>
            <a:chExt cx="3619627" cy="3134614"/>
          </a:xfrm>
          <a:solidFill>
            <a:schemeClr val="bg1"/>
          </a:solidFill>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grpFill/>
          </p:spPr>
        </p:sp>
      </p:grpSp>
      <p:sp>
        <p:nvSpPr>
          <p:cNvPr id="4" name="TextBox 4"/>
          <p:cNvSpPr txBox="1"/>
          <p:nvPr/>
        </p:nvSpPr>
        <p:spPr>
          <a:xfrm>
            <a:off x="4445876" y="4173921"/>
            <a:ext cx="9254422" cy="1356910"/>
          </a:xfrm>
          <a:prstGeom prst="rect">
            <a:avLst/>
          </a:prstGeom>
        </p:spPr>
        <p:txBody>
          <a:bodyPr wrap="square" lIns="0" tIns="0" rIns="0" bIns="0" rtlCol="0" anchor="t">
            <a:spAutoFit/>
          </a:bodyPr>
          <a:lstStyle/>
          <a:p>
            <a:pPr algn="ctr">
              <a:lnSpc>
                <a:spcPts val="5459"/>
              </a:lnSpc>
            </a:pPr>
            <a:r>
              <a:rPr lang="en-US" sz="6600" spc="-168" err="1">
                <a:latin typeface="Roboto Slab" pitchFamily="2" charset="0"/>
                <a:ea typeface="Roboto Slab" pitchFamily="2" charset="0"/>
                <a:cs typeface="Roboto Slab" pitchFamily="2" charset="0"/>
              </a:rPr>
              <a:t>Mô</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hình</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học</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sâu</a:t>
            </a:r>
            <a:endParaRPr lang="en-US" sz="6600" spc="-168">
              <a:latin typeface="Roboto Slab" pitchFamily="2" charset="0"/>
              <a:ea typeface="Roboto Slab" pitchFamily="2" charset="0"/>
              <a:cs typeface="Roboto Slab" pitchFamily="2" charset="0"/>
            </a:endParaRPr>
          </a:p>
          <a:p>
            <a:pPr marL="0" lvl="0" indent="0" algn="l">
              <a:lnSpc>
                <a:spcPts val="5459"/>
              </a:lnSpc>
              <a:spcBef>
                <a:spcPct val="0"/>
              </a:spcBef>
            </a:pPr>
            <a:endParaRPr lang="en-US" sz="3200" spc="-168">
              <a:solidFill>
                <a:srgbClr val="F4F4F4"/>
              </a:solidFill>
              <a:latin typeface="Muli Bold"/>
            </a:endParaRPr>
          </a:p>
        </p:txBody>
      </p:sp>
    </p:spTree>
    <p:extLst>
      <p:ext uri="{BB962C8B-B14F-4D97-AF65-F5344CB8AC3E}">
        <p14:creationId xmlns:p14="http://schemas.microsoft.com/office/powerpoint/2010/main" val="98595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5512745" cy="256222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Muli Bold"/>
              </a:rPr>
              <a:t>Mô hình học sâu</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488018" y="4818146"/>
            <a:ext cx="8272402" cy="533400"/>
          </a:xfrm>
          <a:prstGeom prst="rect">
            <a:avLst/>
          </a:prstGeom>
        </p:spPr>
        <p:txBody>
          <a:bodyPr lIns="0" tIns="0" rIns="0" bIns="0" rtlCol="0" anchor="t">
            <a:spAutoFit/>
          </a:bodyPr>
          <a:lstStyle/>
          <a:p>
            <a:pPr>
              <a:lnSpc>
                <a:spcPts val="4320"/>
              </a:lnSpc>
              <a:spcBef>
                <a:spcPct val="0"/>
              </a:spcBef>
            </a:pPr>
            <a:r>
              <a:rPr lang="en-US" sz="3600" err="1">
                <a:solidFill>
                  <a:srgbClr val="000000"/>
                </a:solidFill>
                <a:latin typeface="Muli Bold"/>
              </a:rPr>
              <a:t>RoBERTa</a:t>
            </a:r>
            <a:endParaRPr lang="en-US" sz="3600">
              <a:solidFill>
                <a:srgbClr val="000000"/>
              </a:solidFill>
              <a:latin typeface="Muli Bold"/>
            </a:endParaRPr>
          </a:p>
        </p:txBody>
      </p:sp>
      <p:sp>
        <p:nvSpPr>
          <p:cNvPr id="12" name="TextBox 12"/>
          <p:cNvSpPr txBox="1"/>
          <p:nvPr/>
        </p:nvSpPr>
        <p:spPr>
          <a:xfrm>
            <a:off x="8982416" y="6671890"/>
            <a:ext cx="8272402" cy="551433"/>
          </a:xfrm>
          <a:prstGeom prst="rect">
            <a:avLst/>
          </a:prstGeom>
        </p:spPr>
        <p:txBody>
          <a:bodyPr lIns="0" tIns="0" rIns="0" bIns="0" rtlCol="0" anchor="t">
            <a:spAutoFit/>
          </a:bodyPr>
          <a:lstStyle/>
          <a:p>
            <a:pPr>
              <a:lnSpc>
                <a:spcPts val="4320"/>
              </a:lnSpc>
              <a:spcBef>
                <a:spcPct val="0"/>
              </a:spcBef>
            </a:pPr>
            <a:endParaRPr lang="en-US" sz="3600">
              <a:solidFill>
                <a:srgbClr val="000000"/>
              </a:solidFill>
              <a:latin typeface="Muli Bold"/>
            </a:endParaRPr>
          </a:p>
        </p:txBody>
      </p:sp>
      <p:sp>
        <p:nvSpPr>
          <p:cNvPr id="13" name="TextBox 13"/>
          <p:cNvSpPr txBox="1"/>
          <p:nvPr/>
        </p:nvSpPr>
        <p:spPr>
          <a:xfrm>
            <a:off x="8474571" y="6666920"/>
            <a:ext cx="8272402" cy="551433"/>
          </a:xfrm>
          <a:prstGeom prst="rect">
            <a:avLst/>
          </a:prstGeom>
        </p:spPr>
        <p:txBody>
          <a:bodyPr lIns="0" tIns="0" rIns="0" bIns="0" rtlCol="0" anchor="t">
            <a:spAutoFit/>
          </a:bodyPr>
          <a:lstStyle/>
          <a:p>
            <a:pPr>
              <a:lnSpc>
                <a:spcPts val="4320"/>
              </a:lnSpc>
              <a:spcBef>
                <a:spcPct val="0"/>
              </a:spcBef>
            </a:pPr>
            <a:r>
              <a:rPr lang="en-US" sz="3600" err="1">
                <a:solidFill>
                  <a:srgbClr val="000000"/>
                </a:solidFill>
                <a:latin typeface="Muli Bold"/>
              </a:rPr>
              <a:t>PhoBERT</a:t>
            </a:r>
            <a:endParaRPr lang="en-US" sz="3600">
              <a:solidFill>
                <a:srgbClr val="000000"/>
              </a:solidFill>
              <a:latin typeface="Muli Bold"/>
            </a:endParaRPr>
          </a:p>
        </p:txBody>
      </p:sp>
      <p:sp>
        <p:nvSpPr>
          <p:cNvPr id="15" name="AutoShape 15"/>
          <p:cNvSpPr/>
          <p:nvPr/>
        </p:nvSpPr>
        <p:spPr>
          <a:xfrm>
            <a:off x="8470089" y="3901451"/>
            <a:ext cx="8272402" cy="0"/>
          </a:xfrm>
          <a:prstGeom prst="line">
            <a:avLst/>
          </a:prstGeom>
          <a:ln w="9525" cap="flat">
            <a:solidFill>
              <a:srgbClr val="000000"/>
            </a:solidFill>
            <a:prstDash val="solid"/>
            <a:headEnd type="none" w="sm" len="sm"/>
            <a:tailEnd type="none" w="sm" len="sm"/>
          </a:ln>
        </p:spPr>
      </p:sp>
      <p:sp>
        <p:nvSpPr>
          <p:cNvPr id="16" name="AutoShape 16"/>
          <p:cNvSpPr/>
          <p:nvPr/>
        </p:nvSpPr>
        <p:spPr>
          <a:xfrm>
            <a:off x="8474571" y="6020000"/>
            <a:ext cx="8272402" cy="0"/>
          </a:xfrm>
          <a:prstGeom prst="line">
            <a:avLst/>
          </a:prstGeom>
          <a:ln w="9525" cap="flat">
            <a:solidFill>
              <a:srgbClr val="000000"/>
            </a:solidFill>
            <a:prstDash val="solid"/>
            <a:headEnd type="none" w="sm" len="sm"/>
            <a:tailEnd type="none" w="sm" len="sm"/>
          </a:ln>
        </p:spPr>
      </p:sp>
      <p:sp>
        <p:nvSpPr>
          <p:cNvPr id="23" name="TextBox 22">
            <a:extLst>
              <a:ext uri="{FF2B5EF4-FFF2-40B4-BE49-F238E27FC236}">
                <a16:creationId xmlns:a16="http://schemas.microsoft.com/office/drawing/2014/main" id="{C077450E-5CB7-C101-350D-5555BA5F906D}"/>
              </a:ext>
            </a:extLst>
          </p:cNvPr>
          <p:cNvSpPr txBox="1"/>
          <p:nvPr/>
        </p:nvSpPr>
        <p:spPr>
          <a:xfrm>
            <a:off x="8488018" y="2717546"/>
            <a:ext cx="9799982" cy="643766"/>
          </a:xfrm>
          <a:prstGeom prst="rect">
            <a:avLst/>
          </a:prstGeom>
          <a:noFill/>
        </p:spPr>
        <p:txBody>
          <a:bodyPr wrap="square">
            <a:spAutoFit/>
          </a:bodyPr>
          <a:lstStyle/>
          <a:p>
            <a:pPr>
              <a:lnSpc>
                <a:spcPts val="4320"/>
              </a:lnSpc>
              <a:spcBef>
                <a:spcPct val="0"/>
              </a:spcBef>
            </a:pPr>
            <a:r>
              <a:rPr lang="en-US" sz="3600">
                <a:solidFill>
                  <a:srgbClr val="000000"/>
                </a:solidFill>
                <a:latin typeface="Muli Bold"/>
              </a:rPr>
              <a:t>BERT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383994"/>
            <a:ext cx="15738182" cy="1102866"/>
          </a:xfrm>
          <a:prstGeom prst="rect">
            <a:avLst/>
          </a:prstGeom>
        </p:spPr>
        <p:txBody>
          <a:bodyPr lIns="0" tIns="0" rIns="0" bIns="0" rtlCol="0" anchor="t">
            <a:spAutoFit/>
          </a:bodyPr>
          <a:lstStyle/>
          <a:p>
            <a:pPr>
              <a:lnSpc>
                <a:spcPts val="4320"/>
              </a:lnSpc>
            </a:pPr>
            <a:r>
              <a:rPr lang="en-US" sz="3600">
                <a:solidFill>
                  <a:srgbClr val="F4F4F4"/>
                </a:solidFill>
                <a:latin typeface="Roboto Slab" pitchFamily="2" charset="0"/>
                <a:ea typeface="Roboto Slab" pitchFamily="2" charset="0"/>
                <a:cs typeface="Roboto Slab" pitchFamily="2" charset="0"/>
              </a:rPr>
              <a:t>TRAMSFORMER</a:t>
            </a: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8">
            <a:extLst>
              <a:ext uri="{FF2B5EF4-FFF2-40B4-BE49-F238E27FC236}">
                <a16:creationId xmlns:a16="http://schemas.microsoft.com/office/drawing/2014/main" id="{319CC90C-9BCD-FB96-ED2E-C940D5FF906F}"/>
              </a:ext>
            </a:extLst>
          </p:cNvPr>
          <p:cNvSpPr txBox="1"/>
          <p:nvPr/>
        </p:nvSpPr>
        <p:spPr>
          <a:xfrm>
            <a:off x="1807265" y="3468638"/>
            <a:ext cx="15468600" cy="5078313"/>
          </a:xfrm>
          <a:prstGeom prst="rect">
            <a:avLst/>
          </a:prstGeom>
          <a:noFill/>
        </p:spPr>
        <p:txBody>
          <a:bodyPr wrap="square">
            <a:spAutoFit/>
          </a:bodyPr>
          <a:lstStyle/>
          <a:p>
            <a:pPr marL="742950" indent="-742950">
              <a:buFont typeface="Arial" panose="020B0604020202020204" pitchFamily="34" charset="0"/>
              <a:buChar char="•"/>
            </a:pPr>
            <a:r>
              <a:rPr lang="vi-VN" sz="3600">
                <a:solidFill>
                  <a:srgbClr val="F4F4F4"/>
                </a:solidFill>
                <a:latin typeface="Roboto Slab" pitchFamily="2" charset="0"/>
                <a:ea typeface="Roboto Slab" pitchFamily="2" charset="0"/>
                <a:cs typeface="Roboto Slab" pitchFamily="2" charset="0"/>
              </a:rPr>
              <a:t>Vào năm 2017, </a:t>
            </a:r>
            <a:r>
              <a:rPr lang="vi-VN" sz="3600" err="1">
                <a:solidFill>
                  <a:srgbClr val="F4F4F4"/>
                </a:solidFill>
                <a:latin typeface="Roboto Slab" pitchFamily="2" charset="0"/>
                <a:ea typeface="Roboto Slab" pitchFamily="2" charset="0"/>
                <a:cs typeface="Roboto Slab" pitchFamily="2" charset="0"/>
              </a:rPr>
              <a:t>Transformer</a:t>
            </a:r>
            <a:r>
              <a:rPr lang="vi-VN" sz="3600">
                <a:solidFill>
                  <a:srgbClr val="F4F4F4"/>
                </a:solidFill>
                <a:latin typeface="Roboto Slab" pitchFamily="2" charset="0"/>
                <a:ea typeface="Roboto Slab" pitchFamily="2" charset="0"/>
                <a:cs typeface="Roboto Slab" pitchFamily="2" charset="0"/>
              </a:rPr>
              <a:t>  ra đời và là một trong những nghiên cứu đột phá của lĩnh vực NLP vào thời điểm đó. </a:t>
            </a:r>
            <a:endParaRPr lang="en-US" sz="3600">
              <a:solidFill>
                <a:srgbClr val="F4F4F4"/>
              </a:solidFill>
              <a:latin typeface="Roboto Slab" pitchFamily="2" charset="0"/>
              <a:ea typeface="Roboto Slab" pitchFamily="2" charset="0"/>
              <a:cs typeface="Roboto Slab" pitchFamily="2" charset="0"/>
            </a:endParaRPr>
          </a:p>
          <a:p>
            <a:pPr marL="571500" indent="-571500">
              <a:buFont typeface="Arial" panose="020B0604020202020204" pitchFamily="34" charset="0"/>
              <a:buChar char="•"/>
            </a:pPr>
            <a:r>
              <a:rPr lang="vi-VN" sz="3600" err="1">
                <a:solidFill>
                  <a:srgbClr val="F4F4F4"/>
                </a:solidFill>
                <a:latin typeface="Roboto Slab" pitchFamily="2" charset="0"/>
                <a:ea typeface="Roboto Slab" pitchFamily="2" charset="0"/>
                <a:cs typeface="Roboto Slab" pitchFamily="2" charset="0"/>
              </a:rPr>
              <a:t>Attention</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is</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all</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you</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need</a:t>
            </a:r>
            <a:r>
              <a:rPr lang="en-US" sz="3600">
                <a:solidFill>
                  <a:srgbClr val="F4F4F4"/>
                </a:solidFill>
                <a:latin typeface="Roboto Slab" pitchFamily="2" charset="0"/>
                <a:ea typeface="Roboto Slab" pitchFamily="2" charset="0"/>
                <a:cs typeface="Roboto Slab" pitchFamily="2" charset="0"/>
              </a:rPr>
              <a:t> - </a:t>
            </a:r>
            <a:r>
              <a:rPr lang="vi-VN" sz="3600">
                <a:solidFill>
                  <a:srgbClr val="F4F4F4"/>
                </a:solidFill>
                <a:latin typeface="Roboto Slab" pitchFamily="2" charset="0"/>
                <a:ea typeface="Roboto Slab" pitchFamily="2" charset="0"/>
                <a:cs typeface="Roboto Slab" pitchFamily="2" charset="0"/>
              </a:rPr>
              <a:t>loại bỏ hoàn toàn kiến trúc </a:t>
            </a:r>
            <a:r>
              <a:rPr lang="vi-VN" sz="3600" err="1">
                <a:solidFill>
                  <a:srgbClr val="F4F4F4"/>
                </a:solidFill>
                <a:latin typeface="Roboto Slab" pitchFamily="2" charset="0"/>
                <a:ea typeface="Roboto Slab" pitchFamily="2" charset="0"/>
                <a:cs typeface="Roboto Slab" pitchFamily="2" charset="0"/>
              </a:rPr>
              <a:t>recurent</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network</a:t>
            </a:r>
            <a:r>
              <a:rPr lang="vi-VN" sz="3600">
                <a:solidFill>
                  <a:srgbClr val="F4F4F4"/>
                </a:solidFill>
                <a:latin typeface="Roboto Slab" pitchFamily="2" charset="0"/>
                <a:ea typeface="Roboto Slab" pitchFamily="2" charset="0"/>
                <a:cs typeface="Roboto Slab" pitchFamily="2" charset="0"/>
              </a:rPr>
              <a:t> cũ, chỉ còn các </a:t>
            </a:r>
            <a:r>
              <a:rPr lang="vi-VN" sz="3600" err="1">
                <a:solidFill>
                  <a:srgbClr val="F4F4F4"/>
                </a:solidFill>
                <a:latin typeface="Roboto Slab" pitchFamily="2" charset="0"/>
                <a:ea typeface="Roboto Slab" pitchFamily="2" charset="0"/>
                <a:cs typeface="Roboto Slab" pitchFamily="2" charset="0"/>
              </a:rPr>
              <a:t>Multi</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Layer</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Perceptron</a:t>
            </a:r>
            <a:r>
              <a:rPr lang="vi-VN" sz="3600">
                <a:solidFill>
                  <a:srgbClr val="F4F4F4"/>
                </a:solidFill>
                <a:latin typeface="Roboto Slab" pitchFamily="2" charset="0"/>
                <a:ea typeface="Roboto Slab" pitchFamily="2" charset="0"/>
                <a:cs typeface="Roboto Slab" pitchFamily="2" charset="0"/>
              </a:rPr>
              <a:t> kết nối với nhau cùng với cơ chế </a:t>
            </a:r>
            <a:r>
              <a:rPr lang="vi-VN" sz="3600" err="1">
                <a:solidFill>
                  <a:srgbClr val="F4F4F4"/>
                </a:solidFill>
                <a:latin typeface="Roboto Slab" pitchFamily="2" charset="0"/>
                <a:ea typeface="Roboto Slab" pitchFamily="2" charset="0"/>
                <a:cs typeface="Roboto Slab" pitchFamily="2" charset="0"/>
              </a:rPr>
              <a:t>Self</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Attention</a:t>
            </a:r>
            <a:r>
              <a:rPr lang="vi-VN" sz="3600">
                <a:solidFill>
                  <a:srgbClr val="F4F4F4"/>
                </a:solidFill>
                <a:latin typeface="Roboto Slab" pitchFamily="2" charset="0"/>
                <a:ea typeface="Roboto Slab" pitchFamily="2" charset="0"/>
                <a:cs typeface="Roboto Slab" pitchFamily="2" charset="0"/>
              </a:rPr>
              <a:t> cho phép học đồng thời các thông tin ngữ cảnh, giải quyết vấn đề long-</a:t>
            </a:r>
            <a:r>
              <a:rPr lang="vi-VN" sz="3600" err="1">
                <a:solidFill>
                  <a:srgbClr val="F4F4F4"/>
                </a:solidFill>
                <a:latin typeface="Roboto Slab" pitchFamily="2" charset="0"/>
                <a:ea typeface="Roboto Slab" pitchFamily="2" charset="0"/>
                <a:cs typeface="Roboto Slab" pitchFamily="2" charset="0"/>
              </a:rPr>
              <a:t>termdependency</a:t>
            </a:r>
            <a:r>
              <a:rPr lang="vi-VN" sz="3600">
                <a:solidFill>
                  <a:srgbClr val="F4F4F4"/>
                </a:solidFill>
                <a:latin typeface="Roboto Slab" pitchFamily="2" charset="0"/>
                <a:ea typeface="Roboto Slab" pitchFamily="2" charset="0"/>
                <a:cs typeface="Roboto Slab" pitchFamily="2" charset="0"/>
              </a:rPr>
              <a:t> tồn đọng ở các kiến trúc cũ. </a:t>
            </a:r>
            <a:endParaRPr lang="en-US" sz="3600">
              <a:solidFill>
                <a:srgbClr val="F4F4F4"/>
              </a:solidFill>
              <a:latin typeface="Roboto Slab" pitchFamily="2" charset="0"/>
              <a:ea typeface="Roboto Slab" pitchFamily="2" charset="0"/>
              <a:cs typeface="Roboto Slab" pitchFamily="2" charset="0"/>
            </a:endParaRPr>
          </a:p>
          <a:p>
            <a:pPr marL="571500" indent="-571500">
              <a:buFont typeface="Arial" panose="020B0604020202020204" pitchFamily="34" charset="0"/>
              <a:buChar char="•"/>
            </a:pPr>
            <a:r>
              <a:rPr lang="vi-VN" sz="3600">
                <a:solidFill>
                  <a:srgbClr val="F4F4F4"/>
                </a:solidFill>
                <a:latin typeface="Roboto Slab" pitchFamily="2" charset="0"/>
                <a:ea typeface="Roboto Slab" pitchFamily="2" charset="0"/>
                <a:cs typeface="Roboto Slab" pitchFamily="2" charset="0"/>
              </a:rPr>
              <a:t>Từ khi ra mắt, kiến trúc này trở nên ngày phổ biến cho bất kì bài toán NLP.</a:t>
            </a:r>
            <a:endParaRPr lang="en-US" sz="3600">
              <a:solidFill>
                <a:srgbClr val="F4F4F4"/>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2425499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383994"/>
            <a:ext cx="15738182" cy="1102866"/>
          </a:xfrm>
          <a:prstGeom prst="rect">
            <a:avLst/>
          </a:prstGeom>
        </p:spPr>
        <p:txBody>
          <a:bodyPr lIns="0" tIns="0" rIns="0" bIns="0" rtlCol="0" anchor="t">
            <a:spAutoFit/>
          </a:bodyPr>
          <a:lstStyle/>
          <a:p>
            <a:pPr>
              <a:lnSpc>
                <a:spcPts val="4320"/>
              </a:lnSpc>
            </a:pPr>
            <a:r>
              <a:rPr lang="en-US" sz="3600" err="1">
                <a:solidFill>
                  <a:srgbClr val="F4F4F4"/>
                </a:solidFill>
                <a:latin typeface="Roboto Slab" pitchFamily="2" charset="0"/>
                <a:ea typeface="Roboto Slab" pitchFamily="2" charset="0"/>
                <a:cs typeface="Roboto Slab" pitchFamily="2" charset="0"/>
              </a:rPr>
              <a:t>Kiến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trúc</a:t>
            </a:r>
            <a:endParaRPr lang="en-US" sz="3600">
              <a:solidFill>
                <a:srgbClr val="F4F4F4"/>
              </a:solidFill>
              <a:latin typeface="Roboto Slab" pitchFamily="2" charset="0"/>
              <a:ea typeface="Roboto Slab" pitchFamily="2" charset="0"/>
              <a:cs typeface="Roboto Slab" pitchFamily="2" charset="0"/>
            </a:endParaRP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8">
            <a:extLst>
              <a:ext uri="{FF2B5EF4-FFF2-40B4-BE49-F238E27FC236}">
                <a16:creationId xmlns:a16="http://schemas.microsoft.com/office/drawing/2014/main" id="{319CC90C-9BCD-FB96-ED2E-C940D5FF906F}"/>
              </a:ext>
            </a:extLst>
          </p:cNvPr>
          <p:cNvSpPr txBox="1"/>
          <p:nvPr/>
        </p:nvSpPr>
        <p:spPr>
          <a:xfrm>
            <a:off x="1331412" y="3462012"/>
            <a:ext cx="15468600" cy="5016758"/>
          </a:xfrm>
          <a:prstGeom prst="rect">
            <a:avLst/>
          </a:prstGeom>
          <a:noFill/>
        </p:spPr>
        <p:txBody>
          <a:bodyPr wrap="square">
            <a:spAutoFit/>
          </a:bodyPr>
          <a:lstStyle/>
          <a:p>
            <a:pPr marL="742950" indent="-742950">
              <a:buFont typeface="Arial" panose="020B0604020202020204" pitchFamily="34" charset="0"/>
              <a:buChar char="•"/>
            </a:pPr>
            <a:r>
              <a:rPr lang="en-US" sz="4000" err="1">
                <a:solidFill>
                  <a:srgbClr val="F4F4F4"/>
                </a:solidFill>
                <a:latin typeface="Roboto Slab" pitchFamily="2" charset="0"/>
                <a:ea typeface="Roboto Slab" pitchFamily="2" charset="0"/>
                <a:cs typeface="Roboto Slab" pitchFamily="2" charset="0"/>
              </a:rPr>
              <a:t>Kiến</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trúc</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của</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mô</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hình</a:t>
            </a:r>
            <a:r>
              <a:rPr lang="en-US" sz="4000">
                <a:solidFill>
                  <a:srgbClr val="F4F4F4"/>
                </a:solidFill>
                <a:latin typeface="Roboto Slab" pitchFamily="2" charset="0"/>
                <a:ea typeface="Roboto Slab" pitchFamily="2" charset="0"/>
                <a:cs typeface="Roboto Slab" pitchFamily="2" charset="0"/>
              </a:rPr>
              <a:t> BERT </a:t>
            </a:r>
            <a:r>
              <a:rPr lang="en-US" sz="4000" err="1">
                <a:solidFill>
                  <a:srgbClr val="F4F4F4"/>
                </a:solidFill>
                <a:latin typeface="Roboto Slab" pitchFamily="2" charset="0"/>
                <a:ea typeface="Roboto Slab" pitchFamily="2" charset="0"/>
                <a:cs typeface="Roboto Slab" pitchFamily="2" charset="0"/>
              </a:rPr>
              <a:t>là</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một</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kiến</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trúc</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đa</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tầng</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gồm</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nhiều</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lớp</a:t>
            </a:r>
            <a:r>
              <a:rPr lang="en-US" sz="4000">
                <a:solidFill>
                  <a:srgbClr val="F4F4F4"/>
                </a:solidFill>
                <a:latin typeface="Roboto Slab" pitchFamily="2" charset="0"/>
                <a:ea typeface="Roboto Slab" pitchFamily="2" charset="0"/>
                <a:cs typeface="Roboto Slab" pitchFamily="2" charset="0"/>
              </a:rPr>
              <a:t> </a:t>
            </a:r>
            <a:r>
              <a:rPr lang="en-US" sz="4000" b="1">
                <a:solidFill>
                  <a:srgbClr val="F4F4F4"/>
                </a:solidFill>
                <a:latin typeface="Roboto Slab" pitchFamily="2" charset="0"/>
                <a:ea typeface="Roboto Slab" pitchFamily="2" charset="0"/>
                <a:cs typeface="Roboto Slab" pitchFamily="2" charset="0"/>
              </a:rPr>
              <a:t>Bidirectional Transformer encoder</a:t>
            </a:r>
          </a:p>
          <a:p>
            <a:pPr marL="742950" indent="-742950">
              <a:buFont typeface="Arial" panose="020B0604020202020204" pitchFamily="34" charset="0"/>
              <a:buChar char="•"/>
            </a:pPr>
            <a:r>
              <a:rPr lang="en-US" sz="4000" b="1">
                <a:solidFill>
                  <a:srgbClr val="F4F4F4"/>
                </a:solidFill>
                <a:latin typeface="Roboto Slab" pitchFamily="2" charset="0"/>
                <a:ea typeface="Roboto Slab" pitchFamily="2" charset="0"/>
                <a:cs typeface="Roboto Slab" pitchFamily="2" charset="0"/>
              </a:rPr>
              <a:t>BERT_BASE : </a:t>
            </a:r>
            <a:r>
              <a:rPr lang="pt-BR" sz="4000" b="1" i="0">
                <a:solidFill>
                  <a:srgbClr val="1B1B1B"/>
                </a:solidFill>
                <a:effectLst/>
                <a:latin typeface="Open Sans" panose="020B0606030504020204" pitchFamily="34" charset="0"/>
              </a:rPr>
              <a:t> </a:t>
            </a:r>
            <a:r>
              <a:rPr lang="pt-BR" sz="4000">
                <a:solidFill>
                  <a:srgbClr val="F4F4F4"/>
                </a:solidFill>
                <a:latin typeface="Roboto Slab" pitchFamily="2" charset="0"/>
                <a:ea typeface="Roboto Slab" pitchFamily="2" charset="0"/>
                <a:cs typeface="Roboto Slab" pitchFamily="2" charset="0"/>
              </a:rPr>
              <a:t>L=12, H=768, A=12, Total Parameters=110M</a:t>
            </a:r>
          </a:p>
          <a:p>
            <a:pPr marL="742950" indent="-742950">
              <a:buFont typeface="Arial" panose="020B0604020202020204" pitchFamily="34" charset="0"/>
              <a:buChar char="•"/>
            </a:pPr>
            <a:r>
              <a:rPr lang="pt-BR" sz="4000" b="1">
                <a:solidFill>
                  <a:srgbClr val="F4F4F4"/>
                </a:solidFill>
                <a:latin typeface="Roboto Slab" pitchFamily="2" charset="0"/>
                <a:ea typeface="Roboto Slab" pitchFamily="2" charset="0"/>
                <a:cs typeface="Roboto Slab" pitchFamily="2" charset="0"/>
              </a:rPr>
              <a:t>BERT_LARGE :</a:t>
            </a:r>
            <a:r>
              <a:rPr lang="pt-BR" sz="4000">
                <a:solidFill>
                  <a:srgbClr val="F4F4F4"/>
                </a:solidFill>
                <a:latin typeface="Roboto Slab" pitchFamily="2" charset="0"/>
                <a:ea typeface="Roboto Slab" pitchFamily="2" charset="0"/>
                <a:cs typeface="Roboto Slab" pitchFamily="2" charset="0"/>
              </a:rPr>
              <a:t> L=24, H=1024, A=16, Total Parameters=340M</a:t>
            </a:r>
          </a:p>
          <a:p>
            <a:pPr marL="2114550" lvl="3" indent="-742950">
              <a:buFont typeface="Arial" panose="020B0604020202020204" pitchFamily="34" charset="0"/>
              <a:buChar char="•"/>
            </a:pPr>
            <a:r>
              <a:rPr lang="en-US" sz="4000">
                <a:solidFill>
                  <a:srgbClr val="F4F4F4"/>
                </a:solidFill>
                <a:latin typeface="Roboto Slab" pitchFamily="2" charset="0"/>
                <a:ea typeface="Roboto Slab" pitchFamily="2" charset="0"/>
                <a:cs typeface="Roboto Slab" pitchFamily="2" charset="0"/>
              </a:rPr>
              <a:t>L :  </a:t>
            </a:r>
            <a:r>
              <a:rPr lang="en-US" sz="4000" err="1">
                <a:solidFill>
                  <a:srgbClr val="F4F4F4"/>
                </a:solidFill>
                <a:latin typeface="Roboto Slab" pitchFamily="2" charset="0"/>
                <a:ea typeface="Roboto Slab" pitchFamily="2" charset="0"/>
                <a:cs typeface="Roboto Slab" pitchFamily="2" charset="0"/>
              </a:rPr>
              <a:t>số</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lớp</a:t>
            </a:r>
            <a:r>
              <a:rPr lang="en-US" sz="4000">
                <a:solidFill>
                  <a:srgbClr val="F4F4F4"/>
                </a:solidFill>
                <a:latin typeface="Roboto Slab" pitchFamily="2" charset="0"/>
                <a:ea typeface="Roboto Slab" pitchFamily="2" charset="0"/>
                <a:cs typeface="Roboto Slab" pitchFamily="2" charset="0"/>
              </a:rPr>
              <a:t> Transformer (blocks)</a:t>
            </a:r>
          </a:p>
          <a:p>
            <a:pPr marL="2114550" lvl="3" indent="-742950">
              <a:buFont typeface="Arial" panose="020B0604020202020204" pitchFamily="34" charset="0"/>
              <a:buChar char="•"/>
            </a:pPr>
            <a:r>
              <a:rPr lang="en-US" sz="4000">
                <a:solidFill>
                  <a:srgbClr val="F4F4F4"/>
                </a:solidFill>
                <a:latin typeface="Roboto Slab" pitchFamily="2" charset="0"/>
                <a:ea typeface="Roboto Slab" pitchFamily="2" charset="0"/>
                <a:cs typeface="Roboto Slab" pitchFamily="2" charset="0"/>
              </a:rPr>
              <a:t>H : </a:t>
            </a:r>
            <a:r>
              <a:rPr lang="vi-VN" sz="4000">
                <a:solidFill>
                  <a:srgbClr val="F4F4F4"/>
                </a:solidFill>
                <a:latin typeface="Roboto Slab" pitchFamily="2" charset="0"/>
                <a:ea typeface="Roboto Slab" pitchFamily="2" charset="0"/>
                <a:cs typeface="Roboto Slab" pitchFamily="2" charset="0"/>
              </a:rPr>
              <a:t>kích thước của các lớp ẩn </a:t>
            </a:r>
            <a:endParaRPr lang="en-US" sz="4000">
              <a:solidFill>
                <a:srgbClr val="F4F4F4"/>
              </a:solidFill>
              <a:latin typeface="Roboto Slab" pitchFamily="2" charset="0"/>
              <a:ea typeface="Roboto Slab" pitchFamily="2" charset="0"/>
              <a:cs typeface="Roboto Slab" pitchFamily="2" charset="0"/>
            </a:endParaRPr>
          </a:p>
          <a:p>
            <a:pPr marL="2114550" lvl="3" indent="-742950">
              <a:buFont typeface="Arial" panose="020B0604020202020204" pitchFamily="34" charset="0"/>
              <a:buChar char="•"/>
            </a:pPr>
            <a:r>
              <a:rPr lang="en-US" sz="4000">
                <a:solidFill>
                  <a:srgbClr val="F4F4F4"/>
                </a:solidFill>
                <a:latin typeface="Roboto Slab" pitchFamily="2" charset="0"/>
                <a:ea typeface="Roboto Slab" pitchFamily="2" charset="0"/>
                <a:cs typeface="Roboto Slab" pitchFamily="2" charset="0"/>
              </a:rPr>
              <a:t>A : </a:t>
            </a:r>
            <a:r>
              <a:rPr lang="en-US" sz="4000" err="1">
                <a:solidFill>
                  <a:srgbClr val="F4F4F4"/>
                </a:solidFill>
                <a:latin typeface="Roboto Slab" pitchFamily="2" charset="0"/>
                <a:ea typeface="Roboto Slab" pitchFamily="2" charset="0"/>
                <a:cs typeface="Roboto Slab" pitchFamily="2" charset="0"/>
              </a:rPr>
              <a:t>số</a:t>
            </a:r>
            <a:r>
              <a:rPr lang="en-US" sz="4000">
                <a:solidFill>
                  <a:srgbClr val="F4F4F4"/>
                </a:solidFill>
                <a:latin typeface="Roboto Slab" pitchFamily="2" charset="0"/>
                <a:ea typeface="Roboto Slab" pitchFamily="2" charset="0"/>
                <a:cs typeface="Roboto Slab" pitchFamily="2" charset="0"/>
              </a:rPr>
              <a:t> head ở </a:t>
            </a:r>
            <a:r>
              <a:rPr lang="en-US" sz="4000" err="1">
                <a:solidFill>
                  <a:srgbClr val="F4F4F4"/>
                </a:solidFill>
                <a:latin typeface="Roboto Slab" pitchFamily="2" charset="0"/>
                <a:ea typeface="Roboto Slab" pitchFamily="2" charset="0"/>
                <a:cs typeface="Roboto Slab" pitchFamily="2" charset="0"/>
              </a:rPr>
              <a:t>lớp</a:t>
            </a:r>
            <a:r>
              <a:rPr lang="en-US" sz="4000">
                <a:solidFill>
                  <a:srgbClr val="F4F4F4"/>
                </a:solidFill>
                <a:latin typeface="Roboto Slab" pitchFamily="2" charset="0"/>
                <a:ea typeface="Roboto Slab" pitchFamily="2" charset="0"/>
                <a:cs typeface="Roboto Slab" pitchFamily="2" charset="0"/>
              </a:rPr>
              <a:t> Attention</a:t>
            </a:r>
          </a:p>
          <a:p>
            <a:pPr marL="2114550" lvl="3" indent="-742950">
              <a:buFont typeface="Arial" panose="020B0604020202020204" pitchFamily="34" charset="0"/>
              <a:buChar char="•"/>
            </a:pPr>
            <a:r>
              <a:rPr lang="en-US" sz="4000" err="1">
                <a:solidFill>
                  <a:srgbClr val="F4F4F4"/>
                </a:solidFill>
                <a:latin typeface="Roboto Slab" pitchFamily="2" charset="0"/>
                <a:ea typeface="Roboto Slab" pitchFamily="2" charset="0"/>
                <a:cs typeface="Roboto Slab" pitchFamily="2" charset="0"/>
              </a:rPr>
              <a:t>Kích</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thước</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bộ</a:t>
            </a:r>
            <a:r>
              <a:rPr lang="en-US" sz="4000">
                <a:solidFill>
                  <a:srgbClr val="F4F4F4"/>
                </a:solidFill>
                <a:latin typeface="Roboto Slab" pitchFamily="2" charset="0"/>
                <a:ea typeface="Roboto Slab" pitchFamily="2" charset="0"/>
                <a:cs typeface="Roboto Slab" pitchFamily="2" charset="0"/>
              </a:rPr>
              <a:t> </a:t>
            </a:r>
            <a:r>
              <a:rPr lang="en-US" sz="4000" err="1">
                <a:solidFill>
                  <a:srgbClr val="F4F4F4"/>
                </a:solidFill>
                <a:latin typeface="Roboto Slab" pitchFamily="2" charset="0"/>
                <a:ea typeface="Roboto Slab" pitchFamily="2" charset="0"/>
                <a:cs typeface="Roboto Slab" pitchFamily="2" charset="0"/>
              </a:rPr>
              <a:t>lọc</a:t>
            </a:r>
            <a:r>
              <a:rPr lang="en-US" sz="4000">
                <a:solidFill>
                  <a:srgbClr val="F4F4F4"/>
                </a:solidFill>
                <a:latin typeface="Roboto Slab" pitchFamily="2" charset="0"/>
                <a:ea typeface="Roboto Slab" pitchFamily="2" charset="0"/>
                <a:cs typeface="Roboto Slab" pitchFamily="2" charset="0"/>
              </a:rPr>
              <a:t> (filter-size) : 4H</a:t>
            </a:r>
          </a:p>
        </p:txBody>
      </p:sp>
    </p:spTree>
    <p:extLst>
      <p:ext uri="{BB962C8B-B14F-4D97-AF65-F5344CB8AC3E}">
        <p14:creationId xmlns:p14="http://schemas.microsoft.com/office/powerpoint/2010/main" val="371189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383994"/>
            <a:ext cx="15738182" cy="1102866"/>
          </a:xfrm>
          <a:prstGeom prst="rect">
            <a:avLst/>
          </a:prstGeom>
        </p:spPr>
        <p:txBody>
          <a:bodyPr lIns="0" tIns="0" rIns="0" bIns="0" rtlCol="0" anchor="t">
            <a:spAutoFit/>
          </a:bodyPr>
          <a:lstStyle/>
          <a:p>
            <a:pPr>
              <a:lnSpc>
                <a:spcPts val="4320"/>
              </a:lnSpc>
            </a:pPr>
            <a:r>
              <a:rPr lang="en-US" sz="3600" err="1">
                <a:solidFill>
                  <a:srgbClr val="F4F4F4"/>
                </a:solidFill>
                <a:latin typeface="Roboto Slab" pitchFamily="2" charset="0"/>
                <a:ea typeface="Roboto Slab" pitchFamily="2" charset="0"/>
                <a:cs typeface="Roboto Slab" pitchFamily="2" charset="0"/>
              </a:rPr>
              <a:t>Kiến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trúc</a:t>
            </a:r>
            <a:endParaRPr lang="en-US" sz="3600">
              <a:solidFill>
                <a:srgbClr val="F4F4F4"/>
              </a:solidFill>
              <a:latin typeface="Roboto Slab" pitchFamily="2" charset="0"/>
              <a:ea typeface="Roboto Slab" pitchFamily="2" charset="0"/>
              <a:cs typeface="Roboto Slab" pitchFamily="2" charset="0"/>
            </a:endParaRP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2052" name="Picture 4" descr="How BERT NLP Optimization Model Works">
            <a:extLst>
              <a:ext uri="{FF2B5EF4-FFF2-40B4-BE49-F238E27FC236}">
                <a16:creationId xmlns:a16="http://schemas.microsoft.com/office/drawing/2014/main" id="{8AF8C191-55E5-960F-1479-AFA714789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761" y="2247900"/>
            <a:ext cx="11544300" cy="721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420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383994"/>
            <a:ext cx="15738182" cy="1102866"/>
          </a:xfrm>
          <a:prstGeom prst="rect">
            <a:avLst/>
          </a:prstGeom>
        </p:spPr>
        <p:txBody>
          <a:bodyPr lIns="0" tIns="0" rIns="0" bIns="0" rtlCol="0" anchor="t">
            <a:spAutoFit/>
          </a:bodyPr>
          <a:lstStyle/>
          <a:p>
            <a:pPr>
              <a:lnSpc>
                <a:spcPts val="4320"/>
              </a:lnSpc>
            </a:pPr>
            <a:r>
              <a:rPr lang="en-US" sz="3600" err="1">
                <a:solidFill>
                  <a:srgbClr val="F4F4F4"/>
                </a:solidFill>
                <a:latin typeface="Roboto Slab" pitchFamily="2" charset="0"/>
                <a:ea typeface="Roboto Slab" pitchFamily="2" charset="0"/>
                <a:cs typeface="Roboto Slab" pitchFamily="2" charset="0"/>
              </a:rPr>
              <a:t>Kiến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trúc</a:t>
            </a:r>
            <a:endParaRPr lang="en-US" sz="3600">
              <a:solidFill>
                <a:srgbClr val="F4F4F4"/>
              </a:solidFill>
              <a:latin typeface="Roboto Slab" pitchFamily="2" charset="0"/>
              <a:ea typeface="Roboto Slab" pitchFamily="2" charset="0"/>
              <a:cs typeface="Roboto Slab" pitchFamily="2" charset="0"/>
            </a:endParaRP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3074" name="Picture 2">
            <a:extLst>
              <a:ext uri="{FF2B5EF4-FFF2-40B4-BE49-F238E27FC236}">
                <a16:creationId xmlns:a16="http://schemas.microsoft.com/office/drawing/2014/main" id="{477BC218-C451-EF72-DD60-A95675308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86100"/>
            <a:ext cx="13354809" cy="511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2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5288508" y="571500"/>
            <a:ext cx="10138115" cy="8779655"/>
            <a:chOff x="0" y="0"/>
            <a:chExt cx="3619627" cy="3134614"/>
          </a:xfrm>
          <a:solidFill>
            <a:schemeClr val="bg1"/>
          </a:solidFill>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grpFill/>
          </p:spPr>
        </p:sp>
      </p:grpSp>
      <p:sp>
        <p:nvSpPr>
          <p:cNvPr id="4" name="TextBox 4"/>
          <p:cNvSpPr txBox="1"/>
          <p:nvPr/>
        </p:nvSpPr>
        <p:spPr>
          <a:xfrm>
            <a:off x="5943600" y="4686300"/>
            <a:ext cx="9254422" cy="1356910"/>
          </a:xfrm>
          <a:prstGeom prst="rect">
            <a:avLst/>
          </a:prstGeom>
        </p:spPr>
        <p:txBody>
          <a:bodyPr wrap="square" lIns="0" tIns="0" rIns="0" bIns="0" rtlCol="0" anchor="t">
            <a:spAutoFit/>
          </a:bodyPr>
          <a:lstStyle/>
          <a:p>
            <a:pPr algn="ctr">
              <a:lnSpc>
                <a:spcPts val="5459"/>
              </a:lnSpc>
            </a:pPr>
            <a:r>
              <a:rPr lang="en-US" sz="6600" spc="-168">
                <a:latin typeface="Roboto Slab" pitchFamily="2" charset="0"/>
                <a:ea typeface="Roboto Slab" pitchFamily="2" charset="0"/>
                <a:cs typeface="Roboto Slab" pitchFamily="2" charset="0"/>
              </a:rPr>
              <a:t>GIỚI THIỆU BÀI TOÁN</a:t>
            </a:r>
          </a:p>
          <a:p>
            <a:pPr marL="0" lvl="0" indent="0" algn="l">
              <a:lnSpc>
                <a:spcPts val="5459"/>
              </a:lnSpc>
              <a:spcBef>
                <a:spcPct val="0"/>
              </a:spcBef>
            </a:pPr>
            <a:endParaRPr lang="en-US" sz="3200" spc="-168">
              <a:solidFill>
                <a:srgbClr val="F4F4F4"/>
              </a:solidFill>
              <a:latin typeface="Muli Bold"/>
            </a:endParaRPr>
          </a:p>
        </p:txBody>
      </p:sp>
    </p:spTree>
    <p:extLst>
      <p:ext uri="{BB962C8B-B14F-4D97-AF65-F5344CB8AC3E}">
        <p14:creationId xmlns:p14="http://schemas.microsoft.com/office/powerpoint/2010/main" val="3062787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087488"/>
            <a:ext cx="15738182" cy="1102866"/>
          </a:xfrm>
          <a:prstGeom prst="rect">
            <a:avLst/>
          </a:prstGeom>
        </p:spPr>
        <p:txBody>
          <a:bodyPr lIns="0" tIns="0" rIns="0" bIns="0" rtlCol="0" anchor="t">
            <a:spAutoFit/>
          </a:bodyPr>
          <a:lstStyle/>
          <a:p>
            <a:pPr>
              <a:lnSpc>
                <a:spcPts val="4320"/>
              </a:lnSpc>
            </a:pPr>
            <a:r>
              <a:rPr lang="en-US" sz="3600" err="1">
                <a:solidFill>
                  <a:srgbClr val="F4F4F4"/>
                </a:solidFill>
                <a:latin typeface="Roboto Slab" pitchFamily="2" charset="0"/>
                <a:ea typeface="Roboto Slab" pitchFamily="2" charset="0"/>
                <a:cs typeface="Roboto Slab" pitchFamily="2" charset="0"/>
              </a:rPr>
              <a:t>Biểu</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diễn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đầu</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vào</a:t>
            </a:r>
            <a:endParaRPr lang="en-US" sz="3600">
              <a:solidFill>
                <a:srgbClr val="F4F4F4"/>
              </a:solidFill>
              <a:latin typeface="Roboto Slab" pitchFamily="2" charset="0"/>
              <a:ea typeface="Roboto Slab" pitchFamily="2" charset="0"/>
              <a:cs typeface="Roboto Slab" pitchFamily="2" charset="0"/>
            </a:endParaRP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7">
            <a:extLst>
              <a:ext uri="{FF2B5EF4-FFF2-40B4-BE49-F238E27FC236}">
                <a16:creationId xmlns:a16="http://schemas.microsoft.com/office/drawing/2014/main" id="{2CF221A3-AF1C-DF30-A6F8-11A45AA64977}"/>
              </a:ext>
            </a:extLst>
          </p:cNvPr>
          <p:cNvSpPr txBox="1"/>
          <p:nvPr/>
        </p:nvSpPr>
        <p:spPr>
          <a:xfrm>
            <a:off x="1905000" y="3238500"/>
            <a:ext cx="13890061" cy="1754326"/>
          </a:xfrm>
          <a:prstGeom prst="rect">
            <a:avLst/>
          </a:prstGeom>
          <a:noFill/>
        </p:spPr>
        <p:txBody>
          <a:bodyPr wrap="square" rtlCol="0">
            <a:spAutoFit/>
          </a:bodyPr>
          <a:lstStyle/>
          <a:p>
            <a:pPr marL="571500" indent="-571500">
              <a:buFont typeface="Arial" panose="020B0604020202020204" pitchFamily="34" charset="0"/>
              <a:buChar char="•"/>
            </a:pPr>
            <a:r>
              <a:rPr lang="en-US" sz="3600">
                <a:solidFill>
                  <a:srgbClr val="F4F4F4"/>
                </a:solidFill>
                <a:latin typeface="Roboto Slab" pitchFamily="2" charset="0"/>
                <a:ea typeface="Roboto Slab" pitchFamily="2" charset="0"/>
                <a:cs typeface="Roboto Slab" pitchFamily="2" charset="0"/>
              </a:rPr>
              <a:t>C</a:t>
            </a:r>
            <a:r>
              <a:rPr lang="vi-VN" sz="3600">
                <a:solidFill>
                  <a:srgbClr val="F4F4F4"/>
                </a:solidFill>
                <a:latin typeface="Roboto Slab" pitchFamily="2" charset="0"/>
                <a:ea typeface="Roboto Slab" pitchFamily="2" charset="0"/>
                <a:cs typeface="Roboto Slab" pitchFamily="2" charset="0"/>
              </a:rPr>
              <a:t>ó thể là biểu diễn của một câu văn bản đơn hoặc một cặp câu văn bản(ví dụ: [Câu hỏi, câu trả lời]) được đặt thành 1 chuỗi tạo bởi các từ.</a:t>
            </a:r>
            <a:endParaRPr lang="en-US" sz="3600">
              <a:solidFill>
                <a:srgbClr val="F4F4F4"/>
              </a:solidFill>
              <a:latin typeface="Roboto Slab" pitchFamily="2" charset="0"/>
              <a:ea typeface="Roboto Slab" pitchFamily="2" charset="0"/>
              <a:cs typeface="Roboto Slab" pitchFamily="2" charset="0"/>
            </a:endParaRPr>
          </a:p>
        </p:txBody>
      </p:sp>
      <p:pic>
        <p:nvPicPr>
          <p:cNvPr id="4098" name="Picture 2">
            <a:extLst>
              <a:ext uri="{FF2B5EF4-FFF2-40B4-BE49-F238E27FC236}">
                <a16:creationId xmlns:a16="http://schemas.microsoft.com/office/drawing/2014/main" id="{77D2172F-1625-EC4E-2FC6-835C9D6EA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5294175"/>
            <a:ext cx="8862408" cy="300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547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087488"/>
            <a:ext cx="15738182" cy="1102866"/>
          </a:xfrm>
          <a:prstGeom prst="rect">
            <a:avLst/>
          </a:prstGeom>
        </p:spPr>
        <p:txBody>
          <a:bodyPr lIns="0" tIns="0" rIns="0" bIns="0" rtlCol="0" anchor="t">
            <a:spAutoFit/>
          </a:bodyPr>
          <a:lstStyle/>
          <a:p>
            <a:pPr algn="l"/>
            <a:r>
              <a:rPr lang="en-US" sz="3600">
                <a:solidFill>
                  <a:srgbClr val="F4F4F4"/>
                </a:solidFill>
                <a:latin typeface="Roboto Slab" pitchFamily="2" charset="0"/>
                <a:ea typeface="Roboto Slab" pitchFamily="2" charset="0"/>
                <a:cs typeface="Roboto Slab" pitchFamily="2" charset="0"/>
              </a:rPr>
              <a:t>Pre-training Tasks</a:t>
            </a: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7">
            <a:extLst>
              <a:ext uri="{FF2B5EF4-FFF2-40B4-BE49-F238E27FC236}">
                <a16:creationId xmlns:a16="http://schemas.microsoft.com/office/drawing/2014/main" id="{2CF221A3-AF1C-DF30-A6F8-11A45AA64977}"/>
              </a:ext>
            </a:extLst>
          </p:cNvPr>
          <p:cNvSpPr txBox="1"/>
          <p:nvPr/>
        </p:nvSpPr>
        <p:spPr>
          <a:xfrm>
            <a:off x="1905000" y="3238500"/>
            <a:ext cx="13890061" cy="2308324"/>
          </a:xfrm>
          <a:prstGeom prst="rect">
            <a:avLst/>
          </a:prstGeom>
          <a:noFill/>
        </p:spPr>
        <p:txBody>
          <a:bodyPr wrap="square" rtlCol="0">
            <a:spAutoFit/>
          </a:bodyPr>
          <a:lstStyle/>
          <a:p>
            <a:pPr marL="571500" indent="-571500">
              <a:buFont typeface="Arial" panose="020B0604020202020204" pitchFamily="34" charset="0"/>
              <a:buChar char="•"/>
            </a:pPr>
            <a:r>
              <a:rPr lang="vi-VN" sz="3600" dirty="0">
                <a:solidFill>
                  <a:srgbClr val="F4F4F4"/>
                </a:solidFill>
                <a:latin typeface="Roboto Slab" pitchFamily="2" charset="0"/>
                <a:ea typeface="Roboto Slab" pitchFamily="2" charset="0"/>
                <a:cs typeface="Roboto Slab" pitchFamily="2" charset="0"/>
              </a:rPr>
              <a:t>Chúng ta đào tạo BERT bằng cách sử dụng 2 nhiệm vụ dự đoán không giám sát được gọi là </a:t>
            </a:r>
            <a:endParaRPr lang="en-US" sz="3600" dirty="0">
              <a:solidFill>
                <a:srgbClr val="F4F4F4"/>
              </a:solidFill>
              <a:latin typeface="Roboto Slab" pitchFamily="2" charset="0"/>
              <a:ea typeface="Roboto Slab" pitchFamily="2" charset="0"/>
              <a:cs typeface="Roboto Slab" pitchFamily="2" charset="0"/>
            </a:endParaRPr>
          </a:p>
          <a:p>
            <a:pPr marL="1028700" lvl="1" indent="-571500">
              <a:buFont typeface="Arial" panose="020B0604020202020204" pitchFamily="34" charset="0"/>
              <a:buChar char="•"/>
            </a:pPr>
            <a:r>
              <a:rPr lang="vi-VN" sz="3600" dirty="0" err="1">
                <a:solidFill>
                  <a:srgbClr val="F4F4F4"/>
                </a:solidFill>
                <a:latin typeface="Roboto Slab" pitchFamily="2" charset="0"/>
                <a:ea typeface="Roboto Slab" pitchFamily="2" charset="0"/>
                <a:cs typeface="Roboto Slab" pitchFamily="2" charset="0"/>
              </a:rPr>
              <a:t>Masked</a:t>
            </a:r>
            <a:r>
              <a:rPr lang="vi-VN" sz="3600" dirty="0">
                <a:solidFill>
                  <a:srgbClr val="F4F4F4"/>
                </a:solidFill>
                <a:latin typeface="Roboto Slab" pitchFamily="2" charset="0"/>
                <a:ea typeface="Roboto Slab" pitchFamily="2" charset="0"/>
                <a:cs typeface="Roboto Slab" pitchFamily="2" charset="0"/>
              </a:rPr>
              <a:t> LM </a:t>
            </a:r>
            <a:endParaRPr lang="en-US" sz="3600" dirty="0">
              <a:solidFill>
                <a:srgbClr val="F4F4F4"/>
              </a:solidFill>
              <a:latin typeface="Roboto Slab" pitchFamily="2" charset="0"/>
              <a:ea typeface="Roboto Slab" pitchFamily="2" charset="0"/>
              <a:cs typeface="Roboto Slab" pitchFamily="2" charset="0"/>
            </a:endParaRPr>
          </a:p>
          <a:p>
            <a:pPr marL="1028700" lvl="1" indent="-571500">
              <a:buFont typeface="Arial" panose="020B0604020202020204" pitchFamily="34" charset="0"/>
              <a:buChar char="•"/>
            </a:pPr>
            <a:r>
              <a:rPr lang="vi-VN" sz="3600" dirty="0" err="1">
                <a:solidFill>
                  <a:srgbClr val="F4F4F4"/>
                </a:solidFill>
                <a:latin typeface="Roboto Slab" pitchFamily="2" charset="0"/>
                <a:ea typeface="Roboto Slab" pitchFamily="2" charset="0"/>
                <a:cs typeface="Roboto Slab" pitchFamily="2" charset="0"/>
              </a:rPr>
              <a:t>Next</a:t>
            </a:r>
            <a:r>
              <a:rPr lang="vi-VN" sz="3600" dirty="0">
                <a:solidFill>
                  <a:srgbClr val="F4F4F4"/>
                </a:solidFill>
                <a:latin typeface="Roboto Slab" pitchFamily="2" charset="0"/>
                <a:ea typeface="Roboto Slab" pitchFamily="2" charset="0"/>
                <a:cs typeface="Roboto Slab" pitchFamily="2" charset="0"/>
              </a:rPr>
              <a:t> </a:t>
            </a:r>
            <a:r>
              <a:rPr lang="vi-VN" sz="3600" dirty="0" err="1">
                <a:solidFill>
                  <a:srgbClr val="F4F4F4"/>
                </a:solidFill>
                <a:latin typeface="Roboto Slab" pitchFamily="2" charset="0"/>
                <a:ea typeface="Roboto Slab" pitchFamily="2" charset="0"/>
                <a:cs typeface="Roboto Slab" pitchFamily="2" charset="0"/>
              </a:rPr>
              <a:t>Sentence</a:t>
            </a:r>
            <a:r>
              <a:rPr lang="vi-VN" sz="3600" dirty="0">
                <a:solidFill>
                  <a:srgbClr val="F4F4F4"/>
                </a:solidFill>
                <a:latin typeface="Roboto Slab" pitchFamily="2" charset="0"/>
                <a:ea typeface="Roboto Slab" pitchFamily="2" charset="0"/>
                <a:cs typeface="Roboto Slab" pitchFamily="2" charset="0"/>
              </a:rPr>
              <a:t> </a:t>
            </a:r>
            <a:r>
              <a:rPr lang="vi-VN" sz="3600" dirty="0" err="1">
                <a:solidFill>
                  <a:srgbClr val="F4F4F4"/>
                </a:solidFill>
                <a:latin typeface="Roboto Slab" pitchFamily="2" charset="0"/>
                <a:ea typeface="Roboto Slab" pitchFamily="2" charset="0"/>
                <a:cs typeface="Roboto Slab" pitchFamily="2" charset="0"/>
              </a:rPr>
              <a:t>Prediction</a:t>
            </a:r>
            <a:r>
              <a:rPr lang="vi-VN" sz="3600" b="0" i="0" dirty="0">
                <a:solidFill>
                  <a:srgbClr val="1B1B1B"/>
                </a:solidFill>
                <a:effectLst/>
                <a:latin typeface="Open Sans" panose="020B0606030504020204" pitchFamily="34" charset="0"/>
              </a:rPr>
              <a:t>. </a:t>
            </a:r>
            <a:endParaRPr lang="en-US" sz="3600" dirty="0">
              <a:solidFill>
                <a:srgbClr val="F4F4F4"/>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420750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087488"/>
            <a:ext cx="15738182" cy="1102866"/>
          </a:xfrm>
          <a:prstGeom prst="rect">
            <a:avLst/>
          </a:prstGeom>
        </p:spPr>
        <p:txBody>
          <a:bodyPr lIns="0" tIns="0" rIns="0" bIns="0" rtlCol="0" anchor="t">
            <a:spAutoFit/>
          </a:bodyPr>
          <a:lstStyle/>
          <a:p>
            <a:pPr algn="l"/>
            <a:r>
              <a:rPr lang="en-US" sz="3600">
                <a:solidFill>
                  <a:srgbClr val="F4F4F4"/>
                </a:solidFill>
                <a:latin typeface="Roboto Slab" pitchFamily="2" charset="0"/>
                <a:ea typeface="Roboto Slab" pitchFamily="2" charset="0"/>
                <a:cs typeface="Roboto Slab" pitchFamily="2" charset="0"/>
              </a:rPr>
              <a:t>Masked LM</a:t>
            </a: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7">
            <a:extLst>
              <a:ext uri="{FF2B5EF4-FFF2-40B4-BE49-F238E27FC236}">
                <a16:creationId xmlns:a16="http://schemas.microsoft.com/office/drawing/2014/main" id="{2CF221A3-AF1C-DF30-A6F8-11A45AA64977}"/>
              </a:ext>
            </a:extLst>
          </p:cNvPr>
          <p:cNvSpPr txBox="1"/>
          <p:nvPr/>
        </p:nvSpPr>
        <p:spPr>
          <a:xfrm>
            <a:off x="1905000" y="3238500"/>
            <a:ext cx="13890061" cy="3416320"/>
          </a:xfrm>
          <a:prstGeom prst="rect">
            <a:avLst/>
          </a:prstGeom>
          <a:noFill/>
        </p:spPr>
        <p:txBody>
          <a:bodyPr wrap="square" rtlCol="0">
            <a:spAutoFit/>
          </a:bodyPr>
          <a:lstStyle/>
          <a:p>
            <a:pPr marL="571500" indent="-571500">
              <a:buFont typeface="Arial" panose="020B0604020202020204" pitchFamily="34" charset="0"/>
              <a:buChar char="•"/>
            </a:pPr>
            <a:r>
              <a:rPr lang="en-US" sz="3600">
                <a:solidFill>
                  <a:srgbClr val="F4F4F4"/>
                </a:solidFill>
                <a:latin typeface="Roboto Slab" pitchFamily="2" charset="0"/>
                <a:ea typeface="Roboto Slab" pitchFamily="2" charset="0"/>
                <a:cs typeface="Roboto Slab" pitchFamily="2" charset="0"/>
              </a:rPr>
              <a:t>N</a:t>
            </a:r>
            <a:r>
              <a:rPr lang="vi-VN" sz="3600" err="1">
                <a:solidFill>
                  <a:srgbClr val="F4F4F4"/>
                </a:solidFill>
                <a:latin typeface="Roboto Slab" pitchFamily="2" charset="0"/>
                <a:ea typeface="Roboto Slab" pitchFamily="2" charset="0"/>
                <a:cs typeface="Roboto Slab" pitchFamily="2" charset="0"/>
              </a:rPr>
              <a:t>gữ</a:t>
            </a:r>
            <a:r>
              <a:rPr lang="vi-VN" sz="3600">
                <a:solidFill>
                  <a:srgbClr val="F4F4F4"/>
                </a:solidFill>
                <a:latin typeface="Roboto Slab" pitchFamily="2" charset="0"/>
                <a:ea typeface="Roboto Slab" pitchFamily="2" charset="0"/>
                <a:cs typeface="Roboto Slab" pitchFamily="2" charset="0"/>
              </a:rPr>
              <a:t> cảnh 2 chiều sẽ gây ra một nghịch lý là một từ có thể gián tiếp tự nhìn thấy nó trong một ngữ cảnh nhiều lớp.</a:t>
            </a:r>
            <a:endParaRPr lang="en-US" sz="3600">
              <a:solidFill>
                <a:srgbClr val="F4F4F4"/>
              </a:solidFill>
              <a:latin typeface="Roboto Slab" pitchFamily="2" charset="0"/>
              <a:ea typeface="Roboto Slab" pitchFamily="2" charset="0"/>
              <a:cs typeface="Roboto Slab" pitchFamily="2" charset="0"/>
            </a:endParaRPr>
          </a:p>
          <a:p>
            <a:pPr marL="571500" indent="-571500">
              <a:buFont typeface="Arial" panose="020B0604020202020204" pitchFamily="34" charset="0"/>
              <a:buChar char="•"/>
            </a:pPr>
            <a:r>
              <a:rPr lang="en-US" sz="3600">
                <a:solidFill>
                  <a:srgbClr val="F4F4F4"/>
                </a:solidFill>
                <a:latin typeface="Roboto Slab" pitchFamily="2" charset="0"/>
                <a:ea typeface="Roboto Slab" pitchFamily="2" charset="0"/>
                <a:cs typeface="Roboto Slab" pitchFamily="2" charset="0"/>
              </a:rPr>
              <a:t>S</a:t>
            </a:r>
            <a:r>
              <a:rPr lang="vi-VN" sz="3600">
                <a:solidFill>
                  <a:srgbClr val="F4F4F4"/>
                </a:solidFill>
                <a:latin typeface="Roboto Slab" pitchFamily="2" charset="0"/>
                <a:ea typeface="Roboto Slab" pitchFamily="2" charset="0"/>
                <a:cs typeface="Roboto Slab" pitchFamily="2" charset="0"/>
              </a:rPr>
              <a:t>ử dụng một cách tiếp cận đơn giản để che giấu đi một số </a:t>
            </a:r>
            <a:r>
              <a:rPr lang="vi-VN" sz="3600" err="1">
                <a:solidFill>
                  <a:srgbClr val="F4F4F4"/>
                </a:solidFill>
                <a:latin typeface="Roboto Slab" pitchFamily="2" charset="0"/>
                <a:ea typeface="Roboto Slab" pitchFamily="2" charset="0"/>
                <a:cs typeface="Roboto Slab" pitchFamily="2" charset="0"/>
              </a:rPr>
              <a:t>token</a:t>
            </a:r>
            <a:r>
              <a:rPr lang="vi-VN" sz="3600">
                <a:solidFill>
                  <a:srgbClr val="F4F4F4"/>
                </a:solidFill>
                <a:latin typeface="Roboto Slab" pitchFamily="2" charset="0"/>
                <a:ea typeface="Roboto Slab" pitchFamily="2" charset="0"/>
                <a:cs typeface="Roboto Slab" pitchFamily="2" charset="0"/>
              </a:rPr>
              <a:t> đầu vào một cách ngẫu nhiên và sau đó chúng ta chỉ dự đoán các </a:t>
            </a:r>
            <a:r>
              <a:rPr lang="vi-VN" sz="3600" err="1">
                <a:solidFill>
                  <a:srgbClr val="F4F4F4"/>
                </a:solidFill>
                <a:latin typeface="Roboto Slab" pitchFamily="2" charset="0"/>
                <a:ea typeface="Roboto Slab" pitchFamily="2" charset="0"/>
                <a:cs typeface="Roboto Slab" pitchFamily="2" charset="0"/>
              </a:rPr>
              <a:t>token</a:t>
            </a:r>
            <a:r>
              <a:rPr lang="vi-VN" sz="3600">
                <a:solidFill>
                  <a:srgbClr val="F4F4F4"/>
                </a:solidFill>
                <a:latin typeface="Roboto Slab" pitchFamily="2" charset="0"/>
                <a:ea typeface="Roboto Slab" pitchFamily="2" charset="0"/>
                <a:cs typeface="Roboto Slab" pitchFamily="2" charset="0"/>
              </a:rPr>
              <a:t> được giấu đi đó và gọi nhiệm vụ này như là một "</a:t>
            </a:r>
            <a:r>
              <a:rPr lang="vi-VN" sz="3600" err="1">
                <a:solidFill>
                  <a:srgbClr val="F4F4F4"/>
                </a:solidFill>
                <a:latin typeface="Roboto Slab" pitchFamily="2" charset="0"/>
                <a:ea typeface="Roboto Slab" pitchFamily="2" charset="0"/>
                <a:cs typeface="Roboto Slab" pitchFamily="2" charset="0"/>
              </a:rPr>
              <a:t>masked</a:t>
            </a:r>
            <a:r>
              <a:rPr lang="vi-VN" sz="3600">
                <a:solidFill>
                  <a:srgbClr val="F4F4F4"/>
                </a:solidFill>
                <a:latin typeface="Roboto Slab" pitchFamily="2" charset="0"/>
                <a:ea typeface="Roboto Slab" pitchFamily="2" charset="0"/>
                <a:cs typeface="Roboto Slab" pitchFamily="2" charset="0"/>
              </a:rPr>
              <a:t> LM"(MLM)</a:t>
            </a:r>
            <a:endParaRPr lang="en-US" sz="3600">
              <a:solidFill>
                <a:srgbClr val="F4F4F4"/>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1398700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087488"/>
            <a:ext cx="15738182" cy="1102866"/>
          </a:xfrm>
          <a:prstGeom prst="rect">
            <a:avLst/>
          </a:prstGeom>
        </p:spPr>
        <p:txBody>
          <a:bodyPr lIns="0" tIns="0" rIns="0" bIns="0" rtlCol="0" anchor="t">
            <a:spAutoFit/>
          </a:bodyPr>
          <a:lstStyle/>
          <a:p>
            <a:pPr algn="l"/>
            <a:r>
              <a:rPr lang="en-US" sz="3600">
                <a:solidFill>
                  <a:srgbClr val="F4F4F4"/>
                </a:solidFill>
                <a:latin typeface="Roboto Slab" pitchFamily="2" charset="0"/>
                <a:ea typeface="Roboto Slab" pitchFamily="2" charset="0"/>
                <a:cs typeface="Roboto Slab" pitchFamily="2" charset="0"/>
              </a:rPr>
              <a:t>Next Sentence Prediction</a:t>
            </a:r>
          </a:p>
          <a:p>
            <a:pPr lvl="1">
              <a:lnSpc>
                <a:spcPts val="4320"/>
              </a:lnSpc>
            </a:pPr>
            <a:endParaRPr lang="en-US" sz="3600">
              <a:solidFill>
                <a:srgbClr val="F4F4F4"/>
              </a:solidFill>
              <a:latin typeface="Roboto Slab" pitchFamily="2" charset="0"/>
              <a:ea typeface="Roboto Slab" pitchFamily="2" charset="0"/>
              <a:cs typeface="Roboto Slab" pitchFamily="2" charset="0"/>
            </a:endParaRP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7">
            <a:extLst>
              <a:ext uri="{FF2B5EF4-FFF2-40B4-BE49-F238E27FC236}">
                <a16:creationId xmlns:a16="http://schemas.microsoft.com/office/drawing/2014/main" id="{2CF221A3-AF1C-DF30-A6F8-11A45AA64977}"/>
              </a:ext>
            </a:extLst>
          </p:cNvPr>
          <p:cNvSpPr txBox="1"/>
          <p:nvPr/>
        </p:nvSpPr>
        <p:spPr>
          <a:xfrm>
            <a:off x="1905000" y="3238500"/>
            <a:ext cx="13890061" cy="4524315"/>
          </a:xfrm>
          <a:prstGeom prst="rect">
            <a:avLst/>
          </a:prstGeom>
          <a:noFill/>
        </p:spPr>
        <p:txBody>
          <a:bodyPr wrap="square" rtlCol="0">
            <a:spAutoFit/>
          </a:bodyPr>
          <a:lstStyle/>
          <a:p>
            <a:pPr algn="l"/>
            <a:r>
              <a:rPr lang="vi-VN" sz="3600" b="1" err="1">
                <a:solidFill>
                  <a:srgbClr val="F4F4F4"/>
                </a:solidFill>
                <a:latin typeface="Roboto Slab" pitchFamily="2" charset="0"/>
                <a:ea typeface="Roboto Slab" pitchFamily="2" charset="0"/>
                <a:cs typeface="Roboto Slab" pitchFamily="2" charset="0"/>
              </a:rPr>
              <a:t>Input</a:t>
            </a:r>
            <a:r>
              <a:rPr lang="vi-VN" sz="3600">
                <a:solidFill>
                  <a:srgbClr val="F4F4F4"/>
                </a:solidFill>
                <a:latin typeface="Roboto Slab" pitchFamily="2" charset="0"/>
                <a:ea typeface="Roboto Slab" pitchFamily="2" charset="0"/>
                <a:cs typeface="Roboto Slab" pitchFamily="2" charset="0"/>
              </a:rPr>
              <a:t>: [CLS] người </a:t>
            </a:r>
            <a:r>
              <a:rPr lang="vi-VN" sz="3600" err="1">
                <a:solidFill>
                  <a:srgbClr val="F4F4F4"/>
                </a:solidFill>
                <a:latin typeface="Roboto Slab" pitchFamily="2" charset="0"/>
                <a:ea typeface="Roboto Slab" pitchFamily="2" charset="0"/>
                <a:cs typeface="Roboto Slab" pitchFamily="2" charset="0"/>
              </a:rPr>
              <a:t>đàn_ông</a:t>
            </a:r>
            <a:r>
              <a:rPr lang="vi-VN" sz="3600">
                <a:solidFill>
                  <a:srgbClr val="F4F4F4"/>
                </a:solidFill>
                <a:latin typeface="Roboto Slab" pitchFamily="2" charset="0"/>
                <a:ea typeface="Roboto Slab" pitchFamily="2" charset="0"/>
                <a:cs typeface="Roboto Slab" pitchFamily="2" charset="0"/>
              </a:rPr>
              <a:t> làm [MASK] tại </a:t>
            </a:r>
            <a:r>
              <a:rPr lang="vi-VN" sz="3600" err="1">
                <a:solidFill>
                  <a:srgbClr val="F4F4F4"/>
                </a:solidFill>
                <a:latin typeface="Roboto Slab" pitchFamily="2" charset="0"/>
                <a:ea typeface="Roboto Slab" pitchFamily="2" charset="0"/>
                <a:cs typeface="Roboto Slab" pitchFamily="2" charset="0"/>
              </a:rPr>
              <a:t>cửa_hàng</a:t>
            </a:r>
            <a:r>
              <a:rPr lang="vi-VN" sz="3600">
                <a:solidFill>
                  <a:srgbClr val="F4F4F4"/>
                </a:solidFill>
                <a:latin typeface="Roboto Slab" pitchFamily="2" charset="0"/>
                <a:ea typeface="Roboto Slab" pitchFamily="2" charset="0"/>
                <a:cs typeface="Roboto Slab" pitchFamily="2" charset="0"/>
              </a:rPr>
              <a:t> [SEP] </a:t>
            </a:r>
            <a:r>
              <a:rPr lang="vi-VN" sz="3600" err="1">
                <a:solidFill>
                  <a:srgbClr val="F4F4F4"/>
                </a:solidFill>
                <a:latin typeface="Roboto Slab" pitchFamily="2" charset="0"/>
                <a:ea typeface="Roboto Slab" pitchFamily="2" charset="0"/>
                <a:cs typeface="Roboto Slab" pitchFamily="2" charset="0"/>
              </a:rPr>
              <a:t>anh_ta</a:t>
            </a:r>
            <a:r>
              <a:rPr lang="vi-VN" sz="3600">
                <a:solidFill>
                  <a:srgbClr val="F4F4F4"/>
                </a:solidFill>
                <a:latin typeface="Roboto Slab" pitchFamily="2" charset="0"/>
                <a:ea typeface="Roboto Slab" pitchFamily="2" charset="0"/>
                <a:cs typeface="Roboto Slab" pitchFamily="2" charset="0"/>
              </a:rPr>
              <a:t> rất [MASK] và </a:t>
            </a:r>
            <a:r>
              <a:rPr lang="vi-VN" sz="3600" err="1">
                <a:solidFill>
                  <a:srgbClr val="F4F4F4"/>
                </a:solidFill>
                <a:latin typeface="Roboto Slab" pitchFamily="2" charset="0"/>
                <a:ea typeface="Roboto Slab" pitchFamily="2" charset="0"/>
                <a:cs typeface="Roboto Slab" pitchFamily="2" charset="0"/>
              </a:rPr>
              <a:t>thân_thiện</a:t>
            </a:r>
            <a:r>
              <a:rPr lang="vi-VN" sz="3600">
                <a:solidFill>
                  <a:srgbClr val="F4F4F4"/>
                </a:solidFill>
                <a:latin typeface="Roboto Slab" pitchFamily="2" charset="0"/>
                <a:ea typeface="Roboto Slab" pitchFamily="2" charset="0"/>
                <a:cs typeface="Roboto Slab" pitchFamily="2" charset="0"/>
              </a:rPr>
              <a:t> [SEP]</a:t>
            </a:r>
          </a:p>
          <a:p>
            <a:pPr algn="l"/>
            <a:r>
              <a:rPr lang="vi-VN" sz="3600" b="1" err="1">
                <a:solidFill>
                  <a:srgbClr val="F4F4F4"/>
                </a:solidFill>
                <a:latin typeface="Roboto Slab" pitchFamily="2" charset="0"/>
                <a:ea typeface="Roboto Slab" pitchFamily="2" charset="0"/>
                <a:cs typeface="Roboto Slab" pitchFamily="2" charset="0"/>
              </a:rPr>
              <a:t>Label</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isNext</a:t>
            </a:r>
            <a:endParaRPr lang="en-US" sz="3600">
              <a:solidFill>
                <a:srgbClr val="F4F4F4"/>
              </a:solidFill>
              <a:latin typeface="Roboto Slab" pitchFamily="2" charset="0"/>
              <a:ea typeface="Roboto Slab" pitchFamily="2" charset="0"/>
              <a:cs typeface="Roboto Slab" pitchFamily="2" charset="0"/>
            </a:endParaRPr>
          </a:p>
          <a:p>
            <a:pPr algn="l"/>
            <a:endParaRPr lang="en-US" sz="3600">
              <a:solidFill>
                <a:srgbClr val="F4F4F4"/>
              </a:solidFill>
              <a:latin typeface="Roboto Slab" pitchFamily="2" charset="0"/>
              <a:ea typeface="Roboto Slab" pitchFamily="2" charset="0"/>
              <a:cs typeface="Roboto Slab" pitchFamily="2" charset="0"/>
            </a:endParaRPr>
          </a:p>
          <a:p>
            <a:pPr algn="l"/>
            <a:r>
              <a:rPr lang="vi-VN" sz="3600" b="1" err="1">
                <a:solidFill>
                  <a:srgbClr val="F4F4F4"/>
                </a:solidFill>
                <a:latin typeface="Roboto Slab" pitchFamily="2" charset="0"/>
                <a:ea typeface="Roboto Slab" pitchFamily="2" charset="0"/>
                <a:cs typeface="Roboto Slab" pitchFamily="2" charset="0"/>
              </a:rPr>
              <a:t>Input</a:t>
            </a:r>
            <a:r>
              <a:rPr lang="vi-VN" sz="3600">
                <a:solidFill>
                  <a:srgbClr val="F4F4F4"/>
                </a:solidFill>
                <a:latin typeface="Roboto Slab" pitchFamily="2" charset="0"/>
                <a:ea typeface="Roboto Slab" pitchFamily="2" charset="0"/>
                <a:cs typeface="Roboto Slab" pitchFamily="2" charset="0"/>
              </a:rPr>
              <a:t>: [CLS] người </a:t>
            </a:r>
            <a:r>
              <a:rPr lang="vi-VN" sz="3600" err="1">
                <a:solidFill>
                  <a:srgbClr val="F4F4F4"/>
                </a:solidFill>
                <a:latin typeface="Roboto Slab" pitchFamily="2" charset="0"/>
                <a:ea typeface="Roboto Slab" pitchFamily="2" charset="0"/>
                <a:cs typeface="Roboto Slab" pitchFamily="2" charset="0"/>
              </a:rPr>
              <a:t>đàn_ông</a:t>
            </a:r>
            <a:r>
              <a:rPr lang="vi-VN" sz="3600">
                <a:solidFill>
                  <a:srgbClr val="F4F4F4"/>
                </a:solidFill>
                <a:latin typeface="Roboto Slab" pitchFamily="2" charset="0"/>
                <a:ea typeface="Roboto Slab" pitchFamily="2" charset="0"/>
                <a:cs typeface="Roboto Slab" pitchFamily="2" charset="0"/>
              </a:rPr>
              <a:t> làm [MASK] tại </a:t>
            </a:r>
            <a:r>
              <a:rPr lang="vi-VN" sz="3600" err="1">
                <a:solidFill>
                  <a:srgbClr val="F4F4F4"/>
                </a:solidFill>
                <a:latin typeface="Roboto Slab" pitchFamily="2" charset="0"/>
                <a:ea typeface="Roboto Slab" pitchFamily="2" charset="0"/>
                <a:cs typeface="Roboto Slab" pitchFamily="2" charset="0"/>
              </a:rPr>
              <a:t>cửa_hàng</a:t>
            </a:r>
            <a:r>
              <a:rPr lang="vi-VN" sz="3600">
                <a:solidFill>
                  <a:srgbClr val="F4F4F4"/>
                </a:solidFill>
                <a:latin typeface="Roboto Slab" pitchFamily="2" charset="0"/>
                <a:ea typeface="Roboto Slab" pitchFamily="2" charset="0"/>
                <a:cs typeface="Roboto Slab" pitchFamily="2" charset="0"/>
              </a:rPr>
              <a:t> [SEP] </a:t>
            </a:r>
            <a:r>
              <a:rPr lang="vi-VN" sz="3600" err="1">
                <a:solidFill>
                  <a:srgbClr val="F4F4F4"/>
                </a:solidFill>
                <a:latin typeface="Roboto Slab" pitchFamily="2" charset="0"/>
                <a:ea typeface="Roboto Slab" pitchFamily="2" charset="0"/>
                <a:cs typeface="Roboto Slab" pitchFamily="2" charset="0"/>
              </a:rPr>
              <a:t>cô_ta</a:t>
            </a:r>
            <a:r>
              <a:rPr lang="vi-VN" sz="3600">
                <a:solidFill>
                  <a:srgbClr val="F4F4F4"/>
                </a:solidFill>
                <a:latin typeface="Roboto Slab" pitchFamily="2" charset="0"/>
                <a:ea typeface="Roboto Slab" pitchFamily="2" charset="0"/>
                <a:cs typeface="Roboto Slab" pitchFamily="2" charset="0"/>
              </a:rPr>
              <a:t> đang cầm súng [SEP]</a:t>
            </a:r>
          </a:p>
          <a:p>
            <a:pPr algn="l"/>
            <a:r>
              <a:rPr lang="vi-VN" sz="3600" b="1" err="1">
                <a:solidFill>
                  <a:srgbClr val="F4F4F4"/>
                </a:solidFill>
                <a:latin typeface="Roboto Slab" pitchFamily="2" charset="0"/>
                <a:ea typeface="Roboto Slab" pitchFamily="2" charset="0"/>
                <a:cs typeface="Roboto Slab" pitchFamily="2" charset="0"/>
              </a:rPr>
              <a:t>Label</a:t>
            </a:r>
            <a:r>
              <a:rPr lang="vi-VN" sz="3600">
                <a:solidFill>
                  <a:srgbClr val="F4F4F4"/>
                </a:solidFill>
                <a:latin typeface="Roboto Slab" pitchFamily="2" charset="0"/>
                <a:ea typeface="Roboto Slab" pitchFamily="2" charset="0"/>
                <a:cs typeface="Roboto Slab" pitchFamily="2" charset="0"/>
              </a:rPr>
              <a:t>: </a:t>
            </a:r>
            <a:r>
              <a:rPr lang="vi-VN" sz="3600" err="1">
                <a:solidFill>
                  <a:srgbClr val="F4F4F4"/>
                </a:solidFill>
                <a:latin typeface="Roboto Slab" pitchFamily="2" charset="0"/>
                <a:ea typeface="Roboto Slab" pitchFamily="2" charset="0"/>
                <a:cs typeface="Roboto Slab" pitchFamily="2" charset="0"/>
              </a:rPr>
              <a:t>notNext</a:t>
            </a:r>
            <a:endParaRPr lang="vi-VN" sz="3600">
              <a:solidFill>
                <a:srgbClr val="F4F4F4"/>
              </a:solidFill>
              <a:latin typeface="Roboto Slab" pitchFamily="2" charset="0"/>
              <a:ea typeface="Roboto Slab" pitchFamily="2" charset="0"/>
              <a:cs typeface="Roboto Slab" pitchFamily="2" charset="0"/>
            </a:endParaRPr>
          </a:p>
          <a:p>
            <a:pPr algn="l"/>
            <a:endParaRPr lang="vi-VN" sz="3600">
              <a:solidFill>
                <a:srgbClr val="F4F4F4"/>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581397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8">
            <a:extLst>
              <a:ext uri="{FF2B5EF4-FFF2-40B4-BE49-F238E27FC236}">
                <a16:creationId xmlns:a16="http://schemas.microsoft.com/office/drawing/2014/main" id="{387CC331-F44C-AD23-344D-62EE0E3D3FB3}"/>
              </a:ext>
            </a:extLst>
          </p:cNvPr>
          <p:cNvSpPr txBox="1"/>
          <p:nvPr/>
        </p:nvSpPr>
        <p:spPr>
          <a:xfrm>
            <a:off x="1447800" y="1966470"/>
            <a:ext cx="14173200" cy="923330"/>
          </a:xfrm>
          <a:prstGeom prst="rect">
            <a:avLst/>
          </a:prstGeom>
          <a:noFill/>
        </p:spPr>
        <p:txBody>
          <a:bodyPr wrap="square" rtlCol="0">
            <a:spAutoFit/>
          </a:bodyPr>
          <a:lstStyle/>
          <a:p>
            <a:r>
              <a:rPr lang="en-US" sz="3600">
                <a:solidFill>
                  <a:srgbClr val="F4F4F4"/>
                </a:solidFill>
                <a:latin typeface="Muli Bold"/>
              </a:rPr>
              <a:t>Fine-tuning Procedure</a:t>
            </a:r>
          </a:p>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E843B5-59F1-D41A-3B13-4288EB956623}"/>
                  </a:ext>
                </a:extLst>
              </p:cNvPr>
              <p:cNvSpPr txBox="1"/>
              <p:nvPr/>
            </p:nvSpPr>
            <p:spPr>
              <a:xfrm>
                <a:off x="1447800" y="3238500"/>
                <a:ext cx="14766361" cy="7304244"/>
              </a:xfrm>
              <a:prstGeom prst="rect">
                <a:avLst/>
              </a:prstGeom>
              <a:noFill/>
            </p:spPr>
            <p:txBody>
              <a:bodyPr wrap="square" rtlCol="0">
                <a:spAutoFit/>
              </a:bodyPr>
              <a:lstStyle/>
              <a:p>
                <a:pPr marL="571500" indent="-571500">
                  <a:buFont typeface="Arial" panose="020B0604020202020204" pitchFamily="34" charset="0"/>
                  <a:buChar char="•"/>
                </a:pPr>
                <a:r>
                  <a:rPr lang="en-US" sz="3600">
                    <a:solidFill>
                      <a:srgbClr val="F4F4F4"/>
                    </a:solidFill>
                    <a:latin typeface="Muli Bold"/>
                  </a:rPr>
                  <a:t>P</a:t>
                </a:r>
                <a:r>
                  <a:rPr lang="vi-VN" sz="3600">
                    <a:solidFill>
                      <a:srgbClr val="F4F4F4"/>
                    </a:solidFill>
                    <a:latin typeface="Muli Bold"/>
                  </a:rPr>
                  <a:t>hân loại câu, BERT được </a:t>
                </a:r>
                <a:r>
                  <a:rPr lang="vi-VN" sz="3600" err="1">
                    <a:solidFill>
                      <a:srgbClr val="F4F4F4"/>
                    </a:solidFill>
                    <a:latin typeface="Muli Bold"/>
                  </a:rPr>
                  <a:t>fine-tuning</a:t>
                </a:r>
                <a:r>
                  <a:rPr lang="vi-VN" sz="3600">
                    <a:solidFill>
                      <a:srgbClr val="F4F4F4"/>
                    </a:solidFill>
                    <a:latin typeface="Muli Bold"/>
                  </a:rPr>
                  <a:t> rất đơn giản. Để có được biểu diễn của một chuối đầu vào với số chiều cố định, chúng ta chỉ cần lấy </a:t>
                </a:r>
                <a:r>
                  <a:rPr lang="vi-VN" sz="3600" err="1">
                    <a:solidFill>
                      <a:srgbClr val="F4F4F4"/>
                    </a:solidFill>
                    <a:latin typeface="Muli Bold"/>
                  </a:rPr>
                  <a:t>hidden</a:t>
                </a:r>
                <a:r>
                  <a:rPr lang="vi-VN" sz="3600">
                    <a:solidFill>
                      <a:srgbClr val="F4F4F4"/>
                    </a:solidFill>
                    <a:latin typeface="Muli Bold"/>
                  </a:rPr>
                  <a:t> </a:t>
                </a:r>
                <a:r>
                  <a:rPr lang="vi-VN" sz="3600" err="1">
                    <a:solidFill>
                      <a:srgbClr val="F4F4F4"/>
                    </a:solidFill>
                    <a:latin typeface="Muli Bold"/>
                  </a:rPr>
                  <a:t>state</a:t>
                </a:r>
                <a:r>
                  <a:rPr lang="vi-VN" sz="3600">
                    <a:solidFill>
                      <a:srgbClr val="F4F4F4"/>
                    </a:solidFill>
                    <a:latin typeface="Muli Bold"/>
                  </a:rPr>
                  <a:t> ở lớp cuối cùng, tức là đầu ra của lớp </a:t>
                </a:r>
                <a:r>
                  <a:rPr lang="vi-VN" sz="3600" err="1">
                    <a:solidFill>
                      <a:srgbClr val="F4F4F4"/>
                    </a:solidFill>
                    <a:latin typeface="Muli Bold"/>
                  </a:rPr>
                  <a:t>Transformer</a:t>
                </a:r>
                <a:r>
                  <a:rPr lang="vi-VN" sz="3600">
                    <a:solidFill>
                      <a:srgbClr val="F4F4F4"/>
                    </a:solidFill>
                    <a:latin typeface="Muli Bold"/>
                  </a:rPr>
                  <a:t> cho </a:t>
                </a:r>
                <a:r>
                  <a:rPr lang="vi-VN" sz="3600" err="1">
                    <a:solidFill>
                      <a:srgbClr val="F4F4F4"/>
                    </a:solidFill>
                    <a:latin typeface="Muli Bold"/>
                  </a:rPr>
                  <a:t>token</a:t>
                </a:r>
                <a:r>
                  <a:rPr lang="vi-VN" sz="3600">
                    <a:solidFill>
                      <a:srgbClr val="F4F4F4"/>
                    </a:solidFill>
                    <a:latin typeface="Muli Bold"/>
                  </a:rPr>
                  <a:t> đầu tiên(</a:t>
                </a:r>
                <a:r>
                  <a:rPr lang="vi-VN" sz="3600" err="1">
                    <a:solidFill>
                      <a:srgbClr val="F4F4F4"/>
                    </a:solidFill>
                    <a:latin typeface="Muli Bold"/>
                  </a:rPr>
                  <a:t>token</a:t>
                </a:r>
                <a:r>
                  <a:rPr lang="vi-VN" sz="3600">
                    <a:solidFill>
                      <a:srgbClr val="F4F4F4"/>
                    </a:solidFill>
                    <a:latin typeface="Muli Bold"/>
                  </a:rPr>
                  <a:t> đặc biệt [CLS] được xây dựng cho đầu chuỗi)</a:t>
                </a:r>
                <a:endParaRPr lang="en-US" sz="3600">
                  <a:solidFill>
                    <a:srgbClr val="F4F4F4"/>
                  </a:solidFill>
                  <a:latin typeface="Muli Bold"/>
                </a:endParaRPr>
              </a:p>
              <a:p>
                <a:pPr marL="571500" indent="-571500">
                  <a:buFont typeface="Arial" panose="020B0604020202020204" pitchFamily="34" charset="0"/>
                  <a:buChar char="•"/>
                </a:pPr>
                <a:r>
                  <a:rPr lang="en-US" sz="3600" err="1">
                    <a:solidFill>
                      <a:srgbClr val="F4F4F4"/>
                    </a:solidFill>
                    <a:latin typeface="Muli Bold"/>
                  </a:rPr>
                  <a:t>Chúng</a:t>
                </a:r>
                <a:r>
                  <a:rPr lang="en-US" sz="3600">
                    <a:solidFill>
                      <a:srgbClr val="F4F4F4"/>
                    </a:solidFill>
                    <a:latin typeface="Muli Bold"/>
                  </a:rPr>
                  <a:t> ta </a:t>
                </a:r>
                <a:r>
                  <a:rPr lang="en-US" sz="3600" err="1">
                    <a:solidFill>
                      <a:srgbClr val="F4F4F4"/>
                    </a:solidFill>
                    <a:latin typeface="Muli Bold"/>
                  </a:rPr>
                  <a:t>gọi</a:t>
                </a:r>
                <a:r>
                  <a:rPr lang="en-US" sz="3600">
                    <a:solidFill>
                      <a:srgbClr val="F4F4F4"/>
                    </a:solidFill>
                    <a:latin typeface="Muli Bold"/>
                  </a:rPr>
                  <a:t> vector </a:t>
                </a:r>
                <a:r>
                  <a:rPr lang="en-US" sz="3600" err="1">
                    <a:solidFill>
                      <a:srgbClr val="F4F4F4"/>
                    </a:solidFill>
                    <a:latin typeface="Muli Bold"/>
                  </a:rPr>
                  <a:t>này</a:t>
                </a:r>
                <a:r>
                  <a:rPr lang="en-US" sz="3600">
                    <a:solidFill>
                      <a:srgbClr val="F4F4F4"/>
                    </a:solidFill>
                    <a:latin typeface="Muli Bold"/>
                  </a:rPr>
                  <a:t> </a:t>
                </a:r>
                <a:r>
                  <a:rPr lang="en-US" sz="3600" err="1">
                    <a:solidFill>
                      <a:srgbClr val="F4F4F4"/>
                    </a:solidFill>
                    <a:latin typeface="Muli Bold"/>
                  </a:rPr>
                  <a:t>là</a:t>
                </a:r>
                <a:r>
                  <a:rPr lang="en-US" sz="3600">
                    <a:solidFill>
                      <a:srgbClr val="F4F4F4"/>
                    </a:solidFill>
                    <a:latin typeface="Muli Bold"/>
                  </a:rPr>
                  <a:t> C ( </a:t>
                </a:r>
                <a14:m>
                  <m:oMath xmlns:m="http://schemas.openxmlformats.org/officeDocument/2006/math">
                    <m:r>
                      <a:rPr lang="en-US" sz="3600" b="0" i="1" smtClean="0">
                        <a:solidFill>
                          <a:srgbClr val="F4F4F4"/>
                        </a:solidFill>
                        <a:latin typeface="Cambria Math" panose="02040503050406030204" pitchFamily="18" charset="0"/>
                      </a:rPr>
                      <m:t>𝐶</m:t>
                    </m:r>
                    <m:r>
                      <a:rPr lang="en-US" sz="3600" b="0" i="1" smtClean="0">
                        <a:solidFill>
                          <a:srgbClr val="F4F4F4"/>
                        </a:solidFill>
                        <a:latin typeface="Cambria Math" panose="02040503050406030204" pitchFamily="18" charset="0"/>
                      </a:rPr>
                      <m:t>∈</m:t>
                    </m:r>
                    <m:sSup>
                      <m:sSupPr>
                        <m:ctrlPr>
                          <a:rPr lang="en-US" sz="3600" b="0" i="1" smtClean="0">
                            <a:solidFill>
                              <a:srgbClr val="F4F4F4"/>
                            </a:solidFill>
                            <a:latin typeface="Cambria Math" panose="02040503050406030204" pitchFamily="18" charset="0"/>
                          </a:rPr>
                        </m:ctrlPr>
                      </m:sSupPr>
                      <m:e>
                        <m:r>
                          <a:rPr lang="en-US" sz="3600" b="0" i="1" smtClean="0">
                            <a:solidFill>
                              <a:srgbClr val="F4F4F4"/>
                            </a:solidFill>
                            <a:latin typeface="Cambria Math" panose="02040503050406030204" pitchFamily="18" charset="0"/>
                          </a:rPr>
                          <m:t>𝑅</m:t>
                        </m:r>
                      </m:e>
                      <m:sup>
                        <m:r>
                          <a:rPr lang="en-US" sz="3600" b="0" i="1" smtClean="0">
                            <a:solidFill>
                              <a:srgbClr val="F4F4F4"/>
                            </a:solidFill>
                            <a:latin typeface="Cambria Math" panose="02040503050406030204" pitchFamily="18" charset="0"/>
                          </a:rPr>
                          <m:t>𝐻</m:t>
                        </m:r>
                      </m:sup>
                    </m:sSup>
                  </m:oMath>
                </a14:m>
                <a:r>
                  <a:rPr lang="en-US" sz="3600">
                    <a:solidFill>
                      <a:srgbClr val="F4F4F4"/>
                    </a:solidFill>
                    <a:latin typeface="Muli Bold"/>
                  </a:rPr>
                  <a:t> ). </a:t>
                </a:r>
                <a:r>
                  <a:rPr lang="vi-VN" sz="3600">
                    <a:solidFill>
                      <a:srgbClr val="F4F4F4"/>
                    </a:solidFill>
                    <a:latin typeface="Muli Bold"/>
                  </a:rPr>
                  <a:t>Chỉ có 1 tham số được thêm vào trong quá trình </a:t>
                </a:r>
                <a:r>
                  <a:rPr lang="vi-VN" sz="3600" err="1">
                    <a:solidFill>
                      <a:srgbClr val="F4F4F4"/>
                    </a:solidFill>
                    <a:latin typeface="Muli Bold"/>
                  </a:rPr>
                  <a:t>fine-tuning</a:t>
                </a:r>
                <a:r>
                  <a:rPr lang="vi-VN" sz="3600">
                    <a:solidFill>
                      <a:srgbClr val="F4F4F4"/>
                    </a:solidFill>
                    <a:latin typeface="Muli Bold"/>
                  </a:rPr>
                  <a:t> là </a:t>
                </a:r>
                <a14:m>
                  <m:oMath xmlns:m="http://schemas.openxmlformats.org/officeDocument/2006/math">
                    <m:r>
                      <a:rPr lang="en-US" sz="3600">
                        <a:solidFill>
                          <a:srgbClr val="F4F4F4"/>
                        </a:solidFill>
                        <a:latin typeface="Cambria Math" panose="02040503050406030204" pitchFamily="18" charset="0"/>
                      </a:rPr>
                      <m:t>𝑊</m:t>
                    </m:r>
                    <m:r>
                      <a:rPr lang="en-US" sz="3600">
                        <a:solidFill>
                          <a:srgbClr val="F4F4F4"/>
                        </a:solidFill>
                        <a:latin typeface="Cambria Math" panose="02040503050406030204" pitchFamily="18" charset="0"/>
                      </a:rPr>
                      <m:t>∈</m:t>
                    </m:r>
                    <m:sSup>
                      <m:sSupPr>
                        <m:ctrlPr>
                          <a:rPr lang="en-US" sz="3600" i="1">
                            <a:solidFill>
                              <a:srgbClr val="F4F4F4"/>
                            </a:solidFill>
                            <a:latin typeface="Cambria Math" panose="02040503050406030204" pitchFamily="18" charset="0"/>
                          </a:rPr>
                        </m:ctrlPr>
                      </m:sSupPr>
                      <m:e>
                        <m:r>
                          <a:rPr lang="en-US" sz="3600">
                            <a:solidFill>
                              <a:srgbClr val="F4F4F4"/>
                            </a:solidFill>
                            <a:latin typeface="Cambria Math" panose="02040503050406030204" pitchFamily="18" charset="0"/>
                          </a:rPr>
                          <m:t>𝑅</m:t>
                        </m:r>
                      </m:e>
                      <m:sup>
                        <m:r>
                          <a:rPr lang="en-US" sz="3600">
                            <a:solidFill>
                              <a:srgbClr val="F4F4F4"/>
                            </a:solidFill>
                            <a:latin typeface="Cambria Math" panose="02040503050406030204" pitchFamily="18" charset="0"/>
                          </a:rPr>
                          <m:t>𝐾</m:t>
                        </m:r>
                        <m:r>
                          <a:rPr lang="en-US" sz="3600">
                            <a:solidFill>
                              <a:srgbClr val="F4F4F4"/>
                            </a:solidFill>
                            <a:latin typeface="Cambria Math" panose="02040503050406030204" pitchFamily="18" charset="0"/>
                          </a:rPr>
                          <m:t>∗</m:t>
                        </m:r>
                        <m:r>
                          <a:rPr lang="en-US" sz="3600">
                            <a:solidFill>
                              <a:srgbClr val="F4F4F4"/>
                            </a:solidFill>
                            <a:latin typeface="Cambria Math" panose="02040503050406030204" pitchFamily="18" charset="0"/>
                          </a:rPr>
                          <m:t>𝐻</m:t>
                        </m:r>
                      </m:sup>
                    </m:sSup>
                  </m:oMath>
                </a14:m>
                <a:r>
                  <a:rPr lang="en-US" sz="3600">
                    <a:solidFill>
                      <a:srgbClr val="F4F4F4"/>
                    </a:solidFill>
                    <a:latin typeface="Muli Bold"/>
                  </a:rPr>
                  <a:t> </a:t>
                </a:r>
                <a:r>
                  <a:rPr lang="en-US" sz="3600" err="1">
                    <a:solidFill>
                      <a:srgbClr val="F4F4F4"/>
                    </a:solidFill>
                    <a:latin typeface="Muli Bold"/>
                  </a:rPr>
                  <a:t>với</a:t>
                </a:r>
                <a:r>
                  <a:rPr lang="en-US" sz="3600">
                    <a:solidFill>
                      <a:srgbClr val="F4F4F4"/>
                    </a:solidFill>
                    <a:latin typeface="Muli Bold"/>
                  </a:rPr>
                  <a:t> K </a:t>
                </a:r>
                <a:r>
                  <a:rPr lang="en-US" sz="3600" err="1">
                    <a:solidFill>
                      <a:srgbClr val="F4F4F4"/>
                    </a:solidFill>
                    <a:latin typeface="Muli Bold"/>
                  </a:rPr>
                  <a:t>là</a:t>
                </a:r>
                <a:r>
                  <a:rPr lang="en-US" sz="3600">
                    <a:solidFill>
                      <a:srgbClr val="F4F4F4"/>
                    </a:solidFill>
                    <a:latin typeface="Muli Bold"/>
                  </a:rPr>
                  <a:t> </a:t>
                </a:r>
                <a:r>
                  <a:rPr lang="en-US" sz="3600" err="1">
                    <a:solidFill>
                      <a:srgbClr val="F4F4F4"/>
                    </a:solidFill>
                    <a:latin typeface="Muli Bold"/>
                  </a:rPr>
                  <a:t>số</a:t>
                </a:r>
                <a:r>
                  <a:rPr lang="en-US" sz="3600">
                    <a:solidFill>
                      <a:srgbClr val="F4F4F4"/>
                    </a:solidFill>
                    <a:latin typeface="Muli Bold"/>
                  </a:rPr>
                  <a:t> </a:t>
                </a:r>
                <a:r>
                  <a:rPr lang="en-US" sz="3600" err="1">
                    <a:solidFill>
                      <a:srgbClr val="F4F4F4"/>
                    </a:solidFill>
                    <a:latin typeface="Muli Bold"/>
                  </a:rPr>
                  <a:t>nhãn</a:t>
                </a:r>
                <a:r>
                  <a:rPr lang="en-US" sz="3600">
                    <a:solidFill>
                      <a:srgbClr val="F4F4F4"/>
                    </a:solidFill>
                    <a:latin typeface="Muli Bold"/>
                  </a:rPr>
                  <a:t> </a:t>
                </a:r>
                <a:r>
                  <a:rPr lang="en-US" sz="3600" err="1">
                    <a:solidFill>
                      <a:srgbClr val="F4F4F4"/>
                    </a:solidFill>
                    <a:latin typeface="Muli Bold"/>
                  </a:rPr>
                  <a:t>lớp</a:t>
                </a:r>
                <a:r>
                  <a:rPr lang="en-US" sz="3600">
                    <a:solidFill>
                      <a:srgbClr val="F4F4F4"/>
                    </a:solidFill>
                    <a:latin typeface="Muli Bold"/>
                  </a:rPr>
                  <a:t> </a:t>
                </a:r>
                <a:r>
                  <a:rPr lang="en-US" sz="3600" err="1">
                    <a:solidFill>
                      <a:srgbClr val="F4F4F4"/>
                    </a:solidFill>
                    <a:latin typeface="Muli Bold"/>
                  </a:rPr>
                  <a:t>phân</a:t>
                </a:r>
                <a:r>
                  <a:rPr lang="en-US" sz="3600">
                    <a:solidFill>
                      <a:srgbClr val="F4F4F4"/>
                    </a:solidFill>
                    <a:latin typeface="Muli Bold"/>
                  </a:rPr>
                  <a:t> </a:t>
                </a:r>
                <a:r>
                  <a:rPr lang="en-US" sz="3600" err="1">
                    <a:solidFill>
                      <a:srgbClr val="F4F4F4"/>
                    </a:solidFill>
                    <a:latin typeface="Muli Bold"/>
                  </a:rPr>
                  <a:t>loại</a:t>
                </a:r>
                <a:r>
                  <a:rPr lang="en-US" sz="3600">
                    <a:solidFill>
                      <a:srgbClr val="F4F4F4"/>
                    </a:solidFill>
                    <a:latin typeface="Muli Bold"/>
                  </a:rPr>
                  <a:t>. </a:t>
                </a:r>
                <a:r>
                  <a:rPr lang="en-US" sz="3600" err="1">
                    <a:solidFill>
                      <a:srgbClr val="F4F4F4"/>
                    </a:solidFill>
                    <a:latin typeface="Muli Bold"/>
                  </a:rPr>
                  <a:t>Xác</a:t>
                </a:r>
                <a:r>
                  <a:rPr lang="en-US" sz="3600">
                    <a:solidFill>
                      <a:srgbClr val="F4F4F4"/>
                    </a:solidFill>
                    <a:latin typeface="Muli Bold"/>
                  </a:rPr>
                  <a:t> </a:t>
                </a:r>
                <a:r>
                  <a:rPr lang="en-US" sz="3600" err="1">
                    <a:solidFill>
                      <a:srgbClr val="F4F4F4"/>
                    </a:solidFill>
                    <a:latin typeface="Muli Bold"/>
                  </a:rPr>
                  <a:t>suất</a:t>
                </a:r>
                <a:r>
                  <a:rPr lang="en-US" sz="3600">
                    <a:solidFill>
                      <a:srgbClr val="F4F4F4"/>
                    </a:solidFill>
                    <a:latin typeface="Muli Bold"/>
                  </a:rPr>
                  <a:t> </a:t>
                </a:r>
                <a:r>
                  <a:rPr lang="en-US" sz="3600" err="1">
                    <a:solidFill>
                      <a:srgbClr val="F4F4F4"/>
                    </a:solidFill>
                    <a:latin typeface="Muli Bold"/>
                  </a:rPr>
                  <a:t>của</a:t>
                </a:r>
                <a:r>
                  <a:rPr lang="en-US" sz="3600">
                    <a:solidFill>
                      <a:srgbClr val="F4F4F4"/>
                    </a:solidFill>
                    <a:latin typeface="Muli Bold"/>
                  </a:rPr>
                  <a:t> </a:t>
                </a:r>
                <a:r>
                  <a:rPr lang="en-US" sz="3600" err="1">
                    <a:solidFill>
                      <a:srgbClr val="F4F4F4"/>
                    </a:solidFill>
                    <a:latin typeface="Muli Bold"/>
                  </a:rPr>
                  <a:t>nhãn</a:t>
                </a:r>
                <a:r>
                  <a:rPr lang="en-US" sz="3600">
                    <a:solidFill>
                      <a:srgbClr val="F4F4F4"/>
                    </a:solidFill>
                    <a:latin typeface="Muli Bold"/>
                  </a:rPr>
                  <a:t> P </a:t>
                </a:r>
                <a:r>
                  <a:rPr lang="en-US" sz="3600" err="1">
                    <a:solidFill>
                      <a:srgbClr val="F4F4F4"/>
                    </a:solidFill>
                    <a:latin typeface="Muli Bold"/>
                  </a:rPr>
                  <a:t>là</a:t>
                </a:r>
                <a:r>
                  <a:rPr lang="en-US" sz="3600">
                    <a:solidFill>
                      <a:srgbClr val="F4F4F4"/>
                    </a:solidFill>
                    <a:latin typeface="Muli Bold"/>
                  </a:rPr>
                  <a:t> </a:t>
                </a:r>
                <a:r>
                  <a:rPr lang="en-US" sz="3600" err="1">
                    <a:solidFill>
                      <a:srgbClr val="F4F4F4"/>
                    </a:solidFill>
                    <a:latin typeface="Muli Bold"/>
                  </a:rPr>
                  <a:t>một</a:t>
                </a:r>
                <a:r>
                  <a:rPr lang="en-US" sz="3600">
                    <a:solidFill>
                      <a:srgbClr val="F4F4F4"/>
                    </a:solidFill>
                    <a:latin typeface="Muli Bold"/>
                  </a:rPr>
                  <a:t> </a:t>
                </a:r>
                <a:r>
                  <a:rPr lang="en-US" sz="3600" err="1">
                    <a:solidFill>
                      <a:srgbClr val="F4F4F4"/>
                    </a:solidFill>
                    <a:latin typeface="Muli Bold"/>
                  </a:rPr>
                  <a:t>phân</a:t>
                </a:r>
                <a:r>
                  <a:rPr lang="en-US" sz="3600">
                    <a:solidFill>
                      <a:srgbClr val="F4F4F4"/>
                    </a:solidFill>
                    <a:latin typeface="Muli Bold"/>
                  </a:rPr>
                  <a:t> </a:t>
                </a:r>
                <a:r>
                  <a:rPr lang="en-US" sz="3600" err="1">
                    <a:solidFill>
                      <a:srgbClr val="F4F4F4"/>
                    </a:solidFill>
                    <a:latin typeface="Muli Bold"/>
                  </a:rPr>
                  <a:t>phối</a:t>
                </a:r>
                <a:r>
                  <a:rPr lang="en-US" sz="3600">
                    <a:solidFill>
                      <a:srgbClr val="F4F4F4"/>
                    </a:solidFill>
                    <a:latin typeface="Muli Bold"/>
                  </a:rPr>
                  <a:t> </a:t>
                </a:r>
                <a:r>
                  <a:rPr lang="en-US" sz="3600" err="1">
                    <a:solidFill>
                      <a:srgbClr val="F4F4F4"/>
                    </a:solidFill>
                    <a:latin typeface="Muli Bold"/>
                  </a:rPr>
                  <a:t>với</a:t>
                </a:r>
                <a:r>
                  <a:rPr lang="en-US" sz="3600">
                    <a:solidFill>
                      <a:srgbClr val="F4F4F4"/>
                    </a:solidFill>
                    <a:latin typeface="Muli Bold"/>
                  </a:rPr>
                  <a:t> </a:t>
                </a:r>
                <a14:m>
                  <m:oMath xmlns:m="http://schemas.openxmlformats.org/officeDocument/2006/math">
                    <m:r>
                      <a:rPr lang="en-US" sz="3600" b="0" i="1" smtClean="0">
                        <a:solidFill>
                          <a:srgbClr val="F4F4F4"/>
                        </a:solidFill>
                        <a:latin typeface="Cambria Math" panose="02040503050406030204" pitchFamily="18" charset="0"/>
                      </a:rPr>
                      <m:t>𝑃</m:t>
                    </m:r>
                    <m:r>
                      <a:rPr lang="en-US" sz="3600" b="0" i="1" smtClean="0">
                        <a:solidFill>
                          <a:srgbClr val="F4F4F4"/>
                        </a:solidFill>
                        <a:latin typeface="Cambria Math" panose="02040503050406030204" pitchFamily="18" charset="0"/>
                      </a:rPr>
                      <m:t>∈</m:t>
                    </m:r>
                    <m:sSup>
                      <m:sSupPr>
                        <m:ctrlPr>
                          <a:rPr lang="en-US" sz="3600" b="0" i="1" smtClean="0">
                            <a:solidFill>
                              <a:srgbClr val="F4F4F4"/>
                            </a:solidFill>
                            <a:latin typeface="Cambria Math" panose="02040503050406030204" pitchFamily="18" charset="0"/>
                          </a:rPr>
                        </m:ctrlPr>
                      </m:sSupPr>
                      <m:e>
                        <m:r>
                          <a:rPr lang="en-US" sz="3600" b="0" i="1" smtClean="0">
                            <a:solidFill>
                              <a:srgbClr val="F4F4F4"/>
                            </a:solidFill>
                            <a:latin typeface="Cambria Math" panose="02040503050406030204" pitchFamily="18" charset="0"/>
                          </a:rPr>
                          <m:t>𝑅</m:t>
                        </m:r>
                      </m:e>
                      <m:sup>
                        <m:r>
                          <a:rPr lang="en-US" sz="3600" b="0" i="1" smtClean="0">
                            <a:solidFill>
                              <a:srgbClr val="F4F4F4"/>
                            </a:solidFill>
                            <a:latin typeface="Cambria Math" panose="02040503050406030204" pitchFamily="18" charset="0"/>
                          </a:rPr>
                          <m:t>𝐾</m:t>
                        </m:r>
                      </m:sup>
                    </m:sSup>
                  </m:oMath>
                </a14:m>
                <a:r>
                  <a:rPr lang="en-US"/>
                  <a:t> </a:t>
                </a:r>
                <a:r>
                  <a:rPr lang="en-US" sz="3600" err="1">
                    <a:solidFill>
                      <a:srgbClr val="F4F4F4"/>
                    </a:solidFill>
                    <a:latin typeface="Muli Bold"/>
                  </a:rPr>
                  <a:t>được</a:t>
                </a:r>
                <a:r>
                  <a:rPr lang="en-US" sz="3600">
                    <a:solidFill>
                      <a:srgbClr val="F4F4F4"/>
                    </a:solidFill>
                    <a:latin typeface="Muli Bold"/>
                  </a:rPr>
                  <a:t> </a:t>
                </a:r>
                <a:r>
                  <a:rPr lang="en-US" sz="3600" err="1">
                    <a:solidFill>
                      <a:srgbClr val="F4F4F4"/>
                    </a:solidFill>
                    <a:latin typeface="Muli Bold"/>
                  </a:rPr>
                  <a:t>tính</a:t>
                </a:r>
                <a:r>
                  <a:rPr lang="en-US" sz="3600">
                    <a:solidFill>
                      <a:srgbClr val="F4F4F4"/>
                    </a:solidFill>
                    <a:latin typeface="Muli Bold"/>
                  </a:rPr>
                  <a:t> </a:t>
                </a:r>
                <a:r>
                  <a:rPr lang="en-US" sz="3600" err="1">
                    <a:solidFill>
                      <a:srgbClr val="F4F4F4"/>
                    </a:solidFill>
                    <a:latin typeface="Muli Bold"/>
                  </a:rPr>
                  <a:t>toán</a:t>
                </a:r>
                <a:r>
                  <a:rPr lang="en-US" sz="3600">
                    <a:solidFill>
                      <a:srgbClr val="F4F4F4"/>
                    </a:solidFill>
                    <a:latin typeface="Muli Bold"/>
                  </a:rPr>
                  <a:t> </a:t>
                </a:r>
                <a:r>
                  <a:rPr lang="en-US" sz="3600" err="1">
                    <a:solidFill>
                      <a:srgbClr val="F4F4F4"/>
                    </a:solidFill>
                    <a:latin typeface="Muli Bold"/>
                  </a:rPr>
                  <a:t>bằng</a:t>
                </a:r>
                <a:r>
                  <a:rPr lang="en-US" sz="3600">
                    <a:solidFill>
                      <a:srgbClr val="F4F4F4"/>
                    </a:solidFill>
                    <a:latin typeface="Muli Bold"/>
                  </a:rPr>
                  <a:t> </a:t>
                </a:r>
                <a:r>
                  <a:rPr lang="en-US" sz="3600" err="1">
                    <a:solidFill>
                      <a:srgbClr val="F4F4F4"/>
                    </a:solidFill>
                    <a:latin typeface="Muli Bold"/>
                  </a:rPr>
                  <a:t>một</a:t>
                </a:r>
                <a:r>
                  <a:rPr lang="en-US" sz="3600">
                    <a:solidFill>
                      <a:srgbClr val="F4F4F4"/>
                    </a:solidFill>
                    <a:latin typeface="Muli Bold"/>
                  </a:rPr>
                  <a:t> </a:t>
                </a:r>
                <a:r>
                  <a:rPr lang="en-US" sz="3600" err="1">
                    <a:solidFill>
                      <a:srgbClr val="F4F4F4"/>
                    </a:solidFill>
                    <a:latin typeface="Muli Bold"/>
                  </a:rPr>
                  <a:t>hàm</a:t>
                </a:r>
                <a:r>
                  <a:rPr lang="en-US" sz="3600">
                    <a:solidFill>
                      <a:srgbClr val="F4F4F4"/>
                    </a:solidFill>
                    <a:latin typeface="Muli Bold"/>
                  </a:rPr>
                  <a:t> </a:t>
                </a:r>
                <a:r>
                  <a:rPr lang="en-US" sz="3600" err="1">
                    <a:solidFill>
                      <a:srgbClr val="F4F4F4"/>
                    </a:solidFill>
                    <a:latin typeface="Muli Bold"/>
                  </a:rPr>
                  <a:t>softmax</a:t>
                </a:r>
                <a:r>
                  <a:rPr lang="en-US" sz="3600">
                    <a:solidFill>
                      <a:srgbClr val="F4F4F4"/>
                    </a:solidFill>
                    <a:latin typeface="Muli Bold"/>
                  </a:rPr>
                  <a:t> P = </a:t>
                </a:r>
                <a14:m>
                  <m:oMath xmlns:m="http://schemas.openxmlformats.org/officeDocument/2006/math">
                    <m:r>
                      <a:rPr lang="en-US" sz="3600" b="0" i="1" smtClean="0">
                        <a:solidFill>
                          <a:srgbClr val="F4F4F4"/>
                        </a:solidFill>
                        <a:latin typeface="Cambria Math" panose="02040503050406030204" pitchFamily="18" charset="0"/>
                      </a:rPr>
                      <m:t>𝑠𝑜𝑓𝑡𝑚𝑎𝑥</m:t>
                    </m:r>
                    <m:r>
                      <a:rPr lang="en-US" sz="3600" b="0" i="1" smtClean="0">
                        <a:solidFill>
                          <a:srgbClr val="F4F4F4"/>
                        </a:solidFill>
                        <a:latin typeface="Cambria Math" panose="02040503050406030204" pitchFamily="18" charset="0"/>
                      </a:rPr>
                      <m:t>(</m:t>
                    </m:r>
                    <m:r>
                      <a:rPr lang="en-US" sz="3600" b="0" i="1" smtClean="0">
                        <a:solidFill>
                          <a:srgbClr val="F4F4F4"/>
                        </a:solidFill>
                        <a:latin typeface="Cambria Math" panose="02040503050406030204" pitchFamily="18" charset="0"/>
                      </a:rPr>
                      <m:t>𝐶</m:t>
                    </m:r>
                    <m:r>
                      <a:rPr lang="en-US" sz="3600" b="0" i="1" smtClean="0">
                        <a:solidFill>
                          <a:srgbClr val="F4F4F4"/>
                        </a:solidFill>
                        <a:latin typeface="Cambria Math" panose="02040503050406030204" pitchFamily="18" charset="0"/>
                      </a:rPr>
                      <m:t>∗</m:t>
                    </m:r>
                    <m:sSup>
                      <m:sSupPr>
                        <m:ctrlPr>
                          <a:rPr lang="en-US" sz="3600" b="0" i="1" smtClean="0">
                            <a:solidFill>
                              <a:srgbClr val="F4F4F4"/>
                            </a:solidFill>
                            <a:latin typeface="Cambria Math" panose="02040503050406030204" pitchFamily="18" charset="0"/>
                          </a:rPr>
                        </m:ctrlPr>
                      </m:sSupPr>
                      <m:e>
                        <m:r>
                          <a:rPr lang="en-US" sz="3600" b="0" i="1" smtClean="0">
                            <a:solidFill>
                              <a:srgbClr val="F4F4F4"/>
                            </a:solidFill>
                            <a:latin typeface="Cambria Math" panose="02040503050406030204" pitchFamily="18" charset="0"/>
                          </a:rPr>
                          <m:t>𝑊</m:t>
                        </m:r>
                      </m:e>
                      <m:sup>
                        <m:r>
                          <a:rPr lang="en-US" sz="3600" b="0" i="1" smtClean="0">
                            <a:solidFill>
                              <a:srgbClr val="F4F4F4"/>
                            </a:solidFill>
                            <a:latin typeface="Cambria Math" panose="02040503050406030204" pitchFamily="18" charset="0"/>
                          </a:rPr>
                          <m:t>𝑇</m:t>
                        </m:r>
                      </m:sup>
                    </m:sSup>
                    <m:r>
                      <a:rPr lang="en-US" sz="3600" b="0" i="1" smtClean="0">
                        <a:solidFill>
                          <a:srgbClr val="F4F4F4"/>
                        </a:solidFill>
                        <a:latin typeface="Cambria Math" panose="02040503050406030204" pitchFamily="18" charset="0"/>
                      </a:rPr>
                      <m:t>)</m:t>
                    </m:r>
                  </m:oMath>
                </a14:m>
                <a:r>
                  <a:rPr lang="en-US"/>
                  <a:t>. </a:t>
                </a:r>
                <a:r>
                  <a:rPr lang="vi-VN" sz="3600">
                    <a:solidFill>
                      <a:srgbClr val="F4F4F4"/>
                    </a:solidFill>
                    <a:latin typeface="Muli Bold"/>
                  </a:rPr>
                  <a:t>Tất cả các tham số của BERT và W được </a:t>
                </a:r>
                <a:r>
                  <a:rPr lang="vi-VN" sz="3600" err="1">
                    <a:solidFill>
                      <a:srgbClr val="F4F4F4"/>
                    </a:solidFill>
                    <a:latin typeface="Muli Bold"/>
                  </a:rPr>
                  <a:t>fine-tuning</a:t>
                </a:r>
                <a:r>
                  <a:rPr lang="vi-VN" sz="3600">
                    <a:solidFill>
                      <a:srgbClr val="F4F4F4"/>
                    </a:solidFill>
                    <a:latin typeface="Muli Bold"/>
                  </a:rPr>
                  <a:t> để tối ưu hóa hàm lỗi.</a:t>
                </a:r>
                <a:br>
                  <a:rPr lang="en-US" sz="3600">
                    <a:solidFill>
                      <a:srgbClr val="F4F4F4"/>
                    </a:solidFill>
                    <a:latin typeface="Muli Bold"/>
                  </a:rPr>
                </a:br>
                <a:br>
                  <a:rPr lang="vi-VN" sz="3600">
                    <a:solidFill>
                      <a:srgbClr val="F4F4F4"/>
                    </a:solidFill>
                    <a:latin typeface="Muli Bold"/>
                  </a:rPr>
                </a:br>
                <a:endParaRPr lang="en-US" sz="3600">
                  <a:solidFill>
                    <a:srgbClr val="F4F4F4"/>
                  </a:solidFill>
                  <a:latin typeface="Muli Bold"/>
                </a:endParaRPr>
              </a:p>
            </p:txBody>
          </p:sp>
        </mc:Choice>
        <mc:Fallback xmlns="">
          <p:sp>
            <p:nvSpPr>
              <p:cNvPr id="10" name="TextBox 9">
                <a:extLst>
                  <a:ext uri="{FF2B5EF4-FFF2-40B4-BE49-F238E27FC236}">
                    <a16:creationId xmlns:a16="http://schemas.microsoft.com/office/drawing/2014/main" id="{33E843B5-59F1-D41A-3B13-4288EB956623}"/>
                  </a:ext>
                </a:extLst>
              </p:cNvPr>
              <p:cNvSpPr txBox="1">
                <a:spLocks noRot="1" noChangeAspect="1" noMove="1" noResize="1" noEditPoints="1" noAdjustHandles="1" noChangeArrowheads="1" noChangeShapeType="1" noTextEdit="1"/>
              </p:cNvSpPr>
              <p:nvPr/>
            </p:nvSpPr>
            <p:spPr>
              <a:xfrm>
                <a:off x="1447800" y="3238500"/>
                <a:ext cx="14766361" cy="7304244"/>
              </a:xfrm>
              <a:prstGeom prst="rect">
                <a:avLst/>
              </a:prstGeom>
              <a:blipFill>
                <a:blip r:embed="rId3"/>
                <a:stretch>
                  <a:fillRect l="-1156" t="-1252"/>
                </a:stretch>
              </a:blipFill>
            </p:spPr>
            <p:txBody>
              <a:bodyPr/>
              <a:lstStyle/>
              <a:p>
                <a:r>
                  <a:rPr lang="en-US">
                    <a:noFill/>
                  </a:rPr>
                  <a:t> </a:t>
                </a:r>
              </a:p>
            </p:txBody>
          </p:sp>
        </mc:Fallback>
      </mc:AlternateContent>
    </p:spTree>
    <p:extLst>
      <p:ext uri="{BB962C8B-B14F-4D97-AF65-F5344CB8AC3E}">
        <p14:creationId xmlns:p14="http://schemas.microsoft.com/office/powerpoint/2010/main" val="166939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BERT</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8">
            <a:extLst>
              <a:ext uri="{FF2B5EF4-FFF2-40B4-BE49-F238E27FC236}">
                <a16:creationId xmlns:a16="http://schemas.microsoft.com/office/drawing/2014/main" id="{387CC331-F44C-AD23-344D-62EE0E3D3FB3}"/>
              </a:ext>
            </a:extLst>
          </p:cNvPr>
          <p:cNvSpPr txBox="1"/>
          <p:nvPr/>
        </p:nvSpPr>
        <p:spPr>
          <a:xfrm>
            <a:off x="1447800" y="1966470"/>
            <a:ext cx="14173200" cy="923330"/>
          </a:xfrm>
          <a:prstGeom prst="rect">
            <a:avLst/>
          </a:prstGeom>
          <a:noFill/>
        </p:spPr>
        <p:txBody>
          <a:bodyPr wrap="square" rtlCol="0">
            <a:spAutoFit/>
          </a:bodyPr>
          <a:lstStyle/>
          <a:p>
            <a:r>
              <a:rPr lang="en-US" sz="3600">
                <a:solidFill>
                  <a:srgbClr val="F4F4F4"/>
                </a:solidFill>
                <a:latin typeface="Muli Bold"/>
              </a:rPr>
              <a:t>Fine-tuning Procedure</a:t>
            </a:r>
          </a:p>
          <a:p>
            <a:endParaRPr lang="en-US"/>
          </a:p>
        </p:txBody>
      </p:sp>
      <p:pic>
        <p:nvPicPr>
          <p:cNvPr id="6146" name="Picture 2" descr="cls">
            <a:extLst>
              <a:ext uri="{FF2B5EF4-FFF2-40B4-BE49-F238E27FC236}">
                <a16:creationId xmlns:a16="http://schemas.microsoft.com/office/drawing/2014/main" id="{206E346D-D2BE-5EFE-8A07-F3FB2A680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880" y="1426235"/>
            <a:ext cx="6134100" cy="74345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1CE3B5-F0DA-D830-D308-29E2E9B5FD9D}"/>
              </a:ext>
            </a:extLst>
          </p:cNvPr>
          <p:cNvSpPr txBox="1"/>
          <p:nvPr/>
        </p:nvSpPr>
        <p:spPr>
          <a:xfrm>
            <a:off x="1447800" y="4457701"/>
            <a:ext cx="6858000" cy="584775"/>
          </a:xfrm>
          <a:prstGeom prst="rect">
            <a:avLst/>
          </a:prstGeom>
          <a:noFill/>
        </p:spPr>
        <p:txBody>
          <a:bodyPr wrap="square">
            <a:spAutoFit/>
          </a:bodyPr>
          <a:lstStyle/>
          <a:p>
            <a:r>
              <a:rPr lang="en-US" sz="3200" b="1">
                <a:solidFill>
                  <a:srgbClr val="F4F4F4"/>
                </a:solidFill>
                <a:latin typeface="Roboto Slab" pitchFamily="2" charset="0"/>
                <a:ea typeface="Roboto Slab" pitchFamily="2" charset="0"/>
                <a:cs typeface="Roboto Slab" pitchFamily="2" charset="0"/>
              </a:rPr>
              <a:t>BERT_BASE : </a:t>
            </a:r>
            <a:r>
              <a:rPr lang="pt-BR" sz="3200" b="1" i="0">
                <a:solidFill>
                  <a:srgbClr val="1B1B1B"/>
                </a:solidFill>
                <a:effectLst/>
                <a:latin typeface="Open Sans" panose="020B0606030504020204" pitchFamily="34" charset="0"/>
              </a:rPr>
              <a:t> </a:t>
            </a:r>
            <a:r>
              <a:rPr lang="pt-BR" sz="3200">
                <a:solidFill>
                  <a:srgbClr val="F4F4F4"/>
                </a:solidFill>
                <a:latin typeface="Roboto Slab" pitchFamily="2" charset="0"/>
                <a:ea typeface="Roboto Slab" pitchFamily="2" charset="0"/>
                <a:cs typeface="Roboto Slab" pitchFamily="2" charset="0"/>
              </a:rPr>
              <a:t>L=12, H=768, A=12,</a:t>
            </a:r>
            <a:endParaRPr lang="en-US" sz="3200"/>
          </a:p>
        </p:txBody>
      </p:sp>
    </p:spTree>
    <p:extLst>
      <p:ext uri="{BB962C8B-B14F-4D97-AF65-F5344CB8AC3E}">
        <p14:creationId xmlns:p14="http://schemas.microsoft.com/office/powerpoint/2010/main" val="2626026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RoBERTa</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1028700" y="2383994"/>
            <a:ext cx="15738182" cy="4333875"/>
          </a:xfrm>
          <a:prstGeom prst="rect">
            <a:avLst/>
          </a:prstGeom>
        </p:spPr>
        <p:txBody>
          <a:bodyPr lIns="0" tIns="0" rIns="0" bIns="0" rtlCol="0" anchor="t">
            <a:spAutoFit/>
          </a:bodyPr>
          <a:lstStyle/>
          <a:p>
            <a:pPr>
              <a:lnSpc>
                <a:spcPts val="4320"/>
              </a:lnSpc>
            </a:pPr>
            <a:r>
              <a:rPr lang="en-US" sz="3600" err="1">
                <a:solidFill>
                  <a:srgbClr val="F4F4F4"/>
                </a:solidFill>
                <a:latin typeface="Muli Bold"/>
              </a:rPr>
              <a:t>RoBERTa</a:t>
            </a:r>
            <a:r>
              <a:rPr lang="en-US" sz="3600">
                <a:solidFill>
                  <a:srgbClr val="F4F4F4"/>
                </a:solidFill>
                <a:latin typeface="Muli Bold"/>
              </a:rPr>
              <a:t> </a:t>
            </a:r>
            <a:r>
              <a:rPr lang="en-US" sz="3600" err="1">
                <a:solidFill>
                  <a:srgbClr val="F4F4F4"/>
                </a:solidFill>
                <a:latin typeface="Muli Bold"/>
              </a:rPr>
              <a:t>được</a:t>
            </a:r>
            <a:r>
              <a:rPr lang="en-US" sz="3600">
                <a:solidFill>
                  <a:srgbClr val="F4F4F4"/>
                </a:solidFill>
                <a:latin typeface="Muli Bold"/>
              </a:rPr>
              <a:t> </a:t>
            </a:r>
            <a:r>
              <a:rPr lang="en-US" sz="3600" err="1">
                <a:solidFill>
                  <a:srgbClr val="F4F4F4"/>
                </a:solidFill>
                <a:latin typeface="Muli Bold"/>
              </a:rPr>
              <a:t>giới</a:t>
            </a:r>
            <a:r>
              <a:rPr lang="en-US" sz="3600">
                <a:solidFill>
                  <a:srgbClr val="F4F4F4"/>
                </a:solidFill>
                <a:latin typeface="Muli Bold"/>
              </a:rPr>
              <a:t> </a:t>
            </a:r>
            <a:r>
              <a:rPr lang="en-US" sz="3600" err="1">
                <a:solidFill>
                  <a:srgbClr val="F4F4F4"/>
                </a:solidFill>
                <a:latin typeface="Muli Bold"/>
              </a:rPr>
              <a:t>thiệu</a:t>
            </a:r>
            <a:r>
              <a:rPr lang="en-US" sz="3600">
                <a:solidFill>
                  <a:srgbClr val="F4F4F4"/>
                </a:solidFill>
                <a:latin typeface="Muli Bold"/>
              </a:rPr>
              <a:t> </a:t>
            </a:r>
            <a:r>
              <a:rPr lang="en-US" sz="3600" err="1">
                <a:solidFill>
                  <a:srgbClr val="F4F4F4"/>
                </a:solidFill>
                <a:latin typeface="Muli Bold"/>
              </a:rPr>
              <a:t>bởi</a:t>
            </a:r>
            <a:r>
              <a:rPr lang="en-US" sz="3600">
                <a:solidFill>
                  <a:srgbClr val="F4F4F4"/>
                </a:solidFill>
                <a:latin typeface="Muli Bold"/>
              </a:rPr>
              <a:t> Facebook </a:t>
            </a:r>
            <a:r>
              <a:rPr lang="en-US" sz="3600" err="1">
                <a:solidFill>
                  <a:srgbClr val="F4F4F4"/>
                </a:solidFill>
                <a:latin typeface="Muli Bold"/>
              </a:rPr>
              <a:t>là</a:t>
            </a:r>
            <a:r>
              <a:rPr lang="en-US" sz="3600">
                <a:solidFill>
                  <a:srgbClr val="F4F4F4"/>
                </a:solidFill>
                <a:latin typeface="Muli Bold"/>
              </a:rPr>
              <a:t> </a:t>
            </a:r>
            <a:r>
              <a:rPr lang="en-US" sz="3600" err="1">
                <a:solidFill>
                  <a:srgbClr val="F4F4F4"/>
                </a:solidFill>
                <a:latin typeface="Muli Bold"/>
              </a:rPr>
              <a:t>một</a:t>
            </a:r>
            <a:r>
              <a:rPr lang="en-US" sz="3600">
                <a:solidFill>
                  <a:srgbClr val="F4F4F4"/>
                </a:solidFill>
                <a:latin typeface="Muli Bold"/>
              </a:rPr>
              <a:t> </a:t>
            </a:r>
            <a:r>
              <a:rPr lang="en-US" sz="3600" err="1">
                <a:solidFill>
                  <a:srgbClr val="F4F4F4"/>
                </a:solidFill>
                <a:latin typeface="Muli Bold"/>
              </a:rPr>
              <a:t>phiên</a:t>
            </a:r>
            <a:r>
              <a:rPr lang="en-US" sz="3600">
                <a:solidFill>
                  <a:srgbClr val="F4F4F4"/>
                </a:solidFill>
                <a:latin typeface="Muli Bold"/>
              </a:rPr>
              <a:t> </a:t>
            </a:r>
            <a:r>
              <a:rPr lang="en-US" sz="3600" err="1">
                <a:solidFill>
                  <a:srgbClr val="F4F4F4"/>
                </a:solidFill>
                <a:latin typeface="Muli Bold"/>
              </a:rPr>
              <a:t>bản</a:t>
            </a:r>
            <a:r>
              <a:rPr lang="en-US" sz="3600">
                <a:solidFill>
                  <a:srgbClr val="F4F4F4"/>
                </a:solidFill>
                <a:latin typeface="Muli Bold"/>
              </a:rPr>
              <a:t> </a:t>
            </a:r>
            <a:r>
              <a:rPr lang="en-US" sz="3600" err="1">
                <a:solidFill>
                  <a:srgbClr val="F4F4F4"/>
                </a:solidFill>
                <a:latin typeface="Muli Bold"/>
              </a:rPr>
              <a:t>được</a:t>
            </a:r>
            <a:r>
              <a:rPr lang="en-US" sz="3600">
                <a:solidFill>
                  <a:srgbClr val="F4F4F4"/>
                </a:solidFill>
                <a:latin typeface="Muli Bold"/>
              </a:rPr>
              <a:t> </a:t>
            </a:r>
            <a:r>
              <a:rPr lang="en-US" sz="3600" err="1">
                <a:solidFill>
                  <a:srgbClr val="F4F4F4"/>
                </a:solidFill>
                <a:latin typeface="Muli Bold"/>
              </a:rPr>
              <a:t>huấn</a:t>
            </a:r>
            <a:r>
              <a:rPr lang="en-US" sz="3600">
                <a:solidFill>
                  <a:srgbClr val="F4F4F4"/>
                </a:solidFill>
                <a:latin typeface="Muli Bold"/>
              </a:rPr>
              <a:t> </a:t>
            </a:r>
            <a:r>
              <a:rPr lang="en-US" sz="3600" err="1">
                <a:solidFill>
                  <a:srgbClr val="F4F4F4"/>
                </a:solidFill>
                <a:latin typeface="Muli Bold"/>
              </a:rPr>
              <a:t>luyện</a:t>
            </a:r>
            <a:r>
              <a:rPr lang="en-US" sz="3600">
                <a:solidFill>
                  <a:srgbClr val="F4F4F4"/>
                </a:solidFill>
                <a:latin typeface="Muli Bold"/>
              </a:rPr>
              <a:t> </a:t>
            </a:r>
            <a:r>
              <a:rPr lang="en-US" sz="3600" err="1">
                <a:solidFill>
                  <a:srgbClr val="F4F4F4"/>
                </a:solidFill>
                <a:latin typeface="Muli Bold"/>
              </a:rPr>
              <a:t>lại</a:t>
            </a:r>
            <a:r>
              <a:rPr lang="en-US" sz="3600">
                <a:solidFill>
                  <a:srgbClr val="F4F4F4"/>
                </a:solidFill>
                <a:latin typeface="Muli Bold"/>
              </a:rPr>
              <a:t> </a:t>
            </a:r>
            <a:r>
              <a:rPr lang="en-US" sz="3600" err="1">
                <a:solidFill>
                  <a:srgbClr val="F4F4F4"/>
                </a:solidFill>
                <a:latin typeface="Muli Bold"/>
              </a:rPr>
              <a:t>của</a:t>
            </a:r>
            <a:r>
              <a:rPr lang="en-US" sz="3600">
                <a:solidFill>
                  <a:srgbClr val="F4F4F4"/>
                </a:solidFill>
                <a:latin typeface="Muli Bold"/>
              </a:rPr>
              <a:t> BERT </a:t>
            </a:r>
            <a:r>
              <a:rPr lang="en-US" sz="3600" err="1">
                <a:solidFill>
                  <a:srgbClr val="F4F4F4"/>
                </a:solidFill>
                <a:latin typeface="Muli Bold"/>
              </a:rPr>
              <a:t>với</a:t>
            </a:r>
            <a:r>
              <a:rPr lang="en-US" sz="3600">
                <a:solidFill>
                  <a:srgbClr val="F4F4F4"/>
                </a:solidFill>
                <a:latin typeface="Muli Bold"/>
              </a:rPr>
              <a:t> </a:t>
            </a:r>
            <a:r>
              <a:rPr lang="en-US" sz="3600" err="1">
                <a:solidFill>
                  <a:srgbClr val="F4F4F4"/>
                </a:solidFill>
                <a:latin typeface="Muli Bold"/>
              </a:rPr>
              <a:t>một</a:t>
            </a:r>
            <a:r>
              <a:rPr lang="en-US" sz="3600">
                <a:solidFill>
                  <a:srgbClr val="F4F4F4"/>
                </a:solidFill>
                <a:latin typeface="Muli Bold"/>
              </a:rPr>
              <a:t> </a:t>
            </a:r>
            <a:r>
              <a:rPr lang="en-US" sz="3600" err="1">
                <a:solidFill>
                  <a:srgbClr val="F4F4F4"/>
                </a:solidFill>
                <a:latin typeface="Muli Bold"/>
              </a:rPr>
              <a:t>phương</a:t>
            </a:r>
            <a:r>
              <a:rPr lang="en-US" sz="3600">
                <a:solidFill>
                  <a:srgbClr val="F4F4F4"/>
                </a:solidFill>
                <a:latin typeface="Muli Bold"/>
              </a:rPr>
              <a:t> </a:t>
            </a:r>
            <a:r>
              <a:rPr lang="en-US" sz="3600" err="1">
                <a:solidFill>
                  <a:srgbClr val="F4F4F4"/>
                </a:solidFill>
                <a:latin typeface="Muli Bold"/>
              </a:rPr>
              <a:t>pháp</a:t>
            </a:r>
            <a:r>
              <a:rPr lang="en-US" sz="3600">
                <a:solidFill>
                  <a:srgbClr val="F4F4F4"/>
                </a:solidFill>
                <a:latin typeface="Muli Bold"/>
              </a:rPr>
              <a:t> </a:t>
            </a:r>
            <a:r>
              <a:rPr lang="en-US" sz="3600" err="1">
                <a:solidFill>
                  <a:srgbClr val="F4F4F4"/>
                </a:solidFill>
                <a:latin typeface="Muli Bold"/>
              </a:rPr>
              <a:t>huấn</a:t>
            </a:r>
            <a:r>
              <a:rPr lang="en-US" sz="3600">
                <a:solidFill>
                  <a:srgbClr val="F4F4F4"/>
                </a:solidFill>
                <a:latin typeface="Muli Bold"/>
              </a:rPr>
              <a:t> </a:t>
            </a:r>
            <a:r>
              <a:rPr lang="en-US" sz="3600" err="1">
                <a:solidFill>
                  <a:srgbClr val="F4F4F4"/>
                </a:solidFill>
                <a:latin typeface="Muli Bold"/>
              </a:rPr>
              <a:t>luyện</a:t>
            </a:r>
            <a:r>
              <a:rPr lang="en-US" sz="3600">
                <a:solidFill>
                  <a:srgbClr val="F4F4F4"/>
                </a:solidFill>
                <a:latin typeface="Muli Bold"/>
              </a:rPr>
              <a:t> </a:t>
            </a:r>
            <a:r>
              <a:rPr lang="en-US" sz="3600" err="1">
                <a:solidFill>
                  <a:srgbClr val="F4F4F4"/>
                </a:solidFill>
                <a:latin typeface="Muli Bold"/>
              </a:rPr>
              <a:t>tốt</a:t>
            </a:r>
            <a:r>
              <a:rPr lang="en-US" sz="3600">
                <a:solidFill>
                  <a:srgbClr val="F4F4F4"/>
                </a:solidFill>
                <a:latin typeface="Muli Bold"/>
              </a:rPr>
              <a:t> </a:t>
            </a:r>
            <a:r>
              <a:rPr lang="en-US" sz="3600" err="1">
                <a:solidFill>
                  <a:srgbClr val="F4F4F4"/>
                </a:solidFill>
                <a:latin typeface="Muli Bold"/>
              </a:rPr>
              <a:t>hơn</a:t>
            </a:r>
            <a:r>
              <a:rPr lang="en-US" sz="3600">
                <a:solidFill>
                  <a:srgbClr val="F4F4F4"/>
                </a:solidFill>
                <a:latin typeface="Muli Bold"/>
              </a:rPr>
              <a:t> </a:t>
            </a:r>
            <a:r>
              <a:rPr lang="en-US" sz="3600" err="1">
                <a:solidFill>
                  <a:srgbClr val="F4F4F4"/>
                </a:solidFill>
                <a:latin typeface="Muli Bold"/>
              </a:rPr>
              <a:t>với</a:t>
            </a:r>
            <a:r>
              <a:rPr lang="en-US" sz="3600">
                <a:solidFill>
                  <a:srgbClr val="F4F4F4"/>
                </a:solidFill>
                <a:latin typeface="Muli Bold"/>
              </a:rPr>
              <a:t> </a:t>
            </a:r>
            <a:r>
              <a:rPr lang="en-US" sz="3600" err="1">
                <a:solidFill>
                  <a:srgbClr val="F4F4F4"/>
                </a:solidFill>
                <a:latin typeface="Muli Bold"/>
              </a:rPr>
              <a:t>dữ</a:t>
            </a:r>
            <a:r>
              <a:rPr lang="en-US" sz="3600">
                <a:solidFill>
                  <a:srgbClr val="F4F4F4"/>
                </a:solidFill>
                <a:latin typeface="Muli Bold"/>
              </a:rPr>
              <a:t> </a:t>
            </a:r>
            <a:r>
              <a:rPr lang="en-US" sz="3600" err="1">
                <a:solidFill>
                  <a:srgbClr val="F4F4F4"/>
                </a:solidFill>
                <a:latin typeface="Muli Bold"/>
              </a:rPr>
              <a:t>liệu</a:t>
            </a:r>
            <a:r>
              <a:rPr lang="en-US" sz="3600">
                <a:solidFill>
                  <a:srgbClr val="F4F4F4"/>
                </a:solidFill>
                <a:latin typeface="Muli Bold"/>
              </a:rPr>
              <a:t> </a:t>
            </a:r>
            <a:r>
              <a:rPr lang="en-US" sz="3600" err="1">
                <a:solidFill>
                  <a:srgbClr val="F4F4F4"/>
                </a:solidFill>
                <a:latin typeface="Muli Bold"/>
              </a:rPr>
              <a:t>được</a:t>
            </a:r>
            <a:r>
              <a:rPr lang="en-US" sz="3600">
                <a:solidFill>
                  <a:srgbClr val="F4F4F4"/>
                </a:solidFill>
                <a:latin typeface="Muli Bold"/>
              </a:rPr>
              <a:t> </a:t>
            </a:r>
            <a:r>
              <a:rPr lang="en-US" sz="3600" err="1">
                <a:solidFill>
                  <a:srgbClr val="F4F4F4"/>
                </a:solidFill>
                <a:latin typeface="Muli Bold"/>
              </a:rPr>
              <a:t>tăng</a:t>
            </a:r>
            <a:r>
              <a:rPr lang="en-US" sz="3600">
                <a:solidFill>
                  <a:srgbClr val="F4F4F4"/>
                </a:solidFill>
                <a:latin typeface="Muli Bold"/>
              </a:rPr>
              <a:t> </a:t>
            </a:r>
            <a:r>
              <a:rPr lang="en-US" sz="3600" err="1">
                <a:solidFill>
                  <a:srgbClr val="F4F4F4"/>
                </a:solidFill>
                <a:latin typeface="Muli Bold"/>
              </a:rPr>
              <a:t>gấp</a:t>
            </a:r>
            <a:r>
              <a:rPr lang="en-US" sz="3600">
                <a:solidFill>
                  <a:srgbClr val="F4F4F4"/>
                </a:solidFill>
                <a:latin typeface="Muli Bold"/>
              </a:rPr>
              <a:t> 10 </a:t>
            </a:r>
            <a:r>
              <a:rPr lang="en-US" sz="3600" err="1">
                <a:solidFill>
                  <a:srgbClr val="F4F4F4"/>
                </a:solidFill>
                <a:latin typeface="Muli Bold"/>
              </a:rPr>
              <a:t>lần</a:t>
            </a:r>
            <a:r>
              <a:rPr lang="en-US" sz="3600">
                <a:solidFill>
                  <a:srgbClr val="F4F4F4"/>
                </a:solidFill>
                <a:latin typeface="Muli Bold"/>
              </a:rPr>
              <a:t>.</a:t>
            </a:r>
          </a:p>
          <a:p>
            <a:pPr>
              <a:lnSpc>
                <a:spcPts val="4320"/>
              </a:lnSpc>
              <a:spcBef>
                <a:spcPct val="0"/>
              </a:spcBef>
            </a:pPr>
            <a:r>
              <a:rPr lang="en-US" sz="3600" err="1">
                <a:solidFill>
                  <a:srgbClr val="F4F4F4"/>
                </a:solidFill>
                <a:latin typeface="Muli Bold"/>
              </a:rPr>
              <a:t>Để</a:t>
            </a:r>
            <a:r>
              <a:rPr lang="en-US" sz="3600">
                <a:solidFill>
                  <a:srgbClr val="F4F4F4"/>
                </a:solidFill>
                <a:latin typeface="Muli Bold"/>
              </a:rPr>
              <a:t> </a:t>
            </a:r>
            <a:r>
              <a:rPr lang="en-US" sz="3600" err="1">
                <a:solidFill>
                  <a:srgbClr val="F4F4F4"/>
                </a:solidFill>
                <a:latin typeface="Muli Bold"/>
              </a:rPr>
              <a:t>tăng</a:t>
            </a:r>
            <a:r>
              <a:rPr lang="en-US" sz="3600">
                <a:solidFill>
                  <a:srgbClr val="F4F4F4"/>
                </a:solidFill>
                <a:latin typeface="Muli Bold"/>
              </a:rPr>
              <a:t> </a:t>
            </a:r>
            <a:r>
              <a:rPr lang="en-US" sz="3600" err="1">
                <a:solidFill>
                  <a:srgbClr val="F4F4F4"/>
                </a:solidFill>
                <a:latin typeface="Muli Bold"/>
              </a:rPr>
              <a:t>cường</a:t>
            </a:r>
            <a:r>
              <a:rPr lang="en-US" sz="3600">
                <a:solidFill>
                  <a:srgbClr val="F4F4F4"/>
                </a:solidFill>
                <a:latin typeface="Muli Bold"/>
              </a:rPr>
              <a:t> </a:t>
            </a:r>
            <a:r>
              <a:rPr lang="en-US" sz="3600" err="1">
                <a:solidFill>
                  <a:srgbClr val="F4F4F4"/>
                </a:solidFill>
                <a:latin typeface="Muli Bold"/>
              </a:rPr>
              <a:t>quá</a:t>
            </a:r>
            <a:r>
              <a:rPr lang="en-US" sz="3600">
                <a:solidFill>
                  <a:srgbClr val="F4F4F4"/>
                </a:solidFill>
                <a:latin typeface="Muli Bold"/>
              </a:rPr>
              <a:t> </a:t>
            </a:r>
            <a:r>
              <a:rPr lang="en-US" sz="3600" err="1">
                <a:solidFill>
                  <a:srgbClr val="F4F4F4"/>
                </a:solidFill>
                <a:latin typeface="Muli Bold"/>
              </a:rPr>
              <a:t>trình</a:t>
            </a:r>
            <a:r>
              <a:rPr lang="en-US" sz="3600">
                <a:solidFill>
                  <a:srgbClr val="F4F4F4"/>
                </a:solidFill>
                <a:latin typeface="Muli Bold"/>
              </a:rPr>
              <a:t> </a:t>
            </a:r>
            <a:r>
              <a:rPr lang="en-US" sz="3600" err="1">
                <a:solidFill>
                  <a:srgbClr val="F4F4F4"/>
                </a:solidFill>
                <a:latin typeface="Muli Bold"/>
              </a:rPr>
              <a:t>huấn</a:t>
            </a:r>
            <a:r>
              <a:rPr lang="en-US" sz="3600">
                <a:solidFill>
                  <a:srgbClr val="F4F4F4"/>
                </a:solidFill>
                <a:latin typeface="Muli Bold"/>
              </a:rPr>
              <a:t> </a:t>
            </a:r>
            <a:r>
              <a:rPr lang="en-US" sz="3600" err="1">
                <a:solidFill>
                  <a:srgbClr val="F4F4F4"/>
                </a:solidFill>
                <a:latin typeface="Muli Bold"/>
              </a:rPr>
              <a:t>luyện</a:t>
            </a:r>
            <a:r>
              <a:rPr lang="en-US" sz="3600">
                <a:solidFill>
                  <a:srgbClr val="F4F4F4"/>
                </a:solidFill>
                <a:latin typeface="Muli Bold"/>
              </a:rPr>
              <a:t>, </a:t>
            </a:r>
            <a:r>
              <a:rPr lang="en-US" sz="3600" err="1">
                <a:solidFill>
                  <a:srgbClr val="F4F4F4"/>
                </a:solidFill>
                <a:latin typeface="Muli Bold"/>
              </a:rPr>
              <a:t>RoBERTa</a:t>
            </a:r>
            <a:r>
              <a:rPr lang="en-US" sz="3600">
                <a:solidFill>
                  <a:srgbClr val="F4F4F4"/>
                </a:solidFill>
                <a:latin typeface="Muli Bold"/>
              </a:rPr>
              <a:t> </a:t>
            </a:r>
            <a:r>
              <a:rPr lang="en-US" sz="3600" err="1">
                <a:solidFill>
                  <a:srgbClr val="F4F4F4"/>
                </a:solidFill>
                <a:latin typeface="Muli Bold"/>
              </a:rPr>
              <a:t>không</a:t>
            </a:r>
            <a:r>
              <a:rPr lang="en-US" sz="3600">
                <a:solidFill>
                  <a:srgbClr val="F4F4F4"/>
                </a:solidFill>
                <a:latin typeface="Muli Bold"/>
              </a:rPr>
              <a:t> </a:t>
            </a:r>
            <a:r>
              <a:rPr lang="en-US" sz="3600" err="1">
                <a:solidFill>
                  <a:srgbClr val="F4F4F4"/>
                </a:solidFill>
                <a:latin typeface="Muli Bold"/>
              </a:rPr>
              <a:t>sử</a:t>
            </a:r>
            <a:r>
              <a:rPr lang="en-US" sz="3600">
                <a:solidFill>
                  <a:srgbClr val="F4F4F4"/>
                </a:solidFill>
                <a:latin typeface="Muli Bold"/>
              </a:rPr>
              <a:t> </a:t>
            </a:r>
            <a:r>
              <a:rPr lang="en-US" sz="3600" err="1">
                <a:solidFill>
                  <a:srgbClr val="F4F4F4"/>
                </a:solidFill>
                <a:latin typeface="Muli Bold"/>
              </a:rPr>
              <a:t>dụng</a:t>
            </a:r>
            <a:r>
              <a:rPr lang="en-US" sz="3600">
                <a:solidFill>
                  <a:srgbClr val="F4F4F4"/>
                </a:solidFill>
                <a:latin typeface="Muli Bold"/>
              </a:rPr>
              <a:t> </a:t>
            </a:r>
            <a:r>
              <a:rPr lang="en-US" sz="3600" err="1">
                <a:solidFill>
                  <a:srgbClr val="F4F4F4"/>
                </a:solidFill>
                <a:latin typeface="Muli Bold"/>
              </a:rPr>
              <a:t>cơ</a:t>
            </a:r>
            <a:r>
              <a:rPr lang="en-US" sz="3600">
                <a:solidFill>
                  <a:srgbClr val="F4F4F4"/>
                </a:solidFill>
                <a:latin typeface="Muli Bold"/>
              </a:rPr>
              <a:t> </a:t>
            </a:r>
            <a:r>
              <a:rPr lang="en-US" sz="3600" err="1">
                <a:solidFill>
                  <a:srgbClr val="F4F4F4"/>
                </a:solidFill>
                <a:latin typeface="Muli Bold"/>
              </a:rPr>
              <a:t>chế</a:t>
            </a:r>
            <a:r>
              <a:rPr lang="en-US" sz="3600">
                <a:solidFill>
                  <a:srgbClr val="F4F4F4"/>
                </a:solidFill>
                <a:latin typeface="Muli Bold"/>
              </a:rPr>
              <a:t> </a:t>
            </a:r>
            <a:r>
              <a:rPr lang="en-US" sz="3600" err="1">
                <a:solidFill>
                  <a:srgbClr val="F4F4F4"/>
                </a:solidFill>
                <a:latin typeface="Muli Bold"/>
              </a:rPr>
              <a:t>dự</a:t>
            </a:r>
            <a:r>
              <a:rPr lang="en-US" sz="3600">
                <a:solidFill>
                  <a:srgbClr val="F4F4F4"/>
                </a:solidFill>
                <a:latin typeface="Muli Bold"/>
              </a:rPr>
              <a:t> </a:t>
            </a:r>
            <a:r>
              <a:rPr lang="en-US" sz="3600" err="1">
                <a:solidFill>
                  <a:srgbClr val="F4F4F4"/>
                </a:solidFill>
                <a:latin typeface="Muli Bold"/>
              </a:rPr>
              <a:t>đoán</a:t>
            </a:r>
            <a:r>
              <a:rPr lang="en-US" sz="3600">
                <a:solidFill>
                  <a:srgbClr val="F4F4F4"/>
                </a:solidFill>
                <a:latin typeface="Muli Bold"/>
              </a:rPr>
              <a:t> </a:t>
            </a:r>
            <a:r>
              <a:rPr lang="en-US" sz="3600" err="1">
                <a:solidFill>
                  <a:srgbClr val="F4F4F4"/>
                </a:solidFill>
                <a:latin typeface="Muli Bold"/>
              </a:rPr>
              <a:t>câu</a:t>
            </a:r>
            <a:r>
              <a:rPr lang="en-US" sz="3600">
                <a:solidFill>
                  <a:srgbClr val="F4F4F4"/>
                </a:solidFill>
                <a:latin typeface="Muli Bold"/>
              </a:rPr>
              <a:t> </a:t>
            </a:r>
            <a:r>
              <a:rPr lang="en-US" sz="3600" err="1">
                <a:solidFill>
                  <a:srgbClr val="F4F4F4"/>
                </a:solidFill>
                <a:latin typeface="Muli Bold"/>
              </a:rPr>
              <a:t>kế</a:t>
            </a:r>
            <a:r>
              <a:rPr lang="en-US" sz="3600">
                <a:solidFill>
                  <a:srgbClr val="F4F4F4"/>
                </a:solidFill>
                <a:latin typeface="Muli Bold"/>
              </a:rPr>
              <a:t> </a:t>
            </a:r>
            <a:r>
              <a:rPr lang="en-US" sz="3600" err="1">
                <a:solidFill>
                  <a:srgbClr val="F4F4F4"/>
                </a:solidFill>
                <a:latin typeface="Muli Bold"/>
              </a:rPr>
              <a:t>tiếp</a:t>
            </a:r>
            <a:r>
              <a:rPr lang="en-US" sz="3600">
                <a:solidFill>
                  <a:srgbClr val="F4F4F4"/>
                </a:solidFill>
                <a:latin typeface="Muli Bold"/>
              </a:rPr>
              <a:t> (NSP) </a:t>
            </a:r>
            <a:r>
              <a:rPr lang="en-US" sz="3600" err="1">
                <a:solidFill>
                  <a:srgbClr val="F4F4F4"/>
                </a:solidFill>
                <a:latin typeface="Muli Bold"/>
              </a:rPr>
              <a:t>từ</a:t>
            </a:r>
            <a:r>
              <a:rPr lang="en-US" sz="3600">
                <a:solidFill>
                  <a:srgbClr val="F4F4F4"/>
                </a:solidFill>
                <a:latin typeface="Muli Bold"/>
              </a:rPr>
              <a:t> BERT </a:t>
            </a:r>
            <a:r>
              <a:rPr lang="en-US" sz="3600" err="1">
                <a:solidFill>
                  <a:srgbClr val="F4F4F4"/>
                </a:solidFill>
                <a:latin typeface="Muli Bold"/>
              </a:rPr>
              <a:t>mà</a:t>
            </a:r>
            <a:r>
              <a:rPr lang="en-US" sz="3600">
                <a:solidFill>
                  <a:srgbClr val="F4F4F4"/>
                </a:solidFill>
                <a:latin typeface="Muli Bold"/>
              </a:rPr>
              <a:t> </a:t>
            </a:r>
            <a:r>
              <a:rPr lang="en-US" sz="3600" err="1">
                <a:solidFill>
                  <a:srgbClr val="F4F4F4"/>
                </a:solidFill>
                <a:latin typeface="Muli Bold"/>
              </a:rPr>
              <a:t>sử</a:t>
            </a:r>
            <a:r>
              <a:rPr lang="en-US" sz="3600">
                <a:solidFill>
                  <a:srgbClr val="F4F4F4"/>
                </a:solidFill>
                <a:latin typeface="Muli Bold"/>
              </a:rPr>
              <a:t> </a:t>
            </a:r>
            <a:r>
              <a:rPr lang="en-US" sz="3600" err="1">
                <a:solidFill>
                  <a:srgbClr val="F4F4F4"/>
                </a:solidFill>
                <a:latin typeface="Muli Bold"/>
              </a:rPr>
              <a:t>dụng</a:t>
            </a:r>
            <a:r>
              <a:rPr lang="en-US" sz="3600">
                <a:solidFill>
                  <a:srgbClr val="F4F4F4"/>
                </a:solidFill>
                <a:latin typeface="Muli Bold"/>
              </a:rPr>
              <a:t> </a:t>
            </a:r>
            <a:r>
              <a:rPr lang="en-US" sz="3600" err="1">
                <a:solidFill>
                  <a:srgbClr val="F4F4F4"/>
                </a:solidFill>
                <a:latin typeface="Muli Bold"/>
              </a:rPr>
              <a:t>kỹ</a:t>
            </a:r>
            <a:r>
              <a:rPr lang="en-US" sz="3600">
                <a:solidFill>
                  <a:srgbClr val="F4F4F4"/>
                </a:solidFill>
                <a:latin typeface="Muli Bold"/>
              </a:rPr>
              <a:t> </a:t>
            </a:r>
            <a:r>
              <a:rPr lang="en-US" sz="3600" err="1">
                <a:solidFill>
                  <a:srgbClr val="F4F4F4"/>
                </a:solidFill>
                <a:latin typeface="Muli Bold"/>
              </a:rPr>
              <a:t>thuật</a:t>
            </a:r>
            <a:r>
              <a:rPr lang="en-US" sz="3600">
                <a:solidFill>
                  <a:srgbClr val="F4F4F4"/>
                </a:solidFill>
                <a:latin typeface="Muli Bold"/>
              </a:rPr>
              <a:t> </a:t>
            </a:r>
            <a:r>
              <a:rPr lang="en-US" sz="3600" err="1">
                <a:solidFill>
                  <a:srgbClr val="F4F4F4"/>
                </a:solidFill>
                <a:latin typeface="Muli Bold"/>
              </a:rPr>
              <a:t>mặt</a:t>
            </a:r>
            <a:r>
              <a:rPr lang="en-US" sz="3600">
                <a:solidFill>
                  <a:srgbClr val="F4F4F4"/>
                </a:solidFill>
                <a:latin typeface="Muli Bold"/>
              </a:rPr>
              <a:t> </a:t>
            </a:r>
            <a:r>
              <a:rPr lang="en-US" sz="3600" err="1">
                <a:solidFill>
                  <a:srgbClr val="F4F4F4"/>
                </a:solidFill>
                <a:latin typeface="Muli Bold"/>
              </a:rPr>
              <a:t>nạ</a:t>
            </a:r>
            <a:r>
              <a:rPr lang="en-US" sz="3600">
                <a:solidFill>
                  <a:srgbClr val="F4F4F4"/>
                </a:solidFill>
                <a:latin typeface="Muli Bold"/>
              </a:rPr>
              <a:t> </a:t>
            </a:r>
            <a:r>
              <a:rPr lang="en-US" sz="3600" err="1">
                <a:solidFill>
                  <a:srgbClr val="F4F4F4"/>
                </a:solidFill>
                <a:latin typeface="Muli Bold"/>
              </a:rPr>
              <a:t>động</a:t>
            </a:r>
            <a:r>
              <a:rPr lang="en-US" sz="3600">
                <a:solidFill>
                  <a:srgbClr val="F4F4F4"/>
                </a:solidFill>
                <a:latin typeface="Muli Bold"/>
              </a:rPr>
              <a:t> (dynamic masking), </a:t>
            </a:r>
            <a:r>
              <a:rPr lang="en-US" sz="3600" err="1">
                <a:solidFill>
                  <a:srgbClr val="F4F4F4"/>
                </a:solidFill>
                <a:latin typeface="Muli Bold"/>
              </a:rPr>
              <a:t>theo</a:t>
            </a:r>
            <a:r>
              <a:rPr lang="en-US" sz="3600">
                <a:solidFill>
                  <a:srgbClr val="F4F4F4"/>
                </a:solidFill>
                <a:latin typeface="Muli Bold"/>
              </a:rPr>
              <a:t> </a:t>
            </a:r>
            <a:r>
              <a:rPr lang="en-US" sz="3600" err="1">
                <a:solidFill>
                  <a:srgbClr val="F4F4F4"/>
                </a:solidFill>
                <a:latin typeface="Muli Bold"/>
              </a:rPr>
              <a:t>đó</a:t>
            </a:r>
            <a:r>
              <a:rPr lang="en-US" sz="3600">
                <a:solidFill>
                  <a:srgbClr val="F4F4F4"/>
                </a:solidFill>
                <a:latin typeface="Muli Bold"/>
              </a:rPr>
              <a:t> </a:t>
            </a:r>
            <a:r>
              <a:rPr lang="en-US" sz="3600" err="1">
                <a:solidFill>
                  <a:srgbClr val="F4F4F4"/>
                </a:solidFill>
                <a:latin typeface="Muli Bold"/>
              </a:rPr>
              <a:t>các</a:t>
            </a:r>
            <a:r>
              <a:rPr lang="en-US" sz="3600">
                <a:solidFill>
                  <a:srgbClr val="F4F4F4"/>
                </a:solidFill>
                <a:latin typeface="Muli Bold"/>
              </a:rPr>
              <a:t> token </a:t>
            </a:r>
            <a:r>
              <a:rPr lang="en-US" sz="3600" err="1">
                <a:solidFill>
                  <a:srgbClr val="F4F4F4"/>
                </a:solidFill>
                <a:latin typeface="Muli Bold"/>
              </a:rPr>
              <a:t>mặt</a:t>
            </a:r>
            <a:r>
              <a:rPr lang="en-US" sz="3600">
                <a:solidFill>
                  <a:srgbClr val="F4F4F4"/>
                </a:solidFill>
                <a:latin typeface="Muli Bold"/>
              </a:rPr>
              <a:t> </a:t>
            </a:r>
            <a:r>
              <a:rPr lang="en-US" sz="3600" err="1">
                <a:solidFill>
                  <a:srgbClr val="F4F4F4"/>
                </a:solidFill>
                <a:latin typeface="Muli Bold"/>
              </a:rPr>
              <a:t>nạ</a:t>
            </a:r>
            <a:r>
              <a:rPr lang="en-US" sz="3600">
                <a:solidFill>
                  <a:srgbClr val="F4F4F4"/>
                </a:solidFill>
                <a:latin typeface="Muli Bold"/>
              </a:rPr>
              <a:t> </a:t>
            </a:r>
            <a:r>
              <a:rPr lang="en-US" sz="3600" err="1">
                <a:solidFill>
                  <a:srgbClr val="F4F4F4"/>
                </a:solidFill>
                <a:latin typeface="Muli Bold"/>
              </a:rPr>
              <a:t>sẽ</a:t>
            </a:r>
            <a:r>
              <a:rPr lang="en-US" sz="3600">
                <a:solidFill>
                  <a:srgbClr val="F4F4F4"/>
                </a:solidFill>
                <a:latin typeface="Muli Bold"/>
              </a:rPr>
              <a:t> </a:t>
            </a:r>
            <a:r>
              <a:rPr lang="en-US" sz="3600" err="1">
                <a:solidFill>
                  <a:srgbClr val="F4F4F4"/>
                </a:solidFill>
                <a:latin typeface="Muli Bold"/>
              </a:rPr>
              <a:t>bị</a:t>
            </a:r>
            <a:r>
              <a:rPr lang="en-US" sz="3600">
                <a:solidFill>
                  <a:srgbClr val="F4F4F4"/>
                </a:solidFill>
                <a:latin typeface="Muli Bold"/>
              </a:rPr>
              <a:t> </a:t>
            </a:r>
            <a:r>
              <a:rPr lang="en-US" sz="3600" err="1">
                <a:solidFill>
                  <a:srgbClr val="F4F4F4"/>
                </a:solidFill>
                <a:latin typeface="Muli Bold"/>
              </a:rPr>
              <a:t>thay</a:t>
            </a:r>
            <a:r>
              <a:rPr lang="en-US" sz="3600">
                <a:solidFill>
                  <a:srgbClr val="F4F4F4"/>
                </a:solidFill>
                <a:latin typeface="Muli Bold"/>
              </a:rPr>
              <a:t> </a:t>
            </a:r>
            <a:r>
              <a:rPr lang="en-US" sz="3600" err="1">
                <a:solidFill>
                  <a:srgbClr val="F4F4F4"/>
                </a:solidFill>
                <a:latin typeface="Muli Bold"/>
              </a:rPr>
              <a:t>đổi</a:t>
            </a:r>
            <a:r>
              <a:rPr lang="en-US" sz="3600">
                <a:solidFill>
                  <a:srgbClr val="F4F4F4"/>
                </a:solidFill>
                <a:latin typeface="Muli Bold"/>
              </a:rPr>
              <a:t> </a:t>
            </a:r>
            <a:r>
              <a:rPr lang="en-US" sz="3600" err="1">
                <a:solidFill>
                  <a:srgbClr val="F4F4F4"/>
                </a:solidFill>
                <a:latin typeface="Muli Bold"/>
              </a:rPr>
              <a:t>trong</a:t>
            </a:r>
            <a:r>
              <a:rPr lang="en-US" sz="3600">
                <a:solidFill>
                  <a:srgbClr val="F4F4F4"/>
                </a:solidFill>
                <a:latin typeface="Muli Bold"/>
              </a:rPr>
              <a:t> </a:t>
            </a:r>
            <a:r>
              <a:rPr lang="en-US" sz="3600" err="1">
                <a:solidFill>
                  <a:srgbClr val="F4F4F4"/>
                </a:solidFill>
                <a:latin typeface="Muli Bold"/>
              </a:rPr>
              <a:t>quá</a:t>
            </a:r>
            <a:r>
              <a:rPr lang="en-US" sz="3600">
                <a:solidFill>
                  <a:srgbClr val="F4F4F4"/>
                </a:solidFill>
                <a:latin typeface="Muli Bold"/>
              </a:rPr>
              <a:t> </a:t>
            </a:r>
            <a:r>
              <a:rPr lang="en-US" sz="3600" err="1">
                <a:solidFill>
                  <a:srgbClr val="F4F4F4"/>
                </a:solidFill>
                <a:latin typeface="Muli Bold"/>
              </a:rPr>
              <a:t>trình</a:t>
            </a:r>
            <a:r>
              <a:rPr lang="en-US" sz="3600">
                <a:solidFill>
                  <a:srgbClr val="F4F4F4"/>
                </a:solidFill>
                <a:latin typeface="Muli Bold"/>
              </a:rPr>
              <a:t> </a:t>
            </a:r>
            <a:r>
              <a:rPr lang="en-US" sz="3600" err="1">
                <a:solidFill>
                  <a:srgbClr val="F4F4F4"/>
                </a:solidFill>
                <a:latin typeface="Muli Bold"/>
              </a:rPr>
              <a:t>huấn</a:t>
            </a:r>
            <a:r>
              <a:rPr lang="en-US" sz="3600">
                <a:solidFill>
                  <a:srgbClr val="F4F4F4"/>
                </a:solidFill>
                <a:latin typeface="Muli Bold"/>
              </a:rPr>
              <a:t> </a:t>
            </a:r>
            <a:r>
              <a:rPr lang="en-US" sz="3600" err="1">
                <a:solidFill>
                  <a:srgbClr val="F4F4F4"/>
                </a:solidFill>
                <a:latin typeface="Muli Bold"/>
              </a:rPr>
              <a:t>luyện</a:t>
            </a:r>
            <a:r>
              <a:rPr lang="en-US" sz="3600">
                <a:solidFill>
                  <a:srgbClr val="F4F4F4"/>
                </a:solidFill>
                <a:latin typeface="Muli Bold"/>
              </a:rPr>
              <a:t>. </a:t>
            </a:r>
            <a:r>
              <a:rPr lang="en-US" sz="3600" err="1">
                <a:solidFill>
                  <a:srgbClr val="F4F4F4"/>
                </a:solidFill>
                <a:latin typeface="Muli Bold"/>
              </a:rPr>
              <a:t>Sử</a:t>
            </a:r>
            <a:r>
              <a:rPr lang="en-US" sz="3600">
                <a:solidFill>
                  <a:srgbClr val="F4F4F4"/>
                </a:solidFill>
                <a:latin typeface="Muli Bold"/>
              </a:rPr>
              <a:t> </a:t>
            </a:r>
            <a:r>
              <a:rPr lang="en-US" sz="3600" err="1">
                <a:solidFill>
                  <a:srgbClr val="F4F4F4"/>
                </a:solidFill>
                <a:latin typeface="Muli Bold"/>
              </a:rPr>
              <a:t>dụng</a:t>
            </a:r>
            <a:r>
              <a:rPr lang="en-US" sz="3600">
                <a:solidFill>
                  <a:srgbClr val="F4F4F4"/>
                </a:solidFill>
                <a:latin typeface="Muli Bold"/>
              </a:rPr>
              <a:t> </a:t>
            </a:r>
            <a:r>
              <a:rPr lang="en-US" sz="3600" err="1">
                <a:solidFill>
                  <a:srgbClr val="F4F4F4"/>
                </a:solidFill>
                <a:latin typeface="Muli Bold"/>
              </a:rPr>
              <a:t>kích</a:t>
            </a:r>
            <a:r>
              <a:rPr lang="en-US" sz="3600">
                <a:solidFill>
                  <a:srgbClr val="F4F4F4"/>
                </a:solidFill>
                <a:latin typeface="Muli Bold"/>
              </a:rPr>
              <a:t> </a:t>
            </a:r>
            <a:r>
              <a:rPr lang="en-US" sz="3600" err="1">
                <a:solidFill>
                  <a:srgbClr val="F4F4F4"/>
                </a:solidFill>
                <a:latin typeface="Muli Bold"/>
              </a:rPr>
              <a:t>thước</a:t>
            </a:r>
            <a:r>
              <a:rPr lang="en-US" sz="3600">
                <a:solidFill>
                  <a:srgbClr val="F4F4F4"/>
                </a:solidFill>
                <a:latin typeface="Muli Bold"/>
              </a:rPr>
              <a:t> batch </a:t>
            </a:r>
            <a:r>
              <a:rPr lang="en-US" sz="3600" err="1">
                <a:solidFill>
                  <a:srgbClr val="F4F4F4"/>
                </a:solidFill>
                <a:latin typeface="Muli Bold"/>
              </a:rPr>
              <a:t>lớn</a:t>
            </a:r>
            <a:r>
              <a:rPr lang="en-US" sz="3600">
                <a:solidFill>
                  <a:srgbClr val="F4F4F4"/>
                </a:solidFill>
                <a:latin typeface="Muli Bold"/>
              </a:rPr>
              <a:t> </a:t>
            </a:r>
            <a:r>
              <a:rPr lang="en-US" sz="3600" err="1">
                <a:solidFill>
                  <a:srgbClr val="F4F4F4"/>
                </a:solidFill>
                <a:latin typeface="Muli Bold"/>
              </a:rPr>
              <a:t>hơn</a:t>
            </a:r>
            <a:r>
              <a:rPr lang="en-US" sz="3600">
                <a:solidFill>
                  <a:srgbClr val="F4F4F4"/>
                </a:solidFill>
                <a:latin typeface="Muli Bold"/>
              </a:rPr>
              <a:t> </a:t>
            </a:r>
            <a:r>
              <a:rPr lang="en-US" sz="3600" err="1">
                <a:solidFill>
                  <a:srgbClr val="F4F4F4"/>
                </a:solidFill>
                <a:latin typeface="Muli Bold"/>
              </a:rPr>
              <a:t>cho</a:t>
            </a:r>
            <a:r>
              <a:rPr lang="en-US" sz="3600">
                <a:solidFill>
                  <a:srgbClr val="F4F4F4"/>
                </a:solidFill>
                <a:latin typeface="Muli Bold"/>
              </a:rPr>
              <a:t> </a:t>
            </a:r>
            <a:r>
              <a:rPr lang="en-US" sz="3600" err="1">
                <a:solidFill>
                  <a:srgbClr val="F4F4F4"/>
                </a:solidFill>
                <a:latin typeface="Muli Bold"/>
              </a:rPr>
              <a:t>thấy</a:t>
            </a:r>
            <a:r>
              <a:rPr lang="en-US" sz="3600">
                <a:solidFill>
                  <a:srgbClr val="F4F4F4"/>
                </a:solidFill>
                <a:latin typeface="Muli Bold"/>
              </a:rPr>
              <a:t> </a:t>
            </a:r>
            <a:r>
              <a:rPr lang="en-US" sz="3600" err="1">
                <a:solidFill>
                  <a:srgbClr val="F4F4F4"/>
                </a:solidFill>
                <a:latin typeface="Muli Bold"/>
              </a:rPr>
              <a:t>hiệu</a:t>
            </a:r>
            <a:r>
              <a:rPr lang="en-US" sz="3600">
                <a:solidFill>
                  <a:srgbClr val="F4F4F4"/>
                </a:solidFill>
                <a:latin typeface="Muli Bold"/>
              </a:rPr>
              <a:t> </a:t>
            </a:r>
            <a:r>
              <a:rPr lang="en-US" sz="3600" err="1">
                <a:solidFill>
                  <a:srgbClr val="F4F4F4"/>
                </a:solidFill>
                <a:latin typeface="Muli Bold"/>
              </a:rPr>
              <a:t>quả</a:t>
            </a:r>
            <a:r>
              <a:rPr lang="en-US" sz="3600">
                <a:solidFill>
                  <a:srgbClr val="F4F4F4"/>
                </a:solidFill>
                <a:latin typeface="Muli Bold"/>
              </a:rPr>
              <a:t> </a:t>
            </a:r>
            <a:r>
              <a:rPr lang="en-US" sz="3600" err="1">
                <a:solidFill>
                  <a:srgbClr val="F4F4F4"/>
                </a:solidFill>
                <a:latin typeface="Muli Bold"/>
              </a:rPr>
              <a:t>tốt</a:t>
            </a:r>
            <a:r>
              <a:rPr lang="en-US" sz="3600">
                <a:solidFill>
                  <a:srgbClr val="F4F4F4"/>
                </a:solidFill>
                <a:latin typeface="Muli Bold"/>
              </a:rPr>
              <a:t> </a:t>
            </a:r>
            <a:r>
              <a:rPr lang="en-US" sz="3600" err="1">
                <a:solidFill>
                  <a:srgbClr val="F4F4F4"/>
                </a:solidFill>
                <a:latin typeface="Muli Bold"/>
              </a:rPr>
              <a:t>hơn</a:t>
            </a:r>
            <a:r>
              <a:rPr lang="en-US" sz="3600">
                <a:solidFill>
                  <a:srgbClr val="F4F4F4"/>
                </a:solidFill>
                <a:latin typeface="Muli Bold"/>
              </a:rPr>
              <a:t> </a:t>
            </a:r>
            <a:r>
              <a:rPr lang="en-US" sz="3600" err="1">
                <a:solidFill>
                  <a:srgbClr val="F4F4F4"/>
                </a:solidFill>
                <a:latin typeface="Muli Bold"/>
              </a:rPr>
              <a:t>khi</a:t>
            </a:r>
            <a:r>
              <a:rPr lang="en-US" sz="3600">
                <a:solidFill>
                  <a:srgbClr val="F4F4F4"/>
                </a:solidFill>
                <a:latin typeface="Muli Bold"/>
              </a:rPr>
              <a:t> </a:t>
            </a:r>
            <a:r>
              <a:rPr lang="en-US" sz="3600" err="1">
                <a:solidFill>
                  <a:srgbClr val="F4F4F4"/>
                </a:solidFill>
                <a:latin typeface="Muli Bold"/>
              </a:rPr>
              <a:t>huấn</a:t>
            </a:r>
            <a:r>
              <a:rPr lang="en-US" sz="3600">
                <a:solidFill>
                  <a:srgbClr val="F4F4F4"/>
                </a:solidFill>
                <a:latin typeface="Muli Bold"/>
              </a:rPr>
              <a:t> </a:t>
            </a:r>
            <a:r>
              <a:rPr lang="en-US" sz="3600" err="1">
                <a:solidFill>
                  <a:srgbClr val="F4F4F4"/>
                </a:solidFill>
                <a:latin typeface="Muli Bold"/>
              </a:rPr>
              <a:t>luyện</a:t>
            </a:r>
            <a:r>
              <a:rPr lang="en-US" sz="3600">
                <a:solidFill>
                  <a:srgbClr val="F4F4F4"/>
                </a:solidFill>
                <a:latin typeface="Muli Bold"/>
              </a:rPr>
              <a:t>.</a:t>
            </a:r>
          </a:p>
        </p:txBody>
      </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2358523"/>
            <a:ext cx="15738182" cy="551433"/>
          </a:xfrm>
          <a:prstGeom prst="rect">
            <a:avLst/>
          </a:prstGeom>
        </p:spPr>
        <p:txBody>
          <a:bodyPr lIns="0" tIns="0" rIns="0" bIns="0" rtlCol="0" anchor="t">
            <a:spAutoFit/>
          </a:bodyPr>
          <a:lstStyle/>
          <a:p>
            <a:pPr>
              <a:lnSpc>
                <a:spcPts val="4320"/>
              </a:lnSpc>
              <a:spcBef>
                <a:spcPct val="0"/>
              </a:spcBef>
            </a:pPr>
            <a:r>
              <a:rPr lang="en-US" sz="3600" err="1">
                <a:solidFill>
                  <a:srgbClr val="F4F4F4"/>
                </a:solidFill>
                <a:latin typeface="Muli Bold"/>
              </a:rPr>
              <a:t>Là</a:t>
            </a:r>
            <a:r>
              <a:rPr lang="en-US" sz="3600">
                <a:solidFill>
                  <a:srgbClr val="F4F4F4"/>
                </a:solidFill>
                <a:latin typeface="Muli Bold"/>
              </a:rPr>
              <a:t> </a:t>
            </a:r>
            <a:r>
              <a:rPr lang="en-US" sz="3600" err="1">
                <a:solidFill>
                  <a:srgbClr val="F4F4F4"/>
                </a:solidFill>
                <a:latin typeface="Muli Bold"/>
              </a:rPr>
              <a:t>một</a:t>
            </a:r>
            <a:r>
              <a:rPr lang="en-US" sz="3600">
                <a:solidFill>
                  <a:srgbClr val="F4F4F4"/>
                </a:solidFill>
                <a:latin typeface="Muli Bold"/>
              </a:rPr>
              <a:t> </a:t>
            </a:r>
            <a:r>
              <a:rPr lang="en-US" sz="3600" err="1">
                <a:solidFill>
                  <a:srgbClr val="F4F4F4"/>
                </a:solidFill>
                <a:latin typeface="Muli Bold"/>
              </a:rPr>
              <a:t>mô</a:t>
            </a:r>
            <a:r>
              <a:rPr lang="en-US" sz="3600">
                <a:solidFill>
                  <a:srgbClr val="F4F4F4"/>
                </a:solidFill>
                <a:latin typeface="Muli Bold"/>
              </a:rPr>
              <a:t> </a:t>
            </a:r>
            <a:r>
              <a:rPr lang="en-US" sz="3600" err="1">
                <a:solidFill>
                  <a:srgbClr val="F4F4F4"/>
                </a:solidFill>
                <a:latin typeface="Roboto Slab" pitchFamily="2" charset="0"/>
                <a:ea typeface="Roboto Slab" pitchFamily="2" charset="0"/>
                <a:cs typeface="Roboto Slab" pitchFamily="2" charset="0"/>
              </a:rPr>
              <a:t>hình</a:t>
            </a:r>
            <a:r>
              <a:rPr lang="en-US" sz="3600">
                <a:solidFill>
                  <a:srgbClr val="F4F4F4"/>
                </a:solidFill>
                <a:latin typeface="Muli Bold"/>
              </a:rPr>
              <a:t> </a:t>
            </a:r>
            <a:r>
              <a:rPr lang="en-US" sz="3600" err="1">
                <a:solidFill>
                  <a:srgbClr val="F4F4F4"/>
                </a:solidFill>
                <a:latin typeface="Muli Bold"/>
              </a:rPr>
              <a:t>ngôn</a:t>
            </a:r>
            <a:r>
              <a:rPr lang="en-US" sz="3600">
                <a:solidFill>
                  <a:srgbClr val="F4F4F4"/>
                </a:solidFill>
                <a:latin typeface="Muli Bold"/>
              </a:rPr>
              <a:t> </a:t>
            </a:r>
            <a:r>
              <a:rPr lang="en-US" sz="3600" err="1">
                <a:solidFill>
                  <a:srgbClr val="F4F4F4"/>
                </a:solidFill>
                <a:latin typeface="Muli Bold"/>
              </a:rPr>
              <a:t>ngữ</a:t>
            </a:r>
            <a:r>
              <a:rPr lang="en-US" sz="3600">
                <a:solidFill>
                  <a:srgbClr val="F4F4F4"/>
                </a:solidFill>
                <a:latin typeface="Muli Bold"/>
              </a:rPr>
              <a:t> </a:t>
            </a:r>
            <a:r>
              <a:rPr lang="en-US" sz="3600" err="1">
                <a:solidFill>
                  <a:srgbClr val="F4F4F4"/>
                </a:solidFill>
                <a:latin typeface="Muli Bold"/>
              </a:rPr>
              <a:t>đơn</a:t>
            </a:r>
            <a:r>
              <a:rPr lang="en-US" sz="3600">
                <a:solidFill>
                  <a:srgbClr val="F4F4F4"/>
                </a:solidFill>
                <a:latin typeface="Muli Bold"/>
              </a:rPr>
              <a:t> </a:t>
            </a:r>
            <a:r>
              <a:rPr lang="en-US" sz="3600" err="1">
                <a:solidFill>
                  <a:srgbClr val="F4F4F4"/>
                </a:solidFill>
                <a:latin typeface="Muli Bold"/>
              </a:rPr>
              <a:t>ngữ</a:t>
            </a:r>
            <a:r>
              <a:rPr lang="en-US" sz="3600">
                <a:solidFill>
                  <a:srgbClr val="F4F4F4"/>
                </a:solidFill>
                <a:latin typeface="Muli Bold"/>
              </a:rPr>
              <a:t> </a:t>
            </a:r>
            <a:r>
              <a:rPr lang="en-US" sz="3600" err="1">
                <a:solidFill>
                  <a:srgbClr val="F4F4F4"/>
                </a:solidFill>
                <a:latin typeface="Muli Bold"/>
              </a:rPr>
              <a:t>quy</a:t>
            </a:r>
            <a:r>
              <a:rPr lang="en-US" sz="3600">
                <a:solidFill>
                  <a:srgbClr val="F4F4F4"/>
                </a:solidFill>
                <a:latin typeface="Muli Bold"/>
              </a:rPr>
              <a:t> </a:t>
            </a:r>
            <a:r>
              <a:rPr lang="en-US" sz="3600" err="1">
                <a:solidFill>
                  <a:srgbClr val="F4F4F4"/>
                </a:solidFill>
                <a:latin typeface="Muli Bold"/>
              </a:rPr>
              <a:t>mô</a:t>
            </a:r>
            <a:r>
              <a:rPr lang="en-US" sz="3600">
                <a:solidFill>
                  <a:srgbClr val="F4F4F4"/>
                </a:solidFill>
                <a:latin typeface="Muli Bold"/>
              </a:rPr>
              <a:t> </a:t>
            </a:r>
            <a:r>
              <a:rPr lang="en-US" sz="3600" err="1">
                <a:solidFill>
                  <a:srgbClr val="F4F4F4"/>
                </a:solidFill>
                <a:latin typeface="Muli Bold"/>
              </a:rPr>
              <a:t>lớn</a:t>
            </a:r>
            <a:r>
              <a:rPr lang="en-US" sz="3600">
                <a:solidFill>
                  <a:srgbClr val="F4F4F4"/>
                </a:solidFill>
                <a:latin typeface="Muli Bold"/>
              </a:rPr>
              <a:t> </a:t>
            </a:r>
            <a:r>
              <a:rPr lang="en-US" sz="3600" err="1">
                <a:solidFill>
                  <a:srgbClr val="F4F4F4"/>
                </a:solidFill>
                <a:latin typeface="Muli Bold"/>
              </a:rPr>
              <a:t>đầu</a:t>
            </a:r>
            <a:r>
              <a:rPr lang="en-US" sz="3600">
                <a:solidFill>
                  <a:srgbClr val="F4F4F4"/>
                </a:solidFill>
                <a:latin typeface="Muli Bold"/>
              </a:rPr>
              <a:t> </a:t>
            </a:r>
            <a:r>
              <a:rPr lang="en-US" sz="3600" err="1">
                <a:solidFill>
                  <a:srgbClr val="F4F4F4"/>
                </a:solidFill>
                <a:latin typeface="Muli Bold"/>
              </a:rPr>
              <a:t>tiên</a:t>
            </a:r>
            <a:r>
              <a:rPr lang="en-US" sz="3600">
                <a:solidFill>
                  <a:srgbClr val="F4F4F4"/>
                </a:solidFill>
                <a:latin typeface="Muli Bold"/>
              </a:rPr>
              <a:t> </a:t>
            </a:r>
            <a:r>
              <a:rPr lang="en-US" sz="3600" err="1">
                <a:solidFill>
                  <a:srgbClr val="F4F4F4"/>
                </a:solidFill>
                <a:latin typeface="Muli Bold"/>
              </a:rPr>
              <a:t>cho</a:t>
            </a:r>
            <a:r>
              <a:rPr lang="en-US" sz="3600">
                <a:solidFill>
                  <a:srgbClr val="F4F4F4"/>
                </a:solidFill>
                <a:latin typeface="Muli Bold"/>
              </a:rPr>
              <a:t> </a:t>
            </a:r>
            <a:r>
              <a:rPr lang="en-US" sz="3600" err="1">
                <a:solidFill>
                  <a:srgbClr val="F4F4F4"/>
                </a:solidFill>
                <a:latin typeface="Muli Bold"/>
              </a:rPr>
              <a:t>tiếng</a:t>
            </a:r>
            <a:r>
              <a:rPr lang="en-US" sz="3600">
                <a:solidFill>
                  <a:srgbClr val="F4F4F4"/>
                </a:solidFill>
                <a:latin typeface="Muli Bold"/>
              </a:rPr>
              <a:t> </a:t>
            </a:r>
            <a:r>
              <a:rPr lang="en-US" sz="3600" err="1">
                <a:solidFill>
                  <a:srgbClr val="F4F4F4"/>
                </a:solidFill>
                <a:latin typeface="Muli Bold"/>
              </a:rPr>
              <a:t>Việt</a:t>
            </a:r>
            <a:r>
              <a:rPr lang="en-US" sz="3600">
                <a:solidFill>
                  <a:srgbClr val="F4F4F4"/>
                </a:solidFill>
                <a:latin typeface="Muli Bold"/>
              </a:rPr>
              <a:t>.</a:t>
            </a:r>
          </a:p>
        </p:txBody>
      </p:sp>
      <p:sp>
        <p:nvSpPr>
          <p:cNvPr id="3" name="TextBox 3"/>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A4E473"/>
                </a:solidFill>
                <a:latin typeface="Muli Bold"/>
              </a:rPr>
              <a:t>PhoBert</a:t>
            </a:r>
          </a:p>
        </p:txBody>
      </p:sp>
      <p:grpSp>
        <p:nvGrpSpPr>
          <p:cNvPr id="4" name="Group 4"/>
          <p:cNvGrpSpPr/>
          <p:nvPr/>
        </p:nvGrpSpPr>
        <p:grpSpPr>
          <a:xfrm>
            <a:off x="-3563094" y="6077994"/>
            <a:ext cx="6383425" cy="5528076"/>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3364228"/>
            <a:ext cx="15738182" cy="6065763"/>
          </a:xfrm>
          <a:prstGeom prst="rect">
            <a:avLst/>
          </a:prstGeom>
        </p:spPr>
        <p:txBody>
          <a:bodyPr lIns="0" tIns="0" rIns="0" bIns="0" rtlCol="0" anchor="t">
            <a:spAutoFit/>
          </a:bodyPr>
          <a:lstStyle/>
          <a:p>
            <a:pPr>
              <a:lnSpc>
                <a:spcPts val="4320"/>
              </a:lnSpc>
            </a:pPr>
            <a:r>
              <a:rPr lang="en-US" sz="3600" err="1">
                <a:solidFill>
                  <a:srgbClr val="F4F4F4"/>
                </a:solidFill>
                <a:latin typeface="Roboto Slab" pitchFamily="2" charset="0"/>
                <a:ea typeface="Roboto Slab" pitchFamily="2" charset="0"/>
                <a:cs typeface="Roboto Slab" pitchFamily="2" charset="0"/>
              </a:rPr>
              <a:t>Được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xây</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dựng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dựa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trên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kiến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trúc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của</a:t>
            </a:r>
            <a:r>
              <a:rPr lang="en-US" sz="3600">
                <a:solidFill>
                  <a:srgbClr val="F4F4F4"/>
                </a:solidFill>
                <a:latin typeface="Roboto Slab" pitchFamily="2" charset="0"/>
                <a:ea typeface="Roboto Slab" pitchFamily="2" charset="0"/>
                <a:cs typeface="Roboto Slab" pitchFamily="2" charset="0"/>
              </a:rPr>
              <a:t> BERT </a:t>
            </a:r>
            <a:r>
              <a:rPr lang="en-US" sz="3600" err="1">
                <a:solidFill>
                  <a:srgbClr val="F4F4F4"/>
                </a:solidFill>
                <a:latin typeface="Roboto Slab" pitchFamily="2" charset="0"/>
                <a:ea typeface="Roboto Slab" pitchFamily="2" charset="0"/>
                <a:cs typeface="Roboto Slab" pitchFamily="2" charset="0"/>
              </a:rPr>
              <a:t>để</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tạo</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ra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các</a:t>
            </a:r>
            <a:r>
              <a:rPr lang="en-US" sz="3600">
                <a:solidFill>
                  <a:srgbClr val="F4F4F4"/>
                </a:solidFill>
                <a:latin typeface="Roboto Slab" pitchFamily="2" charset="0"/>
                <a:ea typeface="Roboto Slab" pitchFamily="2" charset="0"/>
                <a:cs typeface="Roboto Slab" pitchFamily="2" charset="0"/>
              </a:rPr>
              <a:t> vector </a:t>
            </a:r>
            <a:r>
              <a:rPr lang="en-US" sz="3600" err="1">
                <a:solidFill>
                  <a:srgbClr val="F4F4F4"/>
                </a:solidFill>
                <a:latin typeface="Roboto Slab" pitchFamily="2" charset="0"/>
                <a:ea typeface="Roboto Slab" pitchFamily="2" charset="0"/>
                <a:cs typeface="Roboto Slab" pitchFamily="2" charset="0"/>
              </a:rPr>
              <a:t>đặc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trưng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của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văn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bản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cho</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các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nhiệm</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vụ</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như</a:t>
            </a:r>
            <a:r>
              <a:rPr lang="en-US" sz="3600">
                <a:solidFill>
                  <a:srgbClr val="F4F4F4"/>
                </a:solidFill>
                <a:latin typeface="Roboto Slab" pitchFamily="2" charset="0"/>
                <a:ea typeface="Roboto Slab" pitchFamily="2" charset="0"/>
                <a:cs typeface="Roboto Slab" pitchFamily="2" charset="0"/>
              </a:rPr>
              <a:t>:</a:t>
            </a:r>
          </a:p>
          <a:p>
            <a:pPr>
              <a:lnSpc>
                <a:spcPts val="4320"/>
              </a:lnSpc>
            </a:pPr>
            <a:endParaRPr lang="en-US" sz="3600">
              <a:solidFill>
                <a:srgbClr val="F4F4F4"/>
              </a:solidFill>
              <a:latin typeface="Roboto Slab" pitchFamily="2" charset="0"/>
              <a:ea typeface="Roboto Slab" pitchFamily="2" charset="0"/>
              <a:cs typeface="Roboto Slab" pitchFamily="2" charset="0"/>
            </a:endParaRPr>
          </a:p>
          <a:p>
            <a:pPr marL="777240" lvl="1" indent="-388620">
              <a:lnSpc>
                <a:spcPts val="4320"/>
              </a:lnSpc>
              <a:buFont typeface="Arial"/>
              <a:buChar char="•"/>
            </a:pPr>
            <a:r>
              <a:rPr lang="en-US" sz="3600" err="1">
                <a:solidFill>
                  <a:srgbClr val="F4F4F4"/>
                </a:solidFill>
                <a:latin typeface="Roboto Slab" pitchFamily="2" charset="0"/>
                <a:ea typeface="Roboto Slab" pitchFamily="2" charset="0"/>
                <a:cs typeface="Roboto Slab" pitchFamily="2" charset="0"/>
              </a:rPr>
              <a:t>Tìm</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từ</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đồng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nghĩa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trái</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nghĩa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cùng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nhóm</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dựa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trên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khoảng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cách</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của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từ</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trong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không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gian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biểu</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diễn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đa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chiều</a:t>
            </a:r>
            <a:r>
              <a:rPr lang="en-US" sz="3600">
                <a:solidFill>
                  <a:srgbClr val="F4F4F4"/>
                </a:solidFill>
                <a:latin typeface="Roboto Slab" pitchFamily="2" charset="0"/>
                <a:ea typeface="Roboto Slab" pitchFamily="2" charset="0"/>
                <a:cs typeface="Roboto Slab" pitchFamily="2" charset="0"/>
              </a:rPr>
              <a:t>.</a:t>
            </a:r>
          </a:p>
          <a:p>
            <a:pPr>
              <a:lnSpc>
                <a:spcPts val="4320"/>
              </a:lnSpc>
            </a:pPr>
            <a:endParaRPr lang="en-US" sz="3600">
              <a:solidFill>
                <a:srgbClr val="F4F4F4"/>
              </a:solidFill>
              <a:latin typeface="Roboto Slab" pitchFamily="2" charset="0"/>
              <a:ea typeface="Roboto Slab" pitchFamily="2" charset="0"/>
              <a:cs typeface="Roboto Slab" pitchFamily="2" charset="0"/>
            </a:endParaRPr>
          </a:p>
          <a:p>
            <a:pPr marL="777240" lvl="1" indent="-388620">
              <a:lnSpc>
                <a:spcPts val="4320"/>
              </a:lnSpc>
              <a:buFont typeface="Arial"/>
              <a:buChar char="•"/>
            </a:pPr>
            <a:r>
              <a:rPr lang="en-US" sz="3600" err="1">
                <a:solidFill>
                  <a:srgbClr val="F4F4F4"/>
                </a:solidFill>
                <a:latin typeface="Roboto Slab" pitchFamily="2" charset="0"/>
                <a:ea typeface="Roboto Slab" pitchFamily="2" charset="0"/>
                <a:cs typeface="Roboto Slab" pitchFamily="2" charset="0"/>
              </a:rPr>
              <a:t>Xây</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dựng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các</a:t>
            </a:r>
            <a:r>
              <a:rPr lang="en-US" sz="3600">
                <a:solidFill>
                  <a:srgbClr val="F4F4F4"/>
                </a:solidFill>
                <a:latin typeface="Roboto Slab" pitchFamily="2" charset="0"/>
                <a:ea typeface="Roboto Slab" pitchFamily="2" charset="0"/>
                <a:cs typeface="Roboto Slab" pitchFamily="2" charset="0"/>
              </a:rPr>
              <a:t> vector embedding </a:t>
            </a:r>
            <a:r>
              <a:rPr lang="en-US" sz="3600" err="1">
                <a:solidFill>
                  <a:srgbClr val="F4F4F4"/>
                </a:solidFill>
                <a:latin typeface="Roboto Slab" pitchFamily="2" charset="0"/>
                <a:ea typeface="Roboto Slab" pitchFamily="2" charset="0"/>
                <a:cs typeface="Roboto Slab" pitchFamily="2" charset="0"/>
              </a:rPr>
              <a:t>cho</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các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tác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vụ</a:t>
            </a:r>
            <a:r>
              <a:rPr lang="en-US" sz="3600">
                <a:solidFill>
                  <a:srgbClr val="F4F4F4"/>
                </a:solidFill>
                <a:latin typeface="Roboto Slab" pitchFamily="2" charset="0"/>
                <a:ea typeface="Roboto Slab" pitchFamily="2" charset="0"/>
                <a:cs typeface="Roboto Slab" pitchFamily="2" charset="0"/>
              </a:rPr>
              <a:t> NLP </a:t>
            </a:r>
            <a:r>
              <a:rPr lang="en-US" sz="3600" err="1">
                <a:solidFill>
                  <a:srgbClr val="F4F4F4"/>
                </a:solidFill>
                <a:latin typeface="Roboto Slab" pitchFamily="2" charset="0"/>
                <a:ea typeface="Roboto Slab" pitchFamily="2" charset="0"/>
                <a:cs typeface="Roboto Slab" pitchFamily="2" charset="0"/>
              </a:rPr>
              <a:t>như</a:t>
            </a:r>
            <a:r>
              <a:rPr lang="en-US" sz="3600">
                <a:solidFill>
                  <a:srgbClr val="F4F4F4"/>
                </a:solidFill>
                <a:latin typeface="Roboto Slab" pitchFamily="2" charset="0"/>
                <a:ea typeface="Roboto Slab" pitchFamily="2" charset="0"/>
                <a:cs typeface="Roboto Slab" pitchFamily="2" charset="0"/>
              </a:rPr>
              <a:t> sentiment analysis, </a:t>
            </a:r>
            <a:r>
              <a:rPr lang="en-US" sz="3600" err="1">
                <a:solidFill>
                  <a:srgbClr val="F4F4F4"/>
                </a:solidFill>
                <a:latin typeface="Roboto Slab" pitchFamily="2" charset="0"/>
                <a:ea typeface="Roboto Slab" pitchFamily="2" charset="0"/>
                <a:cs typeface="Roboto Slab" pitchFamily="2" charset="0"/>
              </a:rPr>
              <a:t>phân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loại</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văn</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bản</a:t>
            </a:r>
            <a:r>
              <a:rPr lang="en-US" sz="3600">
                <a:solidFill>
                  <a:srgbClr val="F4F4F4"/>
                </a:solidFill>
                <a:latin typeface="Roboto Slab" pitchFamily="2" charset="0"/>
                <a:ea typeface="Roboto Slab" pitchFamily="2" charset="0"/>
                <a:cs typeface="Roboto Slab" pitchFamily="2" charset="0"/>
              </a:rPr>
              <a:t>.</a:t>
            </a:r>
          </a:p>
          <a:p>
            <a:pPr>
              <a:lnSpc>
                <a:spcPts val="4320"/>
              </a:lnSpc>
            </a:pPr>
            <a:endParaRPr lang="en-US" sz="3600">
              <a:solidFill>
                <a:srgbClr val="F4F4F4"/>
              </a:solidFill>
              <a:latin typeface="Roboto Slab" pitchFamily="2" charset="0"/>
              <a:ea typeface="Roboto Slab" pitchFamily="2" charset="0"/>
              <a:cs typeface="Roboto Slab" pitchFamily="2" charset="0"/>
            </a:endParaRPr>
          </a:p>
          <a:p>
            <a:pPr marL="777240" lvl="1" indent="-388620">
              <a:lnSpc>
                <a:spcPts val="4320"/>
              </a:lnSpc>
              <a:buFont typeface="Arial"/>
              <a:buChar char="•"/>
            </a:pPr>
            <a:r>
              <a:rPr lang="en-US" sz="3600" err="1">
                <a:solidFill>
                  <a:srgbClr val="F4F4F4"/>
                </a:solidFill>
                <a:latin typeface="Roboto Slab" pitchFamily="2" charset="0"/>
                <a:ea typeface="Roboto Slab" pitchFamily="2" charset="0"/>
                <a:cs typeface="Roboto Slab" pitchFamily="2" charset="0"/>
              </a:rPr>
              <a:t>Gợi</a:t>
            </a:r>
            <a:r>
              <a:rPr lang="en-US" sz="3600">
                <a:solidFill>
                  <a:srgbClr val="F4F4F4"/>
                </a:solidFill>
                <a:latin typeface="Roboto Slab" pitchFamily="2" charset="0"/>
                <a:ea typeface="Roboto Slab" pitchFamily="2" charset="0"/>
                <a:cs typeface="Roboto Slab" pitchFamily="2" charset="0"/>
              </a:rPr>
              <a:t> ý </a:t>
            </a:r>
            <a:r>
              <a:rPr lang="en-US" sz="3600" err="1">
                <a:solidFill>
                  <a:srgbClr val="F4F4F4"/>
                </a:solidFill>
                <a:latin typeface="Roboto Slab" pitchFamily="2" charset="0"/>
                <a:ea typeface="Roboto Slab" pitchFamily="2" charset="0"/>
                <a:cs typeface="Roboto Slab" pitchFamily="2" charset="0"/>
              </a:rPr>
              <a:t>từ</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khóa</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tìm</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kiếm</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trong</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các</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hệ</a:t>
            </a:r>
            <a:r>
              <a:rPr lang="en-US" sz="3600">
                <a:solidFill>
                  <a:srgbClr val="F4F4F4"/>
                </a:solidFill>
                <a:latin typeface="Roboto Slab" pitchFamily="2" charset="0"/>
                <a:ea typeface="Roboto Slab" pitchFamily="2" charset="0"/>
                <a:cs typeface="Roboto Slab" pitchFamily="2" charset="0"/>
              </a:rPr>
              <a:t> </a:t>
            </a:r>
            <a:r>
              <a:rPr lang="en-US" sz="3600" err="1">
                <a:solidFill>
                  <a:srgbClr val="F4F4F4"/>
                </a:solidFill>
                <a:latin typeface="Roboto Slab" pitchFamily="2" charset="0"/>
                <a:ea typeface="Roboto Slab" pitchFamily="2" charset="0"/>
                <a:cs typeface="Roboto Slab" pitchFamily="2" charset="0"/>
              </a:rPr>
              <a:t>thống</a:t>
            </a:r>
            <a:r>
              <a:rPr lang="en-US" sz="3600">
                <a:solidFill>
                  <a:srgbClr val="F4F4F4"/>
                </a:solidFill>
                <a:latin typeface="Roboto Slab" pitchFamily="2" charset="0"/>
                <a:ea typeface="Roboto Slab" pitchFamily="2" charset="0"/>
                <a:cs typeface="Roboto Slab" pitchFamily="2" charset="0"/>
              </a:rPr>
              <a:t> search.</a:t>
            </a:r>
          </a:p>
          <a:p>
            <a:pPr>
              <a:lnSpc>
                <a:spcPts val="4320"/>
              </a:lnSpc>
              <a:spcBef>
                <a:spcPct val="0"/>
              </a:spcBef>
            </a:pPr>
            <a:endParaRPr lang="en-US" sz="3600">
              <a:solidFill>
                <a:srgbClr val="F4F4F4"/>
              </a:solidFill>
              <a:latin typeface="Roboto Slab" pitchFamily="2" charset="0"/>
              <a:ea typeface="Roboto Slab" pitchFamily="2" charset="0"/>
              <a:cs typeface="Roboto Slab"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525101"/>
            <a:ext cx="16686299" cy="6000750"/>
          </a:xfrm>
          <a:prstGeom prst="rect">
            <a:avLst/>
          </a:prstGeom>
        </p:spPr>
        <p:txBody>
          <a:bodyPr lIns="0" tIns="0" rIns="0" bIns="0" rtlCol="0" anchor="t">
            <a:spAutoFit/>
          </a:bodyPr>
          <a:lstStyle/>
          <a:p>
            <a:pPr>
              <a:lnSpc>
                <a:spcPts val="4799"/>
              </a:lnSpc>
            </a:pPr>
            <a:r>
              <a:rPr lang="en-US" sz="3999" err="1">
                <a:solidFill>
                  <a:srgbClr val="F4F4F4"/>
                </a:solidFill>
                <a:latin typeface="Muli Bold"/>
              </a:rPr>
              <a:t>Có</a:t>
            </a:r>
            <a:r>
              <a:rPr lang="en-US" sz="3999">
                <a:solidFill>
                  <a:srgbClr val="F4F4F4"/>
                </a:solidFill>
                <a:latin typeface="Muli Bold"/>
              </a:rPr>
              <a:t> 3 </a:t>
            </a:r>
            <a:r>
              <a:rPr lang="en-US" sz="3999" err="1">
                <a:solidFill>
                  <a:srgbClr val="F4F4F4"/>
                </a:solidFill>
                <a:latin typeface="Muli Bold"/>
              </a:rPr>
              <a:t>phiên</a:t>
            </a:r>
            <a:r>
              <a:rPr lang="en-US" sz="3999">
                <a:solidFill>
                  <a:srgbClr val="F4F4F4"/>
                </a:solidFill>
                <a:latin typeface="Muli Bold"/>
              </a:rPr>
              <a:t> </a:t>
            </a:r>
            <a:r>
              <a:rPr lang="en-US" sz="3999" err="1">
                <a:solidFill>
                  <a:srgbClr val="F4F4F4"/>
                </a:solidFill>
                <a:latin typeface="Muli Bold"/>
              </a:rPr>
              <a:t>bản</a:t>
            </a:r>
            <a:r>
              <a:rPr lang="en-US" sz="3999">
                <a:solidFill>
                  <a:srgbClr val="F4F4F4"/>
                </a:solidFill>
                <a:latin typeface="Muli Bold"/>
              </a:rPr>
              <a:t>:</a:t>
            </a:r>
          </a:p>
          <a:p>
            <a:pPr>
              <a:lnSpc>
                <a:spcPts val="4799"/>
              </a:lnSpc>
            </a:pPr>
            <a:endParaRPr lang="en-US" sz="3999">
              <a:solidFill>
                <a:srgbClr val="F4F4F4"/>
              </a:solidFill>
              <a:latin typeface="Muli Bold"/>
            </a:endParaRPr>
          </a:p>
          <a:p>
            <a:pPr marL="863599" lvl="1" indent="-431800">
              <a:lnSpc>
                <a:spcPts val="4799"/>
              </a:lnSpc>
              <a:buFont typeface="Arial"/>
              <a:buChar char="•"/>
            </a:pPr>
            <a:r>
              <a:rPr lang="en-US" sz="3999" err="1">
                <a:solidFill>
                  <a:srgbClr val="F4F4F4"/>
                </a:solidFill>
                <a:latin typeface="Muli Bold"/>
              </a:rPr>
              <a:t>vinai</a:t>
            </a:r>
            <a:r>
              <a:rPr lang="en-US" sz="3999">
                <a:solidFill>
                  <a:srgbClr val="F4F4F4"/>
                </a:solidFill>
                <a:latin typeface="Muli Bold"/>
              </a:rPr>
              <a:t>/</a:t>
            </a:r>
            <a:r>
              <a:rPr lang="en-US" sz="3999" err="1">
                <a:solidFill>
                  <a:srgbClr val="F4F4F4"/>
                </a:solidFill>
                <a:latin typeface="Muli Bold"/>
              </a:rPr>
              <a:t>phobert</a:t>
            </a:r>
            <a:r>
              <a:rPr lang="en-US" sz="3999">
                <a:solidFill>
                  <a:srgbClr val="F4F4F4"/>
                </a:solidFill>
                <a:latin typeface="Muli Bold"/>
              </a:rPr>
              <a:t>-base </a:t>
            </a:r>
            <a:r>
              <a:rPr lang="en-US" sz="3999" err="1">
                <a:solidFill>
                  <a:srgbClr val="F4F4F4"/>
                </a:solidFill>
                <a:latin typeface="Muli Bold"/>
              </a:rPr>
              <a:t>với</a:t>
            </a:r>
            <a:r>
              <a:rPr lang="en-US" sz="3999">
                <a:solidFill>
                  <a:srgbClr val="F4F4F4"/>
                </a:solidFill>
                <a:latin typeface="Muli Bold"/>
              </a:rPr>
              <a:t> 135M parameters</a:t>
            </a:r>
          </a:p>
          <a:p>
            <a:pPr marL="863599" lvl="1" indent="-431800">
              <a:lnSpc>
                <a:spcPts val="4799"/>
              </a:lnSpc>
              <a:buFont typeface="Arial"/>
              <a:buChar char="•"/>
            </a:pPr>
            <a:r>
              <a:rPr lang="en-US" sz="3999" err="1">
                <a:solidFill>
                  <a:srgbClr val="F4F4F4"/>
                </a:solidFill>
                <a:latin typeface="Muli Bold"/>
              </a:rPr>
              <a:t>vinai</a:t>
            </a:r>
            <a:r>
              <a:rPr lang="en-US" sz="3999">
                <a:solidFill>
                  <a:srgbClr val="F4F4F4"/>
                </a:solidFill>
                <a:latin typeface="Muli Bold"/>
              </a:rPr>
              <a:t>/</a:t>
            </a:r>
            <a:r>
              <a:rPr lang="en-US" sz="3999" err="1">
                <a:solidFill>
                  <a:srgbClr val="F4F4F4"/>
                </a:solidFill>
                <a:latin typeface="Muli Bold"/>
              </a:rPr>
              <a:t>phobert</a:t>
            </a:r>
            <a:r>
              <a:rPr lang="en-US" sz="3999">
                <a:solidFill>
                  <a:srgbClr val="F4F4F4"/>
                </a:solidFill>
                <a:latin typeface="Muli Bold"/>
              </a:rPr>
              <a:t>-large </a:t>
            </a:r>
            <a:r>
              <a:rPr lang="en-US" sz="3999" err="1">
                <a:solidFill>
                  <a:srgbClr val="F4F4F4"/>
                </a:solidFill>
                <a:latin typeface="Muli Bold"/>
              </a:rPr>
              <a:t>với</a:t>
            </a:r>
            <a:r>
              <a:rPr lang="en-US" sz="3999">
                <a:solidFill>
                  <a:srgbClr val="F4F4F4"/>
                </a:solidFill>
                <a:latin typeface="Muli Bold"/>
              </a:rPr>
              <a:t> 370M parameters</a:t>
            </a:r>
          </a:p>
          <a:p>
            <a:pPr>
              <a:lnSpc>
                <a:spcPts val="4799"/>
              </a:lnSpc>
            </a:pPr>
            <a:r>
              <a:rPr lang="en-US" sz="3999" err="1">
                <a:solidFill>
                  <a:srgbClr val="F4F4F4"/>
                </a:solidFill>
                <a:latin typeface="Muli Bold"/>
              </a:rPr>
              <a:t>Cả</a:t>
            </a:r>
            <a:r>
              <a:rPr lang="en-US" sz="3999">
                <a:solidFill>
                  <a:srgbClr val="F4F4F4"/>
                </a:solidFill>
                <a:latin typeface="Muli Bold"/>
              </a:rPr>
              <a:t> 2 </a:t>
            </a:r>
            <a:r>
              <a:rPr lang="en-US" sz="3999" err="1">
                <a:solidFill>
                  <a:srgbClr val="F4F4F4"/>
                </a:solidFill>
                <a:latin typeface="Muli Bold"/>
              </a:rPr>
              <a:t>đều</a:t>
            </a:r>
            <a:r>
              <a:rPr lang="en-US" sz="3999">
                <a:solidFill>
                  <a:srgbClr val="F4F4F4"/>
                </a:solidFill>
                <a:latin typeface="Muli Bold"/>
              </a:rPr>
              <a:t> train </a:t>
            </a:r>
            <a:r>
              <a:rPr lang="en-US" sz="3999" err="1">
                <a:solidFill>
                  <a:srgbClr val="F4F4F4"/>
                </a:solidFill>
                <a:latin typeface="Muli Bold"/>
              </a:rPr>
              <a:t>với</a:t>
            </a:r>
            <a:r>
              <a:rPr lang="en-US" sz="3999">
                <a:solidFill>
                  <a:srgbClr val="F4F4F4"/>
                </a:solidFill>
                <a:latin typeface="Muli Bold"/>
              </a:rPr>
              <a:t> 20GB </a:t>
            </a:r>
            <a:r>
              <a:rPr lang="en-US" sz="3999" err="1">
                <a:solidFill>
                  <a:srgbClr val="F4F4F4"/>
                </a:solidFill>
                <a:latin typeface="Muli Bold"/>
              </a:rPr>
              <a:t>dữ</a:t>
            </a:r>
            <a:r>
              <a:rPr lang="en-US" sz="3999">
                <a:solidFill>
                  <a:srgbClr val="F4F4F4"/>
                </a:solidFill>
                <a:latin typeface="Muli Bold"/>
              </a:rPr>
              <a:t> liệu:1GB Vietnamese Wikipedia corpus.</a:t>
            </a:r>
          </a:p>
          <a:p>
            <a:pPr>
              <a:lnSpc>
                <a:spcPts val="4799"/>
              </a:lnSpc>
            </a:pPr>
            <a:r>
              <a:rPr lang="en-US" sz="3999">
                <a:solidFill>
                  <a:srgbClr val="F4F4F4"/>
                </a:solidFill>
                <a:latin typeface="Muli Bold"/>
              </a:rPr>
              <a:t>                                                       19GB Vietnamese news corpus.</a:t>
            </a:r>
          </a:p>
          <a:p>
            <a:pPr>
              <a:lnSpc>
                <a:spcPts val="4799"/>
              </a:lnSpc>
            </a:pPr>
            <a:endParaRPr lang="en-US" sz="3999">
              <a:solidFill>
                <a:srgbClr val="F4F4F4"/>
              </a:solidFill>
              <a:latin typeface="Muli Bold"/>
            </a:endParaRPr>
          </a:p>
          <a:p>
            <a:pPr marL="863599" lvl="1" indent="-431800">
              <a:lnSpc>
                <a:spcPts val="4799"/>
              </a:lnSpc>
              <a:buFont typeface="Arial"/>
              <a:buChar char="•"/>
            </a:pPr>
            <a:r>
              <a:rPr lang="en-US" sz="3999" err="1">
                <a:solidFill>
                  <a:srgbClr val="F4F4F4"/>
                </a:solidFill>
                <a:latin typeface="Muli Bold"/>
              </a:rPr>
              <a:t>vinai</a:t>
            </a:r>
            <a:r>
              <a:rPr lang="en-US" sz="3999">
                <a:solidFill>
                  <a:srgbClr val="F4F4F4"/>
                </a:solidFill>
                <a:latin typeface="Muli Bold"/>
              </a:rPr>
              <a:t>/phobert-base-v2 </a:t>
            </a:r>
            <a:r>
              <a:rPr lang="en-US" sz="3999" err="1">
                <a:solidFill>
                  <a:srgbClr val="F4F4F4"/>
                </a:solidFill>
                <a:latin typeface="Muli Bold"/>
              </a:rPr>
              <a:t>với</a:t>
            </a:r>
            <a:r>
              <a:rPr lang="en-US" sz="3999">
                <a:solidFill>
                  <a:srgbClr val="F4F4F4"/>
                </a:solidFill>
                <a:latin typeface="Muli Bold"/>
              </a:rPr>
              <a:t> 135M  parameters.</a:t>
            </a:r>
          </a:p>
          <a:p>
            <a:pPr>
              <a:lnSpc>
                <a:spcPts val="4799"/>
              </a:lnSpc>
            </a:pPr>
            <a:r>
              <a:rPr lang="en-US" sz="3999">
                <a:solidFill>
                  <a:srgbClr val="F4F4F4"/>
                </a:solidFill>
                <a:latin typeface="Muli Bold"/>
              </a:rPr>
              <a:t>Train </a:t>
            </a:r>
            <a:r>
              <a:rPr lang="en-US" sz="3999" err="1">
                <a:solidFill>
                  <a:srgbClr val="F4F4F4"/>
                </a:solidFill>
                <a:latin typeface="Muli Bold"/>
              </a:rPr>
              <a:t>trên</a:t>
            </a:r>
            <a:r>
              <a:rPr lang="en-US" sz="3999">
                <a:solidFill>
                  <a:srgbClr val="F4F4F4"/>
                </a:solidFill>
                <a:latin typeface="Muli Bold"/>
              </a:rPr>
              <a:t> 20GB </a:t>
            </a:r>
            <a:r>
              <a:rPr lang="en-US" sz="3999" err="1">
                <a:solidFill>
                  <a:srgbClr val="F4F4F4"/>
                </a:solidFill>
                <a:latin typeface="Muli Bold"/>
              </a:rPr>
              <a:t>dữ</a:t>
            </a:r>
            <a:r>
              <a:rPr lang="en-US" sz="3999">
                <a:solidFill>
                  <a:srgbClr val="F4F4F4"/>
                </a:solidFill>
                <a:latin typeface="Muli Bold"/>
              </a:rPr>
              <a:t> </a:t>
            </a:r>
            <a:r>
              <a:rPr lang="en-US" sz="3999" err="1">
                <a:solidFill>
                  <a:srgbClr val="F4F4F4"/>
                </a:solidFill>
                <a:latin typeface="Muli Bold"/>
              </a:rPr>
              <a:t>liệu</a:t>
            </a:r>
            <a:r>
              <a:rPr lang="en-US" sz="3999">
                <a:solidFill>
                  <a:srgbClr val="F4F4F4"/>
                </a:solidFill>
                <a:latin typeface="Muli Bold"/>
              </a:rPr>
              <a:t> </a:t>
            </a:r>
            <a:r>
              <a:rPr lang="en-US" sz="3999" err="1">
                <a:solidFill>
                  <a:srgbClr val="F4F4F4"/>
                </a:solidFill>
                <a:latin typeface="Muli Bold"/>
              </a:rPr>
              <a:t>và</a:t>
            </a:r>
            <a:r>
              <a:rPr lang="en-US" sz="3999">
                <a:solidFill>
                  <a:srgbClr val="F4F4F4"/>
                </a:solidFill>
                <a:latin typeface="Muli Bold"/>
              </a:rPr>
              <a:t> 120GB OSCAR-2301.</a:t>
            </a:r>
          </a:p>
          <a:p>
            <a:pPr>
              <a:lnSpc>
                <a:spcPts val="4799"/>
              </a:lnSpc>
              <a:spcBef>
                <a:spcPct val="0"/>
              </a:spcBef>
            </a:pPr>
            <a:endParaRPr lang="en-US" sz="3999">
              <a:solidFill>
                <a:srgbClr val="F4F4F4"/>
              </a:solidFill>
              <a:latin typeface="Muli Bold"/>
            </a:endParaRPr>
          </a:p>
        </p:txBody>
      </p:sp>
      <p:sp>
        <p:nvSpPr>
          <p:cNvPr id="7" name="TextBox 7"/>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err="1">
                <a:solidFill>
                  <a:srgbClr val="A4E473"/>
                </a:solidFill>
                <a:latin typeface="Muli Bold"/>
              </a:rPr>
              <a:t>PhoBert</a:t>
            </a:r>
            <a:endParaRPr lang="en-US" sz="8300">
              <a:solidFill>
                <a:srgbClr val="A4E473"/>
              </a:solidFill>
              <a:latin typeface="Muli Bo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4074942" y="753672"/>
            <a:ext cx="10138115" cy="8779655"/>
            <a:chOff x="0" y="0"/>
            <a:chExt cx="3619627" cy="3134614"/>
          </a:xfrm>
          <a:solidFill>
            <a:schemeClr val="bg1"/>
          </a:solidFill>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grpFill/>
          </p:spPr>
        </p:sp>
      </p:grpSp>
      <p:sp>
        <p:nvSpPr>
          <p:cNvPr id="4" name="TextBox 4"/>
          <p:cNvSpPr txBox="1"/>
          <p:nvPr/>
        </p:nvSpPr>
        <p:spPr>
          <a:xfrm>
            <a:off x="4516788" y="3848100"/>
            <a:ext cx="9254422" cy="2139817"/>
          </a:xfrm>
          <a:prstGeom prst="rect">
            <a:avLst/>
          </a:prstGeom>
        </p:spPr>
        <p:txBody>
          <a:bodyPr wrap="square" lIns="0" tIns="0" rIns="0" bIns="0" rtlCol="0" anchor="t">
            <a:spAutoFit/>
          </a:bodyPr>
          <a:lstStyle/>
          <a:p>
            <a:pPr algn="ctr">
              <a:lnSpc>
                <a:spcPts val="5459"/>
              </a:lnSpc>
            </a:pPr>
            <a:r>
              <a:rPr lang="en-US" sz="6600" spc="-168" err="1">
                <a:latin typeface="Roboto Slab" pitchFamily="2" charset="0"/>
                <a:ea typeface="Roboto Slab" pitchFamily="2" charset="0"/>
                <a:cs typeface="Roboto Slab" pitchFamily="2" charset="0"/>
              </a:rPr>
              <a:t>Sử</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dụng</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và</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làm</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sâu</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thêm</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các</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biểu</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diễn</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ngữ</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cảnh</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của</a:t>
            </a:r>
            <a:r>
              <a:rPr lang="en-US" sz="6600" spc="-168">
                <a:latin typeface="Roboto Slab" pitchFamily="2" charset="0"/>
                <a:ea typeface="Roboto Slab" pitchFamily="2" charset="0"/>
                <a:cs typeface="Roboto Slab" pitchFamily="2" charset="0"/>
              </a:rPr>
              <a:t> Transformer</a:t>
            </a:r>
          </a:p>
        </p:txBody>
      </p:sp>
    </p:spTree>
    <p:extLst>
      <p:ext uri="{BB962C8B-B14F-4D97-AF65-F5344CB8AC3E}">
        <p14:creationId xmlns:p14="http://schemas.microsoft.com/office/powerpoint/2010/main" val="110922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753672"/>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4" name="TextBox 4"/>
          <p:cNvSpPr txBox="1"/>
          <p:nvPr/>
        </p:nvSpPr>
        <p:spPr>
          <a:xfrm>
            <a:off x="6824" y="4457700"/>
            <a:ext cx="5257800" cy="2079095"/>
          </a:xfrm>
          <a:prstGeom prst="rect">
            <a:avLst/>
          </a:prstGeom>
        </p:spPr>
        <p:txBody>
          <a:bodyPr wrap="square" lIns="0" tIns="0" rIns="0" bIns="0" rtlCol="0" anchor="t">
            <a:spAutoFit/>
          </a:bodyPr>
          <a:lstStyle/>
          <a:p>
            <a:pPr>
              <a:lnSpc>
                <a:spcPts val="5459"/>
              </a:lnSpc>
            </a:pPr>
            <a:r>
              <a:rPr lang="en-US" sz="4549" spc="-168">
                <a:solidFill>
                  <a:srgbClr val="F4F4F4"/>
                </a:solidFill>
                <a:latin typeface="Muli Bold"/>
              </a:rPr>
              <a:t>Sentiment Analysis</a:t>
            </a:r>
          </a:p>
          <a:p>
            <a:pPr algn="ctr">
              <a:lnSpc>
                <a:spcPts val="5459"/>
              </a:lnSpc>
            </a:pPr>
            <a:r>
              <a:rPr lang="en-US" sz="4549" spc="-168">
                <a:solidFill>
                  <a:srgbClr val="F4F4F4"/>
                </a:solidFill>
                <a:latin typeface="Muli Bold"/>
              </a:rPr>
              <a:t>What ?</a:t>
            </a:r>
          </a:p>
          <a:p>
            <a:pPr marL="0" lvl="0" indent="0" algn="l">
              <a:lnSpc>
                <a:spcPts val="5459"/>
              </a:lnSpc>
              <a:spcBef>
                <a:spcPct val="0"/>
              </a:spcBef>
            </a:pPr>
            <a:endParaRPr lang="en-US" sz="4549" spc="-168">
              <a:solidFill>
                <a:srgbClr val="F4F4F4"/>
              </a:solidFill>
              <a:latin typeface="Muli Bold"/>
            </a:endParaRPr>
          </a:p>
        </p:txBody>
      </p:sp>
      <p:sp>
        <p:nvSpPr>
          <p:cNvPr id="5" name="TextBox 5"/>
          <p:cNvSpPr txBox="1"/>
          <p:nvPr/>
        </p:nvSpPr>
        <p:spPr>
          <a:xfrm>
            <a:off x="8183918" y="2888615"/>
            <a:ext cx="9075382" cy="3416320"/>
          </a:xfrm>
          <a:prstGeom prst="rect">
            <a:avLst/>
          </a:prstGeom>
        </p:spPr>
        <p:txBody>
          <a:bodyPr lIns="0" tIns="0" rIns="0" bIns="0" rtlCol="0" anchor="t">
            <a:spAutoFit/>
          </a:bodyPr>
          <a:lstStyle/>
          <a:p>
            <a:pPr>
              <a:lnSpc>
                <a:spcPts val="4480"/>
              </a:lnSpc>
            </a:pPr>
            <a:r>
              <a:rPr lang="en-US" sz="3200" b="1" err="1">
                <a:solidFill>
                  <a:srgbClr val="F4F4F4"/>
                </a:solidFill>
                <a:latin typeface="Roboto Slab" pitchFamily="2" charset="0"/>
                <a:ea typeface="Roboto Slab" pitchFamily="2" charset="0"/>
                <a:cs typeface="Roboto Slab" pitchFamily="2" charset="0"/>
              </a:rPr>
              <a:t>Phân</a:t>
            </a:r>
            <a:r>
              <a:rPr lang="en-US" sz="3200" b="1">
                <a:solidFill>
                  <a:srgbClr val="F4F4F4"/>
                </a:solidFill>
                <a:latin typeface="Roboto Slab" pitchFamily="2" charset="0"/>
                <a:ea typeface="Roboto Slab" pitchFamily="2" charset="0"/>
                <a:cs typeface="Roboto Slab" pitchFamily="2" charset="0"/>
              </a:rPr>
              <a:t> </a:t>
            </a:r>
            <a:r>
              <a:rPr lang="en-US" sz="3200" b="1" err="1">
                <a:solidFill>
                  <a:srgbClr val="F4F4F4"/>
                </a:solidFill>
                <a:latin typeface="Roboto Slab" pitchFamily="2" charset="0"/>
                <a:ea typeface="Roboto Slab" pitchFamily="2" charset="0"/>
                <a:cs typeface="Roboto Slab" pitchFamily="2" charset="0"/>
              </a:rPr>
              <a:t>tích</a:t>
            </a:r>
            <a:r>
              <a:rPr lang="en-US" sz="3200" b="1">
                <a:solidFill>
                  <a:srgbClr val="F4F4F4"/>
                </a:solidFill>
                <a:latin typeface="Roboto Slab" pitchFamily="2" charset="0"/>
                <a:ea typeface="Roboto Slab" pitchFamily="2" charset="0"/>
                <a:cs typeface="Roboto Slab" pitchFamily="2" charset="0"/>
              </a:rPr>
              <a:t> </a:t>
            </a:r>
            <a:r>
              <a:rPr lang="en-US" sz="3200" b="1" err="1">
                <a:solidFill>
                  <a:srgbClr val="F4F4F4"/>
                </a:solidFill>
                <a:latin typeface="Roboto Slab" pitchFamily="2" charset="0"/>
                <a:ea typeface="Roboto Slab" pitchFamily="2" charset="0"/>
                <a:cs typeface="Roboto Slab" pitchFamily="2" charset="0"/>
              </a:rPr>
              <a:t>quan</a:t>
            </a:r>
            <a:r>
              <a:rPr lang="en-US" sz="3200" b="1">
                <a:solidFill>
                  <a:srgbClr val="F4F4F4"/>
                </a:solidFill>
                <a:latin typeface="Roboto Slab" pitchFamily="2" charset="0"/>
                <a:ea typeface="Roboto Slab" pitchFamily="2" charset="0"/>
                <a:cs typeface="Roboto Slab" pitchFamily="2" charset="0"/>
              </a:rPr>
              <a:t> </a:t>
            </a:r>
            <a:r>
              <a:rPr lang="en-US" sz="3200" b="1" err="1">
                <a:solidFill>
                  <a:srgbClr val="F4F4F4"/>
                </a:solidFill>
                <a:latin typeface="Roboto Slab" pitchFamily="2" charset="0"/>
                <a:ea typeface="Roboto Slab" pitchFamily="2" charset="0"/>
                <a:cs typeface="Roboto Slab" pitchFamily="2" charset="0"/>
              </a:rPr>
              <a:t>điểm</a:t>
            </a:r>
            <a:r>
              <a:rPr lang="en-US" sz="3200" b="1">
                <a:solidFill>
                  <a:srgbClr val="F4F4F4"/>
                </a:solidFill>
                <a:latin typeface="Roboto Slab" pitchFamily="2" charset="0"/>
                <a:ea typeface="Roboto Slab" pitchFamily="2" charset="0"/>
                <a:cs typeface="Roboto Slab" pitchFamily="2" charset="0"/>
              </a:rPr>
              <a:t>: </a:t>
            </a:r>
          </a:p>
          <a:p>
            <a:pPr marL="457200" indent="-457200">
              <a:lnSpc>
                <a:spcPts val="4480"/>
              </a:lnSpc>
              <a:buFontTx/>
              <a:buChar char="-"/>
            </a:pPr>
            <a:r>
              <a:rPr lang="en-US" sz="3200" err="1">
                <a:solidFill>
                  <a:srgbClr val="F4F4F4"/>
                </a:solidFill>
                <a:latin typeface="Roboto Slab" pitchFamily="2" charset="0"/>
                <a:ea typeface="Roboto Slab" pitchFamily="2" charset="0"/>
                <a:cs typeface="Roboto Slab" pitchFamily="2" charset="0"/>
              </a:rPr>
              <a:t>Là</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một</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bài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toán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trong</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lĩnh</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vực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xử</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lý</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ngôn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ngữ</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tự</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nhiên</a:t>
            </a:r>
            <a:endParaRPr lang="en-US" sz="3200">
              <a:solidFill>
                <a:srgbClr val="F4F4F4"/>
              </a:solidFill>
              <a:latin typeface="Roboto Slab" pitchFamily="2" charset="0"/>
              <a:ea typeface="Roboto Slab" pitchFamily="2" charset="0"/>
              <a:cs typeface="Roboto Slab" pitchFamily="2" charset="0"/>
            </a:endParaRPr>
          </a:p>
          <a:p>
            <a:pPr marL="457200" indent="-457200">
              <a:lnSpc>
                <a:spcPts val="4480"/>
              </a:lnSpc>
              <a:buFontTx/>
              <a:buChar char="-"/>
            </a:pPr>
            <a:r>
              <a:rPr lang="en-US" sz="3200" err="1">
                <a:solidFill>
                  <a:srgbClr val="F4F4F4"/>
                </a:solidFill>
                <a:latin typeface="Roboto Slab" pitchFamily="2" charset="0"/>
                <a:ea typeface="Roboto Slab" pitchFamily="2" charset="0"/>
                <a:cs typeface="Roboto Slab" pitchFamily="2" charset="0"/>
              </a:rPr>
              <a:t>Xác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định</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các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đặc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điểm</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cảm</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xúc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tiêu</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cực</a:t>
            </a:r>
            <a:r>
              <a:rPr lang="en-US" sz="3200">
                <a:solidFill>
                  <a:srgbClr val="F4F4F4"/>
                </a:solidFill>
                <a:latin typeface="Roboto Slab" pitchFamily="2" charset="0"/>
                <a:ea typeface="Roboto Slab" pitchFamily="2" charset="0"/>
                <a:cs typeface="Roboto Slab" pitchFamily="2" charset="0"/>
              </a:rPr>
              <a:t>/</a:t>
            </a:r>
            <a:r>
              <a:rPr lang="en-US" sz="3200" err="1">
                <a:solidFill>
                  <a:srgbClr val="F4F4F4"/>
                </a:solidFill>
                <a:latin typeface="Roboto Slab" pitchFamily="2" charset="0"/>
                <a:ea typeface="Roboto Slab" pitchFamily="2" charset="0"/>
                <a:cs typeface="Roboto Slab" pitchFamily="2" charset="0"/>
              </a:rPr>
              <a:t>tích</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cực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tại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một</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thời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điểm</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thông</a:t>
            </a:r>
            <a:r>
              <a:rPr lang="en-US" sz="3200">
                <a:solidFill>
                  <a:srgbClr val="F4F4F4"/>
                </a:solidFill>
                <a:latin typeface="Roboto Slab" pitchFamily="2" charset="0"/>
                <a:ea typeface="Roboto Slab" pitchFamily="2" charset="0"/>
                <a:cs typeface="Roboto Slab" pitchFamily="2" charset="0"/>
              </a:rPr>
              <a:t> qua </a:t>
            </a:r>
            <a:r>
              <a:rPr lang="en-US" sz="3200" err="1">
                <a:solidFill>
                  <a:srgbClr val="F4F4F4"/>
                </a:solidFill>
                <a:latin typeface="Roboto Slab" pitchFamily="2" charset="0"/>
                <a:ea typeface="Roboto Slab" pitchFamily="2" charset="0"/>
                <a:cs typeface="Roboto Slab" pitchFamily="2" charset="0"/>
              </a:rPr>
              <a:t>văn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bản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hoặc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lời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nói</a:t>
            </a:r>
            <a:r>
              <a:rPr lang="en-US" sz="3200">
                <a:solidFill>
                  <a:srgbClr val="F4F4F4"/>
                </a:solidFill>
                <a:latin typeface="Roboto Slab" pitchFamily="2" charset="0"/>
                <a:ea typeface="Roboto Slab" pitchFamily="2" charset="0"/>
                <a:cs typeface="Roboto Slab" pitchFamily="2" charset="0"/>
              </a:rPr>
              <a:t>. </a:t>
            </a:r>
          </a:p>
        </p:txBody>
      </p:sp>
    </p:spTree>
    <p:extLst>
      <p:ext uri="{BB962C8B-B14F-4D97-AF65-F5344CB8AC3E}">
        <p14:creationId xmlns:p14="http://schemas.microsoft.com/office/powerpoint/2010/main" val="3739586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169"/>
            <a:ext cx="14766361" cy="1241045"/>
          </a:xfrm>
          <a:prstGeom prst="rect">
            <a:avLst/>
          </a:prstGeom>
        </p:spPr>
        <p:txBody>
          <a:bodyPr lIns="0" tIns="0" rIns="0" bIns="0" rtlCol="0" anchor="t">
            <a:spAutoFit/>
          </a:bodyPr>
          <a:lstStyle/>
          <a:p>
            <a:pPr>
              <a:lnSpc>
                <a:spcPts val="10790"/>
              </a:lnSpc>
            </a:pPr>
            <a:r>
              <a:rPr lang="en-US" sz="6600" err="1">
                <a:solidFill>
                  <a:srgbClr val="A4E473"/>
                </a:solidFill>
                <a:latin typeface="Muli Bold"/>
              </a:rPr>
              <a:t>Biểu</a:t>
            </a:r>
            <a:r>
              <a:rPr lang="en-US" sz="6600">
                <a:solidFill>
                  <a:srgbClr val="A4E473"/>
                </a:solidFill>
                <a:latin typeface="Muli Bold"/>
              </a:rPr>
              <a:t> </a:t>
            </a:r>
            <a:r>
              <a:rPr lang="en-US" sz="6600" err="1">
                <a:solidFill>
                  <a:srgbClr val="A4E473"/>
                </a:solidFill>
                <a:latin typeface="Muli Bold"/>
              </a:rPr>
              <a:t>diễn</a:t>
            </a:r>
            <a:r>
              <a:rPr lang="en-US" sz="6600">
                <a:solidFill>
                  <a:srgbClr val="A4E473"/>
                </a:solidFill>
                <a:latin typeface="Muli Bold"/>
              </a:rPr>
              <a:t> </a:t>
            </a:r>
            <a:r>
              <a:rPr lang="en-US" sz="6600" err="1">
                <a:solidFill>
                  <a:srgbClr val="A4E473"/>
                </a:solidFill>
                <a:latin typeface="Muli Bold"/>
              </a:rPr>
              <a:t>ngữ</a:t>
            </a:r>
            <a:r>
              <a:rPr lang="en-US" sz="6600">
                <a:solidFill>
                  <a:srgbClr val="A4E473"/>
                </a:solidFill>
                <a:latin typeface="Muli Bold"/>
              </a:rPr>
              <a:t> </a:t>
            </a:r>
            <a:r>
              <a:rPr lang="en-US" sz="6600" err="1">
                <a:solidFill>
                  <a:srgbClr val="A4E473"/>
                </a:solidFill>
                <a:latin typeface="Muli Bold"/>
              </a:rPr>
              <a:t>cảnh</a:t>
            </a:r>
            <a:r>
              <a:rPr lang="en-US" sz="6600">
                <a:solidFill>
                  <a:srgbClr val="A4E473"/>
                </a:solidFill>
                <a:latin typeface="Muli Bold"/>
              </a:rPr>
              <a:t> </a:t>
            </a:r>
            <a:r>
              <a:rPr lang="en-US" sz="6600" err="1">
                <a:solidFill>
                  <a:srgbClr val="A4E473"/>
                </a:solidFill>
                <a:latin typeface="Muli Bold"/>
              </a:rPr>
              <a:t>của</a:t>
            </a:r>
            <a:r>
              <a:rPr lang="en-US" sz="6600">
                <a:solidFill>
                  <a:srgbClr val="A4E473"/>
                </a:solidFill>
                <a:latin typeface="Muli Bold"/>
              </a:rPr>
              <a:t> Transformer</a:t>
            </a:r>
          </a:p>
        </p:txBody>
      </p:sp>
      <p:pic>
        <p:nvPicPr>
          <p:cNvPr id="5122" name="Picture 2" descr="transformer_intermediate_representation">
            <a:extLst>
              <a:ext uri="{FF2B5EF4-FFF2-40B4-BE49-F238E27FC236}">
                <a16:creationId xmlns:a16="http://schemas.microsoft.com/office/drawing/2014/main" id="{051F596A-C555-6C98-F781-21A294E81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90700"/>
            <a:ext cx="12258675" cy="739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09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169"/>
            <a:ext cx="14766361" cy="1241045"/>
          </a:xfrm>
          <a:prstGeom prst="rect">
            <a:avLst/>
          </a:prstGeom>
        </p:spPr>
        <p:txBody>
          <a:bodyPr lIns="0" tIns="0" rIns="0" bIns="0" rtlCol="0" anchor="t">
            <a:spAutoFit/>
          </a:bodyPr>
          <a:lstStyle/>
          <a:p>
            <a:pPr>
              <a:lnSpc>
                <a:spcPts val="10790"/>
              </a:lnSpc>
            </a:pPr>
            <a:r>
              <a:rPr lang="en-US" sz="6600" err="1">
                <a:solidFill>
                  <a:srgbClr val="A4E473"/>
                </a:solidFill>
                <a:latin typeface="Muli Bold"/>
              </a:rPr>
              <a:t>Biểu</a:t>
            </a:r>
            <a:r>
              <a:rPr lang="en-US" sz="6600">
                <a:solidFill>
                  <a:srgbClr val="A4E473"/>
                </a:solidFill>
                <a:latin typeface="Muli Bold"/>
              </a:rPr>
              <a:t> </a:t>
            </a:r>
            <a:r>
              <a:rPr lang="en-US" sz="6600" err="1">
                <a:solidFill>
                  <a:srgbClr val="A4E473"/>
                </a:solidFill>
                <a:latin typeface="Muli Bold"/>
              </a:rPr>
              <a:t>diễn</a:t>
            </a:r>
            <a:r>
              <a:rPr lang="en-US" sz="6600">
                <a:solidFill>
                  <a:srgbClr val="A4E473"/>
                </a:solidFill>
                <a:latin typeface="Muli Bold"/>
              </a:rPr>
              <a:t> </a:t>
            </a:r>
            <a:r>
              <a:rPr lang="en-US" sz="6600" err="1">
                <a:solidFill>
                  <a:srgbClr val="A4E473"/>
                </a:solidFill>
                <a:latin typeface="Muli Bold"/>
              </a:rPr>
              <a:t>ngữ</a:t>
            </a:r>
            <a:r>
              <a:rPr lang="en-US" sz="6600">
                <a:solidFill>
                  <a:srgbClr val="A4E473"/>
                </a:solidFill>
                <a:latin typeface="Muli Bold"/>
              </a:rPr>
              <a:t> </a:t>
            </a:r>
            <a:r>
              <a:rPr lang="en-US" sz="6600" err="1">
                <a:solidFill>
                  <a:srgbClr val="A4E473"/>
                </a:solidFill>
                <a:latin typeface="Muli Bold"/>
              </a:rPr>
              <a:t>cảnh</a:t>
            </a:r>
            <a:r>
              <a:rPr lang="en-US" sz="6600">
                <a:solidFill>
                  <a:srgbClr val="A4E473"/>
                </a:solidFill>
                <a:latin typeface="Muli Bold"/>
              </a:rPr>
              <a:t> </a:t>
            </a:r>
            <a:r>
              <a:rPr lang="en-US" sz="6600" err="1">
                <a:solidFill>
                  <a:srgbClr val="A4E473"/>
                </a:solidFill>
                <a:latin typeface="Muli Bold"/>
              </a:rPr>
              <a:t>của</a:t>
            </a:r>
            <a:r>
              <a:rPr lang="en-US" sz="6600">
                <a:solidFill>
                  <a:srgbClr val="A4E473"/>
                </a:solidFill>
                <a:latin typeface="Muli Bold"/>
              </a:rPr>
              <a:t> Transformer</a:t>
            </a:r>
          </a:p>
        </p:txBody>
      </p:sp>
      <p:sp>
        <p:nvSpPr>
          <p:cNvPr id="6" name="TextBox 5">
            <a:extLst>
              <a:ext uri="{FF2B5EF4-FFF2-40B4-BE49-F238E27FC236}">
                <a16:creationId xmlns:a16="http://schemas.microsoft.com/office/drawing/2014/main" id="{DBB84EC8-5A9C-EF5A-71F4-0A59FBCE17EC}"/>
              </a:ext>
            </a:extLst>
          </p:cNvPr>
          <p:cNvSpPr txBox="1"/>
          <p:nvPr/>
        </p:nvSpPr>
        <p:spPr>
          <a:xfrm>
            <a:off x="1028700" y="2019300"/>
            <a:ext cx="7581900" cy="984757"/>
          </a:xfrm>
          <a:prstGeom prst="rect">
            <a:avLst/>
          </a:prstGeom>
          <a:noFill/>
        </p:spPr>
        <p:txBody>
          <a:bodyPr wrap="square" rtlCol="0">
            <a:spAutoFit/>
          </a:bodyPr>
          <a:lstStyle/>
          <a:p>
            <a:r>
              <a:rPr lang="en-US" sz="3999">
                <a:solidFill>
                  <a:srgbClr val="F4F4F4"/>
                </a:solidFill>
                <a:latin typeface="Muli Bold"/>
              </a:rPr>
              <a:t>CLS Embeddings</a:t>
            </a:r>
          </a:p>
          <a:p>
            <a:endParaRPr lang="en-US"/>
          </a:p>
        </p:txBody>
      </p:sp>
      <p:pic>
        <p:nvPicPr>
          <p:cNvPr id="7170" name="Picture 2" descr="last_hidden_state">
            <a:extLst>
              <a:ext uri="{FF2B5EF4-FFF2-40B4-BE49-F238E27FC236}">
                <a16:creationId xmlns:a16="http://schemas.microsoft.com/office/drawing/2014/main" id="{D31E67E3-392D-1B47-7B00-EAD20D34B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661323"/>
            <a:ext cx="12840456" cy="48333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B13D5D-CFCA-4C7D-5203-A30D72A4225D}"/>
              </a:ext>
            </a:extLst>
          </p:cNvPr>
          <p:cNvSpPr txBox="1"/>
          <p:nvPr/>
        </p:nvSpPr>
        <p:spPr>
          <a:xfrm>
            <a:off x="6629400" y="2658204"/>
            <a:ext cx="10923104" cy="523220"/>
          </a:xfrm>
          <a:prstGeom prst="rect">
            <a:avLst/>
          </a:prstGeom>
          <a:noFill/>
        </p:spPr>
        <p:txBody>
          <a:bodyPr wrap="square">
            <a:spAutoFit/>
          </a:bodyPr>
          <a:lstStyle/>
          <a:p>
            <a:r>
              <a:rPr lang="en-US" sz="2800" b="1">
                <a:solidFill>
                  <a:srgbClr val="F4F4F4"/>
                </a:solidFill>
                <a:latin typeface="Roboto Slab" pitchFamily="2" charset="0"/>
                <a:ea typeface="Roboto Slab" pitchFamily="2" charset="0"/>
                <a:cs typeface="Roboto Slab" pitchFamily="2" charset="0"/>
              </a:rPr>
              <a:t>BERT_BASE : </a:t>
            </a:r>
            <a:r>
              <a:rPr lang="pt-BR" sz="2800" b="1" i="0">
                <a:solidFill>
                  <a:srgbClr val="1B1B1B"/>
                </a:solidFill>
                <a:effectLst/>
                <a:latin typeface="Open Sans" panose="020B0606030504020204" pitchFamily="34" charset="0"/>
              </a:rPr>
              <a:t> </a:t>
            </a:r>
            <a:r>
              <a:rPr lang="pt-BR" sz="2800">
                <a:solidFill>
                  <a:srgbClr val="F4F4F4"/>
                </a:solidFill>
                <a:latin typeface="Roboto Slab" pitchFamily="2" charset="0"/>
                <a:ea typeface="Roboto Slab" pitchFamily="2" charset="0"/>
                <a:cs typeface="Roboto Slab" pitchFamily="2" charset="0"/>
              </a:rPr>
              <a:t>L=12, H=768, A=12,</a:t>
            </a:r>
            <a:endParaRPr lang="en-US" sz="2800"/>
          </a:p>
        </p:txBody>
      </p:sp>
    </p:spTree>
    <p:extLst>
      <p:ext uri="{BB962C8B-B14F-4D97-AF65-F5344CB8AC3E}">
        <p14:creationId xmlns:p14="http://schemas.microsoft.com/office/powerpoint/2010/main" val="4065072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169"/>
            <a:ext cx="14766361" cy="1241045"/>
          </a:xfrm>
          <a:prstGeom prst="rect">
            <a:avLst/>
          </a:prstGeom>
        </p:spPr>
        <p:txBody>
          <a:bodyPr lIns="0" tIns="0" rIns="0" bIns="0" rtlCol="0" anchor="t">
            <a:spAutoFit/>
          </a:bodyPr>
          <a:lstStyle/>
          <a:p>
            <a:pPr>
              <a:lnSpc>
                <a:spcPts val="10790"/>
              </a:lnSpc>
            </a:pPr>
            <a:r>
              <a:rPr lang="en-US" sz="6600" err="1">
                <a:solidFill>
                  <a:srgbClr val="A4E473"/>
                </a:solidFill>
                <a:latin typeface="Muli Bold"/>
              </a:rPr>
              <a:t>Biểu</a:t>
            </a:r>
            <a:r>
              <a:rPr lang="en-US" sz="6600">
                <a:solidFill>
                  <a:srgbClr val="A4E473"/>
                </a:solidFill>
                <a:latin typeface="Muli Bold"/>
              </a:rPr>
              <a:t> </a:t>
            </a:r>
            <a:r>
              <a:rPr lang="en-US" sz="6600" err="1">
                <a:solidFill>
                  <a:srgbClr val="A4E473"/>
                </a:solidFill>
                <a:latin typeface="Muli Bold"/>
              </a:rPr>
              <a:t>diễn</a:t>
            </a:r>
            <a:r>
              <a:rPr lang="en-US" sz="6600">
                <a:solidFill>
                  <a:srgbClr val="A4E473"/>
                </a:solidFill>
                <a:latin typeface="Muli Bold"/>
              </a:rPr>
              <a:t> </a:t>
            </a:r>
            <a:r>
              <a:rPr lang="en-US" sz="6600" err="1">
                <a:solidFill>
                  <a:srgbClr val="A4E473"/>
                </a:solidFill>
                <a:latin typeface="Muli Bold"/>
              </a:rPr>
              <a:t>ngữ</a:t>
            </a:r>
            <a:r>
              <a:rPr lang="en-US" sz="6600">
                <a:solidFill>
                  <a:srgbClr val="A4E473"/>
                </a:solidFill>
                <a:latin typeface="Muli Bold"/>
              </a:rPr>
              <a:t> </a:t>
            </a:r>
            <a:r>
              <a:rPr lang="en-US" sz="6600" err="1">
                <a:solidFill>
                  <a:srgbClr val="A4E473"/>
                </a:solidFill>
                <a:latin typeface="Muli Bold"/>
              </a:rPr>
              <a:t>cảnh</a:t>
            </a:r>
            <a:r>
              <a:rPr lang="en-US" sz="6600">
                <a:solidFill>
                  <a:srgbClr val="A4E473"/>
                </a:solidFill>
                <a:latin typeface="Muli Bold"/>
              </a:rPr>
              <a:t> </a:t>
            </a:r>
            <a:r>
              <a:rPr lang="en-US" sz="6600" err="1">
                <a:solidFill>
                  <a:srgbClr val="A4E473"/>
                </a:solidFill>
                <a:latin typeface="Muli Bold"/>
              </a:rPr>
              <a:t>của</a:t>
            </a:r>
            <a:r>
              <a:rPr lang="en-US" sz="6600">
                <a:solidFill>
                  <a:srgbClr val="A4E473"/>
                </a:solidFill>
                <a:latin typeface="Muli Bold"/>
              </a:rPr>
              <a:t> Transformer</a:t>
            </a:r>
          </a:p>
        </p:txBody>
      </p:sp>
      <p:sp>
        <p:nvSpPr>
          <p:cNvPr id="6" name="TextBox 5">
            <a:extLst>
              <a:ext uri="{FF2B5EF4-FFF2-40B4-BE49-F238E27FC236}">
                <a16:creationId xmlns:a16="http://schemas.microsoft.com/office/drawing/2014/main" id="{DBB84EC8-5A9C-EF5A-71F4-0A59FBCE17EC}"/>
              </a:ext>
            </a:extLst>
          </p:cNvPr>
          <p:cNvSpPr txBox="1"/>
          <p:nvPr/>
        </p:nvSpPr>
        <p:spPr>
          <a:xfrm>
            <a:off x="1752600" y="2779569"/>
            <a:ext cx="7581900" cy="707758"/>
          </a:xfrm>
          <a:prstGeom prst="rect">
            <a:avLst/>
          </a:prstGeom>
          <a:noFill/>
        </p:spPr>
        <p:txBody>
          <a:bodyPr wrap="square" rtlCol="0">
            <a:spAutoFit/>
          </a:bodyPr>
          <a:lstStyle/>
          <a:p>
            <a:r>
              <a:rPr lang="en-US" sz="3999">
                <a:solidFill>
                  <a:srgbClr val="F4F4F4"/>
                </a:solidFill>
                <a:latin typeface="Muli Bold"/>
              </a:rPr>
              <a:t>Mean Pooling</a:t>
            </a:r>
            <a:endParaRPr lang="en-US"/>
          </a:p>
        </p:txBody>
      </p:sp>
      <p:pic>
        <p:nvPicPr>
          <p:cNvPr id="10" name="Picture 9">
            <a:extLst>
              <a:ext uri="{FF2B5EF4-FFF2-40B4-BE49-F238E27FC236}">
                <a16:creationId xmlns:a16="http://schemas.microsoft.com/office/drawing/2014/main" id="{F6F4E461-30A9-B34D-D78B-4F26A15EFEDE}"/>
              </a:ext>
            </a:extLst>
          </p:cNvPr>
          <p:cNvPicPr>
            <a:picLocks noChangeAspect="1"/>
          </p:cNvPicPr>
          <p:nvPr/>
        </p:nvPicPr>
        <p:blipFill>
          <a:blip r:embed="rId3"/>
          <a:stretch>
            <a:fillRect/>
          </a:stretch>
        </p:blipFill>
        <p:spPr>
          <a:xfrm>
            <a:off x="1919213" y="4174598"/>
            <a:ext cx="5648474" cy="3171073"/>
          </a:xfrm>
          <a:prstGeom prst="rect">
            <a:avLst/>
          </a:prstGeom>
        </p:spPr>
      </p:pic>
      <p:sp>
        <p:nvSpPr>
          <p:cNvPr id="11" name="TextBox 10">
            <a:extLst>
              <a:ext uri="{FF2B5EF4-FFF2-40B4-BE49-F238E27FC236}">
                <a16:creationId xmlns:a16="http://schemas.microsoft.com/office/drawing/2014/main" id="{F778E520-653F-FF72-D047-BF44B1B54621}"/>
              </a:ext>
            </a:extLst>
          </p:cNvPr>
          <p:cNvSpPr txBox="1"/>
          <p:nvPr/>
        </p:nvSpPr>
        <p:spPr>
          <a:xfrm>
            <a:off x="2485914" y="7824475"/>
            <a:ext cx="4799669" cy="1323183"/>
          </a:xfrm>
          <a:prstGeom prst="rect">
            <a:avLst/>
          </a:prstGeom>
          <a:noFill/>
        </p:spPr>
        <p:txBody>
          <a:bodyPr wrap="square" rtlCol="0">
            <a:spAutoFit/>
          </a:bodyPr>
          <a:lstStyle/>
          <a:p>
            <a:r>
              <a:rPr lang="en-US" sz="3999" err="1">
                <a:solidFill>
                  <a:srgbClr val="F4F4F4"/>
                </a:solidFill>
                <a:latin typeface="Muli Bold"/>
              </a:rPr>
              <a:t>torch.mean</a:t>
            </a:r>
            <a:r>
              <a:rPr lang="en-US" sz="3999">
                <a:solidFill>
                  <a:srgbClr val="F4F4F4"/>
                </a:solidFill>
                <a:latin typeface="Muli Bold"/>
              </a:rPr>
              <a:t>(</a:t>
            </a:r>
            <a:r>
              <a:rPr lang="en-US" sz="3999" err="1">
                <a:solidFill>
                  <a:srgbClr val="F4F4F4"/>
                </a:solidFill>
                <a:latin typeface="Muli Bold"/>
              </a:rPr>
              <a:t>last_hidden_state</a:t>
            </a:r>
            <a:r>
              <a:rPr lang="en-US" sz="3999">
                <a:solidFill>
                  <a:srgbClr val="F4F4F4"/>
                </a:solidFill>
                <a:latin typeface="Muli Bold"/>
              </a:rPr>
              <a:t>, 1)</a:t>
            </a:r>
          </a:p>
        </p:txBody>
      </p:sp>
      <p:cxnSp>
        <p:nvCxnSpPr>
          <p:cNvPr id="15" name="Straight Connector 14">
            <a:extLst>
              <a:ext uri="{FF2B5EF4-FFF2-40B4-BE49-F238E27FC236}">
                <a16:creationId xmlns:a16="http://schemas.microsoft.com/office/drawing/2014/main" id="{61D43A54-B483-D07A-246B-ACAD5FC0C83A}"/>
              </a:ext>
            </a:extLst>
          </p:cNvPr>
          <p:cNvCxnSpPr/>
          <p:nvPr/>
        </p:nvCxnSpPr>
        <p:spPr>
          <a:xfrm>
            <a:off x="8633791" y="3944449"/>
            <a:ext cx="0" cy="56564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194" name="Picture 2" descr="maxpooling">
            <a:extLst>
              <a:ext uri="{FF2B5EF4-FFF2-40B4-BE49-F238E27FC236}">
                <a16:creationId xmlns:a16="http://schemas.microsoft.com/office/drawing/2014/main" id="{2F1A433F-90A3-C12C-36C5-4D57BD9EC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3600" y="4174598"/>
            <a:ext cx="7810500" cy="29908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2348FF9-E29B-2E4A-6BFC-4004E2F35443}"/>
              </a:ext>
            </a:extLst>
          </p:cNvPr>
          <p:cNvSpPr txBox="1"/>
          <p:nvPr/>
        </p:nvSpPr>
        <p:spPr>
          <a:xfrm>
            <a:off x="10946096" y="7882453"/>
            <a:ext cx="4799669" cy="1323183"/>
          </a:xfrm>
          <a:prstGeom prst="rect">
            <a:avLst/>
          </a:prstGeom>
          <a:noFill/>
        </p:spPr>
        <p:txBody>
          <a:bodyPr wrap="square" rtlCol="0">
            <a:spAutoFit/>
          </a:bodyPr>
          <a:lstStyle/>
          <a:p>
            <a:r>
              <a:rPr lang="en-US" sz="3999" err="1">
                <a:solidFill>
                  <a:srgbClr val="F4F4F4"/>
                </a:solidFill>
                <a:latin typeface="Muli Bold"/>
              </a:rPr>
              <a:t>torch.max</a:t>
            </a:r>
            <a:r>
              <a:rPr lang="en-US" sz="3999">
                <a:solidFill>
                  <a:srgbClr val="F4F4F4"/>
                </a:solidFill>
                <a:latin typeface="Muli Bold"/>
              </a:rPr>
              <a:t>(</a:t>
            </a:r>
            <a:r>
              <a:rPr lang="en-US" sz="3999" err="1">
                <a:solidFill>
                  <a:srgbClr val="F4F4F4"/>
                </a:solidFill>
                <a:latin typeface="Muli Bold"/>
              </a:rPr>
              <a:t>last_hidden_state</a:t>
            </a:r>
            <a:r>
              <a:rPr lang="en-US" sz="3999">
                <a:solidFill>
                  <a:srgbClr val="F4F4F4"/>
                </a:solidFill>
                <a:latin typeface="Muli Bold"/>
              </a:rPr>
              <a:t>, 1)</a:t>
            </a:r>
          </a:p>
        </p:txBody>
      </p:sp>
      <p:sp>
        <p:nvSpPr>
          <p:cNvPr id="19" name="TextBox 18">
            <a:extLst>
              <a:ext uri="{FF2B5EF4-FFF2-40B4-BE49-F238E27FC236}">
                <a16:creationId xmlns:a16="http://schemas.microsoft.com/office/drawing/2014/main" id="{2F7DE0F8-9E10-D7AF-D018-F0F1B359822D}"/>
              </a:ext>
            </a:extLst>
          </p:cNvPr>
          <p:cNvSpPr txBox="1"/>
          <p:nvPr/>
        </p:nvSpPr>
        <p:spPr>
          <a:xfrm>
            <a:off x="9753600" y="2888577"/>
            <a:ext cx="7581900" cy="707758"/>
          </a:xfrm>
          <a:prstGeom prst="rect">
            <a:avLst/>
          </a:prstGeom>
          <a:noFill/>
        </p:spPr>
        <p:txBody>
          <a:bodyPr wrap="square" rtlCol="0">
            <a:spAutoFit/>
          </a:bodyPr>
          <a:lstStyle/>
          <a:p>
            <a:r>
              <a:rPr lang="en-US" sz="3999">
                <a:solidFill>
                  <a:srgbClr val="F4F4F4"/>
                </a:solidFill>
                <a:latin typeface="Muli Bold"/>
              </a:rPr>
              <a:t>Max Pooling</a:t>
            </a:r>
            <a:endParaRPr lang="en-US"/>
          </a:p>
        </p:txBody>
      </p:sp>
      <p:sp>
        <p:nvSpPr>
          <p:cNvPr id="22" name="TextBox 21">
            <a:extLst>
              <a:ext uri="{FF2B5EF4-FFF2-40B4-BE49-F238E27FC236}">
                <a16:creationId xmlns:a16="http://schemas.microsoft.com/office/drawing/2014/main" id="{575C8AD8-4B21-CA43-DBCA-E130C0116179}"/>
              </a:ext>
            </a:extLst>
          </p:cNvPr>
          <p:cNvSpPr txBox="1"/>
          <p:nvPr/>
        </p:nvSpPr>
        <p:spPr>
          <a:xfrm>
            <a:off x="6781800" y="1817693"/>
            <a:ext cx="7581900" cy="707758"/>
          </a:xfrm>
          <a:prstGeom prst="rect">
            <a:avLst/>
          </a:prstGeom>
          <a:noFill/>
        </p:spPr>
        <p:txBody>
          <a:bodyPr wrap="square" rtlCol="0">
            <a:spAutoFit/>
          </a:bodyPr>
          <a:lstStyle/>
          <a:p>
            <a:r>
              <a:rPr lang="en-US" sz="3999">
                <a:solidFill>
                  <a:srgbClr val="F4F4F4"/>
                </a:solidFill>
                <a:latin typeface="Muli Bold"/>
              </a:rPr>
              <a:t>Last hidden state [0] [: , : , :] </a:t>
            </a:r>
            <a:endParaRPr lang="en-US"/>
          </a:p>
        </p:txBody>
      </p:sp>
    </p:spTree>
    <p:extLst>
      <p:ext uri="{BB962C8B-B14F-4D97-AF65-F5344CB8AC3E}">
        <p14:creationId xmlns:p14="http://schemas.microsoft.com/office/powerpoint/2010/main" val="825938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169"/>
            <a:ext cx="14766361" cy="1241045"/>
          </a:xfrm>
          <a:prstGeom prst="rect">
            <a:avLst/>
          </a:prstGeom>
        </p:spPr>
        <p:txBody>
          <a:bodyPr lIns="0" tIns="0" rIns="0" bIns="0" rtlCol="0" anchor="t">
            <a:spAutoFit/>
          </a:bodyPr>
          <a:lstStyle/>
          <a:p>
            <a:pPr>
              <a:lnSpc>
                <a:spcPts val="10790"/>
              </a:lnSpc>
            </a:pPr>
            <a:r>
              <a:rPr lang="en-US" sz="6600" err="1">
                <a:solidFill>
                  <a:srgbClr val="A4E473"/>
                </a:solidFill>
                <a:latin typeface="Muli Bold"/>
              </a:rPr>
              <a:t>Biểu</a:t>
            </a:r>
            <a:r>
              <a:rPr lang="en-US" sz="6600">
                <a:solidFill>
                  <a:srgbClr val="A4E473"/>
                </a:solidFill>
                <a:latin typeface="Muli Bold"/>
              </a:rPr>
              <a:t> </a:t>
            </a:r>
            <a:r>
              <a:rPr lang="en-US" sz="6600" err="1">
                <a:solidFill>
                  <a:srgbClr val="A4E473"/>
                </a:solidFill>
                <a:latin typeface="Muli Bold"/>
              </a:rPr>
              <a:t>diễn</a:t>
            </a:r>
            <a:r>
              <a:rPr lang="en-US" sz="6600">
                <a:solidFill>
                  <a:srgbClr val="A4E473"/>
                </a:solidFill>
                <a:latin typeface="Muli Bold"/>
              </a:rPr>
              <a:t> </a:t>
            </a:r>
            <a:r>
              <a:rPr lang="en-US" sz="6600" err="1">
                <a:solidFill>
                  <a:srgbClr val="A4E473"/>
                </a:solidFill>
                <a:latin typeface="Muli Bold"/>
              </a:rPr>
              <a:t>ngữ</a:t>
            </a:r>
            <a:r>
              <a:rPr lang="en-US" sz="6600">
                <a:solidFill>
                  <a:srgbClr val="A4E473"/>
                </a:solidFill>
                <a:latin typeface="Muli Bold"/>
              </a:rPr>
              <a:t> </a:t>
            </a:r>
            <a:r>
              <a:rPr lang="en-US" sz="6600" err="1">
                <a:solidFill>
                  <a:srgbClr val="A4E473"/>
                </a:solidFill>
                <a:latin typeface="Muli Bold"/>
              </a:rPr>
              <a:t>cảnh</a:t>
            </a:r>
            <a:r>
              <a:rPr lang="en-US" sz="6600">
                <a:solidFill>
                  <a:srgbClr val="A4E473"/>
                </a:solidFill>
                <a:latin typeface="Muli Bold"/>
              </a:rPr>
              <a:t> </a:t>
            </a:r>
            <a:r>
              <a:rPr lang="en-US" sz="6600" err="1">
                <a:solidFill>
                  <a:srgbClr val="A4E473"/>
                </a:solidFill>
                <a:latin typeface="Muli Bold"/>
              </a:rPr>
              <a:t>của</a:t>
            </a:r>
            <a:r>
              <a:rPr lang="en-US" sz="6600">
                <a:solidFill>
                  <a:srgbClr val="A4E473"/>
                </a:solidFill>
                <a:latin typeface="Muli Bold"/>
              </a:rPr>
              <a:t> Transformer</a:t>
            </a:r>
          </a:p>
        </p:txBody>
      </p:sp>
      <p:sp>
        <p:nvSpPr>
          <p:cNvPr id="6" name="TextBox 5">
            <a:extLst>
              <a:ext uri="{FF2B5EF4-FFF2-40B4-BE49-F238E27FC236}">
                <a16:creationId xmlns:a16="http://schemas.microsoft.com/office/drawing/2014/main" id="{DBB84EC8-5A9C-EF5A-71F4-0A59FBCE17EC}"/>
              </a:ext>
            </a:extLst>
          </p:cNvPr>
          <p:cNvSpPr txBox="1"/>
          <p:nvPr/>
        </p:nvSpPr>
        <p:spPr>
          <a:xfrm>
            <a:off x="1562100" y="2028347"/>
            <a:ext cx="7581900" cy="707758"/>
          </a:xfrm>
          <a:prstGeom prst="rect">
            <a:avLst/>
          </a:prstGeom>
          <a:noFill/>
        </p:spPr>
        <p:txBody>
          <a:bodyPr wrap="square" rtlCol="0">
            <a:spAutoFit/>
          </a:bodyPr>
          <a:lstStyle/>
          <a:p>
            <a:r>
              <a:rPr lang="en-US" sz="3999">
                <a:solidFill>
                  <a:srgbClr val="F4F4F4"/>
                </a:solidFill>
                <a:latin typeface="Muli Bold"/>
              </a:rPr>
              <a:t>Mean-Max Pooling</a:t>
            </a:r>
            <a:endParaRPr lang="en-US"/>
          </a:p>
        </p:txBody>
      </p:sp>
      <p:pic>
        <p:nvPicPr>
          <p:cNvPr id="9218" name="Picture 2" descr="mean_max">
            <a:extLst>
              <a:ext uri="{FF2B5EF4-FFF2-40B4-BE49-F238E27FC236}">
                <a16:creationId xmlns:a16="http://schemas.microsoft.com/office/drawing/2014/main" id="{047C051C-E393-1F6E-8A52-666F27240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271" y="2837181"/>
            <a:ext cx="7581901" cy="64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917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169"/>
            <a:ext cx="14766361" cy="1241045"/>
          </a:xfrm>
          <a:prstGeom prst="rect">
            <a:avLst/>
          </a:prstGeom>
        </p:spPr>
        <p:txBody>
          <a:bodyPr lIns="0" tIns="0" rIns="0" bIns="0" rtlCol="0" anchor="t">
            <a:spAutoFit/>
          </a:bodyPr>
          <a:lstStyle/>
          <a:p>
            <a:pPr>
              <a:lnSpc>
                <a:spcPts val="10790"/>
              </a:lnSpc>
            </a:pPr>
            <a:r>
              <a:rPr lang="en-US" sz="6600" err="1">
                <a:solidFill>
                  <a:srgbClr val="A4E473"/>
                </a:solidFill>
                <a:latin typeface="Muli Bold"/>
              </a:rPr>
              <a:t>Biểu</a:t>
            </a:r>
            <a:r>
              <a:rPr lang="en-US" sz="6600">
                <a:solidFill>
                  <a:srgbClr val="A4E473"/>
                </a:solidFill>
                <a:latin typeface="Muli Bold"/>
              </a:rPr>
              <a:t> </a:t>
            </a:r>
            <a:r>
              <a:rPr lang="en-US" sz="6600" err="1">
                <a:solidFill>
                  <a:srgbClr val="A4E473"/>
                </a:solidFill>
                <a:latin typeface="Muli Bold"/>
              </a:rPr>
              <a:t>diễn</a:t>
            </a:r>
            <a:r>
              <a:rPr lang="en-US" sz="6600">
                <a:solidFill>
                  <a:srgbClr val="A4E473"/>
                </a:solidFill>
                <a:latin typeface="Muli Bold"/>
              </a:rPr>
              <a:t> </a:t>
            </a:r>
            <a:r>
              <a:rPr lang="en-US" sz="6600" err="1">
                <a:solidFill>
                  <a:srgbClr val="A4E473"/>
                </a:solidFill>
                <a:latin typeface="Muli Bold"/>
              </a:rPr>
              <a:t>ngữ</a:t>
            </a:r>
            <a:r>
              <a:rPr lang="en-US" sz="6600">
                <a:solidFill>
                  <a:srgbClr val="A4E473"/>
                </a:solidFill>
                <a:latin typeface="Muli Bold"/>
              </a:rPr>
              <a:t> </a:t>
            </a:r>
            <a:r>
              <a:rPr lang="en-US" sz="6600" err="1">
                <a:solidFill>
                  <a:srgbClr val="A4E473"/>
                </a:solidFill>
                <a:latin typeface="Muli Bold"/>
              </a:rPr>
              <a:t>cảnh</a:t>
            </a:r>
            <a:r>
              <a:rPr lang="en-US" sz="6600">
                <a:solidFill>
                  <a:srgbClr val="A4E473"/>
                </a:solidFill>
                <a:latin typeface="Muli Bold"/>
              </a:rPr>
              <a:t> </a:t>
            </a:r>
            <a:r>
              <a:rPr lang="en-US" sz="6600" err="1">
                <a:solidFill>
                  <a:srgbClr val="A4E473"/>
                </a:solidFill>
                <a:latin typeface="Muli Bold"/>
              </a:rPr>
              <a:t>của</a:t>
            </a:r>
            <a:r>
              <a:rPr lang="en-US" sz="6600">
                <a:solidFill>
                  <a:srgbClr val="A4E473"/>
                </a:solidFill>
                <a:latin typeface="Muli Bold"/>
              </a:rPr>
              <a:t> Transformer</a:t>
            </a:r>
          </a:p>
        </p:txBody>
      </p:sp>
      <p:sp>
        <p:nvSpPr>
          <p:cNvPr id="6" name="TextBox 5">
            <a:extLst>
              <a:ext uri="{FF2B5EF4-FFF2-40B4-BE49-F238E27FC236}">
                <a16:creationId xmlns:a16="http://schemas.microsoft.com/office/drawing/2014/main" id="{DBB84EC8-5A9C-EF5A-71F4-0A59FBCE17EC}"/>
              </a:ext>
            </a:extLst>
          </p:cNvPr>
          <p:cNvSpPr txBox="1"/>
          <p:nvPr/>
        </p:nvSpPr>
        <p:spPr>
          <a:xfrm>
            <a:off x="1447800" y="2028347"/>
            <a:ext cx="10363200" cy="707758"/>
          </a:xfrm>
          <a:prstGeom prst="rect">
            <a:avLst/>
          </a:prstGeom>
          <a:noFill/>
        </p:spPr>
        <p:txBody>
          <a:bodyPr wrap="square" rtlCol="0">
            <a:spAutoFit/>
          </a:bodyPr>
          <a:lstStyle/>
          <a:p>
            <a:r>
              <a:rPr lang="vi-VN" sz="3999">
                <a:solidFill>
                  <a:srgbClr val="F4F4F4"/>
                </a:solidFill>
                <a:latin typeface="Muli Bold"/>
              </a:rPr>
              <a:t>Sử dụng các lớp </a:t>
            </a:r>
            <a:r>
              <a:rPr lang="vi-VN" sz="3999" err="1">
                <a:solidFill>
                  <a:srgbClr val="F4F4F4"/>
                </a:solidFill>
                <a:latin typeface="Muli Bold"/>
              </a:rPr>
              <a:t>layer</a:t>
            </a:r>
            <a:r>
              <a:rPr lang="vi-VN" sz="3999">
                <a:solidFill>
                  <a:srgbClr val="F4F4F4"/>
                </a:solidFill>
                <a:latin typeface="Muli Bold"/>
              </a:rPr>
              <a:t> khác : </a:t>
            </a:r>
            <a:r>
              <a:rPr lang="vi-VN" sz="3999" err="1">
                <a:solidFill>
                  <a:srgbClr val="F4F4F4"/>
                </a:solidFill>
                <a:latin typeface="Muli Bold"/>
              </a:rPr>
              <a:t>Layer</a:t>
            </a:r>
            <a:r>
              <a:rPr lang="vi-VN" sz="3999">
                <a:solidFill>
                  <a:srgbClr val="F4F4F4"/>
                </a:solidFill>
                <a:latin typeface="Muli Bold"/>
              </a:rPr>
              <a:t> 11</a:t>
            </a:r>
            <a:endParaRPr lang="en-US"/>
          </a:p>
        </p:txBody>
      </p:sp>
      <p:pic>
        <p:nvPicPr>
          <p:cNvPr id="10242" name="Picture 2" descr="weightedpooling">
            <a:extLst>
              <a:ext uri="{FF2B5EF4-FFF2-40B4-BE49-F238E27FC236}">
                <a16:creationId xmlns:a16="http://schemas.microsoft.com/office/drawing/2014/main" id="{99A1F07B-A010-B06F-15BF-D946A889D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99238"/>
            <a:ext cx="8663808" cy="48118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CECC3AB-CA1B-D75D-EDA9-A6BFAC1F756A}"/>
              </a:ext>
            </a:extLst>
          </p:cNvPr>
          <p:cNvPicPr>
            <a:picLocks noChangeAspect="1"/>
          </p:cNvPicPr>
          <p:nvPr/>
        </p:nvPicPr>
        <p:blipFill>
          <a:blip r:embed="rId4"/>
          <a:stretch>
            <a:fillRect/>
          </a:stretch>
        </p:blipFill>
        <p:spPr>
          <a:xfrm>
            <a:off x="11658600" y="4533900"/>
            <a:ext cx="6134255" cy="853461"/>
          </a:xfrm>
          <a:prstGeom prst="rect">
            <a:avLst/>
          </a:prstGeom>
        </p:spPr>
      </p:pic>
    </p:spTree>
    <p:extLst>
      <p:ext uri="{BB962C8B-B14F-4D97-AF65-F5344CB8AC3E}">
        <p14:creationId xmlns:p14="http://schemas.microsoft.com/office/powerpoint/2010/main" val="1545161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053492" y="8956750"/>
            <a:ext cx="2141618" cy="185465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169"/>
            <a:ext cx="14766361" cy="1241045"/>
          </a:xfrm>
          <a:prstGeom prst="rect">
            <a:avLst/>
          </a:prstGeom>
        </p:spPr>
        <p:txBody>
          <a:bodyPr lIns="0" tIns="0" rIns="0" bIns="0" rtlCol="0" anchor="t">
            <a:spAutoFit/>
          </a:bodyPr>
          <a:lstStyle/>
          <a:p>
            <a:pPr>
              <a:lnSpc>
                <a:spcPts val="10790"/>
              </a:lnSpc>
            </a:pPr>
            <a:r>
              <a:rPr lang="en-US" sz="6600" err="1">
                <a:solidFill>
                  <a:srgbClr val="A4E473"/>
                </a:solidFill>
                <a:latin typeface="Muli Bold"/>
              </a:rPr>
              <a:t>Biểu</a:t>
            </a:r>
            <a:r>
              <a:rPr lang="en-US" sz="6600">
                <a:solidFill>
                  <a:srgbClr val="A4E473"/>
                </a:solidFill>
                <a:latin typeface="Muli Bold"/>
              </a:rPr>
              <a:t> </a:t>
            </a:r>
            <a:r>
              <a:rPr lang="en-US" sz="6600" err="1">
                <a:solidFill>
                  <a:srgbClr val="A4E473"/>
                </a:solidFill>
                <a:latin typeface="Muli Bold"/>
              </a:rPr>
              <a:t>diễn</a:t>
            </a:r>
            <a:r>
              <a:rPr lang="en-US" sz="6600">
                <a:solidFill>
                  <a:srgbClr val="A4E473"/>
                </a:solidFill>
                <a:latin typeface="Muli Bold"/>
              </a:rPr>
              <a:t> </a:t>
            </a:r>
            <a:r>
              <a:rPr lang="en-US" sz="6600" err="1">
                <a:solidFill>
                  <a:srgbClr val="A4E473"/>
                </a:solidFill>
                <a:latin typeface="Muli Bold"/>
              </a:rPr>
              <a:t>ngữ</a:t>
            </a:r>
            <a:r>
              <a:rPr lang="en-US" sz="6600">
                <a:solidFill>
                  <a:srgbClr val="A4E473"/>
                </a:solidFill>
                <a:latin typeface="Muli Bold"/>
              </a:rPr>
              <a:t> </a:t>
            </a:r>
            <a:r>
              <a:rPr lang="en-US" sz="6600" err="1">
                <a:solidFill>
                  <a:srgbClr val="A4E473"/>
                </a:solidFill>
                <a:latin typeface="Muli Bold"/>
              </a:rPr>
              <a:t>cảnh</a:t>
            </a:r>
            <a:r>
              <a:rPr lang="en-US" sz="6600">
                <a:solidFill>
                  <a:srgbClr val="A4E473"/>
                </a:solidFill>
                <a:latin typeface="Muli Bold"/>
              </a:rPr>
              <a:t> </a:t>
            </a:r>
            <a:r>
              <a:rPr lang="en-US" sz="6600" err="1">
                <a:solidFill>
                  <a:srgbClr val="A4E473"/>
                </a:solidFill>
                <a:latin typeface="Muli Bold"/>
              </a:rPr>
              <a:t>của</a:t>
            </a:r>
            <a:r>
              <a:rPr lang="en-US" sz="6600">
                <a:solidFill>
                  <a:srgbClr val="A4E473"/>
                </a:solidFill>
                <a:latin typeface="Muli Bold"/>
              </a:rPr>
              <a:t> Transformer</a:t>
            </a:r>
          </a:p>
        </p:txBody>
      </p:sp>
      <p:sp>
        <p:nvSpPr>
          <p:cNvPr id="6" name="TextBox 5">
            <a:extLst>
              <a:ext uri="{FF2B5EF4-FFF2-40B4-BE49-F238E27FC236}">
                <a16:creationId xmlns:a16="http://schemas.microsoft.com/office/drawing/2014/main" id="{DBB84EC8-5A9C-EF5A-71F4-0A59FBCE17EC}"/>
              </a:ext>
            </a:extLst>
          </p:cNvPr>
          <p:cNvSpPr txBox="1"/>
          <p:nvPr/>
        </p:nvSpPr>
        <p:spPr>
          <a:xfrm>
            <a:off x="1447800" y="2028346"/>
            <a:ext cx="13563600" cy="707758"/>
          </a:xfrm>
          <a:prstGeom prst="rect">
            <a:avLst/>
          </a:prstGeom>
          <a:noFill/>
        </p:spPr>
        <p:txBody>
          <a:bodyPr wrap="square" rtlCol="0">
            <a:spAutoFit/>
          </a:bodyPr>
          <a:lstStyle/>
          <a:p>
            <a:r>
              <a:rPr lang="vi-VN" sz="3999">
                <a:solidFill>
                  <a:srgbClr val="F4F4F4"/>
                </a:solidFill>
                <a:latin typeface="Muli Bold"/>
              </a:rPr>
              <a:t>Sử dụng các lớp </a:t>
            </a:r>
            <a:r>
              <a:rPr lang="vi-VN" sz="3999" err="1">
                <a:solidFill>
                  <a:srgbClr val="F4F4F4"/>
                </a:solidFill>
                <a:latin typeface="Muli Bold"/>
              </a:rPr>
              <a:t>layer</a:t>
            </a:r>
            <a:r>
              <a:rPr lang="vi-VN" sz="3999">
                <a:solidFill>
                  <a:srgbClr val="F4F4F4"/>
                </a:solidFill>
                <a:latin typeface="Muli Bold"/>
              </a:rPr>
              <a:t> khác : Nối dài 4 </a:t>
            </a:r>
            <a:r>
              <a:rPr lang="vi-VN" sz="3999" err="1">
                <a:solidFill>
                  <a:srgbClr val="F4F4F4"/>
                </a:solidFill>
                <a:latin typeface="Muli Bold"/>
              </a:rPr>
              <a:t>layer</a:t>
            </a:r>
            <a:r>
              <a:rPr lang="vi-VN" sz="3999">
                <a:solidFill>
                  <a:srgbClr val="F4F4F4"/>
                </a:solidFill>
                <a:latin typeface="Muli Bold"/>
              </a:rPr>
              <a:t> cuối</a:t>
            </a:r>
            <a:endParaRPr lang="en-US"/>
          </a:p>
        </p:txBody>
      </p:sp>
      <p:pic>
        <p:nvPicPr>
          <p:cNvPr id="9" name="Picture 8">
            <a:extLst>
              <a:ext uri="{FF2B5EF4-FFF2-40B4-BE49-F238E27FC236}">
                <a16:creationId xmlns:a16="http://schemas.microsoft.com/office/drawing/2014/main" id="{1B857337-8299-0A97-449E-7B46FA39A27F}"/>
              </a:ext>
            </a:extLst>
          </p:cNvPr>
          <p:cNvPicPr>
            <a:picLocks noChangeAspect="1"/>
          </p:cNvPicPr>
          <p:nvPr/>
        </p:nvPicPr>
        <p:blipFill>
          <a:blip r:embed="rId3"/>
          <a:stretch>
            <a:fillRect/>
          </a:stretch>
        </p:blipFill>
        <p:spPr>
          <a:xfrm>
            <a:off x="2286000" y="4324342"/>
            <a:ext cx="14449947" cy="1638316"/>
          </a:xfrm>
          <a:prstGeom prst="rect">
            <a:avLst/>
          </a:prstGeom>
        </p:spPr>
      </p:pic>
    </p:spTree>
    <p:extLst>
      <p:ext uri="{BB962C8B-B14F-4D97-AF65-F5344CB8AC3E}">
        <p14:creationId xmlns:p14="http://schemas.microsoft.com/office/powerpoint/2010/main" val="2210689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4079818" y="466397"/>
            <a:ext cx="10138115" cy="8779655"/>
            <a:chOff x="0" y="0"/>
            <a:chExt cx="3619627" cy="3134614"/>
          </a:xfrm>
          <a:solidFill>
            <a:schemeClr val="bg1"/>
          </a:solidFill>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grpFill/>
          </p:spPr>
        </p:sp>
      </p:grpSp>
      <p:sp>
        <p:nvSpPr>
          <p:cNvPr id="4" name="TextBox 4"/>
          <p:cNvSpPr txBox="1"/>
          <p:nvPr/>
        </p:nvSpPr>
        <p:spPr>
          <a:xfrm>
            <a:off x="4445876" y="4173921"/>
            <a:ext cx="9254422" cy="1356910"/>
          </a:xfrm>
          <a:prstGeom prst="rect">
            <a:avLst/>
          </a:prstGeom>
        </p:spPr>
        <p:txBody>
          <a:bodyPr wrap="square" lIns="0" tIns="0" rIns="0" bIns="0" rtlCol="0" anchor="t">
            <a:spAutoFit/>
          </a:bodyPr>
          <a:lstStyle/>
          <a:p>
            <a:pPr algn="ctr">
              <a:lnSpc>
                <a:spcPts val="5459"/>
              </a:lnSpc>
            </a:pPr>
            <a:r>
              <a:rPr lang="en-US" sz="6600" spc="-168" err="1">
                <a:latin typeface="Roboto Slab" pitchFamily="2" charset="0"/>
                <a:ea typeface="Roboto Slab" pitchFamily="2" charset="0"/>
                <a:cs typeface="Roboto Slab" pitchFamily="2" charset="0"/>
              </a:rPr>
              <a:t>Chạy</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thực</a:t>
            </a:r>
            <a:r>
              <a:rPr lang="en-US" sz="6600" spc="-168">
                <a:latin typeface="Roboto Slab" pitchFamily="2" charset="0"/>
                <a:ea typeface="Roboto Slab" pitchFamily="2" charset="0"/>
                <a:cs typeface="Roboto Slab" pitchFamily="2" charset="0"/>
              </a:rPr>
              <a:t> </a:t>
            </a:r>
            <a:r>
              <a:rPr lang="en-US" sz="6600" spc="-168" err="1">
                <a:latin typeface="Roboto Slab" pitchFamily="2" charset="0"/>
                <a:ea typeface="Roboto Slab" pitchFamily="2" charset="0"/>
                <a:cs typeface="Roboto Slab" pitchFamily="2" charset="0"/>
              </a:rPr>
              <a:t>nghiệm</a:t>
            </a:r>
            <a:endParaRPr lang="en-US" sz="6600" spc="-168">
              <a:latin typeface="Roboto Slab" pitchFamily="2" charset="0"/>
              <a:ea typeface="Roboto Slab" pitchFamily="2" charset="0"/>
              <a:cs typeface="Roboto Slab" pitchFamily="2" charset="0"/>
            </a:endParaRPr>
          </a:p>
          <a:p>
            <a:pPr marL="0" lvl="0" indent="0" algn="l">
              <a:lnSpc>
                <a:spcPts val="5459"/>
              </a:lnSpc>
              <a:spcBef>
                <a:spcPct val="0"/>
              </a:spcBef>
            </a:pPr>
            <a:endParaRPr lang="en-US" sz="3200" spc="-168">
              <a:solidFill>
                <a:srgbClr val="F4F4F4"/>
              </a:solidFill>
              <a:latin typeface="Muli Bold"/>
            </a:endParaRPr>
          </a:p>
        </p:txBody>
      </p:sp>
    </p:spTree>
    <p:extLst>
      <p:ext uri="{BB962C8B-B14F-4D97-AF65-F5344CB8AC3E}">
        <p14:creationId xmlns:p14="http://schemas.microsoft.com/office/powerpoint/2010/main" val="82926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733586" y="2486007"/>
          <a:ext cx="14820828" cy="6438901"/>
        </p:xfrm>
        <a:graphic>
          <a:graphicData uri="http://schemas.openxmlformats.org/drawingml/2006/table">
            <a:tbl>
              <a:tblPr/>
              <a:tblGrid>
                <a:gridCol w="7410414">
                  <a:extLst>
                    <a:ext uri="{9D8B030D-6E8A-4147-A177-3AD203B41FA5}">
                      <a16:colId xmlns:a16="http://schemas.microsoft.com/office/drawing/2014/main" val="20000"/>
                    </a:ext>
                  </a:extLst>
                </a:gridCol>
                <a:gridCol w="7410414">
                  <a:extLst>
                    <a:ext uri="{9D8B030D-6E8A-4147-A177-3AD203B41FA5}">
                      <a16:colId xmlns:a16="http://schemas.microsoft.com/office/drawing/2014/main" val="20001"/>
                    </a:ext>
                  </a:extLst>
                </a:gridCol>
              </a:tblGrid>
              <a:tr h="919843">
                <a:tc>
                  <a:txBody>
                    <a:bodyPr/>
                    <a:lstStyle/>
                    <a:p>
                      <a:pPr algn="ctr">
                        <a:lnSpc>
                          <a:spcPts val="3499"/>
                        </a:lnSpc>
                        <a:defRPr/>
                      </a:pPr>
                      <a:r>
                        <a:rPr lang="en-US" sz="2499">
                          <a:solidFill>
                            <a:srgbClr val="000000"/>
                          </a:solidFill>
                          <a:latin typeface="Muli Bold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9843">
                <a:tc>
                  <a:txBody>
                    <a:bodyPr/>
                    <a:lstStyle/>
                    <a:p>
                      <a:pPr algn="ctr">
                        <a:lnSpc>
                          <a:spcPts val="3499"/>
                        </a:lnSpc>
                        <a:defRPr/>
                      </a:pPr>
                      <a:r>
                        <a:rPr lang="en-US" sz="2499">
                          <a:solidFill>
                            <a:srgbClr val="000000"/>
                          </a:solidFill>
                          <a:latin typeface="Muli Bold"/>
                        </a:rPr>
                        <a:t>Logistic + BOW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0.57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9843">
                <a:tc>
                  <a:txBody>
                    <a:bodyPr/>
                    <a:lstStyle/>
                    <a:p>
                      <a:pPr algn="ctr">
                        <a:lnSpc>
                          <a:spcPts val="3499"/>
                        </a:lnSpc>
                        <a:defRPr/>
                      </a:pPr>
                      <a:r>
                        <a:rPr lang="en-US" sz="2499">
                          <a:solidFill>
                            <a:srgbClr val="000000"/>
                          </a:solidFill>
                          <a:latin typeface="Muli Bold"/>
                        </a:rPr>
                        <a:t>NaiveBayes + BOW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0.52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9843">
                <a:tc>
                  <a:txBody>
                    <a:bodyPr/>
                    <a:lstStyle/>
                    <a:p>
                      <a:pPr algn="ctr">
                        <a:lnSpc>
                          <a:spcPts val="3499"/>
                        </a:lnSpc>
                        <a:defRPr/>
                      </a:pPr>
                      <a:r>
                        <a:rPr lang="en-US" sz="2499">
                          <a:solidFill>
                            <a:srgbClr val="000000"/>
                          </a:solidFill>
                          <a:latin typeface="Muli Bold"/>
                        </a:rPr>
                        <a:t>Naive Bayes with TFIDF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0.47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9843">
                <a:tc>
                  <a:txBody>
                    <a:bodyPr/>
                    <a:lstStyle/>
                    <a:p>
                      <a:pPr algn="ctr">
                        <a:lnSpc>
                          <a:spcPts val="3499"/>
                        </a:lnSpc>
                        <a:defRPr/>
                      </a:pPr>
                      <a:r>
                        <a:rPr lang="en-US" sz="2499">
                          <a:solidFill>
                            <a:srgbClr val="000000"/>
                          </a:solidFill>
                          <a:latin typeface="Muli Bold"/>
                        </a:rPr>
                        <a:t>Naive Bayes with </a:t>
                      </a:r>
                      <a:r>
                        <a:rPr lang="en-US" sz="2499" err="1">
                          <a:solidFill>
                            <a:srgbClr val="000000"/>
                          </a:solidFill>
                          <a:latin typeface="Muli Bold"/>
                        </a:rPr>
                        <a:t>Ngrams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0.49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19843">
                <a:tc>
                  <a:txBody>
                    <a:bodyPr/>
                    <a:lstStyle/>
                    <a:p>
                      <a:pPr algn="ctr">
                        <a:lnSpc>
                          <a:spcPts val="3499"/>
                        </a:lnSpc>
                        <a:defRPr/>
                      </a:pPr>
                      <a:r>
                        <a:rPr lang="en-US" sz="2499">
                          <a:solidFill>
                            <a:srgbClr val="000000"/>
                          </a:solidFill>
                          <a:latin typeface="Muli Bold"/>
                        </a:rPr>
                        <a:t>Cleaned text Naive Bayes + BOW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0.49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19843">
                <a:tc>
                  <a:txBody>
                    <a:bodyPr/>
                    <a:lstStyle/>
                    <a:p>
                      <a:pPr algn="ctr">
                        <a:lnSpc>
                          <a:spcPts val="3499"/>
                        </a:lnSpc>
                        <a:defRPr/>
                      </a:pPr>
                      <a:r>
                        <a:rPr lang="en-US" sz="2499" err="1">
                          <a:solidFill>
                            <a:srgbClr val="000000"/>
                          </a:solidFill>
                          <a:latin typeface="Muli Bold"/>
                        </a:rPr>
                        <a:t>Fastext</a:t>
                      </a:r>
                      <a:r>
                        <a:rPr lang="en-US" sz="2499">
                          <a:solidFill>
                            <a:srgbClr val="000000"/>
                          </a:solidFill>
                          <a:latin typeface="Muli Bold"/>
                        </a:rPr>
                        <a:t> vector with Naive Bayes Baseline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0.516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3"/>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3D0E79"/>
                </a:solidFill>
                <a:latin typeface="Muli Bold"/>
              </a:rPr>
              <a:t>Accuracy</a:t>
            </a:r>
            <a:r>
              <a:rPr lang="vi-VN" sz="8300">
                <a:solidFill>
                  <a:srgbClr val="3D0E79"/>
                </a:solidFill>
                <a:latin typeface="Muli Bold"/>
              </a:rPr>
              <a:t> - ML</a:t>
            </a:r>
            <a:endParaRPr lang="en-US" sz="8300">
              <a:solidFill>
                <a:srgbClr val="3D0E79"/>
              </a:solidFill>
              <a:latin typeface="Muli Bo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665646560"/>
              </p:ext>
            </p:extLst>
          </p:nvPr>
        </p:nvGraphicFramePr>
        <p:xfrm>
          <a:off x="1733586" y="2915899"/>
          <a:ext cx="14820828" cy="3695700"/>
        </p:xfrm>
        <a:graphic>
          <a:graphicData uri="http://schemas.openxmlformats.org/drawingml/2006/table">
            <a:tbl>
              <a:tblPr/>
              <a:tblGrid>
                <a:gridCol w="7410414">
                  <a:extLst>
                    <a:ext uri="{9D8B030D-6E8A-4147-A177-3AD203B41FA5}">
                      <a16:colId xmlns:a16="http://schemas.microsoft.com/office/drawing/2014/main" val="20000"/>
                    </a:ext>
                  </a:extLst>
                </a:gridCol>
                <a:gridCol w="7410414">
                  <a:extLst>
                    <a:ext uri="{9D8B030D-6E8A-4147-A177-3AD203B41FA5}">
                      <a16:colId xmlns:a16="http://schemas.microsoft.com/office/drawing/2014/main" val="20001"/>
                    </a:ext>
                  </a:extLst>
                </a:gridCol>
              </a:tblGrid>
              <a:tr h="923925">
                <a:tc>
                  <a:txBody>
                    <a:bodyPr/>
                    <a:lstStyle/>
                    <a:p>
                      <a:pPr algn="ctr">
                        <a:lnSpc>
                          <a:spcPts val="3499"/>
                        </a:lnSpc>
                        <a:defRPr/>
                      </a:pPr>
                      <a:r>
                        <a:rPr lang="en-US" sz="2499">
                          <a:solidFill>
                            <a:srgbClr val="000000"/>
                          </a:solidFill>
                          <a:latin typeface="Muli Bold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3925">
                <a:tc>
                  <a:txBody>
                    <a:bodyPr/>
                    <a:lstStyle/>
                    <a:p>
                      <a:pPr algn="ctr">
                        <a:lnSpc>
                          <a:spcPts val="3499"/>
                        </a:lnSpc>
                        <a:defRPr/>
                      </a:pPr>
                      <a:r>
                        <a:rPr lang="en-US" sz="2499">
                          <a:solidFill>
                            <a:srgbClr val="000000"/>
                          </a:solidFill>
                          <a:latin typeface="Muli Bold"/>
                        </a:rPr>
                        <a:t>RoBERTa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0.51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23925">
                <a:tc>
                  <a:txBody>
                    <a:bodyPr/>
                    <a:lstStyle/>
                    <a:p>
                      <a:pPr algn="ctr">
                        <a:lnSpc>
                          <a:spcPts val="3499"/>
                        </a:lnSpc>
                        <a:defRPr/>
                      </a:pPr>
                      <a:r>
                        <a:rPr lang="en-US" sz="2499">
                          <a:solidFill>
                            <a:srgbClr val="000000"/>
                          </a:solidFill>
                          <a:latin typeface="Muli Bold"/>
                        </a:rPr>
                        <a:t>GPT-2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23925">
                <a:tc>
                  <a:txBody>
                    <a:bodyPr/>
                    <a:lstStyle/>
                    <a:p>
                      <a:pPr algn="ctr">
                        <a:lnSpc>
                          <a:spcPts val="3499"/>
                        </a:lnSpc>
                        <a:defRPr/>
                      </a:pPr>
                      <a:r>
                        <a:rPr lang="en-US" sz="2499">
                          <a:solidFill>
                            <a:srgbClr val="000000"/>
                          </a:solidFill>
                          <a:latin typeface="Muli Bold"/>
                        </a:rPr>
                        <a:t>PhoBert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1028700" y="324169"/>
            <a:ext cx="14766361" cy="1332863"/>
          </a:xfrm>
          <a:prstGeom prst="rect">
            <a:avLst/>
          </a:prstGeom>
        </p:spPr>
        <p:txBody>
          <a:bodyPr lIns="0" tIns="0" rIns="0" bIns="0" rtlCol="0" anchor="t">
            <a:spAutoFit/>
          </a:bodyPr>
          <a:lstStyle/>
          <a:p>
            <a:pPr>
              <a:lnSpc>
                <a:spcPts val="10790"/>
              </a:lnSpc>
            </a:pPr>
            <a:r>
              <a:rPr lang="en-US" sz="8300">
                <a:solidFill>
                  <a:srgbClr val="3D0E79"/>
                </a:solidFill>
                <a:latin typeface="Muli Bold"/>
              </a:rPr>
              <a:t>Accuracy</a:t>
            </a:r>
            <a:r>
              <a:rPr lang="vi-VN" sz="8300">
                <a:solidFill>
                  <a:srgbClr val="3D0E79"/>
                </a:solidFill>
                <a:latin typeface="Muli Bold"/>
              </a:rPr>
              <a:t> - DL</a:t>
            </a:r>
            <a:endParaRPr lang="en-US" sz="8300">
              <a:solidFill>
                <a:srgbClr val="3D0E79"/>
              </a:solidFill>
              <a:latin typeface="Muli Bo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72052084"/>
              </p:ext>
            </p:extLst>
          </p:nvPr>
        </p:nvGraphicFramePr>
        <p:xfrm>
          <a:off x="1905000" y="3122328"/>
          <a:ext cx="14820828" cy="6467475"/>
        </p:xfrm>
        <a:graphic>
          <a:graphicData uri="http://schemas.openxmlformats.org/drawingml/2006/table">
            <a:tbl>
              <a:tblPr/>
              <a:tblGrid>
                <a:gridCol w="7410414">
                  <a:extLst>
                    <a:ext uri="{9D8B030D-6E8A-4147-A177-3AD203B41FA5}">
                      <a16:colId xmlns:a16="http://schemas.microsoft.com/office/drawing/2014/main" val="20000"/>
                    </a:ext>
                  </a:extLst>
                </a:gridCol>
                <a:gridCol w="7410414">
                  <a:extLst>
                    <a:ext uri="{9D8B030D-6E8A-4147-A177-3AD203B41FA5}">
                      <a16:colId xmlns:a16="http://schemas.microsoft.com/office/drawing/2014/main" val="20001"/>
                    </a:ext>
                  </a:extLst>
                </a:gridCol>
              </a:tblGrid>
              <a:tr h="923925">
                <a:tc>
                  <a:txBody>
                    <a:bodyPr/>
                    <a:lstStyle/>
                    <a:p>
                      <a:pPr algn="ctr">
                        <a:lnSpc>
                          <a:spcPts val="3499"/>
                        </a:lnSpc>
                        <a:defRPr/>
                      </a:pPr>
                      <a:r>
                        <a:rPr lang="en-US" sz="2499">
                          <a:solidFill>
                            <a:srgbClr val="000000"/>
                          </a:solidFill>
                          <a:latin typeface="Muli Bold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3925">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499" err="1">
                          <a:solidFill>
                            <a:srgbClr val="000000"/>
                          </a:solidFill>
                          <a:latin typeface="Muli Bold"/>
                        </a:rPr>
                        <a:t>PhoBert</a:t>
                      </a:r>
                      <a:r>
                        <a:rPr lang="vi-VN" sz="2499">
                          <a:solidFill>
                            <a:srgbClr val="000000"/>
                          </a:solidFill>
                          <a:latin typeface="Muli Bold"/>
                        </a:rPr>
                        <a:t>-</a:t>
                      </a:r>
                      <a:r>
                        <a:rPr lang="vi-VN" sz="2499" err="1">
                          <a:solidFill>
                            <a:srgbClr val="000000"/>
                          </a:solidFill>
                          <a:latin typeface="Muli Bold"/>
                        </a:rPr>
                        <a:t>base</a:t>
                      </a:r>
                      <a:r>
                        <a:rPr lang="vi-VN" sz="1100">
                          <a:solidFill>
                            <a:srgbClr val="000000"/>
                          </a:solidFill>
                          <a:latin typeface="Muli Bold"/>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a:t>
                      </a:r>
                      <a:r>
                        <a:rPr lang="vi-VN" sz="2499">
                          <a:solidFill>
                            <a:srgbClr val="000000"/>
                          </a:solidFill>
                          <a:latin typeface="Muli Bold"/>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23925">
                <a:tc>
                  <a:txBody>
                    <a:bodyPr/>
                    <a:lstStyle/>
                    <a:p>
                      <a:pPr algn="ctr">
                        <a:lnSpc>
                          <a:spcPts val="3499"/>
                        </a:lnSpc>
                        <a:defRPr/>
                      </a:pPr>
                      <a:r>
                        <a:rPr lang="vi-VN" sz="2499" err="1">
                          <a:solidFill>
                            <a:srgbClr val="000000"/>
                          </a:solidFill>
                          <a:latin typeface="Muli Bold"/>
                        </a:rPr>
                        <a:t>PhoBert-mean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a:t>
                      </a:r>
                      <a:r>
                        <a:rPr lang="vi-VN" sz="2499">
                          <a:solidFill>
                            <a:srgbClr val="000000"/>
                          </a:solidFill>
                          <a:latin typeface="Muli Bold"/>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23925">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vi-VN" sz="2499" err="1">
                          <a:solidFill>
                            <a:srgbClr val="000000"/>
                          </a:solidFill>
                          <a:latin typeface="Muli Bold"/>
                        </a:rPr>
                        <a:t>PhoBert-max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Muli Bold"/>
                        </a:rPr>
                        <a:t>0.6</a:t>
                      </a:r>
                      <a:r>
                        <a:rPr lang="vi-VN" sz="2499">
                          <a:solidFill>
                            <a:srgbClr val="000000"/>
                          </a:solidFill>
                          <a:latin typeface="Muli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23925">
                <a:tc>
                  <a:txBody>
                    <a:bodyPr/>
                    <a:lstStyle/>
                    <a:p>
                      <a:pPr algn="ctr">
                        <a:lnSpc>
                          <a:spcPts val="3499"/>
                        </a:lnSpc>
                        <a:defRPr/>
                      </a:pPr>
                      <a:r>
                        <a:rPr lang="vi-VN" sz="2499" kern="1200" err="1">
                          <a:solidFill>
                            <a:srgbClr val="000000"/>
                          </a:solidFill>
                          <a:latin typeface="Muli Bold"/>
                          <a:ea typeface="+mn-ea"/>
                          <a:cs typeface="+mn-cs"/>
                        </a:rPr>
                        <a:t>PhoBert-meanmax</a:t>
                      </a:r>
                      <a:endParaRPr lang="en-US" sz="2499" kern="1200">
                        <a:solidFill>
                          <a:srgbClr val="000000"/>
                        </a:solidFill>
                        <a:latin typeface="Muli Bold"/>
                        <a:ea typeface="+mn-ea"/>
                        <a:cs typeface="+mn-c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vi-VN" sz="2499" kern="1200">
                          <a:solidFill>
                            <a:srgbClr val="000000"/>
                          </a:solidFill>
                          <a:latin typeface="Muli Bold"/>
                          <a:ea typeface="+mn-ea"/>
                          <a:cs typeface="+mn-cs"/>
                        </a:rPr>
                        <a:t>0.60</a:t>
                      </a:r>
                      <a:endParaRPr lang="en-US" sz="2499" kern="1200">
                        <a:solidFill>
                          <a:srgbClr val="000000"/>
                        </a:solidFill>
                        <a:latin typeface="Muli Bold"/>
                        <a:ea typeface="+mn-ea"/>
                        <a:cs typeface="+mn-c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5235219"/>
                  </a:ext>
                </a:extLst>
              </a:tr>
              <a:tr h="923925">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vi-VN" sz="2499" kern="1200">
                          <a:solidFill>
                            <a:srgbClr val="000000"/>
                          </a:solidFill>
                          <a:latin typeface="Muli Bold"/>
                          <a:ea typeface="+mn-ea"/>
                          <a:cs typeface="+mn-cs"/>
                        </a:rPr>
                        <a:t>PhoBert-layer11</a:t>
                      </a:r>
                      <a:endParaRPr lang="en-US" sz="2499" kern="1200">
                        <a:solidFill>
                          <a:srgbClr val="000000"/>
                        </a:solidFill>
                        <a:latin typeface="Muli Bold"/>
                        <a:ea typeface="+mn-ea"/>
                        <a:cs typeface="+mn-c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vi-VN" sz="2499" kern="1200">
                          <a:solidFill>
                            <a:srgbClr val="000000"/>
                          </a:solidFill>
                          <a:latin typeface="Muli Bold"/>
                          <a:ea typeface="+mn-ea"/>
                          <a:cs typeface="+mn-cs"/>
                        </a:rPr>
                        <a:t>0.60</a:t>
                      </a:r>
                      <a:endParaRPr lang="en-US" sz="2499" kern="1200">
                        <a:solidFill>
                          <a:srgbClr val="000000"/>
                        </a:solidFill>
                        <a:latin typeface="Muli Bold"/>
                        <a:ea typeface="+mn-ea"/>
                        <a:cs typeface="+mn-c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99530"/>
                  </a:ext>
                </a:extLst>
              </a:tr>
              <a:tr h="923925">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vi-VN" sz="2499" kern="1200">
                          <a:solidFill>
                            <a:srgbClr val="000000"/>
                          </a:solidFill>
                          <a:latin typeface="Muli Bold"/>
                          <a:ea typeface="+mn-ea"/>
                          <a:cs typeface="+mn-cs"/>
                        </a:rPr>
                        <a:t>PhoBert-concat4lastlayer</a:t>
                      </a:r>
                      <a:endParaRPr lang="en-US" sz="2499" kern="1200">
                        <a:solidFill>
                          <a:srgbClr val="000000"/>
                        </a:solidFill>
                        <a:latin typeface="Muli Bold"/>
                        <a:ea typeface="+mn-ea"/>
                        <a:cs typeface="+mn-c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vi-VN" sz="2499" kern="1200">
                          <a:solidFill>
                            <a:srgbClr val="000000"/>
                          </a:solidFill>
                          <a:latin typeface="Muli Bold"/>
                          <a:ea typeface="+mn-ea"/>
                          <a:cs typeface="+mn-cs"/>
                        </a:rPr>
                        <a:t>0.61</a:t>
                      </a:r>
                      <a:endParaRPr lang="en-US" sz="2499" kern="1200">
                        <a:solidFill>
                          <a:srgbClr val="000000"/>
                        </a:solidFill>
                        <a:latin typeface="Muli Bold"/>
                        <a:ea typeface="+mn-ea"/>
                        <a:cs typeface="+mn-c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802113"/>
                  </a:ext>
                </a:extLst>
              </a:tr>
            </a:tbl>
          </a:graphicData>
        </a:graphic>
      </p:graphicFrame>
      <p:sp>
        <p:nvSpPr>
          <p:cNvPr id="3" name="TextBox 3"/>
          <p:cNvSpPr txBox="1"/>
          <p:nvPr/>
        </p:nvSpPr>
        <p:spPr>
          <a:xfrm>
            <a:off x="1028700" y="324169"/>
            <a:ext cx="17487900" cy="2678169"/>
          </a:xfrm>
          <a:prstGeom prst="rect">
            <a:avLst/>
          </a:prstGeom>
        </p:spPr>
        <p:txBody>
          <a:bodyPr wrap="square" lIns="0" tIns="0" rIns="0" bIns="0" rtlCol="0" anchor="t">
            <a:spAutoFit/>
          </a:bodyPr>
          <a:lstStyle/>
          <a:p>
            <a:pPr>
              <a:lnSpc>
                <a:spcPts val="10790"/>
              </a:lnSpc>
            </a:pPr>
            <a:r>
              <a:rPr lang="en-US" sz="8300">
                <a:solidFill>
                  <a:srgbClr val="3D0E79"/>
                </a:solidFill>
                <a:latin typeface="Muli Bold"/>
              </a:rPr>
              <a:t>Accuracy</a:t>
            </a:r>
            <a:r>
              <a:rPr lang="vi-VN" sz="8300">
                <a:solidFill>
                  <a:srgbClr val="3D0E79"/>
                </a:solidFill>
                <a:latin typeface="Muli Bold"/>
              </a:rPr>
              <a:t> - </a:t>
            </a:r>
            <a:r>
              <a:rPr lang="en-US" sz="8300">
                <a:solidFill>
                  <a:srgbClr val="3D0E79"/>
                </a:solidFill>
                <a:latin typeface="Muli Bold"/>
              </a:rPr>
              <a:t>Utilizing and Deepening Transformer</a:t>
            </a:r>
          </a:p>
        </p:txBody>
      </p:sp>
    </p:spTree>
    <p:extLst>
      <p:ext uri="{BB962C8B-B14F-4D97-AF65-F5344CB8AC3E}">
        <p14:creationId xmlns:p14="http://schemas.microsoft.com/office/powerpoint/2010/main" val="31761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753672"/>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4" name="TextBox 4"/>
          <p:cNvSpPr txBox="1"/>
          <p:nvPr/>
        </p:nvSpPr>
        <p:spPr>
          <a:xfrm>
            <a:off x="6824" y="4457700"/>
            <a:ext cx="5257800" cy="2079095"/>
          </a:xfrm>
          <a:prstGeom prst="rect">
            <a:avLst/>
          </a:prstGeom>
        </p:spPr>
        <p:txBody>
          <a:bodyPr wrap="square" lIns="0" tIns="0" rIns="0" bIns="0" rtlCol="0" anchor="t">
            <a:spAutoFit/>
          </a:bodyPr>
          <a:lstStyle/>
          <a:p>
            <a:pPr>
              <a:lnSpc>
                <a:spcPts val="5459"/>
              </a:lnSpc>
            </a:pPr>
            <a:r>
              <a:rPr lang="en-US" sz="4549" spc="-168">
                <a:solidFill>
                  <a:srgbClr val="F4F4F4"/>
                </a:solidFill>
                <a:latin typeface="Muli Bold"/>
              </a:rPr>
              <a:t>Sentiment Analysis</a:t>
            </a:r>
          </a:p>
          <a:p>
            <a:pPr algn="ctr">
              <a:lnSpc>
                <a:spcPts val="5459"/>
              </a:lnSpc>
            </a:pPr>
            <a:r>
              <a:rPr lang="en-US" sz="4549" spc="-168">
                <a:solidFill>
                  <a:srgbClr val="F4F4F4"/>
                </a:solidFill>
                <a:latin typeface="Muli Bold"/>
              </a:rPr>
              <a:t>Why ?</a:t>
            </a:r>
          </a:p>
          <a:p>
            <a:pPr marL="0" lvl="0" indent="0" algn="l">
              <a:lnSpc>
                <a:spcPts val="5459"/>
              </a:lnSpc>
              <a:spcBef>
                <a:spcPct val="0"/>
              </a:spcBef>
            </a:pPr>
            <a:endParaRPr lang="en-US" sz="4549" spc="-168">
              <a:solidFill>
                <a:srgbClr val="F4F4F4"/>
              </a:solidFill>
              <a:latin typeface="Muli Bold"/>
            </a:endParaRPr>
          </a:p>
        </p:txBody>
      </p:sp>
      <p:sp>
        <p:nvSpPr>
          <p:cNvPr id="5" name="TextBox 5"/>
          <p:cNvSpPr txBox="1"/>
          <p:nvPr/>
        </p:nvSpPr>
        <p:spPr>
          <a:xfrm>
            <a:off x="8183918" y="2888615"/>
            <a:ext cx="9075382" cy="4573560"/>
          </a:xfrm>
          <a:prstGeom prst="rect">
            <a:avLst/>
          </a:prstGeom>
        </p:spPr>
        <p:txBody>
          <a:bodyPr lIns="0" tIns="0" rIns="0" bIns="0" rtlCol="0" anchor="t">
            <a:spAutoFit/>
          </a:bodyPr>
          <a:lstStyle/>
          <a:p>
            <a:pPr>
              <a:lnSpc>
                <a:spcPts val="4480"/>
              </a:lnSpc>
            </a:pPr>
            <a:r>
              <a:rPr lang="en-US" sz="3200" b="1" err="1">
                <a:solidFill>
                  <a:srgbClr val="F4F4F4"/>
                </a:solidFill>
                <a:latin typeface="Roboto Slab" pitchFamily="2" charset="0"/>
                <a:ea typeface="Roboto Slab" pitchFamily="2" charset="0"/>
                <a:cs typeface="Roboto Slab" pitchFamily="2" charset="0"/>
              </a:rPr>
              <a:t>Phân</a:t>
            </a:r>
            <a:r>
              <a:rPr lang="en-US" sz="3200" b="1">
                <a:solidFill>
                  <a:srgbClr val="F4F4F4"/>
                </a:solidFill>
                <a:latin typeface="Roboto Slab" pitchFamily="2" charset="0"/>
                <a:ea typeface="Roboto Slab" pitchFamily="2" charset="0"/>
                <a:cs typeface="Roboto Slab" pitchFamily="2" charset="0"/>
              </a:rPr>
              <a:t> </a:t>
            </a:r>
            <a:r>
              <a:rPr lang="en-US" sz="3200" b="1" err="1">
                <a:solidFill>
                  <a:srgbClr val="F4F4F4"/>
                </a:solidFill>
                <a:latin typeface="Roboto Slab" pitchFamily="2" charset="0"/>
                <a:ea typeface="Roboto Slab" pitchFamily="2" charset="0"/>
                <a:cs typeface="Roboto Slab" pitchFamily="2" charset="0"/>
              </a:rPr>
              <a:t>tích</a:t>
            </a:r>
            <a:r>
              <a:rPr lang="en-US" sz="3200" b="1">
                <a:solidFill>
                  <a:srgbClr val="F4F4F4"/>
                </a:solidFill>
                <a:latin typeface="Roboto Slab" pitchFamily="2" charset="0"/>
                <a:ea typeface="Roboto Slab" pitchFamily="2" charset="0"/>
                <a:cs typeface="Roboto Slab" pitchFamily="2" charset="0"/>
              </a:rPr>
              <a:t> </a:t>
            </a:r>
            <a:r>
              <a:rPr lang="en-US" sz="3200" b="1" err="1">
                <a:solidFill>
                  <a:srgbClr val="F4F4F4"/>
                </a:solidFill>
                <a:latin typeface="Roboto Slab" pitchFamily="2" charset="0"/>
                <a:ea typeface="Roboto Slab" pitchFamily="2" charset="0"/>
                <a:cs typeface="Roboto Slab" pitchFamily="2" charset="0"/>
              </a:rPr>
              <a:t>quan</a:t>
            </a:r>
            <a:r>
              <a:rPr lang="en-US" sz="3200" b="1">
                <a:solidFill>
                  <a:srgbClr val="F4F4F4"/>
                </a:solidFill>
                <a:latin typeface="Roboto Slab" pitchFamily="2" charset="0"/>
                <a:ea typeface="Roboto Slab" pitchFamily="2" charset="0"/>
                <a:cs typeface="Roboto Slab" pitchFamily="2" charset="0"/>
              </a:rPr>
              <a:t> </a:t>
            </a:r>
            <a:r>
              <a:rPr lang="en-US" sz="3200" b="1" err="1">
                <a:solidFill>
                  <a:srgbClr val="F4F4F4"/>
                </a:solidFill>
                <a:latin typeface="Roboto Slab" pitchFamily="2" charset="0"/>
                <a:ea typeface="Roboto Slab" pitchFamily="2" charset="0"/>
                <a:cs typeface="Roboto Slab" pitchFamily="2" charset="0"/>
              </a:rPr>
              <a:t>điểm</a:t>
            </a:r>
            <a:r>
              <a:rPr lang="en-US" sz="3200" b="1">
                <a:solidFill>
                  <a:srgbClr val="F4F4F4"/>
                </a:solidFill>
                <a:latin typeface="Roboto Slab" pitchFamily="2" charset="0"/>
                <a:ea typeface="Roboto Slab" pitchFamily="2" charset="0"/>
                <a:cs typeface="Roboto Slab" pitchFamily="2" charset="0"/>
              </a:rPr>
              <a:t>: </a:t>
            </a:r>
          </a:p>
          <a:p>
            <a:pPr marL="457200" indent="-457200">
              <a:lnSpc>
                <a:spcPts val="4480"/>
              </a:lnSpc>
              <a:buFontTx/>
              <a:buChar char="-"/>
            </a:pPr>
            <a:r>
              <a:rPr lang="en-US" sz="3200" err="1">
                <a:solidFill>
                  <a:srgbClr val="F4F4F4"/>
                </a:solidFill>
                <a:latin typeface="Roboto Slab" pitchFamily="2" charset="0"/>
                <a:ea typeface="Roboto Slab" pitchFamily="2" charset="0"/>
                <a:cs typeface="Roboto Slab" pitchFamily="2" charset="0"/>
              </a:rPr>
              <a:t>Báo</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cáo</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trải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nghiệm</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người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dùng</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là</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quan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trọng</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và</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thực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hiện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thủ</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công</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tốn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nhiều</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thời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gian</a:t>
            </a:r>
            <a:endParaRPr lang="en-US" sz="3200">
              <a:solidFill>
                <a:srgbClr val="F4F4F4"/>
              </a:solidFill>
              <a:latin typeface="Roboto Slab" pitchFamily="2" charset="0"/>
              <a:ea typeface="Roboto Slab" pitchFamily="2" charset="0"/>
              <a:cs typeface="Roboto Slab" pitchFamily="2" charset="0"/>
            </a:endParaRPr>
          </a:p>
          <a:p>
            <a:pPr marL="457200" indent="-457200">
              <a:lnSpc>
                <a:spcPts val="4480"/>
              </a:lnSpc>
              <a:buFontTx/>
              <a:buChar char="-"/>
            </a:pPr>
            <a:r>
              <a:rPr lang="en-US" sz="3200" err="1">
                <a:solidFill>
                  <a:srgbClr val="F4F4F4"/>
                </a:solidFill>
                <a:latin typeface="Roboto Slab" pitchFamily="2" charset="0"/>
                <a:ea typeface="Roboto Slab" pitchFamily="2" charset="0"/>
                <a:cs typeface="Roboto Slab" pitchFamily="2" charset="0"/>
              </a:rPr>
              <a:t>Thực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hiện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nhanh</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trong</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trường</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hợp</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khẩn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cấp</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kịp</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thời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khắc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phục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hậu</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quả</a:t>
            </a:r>
            <a:endParaRPr lang="en-US" sz="3200">
              <a:solidFill>
                <a:srgbClr val="F4F4F4"/>
              </a:solidFill>
              <a:latin typeface="Roboto Slab" pitchFamily="2" charset="0"/>
              <a:ea typeface="Roboto Slab" pitchFamily="2" charset="0"/>
              <a:cs typeface="Roboto Slab" pitchFamily="2" charset="0"/>
            </a:endParaRPr>
          </a:p>
          <a:p>
            <a:pPr marL="457200" indent="-457200">
              <a:lnSpc>
                <a:spcPts val="4480"/>
              </a:lnSpc>
              <a:buFontTx/>
              <a:buChar char="-"/>
            </a:pPr>
            <a:r>
              <a:rPr lang="en-US" sz="3200" err="1">
                <a:solidFill>
                  <a:srgbClr val="F4F4F4"/>
                </a:solidFill>
                <a:latin typeface="Roboto Slab" pitchFamily="2" charset="0"/>
                <a:ea typeface="Roboto Slab" pitchFamily="2" charset="0"/>
                <a:cs typeface="Roboto Slab" pitchFamily="2" charset="0"/>
              </a:rPr>
              <a:t>Tính</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thực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tiễn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cao</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tiết</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kiệm</a:t>
            </a:r>
            <a:r>
              <a:rPr lang="en-US" sz="3200">
                <a:solidFill>
                  <a:srgbClr val="F4F4F4"/>
                </a:solidFill>
                <a:latin typeface="Roboto Slab" pitchFamily="2" charset="0"/>
                <a:ea typeface="Roboto Slab" pitchFamily="2" charset="0"/>
                <a:cs typeface="Roboto Slab" pitchFamily="2" charset="0"/>
              </a:rPr>
              <a:t> chi </a:t>
            </a:r>
            <a:r>
              <a:rPr lang="en-US" sz="3200" err="1">
                <a:solidFill>
                  <a:srgbClr val="F4F4F4"/>
                </a:solidFill>
                <a:latin typeface="Roboto Slab" pitchFamily="2" charset="0"/>
                <a:ea typeface="Roboto Slab" pitchFamily="2" charset="0"/>
                <a:cs typeface="Roboto Slab" pitchFamily="2" charset="0"/>
              </a:rPr>
              <a:t>phí</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thời</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gian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nhân</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lực</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về</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lâu</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về</a:t>
            </a:r>
            <a:r>
              <a:rPr lang="en-US" sz="3200">
                <a:solidFill>
                  <a:srgbClr val="F4F4F4"/>
                </a:solidFill>
                <a:latin typeface="Roboto Slab" pitchFamily="2" charset="0"/>
                <a:ea typeface="Roboto Slab" pitchFamily="2" charset="0"/>
                <a:cs typeface="Roboto Slab" pitchFamily="2" charset="0"/>
              </a:rPr>
              <a:t> </a:t>
            </a:r>
            <a:r>
              <a:rPr lang="en-US" sz="3200" err="1">
                <a:solidFill>
                  <a:srgbClr val="F4F4F4"/>
                </a:solidFill>
                <a:latin typeface="Roboto Slab" pitchFamily="2" charset="0"/>
                <a:ea typeface="Roboto Slab" pitchFamily="2" charset="0"/>
                <a:cs typeface="Roboto Slab" pitchFamily="2" charset="0"/>
              </a:rPr>
              <a:t>dài</a:t>
            </a:r>
            <a:endParaRPr lang="en-US" sz="3200">
              <a:solidFill>
                <a:srgbClr val="F4F4F4"/>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805280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60090" y="-135282"/>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506942"/>
            <a:ext cx="6612227" cy="685800"/>
          </a:xfrm>
          <a:prstGeom prst="rect">
            <a:avLst/>
          </a:prstGeom>
        </p:spPr>
        <p:txBody>
          <a:bodyPr lIns="0" tIns="0" rIns="0" bIns="0" rtlCol="0" anchor="t">
            <a:spAutoFit/>
          </a:bodyPr>
          <a:lstStyle/>
          <a:p>
            <a:pPr marL="0" lvl="0" indent="0">
              <a:lnSpc>
                <a:spcPts val="5400"/>
              </a:lnSpc>
              <a:spcBef>
                <a:spcPct val="0"/>
              </a:spcBef>
            </a:pPr>
            <a:r>
              <a:rPr lang="en-US" sz="4500">
                <a:solidFill>
                  <a:srgbClr val="00A181"/>
                </a:solidFill>
                <a:latin typeface="Muli Bold"/>
              </a:rPr>
              <a:t>Kết luận</a:t>
            </a:r>
          </a:p>
        </p:txBody>
      </p:sp>
      <p:sp>
        <p:nvSpPr>
          <p:cNvPr id="9" name="TextBox 9"/>
          <p:cNvSpPr txBox="1"/>
          <p:nvPr/>
        </p:nvSpPr>
        <p:spPr>
          <a:xfrm>
            <a:off x="1028700" y="2286740"/>
            <a:ext cx="12631390" cy="7505644"/>
          </a:xfrm>
          <a:prstGeom prst="rect">
            <a:avLst/>
          </a:prstGeom>
        </p:spPr>
        <p:txBody>
          <a:bodyPr lIns="0" tIns="0" rIns="0" bIns="0" rtlCol="0" anchor="t">
            <a:spAutoFit/>
          </a:bodyPr>
          <a:lstStyle/>
          <a:p>
            <a:pPr marL="905510" lvl="1" indent="-452755">
              <a:lnSpc>
                <a:spcPts val="5873"/>
              </a:lnSpc>
              <a:buFont typeface="Arial"/>
              <a:buChar char="•"/>
            </a:pPr>
            <a:r>
              <a:rPr lang="vi-VN" sz="4195">
                <a:solidFill>
                  <a:srgbClr val="000000"/>
                </a:solidFill>
                <a:latin typeface="Muli Bold"/>
              </a:rPr>
              <a:t>Kết quả dự đoán chưa quá cao</a:t>
            </a:r>
            <a:endParaRPr lang="vi-VN"/>
          </a:p>
          <a:p>
            <a:pPr marL="905510" lvl="1" indent="-452755">
              <a:lnSpc>
                <a:spcPts val="5873"/>
              </a:lnSpc>
              <a:buFont typeface="Arial"/>
              <a:buChar char="•"/>
            </a:pPr>
            <a:r>
              <a:rPr lang="vi-VN" sz="4195">
                <a:solidFill>
                  <a:srgbClr val="000000"/>
                </a:solidFill>
                <a:latin typeface="Muli Bold"/>
              </a:rPr>
              <a:t>Các phương pháp ML vẫn thể hiện tốt trên tác vụ phân loại</a:t>
            </a:r>
          </a:p>
          <a:p>
            <a:pPr marL="905510" lvl="1" indent="-452755">
              <a:lnSpc>
                <a:spcPts val="5873"/>
              </a:lnSpc>
              <a:buFont typeface="Arial"/>
              <a:buChar char="•"/>
            </a:pPr>
            <a:r>
              <a:rPr lang="vi-VN" sz="4195">
                <a:solidFill>
                  <a:srgbClr val="000000"/>
                </a:solidFill>
                <a:latin typeface="Muli Bold"/>
              </a:rPr>
              <a:t>Mô hình ngôn ngữ lớn DL chưa huấn luyện trước trên ngôn ngữ tiếng Việt vẫn chưa phân loại tốt</a:t>
            </a:r>
          </a:p>
          <a:p>
            <a:pPr marL="905510" lvl="1" indent="-452755">
              <a:lnSpc>
                <a:spcPts val="5873"/>
              </a:lnSpc>
              <a:buFont typeface="Arial"/>
              <a:buChar char="•"/>
            </a:pPr>
            <a:r>
              <a:rPr lang="vi-VN" sz="4150">
                <a:solidFill>
                  <a:srgbClr val="000000"/>
                </a:solidFill>
                <a:latin typeface="Muli Bold"/>
              </a:rPr>
              <a:t>Mô hình </a:t>
            </a:r>
            <a:r>
              <a:rPr lang="vi-VN" sz="4150" err="1">
                <a:solidFill>
                  <a:srgbClr val="000000"/>
                </a:solidFill>
                <a:latin typeface="Muli Bold"/>
              </a:rPr>
              <a:t>PhoBert</a:t>
            </a:r>
            <a:r>
              <a:rPr lang="vi-VN" sz="4150">
                <a:solidFill>
                  <a:srgbClr val="000000"/>
                </a:solidFill>
                <a:latin typeface="Muli Bold"/>
              </a:rPr>
              <a:t> có kết quả tốt nhất trong các phương pháp biểu diễn ngữ cảnh </a:t>
            </a:r>
            <a:r>
              <a:rPr lang="vi-VN" sz="4150" err="1">
                <a:solidFill>
                  <a:srgbClr val="000000"/>
                </a:solidFill>
                <a:latin typeface="Muli Bold"/>
              </a:rPr>
              <a:t>output</a:t>
            </a:r>
            <a:r>
              <a:rPr lang="vi-VN" sz="4150">
                <a:solidFill>
                  <a:srgbClr val="000000"/>
                </a:solidFill>
                <a:latin typeface="Muli Bold"/>
              </a:rPr>
              <a:t> giúp cải thiện kết quả</a:t>
            </a:r>
            <a:endParaRPr lang="en-US" sz="4195">
              <a:solidFill>
                <a:srgbClr val="000000"/>
              </a:solidFill>
              <a:latin typeface="Muli Bold"/>
            </a:endParaRPr>
          </a:p>
          <a:p>
            <a:pPr marL="905510" lvl="1" indent="-452755">
              <a:lnSpc>
                <a:spcPts val="5873"/>
              </a:lnSpc>
              <a:buFont typeface="Arial"/>
              <a:buChar char="•"/>
            </a:pPr>
            <a:r>
              <a:rPr lang="en-US" sz="4195" err="1">
                <a:solidFill>
                  <a:srgbClr val="000000"/>
                </a:solidFill>
                <a:latin typeface="Muli Bold"/>
              </a:rPr>
              <a:t>Bước</a:t>
            </a:r>
            <a:r>
              <a:rPr lang="en-US" sz="4195">
                <a:solidFill>
                  <a:srgbClr val="000000"/>
                </a:solidFill>
                <a:latin typeface="Muli Bold"/>
              </a:rPr>
              <a:t> </a:t>
            </a:r>
            <a:r>
              <a:rPr lang="en-US" sz="4195" err="1">
                <a:solidFill>
                  <a:srgbClr val="000000"/>
                </a:solidFill>
                <a:latin typeface="Muli Bold"/>
              </a:rPr>
              <a:t>tiền</a:t>
            </a:r>
            <a:r>
              <a:rPr lang="en-US" sz="4195">
                <a:solidFill>
                  <a:srgbClr val="000000"/>
                </a:solidFill>
                <a:latin typeface="Muli Bold"/>
              </a:rPr>
              <a:t> </a:t>
            </a:r>
            <a:r>
              <a:rPr lang="en-US" sz="4195" err="1">
                <a:solidFill>
                  <a:srgbClr val="000000"/>
                </a:solidFill>
                <a:latin typeface="Muli Bold"/>
              </a:rPr>
              <a:t>xử</a:t>
            </a:r>
            <a:r>
              <a:rPr lang="en-US" sz="4195">
                <a:solidFill>
                  <a:srgbClr val="000000"/>
                </a:solidFill>
                <a:latin typeface="Muli Bold"/>
              </a:rPr>
              <a:t> </a:t>
            </a:r>
            <a:r>
              <a:rPr lang="en-US" sz="4195" err="1">
                <a:solidFill>
                  <a:srgbClr val="000000"/>
                </a:solidFill>
                <a:latin typeface="Muli Bold"/>
              </a:rPr>
              <a:t>lý</a:t>
            </a:r>
            <a:r>
              <a:rPr lang="en-US" sz="4195">
                <a:solidFill>
                  <a:srgbClr val="000000"/>
                </a:solidFill>
                <a:latin typeface="Muli Bold"/>
              </a:rPr>
              <a:t> </a:t>
            </a:r>
            <a:r>
              <a:rPr lang="en-US" sz="4195" err="1">
                <a:solidFill>
                  <a:srgbClr val="000000"/>
                </a:solidFill>
                <a:latin typeface="Muli Bold"/>
              </a:rPr>
              <a:t>dữ</a:t>
            </a:r>
            <a:r>
              <a:rPr lang="en-US" sz="4195">
                <a:solidFill>
                  <a:srgbClr val="000000"/>
                </a:solidFill>
                <a:latin typeface="Muli Bold"/>
              </a:rPr>
              <a:t> </a:t>
            </a:r>
            <a:r>
              <a:rPr lang="en-US" sz="4195" err="1">
                <a:solidFill>
                  <a:srgbClr val="000000"/>
                </a:solidFill>
                <a:latin typeface="Muli Bold"/>
              </a:rPr>
              <a:t>liệu</a:t>
            </a:r>
            <a:r>
              <a:rPr lang="en-US" sz="4195">
                <a:solidFill>
                  <a:srgbClr val="000000"/>
                </a:solidFill>
                <a:latin typeface="Muli Bold"/>
              </a:rPr>
              <a:t> </a:t>
            </a:r>
            <a:r>
              <a:rPr lang="en-US" sz="4195" err="1">
                <a:solidFill>
                  <a:srgbClr val="000000"/>
                </a:solidFill>
                <a:latin typeface="Muli Bold"/>
              </a:rPr>
              <a:t>là</a:t>
            </a:r>
            <a:r>
              <a:rPr lang="en-US" sz="4195">
                <a:solidFill>
                  <a:srgbClr val="000000"/>
                </a:solidFill>
                <a:latin typeface="Muli Bold"/>
              </a:rPr>
              <a:t> </a:t>
            </a:r>
            <a:r>
              <a:rPr lang="en-US" sz="4195" err="1">
                <a:solidFill>
                  <a:srgbClr val="000000"/>
                </a:solidFill>
                <a:latin typeface="Muli Bold"/>
              </a:rPr>
              <a:t>rất</a:t>
            </a:r>
            <a:r>
              <a:rPr lang="en-US" sz="4195">
                <a:solidFill>
                  <a:srgbClr val="000000"/>
                </a:solidFill>
                <a:latin typeface="Muli Bold"/>
              </a:rPr>
              <a:t> </a:t>
            </a:r>
            <a:r>
              <a:rPr lang="en-US" sz="4195" err="1">
                <a:solidFill>
                  <a:srgbClr val="000000"/>
                </a:solidFill>
                <a:latin typeface="Muli Bold"/>
              </a:rPr>
              <a:t>quan</a:t>
            </a:r>
            <a:r>
              <a:rPr lang="en-US" sz="4195">
                <a:solidFill>
                  <a:srgbClr val="000000"/>
                </a:solidFill>
                <a:latin typeface="Muli Bold"/>
              </a:rPr>
              <a:t> </a:t>
            </a:r>
            <a:r>
              <a:rPr lang="en-US" sz="4195" err="1">
                <a:solidFill>
                  <a:srgbClr val="000000"/>
                </a:solidFill>
                <a:latin typeface="Muli Bold"/>
              </a:rPr>
              <a:t>trọng</a:t>
            </a:r>
            <a:r>
              <a:rPr lang="en-US" sz="4195">
                <a:solidFill>
                  <a:srgbClr val="000000"/>
                </a:solidFill>
                <a:latin typeface="Muli Bold"/>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6799111" y="2687862"/>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60090" y="-135282"/>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43939" y="-956153"/>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506942"/>
            <a:ext cx="6612227" cy="685800"/>
          </a:xfrm>
          <a:prstGeom prst="rect">
            <a:avLst/>
          </a:prstGeom>
        </p:spPr>
        <p:txBody>
          <a:bodyPr lIns="0" tIns="0" rIns="0" bIns="0" rtlCol="0" anchor="t">
            <a:spAutoFit/>
          </a:bodyPr>
          <a:lstStyle/>
          <a:p>
            <a:pPr marL="0" lvl="0" indent="0">
              <a:lnSpc>
                <a:spcPts val="5400"/>
              </a:lnSpc>
              <a:spcBef>
                <a:spcPct val="0"/>
              </a:spcBef>
            </a:pPr>
            <a:r>
              <a:rPr lang="en-US" sz="4500">
                <a:solidFill>
                  <a:srgbClr val="00A181"/>
                </a:solidFill>
                <a:latin typeface="Muli Bold"/>
              </a:rPr>
              <a:t>Cải thiện và phát triển</a:t>
            </a:r>
          </a:p>
        </p:txBody>
      </p:sp>
      <p:sp>
        <p:nvSpPr>
          <p:cNvPr id="9" name="TextBox 9"/>
          <p:cNvSpPr txBox="1"/>
          <p:nvPr/>
        </p:nvSpPr>
        <p:spPr>
          <a:xfrm>
            <a:off x="1028700" y="2286740"/>
            <a:ext cx="12631390" cy="4479175"/>
          </a:xfrm>
          <a:prstGeom prst="rect">
            <a:avLst/>
          </a:prstGeom>
        </p:spPr>
        <p:txBody>
          <a:bodyPr lIns="0" tIns="0" rIns="0" bIns="0" rtlCol="0" anchor="t">
            <a:spAutoFit/>
          </a:bodyPr>
          <a:lstStyle/>
          <a:p>
            <a:pPr marL="905738" lvl="1" indent="-452869">
              <a:lnSpc>
                <a:spcPts val="5873"/>
              </a:lnSpc>
              <a:buFont typeface="Arial"/>
              <a:buChar char="•"/>
            </a:pPr>
            <a:r>
              <a:rPr lang="en-US" sz="4195" err="1">
                <a:solidFill>
                  <a:srgbClr val="000000"/>
                </a:solidFill>
                <a:latin typeface="Muli Bold"/>
              </a:rPr>
              <a:t>Sử</a:t>
            </a:r>
            <a:r>
              <a:rPr lang="en-US" sz="4195">
                <a:solidFill>
                  <a:srgbClr val="000000"/>
                </a:solidFill>
                <a:latin typeface="Muli Bold"/>
              </a:rPr>
              <a:t> </a:t>
            </a:r>
            <a:r>
              <a:rPr lang="en-US" sz="4195" err="1">
                <a:solidFill>
                  <a:srgbClr val="000000"/>
                </a:solidFill>
                <a:latin typeface="Muli Bold"/>
              </a:rPr>
              <a:t>dụng</a:t>
            </a:r>
            <a:r>
              <a:rPr lang="en-US" sz="4195">
                <a:solidFill>
                  <a:srgbClr val="000000"/>
                </a:solidFill>
                <a:latin typeface="Muli Bold"/>
              </a:rPr>
              <a:t> </a:t>
            </a:r>
            <a:r>
              <a:rPr lang="en-US" sz="4195" err="1">
                <a:solidFill>
                  <a:srgbClr val="000000"/>
                </a:solidFill>
                <a:latin typeface="Muli Bold"/>
              </a:rPr>
              <a:t>phương</a:t>
            </a:r>
            <a:r>
              <a:rPr lang="en-US" sz="4195">
                <a:solidFill>
                  <a:srgbClr val="000000"/>
                </a:solidFill>
                <a:latin typeface="Muli Bold"/>
              </a:rPr>
              <a:t> </a:t>
            </a:r>
            <a:r>
              <a:rPr lang="en-US" sz="4195" err="1">
                <a:solidFill>
                  <a:srgbClr val="000000"/>
                </a:solidFill>
                <a:latin typeface="Muli Bold"/>
              </a:rPr>
              <a:t>pháp</a:t>
            </a:r>
            <a:r>
              <a:rPr lang="en-US" sz="4195">
                <a:solidFill>
                  <a:srgbClr val="000000"/>
                </a:solidFill>
                <a:latin typeface="Muli Bold"/>
              </a:rPr>
              <a:t> </a:t>
            </a:r>
            <a:r>
              <a:rPr lang="en-US" sz="4195" err="1">
                <a:solidFill>
                  <a:srgbClr val="000000"/>
                </a:solidFill>
                <a:latin typeface="Muli Bold"/>
              </a:rPr>
              <a:t>tiền</a:t>
            </a:r>
            <a:r>
              <a:rPr lang="en-US" sz="4195">
                <a:solidFill>
                  <a:srgbClr val="000000"/>
                </a:solidFill>
                <a:latin typeface="Muli Bold"/>
              </a:rPr>
              <a:t> </a:t>
            </a:r>
            <a:r>
              <a:rPr lang="en-US" sz="4195" err="1">
                <a:solidFill>
                  <a:srgbClr val="000000"/>
                </a:solidFill>
                <a:latin typeface="Muli Bold"/>
              </a:rPr>
              <a:t>xử</a:t>
            </a:r>
            <a:r>
              <a:rPr lang="en-US" sz="4195">
                <a:solidFill>
                  <a:srgbClr val="000000"/>
                </a:solidFill>
                <a:latin typeface="Muli Bold"/>
              </a:rPr>
              <a:t> </a:t>
            </a:r>
            <a:r>
              <a:rPr lang="en-US" sz="4195" err="1">
                <a:solidFill>
                  <a:srgbClr val="000000"/>
                </a:solidFill>
                <a:latin typeface="Muli Bold"/>
              </a:rPr>
              <a:t>lý</a:t>
            </a:r>
            <a:r>
              <a:rPr lang="en-US" sz="4195">
                <a:solidFill>
                  <a:srgbClr val="000000"/>
                </a:solidFill>
                <a:latin typeface="Muli Bold"/>
              </a:rPr>
              <a:t> </a:t>
            </a:r>
            <a:r>
              <a:rPr lang="en-US" sz="4195" err="1">
                <a:solidFill>
                  <a:srgbClr val="000000"/>
                </a:solidFill>
                <a:latin typeface="Muli Bold"/>
              </a:rPr>
              <a:t>dữ</a:t>
            </a:r>
            <a:r>
              <a:rPr lang="en-US" sz="4195">
                <a:solidFill>
                  <a:srgbClr val="000000"/>
                </a:solidFill>
                <a:latin typeface="Muli Bold"/>
              </a:rPr>
              <a:t> </a:t>
            </a:r>
            <a:r>
              <a:rPr lang="en-US" sz="4195" err="1">
                <a:solidFill>
                  <a:srgbClr val="000000"/>
                </a:solidFill>
                <a:latin typeface="Muli Bold"/>
              </a:rPr>
              <a:t>liệu</a:t>
            </a:r>
            <a:r>
              <a:rPr lang="vi-VN" sz="4195">
                <a:solidFill>
                  <a:srgbClr val="000000"/>
                </a:solidFill>
                <a:latin typeface="Muli Bold"/>
              </a:rPr>
              <a:t> để cải thiện chất lượng dữ liệu</a:t>
            </a:r>
            <a:r>
              <a:rPr lang="en-US" sz="4195">
                <a:solidFill>
                  <a:srgbClr val="000000"/>
                </a:solidFill>
                <a:latin typeface="Muli Bold"/>
              </a:rPr>
              <a:t>.</a:t>
            </a:r>
            <a:endParaRPr lang="vi-VN" sz="4195">
              <a:solidFill>
                <a:srgbClr val="000000"/>
              </a:solidFill>
              <a:latin typeface="Muli Bold"/>
            </a:endParaRPr>
          </a:p>
          <a:p>
            <a:pPr marL="905738" lvl="1" indent="-452869">
              <a:lnSpc>
                <a:spcPts val="5873"/>
              </a:lnSpc>
              <a:buFont typeface="Arial"/>
              <a:buChar char="•"/>
            </a:pPr>
            <a:r>
              <a:rPr lang="vi-VN" sz="4195">
                <a:solidFill>
                  <a:srgbClr val="000000"/>
                </a:solidFill>
                <a:latin typeface="Muli Bold"/>
              </a:rPr>
              <a:t>Thử nghiệm thêm các phương pháp biểu diễn ngữ cảnh khác của </a:t>
            </a:r>
            <a:r>
              <a:rPr lang="vi-VN" sz="4195" err="1">
                <a:solidFill>
                  <a:srgbClr val="000000"/>
                </a:solidFill>
                <a:latin typeface="Muli Bold"/>
              </a:rPr>
              <a:t>transformer</a:t>
            </a:r>
            <a:endParaRPr lang="vi-VN" sz="4195">
              <a:solidFill>
                <a:srgbClr val="000000"/>
              </a:solidFill>
              <a:latin typeface="Muli Bold"/>
            </a:endParaRPr>
          </a:p>
          <a:p>
            <a:pPr marL="905738" lvl="1" indent="-452869">
              <a:lnSpc>
                <a:spcPts val="5873"/>
              </a:lnSpc>
              <a:buFont typeface="Arial"/>
              <a:buChar char="•"/>
            </a:pPr>
            <a:r>
              <a:rPr lang="vi-VN" sz="4195">
                <a:solidFill>
                  <a:srgbClr val="000000"/>
                </a:solidFill>
                <a:latin typeface="Muli Bold"/>
              </a:rPr>
              <a:t>Thử các phương pháp </a:t>
            </a:r>
            <a:r>
              <a:rPr lang="vi-VN" sz="4195" err="1">
                <a:solidFill>
                  <a:srgbClr val="000000"/>
                </a:solidFill>
                <a:latin typeface="Muli Bold"/>
              </a:rPr>
              <a:t>Ensemble</a:t>
            </a:r>
            <a:endParaRPr lang="vi-VN" sz="4195">
              <a:solidFill>
                <a:srgbClr val="000000"/>
              </a:solidFill>
              <a:latin typeface="Muli Bold"/>
            </a:endParaRPr>
          </a:p>
          <a:p>
            <a:pPr marL="905738" lvl="1" indent="-452869">
              <a:lnSpc>
                <a:spcPts val="5873"/>
              </a:lnSpc>
              <a:buFont typeface="Arial"/>
              <a:buChar char="•"/>
            </a:pPr>
            <a:endParaRPr lang="en-US" sz="4195">
              <a:solidFill>
                <a:srgbClr val="000000"/>
              </a:solidFill>
              <a:latin typeface="Muli Bo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8839887" y="1698135"/>
            <a:ext cx="7957376" cy="689072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r="-29893"/>
              </a:stretch>
            </a:blipFill>
          </p:spPr>
        </p:sp>
      </p:grpSp>
      <p:sp>
        <p:nvSpPr>
          <p:cNvPr id="8" name="TextBox 8"/>
          <p:cNvSpPr txBox="1"/>
          <p:nvPr/>
        </p:nvSpPr>
        <p:spPr>
          <a:xfrm>
            <a:off x="1028700" y="998574"/>
            <a:ext cx="5531827" cy="256222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Muli Bold"/>
              </a:rPr>
              <a:t>THANK YOU!</a:t>
            </a:r>
          </a:p>
        </p:txBody>
      </p:sp>
      <p:grpSp>
        <p:nvGrpSpPr>
          <p:cNvPr id="9" name="Group 9"/>
          <p:cNvGrpSpPr/>
          <p:nvPr/>
        </p:nvGrpSpPr>
        <p:grpSpPr>
          <a:xfrm rot="-10800000">
            <a:off x="6647119" y="7356773"/>
            <a:ext cx="3801687" cy="3292279"/>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TextBox 11"/>
          <p:cNvSpPr txBox="1"/>
          <p:nvPr/>
        </p:nvSpPr>
        <p:spPr>
          <a:xfrm>
            <a:off x="1334560" y="5813104"/>
            <a:ext cx="82724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Any quesion?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4079818" y="466397"/>
            <a:ext cx="10138115" cy="8779655"/>
            <a:chOff x="0" y="0"/>
            <a:chExt cx="3619627" cy="3134614"/>
          </a:xfrm>
          <a:solidFill>
            <a:schemeClr val="bg1"/>
          </a:solidFill>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grpFill/>
          </p:spPr>
        </p:sp>
      </p:grpSp>
      <p:sp>
        <p:nvSpPr>
          <p:cNvPr id="4" name="TextBox 4"/>
          <p:cNvSpPr txBox="1"/>
          <p:nvPr/>
        </p:nvSpPr>
        <p:spPr>
          <a:xfrm>
            <a:off x="4445876" y="4173921"/>
            <a:ext cx="9254422" cy="1356910"/>
          </a:xfrm>
          <a:prstGeom prst="rect">
            <a:avLst/>
          </a:prstGeom>
        </p:spPr>
        <p:txBody>
          <a:bodyPr wrap="square" lIns="0" tIns="0" rIns="0" bIns="0" rtlCol="0" anchor="t">
            <a:spAutoFit/>
          </a:bodyPr>
          <a:lstStyle/>
          <a:p>
            <a:pPr algn="ctr">
              <a:lnSpc>
                <a:spcPts val="5459"/>
              </a:lnSpc>
            </a:pPr>
            <a:r>
              <a:rPr lang="en-US" sz="6600" spc="-168">
                <a:latin typeface="Roboto Slab" pitchFamily="2" charset="0"/>
                <a:ea typeface="Roboto Slab" pitchFamily="2" charset="0"/>
                <a:cs typeface="Roboto Slab" pitchFamily="2" charset="0"/>
              </a:rPr>
              <a:t>DỮ LIỆU</a:t>
            </a:r>
          </a:p>
          <a:p>
            <a:pPr marL="0" lvl="0" indent="0" algn="l">
              <a:lnSpc>
                <a:spcPts val="5459"/>
              </a:lnSpc>
              <a:spcBef>
                <a:spcPct val="0"/>
              </a:spcBef>
            </a:pPr>
            <a:endParaRPr lang="en-US" sz="3200" spc="-168">
              <a:solidFill>
                <a:srgbClr val="F4F4F4"/>
              </a:solidFill>
              <a:latin typeface="Muli Bold"/>
            </a:endParaRPr>
          </a:p>
        </p:txBody>
      </p:sp>
    </p:spTree>
    <p:extLst>
      <p:ext uri="{BB962C8B-B14F-4D97-AF65-F5344CB8AC3E}">
        <p14:creationId xmlns:p14="http://schemas.microsoft.com/office/powerpoint/2010/main" val="312418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06086" y="4784384"/>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3061137" y="7468788"/>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rot="-10800000">
            <a:off x="300983" y="7795449"/>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0" name="AutoShape 10"/>
          <p:cNvSpPr/>
          <p:nvPr/>
        </p:nvSpPr>
        <p:spPr>
          <a:xfrm>
            <a:off x="8434448" y="2689705"/>
            <a:ext cx="8272402" cy="0"/>
          </a:xfrm>
          <a:prstGeom prst="line">
            <a:avLst/>
          </a:prstGeom>
          <a:ln w="9525" cap="flat">
            <a:solidFill>
              <a:srgbClr val="000000"/>
            </a:solidFill>
            <a:prstDash val="solid"/>
            <a:headEnd type="none" w="sm" len="sm"/>
            <a:tailEnd type="none" w="sm" len="sm"/>
          </a:ln>
        </p:spPr>
      </p:sp>
      <p:sp>
        <p:nvSpPr>
          <p:cNvPr id="11" name="AutoShape 11"/>
          <p:cNvSpPr/>
          <p:nvPr/>
        </p:nvSpPr>
        <p:spPr>
          <a:xfrm>
            <a:off x="8434448" y="4182915"/>
            <a:ext cx="8272402" cy="0"/>
          </a:xfrm>
          <a:prstGeom prst="line">
            <a:avLst/>
          </a:prstGeom>
          <a:ln w="9525" cap="flat">
            <a:solidFill>
              <a:srgbClr val="000000"/>
            </a:solidFill>
            <a:prstDash val="solid"/>
            <a:headEnd type="none" w="sm" len="sm"/>
            <a:tailEnd type="none" w="sm" len="sm"/>
          </a:ln>
        </p:spPr>
      </p:sp>
      <p:pic>
        <p:nvPicPr>
          <p:cNvPr id="12" name="Picture 12"/>
          <p:cNvPicPr>
            <a:picLocks noChangeAspect="1"/>
          </p:cNvPicPr>
          <p:nvPr/>
        </p:nvPicPr>
        <p:blipFill>
          <a:blip r:embed="rId2"/>
          <a:srcRect/>
          <a:stretch>
            <a:fillRect/>
          </a:stretch>
        </p:blipFill>
        <p:spPr>
          <a:xfrm>
            <a:off x="8610600" y="6391962"/>
            <a:ext cx="8450529" cy="3261607"/>
          </a:xfrm>
          <a:prstGeom prst="rect">
            <a:avLst/>
          </a:prstGeom>
        </p:spPr>
      </p:pic>
      <p:sp>
        <p:nvSpPr>
          <p:cNvPr id="13" name="TextBox 13"/>
          <p:cNvSpPr txBox="1"/>
          <p:nvPr/>
        </p:nvSpPr>
        <p:spPr>
          <a:xfrm>
            <a:off x="1028700" y="1038225"/>
            <a:ext cx="6176427" cy="2562225"/>
          </a:xfrm>
          <a:prstGeom prst="rect">
            <a:avLst/>
          </a:prstGeom>
        </p:spPr>
        <p:txBody>
          <a:bodyPr lIns="0" tIns="0" rIns="0" bIns="0" rtlCol="0" anchor="t">
            <a:spAutoFit/>
          </a:bodyPr>
          <a:lstStyle/>
          <a:p>
            <a:pPr>
              <a:lnSpc>
                <a:spcPts val="10199"/>
              </a:lnSpc>
            </a:pPr>
            <a:r>
              <a:rPr lang="en-US" sz="8499" spc="-84">
                <a:solidFill>
                  <a:srgbClr val="000000"/>
                </a:solidFill>
                <a:latin typeface="Muli Bold"/>
              </a:rPr>
              <a:t>Bộ dữ liệu</a:t>
            </a:r>
          </a:p>
          <a:p>
            <a:pPr>
              <a:lnSpc>
                <a:spcPts val="10199"/>
              </a:lnSpc>
              <a:spcBef>
                <a:spcPct val="0"/>
              </a:spcBef>
            </a:pPr>
            <a:r>
              <a:rPr lang="en-US" sz="8499" spc="-84">
                <a:solidFill>
                  <a:srgbClr val="000000"/>
                </a:solidFill>
                <a:latin typeface="Muli Bold"/>
              </a:rPr>
              <a:t>UIT-VSMEC</a:t>
            </a:r>
          </a:p>
        </p:txBody>
      </p:sp>
      <p:sp>
        <p:nvSpPr>
          <p:cNvPr id="14" name="TextBox 14"/>
          <p:cNvSpPr txBox="1"/>
          <p:nvPr/>
        </p:nvSpPr>
        <p:spPr>
          <a:xfrm>
            <a:off x="7703871" y="1409700"/>
            <a:ext cx="10736529" cy="1102863"/>
          </a:xfrm>
          <a:prstGeom prst="rect">
            <a:avLst/>
          </a:prstGeom>
        </p:spPr>
        <p:txBody>
          <a:bodyPr wrap="square" lIns="0" tIns="0" rIns="0" bIns="0" rtlCol="0" anchor="t">
            <a:spAutoFit/>
          </a:bodyPr>
          <a:lstStyle/>
          <a:p>
            <a:pPr>
              <a:lnSpc>
                <a:spcPts val="4320"/>
              </a:lnSpc>
              <a:spcBef>
                <a:spcPct val="0"/>
              </a:spcBef>
            </a:pPr>
            <a:r>
              <a:rPr lang="en-US" sz="3600" err="1">
                <a:solidFill>
                  <a:schemeClr val="accent5"/>
                </a:solidFill>
                <a:latin typeface="Muli Bold"/>
              </a:rPr>
              <a:t>Nguồn</a:t>
            </a:r>
            <a:r>
              <a:rPr lang="en-US" sz="3600">
                <a:solidFill>
                  <a:schemeClr val="accent5"/>
                </a:solidFill>
                <a:latin typeface="Muli Bold"/>
              </a:rPr>
              <a:t> : </a:t>
            </a:r>
            <a:r>
              <a:rPr lang="en-US" sz="3600">
                <a:solidFill>
                  <a:srgbClr val="000000"/>
                </a:solidFill>
                <a:latin typeface="Muli Bold"/>
              </a:rPr>
              <a:t>nlp.uit.edu.vn/datasets. </a:t>
            </a:r>
          </a:p>
          <a:p>
            <a:pPr>
              <a:lnSpc>
                <a:spcPts val="4320"/>
              </a:lnSpc>
              <a:spcBef>
                <a:spcPct val="0"/>
              </a:spcBef>
            </a:pPr>
            <a:r>
              <a:rPr lang="en-US" sz="3600">
                <a:solidFill>
                  <a:schemeClr val="accent5"/>
                </a:solidFill>
                <a:latin typeface="Muli Bold"/>
              </a:rPr>
              <a:t>Thông tin </a:t>
            </a:r>
            <a:r>
              <a:rPr lang="en-US" sz="3600" err="1">
                <a:solidFill>
                  <a:schemeClr val="accent5"/>
                </a:solidFill>
                <a:latin typeface="Muli Bold"/>
              </a:rPr>
              <a:t>dữ</a:t>
            </a:r>
            <a:r>
              <a:rPr lang="en-US" sz="3600">
                <a:solidFill>
                  <a:schemeClr val="accent5"/>
                </a:solidFill>
                <a:latin typeface="Muli Bold"/>
              </a:rPr>
              <a:t> </a:t>
            </a:r>
            <a:r>
              <a:rPr lang="en-US" sz="3600" err="1">
                <a:solidFill>
                  <a:schemeClr val="accent5"/>
                </a:solidFill>
                <a:latin typeface="Muli Bold"/>
              </a:rPr>
              <a:t>liệu</a:t>
            </a:r>
            <a:r>
              <a:rPr lang="en-US" sz="3600">
                <a:solidFill>
                  <a:schemeClr val="accent5"/>
                </a:solidFill>
                <a:latin typeface="Muli Bold"/>
              </a:rPr>
              <a:t> : </a:t>
            </a:r>
            <a:r>
              <a:rPr lang="en-US" sz="3600">
                <a:solidFill>
                  <a:srgbClr val="000000"/>
                </a:solidFill>
                <a:latin typeface="Muli Bold"/>
              </a:rPr>
              <a:t>arxiv.org/pdf/1911.09339.pdf</a:t>
            </a:r>
          </a:p>
        </p:txBody>
      </p:sp>
      <p:sp>
        <p:nvSpPr>
          <p:cNvPr id="15" name="TextBox 15"/>
          <p:cNvSpPr txBox="1"/>
          <p:nvPr/>
        </p:nvSpPr>
        <p:spPr>
          <a:xfrm>
            <a:off x="7703871" y="2902910"/>
            <a:ext cx="9555429" cy="1102866"/>
          </a:xfrm>
          <a:prstGeom prst="rect">
            <a:avLst/>
          </a:prstGeom>
        </p:spPr>
        <p:txBody>
          <a:bodyPr lIns="0" tIns="0" rIns="0" bIns="0" rtlCol="0" anchor="t">
            <a:spAutoFit/>
          </a:bodyPr>
          <a:lstStyle/>
          <a:p>
            <a:pPr>
              <a:lnSpc>
                <a:spcPts val="4320"/>
              </a:lnSpc>
              <a:spcBef>
                <a:spcPct val="0"/>
              </a:spcBef>
            </a:pPr>
            <a:r>
              <a:rPr lang="en-US" sz="3600" err="1">
                <a:solidFill>
                  <a:schemeClr val="accent5"/>
                </a:solidFill>
                <a:latin typeface="Muli Bold"/>
              </a:rPr>
              <a:t>Nội</a:t>
            </a:r>
            <a:r>
              <a:rPr lang="en-US" sz="3600">
                <a:solidFill>
                  <a:schemeClr val="accent5"/>
                </a:solidFill>
                <a:latin typeface="Muli Bold"/>
              </a:rPr>
              <a:t> dung : </a:t>
            </a:r>
            <a:r>
              <a:rPr lang="en-US" sz="3600" err="1">
                <a:solidFill>
                  <a:srgbClr val="000000"/>
                </a:solidFill>
                <a:latin typeface="Muli Bold"/>
              </a:rPr>
              <a:t>Dữ</a:t>
            </a:r>
            <a:r>
              <a:rPr lang="en-US" sz="3600">
                <a:solidFill>
                  <a:srgbClr val="000000"/>
                </a:solidFill>
                <a:latin typeface="Muli Bold"/>
              </a:rPr>
              <a:t> </a:t>
            </a:r>
            <a:r>
              <a:rPr lang="en-US" sz="3600" err="1">
                <a:solidFill>
                  <a:srgbClr val="000000"/>
                </a:solidFill>
                <a:latin typeface="Muli Bold"/>
              </a:rPr>
              <a:t>liệu</a:t>
            </a:r>
            <a:r>
              <a:rPr lang="en-US" sz="3600">
                <a:solidFill>
                  <a:srgbClr val="000000"/>
                </a:solidFill>
                <a:latin typeface="Muli Bold"/>
              </a:rPr>
              <a:t> </a:t>
            </a:r>
            <a:r>
              <a:rPr lang="en-US" sz="3600" err="1">
                <a:solidFill>
                  <a:srgbClr val="000000"/>
                </a:solidFill>
                <a:latin typeface="Muli Bold"/>
              </a:rPr>
              <a:t>bài</a:t>
            </a:r>
            <a:r>
              <a:rPr lang="en-US" sz="3600">
                <a:solidFill>
                  <a:srgbClr val="000000"/>
                </a:solidFill>
                <a:latin typeface="Muli Bold"/>
              </a:rPr>
              <a:t> </a:t>
            </a:r>
            <a:r>
              <a:rPr lang="en-US" sz="3600" err="1">
                <a:solidFill>
                  <a:srgbClr val="000000"/>
                </a:solidFill>
                <a:latin typeface="Muli Bold"/>
              </a:rPr>
              <a:t>toán</a:t>
            </a:r>
            <a:r>
              <a:rPr lang="en-US" sz="3600">
                <a:solidFill>
                  <a:srgbClr val="000000"/>
                </a:solidFill>
                <a:latin typeface="Muli Bold"/>
              </a:rPr>
              <a:t> </a:t>
            </a:r>
            <a:r>
              <a:rPr lang="en-US" sz="3600" err="1">
                <a:solidFill>
                  <a:srgbClr val="000000"/>
                </a:solidFill>
                <a:latin typeface="Muli Bold"/>
              </a:rPr>
              <a:t>là</a:t>
            </a:r>
            <a:r>
              <a:rPr lang="en-US" sz="3600">
                <a:solidFill>
                  <a:srgbClr val="000000"/>
                </a:solidFill>
                <a:latin typeface="Muli Bold"/>
              </a:rPr>
              <a:t> </a:t>
            </a:r>
            <a:r>
              <a:rPr lang="en-US" sz="3600" err="1">
                <a:solidFill>
                  <a:srgbClr val="000000"/>
                </a:solidFill>
                <a:latin typeface="Muli Bold"/>
              </a:rPr>
              <a:t>các</a:t>
            </a:r>
            <a:r>
              <a:rPr lang="en-US" sz="3600">
                <a:solidFill>
                  <a:srgbClr val="000000"/>
                </a:solidFill>
                <a:latin typeface="Muli Bold"/>
              </a:rPr>
              <a:t> </a:t>
            </a:r>
            <a:r>
              <a:rPr lang="en-US" sz="3600" err="1">
                <a:solidFill>
                  <a:srgbClr val="000000"/>
                </a:solidFill>
                <a:latin typeface="Muli Bold"/>
              </a:rPr>
              <a:t>bình</a:t>
            </a:r>
            <a:r>
              <a:rPr lang="en-US" sz="3600">
                <a:solidFill>
                  <a:srgbClr val="000000"/>
                </a:solidFill>
                <a:latin typeface="Muli Bold"/>
              </a:rPr>
              <a:t> </a:t>
            </a:r>
            <a:r>
              <a:rPr lang="en-US" sz="3600" err="1">
                <a:solidFill>
                  <a:srgbClr val="000000"/>
                </a:solidFill>
                <a:latin typeface="Muli Bold"/>
              </a:rPr>
              <a:t>luận</a:t>
            </a:r>
            <a:r>
              <a:rPr lang="en-US" sz="3600">
                <a:solidFill>
                  <a:srgbClr val="000000"/>
                </a:solidFill>
                <a:latin typeface="Muli Bold"/>
              </a:rPr>
              <a:t> </a:t>
            </a:r>
            <a:r>
              <a:rPr lang="en-US" sz="3600" err="1">
                <a:solidFill>
                  <a:srgbClr val="000000"/>
                </a:solidFill>
                <a:latin typeface="Muli Bold"/>
              </a:rPr>
              <a:t>trên</a:t>
            </a:r>
            <a:r>
              <a:rPr lang="en-US" sz="3600">
                <a:solidFill>
                  <a:srgbClr val="000000"/>
                </a:solidFill>
                <a:latin typeface="Muli Bold"/>
              </a:rPr>
              <a:t> </a:t>
            </a:r>
            <a:r>
              <a:rPr lang="en-US" sz="3600" err="1">
                <a:solidFill>
                  <a:srgbClr val="000000"/>
                </a:solidFill>
                <a:latin typeface="Muli Bold"/>
              </a:rPr>
              <a:t>mạng</a:t>
            </a:r>
            <a:r>
              <a:rPr lang="en-US" sz="3600">
                <a:solidFill>
                  <a:srgbClr val="000000"/>
                </a:solidFill>
                <a:latin typeface="Muli Bold"/>
              </a:rPr>
              <a:t> </a:t>
            </a:r>
            <a:r>
              <a:rPr lang="en-US" sz="3600" err="1">
                <a:solidFill>
                  <a:srgbClr val="000000"/>
                </a:solidFill>
                <a:latin typeface="Muli Bold"/>
              </a:rPr>
              <a:t>xã</a:t>
            </a:r>
            <a:r>
              <a:rPr lang="en-US" sz="3600">
                <a:solidFill>
                  <a:srgbClr val="000000"/>
                </a:solidFill>
                <a:latin typeface="Muli Bold"/>
              </a:rPr>
              <a:t> </a:t>
            </a:r>
            <a:r>
              <a:rPr lang="en-US" sz="3600" err="1">
                <a:solidFill>
                  <a:srgbClr val="000000"/>
                </a:solidFill>
                <a:latin typeface="Muli Bold"/>
              </a:rPr>
              <a:t>hội</a:t>
            </a:r>
            <a:endParaRPr lang="en-US" sz="3600">
              <a:solidFill>
                <a:srgbClr val="000000"/>
              </a:solidFill>
              <a:latin typeface="Muli Bold"/>
            </a:endParaRPr>
          </a:p>
        </p:txBody>
      </p:sp>
      <p:sp>
        <p:nvSpPr>
          <p:cNvPr id="16" name="TextBox 16"/>
          <p:cNvSpPr txBox="1"/>
          <p:nvPr/>
        </p:nvSpPr>
        <p:spPr>
          <a:xfrm>
            <a:off x="7703871" y="4396120"/>
            <a:ext cx="9555429" cy="1654299"/>
          </a:xfrm>
          <a:prstGeom prst="rect">
            <a:avLst/>
          </a:prstGeom>
        </p:spPr>
        <p:txBody>
          <a:bodyPr lIns="0" tIns="0" rIns="0" bIns="0" rtlCol="0" anchor="t">
            <a:spAutoFit/>
          </a:bodyPr>
          <a:lstStyle/>
          <a:p>
            <a:pPr>
              <a:lnSpc>
                <a:spcPts val="4320"/>
              </a:lnSpc>
              <a:spcBef>
                <a:spcPct val="0"/>
              </a:spcBef>
            </a:pPr>
            <a:r>
              <a:rPr lang="en-US" sz="3600">
                <a:solidFill>
                  <a:schemeClr val="accent5"/>
                </a:solidFill>
                <a:latin typeface="Muli Bold"/>
              </a:rPr>
              <a:t>Chi </a:t>
            </a:r>
            <a:r>
              <a:rPr lang="en-US" sz="3600" err="1">
                <a:solidFill>
                  <a:schemeClr val="accent5"/>
                </a:solidFill>
                <a:latin typeface="Muli Bold"/>
              </a:rPr>
              <a:t>tiết</a:t>
            </a:r>
            <a:r>
              <a:rPr lang="en-US" sz="3600">
                <a:solidFill>
                  <a:schemeClr val="accent5"/>
                </a:solidFill>
                <a:latin typeface="Muli Bold"/>
              </a:rPr>
              <a:t> : </a:t>
            </a:r>
            <a:r>
              <a:rPr lang="en-US" sz="3600" err="1">
                <a:solidFill>
                  <a:srgbClr val="000000"/>
                </a:solidFill>
                <a:latin typeface="Muli Bold"/>
              </a:rPr>
              <a:t>Có</a:t>
            </a:r>
            <a:r>
              <a:rPr lang="en-US" sz="3600">
                <a:solidFill>
                  <a:srgbClr val="000000"/>
                </a:solidFill>
                <a:latin typeface="Muli Bold"/>
              </a:rPr>
              <a:t> </a:t>
            </a:r>
            <a:r>
              <a:rPr lang="en-US" sz="3600" err="1">
                <a:solidFill>
                  <a:srgbClr val="000000"/>
                </a:solidFill>
                <a:latin typeface="Muli Bold"/>
              </a:rPr>
              <a:t>khoảng</a:t>
            </a:r>
            <a:r>
              <a:rPr lang="en-US" sz="3600">
                <a:solidFill>
                  <a:srgbClr val="000000"/>
                </a:solidFill>
                <a:latin typeface="Muli Bold"/>
              </a:rPr>
              <a:t> 7000 </a:t>
            </a:r>
            <a:r>
              <a:rPr lang="en-US" sz="3600" err="1">
                <a:solidFill>
                  <a:srgbClr val="000000"/>
                </a:solidFill>
                <a:latin typeface="Muli Bold"/>
              </a:rPr>
              <a:t>đoạn</a:t>
            </a:r>
            <a:r>
              <a:rPr lang="en-US" sz="3600">
                <a:solidFill>
                  <a:srgbClr val="000000"/>
                </a:solidFill>
                <a:latin typeface="Muli Bold"/>
              </a:rPr>
              <a:t> </a:t>
            </a:r>
            <a:r>
              <a:rPr lang="en-US" sz="3600" err="1">
                <a:solidFill>
                  <a:srgbClr val="000000"/>
                </a:solidFill>
                <a:latin typeface="Muli Bold"/>
              </a:rPr>
              <a:t>dữ</a:t>
            </a:r>
            <a:r>
              <a:rPr lang="en-US" sz="3600">
                <a:solidFill>
                  <a:srgbClr val="000000"/>
                </a:solidFill>
                <a:latin typeface="Muli Bold"/>
              </a:rPr>
              <a:t> </a:t>
            </a:r>
            <a:r>
              <a:rPr lang="en-US" sz="3600" err="1">
                <a:solidFill>
                  <a:srgbClr val="000000"/>
                </a:solidFill>
                <a:latin typeface="Muli Bold"/>
              </a:rPr>
              <a:t>liệu</a:t>
            </a:r>
            <a:r>
              <a:rPr lang="en-US" sz="3600">
                <a:solidFill>
                  <a:srgbClr val="000000"/>
                </a:solidFill>
                <a:latin typeface="Muli Bold"/>
              </a:rPr>
              <a:t>. </a:t>
            </a:r>
            <a:r>
              <a:rPr lang="en-US" sz="3600" err="1">
                <a:solidFill>
                  <a:srgbClr val="000000"/>
                </a:solidFill>
                <a:latin typeface="Muli Bold"/>
              </a:rPr>
              <a:t>Mỗi</a:t>
            </a:r>
            <a:r>
              <a:rPr lang="en-US" sz="3600">
                <a:solidFill>
                  <a:srgbClr val="000000"/>
                </a:solidFill>
                <a:latin typeface="Muli Bold"/>
              </a:rPr>
              <a:t> </a:t>
            </a:r>
            <a:r>
              <a:rPr lang="en-US" sz="3600" err="1">
                <a:solidFill>
                  <a:srgbClr val="000000"/>
                </a:solidFill>
                <a:latin typeface="Muli Bold"/>
              </a:rPr>
              <a:t>đoạn</a:t>
            </a:r>
            <a:r>
              <a:rPr lang="en-US" sz="3600">
                <a:solidFill>
                  <a:srgbClr val="000000"/>
                </a:solidFill>
                <a:latin typeface="Muli Bold"/>
              </a:rPr>
              <a:t> </a:t>
            </a:r>
            <a:r>
              <a:rPr lang="en-US" sz="3600" err="1">
                <a:solidFill>
                  <a:srgbClr val="000000"/>
                </a:solidFill>
                <a:latin typeface="Muli Bold"/>
              </a:rPr>
              <a:t>dữ</a:t>
            </a:r>
            <a:r>
              <a:rPr lang="en-US" sz="3600">
                <a:solidFill>
                  <a:srgbClr val="000000"/>
                </a:solidFill>
                <a:latin typeface="Muli Bold"/>
              </a:rPr>
              <a:t> </a:t>
            </a:r>
            <a:r>
              <a:rPr lang="en-US" sz="3600" err="1">
                <a:solidFill>
                  <a:srgbClr val="000000"/>
                </a:solidFill>
                <a:latin typeface="Muli Bold"/>
              </a:rPr>
              <a:t>liệu</a:t>
            </a:r>
            <a:r>
              <a:rPr lang="en-US" sz="3600">
                <a:solidFill>
                  <a:srgbClr val="000000"/>
                </a:solidFill>
                <a:latin typeface="Muli Bold"/>
              </a:rPr>
              <a:t> </a:t>
            </a:r>
            <a:r>
              <a:rPr lang="en-US" sz="3600" err="1">
                <a:solidFill>
                  <a:srgbClr val="000000"/>
                </a:solidFill>
                <a:latin typeface="Muli Bold"/>
              </a:rPr>
              <a:t>là</a:t>
            </a:r>
            <a:r>
              <a:rPr lang="en-US" sz="3600">
                <a:solidFill>
                  <a:srgbClr val="000000"/>
                </a:solidFill>
                <a:latin typeface="Muli Bold"/>
              </a:rPr>
              <a:t> </a:t>
            </a:r>
            <a:r>
              <a:rPr lang="en-US" sz="3600" err="1">
                <a:solidFill>
                  <a:srgbClr val="000000"/>
                </a:solidFill>
                <a:latin typeface="Muli Bold"/>
              </a:rPr>
              <a:t>một</a:t>
            </a:r>
            <a:r>
              <a:rPr lang="en-US" sz="3600">
                <a:solidFill>
                  <a:srgbClr val="000000"/>
                </a:solidFill>
                <a:latin typeface="Muli Bold"/>
              </a:rPr>
              <a:t> </a:t>
            </a:r>
            <a:r>
              <a:rPr lang="en-US" sz="3600" err="1">
                <a:solidFill>
                  <a:srgbClr val="000000"/>
                </a:solidFill>
                <a:latin typeface="Muli Bold"/>
              </a:rPr>
              <a:t>bình</a:t>
            </a:r>
            <a:r>
              <a:rPr lang="en-US" sz="3600">
                <a:solidFill>
                  <a:srgbClr val="000000"/>
                </a:solidFill>
                <a:latin typeface="Muli Bold"/>
              </a:rPr>
              <a:t> </a:t>
            </a:r>
            <a:r>
              <a:rPr lang="en-US" sz="3600" err="1">
                <a:solidFill>
                  <a:srgbClr val="000000"/>
                </a:solidFill>
                <a:latin typeface="Muli Bold"/>
              </a:rPr>
              <a:t>luận</a:t>
            </a:r>
            <a:r>
              <a:rPr lang="en-US" sz="3600">
                <a:solidFill>
                  <a:srgbClr val="000000"/>
                </a:solidFill>
                <a:latin typeface="Muli Bold"/>
              </a:rPr>
              <a:t> </a:t>
            </a:r>
            <a:r>
              <a:rPr lang="en-US" sz="3600" err="1">
                <a:solidFill>
                  <a:srgbClr val="000000"/>
                </a:solidFill>
                <a:latin typeface="Muli Bold"/>
              </a:rPr>
              <a:t>và</a:t>
            </a:r>
            <a:r>
              <a:rPr lang="en-US" sz="3600">
                <a:solidFill>
                  <a:srgbClr val="000000"/>
                </a:solidFill>
                <a:latin typeface="Muli Bold"/>
              </a:rPr>
              <a:t> </a:t>
            </a:r>
            <a:r>
              <a:rPr lang="en-US" sz="3600" err="1">
                <a:solidFill>
                  <a:srgbClr val="000000"/>
                </a:solidFill>
                <a:latin typeface="Muli Bold"/>
              </a:rPr>
              <a:t>cảm</a:t>
            </a:r>
            <a:r>
              <a:rPr lang="en-US" sz="3600">
                <a:solidFill>
                  <a:srgbClr val="000000"/>
                </a:solidFill>
                <a:latin typeface="Muli Bold"/>
              </a:rPr>
              <a:t> </a:t>
            </a:r>
            <a:r>
              <a:rPr lang="en-US" sz="3600" err="1">
                <a:solidFill>
                  <a:srgbClr val="000000"/>
                </a:solidFill>
                <a:latin typeface="Muli Bold"/>
              </a:rPr>
              <a:t>xúc</a:t>
            </a:r>
            <a:r>
              <a:rPr lang="en-US" sz="3600">
                <a:solidFill>
                  <a:srgbClr val="000000"/>
                </a:solidFill>
                <a:latin typeface="Muli Bold"/>
              </a:rPr>
              <a:t> </a:t>
            </a:r>
            <a:r>
              <a:rPr lang="en-US" sz="3600" err="1">
                <a:solidFill>
                  <a:srgbClr val="000000"/>
                </a:solidFill>
                <a:latin typeface="Muli Bold"/>
              </a:rPr>
              <a:t>của</a:t>
            </a:r>
            <a:r>
              <a:rPr lang="en-US" sz="3600">
                <a:solidFill>
                  <a:srgbClr val="000000"/>
                </a:solidFill>
                <a:latin typeface="Muli Bold"/>
              </a:rPr>
              <a:t> </a:t>
            </a:r>
            <a:r>
              <a:rPr lang="en-US" sz="3600" err="1">
                <a:solidFill>
                  <a:srgbClr val="000000"/>
                </a:solidFill>
                <a:latin typeface="Muli Bold"/>
              </a:rPr>
              <a:t>người</a:t>
            </a:r>
            <a:r>
              <a:rPr lang="en-US" sz="3600">
                <a:solidFill>
                  <a:srgbClr val="000000"/>
                </a:solidFill>
                <a:latin typeface="Muli Bold"/>
              </a:rPr>
              <a:t> </a:t>
            </a:r>
            <a:r>
              <a:rPr lang="en-US" sz="3600" err="1">
                <a:solidFill>
                  <a:srgbClr val="000000"/>
                </a:solidFill>
                <a:latin typeface="Muli Bold"/>
              </a:rPr>
              <a:t>bình</a:t>
            </a:r>
            <a:r>
              <a:rPr lang="en-US" sz="3600">
                <a:solidFill>
                  <a:srgbClr val="000000"/>
                </a:solidFill>
                <a:latin typeface="Muli Bold"/>
              </a:rPr>
              <a:t> </a:t>
            </a:r>
            <a:r>
              <a:rPr lang="en-US" sz="3600" err="1">
                <a:solidFill>
                  <a:srgbClr val="000000"/>
                </a:solidFill>
                <a:latin typeface="Muli Bold"/>
              </a:rPr>
              <a:t>luận</a:t>
            </a:r>
            <a:endParaRPr lang="en-US" sz="3600">
              <a:solidFill>
                <a:srgbClr val="000000"/>
              </a:solidFill>
              <a:latin typeface="Muli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C11C4C-014B-52C1-8C3C-7599367F4D35}"/>
              </a:ext>
            </a:extLst>
          </p:cNvPr>
          <p:cNvPicPr>
            <a:picLocks noChangeAspect="1"/>
          </p:cNvPicPr>
          <p:nvPr/>
        </p:nvPicPr>
        <p:blipFill>
          <a:blip r:embed="rId2"/>
          <a:stretch>
            <a:fillRect/>
          </a:stretch>
        </p:blipFill>
        <p:spPr>
          <a:xfrm>
            <a:off x="3688080" y="3406408"/>
            <a:ext cx="14256970" cy="2819400"/>
          </a:xfrm>
          <a:prstGeom prst="rect">
            <a:avLst/>
          </a:prstGeom>
        </p:spPr>
      </p:pic>
      <p:grpSp>
        <p:nvGrpSpPr>
          <p:cNvPr id="13" name="Group 10">
            <a:extLst>
              <a:ext uri="{FF2B5EF4-FFF2-40B4-BE49-F238E27FC236}">
                <a16:creationId xmlns:a16="http://schemas.microsoft.com/office/drawing/2014/main" id="{F0A8E778-1A02-8E92-D76E-1FBC362E2435}"/>
              </a:ext>
            </a:extLst>
          </p:cNvPr>
          <p:cNvGrpSpPr/>
          <p:nvPr/>
        </p:nvGrpSpPr>
        <p:grpSpPr>
          <a:xfrm>
            <a:off x="-1219200" y="3170864"/>
            <a:ext cx="4800600" cy="3290488"/>
            <a:chOff x="0" y="0"/>
            <a:chExt cx="3619627" cy="3134614"/>
          </a:xfrm>
        </p:grpSpPr>
        <p:sp>
          <p:nvSpPr>
            <p:cNvPr id="14" name="Freeform 11">
              <a:extLst>
                <a:ext uri="{FF2B5EF4-FFF2-40B4-BE49-F238E27FC236}">
                  <a16:creationId xmlns:a16="http://schemas.microsoft.com/office/drawing/2014/main" id="{145279C3-4176-A114-5A52-CDC762DF644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6" name="TextBox 15">
            <a:extLst>
              <a:ext uri="{FF2B5EF4-FFF2-40B4-BE49-F238E27FC236}">
                <a16:creationId xmlns:a16="http://schemas.microsoft.com/office/drawing/2014/main" id="{5599546B-C4DE-0AA8-C0A2-C7200313F5B9}"/>
              </a:ext>
            </a:extLst>
          </p:cNvPr>
          <p:cNvSpPr txBox="1"/>
          <p:nvPr/>
        </p:nvSpPr>
        <p:spPr>
          <a:xfrm>
            <a:off x="342950" y="4000500"/>
            <a:ext cx="2819400" cy="1631216"/>
          </a:xfrm>
          <a:prstGeom prst="rect">
            <a:avLst/>
          </a:prstGeom>
          <a:noFill/>
        </p:spPr>
        <p:txBody>
          <a:bodyPr wrap="square">
            <a:spAutoFit/>
          </a:bodyPr>
          <a:lstStyle/>
          <a:p>
            <a:r>
              <a:rPr lang="en-US" sz="5000" b="0" i="0" u="none" strike="noStrike">
                <a:solidFill>
                  <a:srgbClr val="A4E473"/>
                </a:solidFill>
                <a:effectLst/>
                <a:latin typeface="Muli Bold" panose="020B0604020202020204" charset="0"/>
              </a:rPr>
              <a:t>UIT</a:t>
            </a:r>
            <a:endParaRPr lang="en-US" sz="5000">
              <a:solidFill>
                <a:srgbClr val="A4E473"/>
              </a:solidFill>
              <a:effectLst/>
              <a:latin typeface="Muli Bold" panose="020B0604020202020204" charset="0"/>
            </a:endParaRPr>
          </a:p>
          <a:p>
            <a:r>
              <a:rPr lang="en-US" sz="5000" b="0" i="0" u="none" strike="noStrike">
                <a:solidFill>
                  <a:srgbClr val="A4E473"/>
                </a:solidFill>
                <a:effectLst/>
                <a:latin typeface="Muli Bold" panose="020B0604020202020204" charset="0"/>
              </a:rPr>
              <a:t>VSMEC</a:t>
            </a:r>
            <a:endParaRPr lang="en-US" sz="5000">
              <a:solidFill>
                <a:srgbClr val="A4E473"/>
              </a:solidFill>
              <a:effectLst/>
              <a:latin typeface="Muli Bold" panose="020B0604020202020204" charset="0"/>
            </a:endParaRPr>
          </a:p>
        </p:txBody>
      </p:sp>
    </p:spTree>
    <p:extLst>
      <p:ext uri="{BB962C8B-B14F-4D97-AF65-F5344CB8AC3E}">
        <p14:creationId xmlns:p14="http://schemas.microsoft.com/office/powerpoint/2010/main" val="120630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1508" y="371687"/>
            <a:ext cx="18004984" cy="9543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15" ma:contentTypeDescription="Tạo tài liệu mới." ma:contentTypeScope="" ma:versionID="635069e5848204dd1211d93cd79e14c3">
  <xsd:schema xmlns:xsd="http://www.w3.org/2001/XMLSchema" xmlns:xs="http://www.w3.org/2001/XMLSchema" xmlns:p="http://schemas.microsoft.com/office/2006/metadata/properties" xmlns:ns3="565153f7-e6fa-4164-8663-0c8fda6c61a0" xmlns:ns4="15466472-23e8-46f6-9a02-d1b0101cc19b" targetNamespace="http://schemas.microsoft.com/office/2006/metadata/properties" ma:root="true" ma:fieldsID="bb4765fcbfe9e2c94d30347fda118735" ns3:_="" ns4:_="">
    <xsd:import namespace="565153f7-e6fa-4164-8663-0c8fda6c61a0"/>
    <xsd:import namespace="15466472-23e8-46f6-9a02-d1b0101cc19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466472-23e8-46f6-9a02-d1b0101cc19b" elementFormDefault="qualified">
    <xsd:import namespace="http://schemas.microsoft.com/office/2006/documentManagement/types"/>
    <xsd:import namespace="http://schemas.microsoft.com/office/infopath/2007/PartnerControls"/>
    <xsd:element name="SharedWithUsers" ma:index="17"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hia sẻ Có Chi tiết" ma:internalName="SharedWithDetails" ma:readOnly="true">
      <xsd:simpleType>
        <xsd:restriction base="dms:Note">
          <xsd:maxLength value="255"/>
        </xsd:restriction>
      </xsd:simpleType>
    </xsd:element>
    <xsd:element name="SharingHintHash" ma:index="19"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65153f7-e6fa-4164-8663-0c8fda6c61a0" xsi:nil="true"/>
  </documentManagement>
</p:properties>
</file>

<file path=customXml/itemProps1.xml><?xml version="1.0" encoding="utf-8"?>
<ds:datastoreItem xmlns:ds="http://schemas.openxmlformats.org/officeDocument/2006/customXml" ds:itemID="{8D22C3E9-F1A7-4B0A-926E-C2FA7139477A}">
  <ds:schemaRefs>
    <ds:schemaRef ds:uri="http://schemas.microsoft.com/sharepoint/v3/contenttype/forms"/>
  </ds:schemaRefs>
</ds:datastoreItem>
</file>

<file path=customXml/itemProps2.xml><?xml version="1.0" encoding="utf-8"?>
<ds:datastoreItem xmlns:ds="http://schemas.openxmlformats.org/officeDocument/2006/customXml" ds:itemID="{F125D541-F1F5-469A-B3BB-ED391F22E9C9}">
  <ds:schemaRefs>
    <ds:schemaRef ds:uri="15466472-23e8-46f6-9a02-d1b0101cc19b"/>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6DB32F-9784-425E-B893-FA369BB72E90}">
  <ds:schemaRefs>
    <ds:schemaRef ds:uri="http://schemas.microsoft.com/office/2006/documentManagement/types"/>
    <ds:schemaRef ds:uri="565153f7-e6fa-4164-8663-0c8fda6c61a0"/>
    <ds:schemaRef ds:uri="http://purl.org/dc/elements/1.1/"/>
    <ds:schemaRef ds:uri="http://schemas.microsoft.com/office/2006/metadata/properties"/>
    <ds:schemaRef ds:uri="15466472-23e8-46f6-9a02-d1b0101cc19b"/>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5324</Words>
  <Application>Microsoft Office PowerPoint</Application>
  <PresentationFormat>Custom</PresentationFormat>
  <Paragraphs>301</Paragraphs>
  <Slides>52</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Open Sans</vt:lpstr>
      <vt:lpstr>Calibri</vt:lpstr>
      <vt:lpstr>Arial</vt:lpstr>
      <vt:lpstr>KaTeX_Main</vt:lpstr>
      <vt:lpstr>KaTeX_Math</vt:lpstr>
      <vt:lpstr>Muli Bold Bold</vt:lpstr>
      <vt:lpstr>Cambria Math</vt:lpstr>
      <vt:lpstr>Segoe WPC</vt:lpstr>
      <vt:lpstr>Roboto Slab</vt:lpstr>
      <vt:lpstr>Muli Bold</vt:lpstr>
      <vt:lpstr>Muli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Social Media</dc:title>
  <dc:creator>Trung Bùi</dc:creator>
  <cp:lastModifiedBy>Bùi Nguyễn Anh Trung</cp:lastModifiedBy>
  <cp:revision>2</cp:revision>
  <dcterms:created xsi:type="dcterms:W3CDTF">2006-08-16T00:00:00Z</dcterms:created>
  <dcterms:modified xsi:type="dcterms:W3CDTF">2023-06-28T03:15:36Z</dcterms:modified>
  <dc:identifier>DAFjiksqzHg</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