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91" r:id="rId3"/>
    <p:sldId id="294" r:id="rId4"/>
    <p:sldId id="296" r:id="rId5"/>
    <p:sldId id="297" r:id="rId6"/>
    <p:sldId id="293" r:id="rId7"/>
    <p:sldId id="257" r:id="rId8"/>
    <p:sldId id="258" r:id="rId9"/>
    <p:sldId id="259" r:id="rId10"/>
    <p:sldId id="260" r:id="rId11"/>
    <p:sldId id="261" r:id="rId12"/>
    <p:sldId id="262" r:id="rId13"/>
    <p:sldId id="263" r:id="rId14"/>
    <p:sldId id="264" r:id="rId15"/>
    <p:sldId id="267" r:id="rId16"/>
    <p:sldId id="268" r:id="rId17"/>
    <p:sldId id="266" r:id="rId18"/>
    <p:sldId id="270" r:id="rId19"/>
    <p:sldId id="271" r:id="rId20"/>
    <p:sldId id="272" r:id="rId21"/>
    <p:sldId id="265" r:id="rId22"/>
    <p:sldId id="273" r:id="rId23"/>
    <p:sldId id="274" r:id="rId24"/>
    <p:sldId id="275" r:id="rId25"/>
    <p:sldId id="276" r:id="rId26"/>
    <p:sldId id="269" r:id="rId27"/>
    <p:sldId id="277" r:id="rId28"/>
    <p:sldId id="298" r:id="rId29"/>
    <p:sldId id="299" r:id="rId30"/>
    <p:sldId id="300" r:id="rId31"/>
    <p:sldId id="278" r:id="rId32"/>
    <p:sldId id="280" r:id="rId33"/>
    <p:sldId id="281" r:id="rId34"/>
    <p:sldId id="289" r:id="rId35"/>
    <p:sldId id="290" r:id="rId36"/>
    <p:sldId id="282" r:id="rId37"/>
    <p:sldId id="283" r:id="rId38"/>
    <p:sldId id="284" r:id="rId39"/>
    <p:sldId id="285" r:id="rId40"/>
    <p:sldId id="286" r:id="rId41"/>
    <p:sldId id="287" r:id="rId42"/>
    <p:sldId id="288" r:id="rId43"/>
    <p:sldId id="301" r:id="rId44"/>
    <p:sldId id="302" r:id="rId45"/>
    <p:sldId id="27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67" d="100"/>
          <a:sy n="67" d="100"/>
        </p:scale>
        <p:origin x="-142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E677EF-1422-45E6-941A-A09D4689E3A0}" type="datetimeFigureOut">
              <a:rPr lang="en-US" smtClean="0"/>
              <a:t>6/22/2016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3061C0-ECF4-4C85-987E-DFA4F68E3764}" type="slidenum">
              <a:rPr lang="en-US" smtClean="0"/>
              <a:t>‹#›</a:t>
            </a:fld>
            <a:endParaRPr lang="en-US"/>
          </a:p>
        </p:txBody>
      </p:sp>
    </p:spTree>
    <p:extLst>
      <p:ext uri="{BB962C8B-B14F-4D97-AF65-F5344CB8AC3E}">
        <p14:creationId xmlns:p14="http://schemas.microsoft.com/office/powerpoint/2010/main" val="3788663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3061C0-ECF4-4C85-987E-DFA4F68E3764}" type="slidenum">
              <a:rPr lang="en-US" smtClean="0"/>
              <a:t>1</a:t>
            </a:fld>
            <a:endParaRPr lang="en-US"/>
          </a:p>
        </p:txBody>
      </p:sp>
    </p:spTree>
    <p:extLst>
      <p:ext uri="{BB962C8B-B14F-4D97-AF65-F5344CB8AC3E}">
        <p14:creationId xmlns:p14="http://schemas.microsoft.com/office/powerpoint/2010/main" val="2029213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D21569-E145-44DF-8702-4ED0E0A35E45}" type="datetime1">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4ED1E5-3D35-4EA7-B689-1F6CF92AD4F3}" type="datetime1">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D1C2B-669E-400C-A45F-771F56218D6F}" type="datetime1">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094744-CD44-4080-BB36-05F32890A151}" type="datetime1">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5646F2-1230-4ED1-A472-6D2C6CDB11B4}" type="datetime1">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02224B-E268-41BA-AAE2-C19F3CAE2592}" type="datetime1">
              <a:rPr lang="en-US" smtClean="0"/>
              <a:t>6/22/2016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69CDF8-311D-422C-BC78-61145878DE36}" type="datetime1">
              <a:rPr lang="en-US" smtClean="0"/>
              <a:t>6/22/2016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62BD01-C2AD-418F-85E0-A42741F9A232}" type="datetime1">
              <a:rPr lang="en-US" smtClean="0"/>
              <a:t>6/22/2016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7DA44-BE44-4197-9085-DE700A1F1BCD}" type="datetime1">
              <a:rPr lang="en-US" smtClean="0"/>
              <a:t>6/22/2016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3BE894-B42C-476C-BF25-2297F588F3AE}" type="datetime1">
              <a:rPr lang="en-US" smtClean="0"/>
              <a:t>6/22/2016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C94106-89A9-4CF4-93F7-5A92FB6B7BEF}" type="datetime1">
              <a:rPr lang="en-US" smtClean="0"/>
              <a:t>6/22/2016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9853A-B4C6-454A-BCE4-2B60DA3C5ED3}" type="datetime1">
              <a:rPr lang="en-US" smtClean="0"/>
              <a:t>6/22/2016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Linux Investigation</a:t>
            </a:r>
            <a:endParaRPr lang="en-US" b="1" dirty="0"/>
          </a:p>
        </p:txBody>
      </p:sp>
      <p:sp>
        <p:nvSpPr>
          <p:cNvPr id="3" name="Slide Number Placeholder 2"/>
          <p:cNvSpPr>
            <a:spLocks noGrp="1"/>
          </p:cNvSpPr>
          <p:nvPr>
            <p:ph type="sldNum" sz="quarter" idx="12"/>
          </p:nvPr>
        </p:nvSpPr>
        <p:spPr/>
        <p:txBody>
          <a:bodyPr/>
          <a:lstStyle/>
          <a:p>
            <a:fld id="{68ADE884-719B-46D3-919B-68F958E65AE1}" type="slidenum">
              <a:rPr lang="en-US" smtClean="0"/>
              <a:t>1</a:t>
            </a:fld>
            <a:endParaRPr lang="en-US" dirty="0"/>
          </a:p>
        </p:txBody>
      </p:sp>
    </p:spTree>
    <p:extLst>
      <p:ext uri="{BB962C8B-B14F-4D97-AF65-F5344CB8AC3E}">
        <p14:creationId xmlns:p14="http://schemas.microsoft.com/office/powerpoint/2010/main" val="1297972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vi editor</a:t>
            </a:r>
            <a:endParaRPr lang="en-US" dirty="0"/>
          </a:p>
        </p:txBody>
      </p:sp>
      <p:sp>
        <p:nvSpPr>
          <p:cNvPr id="3" name="Content Placeholder 2"/>
          <p:cNvSpPr>
            <a:spLocks noGrp="1"/>
          </p:cNvSpPr>
          <p:nvPr>
            <p:ph idx="1"/>
          </p:nvPr>
        </p:nvSpPr>
        <p:spPr/>
        <p:txBody>
          <a:bodyPr/>
          <a:lstStyle/>
          <a:p>
            <a:pPr lvl="0"/>
            <a:r>
              <a:rPr lang="en-US" dirty="0"/>
              <a:t>Search</a:t>
            </a:r>
          </a:p>
          <a:p>
            <a:pPr marL="0" indent="0">
              <a:buNone/>
            </a:pPr>
            <a:r>
              <a:rPr lang="en-US" dirty="0" smtClean="0"/>
              <a:t>	/</a:t>
            </a:r>
            <a:r>
              <a:rPr lang="en-US" dirty="0" err="1"/>
              <a:t>findtext</a:t>
            </a:r>
            <a:endParaRPr lang="en-US" dirty="0"/>
          </a:p>
          <a:p>
            <a:pPr marL="0" indent="0">
              <a:buNone/>
            </a:pPr>
            <a:r>
              <a:rPr lang="en-US" dirty="0" smtClean="0"/>
              <a:t>	n</a:t>
            </a:r>
            <a:r>
              <a:rPr lang="en-US" dirty="0"/>
              <a:t>	// repeat search in same direction</a:t>
            </a:r>
          </a:p>
          <a:p>
            <a:pPr lvl="0"/>
            <a:r>
              <a:rPr lang="en-US" dirty="0"/>
              <a:t>Movement </a:t>
            </a:r>
            <a:endParaRPr lang="en-US" dirty="0" smtClean="0"/>
          </a:p>
          <a:p>
            <a:pPr marL="914400" lvl="2" indent="0">
              <a:buNone/>
            </a:pPr>
            <a:r>
              <a:rPr lang="en-US" sz="3200" dirty="0"/>
              <a:t>:0	</a:t>
            </a:r>
            <a:r>
              <a:rPr lang="en-US" sz="3200" dirty="0" smtClean="0"/>
              <a:t>//go </a:t>
            </a:r>
            <a:r>
              <a:rPr lang="en-US" sz="3200" dirty="0"/>
              <a:t>to the </a:t>
            </a:r>
            <a:r>
              <a:rPr lang="en-US" sz="3200" dirty="0" smtClean="0"/>
              <a:t>beginning </a:t>
            </a:r>
            <a:r>
              <a:rPr lang="en-US" sz="3200" dirty="0"/>
              <a:t>of file</a:t>
            </a:r>
          </a:p>
          <a:p>
            <a:pPr marL="0" indent="0">
              <a:buNone/>
            </a:pPr>
            <a:r>
              <a:rPr lang="en-US" dirty="0" smtClean="0"/>
              <a:t>	G</a:t>
            </a:r>
            <a:r>
              <a:rPr lang="en-US" dirty="0"/>
              <a:t>	// go to the end of file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430022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Permissions and </a:t>
            </a:r>
            <a:r>
              <a:rPr lang="en-US" b="1" dirty="0" smtClean="0"/>
              <a:t>ownership</a:t>
            </a:r>
            <a:endParaRPr lang="en-US" dirty="0"/>
          </a:p>
        </p:txBody>
      </p:sp>
      <p:sp>
        <p:nvSpPr>
          <p:cNvPr id="3" name="Content Placeholder 2"/>
          <p:cNvSpPr>
            <a:spLocks noGrp="1"/>
          </p:cNvSpPr>
          <p:nvPr>
            <p:ph idx="1"/>
          </p:nvPr>
        </p:nvSpPr>
        <p:spPr/>
        <p:txBody>
          <a:bodyPr>
            <a:normAutofit/>
          </a:bodyPr>
          <a:lstStyle/>
          <a:p>
            <a:r>
              <a:rPr lang="en-US" dirty="0" smtClean="0"/>
              <a:t>To see permission use </a:t>
            </a:r>
            <a:r>
              <a:rPr lang="en-US" dirty="0" err="1" smtClean="0"/>
              <a:t>cmd</a:t>
            </a:r>
            <a:r>
              <a:rPr lang="en-US" dirty="0" smtClean="0"/>
              <a:t> </a:t>
            </a:r>
            <a:r>
              <a:rPr lang="en-US" dirty="0" err="1" smtClean="0"/>
              <a:t>ls</a:t>
            </a:r>
            <a:r>
              <a:rPr lang="en-US" dirty="0" smtClean="0"/>
              <a:t> </a:t>
            </a:r>
            <a:r>
              <a:rPr lang="en-US" dirty="0"/>
              <a:t>–l 	</a:t>
            </a:r>
            <a:endParaRPr lang="en-US" dirty="0" smtClean="0"/>
          </a:p>
          <a:p>
            <a:pPr marL="0" indent="0">
              <a:buNone/>
            </a:pPr>
            <a:r>
              <a:rPr lang="en-US" dirty="0" smtClean="0"/>
              <a:t>	// </a:t>
            </a:r>
            <a:r>
              <a:rPr lang="en-US" dirty="0"/>
              <a:t>“-” is a file, “d” is a directory, “l” is a link,</a:t>
            </a:r>
          </a:p>
          <a:p>
            <a:pPr marL="0" indent="0">
              <a:buNone/>
            </a:pPr>
            <a:r>
              <a:rPr lang="en-US" dirty="0" smtClean="0"/>
              <a:t>	// </a:t>
            </a:r>
            <a:r>
              <a:rPr lang="en-US" dirty="0"/>
              <a:t>‘u’  user,  ’ g ‘ group,  ‘o’  other,  ‘a’  all</a:t>
            </a:r>
          </a:p>
          <a:p>
            <a:pPr marL="0" indent="0">
              <a:buNone/>
            </a:pPr>
            <a:r>
              <a:rPr lang="en-US" dirty="0" smtClean="0"/>
              <a:t>	// </a:t>
            </a:r>
            <a:r>
              <a:rPr lang="en-US" dirty="0"/>
              <a:t>‘+’ add,  ‘-‘ remove, ‘=’ set permission </a:t>
            </a:r>
            <a:endParaRPr lang="en-US" dirty="0" smtClean="0"/>
          </a:p>
          <a:p>
            <a:r>
              <a:rPr lang="en-US" dirty="0" smtClean="0"/>
              <a:t>To change permission	</a:t>
            </a:r>
          </a:p>
          <a:p>
            <a:pPr marL="0" indent="0">
              <a:buNone/>
            </a:pPr>
            <a:r>
              <a:rPr lang="en-US" dirty="0"/>
              <a:t>	</a:t>
            </a:r>
            <a:r>
              <a:rPr lang="en-US" dirty="0" smtClean="0"/>
              <a:t>Ex</a:t>
            </a:r>
            <a:r>
              <a:rPr lang="en-US" dirty="0"/>
              <a:t>: </a:t>
            </a:r>
            <a:r>
              <a:rPr lang="en-US" dirty="0" err="1"/>
              <a:t>chmod</a:t>
            </a:r>
            <a:r>
              <a:rPr lang="en-US" dirty="0"/>
              <a:t> u=</a:t>
            </a:r>
            <a:r>
              <a:rPr lang="en-US" dirty="0" err="1"/>
              <a:t>rwx</a:t>
            </a:r>
            <a:r>
              <a:rPr lang="en-US" dirty="0"/>
              <a:t> filename</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5546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b="1" dirty="0"/>
              <a:t>Permissions and </a:t>
            </a:r>
            <a:r>
              <a:rPr lang="en-US" b="1" dirty="0" smtClean="0"/>
              <a:t>ownership</a:t>
            </a:r>
            <a:endParaRPr lang="en-US"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pic>
        <p:nvPicPr>
          <p:cNvPr id="2050" name="Picture 2" descr="C:\Users\intern21\Desktop\fil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09" y="1730364"/>
            <a:ext cx="8205971" cy="413703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964384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Permissions and </a:t>
            </a:r>
            <a:r>
              <a:rPr lang="en-US" b="1" dirty="0" smtClean="0"/>
              <a:t>ownership</a:t>
            </a:r>
            <a:endParaRPr lang="en-US" dirty="0"/>
          </a:p>
        </p:txBody>
      </p:sp>
      <p:sp>
        <p:nvSpPr>
          <p:cNvPr id="3" name="Content Placeholder 2"/>
          <p:cNvSpPr>
            <a:spLocks noGrp="1"/>
          </p:cNvSpPr>
          <p:nvPr>
            <p:ph idx="1"/>
          </p:nvPr>
        </p:nvSpPr>
        <p:spPr/>
        <p:txBody>
          <a:bodyPr/>
          <a:lstStyle/>
          <a:p>
            <a:r>
              <a:rPr lang="en-US" dirty="0"/>
              <a:t>Setting ownership </a:t>
            </a:r>
          </a:p>
          <a:p>
            <a:pPr marL="0" indent="0">
              <a:buNone/>
            </a:pPr>
            <a:r>
              <a:rPr lang="en-US" dirty="0" err="1"/>
              <a:t>chgrp</a:t>
            </a:r>
            <a:r>
              <a:rPr lang="en-US" dirty="0"/>
              <a:t>  	 –c 	&lt;group&gt;	 	</a:t>
            </a:r>
            <a:r>
              <a:rPr lang="en-US" dirty="0" smtClean="0"/>
              <a:t>	&lt;</a:t>
            </a:r>
            <a:r>
              <a:rPr lang="en-US" dirty="0"/>
              <a:t>files&gt;</a:t>
            </a:r>
          </a:p>
          <a:p>
            <a:pPr marL="0" indent="0">
              <a:buNone/>
            </a:pPr>
            <a:r>
              <a:rPr lang="en-US" dirty="0" err="1"/>
              <a:t>chown</a:t>
            </a:r>
            <a:r>
              <a:rPr lang="en-US" dirty="0"/>
              <a:t>	 –c	 &lt;user&gt; 			&lt;files&gt;</a:t>
            </a:r>
          </a:p>
          <a:p>
            <a:pPr marL="0" indent="0">
              <a:buNone/>
            </a:pPr>
            <a:r>
              <a:rPr lang="en-US" dirty="0" err="1" smtClean="0"/>
              <a:t>chown</a:t>
            </a:r>
            <a:r>
              <a:rPr lang="en-US" dirty="0"/>
              <a:t>	 –c 	&lt;user&gt;:&lt;group&gt;		&lt;files&gt;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763176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Finding files and </a:t>
            </a:r>
            <a:r>
              <a:rPr lang="en-US" b="1" dirty="0" smtClean="0"/>
              <a:t>directories</a:t>
            </a:r>
            <a:endParaRPr lang="en-US" dirty="0"/>
          </a:p>
        </p:txBody>
      </p:sp>
      <p:sp>
        <p:nvSpPr>
          <p:cNvPr id="3" name="Content Placeholder 2"/>
          <p:cNvSpPr>
            <a:spLocks noGrp="1"/>
          </p:cNvSpPr>
          <p:nvPr>
            <p:ph idx="1"/>
          </p:nvPr>
        </p:nvSpPr>
        <p:spPr/>
        <p:txBody>
          <a:bodyPr/>
          <a:lstStyle/>
          <a:p>
            <a:r>
              <a:rPr lang="en-US" dirty="0" smtClean="0"/>
              <a:t>Finding file or directory</a:t>
            </a:r>
          </a:p>
          <a:p>
            <a:r>
              <a:rPr lang="en-US" dirty="0" smtClean="0"/>
              <a:t>find </a:t>
            </a:r>
            <a:r>
              <a:rPr lang="en-US" dirty="0"/>
              <a:t>	&lt;path&gt;	 &lt;options&gt;	-print</a:t>
            </a:r>
          </a:p>
          <a:p>
            <a:pPr marL="0" indent="0">
              <a:buNone/>
            </a:pPr>
            <a:r>
              <a:rPr lang="en-US" dirty="0" smtClean="0"/>
              <a:t>	Ex: find  </a:t>
            </a:r>
            <a:r>
              <a:rPr lang="en-US" dirty="0"/>
              <a:t>	/ 	-name	</a:t>
            </a:r>
            <a:r>
              <a:rPr lang="en-US" dirty="0" err="1"/>
              <a:t>abc</a:t>
            </a:r>
            <a:r>
              <a:rPr lang="en-US" dirty="0"/>
              <a:t> 	-print </a:t>
            </a:r>
          </a:p>
          <a:p>
            <a:r>
              <a:rPr lang="en-US" dirty="0"/>
              <a:t>Finding </a:t>
            </a:r>
            <a:r>
              <a:rPr lang="en-US" dirty="0" smtClean="0"/>
              <a:t>text in </a:t>
            </a:r>
            <a:r>
              <a:rPr lang="en-US" dirty="0"/>
              <a:t>file</a:t>
            </a:r>
          </a:p>
          <a:p>
            <a:pPr marL="0" indent="0">
              <a:buNone/>
            </a:pPr>
            <a:r>
              <a:rPr lang="en-US" dirty="0" smtClean="0"/>
              <a:t>	</a:t>
            </a:r>
            <a:r>
              <a:rPr lang="en-US" dirty="0" err="1" smtClean="0"/>
              <a:t>grep</a:t>
            </a:r>
            <a:r>
              <a:rPr lang="en-US" dirty="0" smtClean="0"/>
              <a:t> </a:t>
            </a:r>
            <a:r>
              <a:rPr lang="en-US" dirty="0"/>
              <a:t>	[option </a:t>
            </a:r>
            <a:r>
              <a:rPr lang="en-US" dirty="0" smtClean="0"/>
              <a:t>]  </a:t>
            </a:r>
            <a:r>
              <a:rPr lang="en-US" dirty="0"/>
              <a:t>&lt;find text&gt;	&lt;path&gt;</a:t>
            </a:r>
          </a:p>
          <a:p>
            <a:pPr marL="0" indent="0">
              <a:buNone/>
            </a:pPr>
            <a:r>
              <a:rPr lang="en-US" dirty="0" smtClean="0"/>
              <a:t>	Ex: </a:t>
            </a:r>
            <a:r>
              <a:rPr lang="en-US" dirty="0" err="1" smtClean="0"/>
              <a:t>grep</a:t>
            </a:r>
            <a:r>
              <a:rPr lang="en-US" dirty="0" smtClean="0"/>
              <a:t> </a:t>
            </a:r>
            <a:r>
              <a:rPr lang="en-US" dirty="0"/>
              <a:t>	-c	‘</a:t>
            </a:r>
            <a:r>
              <a:rPr lang="en-US" dirty="0" err="1"/>
              <a:t>abc</a:t>
            </a:r>
            <a:r>
              <a:rPr lang="en-US" dirty="0"/>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498105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b="1" dirty="0"/>
              <a:t>Wildcards</a:t>
            </a:r>
          </a:p>
        </p:txBody>
      </p:sp>
      <p:sp>
        <p:nvSpPr>
          <p:cNvPr id="3" name="Content Placeholder 2"/>
          <p:cNvSpPr>
            <a:spLocks noGrp="1"/>
          </p:cNvSpPr>
          <p:nvPr>
            <p:ph idx="1"/>
          </p:nvPr>
        </p:nvSpPr>
        <p:spPr>
          <a:xfrm>
            <a:off x="457200" y="1600200"/>
            <a:ext cx="8229600" cy="4525963"/>
          </a:xfrm>
        </p:spPr>
        <p:txBody>
          <a:bodyPr/>
          <a:lstStyle/>
          <a:p>
            <a:r>
              <a:rPr lang="en-US" dirty="0" smtClean="0"/>
              <a:t>expanded </a:t>
            </a:r>
            <a:r>
              <a:rPr lang="en-US" dirty="0"/>
              <a:t>by the shell before passed to  the command </a:t>
            </a:r>
          </a:p>
          <a:p>
            <a:r>
              <a:rPr lang="en-US" dirty="0"/>
              <a:t>*		</a:t>
            </a:r>
            <a:r>
              <a:rPr lang="en-US" dirty="0" smtClean="0"/>
              <a:t>	// matches zero or more char</a:t>
            </a:r>
            <a:endParaRPr lang="en-US" dirty="0"/>
          </a:p>
          <a:p>
            <a:r>
              <a:rPr lang="en-US" dirty="0"/>
              <a:t>?		</a:t>
            </a:r>
            <a:r>
              <a:rPr lang="en-US" dirty="0" smtClean="0"/>
              <a:t>	// matches any one char</a:t>
            </a:r>
            <a:endParaRPr lang="en-US" dirty="0"/>
          </a:p>
          <a:p>
            <a:r>
              <a:rPr lang="en-US" dirty="0"/>
              <a:t>[chars]		</a:t>
            </a:r>
            <a:r>
              <a:rPr lang="en-US" dirty="0" smtClean="0"/>
              <a:t>// </a:t>
            </a:r>
            <a:r>
              <a:rPr lang="en-US" dirty="0"/>
              <a:t>any character in set</a:t>
            </a:r>
          </a:p>
          <a:p>
            <a:r>
              <a:rPr lang="en-US" dirty="0"/>
              <a:t>[!chars]		// </a:t>
            </a:r>
            <a:r>
              <a:rPr lang="en-US" dirty="0" smtClean="0"/>
              <a:t>not any char in set</a:t>
            </a:r>
          </a:p>
          <a:p>
            <a:r>
              <a:rPr lang="en-US" dirty="0" smtClean="0"/>
              <a:t>Ex: </a:t>
            </a:r>
            <a:r>
              <a:rPr lang="en-US" dirty="0" err="1"/>
              <a:t>ls</a:t>
            </a:r>
            <a:r>
              <a:rPr lang="en-US" dirty="0"/>
              <a:t> ![b-c]*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723561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I/O redirection </a:t>
            </a:r>
          </a:p>
        </p:txBody>
      </p:sp>
      <p:sp>
        <p:nvSpPr>
          <p:cNvPr id="3" name="Content Placeholder 2"/>
          <p:cNvSpPr>
            <a:spLocks noGrp="1"/>
          </p:cNvSpPr>
          <p:nvPr>
            <p:ph idx="1"/>
          </p:nvPr>
        </p:nvSpPr>
        <p:spPr/>
        <p:txBody>
          <a:bodyPr/>
          <a:lstStyle/>
          <a:p>
            <a:r>
              <a:rPr lang="en-US" dirty="0" smtClean="0"/>
              <a:t>command  </a:t>
            </a:r>
            <a:r>
              <a:rPr lang="en-US" dirty="0"/>
              <a:t>&lt; </a:t>
            </a:r>
            <a:r>
              <a:rPr lang="en-US" dirty="0" smtClean="0"/>
              <a:t>file	// redirect file as input</a:t>
            </a:r>
            <a:endParaRPr lang="en-US" dirty="0"/>
          </a:p>
          <a:p>
            <a:r>
              <a:rPr lang="en-US" dirty="0"/>
              <a:t>command  &gt; </a:t>
            </a:r>
            <a:r>
              <a:rPr lang="en-US" dirty="0" smtClean="0"/>
              <a:t>file	// </a:t>
            </a:r>
            <a:r>
              <a:rPr lang="en-US" dirty="0"/>
              <a:t>redirect file as </a:t>
            </a:r>
            <a:r>
              <a:rPr lang="en-US" dirty="0" smtClean="0"/>
              <a:t>output</a:t>
            </a:r>
            <a:endParaRPr lang="en-US" dirty="0"/>
          </a:p>
          <a:p>
            <a:r>
              <a:rPr lang="en-US" dirty="0"/>
              <a:t>command  &gt;&gt; file	// append to the end of file</a:t>
            </a:r>
          </a:p>
          <a:p>
            <a:r>
              <a:rPr lang="en-US" dirty="0"/>
              <a:t>command  &gt; file1 2 &gt; file2	// write output </a:t>
            </a:r>
            <a:r>
              <a:rPr lang="en-US" dirty="0" smtClean="0"/>
              <a:t>	//to </a:t>
            </a:r>
            <a:r>
              <a:rPr lang="en-US" dirty="0"/>
              <a:t>file1, error to </a:t>
            </a:r>
            <a:r>
              <a:rPr lang="en-US" dirty="0" smtClean="0"/>
              <a:t>file2 only when it uses 	//</a:t>
            </a:r>
            <a:r>
              <a:rPr lang="en-US" dirty="0" err="1" smtClean="0"/>
              <a:t>stdout</a:t>
            </a:r>
            <a:r>
              <a:rPr lang="en-US" dirty="0" smtClean="0"/>
              <a:t> and </a:t>
            </a:r>
            <a:r>
              <a:rPr lang="en-US" dirty="0" err="1" smtClean="0"/>
              <a:t>stderr</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74769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Listing </a:t>
            </a:r>
            <a:r>
              <a:rPr lang="en-US" b="1" dirty="0"/>
              <a:t>contents of directory</a:t>
            </a:r>
            <a:endParaRPr lang="en-US" dirty="0"/>
          </a:p>
        </p:txBody>
      </p:sp>
      <p:sp>
        <p:nvSpPr>
          <p:cNvPr id="3" name="Content Placeholder 2"/>
          <p:cNvSpPr>
            <a:spLocks noGrp="1"/>
          </p:cNvSpPr>
          <p:nvPr>
            <p:ph idx="1"/>
          </p:nvPr>
        </p:nvSpPr>
        <p:spPr/>
        <p:txBody>
          <a:bodyPr/>
          <a:lstStyle/>
          <a:p>
            <a:r>
              <a:rPr lang="en-US" dirty="0" err="1"/>
              <a:t>ls</a:t>
            </a:r>
            <a:r>
              <a:rPr lang="en-US" dirty="0"/>
              <a:t> 	[option]	// list file</a:t>
            </a:r>
          </a:p>
          <a:p>
            <a:r>
              <a:rPr lang="en-US" dirty="0"/>
              <a:t>-a		</a:t>
            </a:r>
            <a:r>
              <a:rPr lang="en-US" dirty="0" smtClean="0"/>
              <a:t>	// </a:t>
            </a:r>
            <a:r>
              <a:rPr lang="en-US" dirty="0"/>
              <a:t>list all</a:t>
            </a:r>
          </a:p>
          <a:p>
            <a:r>
              <a:rPr lang="en-US" dirty="0"/>
              <a:t>-R		</a:t>
            </a:r>
            <a:r>
              <a:rPr lang="en-US" dirty="0" smtClean="0"/>
              <a:t>	// </a:t>
            </a:r>
            <a:r>
              <a:rPr lang="en-US" dirty="0"/>
              <a:t>list all and every file </a:t>
            </a:r>
            <a:r>
              <a:rPr lang="en-US" dirty="0" smtClean="0"/>
              <a:t>in subdirectories</a:t>
            </a:r>
            <a:endParaRPr lang="en-US" dirty="0"/>
          </a:p>
          <a:p>
            <a:r>
              <a:rPr lang="en-US" dirty="0"/>
              <a:t>-l		</a:t>
            </a:r>
            <a:r>
              <a:rPr lang="en-US" dirty="0" smtClean="0"/>
              <a:t>	// </a:t>
            </a:r>
            <a:r>
              <a:rPr lang="en-US" dirty="0"/>
              <a:t>detail</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138471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Archiving file &amp; </a:t>
            </a:r>
            <a:r>
              <a:rPr lang="en-US" b="1" dirty="0" smtClean="0"/>
              <a:t>directories</a:t>
            </a:r>
            <a:endParaRPr lang="en-US" b="1" dirty="0"/>
          </a:p>
        </p:txBody>
      </p:sp>
      <p:sp>
        <p:nvSpPr>
          <p:cNvPr id="3" name="Content Placeholder 2"/>
          <p:cNvSpPr>
            <a:spLocks noGrp="1"/>
          </p:cNvSpPr>
          <p:nvPr>
            <p:ph idx="1"/>
          </p:nvPr>
        </p:nvSpPr>
        <p:spPr>
          <a:xfrm>
            <a:off x="457200" y="1600200"/>
            <a:ext cx="8229600" cy="4525963"/>
          </a:xfrm>
        </p:spPr>
        <p:txBody>
          <a:bodyPr/>
          <a:lstStyle/>
          <a:p>
            <a:r>
              <a:rPr lang="en-US" dirty="0" smtClean="0"/>
              <a:t>To compress many files into one</a:t>
            </a:r>
          </a:p>
          <a:p>
            <a:r>
              <a:rPr lang="en-US" dirty="0" smtClean="0"/>
              <a:t>Decompress file </a:t>
            </a:r>
            <a:endParaRPr lang="en-US" dirty="0"/>
          </a:p>
          <a:p>
            <a:r>
              <a:rPr lang="en-US" dirty="0" smtClean="0"/>
              <a:t>Ex: tar </a:t>
            </a:r>
            <a:r>
              <a:rPr lang="en-US" dirty="0"/>
              <a:t>–</a:t>
            </a:r>
            <a:r>
              <a:rPr lang="en-US" dirty="0" err="1"/>
              <a:t>czvf</a:t>
            </a:r>
            <a:r>
              <a:rPr lang="en-US" dirty="0"/>
              <a:t> name.tar  *	// compress current directories  </a:t>
            </a:r>
          </a:p>
          <a:p>
            <a:r>
              <a:rPr lang="en-US" dirty="0" smtClean="0"/>
              <a:t>Ex: tar </a:t>
            </a:r>
            <a:r>
              <a:rPr lang="en-US" dirty="0"/>
              <a:t>–</a:t>
            </a:r>
            <a:r>
              <a:rPr lang="en-US" dirty="0" err="1"/>
              <a:t>xzvf</a:t>
            </a:r>
            <a:r>
              <a:rPr lang="en-US" dirty="0"/>
              <a:t> name.tar  *	// decompress tar file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9033108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Job </a:t>
            </a:r>
            <a:r>
              <a:rPr lang="en-US" b="1" dirty="0" smtClean="0"/>
              <a:t>control </a:t>
            </a:r>
            <a:endParaRPr lang="en-US" b="1" dirty="0"/>
          </a:p>
        </p:txBody>
      </p:sp>
      <p:sp>
        <p:nvSpPr>
          <p:cNvPr id="3" name="Content Placeholder 2"/>
          <p:cNvSpPr>
            <a:spLocks noGrp="1"/>
          </p:cNvSpPr>
          <p:nvPr>
            <p:ph idx="1"/>
          </p:nvPr>
        </p:nvSpPr>
        <p:spPr/>
        <p:txBody>
          <a:bodyPr/>
          <a:lstStyle/>
          <a:p>
            <a:r>
              <a:rPr lang="en-US" dirty="0" smtClean="0"/>
              <a:t>Jobs </a:t>
            </a:r>
            <a:r>
              <a:rPr lang="en-US" dirty="0" err="1" smtClean="0"/>
              <a:t>ussually</a:t>
            </a:r>
            <a:r>
              <a:rPr lang="en-US" dirty="0" smtClean="0"/>
              <a:t> run in background</a:t>
            </a:r>
          </a:p>
          <a:p>
            <a:r>
              <a:rPr lang="en-US" dirty="0" smtClean="0"/>
              <a:t>View jobs</a:t>
            </a:r>
          </a:p>
          <a:p>
            <a:pPr marL="457200" lvl="1" indent="0">
              <a:buNone/>
            </a:pPr>
            <a:r>
              <a:rPr lang="en-US" dirty="0"/>
              <a:t>	</a:t>
            </a:r>
            <a:r>
              <a:rPr lang="en-US" dirty="0" smtClean="0"/>
              <a:t>jobs </a:t>
            </a:r>
          </a:p>
          <a:p>
            <a:r>
              <a:rPr lang="en-US" dirty="0" err="1"/>
              <a:t>cmd</a:t>
            </a:r>
            <a:r>
              <a:rPr lang="en-US" dirty="0"/>
              <a:t> &amp; </a:t>
            </a:r>
            <a:r>
              <a:rPr lang="en-US" dirty="0" smtClean="0"/>
              <a:t>	// make process run in background </a:t>
            </a:r>
          </a:p>
          <a:p>
            <a:r>
              <a:rPr lang="en-US" dirty="0" err="1" smtClean="0"/>
              <a:t>bg</a:t>
            </a:r>
            <a:r>
              <a:rPr lang="en-US" dirty="0" smtClean="0"/>
              <a:t> 		//</a:t>
            </a:r>
            <a:endParaRPr lang="en-US" dirty="0"/>
          </a:p>
          <a:p>
            <a:r>
              <a:rPr lang="en-US" dirty="0" err="1"/>
              <a:t>fg</a:t>
            </a:r>
            <a:r>
              <a:rPr lang="en-US" dirty="0"/>
              <a:t> </a:t>
            </a:r>
            <a:r>
              <a:rPr lang="en-US" dirty="0" smtClean="0"/>
              <a:t>		// </a:t>
            </a:r>
            <a:r>
              <a:rPr lang="en-US" dirty="0"/>
              <a:t>make process run in </a:t>
            </a:r>
            <a:r>
              <a:rPr lang="en-US" dirty="0" smtClean="0"/>
              <a:t>foreground</a:t>
            </a: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613379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of contents</a:t>
            </a:r>
            <a:endParaRPr lang="en-US" b="1" dirty="0"/>
          </a:p>
        </p:txBody>
      </p:sp>
      <p:sp>
        <p:nvSpPr>
          <p:cNvPr id="3" name="Content Placeholder 2"/>
          <p:cNvSpPr>
            <a:spLocks noGrp="1"/>
          </p:cNvSpPr>
          <p:nvPr>
            <p:ph idx="1"/>
          </p:nvPr>
        </p:nvSpPr>
        <p:spPr/>
        <p:txBody>
          <a:bodyPr>
            <a:normAutofit lnSpcReduction="10000"/>
          </a:bodyPr>
          <a:lstStyle/>
          <a:p>
            <a:r>
              <a:rPr lang="en-US" dirty="0" smtClean="0"/>
              <a:t>Linux</a:t>
            </a:r>
          </a:p>
          <a:p>
            <a:pPr lvl="1"/>
            <a:r>
              <a:rPr lang="en-US" dirty="0" smtClean="0"/>
              <a:t>Introduction</a:t>
            </a:r>
          </a:p>
          <a:p>
            <a:pPr lvl="1"/>
            <a:r>
              <a:rPr lang="en-US" dirty="0" smtClean="0"/>
              <a:t>Vi editor</a:t>
            </a:r>
          </a:p>
          <a:p>
            <a:pPr lvl="1"/>
            <a:r>
              <a:rPr lang="en-US" dirty="0"/>
              <a:t>Permissions and </a:t>
            </a:r>
            <a:r>
              <a:rPr lang="en-US" dirty="0" smtClean="0"/>
              <a:t>ownership</a:t>
            </a:r>
          </a:p>
          <a:p>
            <a:pPr lvl="1"/>
            <a:r>
              <a:rPr lang="en-US" dirty="0" smtClean="0"/>
              <a:t>Wildcards</a:t>
            </a:r>
          </a:p>
          <a:p>
            <a:pPr lvl="1"/>
            <a:r>
              <a:rPr lang="en-US" dirty="0"/>
              <a:t>Finding files and </a:t>
            </a:r>
            <a:r>
              <a:rPr lang="en-US" dirty="0" smtClean="0"/>
              <a:t>directories</a:t>
            </a:r>
          </a:p>
          <a:p>
            <a:pPr lvl="1"/>
            <a:r>
              <a:rPr lang="en-US" dirty="0"/>
              <a:t>I/O </a:t>
            </a:r>
            <a:r>
              <a:rPr lang="en-US" dirty="0" smtClean="0"/>
              <a:t>redirection</a:t>
            </a:r>
          </a:p>
          <a:p>
            <a:pPr lvl="1"/>
            <a:r>
              <a:rPr lang="en-US" dirty="0"/>
              <a:t>Listing contents of </a:t>
            </a:r>
            <a:r>
              <a:rPr lang="en-US" dirty="0" smtClean="0"/>
              <a:t>directory</a:t>
            </a:r>
            <a:endParaRPr lang="en-US" dirty="0"/>
          </a:p>
          <a:p>
            <a:pPr marL="457200" lvl="1" indent="0">
              <a:buNone/>
            </a:pPr>
            <a:r>
              <a:rPr lang="en-US" dirty="0" smtClean="0"/>
              <a:t>(</a:t>
            </a:r>
            <a:r>
              <a:rPr lang="en-US" dirty="0" err="1" smtClean="0"/>
              <a:t>cont</a:t>
            </a:r>
            <a:r>
              <a:rPr lang="en-US"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275740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Processes </a:t>
            </a:r>
          </a:p>
        </p:txBody>
      </p:sp>
      <p:sp>
        <p:nvSpPr>
          <p:cNvPr id="3" name="Content Placeholder 2"/>
          <p:cNvSpPr>
            <a:spLocks noGrp="1"/>
          </p:cNvSpPr>
          <p:nvPr>
            <p:ph idx="1"/>
          </p:nvPr>
        </p:nvSpPr>
        <p:spPr/>
        <p:txBody>
          <a:bodyPr/>
          <a:lstStyle/>
          <a:p>
            <a:r>
              <a:rPr lang="en-US" dirty="0" err="1"/>
              <a:t>ps</a:t>
            </a:r>
            <a:r>
              <a:rPr lang="en-US" dirty="0"/>
              <a:t> 		</a:t>
            </a:r>
            <a:r>
              <a:rPr lang="en-US" dirty="0" smtClean="0"/>
              <a:t>	// </a:t>
            </a:r>
            <a:r>
              <a:rPr lang="en-US" dirty="0"/>
              <a:t>view processes</a:t>
            </a:r>
          </a:p>
          <a:p>
            <a:r>
              <a:rPr lang="en-US" dirty="0"/>
              <a:t>kill	&lt;</a:t>
            </a:r>
            <a:r>
              <a:rPr lang="en-US" dirty="0" err="1"/>
              <a:t>pid</a:t>
            </a:r>
            <a:r>
              <a:rPr lang="en-US" dirty="0"/>
              <a:t>&gt;	// kill process</a:t>
            </a:r>
          </a:p>
          <a:p>
            <a:r>
              <a:rPr lang="en-US" dirty="0"/>
              <a:t>top		</a:t>
            </a:r>
            <a:r>
              <a:rPr lang="en-US" dirty="0" smtClean="0"/>
              <a:t>	// view top consumers of memory and CPU timer</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803730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common command </a:t>
            </a:r>
            <a:endParaRPr lang="en-US" b="1" dirty="0"/>
          </a:p>
        </p:txBody>
      </p:sp>
      <p:sp>
        <p:nvSpPr>
          <p:cNvPr id="3" name="Content Placeholder 2"/>
          <p:cNvSpPr>
            <a:spLocks noGrp="1"/>
          </p:cNvSpPr>
          <p:nvPr>
            <p:ph idx="1"/>
          </p:nvPr>
        </p:nvSpPr>
        <p:spPr/>
        <p:txBody>
          <a:bodyPr/>
          <a:lstStyle/>
          <a:p>
            <a:r>
              <a:rPr lang="en-US" dirty="0" err="1"/>
              <a:t>pwd</a:t>
            </a:r>
            <a:r>
              <a:rPr lang="en-US" dirty="0"/>
              <a:t> 	</a:t>
            </a:r>
            <a:r>
              <a:rPr lang="en-US" dirty="0" smtClean="0"/>
              <a:t>		// </a:t>
            </a:r>
            <a:r>
              <a:rPr lang="en-US" dirty="0"/>
              <a:t>print working directory </a:t>
            </a:r>
          </a:p>
          <a:p>
            <a:r>
              <a:rPr lang="en-US" dirty="0"/>
              <a:t>cd 	[option]	</a:t>
            </a:r>
            <a:r>
              <a:rPr lang="en-US" dirty="0" smtClean="0"/>
              <a:t>	// </a:t>
            </a:r>
            <a:r>
              <a:rPr lang="en-US" dirty="0"/>
              <a:t>change directory</a:t>
            </a:r>
          </a:p>
          <a:p>
            <a:r>
              <a:rPr lang="en-US" dirty="0" err="1"/>
              <a:t>mkdir</a:t>
            </a:r>
            <a:r>
              <a:rPr lang="en-US" dirty="0"/>
              <a:t>	</a:t>
            </a:r>
            <a:r>
              <a:rPr lang="en-US" dirty="0" smtClean="0"/>
              <a:t>name	// make empty </a:t>
            </a:r>
            <a:r>
              <a:rPr lang="en-US" dirty="0" err="1" smtClean="0"/>
              <a:t>dir</a:t>
            </a:r>
            <a:endParaRPr lang="en-US" dirty="0"/>
          </a:p>
          <a:p>
            <a:r>
              <a:rPr lang="en-US" dirty="0" err="1"/>
              <a:t>rmdir</a:t>
            </a:r>
            <a:r>
              <a:rPr lang="en-US" dirty="0"/>
              <a:t>	name	</a:t>
            </a:r>
            <a:r>
              <a:rPr lang="en-US" dirty="0" smtClean="0"/>
              <a:t>// </a:t>
            </a:r>
            <a:r>
              <a:rPr lang="en-US" dirty="0"/>
              <a:t>remove if empty </a:t>
            </a:r>
          </a:p>
          <a:p>
            <a:r>
              <a:rPr lang="en-US" dirty="0" err="1"/>
              <a:t>rm</a:t>
            </a:r>
            <a:r>
              <a:rPr lang="en-US" dirty="0"/>
              <a:t> –r 	</a:t>
            </a:r>
            <a:r>
              <a:rPr lang="en-US" dirty="0" err="1"/>
              <a:t>dir</a:t>
            </a:r>
            <a:r>
              <a:rPr lang="en-US" dirty="0"/>
              <a:t>		// remove </a:t>
            </a:r>
            <a:r>
              <a:rPr lang="en-US" dirty="0" err="1"/>
              <a:t>dir</a:t>
            </a:r>
            <a:r>
              <a:rPr lang="en-US" dirty="0"/>
              <a:t> and everything in it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863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Other </a:t>
            </a:r>
            <a:r>
              <a:rPr lang="en-US" b="1" dirty="0" err="1"/>
              <a:t>commom</a:t>
            </a:r>
            <a:r>
              <a:rPr lang="en-US" b="1" dirty="0"/>
              <a:t> command </a:t>
            </a:r>
          </a:p>
        </p:txBody>
      </p:sp>
      <p:sp>
        <p:nvSpPr>
          <p:cNvPr id="3" name="Content Placeholder 2"/>
          <p:cNvSpPr>
            <a:spLocks noGrp="1"/>
          </p:cNvSpPr>
          <p:nvPr>
            <p:ph idx="1"/>
          </p:nvPr>
        </p:nvSpPr>
        <p:spPr/>
        <p:txBody>
          <a:bodyPr>
            <a:normAutofit fontScale="92500" lnSpcReduction="10000"/>
          </a:bodyPr>
          <a:lstStyle/>
          <a:p>
            <a:r>
              <a:rPr lang="en-US" dirty="0" err="1" smtClean="0"/>
              <a:t>cal</a:t>
            </a:r>
            <a:r>
              <a:rPr lang="en-US" dirty="0" smtClean="0"/>
              <a:t>		// view </a:t>
            </a:r>
            <a:r>
              <a:rPr lang="en-US" dirty="0" err="1" smtClean="0"/>
              <a:t>calender</a:t>
            </a:r>
            <a:endParaRPr lang="en-US" dirty="0" smtClean="0"/>
          </a:p>
          <a:p>
            <a:r>
              <a:rPr lang="en-US" dirty="0"/>
              <a:t>c</a:t>
            </a:r>
            <a:r>
              <a:rPr lang="en-US" dirty="0" smtClean="0"/>
              <a:t>at		// show content of file</a:t>
            </a:r>
          </a:p>
          <a:p>
            <a:r>
              <a:rPr lang="en-US" dirty="0"/>
              <a:t>c</a:t>
            </a:r>
            <a:r>
              <a:rPr lang="en-US" dirty="0" smtClean="0"/>
              <a:t>lear	// clear screen</a:t>
            </a:r>
            <a:endParaRPr lang="en-US" dirty="0"/>
          </a:p>
          <a:p>
            <a:r>
              <a:rPr lang="en-US" dirty="0" err="1"/>
              <a:t>cp</a:t>
            </a:r>
            <a:r>
              <a:rPr lang="en-US" dirty="0"/>
              <a:t>	-</a:t>
            </a:r>
            <a:r>
              <a:rPr lang="en-US" dirty="0" err="1"/>
              <a:t>rv</a:t>
            </a:r>
            <a:r>
              <a:rPr lang="en-US" dirty="0"/>
              <a:t> 	</a:t>
            </a:r>
            <a:r>
              <a:rPr lang="en-US" dirty="0" smtClean="0"/>
              <a:t>file1 </a:t>
            </a:r>
            <a:r>
              <a:rPr lang="en-US" dirty="0"/>
              <a:t>	</a:t>
            </a:r>
            <a:r>
              <a:rPr lang="en-US" dirty="0" smtClean="0"/>
              <a:t>file2	// copy file1 any </a:t>
            </a:r>
            <a:r>
              <a:rPr lang="en-US" dirty="0" err="1" smtClean="0"/>
              <a:t>any</a:t>
            </a:r>
            <a:r>
              <a:rPr lang="en-US" dirty="0" smtClean="0"/>
              <a:t> files in 				     file1 to file2</a:t>
            </a:r>
            <a:endParaRPr lang="en-US" dirty="0"/>
          </a:p>
          <a:p>
            <a:r>
              <a:rPr lang="en-US" dirty="0"/>
              <a:t>date  	</a:t>
            </a:r>
            <a:r>
              <a:rPr lang="en-US" dirty="0" smtClean="0"/>
              <a:t>// show date</a:t>
            </a:r>
            <a:endParaRPr lang="en-US" dirty="0"/>
          </a:p>
          <a:p>
            <a:r>
              <a:rPr lang="en-US" dirty="0" err="1"/>
              <a:t>df</a:t>
            </a:r>
            <a:r>
              <a:rPr lang="en-US" dirty="0"/>
              <a:t> 		// view amount of </a:t>
            </a:r>
            <a:r>
              <a:rPr lang="en-US" dirty="0" smtClean="0"/>
              <a:t>free </a:t>
            </a:r>
            <a:r>
              <a:rPr lang="en-US" dirty="0"/>
              <a:t>disk space</a:t>
            </a:r>
          </a:p>
          <a:p>
            <a:r>
              <a:rPr lang="en-US" dirty="0"/>
              <a:t>du		// view used disk space for specified directory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1537880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a:t>Other </a:t>
            </a:r>
            <a:r>
              <a:rPr lang="en-US" b="1" dirty="0" err="1"/>
              <a:t>commom</a:t>
            </a:r>
            <a:r>
              <a:rPr lang="en-US" b="1" dirty="0"/>
              <a:t> command </a:t>
            </a:r>
          </a:p>
        </p:txBody>
      </p:sp>
      <p:sp>
        <p:nvSpPr>
          <p:cNvPr id="3" name="Content Placeholder 2"/>
          <p:cNvSpPr>
            <a:spLocks noGrp="1"/>
          </p:cNvSpPr>
          <p:nvPr>
            <p:ph idx="1"/>
          </p:nvPr>
        </p:nvSpPr>
        <p:spPr/>
        <p:txBody>
          <a:bodyPr>
            <a:normAutofit lnSpcReduction="10000"/>
          </a:bodyPr>
          <a:lstStyle/>
          <a:p>
            <a:r>
              <a:rPr lang="en-US" dirty="0"/>
              <a:t>echo		</a:t>
            </a:r>
            <a:r>
              <a:rPr lang="en-US" dirty="0" smtClean="0"/>
              <a:t>// print text to screen</a:t>
            </a:r>
            <a:endParaRPr lang="en-US" dirty="0"/>
          </a:p>
          <a:p>
            <a:r>
              <a:rPr lang="en-US" dirty="0"/>
              <a:t>id 		</a:t>
            </a:r>
            <a:r>
              <a:rPr lang="en-US" dirty="0" smtClean="0"/>
              <a:t>	// display user, group, other ID</a:t>
            </a:r>
            <a:endParaRPr lang="en-US" dirty="0"/>
          </a:p>
          <a:p>
            <a:r>
              <a:rPr lang="en-US" dirty="0"/>
              <a:t>less		</a:t>
            </a:r>
            <a:r>
              <a:rPr lang="en-US" dirty="0" smtClean="0"/>
              <a:t>// show content of file</a:t>
            </a:r>
            <a:endParaRPr lang="en-US" dirty="0"/>
          </a:p>
          <a:p>
            <a:r>
              <a:rPr lang="en-US" dirty="0" err="1" smtClean="0"/>
              <a:t>ln</a:t>
            </a:r>
            <a:r>
              <a:rPr lang="en-US" dirty="0" smtClean="0"/>
              <a:t>			// create a link to a file or 					directory</a:t>
            </a:r>
            <a:endParaRPr lang="en-US" dirty="0"/>
          </a:p>
          <a:p>
            <a:r>
              <a:rPr lang="en-US" dirty="0" smtClean="0"/>
              <a:t>mv 		// move file</a:t>
            </a:r>
            <a:endParaRPr lang="en-US" dirty="0"/>
          </a:p>
          <a:p>
            <a:r>
              <a:rPr lang="en-US" dirty="0" err="1" smtClean="0"/>
              <a:t>netstat</a:t>
            </a:r>
            <a:r>
              <a:rPr lang="en-US" dirty="0" smtClean="0"/>
              <a:t>		// display </a:t>
            </a:r>
            <a:r>
              <a:rPr lang="en-US" dirty="0" err="1" smtClean="0"/>
              <a:t>tcp</a:t>
            </a:r>
            <a:r>
              <a:rPr lang="en-US" dirty="0" smtClean="0"/>
              <a:t>/</a:t>
            </a:r>
            <a:r>
              <a:rPr lang="en-US" dirty="0" err="1" smtClean="0"/>
              <a:t>ip</a:t>
            </a:r>
            <a:r>
              <a:rPr lang="en-US" dirty="0" smtClean="0"/>
              <a:t> information</a:t>
            </a:r>
            <a:endParaRPr lang="en-US" dirty="0"/>
          </a:p>
          <a:p>
            <a:r>
              <a:rPr lang="en-US" dirty="0" err="1"/>
              <a:t>n</a:t>
            </a:r>
            <a:r>
              <a:rPr lang="en-US" dirty="0" err="1" smtClean="0"/>
              <a:t>slookup</a:t>
            </a:r>
            <a:r>
              <a:rPr lang="en-US" dirty="0" smtClean="0"/>
              <a:t>	// query DNS</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7251469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a:t>Other </a:t>
            </a:r>
            <a:r>
              <a:rPr lang="en-US" b="1" dirty="0" err="1"/>
              <a:t>commom</a:t>
            </a:r>
            <a:r>
              <a:rPr lang="en-US" b="1" dirty="0"/>
              <a:t> command </a:t>
            </a:r>
          </a:p>
        </p:txBody>
      </p:sp>
      <p:sp>
        <p:nvSpPr>
          <p:cNvPr id="3" name="Content Placeholder 2"/>
          <p:cNvSpPr>
            <a:spLocks noGrp="1"/>
          </p:cNvSpPr>
          <p:nvPr>
            <p:ph idx="1"/>
          </p:nvPr>
        </p:nvSpPr>
        <p:spPr>
          <a:xfrm>
            <a:off x="228600" y="1600200"/>
            <a:ext cx="8610600" cy="4525963"/>
          </a:xfrm>
        </p:spPr>
        <p:txBody>
          <a:bodyPr>
            <a:normAutofit fontScale="92500" lnSpcReduction="10000"/>
          </a:bodyPr>
          <a:lstStyle/>
          <a:p>
            <a:r>
              <a:rPr lang="en-US" dirty="0" err="1" smtClean="0"/>
              <a:t>rm</a:t>
            </a:r>
            <a:r>
              <a:rPr lang="en-US" dirty="0" smtClean="0"/>
              <a:t>			// remove file or </a:t>
            </a:r>
            <a:r>
              <a:rPr lang="en-US" dirty="0" err="1" smtClean="0"/>
              <a:t>dir</a:t>
            </a:r>
            <a:endParaRPr lang="en-US" dirty="0"/>
          </a:p>
          <a:p>
            <a:r>
              <a:rPr lang="en-US" dirty="0"/>
              <a:t>telnet </a:t>
            </a:r>
            <a:r>
              <a:rPr lang="en-US" dirty="0" smtClean="0"/>
              <a:t>		// access remote system</a:t>
            </a:r>
            <a:endParaRPr lang="en-US" dirty="0"/>
          </a:p>
          <a:p>
            <a:r>
              <a:rPr lang="en-US" dirty="0" err="1"/>
              <a:t>s</a:t>
            </a:r>
            <a:r>
              <a:rPr lang="en-US" dirty="0" err="1" smtClean="0"/>
              <a:t>sh</a:t>
            </a:r>
            <a:r>
              <a:rPr lang="en-US" dirty="0" smtClean="0"/>
              <a:t>			// </a:t>
            </a:r>
            <a:r>
              <a:rPr lang="en-US" dirty="0"/>
              <a:t>access remote system </a:t>
            </a:r>
            <a:r>
              <a:rPr lang="en-US" dirty="0" smtClean="0"/>
              <a:t>securely	</a:t>
            </a:r>
            <a:endParaRPr lang="en-US" dirty="0"/>
          </a:p>
          <a:p>
            <a:r>
              <a:rPr lang="en-US" dirty="0" smtClean="0"/>
              <a:t>touch		// update access &amp; modified day of 				file</a:t>
            </a:r>
            <a:endParaRPr lang="en-US" dirty="0"/>
          </a:p>
          <a:p>
            <a:r>
              <a:rPr lang="en-US" dirty="0" err="1"/>
              <a:t>t</a:t>
            </a:r>
            <a:r>
              <a:rPr lang="en-US" dirty="0" err="1" smtClean="0"/>
              <a:t>raceroute</a:t>
            </a:r>
            <a:r>
              <a:rPr lang="en-US" dirty="0" smtClean="0"/>
              <a:t>	// network </a:t>
            </a:r>
            <a:r>
              <a:rPr lang="en-US" dirty="0" err="1" smtClean="0"/>
              <a:t>cmd</a:t>
            </a:r>
            <a:endParaRPr lang="en-US" dirty="0"/>
          </a:p>
          <a:p>
            <a:r>
              <a:rPr lang="en-US" dirty="0"/>
              <a:t>mount </a:t>
            </a:r>
            <a:r>
              <a:rPr lang="en-US" dirty="0" smtClean="0"/>
              <a:t>		// mount device</a:t>
            </a:r>
            <a:endParaRPr lang="en-US" dirty="0"/>
          </a:p>
          <a:p>
            <a:r>
              <a:rPr lang="en-US" dirty="0" err="1"/>
              <a:t>u</a:t>
            </a:r>
            <a:r>
              <a:rPr lang="en-US" dirty="0" err="1" smtClean="0"/>
              <a:t>nmount</a:t>
            </a:r>
            <a:r>
              <a:rPr lang="en-US" dirty="0" smtClean="0"/>
              <a:t>		// </a:t>
            </a:r>
            <a:r>
              <a:rPr lang="en-US" dirty="0" err="1" smtClean="0"/>
              <a:t>unmount</a:t>
            </a:r>
            <a:r>
              <a:rPr lang="en-US" dirty="0" smtClean="0"/>
              <a:t> device</a:t>
            </a:r>
            <a:endParaRPr lang="en-US" dirty="0"/>
          </a:p>
          <a:p>
            <a:r>
              <a:rPr lang="en-US" dirty="0" err="1" smtClean="0"/>
              <a:t>Whoami</a:t>
            </a:r>
            <a:r>
              <a:rPr lang="en-US" dirty="0" smtClean="0"/>
              <a:t>		// show user name</a:t>
            </a:r>
            <a:endParaRPr lang="en-US" dirty="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7977015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Shell Introduction</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The shell is a special program used as an interface between the </a:t>
            </a:r>
            <a:r>
              <a:rPr lang="en-US" dirty="0" smtClean="0"/>
              <a:t>user and operating system</a:t>
            </a:r>
            <a:r>
              <a:rPr lang="en-US" dirty="0"/>
              <a:t>, a program called the </a:t>
            </a:r>
            <a:r>
              <a:rPr lang="en-US" dirty="0" smtClean="0"/>
              <a:t>kernel</a:t>
            </a:r>
          </a:p>
          <a:p>
            <a:r>
              <a:rPr lang="en-US" dirty="0"/>
              <a:t>The Bourne shell is the standard UNIX shell, and is used to administer the </a:t>
            </a:r>
            <a:r>
              <a:rPr lang="en-US" dirty="0" err="1" smtClean="0"/>
              <a:t>system.The</a:t>
            </a:r>
            <a:r>
              <a:rPr lang="en-US" dirty="0" smtClean="0"/>
              <a:t> </a:t>
            </a:r>
            <a:r>
              <a:rPr lang="en-US" dirty="0"/>
              <a:t>default Bourne shell prompt is </a:t>
            </a:r>
            <a:r>
              <a:rPr lang="en-US" dirty="0" smtClean="0"/>
              <a:t>the dollar </a:t>
            </a:r>
            <a:r>
              <a:rPr lang="en-US" dirty="0"/>
              <a:t>sign </a:t>
            </a:r>
            <a:r>
              <a:rPr lang="en-US" dirty="0" smtClean="0"/>
              <a:t>($).</a:t>
            </a:r>
          </a:p>
          <a:p>
            <a:r>
              <a:rPr lang="en-US" dirty="0"/>
              <a:t>The C shell was developed at Berkeley and added a number of features, such as command line </a:t>
            </a:r>
            <a:r>
              <a:rPr lang="en-US" dirty="0" smtClean="0"/>
              <a:t>history, aliasing</a:t>
            </a:r>
            <a:r>
              <a:rPr lang="en-US" dirty="0"/>
              <a:t>, built−in arithmetic, filename completion, and job control</a:t>
            </a:r>
            <a:r>
              <a:rPr lang="en-US" dirty="0" smtClean="0"/>
              <a:t>. </a:t>
            </a:r>
            <a:r>
              <a:rPr lang="en-US" dirty="0"/>
              <a:t>The default C shell prompt is the percent sign (%).</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305460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Shell and user variable</a:t>
            </a:r>
          </a:p>
        </p:txBody>
      </p:sp>
      <p:sp>
        <p:nvSpPr>
          <p:cNvPr id="3" name="Content Placeholder 2"/>
          <p:cNvSpPr>
            <a:spLocks noGrp="1"/>
          </p:cNvSpPr>
          <p:nvPr>
            <p:ph idx="1"/>
          </p:nvPr>
        </p:nvSpPr>
        <p:spPr/>
        <p:txBody>
          <a:bodyPr/>
          <a:lstStyle/>
          <a:p>
            <a:r>
              <a:rPr lang="en-US" dirty="0" smtClean="0"/>
              <a:t>common </a:t>
            </a:r>
            <a:r>
              <a:rPr lang="en-US" dirty="0"/>
              <a:t>environmental variables:  </a:t>
            </a:r>
            <a:r>
              <a:rPr lang="en-US" dirty="0" smtClean="0"/>
              <a:t>HOME, …</a:t>
            </a:r>
            <a:endParaRPr lang="en-US" dirty="0"/>
          </a:p>
          <a:p>
            <a:r>
              <a:rPr lang="en-US" dirty="0"/>
              <a:t>echo $name	// display variable ‘s content </a:t>
            </a:r>
          </a:p>
          <a:p>
            <a:r>
              <a:rPr lang="en-US" dirty="0"/>
              <a:t>s</a:t>
            </a:r>
            <a:r>
              <a:rPr lang="en-US" dirty="0" smtClean="0"/>
              <a:t>et variable = value // setting a variable</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6691479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Reading User </a:t>
            </a:r>
            <a:r>
              <a:rPr lang="en-US" b="1" dirty="0" smtClean="0"/>
              <a:t>Input</a:t>
            </a:r>
            <a:endParaRPr lang="en-US" dirty="0"/>
          </a:p>
        </p:txBody>
      </p:sp>
      <p:sp>
        <p:nvSpPr>
          <p:cNvPr id="3" name="Content Placeholder 2"/>
          <p:cNvSpPr>
            <a:spLocks noGrp="1"/>
          </p:cNvSpPr>
          <p:nvPr>
            <p:ph idx="1"/>
          </p:nvPr>
        </p:nvSpPr>
        <p:spPr/>
        <p:txBody>
          <a:bodyPr/>
          <a:lstStyle/>
          <a:p>
            <a:r>
              <a:rPr lang="en-US" dirty="0" smtClean="0"/>
              <a:t>The </a:t>
            </a:r>
            <a:r>
              <a:rPr lang="en-US" dirty="0"/>
              <a:t>$&lt; Variable. To make a script interactive, a special C shell variable is used to read standard input into </a:t>
            </a:r>
            <a:r>
              <a:rPr lang="en-US" dirty="0" smtClean="0"/>
              <a:t>a variable</a:t>
            </a: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9057749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Branch Condition (If)</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a:t>FORMAT</a:t>
            </a:r>
            <a:endParaRPr lang="en-US" dirty="0"/>
          </a:p>
          <a:p>
            <a:pPr marL="400050" lvl="1" indent="0">
              <a:buNone/>
            </a:pPr>
            <a:r>
              <a:rPr lang="en-US" dirty="0"/>
              <a:t>if ( expression ) then</a:t>
            </a:r>
          </a:p>
          <a:p>
            <a:pPr marL="400050" lvl="1" indent="0">
              <a:buNone/>
            </a:pPr>
            <a:r>
              <a:rPr lang="en-US" dirty="0" smtClean="0"/>
              <a:t>	command</a:t>
            </a:r>
            <a:endParaRPr lang="en-US" dirty="0"/>
          </a:p>
          <a:p>
            <a:pPr marL="400050" lvl="1" indent="0">
              <a:buNone/>
            </a:pPr>
            <a:r>
              <a:rPr lang="en-US" dirty="0" smtClean="0"/>
              <a:t>	command</a:t>
            </a:r>
            <a:endParaRPr lang="en-US" dirty="0"/>
          </a:p>
          <a:p>
            <a:pPr marL="400050" lvl="1" indent="0">
              <a:buNone/>
            </a:pPr>
            <a:r>
              <a:rPr lang="en-US" dirty="0"/>
              <a:t>else if ( expression ) then</a:t>
            </a:r>
          </a:p>
          <a:p>
            <a:pPr marL="400050" lvl="1" indent="0">
              <a:buNone/>
            </a:pPr>
            <a:r>
              <a:rPr lang="en-US" dirty="0" smtClean="0"/>
              <a:t>	command</a:t>
            </a:r>
            <a:endParaRPr lang="en-US" dirty="0"/>
          </a:p>
          <a:p>
            <a:pPr marL="400050" lvl="1" indent="0">
              <a:buNone/>
            </a:pPr>
            <a:r>
              <a:rPr lang="en-US" dirty="0" smtClean="0"/>
              <a:t>	command</a:t>
            </a:r>
            <a:endParaRPr lang="en-US" dirty="0"/>
          </a:p>
          <a:p>
            <a:pPr marL="400050" lvl="1" indent="0">
              <a:buNone/>
            </a:pPr>
            <a:r>
              <a:rPr lang="en-US" dirty="0"/>
              <a:t>else</a:t>
            </a:r>
          </a:p>
          <a:p>
            <a:pPr marL="400050" lvl="1" indent="0">
              <a:buNone/>
            </a:pPr>
            <a:r>
              <a:rPr lang="en-US" dirty="0" smtClean="0"/>
              <a:t>	command</a:t>
            </a:r>
            <a:endParaRPr lang="en-US" dirty="0"/>
          </a:p>
          <a:p>
            <a:pPr marL="400050" lvl="1" indent="0">
              <a:buNone/>
            </a:pPr>
            <a:r>
              <a:rPr lang="en-US" dirty="0" err="1"/>
              <a:t>endif</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4025899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Branch Condition </a:t>
            </a:r>
            <a:r>
              <a:rPr lang="en-US" b="1" dirty="0" smtClean="0"/>
              <a:t>(Switch)</a:t>
            </a:r>
            <a:endParaRPr lang="en-US" dirty="0"/>
          </a:p>
        </p:txBody>
      </p:sp>
      <p:sp>
        <p:nvSpPr>
          <p:cNvPr id="3" name="Content Placeholder 2"/>
          <p:cNvSpPr>
            <a:spLocks noGrp="1"/>
          </p:cNvSpPr>
          <p:nvPr>
            <p:ph idx="1"/>
          </p:nvPr>
        </p:nvSpPr>
        <p:spPr/>
        <p:txBody>
          <a:bodyPr>
            <a:normAutofit lnSpcReduction="10000"/>
          </a:bodyPr>
          <a:lstStyle/>
          <a:p>
            <a:r>
              <a:rPr lang="en-US" b="1" dirty="0"/>
              <a:t>FORMAT</a:t>
            </a:r>
            <a:endParaRPr lang="en-US" dirty="0"/>
          </a:p>
          <a:p>
            <a:pPr marL="400050" lvl="1" indent="0">
              <a:buNone/>
            </a:pPr>
            <a:r>
              <a:rPr lang="en-US" dirty="0"/>
              <a:t>switch (variable)</a:t>
            </a:r>
          </a:p>
          <a:p>
            <a:pPr marL="400050" lvl="1" indent="0">
              <a:buNone/>
            </a:pPr>
            <a:r>
              <a:rPr lang="en-US" dirty="0" smtClean="0"/>
              <a:t>case </a:t>
            </a:r>
            <a:r>
              <a:rPr lang="en-US" dirty="0"/>
              <a:t>constant:</a:t>
            </a:r>
          </a:p>
          <a:p>
            <a:pPr marL="400050" lvl="1" indent="0">
              <a:buNone/>
            </a:pPr>
            <a:r>
              <a:rPr lang="en-US" dirty="0" smtClean="0"/>
              <a:t>	commands</a:t>
            </a:r>
            <a:endParaRPr lang="en-US" dirty="0"/>
          </a:p>
          <a:p>
            <a:pPr marL="400050" lvl="1" indent="0">
              <a:buNone/>
            </a:pPr>
            <a:r>
              <a:rPr lang="en-US" dirty="0" smtClean="0"/>
              <a:t>	</a:t>
            </a:r>
            <a:r>
              <a:rPr lang="en-US" dirty="0" err="1" smtClean="0"/>
              <a:t>breaksw</a:t>
            </a:r>
            <a:endParaRPr lang="en-US" dirty="0"/>
          </a:p>
          <a:p>
            <a:pPr marL="400050" lvl="1" indent="0">
              <a:buNone/>
            </a:pPr>
            <a:r>
              <a:rPr lang="en-US" dirty="0"/>
              <a:t>case constant:</a:t>
            </a:r>
          </a:p>
          <a:p>
            <a:pPr marL="400050" lvl="1" indent="0">
              <a:buNone/>
            </a:pPr>
            <a:r>
              <a:rPr lang="en-US" dirty="0" smtClean="0"/>
              <a:t>	commands</a:t>
            </a:r>
            <a:endParaRPr lang="en-US" dirty="0"/>
          </a:p>
          <a:p>
            <a:pPr marL="400050" lvl="1" indent="0">
              <a:buNone/>
            </a:pPr>
            <a:r>
              <a:rPr lang="en-US" dirty="0" smtClean="0"/>
              <a:t>	</a:t>
            </a:r>
            <a:r>
              <a:rPr lang="en-US" dirty="0" err="1" smtClean="0"/>
              <a:t>breaksw</a:t>
            </a:r>
            <a:endParaRPr lang="en-US" dirty="0"/>
          </a:p>
          <a:p>
            <a:pPr marL="400050" lvl="1" indent="0">
              <a:buNone/>
            </a:pPr>
            <a:r>
              <a:rPr lang="en-US" dirty="0" err="1"/>
              <a:t>endsw</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82915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a:t>Table of </a:t>
            </a:r>
            <a:r>
              <a:rPr lang="en-US" b="1" dirty="0" smtClean="0"/>
              <a:t>contents (</a:t>
            </a:r>
            <a:r>
              <a:rPr lang="en-US" b="1" dirty="0" err="1" smtClean="0"/>
              <a:t>cont</a:t>
            </a:r>
            <a:r>
              <a:rPr lang="en-US" b="1" dirty="0" smtClean="0"/>
              <a:t>)</a:t>
            </a:r>
            <a:endParaRPr lang="en-US" dirty="0"/>
          </a:p>
        </p:txBody>
      </p:sp>
      <p:sp>
        <p:nvSpPr>
          <p:cNvPr id="3" name="Content Placeholder 2"/>
          <p:cNvSpPr>
            <a:spLocks noGrp="1"/>
          </p:cNvSpPr>
          <p:nvPr>
            <p:ph idx="1"/>
          </p:nvPr>
        </p:nvSpPr>
        <p:spPr>
          <a:xfrm>
            <a:off x="457200" y="1295400"/>
            <a:ext cx="8229600" cy="5410200"/>
          </a:xfrm>
        </p:spPr>
        <p:txBody>
          <a:bodyPr>
            <a:normAutofit fontScale="92500" lnSpcReduction="10000"/>
          </a:bodyPr>
          <a:lstStyle/>
          <a:p>
            <a:pPr lvl="1"/>
            <a:r>
              <a:rPr lang="en-US" dirty="0"/>
              <a:t>Archiving file &amp; directories</a:t>
            </a:r>
          </a:p>
          <a:p>
            <a:pPr lvl="1"/>
            <a:r>
              <a:rPr lang="en-US" dirty="0"/>
              <a:t>Job control</a:t>
            </a:r>
          </a:p>
          <a:p>
            <a:pPr lvl="1"/>
            <a:r>
              <a:rPr lang="en-US" dirty="0"/>
              <a:t>Processes</a:t>
            </a:r>
          </a:p>
          <a:p>
            <a:pPr lvl="1"/>
            <a:r>
              <a:rPr lang="en-US" dirty="0"/>
              <a:t>Other common </a:t>
            </a:r>
            <a:r>
              <a:rPr lang="en-US" dirty="0" smtClean="0"/>
              <a:t>command</a:t>
            </a:r>
          </a:p>
          <a:p>
            <a:pPr lvl="1"/>
            <a:r>
              <a:rPr lang="en-US" dirty="0" smtClean="0"/>
              <a:t>Shell introduction</a:t>
            </a:r>
          </a:p>
          <a:p>
            <a:pPr lvl="1"/>
            <a:r>
              <a:rPr lang="en-US" dirty="0"/>
              <a:t>Shell and user variable</a:t>
            </a:r>
            <a:r>
              <a:rPr lang="en-US" dirty="0" smtClean="0"/>
              <a:t> </a:t>
            </a:r>
          </a:p>
          <a:p>
            <a:pPr lvl="1"/>
            <a:r>
              <a:rPr lang="en-US" dirty="0"/>
              <a:t>Reading User </a:t>
            </a:r>
            <a:r>
              <a:rPr lang="en-US" dirty="0" smtClean="0"/>
              <a:t>Input</a:t>
            </a:r>
          </a:p>
          <a:p>
            <a:pPr lvl="1"/>
            <a:r>
              <a:rPr lang="en-US" dirty="0" smtClean="0"/>
              <a:t>Branch Condition (If)</a:t>
            </a:r>
          </a:p>
          <a:p>
            <a:pPr lvl="1"/>
            <a:r>
              <a:rPr lang="en-US" dirty="0"/>
              <a:t>Branch Condition </a:t>
            </a:r>
            <a:r>
              <a:rPr lang="en-US" dirty="0" smtClean="0"/>
              <a:t>(Switch)</a:t>
            </a:r>
            <a:endParaRPr lang="en-US" dirty="0"/>
          </a:p>
          <a:p>
            <a:pPr lvl="1"/>
            <a:r>
              <a:rPr lang="en-US" dirty="0" smtClean="0"/>
              <a:t>Looping</a:t>
            </a:r>
          </a:p>
          <a:p>
            <a:pPr lvl="1"/>
            <a:r>
              <a:rPr lang="en-US" dirty="0" smtClean="0"/>
              <a:t>Debugging scripts</a:t>
            </a:r>
          </a:p>
          <a:p>
            <a:pPr marL="457200" lvl="1" indent="0">
              <a:buNone/>
            </a:pPr>
            <a:r>
              <a:rPr lang="en-US" dirty="0" smtClean="0"/>
              <a:t>(</a:t>
            </a:r>
            <a:r>
              <a:rPr lang="en-US" dirty="0" err="1" smtClean="0"/>
              <a:t>cont</a:t>
            </a:r>
            <a:r>
              <a:rPr lang="en-US" dirty="0" smtClean="0"/>
              <a:t>)</a:t>
            </a:r>
            <a:endParaRPr lang="en-US" dirty="0" smtClean="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110043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Looping</a:t>
            </a:r>
            <a:endParaRPr lang="en-US" b="1" dirty="0"/>
          </a:p>
        </p:txBody>
      </p:sp>
      <p:sp>
        <p:nvSpPr>
          <p:cNvPr id="3" name="Content Placeholder 2"/>
          <p:cNvSpPr>
            <a:spLocks noGrp="1"/>
          </p:cNvSpPr>
          <p:nvPr>
            <p:ph idx="1"/>
          </p:nvPr>
        </p:nvSpPr>
        <p:spPr/>
        <p:txBody>
          <a:bodyPr>
            <a:normAutofit/>
          </a:bodyPr>
          <a:lstStyle/>
          <a:p>
            <a:r>
              <a:rPr lang="en-US" b="1" dirty="0"/>
              <a:t>FORMAT</a:t>
            </a:r>
            <a:endParaRPr lang="en-US" dirty="0"/>
          </a:p>
          <a:p>
            <a:pPr marL="400050" lvl="1" indent="0">
              <a:buNone/>
            </a:pPr>
            <a:r>
              <a:rPr lang="en-US" dirty="0" smtClean="0"/>
              <a:t>while (expression)</a:t>
            </a:r>
            <a:endParaRPr lang="en-US" dirty="0"/>
          </a:p>
          <a:p>
            <a:pPr marL="400050" lvl="1" indent="0">
              <a:buNone/>
            </a:pPr>
            <a:r>
              <a:rPr lang="en-US" dirty="0" smtClean="0"/>
              <a:t>	command</a:t>
            </a:r>
          </a:p>
          <a:p>
            <a:pPr marL="400050" lvl="1" indent="0">
              <a:buNone/>
            </a:pPr>
            <a:r>
              <a:rPr lang="en-US" dirty="0" smtClean="0"/>
              <a:t>	. . . 	</a:t>
            </a:r>
            <a:endParaRPr lang="en-US" dirty="0"/>
          </a:p>
          <a:p>
            <a:pPr marL="400050" lvl="1" indent="0">
              <a:buNone/>
            </a:pPr>
            <a:r>
              <a:rPr lang="en-US" dirty="0" smtClean="0"/>
              <a:t>	</a:t>
            </a:r>
            <a:r>
              <a:rPr lang="en-US" dirty="0"/>
              <a:t>command</a:t>
            </a:r>
            <a:endParaRPr lang="en-US" dirty="0"/>
          </a:p>
          <a:p>
            <a:pPr marL="400050" lvl="1" indent="0">
              <a:buNone/>
            </a:pPr>
            <a:r>
              <a:rPr lang="en-US" dirty="0" smtClean="0"/>
              <a:t>end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116547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Debugging scripts</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The echo option is set and unset within the script. This enables you to debug </a:t>
            </a:r>
            <a:r>
              <a:rPr lang="en-US" dirty="0" smtClean="0"/>
              <a:t>certain sections </a:t>
            </a:r>
            <a:r>
              <a:rPr lang="en-US" dirty="0"/>
              <a:t>of your script where you have run into a bottleneck, rather than echoing each </a:t>
            </a:r>
            <a:r>
              <a:rPr lang="en-US" dirty="0" smtClean="0"/>
              <a:t>line of </a:t>
            </a:r>
            <a:r>
              <a:rPr lang="en-US" dirty="0"/>
              <a:t>the entire script</a:t>
            </a:r>
            <a:r>
              <a:rPr lang="en-US" dirty="0" smtClean="0"/>
              <a:t>.</a:t>
            </a:r>
          </a:p>
          <a:p>
            <a:pPr marL="0" indent="0">
              <a:buNone/>
            </a:pPr>
            <a:r>
              <a:rPr lang="en-US" dirty="0" smtClean="0"/>
              <a:t>	echo </a:t>
            </a:r>
            <a:r>
              <a:rPr lang="en-US" dirty="0"/>
              <a:t>Your home shell is $SHELL</a:t>
            </a:r>
          </a:p>
          <a:p>
            <a:pPr marL="0" indent="0">
              <a:buNone/>
            </a:pPr>
            <a:r>
              <a:rPr lang="en-US" dirty="0" smtClean="0"/>
              <a:t>	unset </a:t>
            </a:r>
            <a:r>
              <a:rPr lang="en-US" dirty="0"/>
              <a:t>echo</a:t>
            </a:r>
          </a:p>
          <a:p>
            <a:pPr marL="0" indent="0">
              <a:buNone/>
            </a:pPr>
            <a:r>
              <a:rPr lang="en-US" dirty="0" smtClean="0"/>
              <a:t>	echo </a:t>
            </a:r>
            <a:r>
              <a:rPr lang="en-US" dirty="0"/>
              <a:t>Good−bye $</a:t>
            </a:r>
            <a:r>
              <a:rPr lang="en-US" dirty="0" smtClean="0"/>
              <a:t>LOGNAME</a:t>
            </a:r>
          </a:p>
          <a:p>
            <a:pPr marL="0" indent="0">
              <a:buNone/>
            </a:pPr>
            <a:r>
              <a:rPr lang="en-US" dirty="0" smtClean="0"/>
              <a:t>	</a:t>
            </a:r>
          </a:p>
          <a:p>
            <a:pPr marL="0" indent="0">
              <a:buNone/>
            </a:pPr>
            <a:r>
              <a:rPr lang="en-US" dirty="0"/>
              <a:t>	</a:t>
            </a:r>
            <a:r>
              <a:rPr lang="en-US" dirty="0" smtClean="0"/>
              <a:t>−−</a:t>
            </a:r>
            <a:r>
              <a:rPr lang="en-US" dirty="0"/>
              <a:t>&gt; echo Your login shell is /</a:t>
            </a:r>
            <a:r>
              <a:rPr lang="en-US" dirty="0" smtClean="0"/>
              <a:t>bin/</a:t>
            </a:r>
            <a:r>
              <a:rPr lang="en-US" dirty="0" err="1" smtClean="0"/>
              <a:t>csh</a:t>
            </a:r>
            <a:endParaRPr lang="en-US" dirty="0"/>
          </a:p>
          <a:p>
            <a:pPr marL="0" indent="0">
              <a:buNone/>
            </a:pPr>
            <a:r>
              <a:rPr lang="en-US" dirty="0" smtClean="0"/>
              <a:t>	−−</a:t>
            </a:r>
            <a:r>
              <a:rPr lang="en-US" dirty="0"/>
              <a:t>&gt; Your login shell is /bin/</a:t>
            </a:r>
            <a:r>
              <a:rPr lang="en-US" dirty="0" err="1"/>
              <a:t>csh</a:t>
            </a:r>
            <a:endParaRPr lang="en-US" dirty="0"/>
          </a:p>
          <a:p>
            <a:pPr marL="0" indent="0">
              <a:buNone/>
            </a:pPr>
            <a:r>
              <a:rPr lang="en-US" dirty="0" smtClean="0"/>
              <a:t>	−−</a:t>
            </a:r>
            <a:r>
              <a:rPr lang="en-US" dirty="0"/>
              <a:t>&gt; unset echo</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8568877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AWK</a:t>
            </a:r>
            <a:endParaRPr lang="en-US" b="1" dirty="0"/>
          </a:p>
        </p:txBody>
      </p:sp>
      <p:sp>
        <p:nvSpPr>
          <p:cNvPr id="3" name="Content Placeholder 2"/>
          <p:cNvSpPr>
            <a:spLocks noGrp="1"/>
          </p:cNvSpPr>
          <p:nvPr>
            <p:ph idx="1"/>
          </p:nvPr>
        </p:nvSpPr>
        <p:spPr/>
        <p:txBody>
          <a:bodyPr/>
          <a:lstStyle/>
          <a:p>
            <a:r>
              <a:rPr lang="en-US" dirty="0" err="1" smtClean="0"/>
              <a:t>Awk</a:t>
            </a:r>
            <a:r>
              <a:rPr lang="en-US" dirty="0" smtClean="0"/>
              <a:t> </a:t>
            </a:r>
            <a:r>
              <a:rPr lang="en-US" dirty="0"/>
              <a:t>is a programming language used for manipulating data and generating reports</a:t>
            </a:r>
            <a:r>
              <a:rPr lang="en-US" dirty="0" smtClean="0"/>
              <a:t>.</a:t>
            </a:r>
          </a:p>
          <a:p>
            <a:r>
              <a:rPr lang="en-US" dirty="0" smtClean="0"/>
              <a:t>Syntax </a:t>
            </a:r>
            <a:r>
              <a:rPr lang="en-US" dirty="0" err="1" smtClean="0"/>
              <a:t>awk</a:t>
            </a:r>
            <a:r>
              <a:rPr lang="en-US" dirty="0" smtClean="0"/>
              <a:t> </a:t>
            </a:r>
            <a:r>
              <a:rPr lang="en-US" dirty="0"/>
              <a:t>'pattern {action}' </a:t>
            </a:r>
            <a:r>
              <a:rPr lang="en-US" dirty="0" smtClean="0"/>
              <a:t>filename</a:t>
            </a:r>
          </a:p>
          <a:p>
            <a:r>
              <a:rPr lang="en-US" dirty="0" err="1"/>
              <a:t>Awk</a:t>
            </a:r>
            <a:r>
              <a:rPr lang="en-US" dirty="0"/>
              <a:t> scans a file (or input) line by line, from the first to the last line, searching for lines that match a </a:t>
            </a:r>
            <a:r>
              <a:rPr lang="en-US" dirty="0" smtClean="0"/>
              <a:t>specified pattern </a:t>
            </a:r>
            <a:r>
              <a:rPr lang="en-US" dirty="0"/>
              <a:t>and performing selected actions (enclosed in curly braces) on those lines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5931311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More Than One Field </a:t>
            </a:r>
            <a:r>
              <a:rPr lang="en-US" b="1" dirty="0" smtClean="0"/>
              <a:t>Separator</a:t>
            </a:r>
            <a:endParaRPr lang="en-US" dirty="0"/>
          </a:p>
        </p:txBody>
      </p:sp>
      <p:sp>
        <p:nvSpPr>
          <p:cNvPr id="3" name="Content Placeholder 2"/>
          <p:cNvSpPr>
            <a:spLocks noGrp="1"/>
          </p:cNvSpPr>
          <p:nvPr>
            <p:ph idx="1"/>
          </p:nvPr>
        </p:nvSpPr>
        <p:spPr>
          <a:xfrm>
            <a:off x="457200" y="1600200"/>
            <a:ext cx="8991600" cy="4525963"/>
          </a:xfrm>
        </p:spPr>
        <p:txBody>
          <a:bodyPr/>
          <a:lstStyle/>
          <a:p>
            <a:r>
              <a:rPr lang="en-US" dirty="0" smtClean="0"/>
              <a:t>Used to separate fields when match character in square bracket</a:t>
            </a:r>
          </a:p>
          <a:p>
            <a:pPr marL="0" indent="0">
              <a:buNone/>
            </a:pPr>
            <a:r>
              <a:rPr lang="en-US" dirty="0" smtClean="0"/>
              <a:t>	% </a:t>
            </a:r>
            <a:r>
              <a:rPr lang="en-US" dirty="0" err="1"/>
              <a:t>awk</a:t>
            </a:r>
            <a:r>
              <a:rPr lang="en-US" dirty="0"/>
              <a:t> –F'[ :\t]' '{print $1, $2, $3}' </a:t>
            </a:r>
            <a:r>
              <a:rPr lang="en-US" dirty="0" smtClean="0"/>
              <a:t>employees</a:t>
            </a:r>
            <a:endParaRPr lang="en-US" dirty="0"/>
          </a:p>
          <a:p>
            <a:pPr marL="0" indent="0">
              <a:buNone/>
            </a:pPr>
            <a:r>
              <a:rPr lang="en-US" dirty="0" smtClean="0"/>
              <a:t>	// file </a:t>
            </a:r>
            <a:r>
              <a:rPr lang="en-US" dirty="0" err="1" smtClean="0"/>
              <a:t>seperators</a:t>
            </a:r>
            <a:r>
              <a:rPr lang="en-US" dirty="0" smtClean="0"/>
              <a:t> are space, </a:t>
            </a:r>
            <a:r>
              <a:rPr lang="en-US" dirty="0" smtClean="0"/>
              <a:t>tab and </a:t>
            </a:r>
            <a:r>
              <a:rPr lang="en-US" dirty="0" smtClean="0"/>
              <a:t>:</a:t>
            </a:r>
            <a:endParaRPr lang="en-US" dirty="0"/>
          </a:p>
          <a:p>
            <a:pPr marL="0" indent="0">
              <a:buNone/>
            </a:pPr>
            <a:endParaRPr lang="en-US" dirty="0" smtClean="0"/>
          </a:p>
          <a:p>
            <a:pPr marL="0" indent="0">
              <a:buNone/>
            </a:pPr>
            <a:endParaRPr lang="en-US" dirty="0" smtClean="0"/>
          </a:p>
          <a:p>
            <a:endParaRPr lang="en-US" dirty="0" smtClean="0"/>
          </a:p>
          <a:p>
            <a:endParaRPr lang="en-US" dirty="0" smtClean="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0782572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Sed</a:t>
            </a:r>
            <a:endParaRPr lang="en-US" b="1" dirty="0"/>
          </a:p>
        </p:txBody>
      </p:sp>
      <p:sp>
        <p:nvSpPr>
          <p:cNvPr id="3" name="Content Placeholder 2"/>
          <p:cNvSpPr>
            <a:spLocks noGrp="1"/>
          </p:cNvSpPr>
          <p:nvPr>
            <p:ph idx="1"/>
          </p:nvPr>
        </p:nvSpPr>
        <p:spPr/>
        <p:txBody>
          <a:bodyPr>
            <a:normAutofit/>
          </a:bodyPr>
          <a:lstStyle/>
          <a:p>
            <a:r>
              <a:rPr lang="en-US" dirty="0"/>
              <a:t>I</a:t>
            </a:r>
            <a:r>
              <a:rPr lang="en-US" dirty="0" smtClean="0"/>
              <a:t>s </a:t>
            </a:r>
            <a:r>
              <a:rPr lang="en-US" dirty="0"/>
              <a:t>a streamlined, </a:t>
            </a:r>
            <a:r>
              <a:rPr lang="en-US" dirty="0" smtClean="0"/>
              <a:t>non-interactive </a:t>
            </a:r>
            <a:r>
              <a:rPr lang="en-US" dirty="0"/>
              <a:t>editor. It allows you to perform the same kind of editing tasks used in </a:t>
            </a:r>
            <a:r>
              <a:rPr lang="en-US" dirty="0" smtClean="0"/>
              <a:t>the vi </a:t>
            </a:r>
            <a:r>
              <a:rPr lang="en-US" dirty="0"/>
              <a:t>and ex editors</a:t>
            </a:r>
            <a:r>
              <a:rPr lang="en-US" dirty="0" smtClean="0"/>
              <a:t>.</a:t>
            </a:r>
          </a:p>
          <a:p>
            <a:r>
              <a:rPr lang="en-US" dirty="0" smtClean="0"/>
              <a:t> </a:t>
            </a:r>
            <a:r>
              <a:rPr lang="en-US" dirty="0"/>
              <a:t>Instead of working interactively with the editor, the </a:t>
            </a:r>
            <a:r>
              <a:rPr lang="en-US" dirty="0" err="1"/>
              <a:t>sed</a:t>
            </a:r>
            <a:r>
              <a:rPr lang="en-US" dirty="0"/>
              <a:t> program lets you type your </a:t>
            </a:r>
            <a:r>
              <a:rPr lang="en-US" dirty="0" smtClean="0"/>
              <a:t>editing commands </a:t>
            </a:r>
            <a:r>
              <a:rPr lang="en-US" dirty="0"/>
              <a:t>at the command line, name the file, and then see the output of the editing command on the screen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9665819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Sed</a:t>
            </a:r>
            <a:r>
              <a:rPr lang="en-US" b="1" dirty="0" smtClean="0"/>
              <a:t> format</a:t>
            </a:r>
            <a:endParaRPr lang="en-US" b="1" dirty="0"/>
          </a:p>
        </p:txBody>
      </p:sp>
      <p:sp>
        <p:nvSpPr>
          <p:cNvPr id="3" name="Content Placeholder 2"/>
          <p:cNvSpPr>
            <a:spLocks noGrp="1"/>
          </p:cNvSpPr>
          <p:nvPr>
            <p:ph idx="1"/>
          </p:nvPr>
        </p:nvSpPr>
        <p:spPr/>
        <p:txBody>
          <a:bodyPr/>
          <a:lstStyle/>
          <a:p>
            <a:r>
              <a:rPr lang="en-US" dirty="0" err="1"/>
              <a:t>sed</a:t>
            </a:r>
            <a:r>
              <a:rPr lang="en-US" dirty="0"/>
              <a:t> 'command' filename(s</a:t>
            </a:r>
            <a:r>
              <a:rPr lang="en-US" dirty="0" smtClean="0"/>
              <a:t>)</a:t>
            </a:r>
          </a:p>
          <a:p>
            <a:r>
              <a:rPr lang="en-US" dirty="0" err="1"/>
              <a:t>Sed</a:t>
            </a:r>
            <a:r>
              <a:rPr lang="en-US" dirty="0"/>
              <a:t> commands tell </a:t>
            </a:r>
            <a:r>
              <a:rPr lang="en-US" dirty="0" err="1"/>
              <a:t>sed</a:t>
            </a:r>
            <a:r>
              <a:rPr lang="en-US" dirty="0"/>
              <a:t> how to process each line of input specified by an address. If an address is not </a:t>
            </a:r>
            <a:r>
              <a:rPr lang="en-US" dirty="0" smtClean="0"/>
              <a:t>given, </a:t>
            </a:r>
            <a:r>
              <a:rPr lang="en-US" dirty="0" err="1" smtClean="0"/>
              <a:t>sed</a:t>
            </a:r>
            <a:r>
              <a:rPr lang="en-US" dirty="0" smtClean="0"/>
              <a:t> </a:t>
            </a:r>
            <a:r>
              <a:rPr lang="en-US" dirty="0"/>
              <a:t>processes every line of input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1448609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Perl Introduction</a:t>
            </a:r>
            <a:endParaRPr lang="en-US" dirty="0"/>
          </a:p>
        </p:txBody>
      </p:sp>
      <p:sp>
        <p:nvSpPr>
          <p:cNvPr id="3" name="Content Placeholder 2"/>
          <p:cNvSpPr>
            <a:spLocks noGrp="1"/>
          </p:cNvSpPr>
          <p:nvPr>
            <p:ph idx="1"/>
          </p:nvPr>
        </p:nvSpPr>
        <p:spPr/>
        <p:txBody>
          <a:bodyPr/>
          <a:lstStyle/>
          <a:p>
            <a:r>
              <a:rPr lang="en-US" dirty="0"/>
              <a:t>Perl is an acronym, short for </a:t>
            </a:r>
            <a:r>
              <a:rPr lang="en-US" i="1" dirty="0"/>
              <a:t>P</a:t>
            </a:r>
            <a:r>
              <a:rPr lang="en-US" dirty="0"/>
              <a:t>ractical </a:t>
            </a:r>
            <a:r>
              <a:rPr lang="en-US" i="1" dirty="0"/>
              <a:t>E</a:t>
            </a:r>
            <a:r>
              <a:rPr lang="en-US" dirty="0"/>
              <a:t>xtraction and </a:t>
            </a:r>
            <a:r>
              <a:rPr lang="en-US" i="1" dirty="0"/>
              <a:t>R</a:t>
            </a:r>
            <a:r>
              <a:rPr lang="en-US" dirty="0"/>
              <a:t>eport </a:t>
            </a:r>
            <a:r>
              <a:rPr lang="en-US" i="1" dirty="0"/>
              <a:t>L</a:t>
            </a:r>
            <a:r>
              <a:rPr lang="en-US" dirty="0"/>
              <a:t>anguage. It was designed for writing programs in the UNIX environment. In short, Perl is as powerful as C but as convenient as </a:t>
            </a:r>
            <a:r>
              <a:rPr lang="en-US" dirty="0" err="1"/>
              <a:t>awk</a:t>
            </a:r>
            <a:r>
              <a:rPr lang="en-US" dirty="0"/>
              <a:t>, </a:t>
            </a:r>
            <a:r>
              <a:rPr lang="en-US" dirty="0" err="1"/>
              <a:t>sed</a:t>
            </a:r>
            <a:r>
              <a:rPr lang="en-US" dirty="0"/>
              <a:t>, and shell scripts.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0621763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Scalar Value</a:t>
            </a:r>
            <a:endParaRPr lang="en-US" dirty="0"/>
          </a:p>
        </p:txBody>
      </p:sp>
      <p:sp>
        <p:nvSpPr>
          <p:cNvPr id="3" name="Content Placeholder 2"/>
          <p:cNvSpPr>
            <a:spLocks noGrp="1"/>
          </p:cNvSpPr>
          <p:nvPr>
            <p:ph idx="1"/>
          </p:nvPr>
        </p:nvSpPr>
        <p:spPr/>
        <p:txBody>
          <a:bodyPr/>
          <a:lstStyle/>
          <a:p>
            <a:r>
              <a:rPr lang="en-US" dirty="0"/>
              <a:t>Basically, a </a:t>
            </a:r>
            <a:r>
              <a:rPr lang="en-US" i="1" dirty="0"/>
              <a:t>scalar value </a:t>
            </a:r>
            <a:r>
              <a:rPr lang="en-US" dirty="0"/>
              <a:t>is one unit of data. This unit of data can be either a number or </a:t>
            </a:r>
            <a:r>
              <a:rPr lang="en-US" dirty="0" smtClean="0"/>
              <a:t>a chunk </a:t>
            </a:r>
            <a:r>
              <a:rPr lang="en-US" dirty="0"/>
              <a:t>of text</a:t>
            </a:r>
            <a:r>
              <a:rPr lang="en-US" dirty="0" smtClean="0"/>
              <a:t>.</a:t>
            </a:r>
          </a:p>
          <a:p>
            <a:r>
              <a:rPr lang="en-US" dirty="0"/>
              <a:t>Integer Scalar </a:t>
            </a:r>
            <a:r>
              <a:rPr lang="en-US" dirty="0" smtClean="0"/>
              <a:t>Values</a:t>
            </a:r>
          </a:p>
          <a:p>
            <a:r>
              <a:rPr lang="en-US" dirty="0"/>
              <a:t>Floating-Point Scalar </a:t>
            </a:r>
            <a:r>
              <a:rPr lang="en-US" dirty="0" smtClean="0"/>
              <a:t>Values</a:t>
            </a:r>
          </a:p>
          <a:p>
            <a:r>
              <a:rPr lang="en-US" dirty="0"/>
              <a:t>Character Strings</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0340614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pic>
        <p:nvPicPr>
          <p:cNvPr id="5" name="Content Placeholder 4" descr="D:\table_20.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533400"/>
            <a:ext cx="6096000" cy="5463679"/>
          </a:xfrm>
          <a:prstGeom prst="rect">
            <a:avLst/>
          </a:prstGeom>
          <a:noFill/>
          <a:ln>
            <a:noFill/>
          </a:ln>
        </p:spPr>
      </p:pic>
    </p:spTree>
    <p:extLst>
      <p:ext uri="{BB962C8B-B14F-4D97-AF65-F5344CB8AC3E}">
        <p14:creationId xmlns:p14="http://schemas.microsoft.com/office/powerpoint/2010/main" val="38563696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Lists</a:t>
            </a:r>
            <a:endParaRPr lang="en-US" dirty="0"/>
          </a:p>
        </p:txBody>
      </p:sp>
      <p:sp>
        <p:nvSpPr>
          <p:cNvPr id="3" name="Content Placeholder 2"/>
          <p:cNvSpPr>
            <a:spLocks noGrp="1"/>
          </p:cNvSpPr>
          <p:nvPr>
            <p:ph idx="1"/>
          </p:nvPr>
        </p:nvSpPr>
        <p:spPr/>
        <p:txBody>
          <a:bodyPr/>
          <a:lstStyle/>
          <a:p>
            <a:r>
              <a:rPr lang="en-US" dirty="0"/>
              <a:t>A </a:t>
            </a:r>
            <a:r>
              <a:rPr lang="en-US" i="1" dirty="0"/>
              <a:t>list </a:t>
            </a:r>
            <a:r>
              <a:rPr lang="en-US" dirty="0"/>
              <a:t>is a sequence of scalar values enclosed in parentheses. The following is a simple example of a list: (1, 5.3, "hello", 2)</a:t>
            </a:r>
          </a:p>
          <a:p>
            <a:r>
              <a:rPr lang="en-US" dirty="0" smtClean="0"/>
              <a:t>Storing a list </a:t>
            </a:r>
          </a:p>
          <a:p>
            <a:pPr marL="0" indent="0">
              <a:buNone/>
            </a:pPr>
            <a:r>
              <a:rPr lang="en-US" dirty="0"/>
              <a:t>	</a:t>
            </a:r>
            <a:r>
              <a:rPr lang="en-US" dirty="0" smtClean="0"/>
              <a:t>@</a:t>
            </a:r>
            <a:r>
              <a:rPr lang="en-US" dirty="0"/>
              <a:t>array = (1, 2, 3);</a:t>
            </a:r>
          </a:p>
          <a:p>
            <a:r>
              <a:rPr lang="en-US" b="1" dirty="0"/>
              <a:t>R</a:t>
            </a:r>
            <a:r>
              <a:rPr lang="en-US" b="1" dirty="0" smtClean="0"/>
              <a:t>etrieving </a:t>
            </a:r>
            <a:r>
              <a:rPr lang="en-US" b="1" dirty="0"/>
              <a:t>the Length of a </a:t>
            </a:r>
            <a:r>
              <a:rPr lang="en-US" b="1" dirty="0" smtClean="0"/>
              <a:t>List </a:t>
            </a:r>
          </a:p>
          <a:p>
            <a:pPr marL="0" indent="0">
              <a:buNone/>
            </a:pPr>
            <a:r>
              <a:rPr lang="en-US" b="1" dirty="0"/>
              <a:t>	</a:t>
            </a:r>
            <a:r>
              <a:rPr lang="en-US" dirty="0" smtClean="0"/>
              <a:t>$</a:t>
            </a:r>
            <a:r>
              <a:rPr lang="en-US" dirty="0"/>
              <a:t>scalar = @array;</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861337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of contents (</a:t>
            </a:r>
            <a:r>
              <a:rPr lang="en-US" b="1" dirty="0" err="1"/>
              <a:t>cont</a:t>
            </a:r>
            <a:r>
              <a:rPr lang="en-US" b="1" dirty="0"/>
              <a:t>)</a:t>
            </a:r>
            <a:endParaRPr lang="en-US" dirty="0"/>
          </a:p>
        </p:txBody>
      </p:sp>
      <p:sp>
        <p:nvSpPr>
          <p:cNvPr id="3" name="Content Placeholder 2"/>
          <p:cNvSpPr>
            <a:spLocks noGrp="1"/>
          </p:cNvSpPr>
          <p:nvPr>
            <p:ph idx="1"/>
          </p:nvPr>
        </p:nvSpPr>
        <p:spPr/>
        <p:txBody>
          <a:bodyPr>
            <a:normAutofit lnSpcReduction="10000"/>
          </a:bodyPr>
          <a:lstStyle/>
          <a:p>
            <a:pPr lvl="1"/>
            <a:r>
              <a:rPr lang="en-US" dirty="0"/>
              <a:t>AWK </a:t>
            </a:r>
          </a:p>
          <a:p>
            <a:pPr lvl="1"/>
            <a:r>
              <a:rPr lang="en-US" dirty="0"/>
              <a:t>Using More Than One Field Separator</a:t>
            </a:r>
          </a:p>
          <a:p>
            <a:pPr lvl="1"/>
            <a:r>
              <a:rPr lang="en-US" dirty="0" err="1"/>
              <a:t>Sed</a:t>
            </a:r>
            <a:endParaRPr lang="en-US" dirty="0"/>
          </a:p>
          <a:p>
            <a:pPr lvl="1"/>
            <a:r>
              <a:rPr lang="en-US" dirty="0" err="1"/>
              <a:t>Sed</a:t>
            </a:r>
            <a:r>
              <a:rPr lang="en-US" dirty="0"/>
              <a:t> </a:t>
            </a:r>
            <a:r>
              <a:rPr lang="en-US" dirty="0" smtClean="0"/>
              <a:t>format</a:t>
            </a:r>
          </a:p>
          <a:p>
            <a:r>
              <a:rPr lang="en-US" dirty="0" smtClean="0"/>
              <a:t>Perl</a:t>
            </a:r>
          </a:p>
          <a:p>
            <a:pPr lvl="1"/>
            <a:r>
              <a:rPr lang="en-US" dirty="0" smtClean="0"/>
              <a:t>Perl introduction </a:t>
            </a:r>
            <a:endParaRPr lang="en-US" dirty="0"/>
          </a:p>
          <a:p>
            <a:pPr lvl="1"/>
            <a:r>
              <a:rPr lang="en-US" dirty="0"/>
              <a:t>Scalar </a:t>
            </a:r>
            <a:r>
              <a:rPr lang="en-US" dirty="0" smtClean="0"/>
              <a:t>Value</a:t>
            </a:r>
            <a:endParaRPr lang="en-US" dirty="0"/>
          </a:p>
          <a:p>
            <a:pPr lvl="1"/>
            <a:r>
              <a:rPr lang="en-US" dirty="0" smtClean="0"/>
              <a:t>Lists</a:t>
            </a:r>
          </a:p>
          <a:p>
            <a:pPr marL="457200" lvl="1" indent="0">
              <a:buNone/>
            </a:pPr>
            <a:r>
              <a:rPr lang="en-US" dirty="0" smtClean="0"/>
              <a:t>(</a:t>
            </a:r>
            <a:r>
              <a:rPr lang="en-US" dirty="0" err="1" smtClean="0"/>
              <a:t>cont</a:t>
            </a:r>
            <a:r>
              <a:rPr lang="en-US" dirty="0" smtClean="0"/>
              <a:t>)</a:t>
            </a:r>
            <a:endParaRPr lang="en-US" dirty="0"/>
          </a:p>
          <a:p>
            <a:pPr marL="0" lvl="1"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7511621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Opening a </a:t>
            </a:r>
            <a:r>
              <a:rPr lang="en-US" b="1" dirty="0" smtClean="0"/>
              <a:t>File</a:t>
            </a:r>
            <a:endParaRPr lang="en-US" dirty="0"/>
          </a:p>
        </p:txBody>
      </p:sp>
      <p:sp>
        <p:nvSpPr>
          <p:cNvPr id="3" name="Content Placeholder 2"/>
          <p:cNvSpPr>
            <a:spLocks noGrp="1"/>
          </p:cNvSpPr>
          <p:nvPr>
            <p:ph idx="1"/>
          </p:nvPr>
        </p:nvSpPr>
        <p:spPr/>
        <p:txBody>
          <a:bodyPr/>
          <a:lstStyle/>
          <a:p>
            <a:r>
              <a:rPr lang="en-US" dirty="0"/>
              <a:t>Before you can read from or write to a file, you must first open the file. This operation tells the operating system that you are currently accessing the file and that no one else can change it while you are working with it. </a:t>
            </a:r>
          </a:p>
          <a:p>
            <a:pPr marL="0" indent="0">
              <a:buNone/>
            </a:pPr>
            <a:r>
              <a:rPr lang="en-US" dirty="0" smtClean="0"/>
              <a:t>	open </a:t>
            </a:r>
            <a:r>
              <a:rPr lang="en-US" dirty="0"/>
              <a:t>(</a:t>
            </a:r>
            <a:r>
              <a:rPr lang="en-US" dirty="0" err="1"/>
              <a:t>filevar</a:t>
            </a:r>
            <a:r>
              <a:rPr lang="en-US" dirty="0"/>
              <a:t>, filename);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7463558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Reading from a </a:t>
            </a:r>
            <a:r>
              <a:rPr lang="en-US" b="1" dirty="0" smtClean="0"/>
              <a:t>File</a:t>
            </a:r>
            <a:endParaRPr lang="en-US" dirty="0"/>
          </a:p>
        </p:txBody>
      </p:sp>
      <p:sp>
        <p:nvSpPr>
          <p:cNvPr id="3" name="Content Placeholder 2"/>
          <p:cNvSpPr>
            <a:spLocks noGrp="1"/>
          </p:cNvSpPr>
          <p:nvPr>
            <p:ph idx="1"/>
          </p:nvPr>
        </p:nvSpPr>
        <p:spPr/>
        <p:txBody>
          <a:bodyPr/>
          <a:lstStyle/>
          <a:p>
            <a:r>
              <a:rPr lang="en-US" dirty="0"/>
              <a:t>To read from a file, enclose the file variable associated with the file in angle brackets (&lt; and &gt;), as follows:</a:t>
            </a:r>
          </a:p>
          <a:p>
            <a:pPr marL="0" indent="0">
              <a:buNone/>
            </a:pPr>
            <a:r>
              <a:rPr lang="en-US" dirty="0" smtClean="0"/>
              <a:t>	</a:t>
            </a:r>
            <a:r>
              <a:rPr lang="en-US" dirty="0"/>
              <a:t>$line = &lt;MYFILE&gt;; // read a line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8651576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to a File</a:t>
            </a:r>
            <a:endParaRPr lang="en-US" dirty="0"/>
          </a:p>
        </p:txBody>
      </p:sp>
      <p:sp>
        <p:nvSpPr>
          <p:cNvPr id="3" name="Content Placeholder 2"/>
          <p:cNvSpPr>
            <a:spLocks noGrp="1"/>
          </p:cNvSpPr>
          <p:nvPr>
            <p:ph idx="1"/>
          </p:nvPr>
        </p:nvSpPr>
        <p:spPr/>
        <p:txBody>
          <a:bodyPr/>
          <a:lstStyle/>
          <a:p>
            <a:r>
              <a:rPr lang="en-US" dirty="0"/>
              <a:t>the print statement sends output to the standard output </a:t>
            </a:r>
            <a:r>
              <a:rPr lang="en-US" dirty="0" smtClean="0"/>
              <a:t>file</a:t>
            </a:r>
          </a:p>
          <a:p>
            <a:pPr marL="0" indent="0">
              <a:buNone/>
            </a:pPr>
            <a:r>
              <a:rPr lang="en-US" dirty="0" smtClean="0"/>
              <a:t>	open </a:t>
            </a:r>
            <a:r>
              <a:rPr lang="en-US" dirty="0"/>
              <a:t>(OUTFILE, "</a:t>
            </a:r>
            <a:r>
              <a:rPr lang="en-US" dirty="0" err="1" smtClean="0"/>
              <a:t>outfile</a:t>
            </a:r>
            <a:r>
              <a:rPr lang="en-US" dirty="0" smtClean="0"/>
              <a:t>");</a:t>
            </a:r>
          </a:p>
          <a:p>
            <a:pPr marL="457200" lvl="1" indent="0">
              <a:buNone/>
            </a:pPr>
            <a:r>
              <a:rPr lang="en-US" dirty="0"/>
              <a:t>	print OUTFILE ("Here is an output line.\n");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8669556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Branch Condition</a:t>
            </a:r>
            <a:endParaRPr lang="en-US" b="1" dirty="0"/>
          </a:p>
        </p:txBody>
      </p:sp>
      <p:sp>
        <p:nvSpPr>
          <p:cNvPr id="3" name="Content Placeholder 2"/>
          <p:cNvSpPr>
            <a:spLocks noGrp="1"/>
          </p:cNvSpPr>
          <p:nvPr>
            <p:ph idx="1"/>
          </p:nvPr>
        </p:nvSpPr>
        <p:spPr>
          <a:xfrm>
            <a:off x="304800" y="1600200"/>
            <a:ext cx="4191000" cy="4525963"/>
          </a:xfrm>
        </p:spPr>
        <p:txBody>
          <a:bodyPr>
            <a:normAutofit fontScale="92500"/>
          </a:bodyPr>
          <a:lstStyle/>
          <a:p>
            <a:pPr marL="0" indent="0">
              <a:buNone/>
            </a:pPr>
            <a:r>
              <a:rPr lang="en-US" dirty="0"/>
              <a:t>if (</a:t>
            </a:r>
            <a:r>
              <a:rPr lang="en-US" i="1" dirty="0"/>
              <a:t>expr_1</a:t>
            </a:r>
            <a:r>
              <a:rPr lang="en-US" dirty="0"/>
              <a:t>) {</a:t>
            </a:r>
          </a:p>
          <a:p>
            <a:pPr marL="0" indent="0">
              <a:buNone/>
            </a:pPr>
            <a:r>
              <a:rPr lang="en-US" i="1" dirty="0" smtClean="0"/>
              <a:t>	statement_block_1</a:t>
            </a:r>
            <a:endParaRPr lang="en-US" dirty="0"/>
          </a:p>
          <a:p>
            <a:pPr marL="0" indent="0">
              <a:buNone/>
            </a:pPr>
            <a:r>
              <a:rPr lang="en-US" dirty="0"/>
              <a:t>} </a:t>
            </a:r>
            <a:r>
              <a:rPr lang="en-US" dirty="0" err="1" smtClean="0"/>
              <a:t>elsif</a:t>
            </a:r>
            <a:r>
              <a:rPr lang="en-US" dirty="0" smtClean="0"/>
              <a:t> </a:t>
            </a:r>
            <a:r>
              <a:rPr lang="en-US" dirty="0"/>
              <a:t>(</a:t>
            </a:r>
            <a:r>
              <a:rPr lang="en-US" i="1" dirty="0"/>
              <a:t>expr_2</a:t>
            </a:r>
            <a:r>
              <a:rPr lang="en-US" dirty="0"/>
              <a:t>) {</a:t>
            </a:r>
          </a:p>
          <a:p>
            <a:pPr marL="0" indent="0">
              <a:buNone/>
            </a:pPr>
            <a:r>
              <a:rPr lang="en-US" i="1" dirty="0" smtClean="0"/>
              <a:t>	statement_block_2</a:t>
            </a:r>
            <a:endParaRPr lang="en-US" dirty="0"/>
          </a:p>
          <a:p>
            <a:pPr marL="0" indent="0">
              <a:buNone/>
            </a:pPr>
            <a:r>
              <a:rPr lang="en-US" dirty="0" smtClean="0"/>
              <a:t>	...</a:t>
            </a:r>
            <a:endParaRPr lang="en-US" dirty="0"/>
          </a:p>
          <a:p>
            <a:pPr marL="0" indent="0">
              <a:buNone/>
            </a:pPr>
            <a:r>
              <a:rPr lang="en-US" dirty="0"/>
              <a:t>} else {</a:t>
            </a:r>
          </a:p>
          <a:p>
            <a:pPr marL="0" indent="0">
              <a:buNone/>
            </a:pPr>
            <a:r>
              <a:rPr lang="en-US" i="1" dirty="0"/>
              <a:t> </a:t>
            </a:r>
            <a:r>
              <a:rPr lang="en-US" i="1" dirty="0" smtClean="0"/>
              <a:t>       	</a:t>
            </a:r>
            <a:r>
              <a:rPr lang="en-US" i="1" dirty="0" err="1" smtClean="0"/>
              <a:t>statement_block_n</a:t>
            </a:r>
            <a:endParaRPr lang="en-US" i="1" dirty="0" smtClean="0"/>
          </a:p>
          <a:p>
            <a:pPr marL="0" indent="0">
              <a:buNone/>
            </a:pPr>
            <a:r>
              <a:rPr lang="en-US" i="1" dirty="0"/>
              <a:t>}</a:t>
            </a:r>
            <a:endParaRPr lang="en-US" i="1"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Content Placeholder 2"/>
          <p:cNvSpPr txBox="1">
            <a:spLocks/>
          </p:cNvSpPr>
          <p:nvPr/>
        </p:nvSpPr>
        <p:spPr>
          <a:xfrm>
            <a:off x="4800600" y="1493837"/>
            <a:ext cx="4343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unless (</a:t>
            </a:r>
            <a:r>
              <a:rPr lang="en-US" i="1" dirty="0" smtClean="0"/>
              <a:t>expr_1</a:t>
            </a:r>
            <a:r>
              <a:rPr lang="en-US" dirty="0" smtClean="0"/>
              <a:t>) {</a:t>
            </a:r>
          </a:p>
          <a:p>
            <a:pPr marL="0" indent="0">
              <a:buNone/>
            </a:pPr>
            <a:r>
              <a:rPr lang="en-US" i="1" dirty="0" smtClean="0"/>
              <a:t>	statement_block_1</a:t>
            </a:r>
            <a:endParaRPr lang="en-US" dirty="0" smtClean="0"/>
          </a:p>
          <a:p>
            <a:pPr marL="0" indent="0">
              <a:buNone/>
            </a:pPr>
            <a:r>
              <a:rPr lang="en-US" dirty="0" smtClean="0"/>
              <a:t>}</a:t>
            </a:r>
          </a:p>
          <a:p>
            <a:endParaRPr lang="en-US" dirty="0" smtClean="0"/>
          </a:p>
          <a:p>
            <a:pPr marL="0" indent="0">
              <a:buFont typeface="Arial" pitchFamily="34" charset="0"/>
              <a:buNone/>
            </a:pPr>
            <a:r>
              <a:rPr lang="en-US" i="1" dirty="0" smtClean="0"/>
              <a:t> </a:t>
            </a:r>
            <a:endParaRPr lang="en-US" dirty="0" smtClean="0"/>
          </a:p>
          <a:p>
            <a:endParaRPr lang="en-US" dirty="0"/>
          </a:p>
        </p:txBody>
      </p:sp>
      <p:cxnSp>
        <p:nvCxnSpPr>
          <p:cNvPr id="7" name="Straight Connector 6"/>
          <p:cNvCxnSpPr/>
          <p:nvPr/>
        </p:nvCxnSpPr>
        <p:spPr>
          <a:xfrm>
            <a:off x="4648200" y="1493837"/>
            <a:ext cx="0" cy="4373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4075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t>Looping</a:t>
            </a:r>
            <a:endParaRPr lang="en-US" b="1" dirty="0"/>
          </a:p>
        </p:txBody>
      </p:sp>
      <p:sp>
        <p:nvSpPr>
          <p:cNvPr id="8" name="Content Placeholder 2"/>
          <p:cNvSpPr>
            <a:spLocks noGrp="1"/>
          </p:cNvSpPr>
          <p:nvPr>
            <p:ph idx="1"/>
          </p:nvPr>
        </p:nvSpPr>
        <p:spPr>
          <a:xfrm>
            <a:off x="304800" y="1600200"/>
            <a:ext cx="4191000" cy="4525963"/>
          </a:xfrm>
        </p:spPr>
        <p:txBody>
          <a:bodyPr>
            <a:normAutofit/>
          </a:bodyPr>
          <a:lstStyle/>
          <a:p>
            <a:pPr marL="0" indent="0">
              <a:buNone/>
            </a:pPr>
            <a:r>
              <a:rPr lang="en-US" dirty="0"/>
              <a:t>while (</a:t>
            </a:r>
            <a:r>
              <a:rPr lang="en-US" i="1" dirty="0" err="1"/>
              <a:t>expr</a:t>
            </a:r>
            <a:r>
              <a:rPr lang="en-US" dirty="0"/>
              <a:t>) {</a:t>
            </a:r>
          </a:p>
          <a:p>
            <a:pPr marL="0" indent="0">
              <a:buNone/>
            </a:pPr>
            <a:r>
              <a:rPr lang="en-US" i="1" dirty="0" smtClean="0"/>
              <a:t>	</a:t>
            </a:r>
            <a:r>
              <a:rPr lang="en-US" i="1" dirty="0" err="1" smtClean="0"/>
              <a:t>statement_block</a:t>
            </a:r>
            <a:endParaRPr lang="en-US" i="1" dirty="0"/>
          </a:p>
          <a:p>
            <a:pPr marL="0" indent="0">
              <a:buNone/>
            </a:pPr>
            <a:r>
              <a:rPr lang="en-US" dirty="0" smtClean="0"/>
              <a:t>}</a:t>
            </a:r>
          </a:p>
          <a:p>
            <a:r>
              <a:rPr lang="en-US" dirty="0"/>
              <a:t>The while statement loops </a:t>
            </a:r>
            <a:r>
              <a:rPr lang="en-US" i="1" dirty="0"/>
              <a:t>while </a:t>
            </a:r>
            <a:r>
              <a:rPr lang="en-US" dirty="0"/>
              <a:t>its conditional expression is true.</a:t>
            </a:r>
            <a:endParaRPr lang="en-US" dirty="0"/>
          </a:p>
        </p:txBody>
      </p:sp>
      <p:sp>
        <p:nvSpPr>
          <p:cNvPr id="9" name="Slide Number Placeholder 3"/>
          <p:cNvSpPr>
            <a:spLocks noGrp="1"/>
          </p:cNvSpPr>
          <p:nvPr>
            <p:ph type="sldNum" sz="quarter" idx="12"/>
          </p:nvPr>
        </p:nvSpPr>
        <p:spPr>
          <a:xfrm>
            <a:off x="6553200" y="6356350"/>
            <a:ext cx="2133600" cy="365125"/>
          </a:xfrm>
        </p:spPr>
        <p:txBody>
          <a:bodyPr/>
          <a:lstStyle/>
          <a:p>
            <a:fld id="{B6F15528-21DE-4FAA-801E-634DDDAF4B2B}" type="slidenum">
              <a:rPr lang="en-US" smtClean="0"/>
              <a:pPr/>
              <a:t>44</a:t>
            </a:fld>
            <a:endParaRPr lang="en-US"/>
          </a:p>
        </p:txBody>
      </p:sp>
      <p:sp>
        <p:nvSpPr>
          <p:cNvPr id="10" name="Content Placeholder 2"/>
          <p:cNvSpPr txBox="1">
            <a:spLocks/>
          </p:cNvSpPr>
          <p:nvPr/>
        </p:nvSpPr>
        <p:spPr>
          <a:xfrm>
            <a:off x="4800600" y="1493837"/>
            <a:ext cx="4343400" cy="4983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u</a:t>
            </a:r>
            <a:r>
              <a:rPr lang="en-US" dirty="0" smtClean="0"/>
              <a:t>ntil (</a:t>
            </a:r>
            <a:r>
              <a:rPr lang="en-US" i="1" dirty="0" err="1" smtClean="0"/>
              <a:t>expr</a:t>
            </a:r>
            <a:r>
              <a:rPr lang="en-US" dirty="0"/>
              <a:t>) {</a:t>
            </a:r>
          </a:p>
          <a:p>
            <a:pPr marL="0" indent="0">
              <a:buNone/>
            </a:pPr>
            <a:r>
              <a:rPr lang="en-US" i="1" dirty="0"/>
              <a:t>	</a:t>
            </a:r>
            <a:r>
              <a:rPr lang="en-US" i="1" dirty="0" err="1"/>
              <a:t>statement_block</a:t>
            </a:r>
            <a:endParaRPr lang="en-US" i="1" dirty="0"/>
          </a:p>
          <a:p>
            <a:pPr marL="0" indent="0">
              <a:buNone/>
            </a:pPr>
            <a:r>
              <a:rPr lang="en-US" dirty="0" smtClean="0"/>
              <a:t>}</a:t>
            </a:r>
            <a:endParaRPr lang="en-US" dirty="0"/>
          </a:p>
          <a:p>
            <a:r>
              <a:rPr lang="en-US" dirty="0"/>
              <a:t>The until statement loops </a:t>
            </a:r>
            <a:r>
              <a:rPr lang="en-US" i="1" dirty="0"/>
              <a:t>until </a:t>
            </a:r>
            <a:r>
              <a:rPr lang="en-US" dirty="0"/>
              <a:t>its conditional expression is </a:t>
            </a:r>
            <a:r>
              <a:rPr lang="en-US" dirty="0" smtClean="0"/>
              <a:t>true (</a:t>
            </a:r>
            <a:r>
              <a:rPr lang="en-US" dirty="0"/>
              <a:t>as long as its conditional expression is </a:t>
            </a:r>
            <a:r>
              <a:rPr lang="en-US" i="1" dirty="0"/>
              <a:t>false</a:t>
            </a:r>
            <a:r>
              <a:rPr lang="en-US" dirty="0"/>
              <a:t>).</a:t>
            </a:r>
            <a:r>
              <a:rPr lang="en-US" dirty="0" smtClean="0"/>
              <a:t>)</a:t>
            </a:r>
          </a:p>
          <a:p>
            <a:endParaRPr lang="en-US" dirty="0"/>
          </a:p>
        </p:txBody>
      </p:sp>
      <p:cxnSp>
        <p:nvCxnSpPr>
          <p:cNvPr id="11" name="Straight Connector 10"/>
          <p:cNvCxnSpPr/>
          <p:nvPr/>
        </p:nvCxnSpPr>
        <p:spPr>
          <a:xfrm>
            <a:off x="4648200" y="1493837"/>
            <a:ext cx="0" cy="4373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389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b="1" dirty="0" smtClean="0"/>
              <a:t>The end</a:t>
            </a:r>
            <a:endParaRPr lang="en-US" b="1" dirty="0"/>
          </a:p>
        </p:txBody>
      </p:sp>
      <p:sp>
        <p:nvSpPr>
          <p:cNvPr id="6" name="Subtitle 5"/>
          <p:cNvSpPr>
            <a:spLocks noGrp="1"/>
          </p:cNvSpPr>
          <p:nvPr>
            <p:ph type="subTitle" idx="1"/>
          </p:nvPr>
        </p:nvSpPr>
        <p:spPr/>
        <p:txBody>
          <a:bodyPr/>
          <a:lstStyle/>
          <a:p>
            <a:r>
              <a:rPr lang="en-US" b="1" dirty="0" smtClean="0">
                <a:solidFill>
                  <a:schemeClr val="tx1"/>
                </a:solidFill>
              </a:rPr>
              <a:t>Thanks for listening</a:t>
            </a:r>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315773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of contents (</a:t>
            </a:r>
            <a:r>
              <a:rPr lang="en-US" b="1" dirty="0" err="1"/>
              <a:t>cont</a:t>
            </a:r>
            <a:r>
              <a:rPr lang="en-US" b="1" dirty="0"/>
              <a:t>)</a:t>
            </a:r>
            <a:endParaRPr lang="en-US" dirty="0"/>
          </a:p>
        </p:txBody>
      </p:sp>
      <p:sp>
        <p:nvSpPr>
          <p:cNvPr id="3" name="Content Placeholder 2"/>
          <p:cNvSpPr>
            <a:spLocks noGrp="1"/>
          </p:cNvSpPr>
          <p:nvPr>
            <p:ph idx="1"/>
          </p:nvPr>
        </p:nvSpPr>
        <p:spPr/>
        <p:txBody>
          <a:bodyPr/>
          <a:lstStyle/>
          <a:p>
            <a:pPr lvl="1"/>
            <a:r>
              <a:rPr lang="en-US" dirty="0"/>
              <a:t>Opening a File</a:t>
            </a:r>
          </a:p>
          <a:p>
            <a:pPr lvl="1"/>
            <a:r>
              <a:rPr lang="en-US" dirty="0" smtClean="0"/>
              <a:t>Reading from a file  </a:t>
            </a:r>
            <a:endParaRPr lang="en-US" dirty="0"/>
          </a:p>
          <a:p>
            <a:pPr lvl="1"/>
            <a:r>
              <a:rPr lang="en-US" dirty="0" smtClean="0"/>
              <a:t>Writing to a </a:t>
            </a:r>
            <a:r>
              <a:rPr lang="en-US" dirty="0" smtClean="0"/>
              <a:t>file</a:t>
            </a:r>
          </a:p>
          <a:p>
            <a:pPr lvl="1"/>
            <a:r>
              <a:rPr lang="en-US" dirty="0"/>
              <a:t>Branch </a:t>
            </a:r>
            <a:r>
              <a:rPr lang="en-US" dirty="0" smtClean="0"/>
              <a:t>condition</a:t>
            </a:r>
          </a:p>
          <a:p>
            <a:pPr lvl="1"/>
            <a:r>
              <a:rPr lang="en-US" dirty="0" smtClean="0"/>
              <a:t>Looping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842929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7" name="TextBox 6"/>
          <p:cNvSpPr txBox="1"/>
          <p:nvPr/>
        </p:nvSpPr>
        <p:spPr>
          <a:xfrm>
            <a:off x="3733800" y="2986087"/>
            <a:ext cx="1600200" cy="707886"/>
          </a:xfrm>
          <a:prstGeom prst="rect">
            <a:avLst/>
          </a:prstGeom>
          <a:noFill/>
        </p:spPr>
        <p:txBody>
          <a:bodyPr wrap="square" rtlCol="0">
            <a:spAutoFit/>
          </a:bodyPr>
          <a:lstStyle/>
          <a:p>
            <a:r>
              <a:rPr lang="en-US" sz="4000" b="1" dirty="0" smtClean="0"/>
              <a:t>LINUX</a:t>
            </a:r>
            <a:endParaRPr lang="en-US" sz="4000" b="1" dirty="0"/>
          </a:p>
        </p:txBody>
      </p:sp>
    </p:spTree>
    <p:extLst>
      <p:ext uri="{BB962C8B-B14F-4D97-AF65-F5344CB8AC3E}">
        <p14:creationId xmlns:p14="http://schemas.microsoft.com/office/powerpoint/2010/main" val="2507385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lstStyle/>
          <a:p>
            <a:r>
              <a:rPr lang="en-US" dirty="0" smtClean="0"/>
              <a:t>Unix</a:t>
            </a:r>
          </a:p>
          <a:p>
            <a:pPr marL="0" indent="0">
              <a:buNone/>
            </a:pPr>
            <a:r>
              <a:rPr lang="en-US" dirty="0" smtClean="0"/>
              <a:t>Designed to allow the staff share information</a:t>
            </a:r>
          </a:p>
          <a:p>
            <a:pPr marL="0" indent="0">
              <a:buNone/>
            </a:pPr>
            <a:r>
              <a:rPr lang="en-US" dirty="0" smtClean="0"/>
              <a:t>Obtained the source for free, for research into OS</a:t>
            </a:r>
          </a:p>
          <a:p>
            <a:r>
              <a:rPr lang="en-US" dirty="0" err="1" smtClean="0"/>
              <a:t>Minux</a:t>
            </a:r>
            <a:endParaRPr lang="en-US" dirty="0" smtClean="0"/>
          </a:p>
          <a:p>
            <a:pPr marL="0" indent="0">
              <a:buNone/>
            </a:pPr>
            <a:r>
              <a:rPr lang="en-US" dirty="0" smtClean="0"/>
              <a:t>Based on the first real version of Unix</a:t>
            </a:r>
          </a:p>
          <a:p>
            <a:pPr marL="0" indent="0">
              <a:buNone/>
            </a:pPr>
            <a:r>
              <a:rPr lang="en-US" dirty="0" smtClean="0"/>
              <a:t>First version of Linux created by Linus Torvalds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780226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vi editor</a:t>
            </a:r>
            <a:endParaRPr lang="en-US" dirty="0"/>
          </a:p>
        </p:txBody>
      </p:sp>
      <p:sp>
        <p:nvSpPr>
          <p:cNvPr id="3" name="Content Placeholder 2"/>
          <p:cNvSpPr>
            <a:spLocks noGrp="1"/>
          </p:cNvSpPr>
          <p:nvPr>
            <p:ph idx="1"/>
          </p:nvPr>
        </p:nvSpPr>
        <p:spPr/>
        <p:txBody>
          <a:bodyPr/>
          <a:lstStyle/>
          <a:p>
            <a:pPr lvl="0"/>
            <a:r>
              <a:rPr lang="en-US" b="1" dirty="0" smtClean="0"/>
              <a:t>To edit </a:t>
            </a:r>
            <a:r>
              <a:rPr lang="en-US" b="1" dirty="0"/>
              <a:t>files,  scripts </a:t>
            </a:r>
            <a:endParaRPr lang="en-US" dirty="0"/>
          </a:p>
          <a:p>
            <a:pPr marL="0" indent="0">
              <a:buNone/>
            </a:pPr>
            <a:r>
              <a:rPr lang="en-US" dirty="0" smtClean="0"/>
              <a:t>	2 </a:t>
            </a:r>
            <a:r>
              <a:rPr lang="en-US" dirty="0"/>
              <a:t>mode: insert and input mode </a:t>
            </a:r>
          </a:p>
          <a:p>
            <a:pPr marL="0" indent="0">
              <a:buNone/>
            </a:pPr>
            <a:r>
              <a:rPr lang="en-US" dirty="0" smtClean="0"/>
              <a:t>	</a:t>
            </a:r>
            <a:r>
              <a:rPr lang="en-US" dirty="0" err="1" smtClean="0"/>
              <a:t>Cmd</a:t>
            </a:r>
            <a:r>
              <a:rPr lang="en-US" dirty="0"/>
              <a:t>: vi [filename]</a:t>
            </a:r>
          </a:p>
          <a:p>
            <a:pPr marL="0" indent="0">
              <a:buNone/>
            </a:pPr>
            <a:r>
              <a:rPr lang="en-US" dirty="0" smtClean="0"/>
              <a:t>	</a:t>
            </a:r>
            <a:r>
              <a:rPr lang="en-US" dirty="0" err="1" smtClean="0"/>
              <a:t>Cmd</a:t>
            </a:r>
            <a:r>
              <a:rPr lang="en-US" dirty="0" smtClean="0"/>
              <a:t> </a:t>
            </a:r>
            <a:r>
              <a:rPr lang="en-US" dirty="0"/>
              <a:t>switch to input mode:  a, </a:t>
            </a:r>
            <a:r>
              <a:rPr lang="en-US" dirty="0" smtClean="0"/>
              <a:t>A, …</a:t>
            </a:r>
            <a:endParaRPr lang="en-US" dirty="0"/>
          </a:p>
          <a:p>
            <a:pPr marL="0" indent="0">
              <a:buNone/>
            </a:pPr>
            <a:r>
              <a:rPr lang="en-US" dirty="0" smtClean="0"/>
              <a:t>	:</a:t>
            </a:r>
            <a:r>
              <a:rPr lang="en-US" dirty="0" err="1"/>
              <a:t>wq</a:t>
            </a:r>
            <a:r>
              <a:rPr lang="en-US" dirty="0"/>
              <a:t>, ZZ 	// save and quit</a:t>
            </a:r>
          </a:p>
          <a:p>
            <a:pPr marL="0" indent="0">
              <a:buNone/>
            </a:pPr>
            <a:r>
              <a:rPr lang="en-US" dirty="0" smtClean="0"/>
              <a:t>	:</a:t>
            </a:r>
            <a:r>
              <a:rPr lang="en-US" dirty="0"/>
              <a:t>q! </a:t>
            </a:r>
            <a:r>
              <a:rPr lang="en-US" dirty="0" smtClean="0"/>
              <a:t>		//quit </a:t>
            </a:r>
            <a:r>
              <a:rPr lang="en-US" dirty="0"/>
              <a:t>not save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025992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vi editor</a:t>
            </a:r>
            <a:endParaRPr lang="en-US" dirty="0"/>
          </a:p>
        </p:txBody>
      </p:sp>
      <p:sp>
        <p:nvSpPr>
          <p:cNvPr id="3" name="Content Placeholder 2"/>
          <p:cNvSpPr>
            <a:spLocks noGrp="1"/>
          </p:cNvSpPr>
          <p:nvPr>
            <p:ph idx="1"/>
          </p:nvPr>
        </p:nvSpPr>
        <p:spPr/>
        <p:txBody>
          <a:bodyPr/>
          <a:lstStyle/>
          <a:p>
            <a:pPr lvl="0"/>
            <a:r>
              <a:rPr lang="en-US" dirty="0" err="1"/>
              <a:t>Cmd</a:t>
            </a:r>
            <a:r>
              <a:rPr lang="en-US" dirty="0"/>
              <a:t> delete, change</a:t>
            </a:r>
          </a:p>
          <a:p>
            <a:pPr marL="0" indent="0">
              <a:buNone/>
            </a:pPr>
            <a:r>
              <a:rPr lang="en-US" dirty="0" smtClean="0"/>
              <a:t>	</a:t>
            </a:r>
            <a:r>
              <a:rPr lang="en-US" dirty="0" err="1" smtClean="0"/>
              <a:t>dd</a:t>
            </a:r>
            <a:r>
              <a:rPr lang="en-US" dirty="0" smtClean="0"/>
              <a:t> </a:t>
            </a:r>
            <a:r>
              <a:rPr lang="en-US" dirty="0"/>
              <a:t>	// delete line</a:t>
            </a:r>
          </a:p>
          <a:p>
            <a:pPr marL="0" indent="0">
              <a:buNone/>
            </a:pPr>
            <a:r>
              <a:rPr lang="en-US" dirty="0" smtClean="0"/>
              <a:t>	x </a:t>
            </a:r>
            <a:r>
              <a:rPr lang="en-US" dirty="0"/>
              <a:t>	// delete character</a:t>
            </a:r>
          </a:p>
          <a:p>
            <a:pPr marL="0" indent="0">
              <a:buNone/>
            </a:pPr>
            <a:r>
              <a:rPr lang="en-US" dirty="0" smtClean="0"/>
              <a:t>	u </a:t>
            </a:r>
            <a:r>
              <a:rPr lang="en-US" dirty="0"/>
              <a:t>	// undo 	</a:t>
            </a:r>
          </a:p>
          <a:p>
            <a:pPr lvl="0"/>
            <a:r>
              <a:rPr lang="en-US" dirty="0"/>
              <a:t>Copy,  paste</a:t>
            </a:r>
          </a:p>
          <a:p>
            <a:pPr marL="0" indent="0">
              <a:buNone/>
            </a:pPr>
            <a:r>
              <a:rPr lang="en-US" dirty="0" smtClean="0"/>
              <a:t>	p </a:t>
            </a:r>
            <a:r>
              <a:rPr lang="en-US" dirty="0"/>
              <a:t>	// paste to the right of cursor</a:t>
            </a:r>
          </a:p>
          <a:p>
            <a:pPr marL="0" indent="0">
              <a:buNone/>
            </a:pPr>
            <a:r>
              <a:rPr lang="en-US" dirty="0" smtClean="0"/>
              <a:t>	</a:t>
            </a:r>
            <a:r>
              <a:rPr lang="en-US" dirty="0" err="1" smtClean="0"/>
              <a:t>yy</a:t>
            </a:r>
            <a:r>
              <a:rPr lang="en-US" dirty="0"/>
              <a:t>	// copy current line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168127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1105</TotalTime>
  <Words>933</Words>
  <Application>Microsoft Office PowerPoint</Application>
  <PresentationFormat>On-screen Show (4:3)</PresentationFormat>
  <Paragraphs>313</Paragraphs>
  <Slides>45</Slides>
  <Notes>1</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Linux Investigation</vt:lpstr>
      <vt:lpstr>Table of contents</vt:lpstr>
      <vt:lpstr>Table of contents (cont)</vt:lpstr>
      <vt:lpstr>Table of contents (cont)</vt:lpstr>
      <vt:lpstr>Table of contents (cont)</vt:lpstr>
      <vt:lpstr>PowerPoint Presentation</vt:lpstr>
      <vt:lpstr>Introduction</vt:lpstr>
      <vt:lpstr>The vi editor</vt:lpstr>
      <vt:lpstr>The vi editor</vt:lpstr>
      <vt:lpstr>The vi editor</vt:lpstr>
      <vt:lpstr>Permissions and ownership</vt:lpstr>
      <vt:lpstr>Permissions and ownership</vt:lpstr>
      <vt:lpstr>Permissions and ownership</vt:lpstr>
      <vt:lpstr>Finding files and directories</vt:lpstr>
      <vt:lpstr>Wildcards</vt:lpstr>
      <vt:lpstr>I/O redirection </vt:lpstr>
      <vt:lpstr>Listing contents of directory</vt:lpstr>
      <vt:lpstr>Archiving file &amp; directories</vt:lpstr>
      <vt:lpstr>Job control </vt:lpstr>
      <vt:lpstr>Processes </vt:lpstr>
      <vt:lpstr>Other common command </vt:lpstr>
      <vt:lpstr>Other commom command </vt:lpstr>
      <vt:lpstr>Other commom command </vt:lpstr>
      <vt:lpstr>Other commom command </vt:lpstr>
      <vt:lpstr>Shell Introduction</vt:lpstr>
      <vt:lpstr>Shell and user variable</vt:lpstr>
      <vt:lpstr>Reading User Input</vt:lpstr>
      <vt:lpstr>Branch Condition (If)</vt:lpstr>
      <vt:lpstr>Branch Condition (Switch)</vt:lpstr>
      <vt:lpstr>Looping</vt:lpstr>
      <vt:lpstr>Debugging scripts</vt:lpstr>
      <vt:lpstr>AWK</vt:lpstr>
      <vt:lpstr>Using More Than One Field Separator</vt:lpstr>
      <vt:lpstr>Sed</vt:lpstr>
      <vt:lpstr>Sed format</vt:lpstr>
      <vt:lpstr>Perl Introduction</vt:lpstr>
      <vt:lpstr>Scalar Value</vt:lpstr>
      <vt:lpstr>PowerPoint Presentation</vt:lpstr>
      <vt:lpstr>Lists</vt:lpstr>
      <vt:lpstr>Opening a File</vt:lpstr>
      <vt:lpstr>Reading from a File</vt:lpstr>
      <vt:lpstr>Writing to a File</vt:lpstr>
      <vt:lpstr>Branch Condition</vt:lpstr>
      <vt:lpstr>Looping</vt:lpstr>
      <vt:lpstr>The 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Investigation</dc:title>
  <dc:creator>Tu Anh Ngoc. Tran</dc:creator>
  <cp:lastModifiedBy>Tu Anh Ngoc. Tran</cp:lastModifiedBy>
  <cp:revision>62</cp:revision>
  <dcterms:created xsi:type="dcterms:W3CDTF">2006-08-16T00:00:00Z</dcterms:created>
  <dcterms:modified xsi:type="dcterms:W3CDTF">2016-06-22T08:04:02Z</dcterms:modified>
</cp:coreProperties>
</file>