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42"/>
  </p:notesMasterIdLst>
  <p:handoutMasterIdLst>
    <p:handoutMasterId r:id="rId43"/>
  </p:handoutMasterIdLst>
  <p:sldIdLst>
    <p:sldId id="256" r:id="rId2"/>
    <p:sldId id="329" r:id="rId3"/>
    <p:sldId id="330" r:id="rId4"/>
    <p:sldId id="331" r:id="rId5"/>
    <p:sldId id="327" r:id="rId6"/>
    <p:sldId id="295" r:id="rId7"/>
    <p:sldId id="296" r:id="rId8"/>
    <p:sldId id="297" r:id="rId9"/>
    <p:sldId id="298" r:id="rId10"/>
    <p:sldId id="299" r:id="rId11"/>
    <p:sldId id="300" r:id="rId12"/>
    <p:sldId id="301" r:id="rId13"/>
    <p:sldId id="302" r:id="rId14"/>
    <p:sldId id="303" r:id="rId15"/>
    <p:sldId id="304" r:id="rId16"/>
    <p:sldId id="328" r:id="rId17"/>
    <p:sldId id="305" r:id="rId18"/>
    <p:sldId id="306" r:id="rId19"/>
    <p:sldId id="307" r:id="rId20"/>
    <p:sldId id="308" r:id="rId21"/>
    <p:sldId id="309" r:id="rId22"/>
    <p:sldId id="310" r:id="rId23"/>
    <p:sldId id="311" r:id="rId24"/>
    <p:sldId id="312" r:id="rId25"/>
    <p:sldId id="313" r:id="rId26"/>
    <p:sldId id="314" r:id="rId27"/>
    <p:sldId id="315" r:id="rId28"/>
    <p:sldId id="316" r:id="rId29"/>
    <p:sldId id="317" r:id="rId30"/>
    <p:sldId id="318" r:id="rId31"/>
    <p:sldId id="319" r:id="rId32"/>
    <p:sldId id="320" r:id="rId33"/>
    <p:sldId id="321" r:id="rId34"/>
    <p:sldId id="322" r:id="rId35"/>
    <p:sldId id="323" r:id="rId36"/>
    <p:sldId id="324" r:id="rId37"/>
    <p:sldId id="325" r:id="rId38"/>
    <p:sldId id="326" r:id="rId39"/>
    <p:sldId id="259" r:id="rId40"/>
    <p:sldId id="294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71" autoAdjust="0"/>
  </p:normalViewPr>
  <p:slideViewPr>
    <p:cSldViewPr>
      <p:cViewPr varScale="1">
        <p:scale>
          <a:sx n="70" d="100"/>
          <a:sy n="70" d="100"/>
        </p:scale>
        <p:origin x="-138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7373F3-D36B-407C-A44E-6B8858C1474C}" type="datetimeFigureOut">
              <a:rPr lang="en-US" smtClean="0"/>
              <a:t>7/11/2016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5D8F60-FB6E-4152-AE18-CC29B52B9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6678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D50C16-F2BF-4E53-B77A-CB14BE4CCC45}" type="datetimeFigureOut">
              <a:rPr lang="en-US" smtClean="0"/>
              <a:t>7/11/2016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F427E7-8A5D-4855-9DB7-E2826AA39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5895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F427E7-8A5D-4855-9DB7-E2826AA399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0414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F427E7-8A5D-4855-9DB7-E2826AA399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7379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F427E7-8A5D-4855-9DB7-E2826AA399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0486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7AA57-E272-4E5A-9054-C33ABF111F0B}" type="datetime1">
              <a:rPr lang="en-US" smtClean="0"/>
              <a:t>7/11/2016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A9AB8-B0A3-4716-A297-0C57987AB7C0}" type="datetime1">
              <a:rPr lang="en-US" smtClean="0"/>
              <a:t>7/11/2016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9F7C5-DF1D-48A7-9B71-8E8F5C611B96}" type="datetime1">
              <a:rPr lang="en-US" smtClean="0"/>
              <a:t>7/11/2016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D350D-9693-4D0B-B5D6-9F14AF748788}" type="datetime1">
              <a:rPr lang="en-US" smtClean="0"/>
              <a:t>7/11/2016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26849-374B-4B05-B9CA-D65B0584CFAD}" type="datetime1">
              <a:rPr lang="en-US" smtClean="0"/>
              <a:t>7/11/2016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E7492-FA68-4494-8370-9C1AD126E728}" type="datetime1">
              <a:rPr lang="en-US" smtClean="0"/>
              <a:t>7/11/2016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2763-0E4E-4A13-97C6-62810BD13F5F}" type="datetime1">
              <a:rPr lang="en-US" smtClean="0"/>
              <a:t>7/11/2016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6095C-CDA5-4FC4-880A-C9158F4741F5}" type="datetime1">
              <a:rPr lang="en-US" smtClean="0"/>
              <a:t>7/11/2016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E6435-D5D2-4267-BC35-3E32F333C4B9}" type="datetime1">
              <a:rPr lang="en-US" smtClean="0"/>
              <a:t>7/11/2016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EA63D-37B2-4A62-8D96-14364D1D3754}" type="datetime1">
              <a:rPr lang="en-US" smtClean="0"/>
              <a:t>7/11/2016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B121C-95EF-4F16-83ED-8F2F67CB0E7F}" type="datetime1">
              <a:rPr lang="en-US" smtClean="0"/>
              <a:t>7/11/2016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D679A63-2EB5-4F89-AD37-4C13658305B8}" type="datetime1">
              <a:rPr lang="en-US" smtClean="0"/>
              <a:t>7/11/2016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Renesas</a:t>
            </a:r>
            <a:r>
              <a:rPr lang="en-US" dirty="0"/>
              <a:t> </a:t>
            </a:r>
            <a:r>
              <a:rPr lang="en-US" dirty="0" smtClean="0"/>
              <a:t>Design </a:t>
            </a:r>
            <a:r>
              <a:rPr lang="en-US" dirty="0"/>
              <a:t>Vietnam Co., Ltd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Tu</a:t>
            </a:r>
            <a:r>
              <a:rPr lang="en-US" dirty="0" smtClean="0"/>
              <a:t> Tran, </a:t>
            </a:r>
            <a:r>
              <a:rPr lang="en-US" dirty="0" err="1" smtClean="0"/>
              <a:t>VideoIP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iVCP1 Investigation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74314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Interfaces</a:t>
            </a:r>
            <a:endParaRPr lang="en-US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O</a:t>
            </a:r>
            <a:r>
              <a:rPr lang="en-US" sz="2800" dirty="0" smtClean="0"/>
              <a:t>ne </a:t>
            </a:r>
            <a:r>
              <a:rPr lang="en-US" sz="2800" dirty="0"/>
              <a:t>target port and two </a:t>
            </a:r>
            <a:r>
              <a:rPr lang="en-US" sz="2800" dirty="0" smtClean="0"/>
              <a:t>parallel </a:t>
            </a:r>
            <a:r>
              <a:rPr lang="en-US" sz="2800" dirty="0"/>
              <a:t>interface ports</a:t>
            </a:r>
            <a:r>
              <a:rPr lang="en-US" sz="2800" dirty="0" smtClean="0"/>
              <a:t>.</a:t>
            </a:r>
          </a:p>
          <a:p>
            <a:r>
              <a:rPr lang="en-US" sz="2800" dirty="0"/>
              <a:t>The target port is connected to the 32-bit AMBA3 </a:t>
            </a:r>
            <a:r>
              <a:rPr lang="en-US" sz="2800" dirty="0" smtClean="0"/>
              <a:t>APB</a:t>
            </a:r>
          </a:p>
          <a:p>
            <a:r>
              <a:rPr lang="en-US" sz="2800" dirty="0" smtClean="0"/>
              <a:t>Input parallel </a:t>
            </a:r>
            <a:r>
              <a:rPr lang="en-US" sz="2800" dirty="0"/>
              <a:t>interface ports are connected to the 20-bit camera </a:t>
            </a:r>
            <a:r>
              <a:rPr lang="en-US" sz="2800" dirty="0" smtClean="0"/>
              <a:t>interface </a:t>
            </a:r>
          </a:p>
          <a:p>
            <a:r>
              <a:rPr lang="en-US" sz="2800" dirty="0"/>
              <a:t>O</a:t>
            </a:r>
            <a:r>
              <a:rPr lang="en-US" sz="2800" dirty="0" smtClean="0"/>
              <a:t>utput parallel </a:t>
            </a:r>
            <a:r>
              <a:rPr lang="en-US" sz="2800" dirty="0"/>
              <a:t>interface ports are connected to the 32-bit stream interface.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68945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/>
            <a:r>
              <a:rPr lang="en-US" sz="4000" b="1" kern="12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Input &amp; Output</a:t>
            </a:r>
            <a:endParaRPr lang="en-US" sz="4000" b="1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378460947"/>
              </p:ext>
            </p:extLst>
          </p:nvPr>
        </p:nvGraphicFramePr>
        <p:xfrm>
          <a:off x="1066800" y="2666998"/>
          <a:ext cx="7391400" cy="289560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33400"/>
                <a:gridCol w="2317158"/>
                <a:gridCol w="1513614"/>
                <a:gridCol w="1513614"/>
                <a:gridCol w="1513614"/>
              </a:tblGrid>
              <a:tr h="670592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No.</a:t>
                      </a:r>
                      <a:endParaRPr lang="en-US" sz="1800" kern="100" dirty="0">
                        <a:effectLst/>
                        <a:latin typeface="Arial"/>
                        <a:ea typeface="MS PGothic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Format</a:t>
                      </a:r>
                      <a:endParaRPr lang="en-US" sz="1800" kern="100">
                        <a:effectLst/>
                        <a:latin typeface="Arial"/>
                        <a:ea typeface="MS PGothic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Name</a:t>
                      </a:r>
                      <a:endParaRPr lang="en-US" sz="1800" kern="100" dirty="0">
                        <a:effectLst/>
                        <a:latin typeface="Arial"/>
                        <a:ea typeface="MS PGothic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INTL</a:t>
                      </a:r>
                      <a:endParaRPr lang="en-US" sz="1800" kern="100">
                        <a:effectLst/>
                        <a:latin typeface="Arial"/>
                        <a:ea typeface="MS PGothic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YUVTYPE</a:t>
                      </a:r>
                      <a:endParaRPr lang="en-US" sz="1800" kern="100">
                        <a:effectLst/>
                        <a:latin typeface="Arial"/>
                        <a:ea typeface="MS PGothic"/>
                      </a:endParaRPr>
                    </a:p>
                  </a:txBody>
                  <a:tcPr marL="68580" marR="68580" marT="0" marB="0"/>
                </a:tc>
              </a:tr>
              <a:tr h="370835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</a:t>
                      </a:r>
                      <a:endParaRPr lang="en-US" sz="1800" kern="100">
                        <a:effectLst/>
                        <a:latin typeface="Arial"/>
                        <a:ea typeface="MS PGothic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None-Interleaved</a:t>
                      </a:r>
                      <a:endParaRPr lang="en-US" sz="1800" kern="100" dirty="0">
                        <a:effectLst/>
                        <a:latin typeface="Arial"/>
                        <a:ea typeface="MS PGothic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Y/UV</a:t>
                      </a:r>
                      <a:endParaRPr lang="en-US" sz="1800" kern="100" dirty="0">
                        <a:effectLst/>
                        <a:latin typeface="Arial"/>
                        <a:ea typeface="MS PGothic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0</a:t>
                      </a:r>
                      <a:endParaRPr lang="en-US" sz="1800" kern="100">
                        <a:effectLst/>
                        <a:latin typeface="Arial"/>
                        <a:ea typeface="MS PGothic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0</a:t>
                      </a:r>
                      <a:endParaRPr lang="en-US" sz="1800" kern="100" dirty="0">
                        <a:effectLst/>
                        <a:latin typeface="Arial"/>
                        <a:ea typeface="MS PGothic"/>
                      </a:endParaRPr>
                    </a:p>
                  </a:txBody>
                  <a:tcPr marL="68580" marR="68580" marT="0" marB="0"/>
                </a:tc>
              </a:tr>
              <a:tr h="370835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2</a:t>
                      </a:r>
                      <a:endParaRPr lang="en-US" sz="1800" kern="100" dirty="0">
                        <a:effectLst/>
                        <a:latin typeface="Arial"/>
                        <a:ea typeface="MS PGothic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Y/VU</a:t>
                      </a:r>
                      <a:endParaRPr lang="en-US" sz="1800" kern="100" dirty="0">
                        <a:effectLst/>
                        <a:latin typeface="Arial"/>
                        <a:ea typeface="MS PGothic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0</a:t>
                      </a:r>
                      <a:endParaRPr lang="en-US" sz="1800" kern="100">
                        <a:effectLst/>
                        <a:latin typeface="Arial"/>
                        <a:ea typeface="MS PGothic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1</a:t>
                      </a:r>
                      <a:endParaRPr lang="en-US" sz="1800" kern="100" dirty="0">
                        <a:effectLst/>
                        <a:latin typeface="Arial"/>
                        <a:ea typeface="MS PGothic"/>
                      </a:endParaRPr>
                    </a:p>
                  </a:txBody>
                  <a:tcPr marL="68580" marR="68580" marT="0" marB="0"/>
                </a:tc>
              </a:tr>
              <a:tr h="370835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3</a:t>
                      </a:r>
                      <a:endParaRPr lang="en-US" sz="1800" kern="100">
                        <a:effectLst/>
                        <a:latin typeface="Arial"/>
                        <a:ea typeface="MS PGothic"/>
                      </a:endParaRPr>
                    </a:p>
                  </a:txBody>
                  <a:tcPr marL="68580" marR="68580" marT="0" marB="0"/>
                </a:tc>
                <a:tc rowSpan="4"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Interleaved</a:t>
                      </a:r>
                      <a:endParaRPr lang="en-US" sz="1800" kern="100" dirty="0">
                        <a:effectLst/>
                        <a:latin typeface="Arial"/>
                        <a:ea typeface="MS PGothic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UYVY</a:t>
                      </a:r>
                      <a:endParaRPr lang="en-US" sz="1800" kern="100">
                        <a:effectLst/>
                        <a:latin typeface="Arial"/>
                        <a:ea typeface="MS PGothic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</a:t>
                      </a:r>
                      <a:endParaRPr lang="en-US" sz="1800" kern="100">
                        <a:effectLst/>
                        <a:latin typeface="Arial"/>
                        <a:ea typeface="MS PGothic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0</a:t>
                      </a:r>
                      <a:endParaRPr lang="en-US" sz="1800" kern="100">
                        <a:effectLst/>
                        <a:latin typeface="Arial"/>
                        <a:ea typeface="MS PGothic"/>
                      </a:endParaRPr>
                    </a:p>
                  </a:txBody>
                  <a:tcPr marL="68580" marR="68580" marT="0" marB="0"/>
                </a:tc>
              </a:tr>
              <a:tr h="370835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4</a:t>
                      </a:r>
                      <a:endParaRPr lang="en-US" sz="1800" kern="100">
                        <a:effectLst/>
                        <a:latin typeface="Arial"/>
                        <a:ea typeface="MS PGothic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YUYV</a:t>
                      </a:r>
                      <a:endParaRPr lang="en-US" sz="1800" kern="100" dirty="0">
                        <a:effectLst/>
                        <a:latin typeface="Arial"/>
                        <a:ea typeface="MS PGothic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</a:t>
                      </a:r>
                      <a:endParaRPr lang="en-US" sz="1800" kern="100">
                        <a:effectLst/>
                        <a:latin typeface="Arial"/>
                        <a:ea typeface="MS PGothic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</a:t>
                      </a:r>
                      <a:endParaRPr lang="en-US" sz="1800" kern="100">
                        <a:effectLst/>
                        <a:latin typeface="Arial"/>
                        <a:ea typeface="MS PGothic"/>
                      </a:endParaRPr>
                    </a:p>
                  </a:txBody>
                  <a:tcPr marL="68580" marR="68580" marT="0" marB="0"/>
                </a:tc>
              </a:tr>
              <a:tr h="370835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5</a:t>
                      </a:r>
                      <a:endParaRPr lang="en-US" sz="1800" kern="100">
                        <a:effectLst/>
                        <a:latin typeface="Arial"/>
                        <a:ea typeface="MS PGothic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VYUY</a:t>
                      </a:r>
                      <a:endParaRPr lang="en-US" sz="1800" kern="100">
                        <a:effectLst/>
                        <a:latin typeface="Arial"/>
                        <a:ea typeface="MS PGothic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</a:t>
                      </a:r>
                      <a:endParaRPr lang="en-US" sz="1800" kern="100">
                        <a:effectLst/>
                        <a:latin typeface="Arial"/>
                        <a:ea typeface="MS PGothic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2</a:t>
                      </a:r>
                      <a:endParaRPr lang="en-US" sz="1800" kern="100">
                        <a:effectLst/>
                        <a:latin typeface="Arial"/>
                        <a:ea typeface="MS PGothic"/>
                      </a:endParaRPr>
                    </a:p>
                  </a:txBody>
                  <a:tcPr marL="68580" marR="68580" marT="0" marB="0"/>
                </a:tc>
              </a:tr>
              <a:tr h="370835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6</a:t>
                      </a:r>
                      <a:endParaRPr lang="en-US" sz="1800" kern="100">
                        <a:effectLst/>
                        <a:latin typeface="Arial"/>
                        <a:ea typeface="MS PGothic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YVYU</a:t>
                      </a:r>
                      <a:endParaRPr lang="en-US" sz="1800" kern="100" dirty="0">
                        <a:effectLst/>
                        <a:latin typeface="Arial"/>
                        <a:ea typeface="MS PGothic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</a:t>
                      </a:r>
                      <a:endParaRPr lang="en-US" sz="1800" kern="100">
                        <a:effectLst/>
                        <a:latin typeface="Arial"/>
                        <a:ea typeface="MS PGothic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3</a:t>
                      </a:r>
                      <a:endParaRPr lang="en-US" sz="1800" kern="100" dirty="0">
                        <a:effectLst/>
                        <a:latin typeface="Arial"/>
                        <a:ea typeface="MS PGothic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6" name="Content Placeholder 3"/>
          <p:cNvSpPr txBox="1">
            <a:spLocks/>
          </p:cNvSpPr>
          <p:nvPr/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iVCP1 has following 6 YUV </a:t>
            </a:r>
            <a:r>
              <a:rPr lang="en-US" sz="2400" dirty="0" smtClean="0"/>
              <a:t>modes of image format </a:t>
            </a:r>
            <a:r>
              <a:rPr lang="en-US" sz="2400" dirty="0"/>
              <a:t>which are specified by VP_CAM_SWITCH.INTL and VP_CAM_SWITCH.YUVTYPE. </a:t>
            </a:r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914400" y="5638800"/>
            <a:ext cx="7772400" cy="9906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iVCP1 output stream format is “Byte stream format “ which is defined by H.264 </a:t>
            </a:r>
            <a:r>
              <a:rPr lang="en-US" sz="2400" dirty="0" smtClean="0"/>
              <a:t>standard.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63751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iVCP1 Operation</a:t>
            </a:r>
            <a:endParaRPr lang="en-US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589400"/>
            <a:ext cx="2932200" cy="461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075200" y="1912565"/>
            <a:ext cx="4572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Its operation is described by the flowchart</a:t>
            </a:r>
          </a:p>
        </p:txBody>
      </p:sp>
    </p:spTree>
    <p:extLst>
      <p:ext uri="{BB962C8B-B14F-4D97-AF65-F5344CB8AC3E}">
        <p14:creationId xmlns:p14="http://schemas.microsoft.com/office/powerpoint/2010/main" val="798783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iVCP1 Operation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Initialization</a:t>
            </a:r>
            <a:endParaRPr lang="en-US" dirty="0" smtClean="0"/>
          </a:p>
          <a:p>
            <a:pPr lvl="1"/>
            <a:r>
              <a:rPr lang="en-US" dirty="0" smtClean="0"/>
              <a:t>CPU resets iVCP1 by software, </a:t>
            </a:r>
            <a:r>
              <a:rPr lang="en-US" dirty="0"/>
              <a:t>set 0x00000F00 to VP_CMD register</a:t>
            </a:r>
            <a:r>
              <a:rPr lang="en-US" dirty="0" smtClean="0"/>
              <a:t>. </a:t>
            </a:r>
            <a:r>
              <a:rPr lang="en-US" dirty="0"/>
              <a:t>After finish reset sequence in iVCP1, register value return to ”0” </a:t>
            </a:r>
            <a:r>
              <a:rPr lang="en-US" dirty="0" smtClean="0"/>
              <a:t>automatically</a:t>
            </a:r>
          </a:p>
          <a:p>
            <a:pPr lvl="1"/>
            <a:r>
              <a:rPr lang="en-US" dirty="0" smtClean="0"/>
              <a:t> Set </a:t>
            </a:r>
            <a:r>
              <a:rPr lang="en-US" dirty="0"/>
              <a:t>necessary parameter to parameter register </a:t>
            </a:r>
            <a:endParaRPr lang="en-US" dirty="0" smtClean="0"/>
          </a:p>
          <a:p>
            <a:pPr lvl="2"/>
            <a:r>
              <a:rPr lang="en-US" dirty="0"/>
              <a:t>interrupt setting </a:t>
            </a:r>
            <a:r>
              <a:rPr lang="ja-JP" altLang="en-US" dirty="0"/>
              <a:t>：</a:t>
            </a:r>
            <a:r>
              <a:rPr lang="en-US" dirty="0"/>
              <a:t> VP_IRQ_*</a:t>
            </a:r>
          </a:p>
          <a:p>
            <a:pPr lvl="2"/>
            <a:r>
              <a:rPr lang="en-US" dirty="0"/>
              <a:t>H.264 encoding </a:t>
            </a:r>
            <a:r>
              <a:rPr lang="en-US" dirty="0" smtClean="0"/>
              <a:t>parameter </a:t>
            </a:r>
            <a:r>
              <a:rPr lang="ja-JP" altLang="en-US" dirty="0"/>
              <a:t>：</a:t>
            </a:r>
            <a:r>
              <a:rPr lang="en-US" dirty="0"/>
              <a:t> VP_PAR*</a:t>
            </a:r>
          </a:p>
          <a:p>
            <a:pPr lvl="2"/>
            <a:r>
              <a:rPr lang="en-US" dirty="0"/>
              <a:t>stream parameter </a:t>
            </a:r>
            <a:r>
              <a:rPr lang="ja-JP" altLang="en-US" dirty="0"/>
              <a:t>：</a:t>
            </a:r>
            <a:r>
              <a:rPr lang="en-US" dirty="0"/>
              <a:t> VP_VLC_SWITCH</a:t>
            </a:r>
          </a:p>
          <a:p>
            <a:pPr lvl="2"/>
            <a:r>
              <a:rPr lang="en-US" dirty="0"/>
              <a:t>camera setting </a:t>
            </a:r>
            <a:r>
              <a:rPr lang="ja-JP" altLang="en-US" dirty="0"/>
              <a:t>：</a:t>
            </a:r>
            <a:r>
              <a:rPr lang="en-US" dirty="0"/>
              <a:t> VP_CAM_SWITCH</a:t>
            </a:r>
          </a:p>
          <a:p>
            <a:pPr lvl="2"/>
            <a:r>
              <a:rPr lang="en-US" dirty="0"/>
              <a:t>rate control setting </a:t>
            </a:r>
            <a:r>
              <a:rPr lang="ja-JP" altLang="en-US" dirty="0"/>
              <a:t>：</a:t>
            </a:r>
            <a:r>
              <a:rPr lang="en-US" dirty="0"/>
              <a:t> VP_RATE_CTRL*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703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iVCP1 Operation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CMD.START </a:t>
            </a:r>
          </a:p>
          <a:p>
            <a:pPr lvl="1"/>
            <a:r>
              <a:rPr lang="en-US" sz="2200" dirty="0" smtClean="0"/>
              <a:t>The </a:t>
            </a:r>
            <a:r>
              <a:rPr lang="en-US" sz="2200" dirty="0"/>
              <a:t>start </a:t>
            </a:r>
            <a:r>
              <a:rPr lang="en-US" sz="2200" dirty="0" smtClean="0"/>
              <a:t>bits </a:t>
            </a:r>
            <a:r>
              <a:rPr lang="en-US" sz="2200" dirty="0"/>
              <a:t>set up and kick </a:t>
            </a:r>
            <a:r>
              <a:rPr lang="en-US" sz="2200" dirty="0" smtClean="0"/>
              <a:t>iVCP1 </a:t>
            </a:r>
          </a:p>
          <a:p>
            <a:pPr lvl="1"/>
            <a:r>
              <a:rPr lang="en-US" sz="2200" dirty="0" smtClean="0"/>
              <a:t>start </a:t>
            </a:r>
            <a:r>
              <a:rPr lang="en-US" sz="2200" dirty="0"/>
              <a:t>to encode according </a:t>
            </a:r>
            <a:r>
              <a:rPr lang="en-US" sz="2200" dirty="0" smtClean="0"/>
              <a:t>to </a:t>
            </a:r>
            <a:r>
              <a:rPr lang="en-US" sz="2200" dirty="0"/>
              <a:t>setting </a:t>
            </a:r>
            <a:r>
              <a:rPr lang="en-US" sz="2200" dirty="0" smtClean="0"/>
              <a:t>parameters </a:t>
            </a:r>
          </a:p>
          <a:p>
            <a:r>
              <a:rPr lang="en-US" sz="2400" dirty="0" smtClean="0"/>
              <a:t>MS</a:t>
            </a:r>
            <a:r>
              <a:rPr lang="en-US" sz="2400" dirty="0"/>
              <a:t>==</a:t>
            </a:r>
            <a:r>
              <a:rPr lang="en-US" sz="2400" dirty="0" smtClean="0"/>
              <a:t>1 </a:t>
            </a:r>
          </a:p>
          <a:p>
            <a:pPr lvl="1"/>
            <a:r>
              <a:rPr lang="en-US" sz="2200" dirty="0" smtClean="0"/>
              <a:t>When </a:t>
            </a:r>
            <a:r>
              <a:rPr lang="en-US" sz="2200" dirty="0"/>
              <a:t>iVCP1 is running, VP_STATUS.MS register equal to ”1</a:t>
            </a:r>
            <a:r>
              <a:rPr lang="en-US" sz="2200" dirty="0" smtClean="0"/>
              <a:t>”. </a:t>
            </a:r>
          </a:p>
          <a:p>
            <a:r>
              <a:rPr lang="en-US" sz="2400" dirty="0" smtClean="0"/>
              <a:t>CMD.STOP</a:t>
            </a:r>
            <a:r>
              <a:rPr lang="ja-JP" altLang="en-US" sz="2400" dirty="0"/>
              <a:t>： </a:t>
            </a:r>
            <a:endParaRPr lang="en-US" altLang="ja-JP" sz="2400" dirty="0" smtClean="0"/>
          </a:p>
          <a:p>
            <a:pPr lvl="1"/>
            <a:r>
              <a:rPr lang="en-US" sz="2200" dirty="0" smtClean="0"/>
              <a:t>Set </a:t>
            </a:r>
            <a:r>
              <a:rPr lang="en-US" sz="2200" dirty="0"/>
              <a:t>CMD.STOP register in order to terminate iVCP1 </a:t>
            </a:r>
            <a:r>
              <a:rPr lang="en-US" sz="2200" dirty="0" smtClean="0"/>
              <a:t>encoding. </a:t>
            </a:r>
          </a:p>
          <a:p>
            <a:r>
              <a:rPr lang="en-US" sz="2400" dirty="0" smtClean="0"/>
              <a:t>Interrupt </a:t>
            </a:r>
          </a:p>
          <a:p>
            <a:pPr lvl="1"/>
            <a:r>
              <a:rPr lang="en-US" sz="2200" dirty="0" smtClean="0"/>
              <a:t>After </a:t>
            </a:r>
            <a:r>
              <a:rPr lang="en-US" sz="2200" dirty="0"/>
              <a:t>setting CMD.STOP register to “1”, iVCP1 finish encoding process in current picture, and then assert </a:t>
            </a:r>
            <a:r>
              <a:rPr lang="en-US" sz="2200" dirty="0" smtClean="0"/>
              <a:t>interrupt by setting </a:t>
            </a:r>
            <a:r>
              <a:rPr lang="en-US" sz="2200" dirty="0"/>
              <a:t>VP_IRQ_ENB.CTE=1 </a:t>
            </a:r>
          </a:p>
        </p:txBody>
      </p:sp>
    </p:spTree>
    <p:extLst>
      <p:ext uri="{BB962C8B-B14F-4D97-AF65-F5344CB8AC3E}">
        <p14:creationId xmlns:p14="http://schemas.microsoft.com/office/powerpoint/2010/main" val="798584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 algn="l" rtl="0">
              <a:spcBef>
                <a:spcPct val="0"/>
              </a:spcBef>
            </a:pPr>
            <a:r>
              <a:rPr lang="en-US" sz="40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Reset </a:t>
            </a:r>
            <a:r>
              <a:rPr lang="en-US" sz="4000" b="1" kern="12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Operation</a:t>
            </a:r>
            <a:endParaRPr lang="en-US" sz="4000" b="1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iVCP1 has a hardware reset controlled by input port and a software reset controlled by register </a:t>
            </a:r>
            <a:r>
              <a:rPr lang="en-US" dirty="0" smtClean="0"/>
              <a:t>setting</a:t>
            </a:r>
          </a:p>
          <a:p>
            <a:pPr lvl="1"/>
            <a:r>
              <a:rPr lang="en-US" dirty="0"/>
              <a:t>Software Reset </a:t>
            </a:r>
          </a:p>
          <a:p>
            <a:pPr lvl="2"/>
            <a:r>
              <a:rPr lang="en-US" dirty="0"/>
              <a:t>Set 00000F00h to VP_CMD register. (Set “1” to RATERST, PBCRST, CERST, and CTRLRST bit</a:t>
            </a:r>
            <a:r>
              <a:rPr lang="en-US" dirty="0" smtClean="0"/>
              <a:t>). </a:t>
            </a:r>
          </a:p>
          <a:p>
            <a:pPr lvl="1"/>
            <a:r>
              <a:rPr lang="en-US" sz="2400" dirty="0" smtClean="0"/>
              <a:t>Hardware </a:t>
            </a:r>
            <a:r>
              <a:rPr lang="en-US" sz="2400" dirty="0"/>
              <a:t>Reset (</a:t>
            </a:r>
            <a:r>
              <a:rPr lang="en-US" sz="2400" dirty="0" err="1"/>
              <a:t>PowerOn</a:t>
            </a:r>
            <a:r>
              <a:rPr lang="en-US" sz="2400" dirty="0"/>
              <a:t> Reset)</a:t>
            </a:r>
          </a:p>
          <a:p>
            <a:pPr lvl="2"/>
            <a:r>
              <a:rPr lang="en-US" dirty="0"/>
              <a:t>This reset initialize all status and register value in iVCP1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191000"/>
            <a:ext cx="6115050" cy="222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891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514600"/>
            <a:ext cx="7772400" cy="1143000"/>
          </a:xfrm>
        </p:spPr>
        <p:txBody>
          <a:bodyPr>
            <a:normAutofit/>
          </a:bodyPr>
          <a:lstStyle/>
          <a:p>
            <a:r>
              <a:rPr lang="en-US" sz="4800" b="1" dirty="0" smtClean="0"/>
              <a:t>iVCP1/TRF Module</a:t>
            </a:r>
            <a:endParaRPr lang="en-US" sz="48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015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Position</a:t>
            </a:r>
            <a:endParaRPr lang="en-US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524000"/>
            <a:ext cx="7579718" cy="4572000"/>
          </a:xfrm>
        </p:spPr>
      </p:pic>
    </p:spTree>
    <p:extLst>
      <p:ext uri="{BB962C8B-B14F-4D97-AF65-F5344CB8AC3E}">
        <p14:creationId xmlns:p14="http://schemas.microsoft.com/office/powerpoint/2010/main" val="2883330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Block diagram</a:t>
            </a:r>
            <a:endParaRPr lang="en-US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709513"/>
            <a:ext cx="7543394" cy="3929288"/>
          </a:xfrm>
        </p:spPr>
      </p:pic>
    </p:spTree>
    <p:extLst>
      <p:ext uri="{BB962C8B-B14F-4D97-AF65-F5344CB8AC3E}">
        <p14:creationId xmlns:p14="http://schemas.microsoft.com/office/powerpoint/2010/main" val="1297099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1" dirty="0"/>
              <a:t>TRF </a:t>
            </a:r>
            <a:r>
              <a:rPr lang="en-US" b="1" i="1" dirty="0" smtClean="0"/>
              <a:t>Sub-modules</a:t>
            </a:r>
            <a:endParaRPr lang="en-US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431894784"/>
              </p:ext>
            </p:extLst>
          </p:nvPr>
        </p:nvGraphicFramePr>
        <p:xfrm>
          <a:off x="685800" y="1295400"/>
          <a:ext cx="8123379" cy="5226396"/>
        </p:xfrm>
        <a:graphic>
          <a:graphicData uri="http://schemas.openxmlformats.org/drawingml/2006/table">
            <a:tbl>
              <a:tblPr/>
              <a:tblGrid>
                <a:gridCol w="960579"/>
                <a:gridCol w="2362200"/>
                <a:gridCol w="4800600"/>
              </a:tblGrid>
              <a:tr h="247949">
                <a:tc>
                  <a:txBody>
                    <a:bodyPr/>
                    <a:lstStyle/>
                    <a:p>
                      <a:pPr rtl="0">
                        <a:spcAft>
                          <a:spcPts val="576"/>
                        </a:spcAft>
                      </a:pPr>
                      <a:r>
                        <a:rPr lang="en-US" sz="2000" b="1" dirty="0">
                          <a:effectLst/>
                        </a:rPr>
                        <a:t>Module</a:t>
                      </a:r>
                      <a:endParaRPr lang="en-US" sz="2000" dirty="0">
                        <a:effectLst/>
                      </a:endParaRPr>
                    </a:p>
                  </a:txBody>
                  <a:tcPr marL="40552" marR="40552" marT="40552" marB="405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rtl="0">
                        <a:spcAft>
                          <a:spcPts val="576"/>
                        </a:spcAft>
                      </a:pPr>
                      <a:r>
                        <a:rPr lang="en-US" sz="2000" b="1">
                          <a:effectLst/>
                        </a:rPr>
                        <a:t>Function</a:t>
                      </a:r>
                      <a:endParaRPr lang="en-US" sz="2000">
                        <a:effectLst/>
                      </a:endParaRPr>
                    </a:p>
                  </a:txBody>
                  <a:tcPr marL="40552" marR="40552" marT="40552" marB="405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rtl="0">
                        <a:spcAft>
                          <a:spcPts val="576"/>
                        </a:spcAft>
                      </a:pPr>
                      <a:r>
                        <a:rPr lang="en-US" sz="2000" b="1" dirty="0">
                          <a:effectLst/>
                        </a:rPr>
                        <a:t>Description</a:t>
                      </a:r>
                      <a:endParaRPr lang="en-US" sz="2000" dirty="0">
                        <a:effectLst/>
                      </a:endParaRPr>
                    </a:p>
                  </a:txBody>
                  <a:tcPr marL="40552" marR="40552" marT="40552" marB="405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FF"/>
                    </a:solidFill>
                  </a:tcPr>
                </a:tc>
              </a:tr>
              <a:tr h="766640">
                <a:tc>
                  <a:txBody>
                    <a:bodyPr/>
                    <a:lstStyle/>
                    <a:p>
                      <a:pPr rtl="0">
                        <a:spcAft>
                          <a:spcPts val="576"/>
                        </a:spcAft>
                      </a:pPr>
                      <a:r>
                        <a:rPr lang="en-US" sz="2000" dirty="0">
                          <a:effectLst/>
                        </a:rPr>
                        <a:t>TCTRL</a:t>
                      </a:r>
                    </a:p>
                  </a:txBody>
                  <a:tcPr marL="40552" marR="40552" marT="40552" marB="405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>
                        <a:spcAft>
                          <a:spcPts val="576"/>
                        </a:spcAft>
                      </a:pPr>
                      <a:r>
                        <a:rPr lang="en-US" sz="2000" dirty="0">
                          <a:effectLst/>
                        </a:rPr>
                        <a:t>Controller</a:t>
                      </a:r>
                    </a:p>
                  </a:txBody>
                  <a:tcPr marL="40552" marR="40552" marT="40552" marB="405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Control whole TRF. </a:t>
                      </a:r>
                    </a:p>
                    <a:p>
                      <a:pPr rtl="0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Control pipelines in sub modules.</a:t>
                      </a:r>
                    </a:p>
                    <a:p>
                      <a:pPr rtl="0">
                        <a:spcAft>
                          <a:spcPts val="576"/>
                        </a:spcAft>
                      </a:pPr>
                      <a:r>
                        <a:rPr lang="en-US" sz="2000">
                          <a:effectLst/>
                        </a:rPr>
                        <a:t>Control the MB/picture parameter.</a:t>
                      </a:r>
                    </a:p>
                  </a:txBody>
                  <a:tcPr marL="40552" marR="40552" marT="40552" marB="405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49016">
                <a:tc>
                  <a:txBody>
                    <a:bodyPr/>
                    <a:lstStyle/>
                    <a:p>
                      <a:pPr rtl="0">
                        <a:spcAft>
                          <a:spcPts val="576"/>
                        </a:spcAft>
                      </a:pPr>
                      <a:r>
                        <a:rPr lang="en-US" sz="2000">
                          <a:effectLst/>
                        </a:rPr>
                        <a:t>IPRC</a:t>
                      </a:r>
                    </a:p>
                  </a:txBody>
                  <a:tcPr marL="40552" marR="40552" marT="40552" marB="405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Intra prediction</a:t>
                      </a:r>
                    </a:p>
                    <a:p>
                      <a:pPr rtl="0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Reconstruction</a:t>
                      </a:r>
                    </a:p>
                    <a:p>
                      <a:pPr rtl="0">
                        <a:spcAft>
                          <a:spcPts val="576"/>
                        </a:spcAft>
                      </a:pPr>
                      <a:r>
                        <a:rPr lang="en-US" sz="2000">
                          <a:effectLst/>
                        </a:rPr>
                        <a:t>Subtraction</a:t>
                      </a:r>
                    </a:p>
                  </a:txBody>
                  <a:tcPr marL="40552" marR="40552" marT="40552" marB="405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Predict according to block parameter.</a:t>
                      </a:r>
                    </a:p>
                    <a:p>
                      <a:pPr rtl="0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Create reconstruct image and store for next MB IP </a:t>
                      </a:r>
                      <a:r>
                        <a:rPr lang="en-US" sz="2000" dirty="0" err="1">
                          <a:effectLst/>
                        </a:rPr>
                        <a:t>enc</a:t>
                      </a:r>
                      <a:endParaRPr lang="en-US" sz="2000" dirty="0">
                        <a:effectLst/>
                      </a:endParaRPr>
                    </a:p>
                    <a:p>
                      <a:pPr rtl="0">
                        <a:spcAft>
                          <a:spcPts val="576"/>
                        </a:spcAft>
                      </a:pPr>
                      <a:r>
                        <a:rPr lang="en-US" sz="2000" dirty="0">
                          <a:effectLst/>
                        </a:rPr>
                        <a:t>Create residual image for transform</a:t>
                      </a:r>
                    </a:p>
                  </a:txBody>
                  <a:tcPr marL="40552" marR="40552" marT="40552" marB="405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4794">
                <a:tc>
                  <a:txBody>
                    <a:bodyPr/>
                    <a:lstStyle/>
                    <a:p>
                      <a:pPr rtl="0">
                        <a:spcAft>
                          <a:spcPts val="576"/>
                        </a:spcAft>
                      </a:pPr>
                      <a:r>
                        <a:rPr lang="en-US" sz="2000">
                          <a:effectLst/>
                        </a:rPr>
                        <a:t>T</a:t>
                      </a:r>
                    </a:p>
                  </a:txBody>
                  <a:tcPr marL="40552" marR="40552" marT="40552" marB="405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>
                        <a:spcAft>
                          <a:spcPts val="576"/>
                        </a:spcAft>
                      </a:pPr>
                      <a:r>
                        <a:rPr lang="en-US" sz="2000">
                          <a:effectLst/>
                        </a:rPr>
                        <a:t>Transformation</a:t>
                      </a:r>
                    </a:p>
                  </a:txBody>
                  <a:tcPr marL="40552" marR="40552" marT="40552" marB="405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>
                        <a:spcAft>
                          <a:spcPts val="576"/>
                        </a:spcAft>
                      </a:pPr>
                      <a:r>
                        <a:rPr lang="en-US" sz="2000" dirty="0">
                          <a:effectLst/>
                        </a:rPr>
                        <a:t>Transform data from IPRC horizontally and vertically.</a:t>
                      </a:r>
                    </a:p>
                  </a:txBody>
                  <a:tcPr marL="40552" marR="40552" marT="40552" marB="405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1638">
                <a:tc>
                  <a:txBody>
                    <a:bodyPr/>
                    <a:lstStyle/>
                    <a:p>
                      <a:pPr rtl="0">
                        <a:spcAft>
                          <a:spcPts val="576"/>
                        </a:spcAft>
                      </a:pPr>
                      <a:r>
                        <a:rPr lang="en-US" sz="2000">
                          <a:effectLst/>
                        </a:rPr>
                        <a:t>Q</a:t>
                      </a:r>
                    </a:p>
                  </a:txBody>
                  <a:tcPr marL="40552" marR="40552" marT="40552" marB="405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>
                        <a:spcAft>
                          <a:spcPts val="576"/>
                        </a:spcAft>
                      </a:pPr>
                      <a:r>
                        <a:rPr lang="en-US" sz="2000" dirty="0">
                          <a:effectLst/>
                        </a:rPr>
                        <a:t>Quantization</a:t>
                      </a:r>
                    </a:p>
                  </a:txBody>
                  <a:tcPr marL="40552" marR="40552" marT="40552" marB="405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>
                        <a:spcAft>
                          <a:spcPts val="576"/>
                        </a:spcAft>
                      </a:pPr>
                      <a:r>
                        <a:rPr lang="en-US" sz="2000">
                          <a:effectLst/>
                        </a:rPr>
                        <a:t>Quantize data in from T and output them to IQ and VLC</a:t>
                      </a:r>
                    </a:p>
                  </a:txBody>
                  <a:tcPr marL="40552" marR="40552" marT="40552" marB="405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4794">
                <a:tc>
                  <a:txBody>
                    <a:bodyPr/>
                    <a:lstStyle/>
                    <a:p>
                      <a:pPr rtl="0">
                        <a:spcAft>
                          <a:spcPts val="576"/>
                        </a:spcAft>
                      </a:pPr>
                      <a:r>
                        <a:rPr lang="en-US" sz="2000">
                          <a:effectLst/>
                        </a:rPr>
                        <a:t>IQ</a:t>
                      </a:r>
                    </a:p>
                  </a:txBody>
                  <a:tcPr marL="40552" marR="40552" marT="40552" marB="405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>
                        <a:spcAft>
                          <a:spcPts val="576"/>
                        </a:spcAft>
                      </a:pPr>
                      <a:r>
                        <a:rPr lang="en-US" sz="2000">
                          <a:effectLst/>
                        </a:rPr>
                        <a:t>Inverse Quantization</a:t>
                      </a:r>
                    </a:p>
                  </a:txBody>
                  <a:tcPr marL="40552" marR="40552" marT="40552" marB="405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>
                        <a:spcAft>
                          <a:spcPts val="576"/>
                        </a:spcAft>
                      </a:pPr>
                      <a:r>
                        <a:rPr lang="en-US" sz="2000" dirty="0">
                          <a:effectLst/>
                        </a:rPr>
                        <a:t>Inverse quantize data from Q (ENC)</a:t>
                      </a:r>
                    </a:p>
                  </a:txBody>
                  <a:tcPr marL="40552" marR="40552" marT="40552" marB="405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48482">
                <a:tc>
                  <a:txBody>
                    <a:bodyPr/>
                    <a:lstStyle/>
                    <a:p>
                      <a:pPr rtl="0">
                        <a:spcAft>
                          <a:spcPts val="576"/>
                        </a:spcAft>
                      </a:pPr>
                      <a:r>
                        <a:rPr lang="en-US" sz="2000">
                          <a:effectLst/>
                        </a:rPr>
                        <a:t>IT</a:t>
                      </a:r>
                    </a:p>
                  </a:txBody>
                  <a:tcPr marL="40552" marR="40552" marT="40552" marB="405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>
                        <a:spcAft>
                          <a:spcPts val="576"/>
                        </a:spcAft>
                      </a:pPr>
                      <a:r>
                        <a:rPr lang="en-US" sz="2000">
                          <a:effectLst/>
                        </a:rPr>
                        <a:t>Inverse Transformation</a:t>
                      </a:r>
                    </a:p>
                  </a:txBody>
                  <a:tcPr marL="40552" marR="40552" marT="40552" marB="405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>
                        <a:spcAft>
                          <a:spcPts val="576"/>
                        </a:spcAft>
                      </a:pPr>
                      <a:r>
                        <a:rPr lang="en-US" sz="2000" dirty="0">
                          <a:effectLst/>
                        </a:rPr>
                        <a:t>I-transform residual </a:t>
                      </a:r>
                      <a:r>
                        <a:rPr lang="en-US" sz="2000" dirty="0" err="1">
                          <a:effectLst/>
                        </a:rPr>
                        <a:t>coef</a:t>
                      </a:r>
                      <a:r>
                        <a:rPr lang="en-US" sz="2000" dirty="0">
                          <a:effectLst/>
                        </a:rPr>
                        <a:t> from </a:t>
                      </a:r>
                      <a:r>
                        <a:rPr lang="en-US" sz="2000" dirty="0" err="1">
                          <a:effectLst/>
                        </a:rPr>
                        <a:t>iQ</a:t>
                      </a:r>
                      <a:r>
                        <a:rPr lang="en-US" sz="2000" dirty="0">
                          <a:effectLst/>
                        </a:rPr>
                        <a:t> H/V to make reconstruct data for next MB prediction</a:t>
                      </a:r>
                    </a:p>
                  </a:txBody>
                  <a:tcPr marL="40552" marR="40552" marT="40552" marB="405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436813" y="14382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1737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Table of Contents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9600" dirty="0"/>
              <a:t>iVCP1</a:t>
            </a:r>
          </a:p>
          <a:p>
            <a:pPr lvl="1"/>
            <a:r>
              <a:rPr lang="en-US" sz="9600" dirty="0"/>
              <a:t>Overview</a:t>
            </a:r>
          </a:p>
          <a:p>
            <a:pPr lvl="1"/>
            <a:r>
              <a:rPr lang="en-US" sz="9600" dirty="0"/>
              <a:t>Features</a:t>
            </a:r>
          </a:p>
          <a:p>
            <a:pPr lvl="1"/>
            <a:r>
              <a:rPr lang="en-US" sz="9600" dirty="0"/>
              <a:t>Main Functions</a:t>
            </a:r>
          </a:p>
          <a:p>
            <a:pPr lvl="1"/>
            <a:r>
              <a:rPr lang="en-US" sz="9600" dirty="0"/>
              <a:t>Block Diagram</a:t>
            </a:r>
          </a:p>
          <a:p>
            <a:pPr lvl="1"/>
            <a:r>
              <a:rPr lang="en-US" sz="9600" dirty="0"/>
              <a:t>Interfaces</a:t>
            </a:r>
          </a:p>
          <a:p>
            <a:pPr lvl="1"/>
            <a:r>
              <a:rPr lang="en-US" sz="9600" dirty="0"/>
              <a:t>Input &amp; Output</a:t>
            </a:r>
          </a:p>
          <a:p>
            <a:pPr lvl="1"/>
            <a:r>
              <a:rPr lang="en-US" sz="9600" dirty="0"/>
              <a:t>iVCP1 Operation</a:t>
            </a:r>
          </a:p>
          <a:p>
            <a:pPr lvl="1"/>
            <a:r>
              <a:rPr lang="en-US" sz="9600" dirty="0"/>
              <a:t>Reset Operation</a:t>
            </a:r>
          </a:p>
          <a:p>
            <a:r>
              <a:rPr lang="en-US" sz="9600" dirty="0"/>
              <a:t>iVCP1/TRF Module</a:t>
            </a:r>
          </a:p>
          <a:p>
            <a:pPr lvl="1"/>
            <a:r>
              <a:rPr lang="en-US" sz="9600" dirty="0"/>
              <a:t>Position</a:t>
            </a:r>
          </a:p>
          <a:p>
            <a:pPr lvl="1"/>
            <a:r>
              <a:rPr lang="en-US" sz="9600" dirty="0"/>
              <a:t>Block diagram</a:t>
            </a:r>
          </a:p>
          <a:p>
            <a:pPr lvl="1"/>
            <a:r>
              <a:rPr lang="en-US" sz="9600" i="1" dirty="0"/>
              <a:t>TRF SRAM list</a:t>
            </a:r>
            <a:endParaRPr lang="en-US" sz="9600" dirty="0"/>
          </a:p>
          <a:p>
            <a:pPr lvl="1"/>
            <a:r>
              <a:rPr lang="en-US" sz="9600" i="1" dirty="0"/>
              <a:t>TRF Sub-modules</a:t>
            </a:r>
            <a:endParaRPr lang="en-US" sz="9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9509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1" dirty="0"/>
              <a:t>TRF SRAM </a:t>
            </a:r>
            <a:r>
              <a:rPr lang="en-US" b="1" i="1" dirty="0" smtClean="0"/>
              <a:t>list</a:t>
            </a:r>
            <a:endParaRPr lang="en-US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4108279083"/>
              </p:ext>
            </p:extLst>
          </p:nvPr>
        </p:nvGraphicFramePr>
        <p:xfrm>
          <a:off x="609600" y="1447800"/>
          <a:ext cx="8305800" cy="4808285"/>
        </p:xfrm>
        <a:graphic>
          <a:graphicData uri="http://schemas.openxmlformats.org/drawingml/2006/table">
            <a:tbl>
              <a:tblPr/>
              <a:tblGrid>
                <a:gridCol w="2209800"/>
                <a:gridCol w="685800"/>
                <a:gridCol w="838200"/>
                <a:gridCol w="762000"/>
                <a:gridCol w="1066800"/>
                <a:gridCol w="609600"/>
                <a:gridCol w="2133600"/>
              </a:tblGrid>
              <a:tr h="393078">
                <a:tc>
                  <a:txBody>
                    <a:bodyPr/>
                    <a:lstStyle/>
                    <a:p>
                      <a:pPr algn="ctr" rtl="0">
                        <a:spcAft>
                          <a:spcPts val="576"/>
                        </a:spcAft>
                      </a:pPr>
                      <a:r>
                        <a:rPr lang="en-US" sz="2000" dirty="0">
                          <a:effectLst/>
                        </a:rPr>
                        <a:t>SRAM name</a:t>
                      </a:r>
                    </a:p>
                  </a:txBody>
                  <a:tcPr marL="38429" marR="38429" marT="38429" marB="384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spcAft>
                          <a:spcPts val="576"/>
                        </a:spcAft>
                      </a:pPr>
                      <a:r>
                        <a:rPr lang="en-US" sz="2000">
                          <a:effectLst/>
                        </a:rPr>
                        <a:t>type</a:t>
                      </a:r>
                    </a:p>
                  </a:txBody>
                  <a:tcPr marL="38429" marR="38429" marT="38429" marB="384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spcAft>
                          <a:spcPts val="576"/>
                        </a:spcAft>
                      </a:pPr>
                      <a:r>
                        <a:rPr lang="en-US" sz="2000">
                          <a:effectLst/>
                        </a:rPr>
                        <a:t>bit</a:t>
                      </a:r>
                    </a:p>
                  </a:txBody>
                  <a:tcPr marL="38429" marR="38429" marT="38429" marB="384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spcAft>
                          <a:spcPts val="576"/>
                        </a:spcAft>
                      </a:pPr>
                      <a:r>
                        <a:rPr lang="en-US" sz="2000">
                          <a:effectLst/>
                        </a:rPr>
                        <a:t>word</a:t>
                      </a:r>
                    </a:p>
                  </a:txBody>
                  <a:tcPr marL="38429" marR="38429" marT="38429" marB="384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spcAft>
                          <a:spcPts val="576"/>
                        </a:spcAft>
                      </a:pPr>
                      <a:r>
                        <a:rPr lang="en-US" sz="2000" dirty="0">
                          <a:effectLst/>
                        </a:rPr>
                        <a:t>quantity</a:t>
                      </a:r>
                    </a:p>
                  </a:txBody>
                  <a:tcPr marL="38429" marR="38429" marT="38429" marB="384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spcAft>
                          <a:spcPts val="576"/>
                        </a:spcAft>
                      </a:pPr>
                      <a:r>
                        <a:rPr lang="en-US" sz="2000">
                          <a:effectLst/>
                        </a:rPr>
                        <a:t>R/W</a:t>
                      </a:r>
                    </a:p>
                  </a:txBody>
                  <a:tcPr marL="38429" marR="38429" marT="38429" marB="384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spcAft>
                          <a:spcPts val="576"/>
                        </a:spcAft>
                      </a:pPr>
                      <a:r>
                        <a:rPr lang="en-US" sz="2000">
                          <a:effectLst/>
                        </a:rPr>
                        <a:t>description</a:t>
                      </a:r>
                    </a:p>
                  </a:txBody>
                  <a:tcPr marL="38429" marR="38429" marT="38429" marB="384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FF"/>
                    </a:solidFill>
                  </a:tcPr>
                </a:tc>
              </a:tr>
              <a:tr h="709297">
                <a:tc>
                  <a:txBody>
                    <a:bodyPr/>
                    <a:lstStyle/>
                    <a:p>
                      <a:pPr rtl="0">
                        <a:spcAft>
                          <a:spcPts val="576"/>
                        </a:spcAft>
                      </a:pPr>
                      <a:r>
                        <a:rPr lang="en-US" sz="2000">
                          <a:effectLst/>
                        </a:rPr>
                        <a:t>TRF_PREDMEM</a:t>
                      </a:r>
                    </a:p>
                  </a:txBody>
                  <a:tcPr marL="38429" marR="38429" marT="38429" marB="384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spcAft>
                          <a:spcPts val="576"/>
                        </a:spcAft>
                      </a:pPr>
                      <a:r>
                        <a:rPr lang="en-US" sz="2000" dirty="0" err="1">
                          <a:effectLst/>
                        </a:rPr>
                        <a:t>sp</a:t>
                      </a:r>
                      <a:endParaRPr lang="en-US" sz="2000" dirty="0">
                        <a:effectLst/>
                      </a:endParaRPr>
                    </a:p>
                  </a:txBody>
                  <a:tcPr marL="38429" marR="38429" marT="38429" marB="384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spcAft>
                          <a:spcPts val="576"/>
                        </a:spcAft>
                      </a:pPr>
                      <a:r>
                        <a:rPr lang="en-US" sz="2000">
                          <a:effectLst/>
                        </a:rPr>
                        <a:t>80</a:t>
                      </a:r>
                    </a:p>
                  </a:txBody>
                  <a:tcPr marL="38429" marR="38429" marT="38429" marB="384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spcAft>
                          <a:spcPts val="576"/>
                        </a:spcAft>
                      </a:pPr>
                      <a:r>
                        <a:rPr lang="en-US" sz="2000">
                          <a:effectLst/>
                        </a:rPr>
                        <a:t>540</a:t>
                      </a:r>
                    </a:p>
                  </a:txBody>
                  <a:tcPr marL="38429" marR="38429" marT="38429" marB="384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spcAft>
                          <a:spcPts val="576"/>
                        </a:spcAft>
                      </a:pPr>
                      <a:r>
                        <a:rPr lang="en-US" sz="2000" dirty="0">
                          <a:effectLst/>
                        </a:rPr>
                        <a:t>1</a:t>
                      </a:r>
                    </a:p>
                  </a:txBody>
                  <a:tcPr marL="38429" marR="38429" marT="38429" marB="384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spcAft>
                          <a:spcPts val="576"/>
                        </a:spcAft>
                      </a:pPr>
                      <a:r>
                        <a:rPr lang="en-US" sz="2000">
                          <a:effectLst/>
                        </a:rPr>
                        <a:t>RW</a:t>
                      </a:r>
                    </a:p>
                  </a:txBody>
                  <a:tcPr marL="38429" marR="38429" marT="38429" marB="384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>
                        <a:spcAft>
                          <a:spcPts val="576"/>
                        </a:spcAft>
                      </a:pPr>
                      <a:r>
                        <a:rPr lang="en-US" sz="2000" dirty="0">
                          <a:effectLst/>
                        </a:rPr>
                        <a:t>Y/C Line memory , </a:t>
                      </a:r>
                      <a:r>
                        <a:rPr lang="en-US" sz="2000" dirty="0" err="1">
                          <a:effectLst/>
                        </a:rPr>
                        <a:t>Mbinfo</a:t>
                      </a:r>
                      <a:r>
                        <a:rPr lang="en-US" sz="2000" dirty="0">
                          <a:effectLst/>
                        </a:rPr>
                        <a:t> for IME</a:t>
                      </a:r>
                    </a:p>
                  </a:txBody>
                  <a:tcPr marL="38429" marR="38429" marT="38429" marB="384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09297">
                <a:tc>
                  <a:txBody>
                    <a:bodyPr/>
                    <a:lstStyle/>
                    <a:p>
                      <a:pPr rtl="0">
                        <a:spcAft>
                          <a:spcPts val="576"/>
                        </a:spcAft>
                      </a:pPr>
                      <a:r>
                        <a:rPr lang="en-US" sz="2000" dirty="0">
                          <a:effectLst/>
                        </a:rPr>
                        <a:t>TRF_THMEM{0-3}</a:t>
                      </a:r>
                    </a:p>
                  </a:txBody>
                  <a:tcPr marL="38429" marR="38429" marT="38429" marB="384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spcAft>
                          <a:spcPts val="576"/>
                        </a:spcAft>
                      </a:pPr>
                      <a:r>
                        <a:rPr lang="en-US" sz="2000" dirty="0" err="1" smtClean="0">
                          <a:effectLst/>
                        </a:rPr>
                        <a:t>sp</a:t>
                      </a:r>
                      <a:endParaRPr lang="en-US" sz="2000" dirty="0">
                        <a:effectLst/>
                      </a:endParaRPr>
                    </a:p>
                  </a:txBody>
                  <a:tcPr marL="38429" marR="38429" marT="38429" marB="384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spcAft>
                          <a:spcPts val="576"/>
                        </a:spcAft>
                      </a:pPr>
                      <a:r>
                        <a:rPr lang="en-US" sz="2000">
                          <a:effectLst/>
                        </a:rPr>
                        <a:t>32</a:t>
                      </a:r>
                    </a:p>
                  </a:txBody>
                  <a:tcPr marL="38429" marR="38429" marT="38429" marB="384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spcAft>
                          <a:spcPts val="576"/>
                        </a:spcAft>
                      </a:pPr>
                      <a:r>
                        <a:rPr lang="en-US" sz="2000">
                          <a:effectLst/>
                        </a:rPr>
                        <a:t>16</a:t>
                      </a:r>
                    </a:p>
                  </a:txBody>
                  <a:tcPr marL="38429" marR="38429" marT="38429" marB="384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spcAft>
                          <a:spcPts val="576"/>
                        </a:spcAft>
                      </a:pPr>
                      <a:r>
                        <a:rPr lang="en-US" sz="2000">
                          <a:effectLst/>
                        </a:rPr>
                        <a:t>4</a:t>
                      </a:r>
                    </a:p>
                  </a:txBody>
                  <a:tcPr marL="38429" marR="38429" marT="38429" marB="384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spcAft>
                          <a:spcPts val="576"/>
                        </a:spcAft>
                      </a:pPr>
                      <a:r>
                        <a:rPr lang="en-US" sz="2000">
                          <a:effectLst/>
                        </a:rPr>
                        <a:t>RW</a:t>
                      </a:r>
                    </a:p>
                  </a:txBody>
                  <a:tcPr marL="38429" marR="38429" marT="38429" marB="384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>
                        <a:spcAft>
                          <a:spcPts val="576"/>
                        </a:spcAft>
                      </a:pPr>
                      <a:r>
                        <a:rPr lang="en-US" sz="2000">
                          <a:effectLst/>
                        </a:rPr>
                        <a:t>HOR transpose ram for block 8x8</a:t>
                      </a:r>
                    </a:p>
                  </a:txBody>
                  <a:tcPr marL="38429" marR="38429" marT="38429" marB="384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67406">
                <a:tc>
                  <a:txBody>
                    <a:bodyPr/>
                    <a:lstStyle/>
                    <a:p>
                      <a:pPr rtl="0">
                        <a:spcAft>
                          <a:spcPts val="576"/>
                        </a:spcAft>
                      </a:pPr>
                      <a:r>
                        <a:rPr lang="en-US" sz="2000" dirty="0">
                          <a:effectLst/>
                        </a:rPr>
                        <a:t>TRF_ITHMEM{0-3}</a:t>
                      </a:r>
                    </a:p>
                  </a:txBody>
                  <a:tcPr marL="38429" marR="38429" marT="38429" marB="384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spcAft>
                          <a:spcPts val="576"/>
                        </a:spcAft>
                      </a:pPr>
                      <a:r>
                        <a:rPr lang="en-US" sz="2000">
                          <a:effectLst/>
                        </a:rPr>
                        <a:t>sp</a:t>
                      </a:r>
                    </a:p>
                  </a:txBody>
                  <a:tcPr marL="38429" marR="38429" marT="38429" marB="384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spcAft>
                          <a:spcPts val="576"/>
                        </a:spcAft>
                      </a:pPr>
                      <a:r>
                        <a:rPr lang="en-US" sz="2000" dirty="0">
                          <a:effectLst/>
                        </a:rPr>
                        <a:t>36</a:t>
                      </a:r>
                    </a:p>
                  </a:txBody>
                  <a:tcPr marL="38429" marR="38429" marT="38429" marB="384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spcAft>
                          <a:spcPts val="576"/>
                        </a:spcAft>
                      </a:pPr>
                      <a:r>
                        <a:rPr lang="en-US" sz="2000">
                          <a:effectLst/>
                        </a:rPr>
                        <a:t>16</a:t>
                      </a:r>
                    </a:p>
                  </a:txBody>
                  <a:tcPr marL="38429" marR="38429" marT="38429" marB="384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spcAft>
                          <a:spcPts val="576"/>
                        </a:spcAft>
                      </a:pPr>
                      <a:r>
                        <a:rPr lang="en-US" sz="2000" dirty="0">
                          <a:effectLst/>
                        </a:rPr>
                        <a:t>4</a:t>
                      </a:r>
                    </a:p>
                  </a:txBody>
                  <a:tcPr marL="38429" marR="38429" marT="38429" marB="384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spcAft>
                          <a:spcPts val="576"/>
                        </a:spcAft>
                      </a:pPr>
                      <a:r>
                        <a:rPr lang="en-US" sz="2000">
                          <a:effectLst/>
                        </a:rPr>
                        <a:t>RW</a:t>
                      </a:r>
                    </a:p>
                  </a:txBody>
                  <a:tcPr marL="38429" marR="38429" marT="38429" marB="384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>
                        <a:spcAft>
                          <a:spcPts val="576"/>
                        </a:spcAft>
                      </a:pPr>
                      <a:r>
                        <a:rPr lang="en-US" sz="2000">
                          <a:effectLst/>
                        </a:rPr>
                        <a:t>Invert HOR transpose ram for block 8x8</a:t>
                      </a:r>
                    </a:p>
                  </a:txBody>
                  <a:tcPr marL="38429" marR="38429" marT="38429" marB="384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09297">
                <a:tc>
                  <a:txBody>
                    <a:bodyPr/>
                    <a:lstStyle/>
                    <a:p>
                      <a:pPr rtl="0">
                        <a:spcAft>
                          <a:spcPts val="576"/>
                        </a:spcAft>
                      </a:pPr>
                      <a:r>
                        <a:rPr lang="en-US" sz="2000">
                          <a:effectLst/>
                        </a:rPr>
                        <a:t>TRF_TVMEM{0-3}</a:t>
                      </a:r>
                    </a:p>
                  </a:txBody>
                  <a:tcPr marL="38429" marR="38429" marT="38429" marB="384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spcAft>
                          <a:spcPts val="576"/>
                        </a:spcAft>
                      </a:pPr>
                      <a:r>
                        <a:rPr lang="en-US" sz="2000">
                          <a:effectLst/>
                        </a:rPr>
                        <a:t>2p</a:t>
                      </a:r>
                    </a:p>
                  </a:txBody>
                  <a:tcPr marL="38429" marR="38429" marT="38429" marB="384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spcAft>
                          <a:spcPts val="576"/>
                        </a:spcAft>
                      </a:pPr>
                      <a:r>
                        <a:rPr lang="en-US" sz="2000">
                          <a:effectLst/>
                        </a:rPr>
                        <a:t>32</a:t>
                      </a:r>
                    </a:p>
                  </a:txBody>
                  <a:tcPr marL="38429" marR="38429" marT="38429" marB="384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spcAft>
                          <a:spcPts val="576"/>
                        </a:spcAft>
                      </a:pPr>
                      <a:r>
                        <a:rPr lang="en-US" sz="2000">
                          <a:effectLst/>
                        </a:rPr>
                        <a:t>16</a:t>
                      </a:r>
                    </a:p>
                  </a:txBody>
                  <a:tcPr marL="38429" marR="38429" marT="38429" marB="384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spcAft>
                          <a:spcPts val="576"/>
                        </a:spcAft>
                      </a:pPr>
                      <a:r>
                        <a:rPr lang="en-US" sz="2000">
                          <a:effectLst/>
                        </a:rPr>
                        <a:t>4</a:t>
                      </a:r>
                    </a:p>
                  </a:txBody>
                  <a:tcPr marL="38429" marR="38429" marT="38429" marB="384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spcAft>
                          <a:spcPts val="576"/>
                        </a:spcAft>
                      </a:pPr>
                      <a:r>
                        <a:rPr lang="en-US" sz="2000">
                          <a:effectLst/>
                        </a:rPr>
                        <a:t>RW</a:t>
                      </a:r>
                    </a:p>
                  </a:txBody>
                  <a:tcPr marL="38429" marR="38429" marT="38429" marB="384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>
                        <a:spcAft>
                          <a:spcPts val="576"/>
                        </a:spcAft>
                      </a:pPr>
                      <a:r>
                        <a:rPr lang="en-US" sz="2000">
                          <a:effectLst/>
                        </a:rPr>
                        <a:t>VER transpose ram for block 8x8</a:t>
                      </a:r>
                    </a:p>
                  </a:txBody>
                  <a:tcPr marL="38429" marR="38429" marT="38429" marB="384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83625">
                <a:tc>
                  <a:txBody>
                    <a:bodyPr/>
                    <a:lstStyle/>
                    <a:p>
                      <a:pPr rtl="0">
                        <a:spcAft>
                          <a:spcPts val="576"/>
                        </a:spcAft>
                      </a:pPr>
                      <a:r>
                        <a:rPr lang="en-US" sz="2000">
                          <a:effectLst/>
                        </a:rPr>
                        <a:t>TRF_QMEM</a:t>
                      </a:r>
                    </a:p>
                  </a:txBody>
                  <a:tcPr marL="38429" marR="38429" marT="38429" marB="384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spcAft>
                          <a:spcPts val="576"/>
                        </a:spcAft>
                      </a:pPr>
                      <a:r>
                        <a:rPr lang="en-US" sz="2000">
                          <a:effectLst/>
                        </a:rPr>
                        <a:t>2p</a:t>
                      </a:r>
                    </a:p>
                  </a:txBody>
                  <a:tcPr marL="38429" marR="38429" marT="38429" marB="384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spcAft>
                          <a:spcPts val="576"/>
                        </a:spcAft>
                      </a:pPr>
                      <a:r>
                        <a:rPr lang="en-US" sz="2000">
                          <a:effectLst/>
                        </a:rPr>
                        <a:t>128</a:t>
                      </a:r>
                    </a:p>
                  </a:txBody>
                  <a:tcPr marL="38429" marR="38429" marT="38429" marB="384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spcAft>
                          <a:spcPts val="576"/>
                        </a:spcAft>
                      </a:pPr>
                      <a:r>
                        <a:rPr lang="en-US" sz="2000">
                          <a:effectLst/>
                        </a:rPr>
                        <a:t>16</a:t>
                      </a:r>
                    </a:p>
                  </a:txBody>
                  <a:tcPr marL="38429" marR="38429" marT="38429" marB="384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spcAft>
                          <a:spcPts val="576"/>
                        </a:spcAft>
                      </a:pPr>
                      <a:r>
                        <a:rPr lang="en-US" sz="2000">
                          <a:effectLst/>
                        </a:rPr>
                        <a:t>1</a:t>
                      </a:r>
                    </a:p>
                  </a:txBody>
                  <a:tcPr marL="38429" marR="38429" marT="38429" marB="384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spcAft>
                          <a:spcPts val="576"/>
                        </a:spcAft>
                      </a:pPr>
                      <a:r>
                        <a:rPr lang="en-US" sz="2000">
                          <a:effectLst/>
                        </a:rPr>
                        <a:t>RW</a:t>
                      </a:r>
                    </a:p>
                  </a:txBody>
                  <a:tcPr marL="38429" marR="38429" marT="38429" marB="384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>
                        <a:spcAft>
                          <a:spcPts val="576"/>
                        </a:spcAft>
                      </a:pPr>
                      <a:r>
                        <a:rPr lang="en-US" sz="2000">
                          <a:effectLst/>
                        </a:rPr>
                        <a:t>Store chroma Qcoeff . Coef size limitation to 16bit/coef</a:t>
                      </a:r>
                    </a:p>
                  </a:txBody>
                  <a:tcPr marL="38429" marR="38429" marT="38429" marB="384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2560638" y="1447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8287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IPRC Sub-module</a:t>
            </a:r>
            <a:br>
              <a:rPr lang="en-US" b="1" dirty="0" smtClean="0"/>
            </a:br>
            <a:r>
              <a:rPr lang="en-US" b="1" dirty="0" smtClean="0"/>
              <a:t>Function</a:t>
            </a:r>
            <a:endParaRPr lang="en-US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R</a:t>
            </a:r>
            <a:r>
              <a:rPr lang="en-US" dirty="0" smtClean="0"/>
              <a:t>eceive </a:t>
            </a:r>
            <a:r>
              <a:rPr lang="en-US" dirty="0"/>
              <a:t>prediction mode to do INTRA-prediction</a:t>
            </a:r>
          </a:p>
          <a:p>
            <a:r>
              <a:rPr lang="en-US" dirty="0"/>
              <a:t>R</a:t>
            </a:r>
            <a:r>
              <a:rPr lang="en-US" dirty="0" smtClean="0"/>
              <a:t>equest </a:t>
            </a:r>
            <a:r>
              <a:rPr lang="en-US" dirty="0"/>
              <a:t>YUV template data from IME to do SUB-operation to get residual data</a:t>
            </a:r>
          </a:p>
          <a:p>
            <a:pPr marL="0" indent="0">
              <a:buNone/>
            </a:pPr>
            <a:r>
              <a:rPr lang="en-US" dirty="0" smtClean="0"/>
              <a:t>	(</a:t>
            </a:r>
            <a:r>
              <a:rPr lang="en-US" dirty="0"/>
              <a:t>Residual data = YUV template data – YUV Predict </a:t>
            </a:r>
            <a:r>
              <a:rPr lang="en-US" dirty="0" smtClean="0"/>
              <a:t>	data</a:t>
            </a:r>
            <a:r>
              <a:rPr lang="en-US" dirty="0"/>
              <a:t>)</a:t>
            </a:r>
          </a:p>
          <a:p>
            <a:r>
              <a:rPr lang="en-US" dirty="0"/>
              <a:t>RC receive data from invert transform (IT) to do reconstruct operation and update to neighboring buffer</a:t>
            </a:r>
          </a:p>
          <a:p>
            <a:r>
              <a:rPr lang="en-US" dirty="0"/>
              <a:t>IPRC read MB parameters from IME_TEMPMEM to supply MB information for whole TRF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568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IPRC Sub-module 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Interfaces </a:t>
            </a:r>
            <a:endParaRPr lang="en-US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296704"/>
            <a:ext cx="7467600" cy="5408896"/>
          </a:xfrm>
        </p:spPr>
      </p:pic>
    </p:spTree>
    <p:extLst>
      <p:ext uri="{BB962C8B-B14F-4D97-AF65-F5344CB8AC3E}">
        <p14:creationId xmlns:p14="http://schemas.microsoft.com/office/powerpoint/2010/main" val="3547221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MB preparation</a:t>
            </a:r>
            <a:endParaRPr lang="en-US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2800" dirty="0"/>
              <a:t>MB preparation start by </a:t>
            </a:r>
            <a:r>
              <a:rPr lang="en-US" sz="2800" dirty="0" err="1"/>
              <a:t>mbpre_start</a:t>
            </a:r>
            <a:r>
              <a:rPr lang="en-US" sz="2800" dirty="0"/>
              <a:t> pulse from TCTRL</a:t>
            </a:r>
            <a:endParaRPr lang="en-US" dirty="0"/>
          </a:p>
          <a:p>
            <a:r>
              <a:rPr lang="en-US" sz="2800" dirty="0"/>
              <a:t>MB preparation running in 20 cycles</a:t>
            </a:r>
            <a:endParaRPr lang="en-US" dirty="0"/>
          </a:p>
          <a:p>
            <a:r>
              <a:rPr lang="en-US" sz="2800" dirty="0"/>
              <a:t>Output of MB preparation including:</a:t>
            </a:r>
            <a:endParaRPr lang="en-US" dirty="0"/>
          </a:p>
          <a:p>
            <a:pPr lvl="1"/>
            <a:r>
              <a:rPr lang="en-US" dirty="0" err="1"/>
              <a:t>mbp_posh</a:t>
            </a:r>
            <a:r>
              <a:rPr lang="en-US" dirty="0"/>
              <a:t> : MB position horizontal</a:t>
            </a:r>
          </a:p>
          <a:p>
            <a:pPr lvl="1"/>
            <a:r>
              <a:rPr lang="en-US" dirty="0" err="1"/>
              <a:t>mbp_posv</a:t>
            </a:r>
            <a:r>
              <a:rPr lang="en-US" dirty="0"/>
              <a:t> : MB position vertical</a:t>
            </a:r>
          </a:p>
          <a:p>
            <a:pPr lvl="1"/>
            <a:r>
              <a:rPr lang="en-US" dirty="0" err="1"/>
              <a:t>mbp_t_trans</a:t>
            </a:r>
            <a:r>
              <a:rPr lang="en-US" dirty="0"/>
              <a:t> : MB trans-size (0: trans-size 4x4; 1: trans-size </a:t>
            </a:r>
            <a:r>
              <a:rPr lang="en-US" dirty="0" smtClean="0"/>
              <a:t>8x8)</a:t>
            </a:r>
            <a:endParaRPr lang="en-US" dirty="0"/>
          </a:p>
          <a:p>
            <a:pPr lvl="1"/>
            <a:r>
              <a:rPr lang="en-US" dirty="0" err="1"/>
              <a:t>mbp_pic_bound</a:t>
            </a:r>
            <a:r>
              <a:rPr lang="en-US" dirty="0"/>
              <a:t> : MB picture boundary</a:t>
            </a:r>
          </a:p>
          <a:p>
            <a:pPr lvl="1"/>
            <a:r>
              <a:rPr lang="en-US" dirty="0" err="1"/>
              <a:t>mbp_slice_bound</a:t>
            </a:r>
            <a:r>
              <a:rPr lang="en-US" dirty="0"/>
              <a:t> : MB slice boundary</a:t>
            </a:r>
          </a:p>
          <a:p>
            <a:pPr lvl="1"/>
            <a:r>
              <a:rPr lang="en-US" dirty="0" err="1"/>
              <a:t>mbp_intra_mode</a:t>
            </a:r>
            <a:r>
              <a:rPr lang="en-US" dirty="0"/>
              <a:t>[16] : INTRA </a:t>
            </a:r>
            <a:r>
              <a:rPr lang="en-US" dirty="0" err="1"/>
              <a:t>luma</a:t>
            </a:r>
            <a:r>
              <a:rPr lang="en-US" dirty="0"/>
              <a:t> prediction modes</a:t>
            </a:r>
          </a:p>
          <a:p>
            <a:pPr lvl="1"/>
            <a:r>
              <a:rPr lang="en-US" dirty="0" err="1"/>
              <a:t>mbp_intra_chroma_mode</a:t>
            </a:r>
            <a:r>
              <a:rPr lang="en-US" dirty="0"/>
              <a:t> : INTRA </a:t>
            </a:r>
            <a:r>
              <a:rPr lang="en-US" dirty="0" err="1"/>
              <a:t>chroma</a:t>
            </a:r>
            <a:r>
              <a:rPr lang="en-US" dirty="0"/>
              <a:t> prediction mode</a:t>
            </a:r>
          </a:p>
          <a:p>
            <a:pPr lvl="1"/>
            <a:r>
              <a:rPr lang="en-US" dirty="0"/>
              <a:t>Upper reconstructed data : write to neighboring buffer and send to IME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633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INTRA Prediction</a:t>
            </a:r>
            <a:endParaRPr lang="en-US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400" dirty="0"/>
              <a:t>Input of Prediction processing including Intra Prediction modes and neighboring buffer</a:t>
            </a:r>
          </a:p>
          <a:p>
            <a:r>
              <a:rPr lang="en-US" sz="2400" dirty="0"/>
              <a:t>Output of Prediction processing is Predict data</a:t>
            </a:r>
          </a:p>
          <a:p>
            <a:r>
              <a:rPr lang="en-US" sz="2400" dirty="0"/>
              <a:t>Predict data be subtraction by Template data to create Residual data (will send to transform operation)</a:t>
            </a:r>
          </a:p>
          <a:p>
            <a:pPr marL="0" indent="0">
              <a:buNone/>
            </a:pPr>
            <a:r>
              <a:rPr lang="en-US" sz="2400" b="1" dirty="0" smtClean="0"/>
              <a:t>	Residual </a:t>
            </a:r>
            <a:r>
              <a:rPr lang="en-US" sz="2400" b="1" dirty="0"/>
              <a:t>data = Template data – Predict data</a:t>
            </a:r>
            <a:endParaRPr lang="en-US" sz="2400" dirty="0"/>
          </a:p>
          <a:p>
            <a:r>
              <a:rPr lang="en-US" sz="2400" dirty="0"/>
              <a:t>iVCP1/IP support below prediction modes</a:t>
            </a:r>
          </a:p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9800" y="4366200"/>
            <a:ext cx="7221960" cy="221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1933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INTRA Prediction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Neighboring buffer mapping</a:t>
            </a:r>
          </a:p>
          <a:p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" y="1752600"/>
            <a:ext cx="9376718" cy="4789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88411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RC </a:t>
            </a:r>
            <a:r>
              <a:rPr lang="en-US" b="1" dirty="0"/>
              <a:t>operation (Reconstruct data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Input of RC operation is Residual data (from IT) and Current Predict data (stored in neighboring buffer)</a:t>
            </a:r>
          </a:p>
          <a:p>
            <a:r>
              <a:rPr lang="en-US" dirty="0"/>
              <a:t>Reconstruct data updated back to neighboring buffer for next block INTRA Prediction processing</a:t>
            </a:r>
          </a:p>
          <a:p>
            <a:r>
              <a:rPr lang="en-US" dirty="0"/>
              <a:t>Last line reconstructed data of current MB stored to TRF-PREDMEM for next MB line referenced.</a:t>
            </a:r>
          </a:p>
          <a:p>
            <a:r>
              <a:rPr lang="en-US" dirty="0"/>
              <a:t>RC-IT interfaces present as below picture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166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-304800"/>
            <a:ext cx="7772400" cy="1143000"/>
          </a:xfrm>
        </p:spPr>
        <p:txBody>
          <a:bodyPr/>
          <a:lstStyle/>
          <a:p>
            <a:r>
              <a:rPr lang="en-US" b="1" dirty="0"/>
              <a:t>RC operation (Reconstruct data)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796517"/>
            <a:ext cx="6324600" cy="2143483"/>
          </a:xfrm>
        </p:spPr>
      </p:pic>
      <p:pic>
        <p:nvPicPr>
          <p:cNvPr id="8194" name="Picture 2" descr="C:\Users\intern21\Desktop\Capture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971800"/>
            <a:ext cx="6324600" cy="3704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3293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T Sub-module</a:t>
            </a:r>
            <a:endParaRPr lang="en-US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02920" indent="-457200"/>
            <a:r>
              <a:rPr lang="en-US" dirty="0" smtClean="0"/>
              <a:t>Receive </a:t>
            </a:r>
            <a:r>
              <a:rPr lang="en-US" dirty="0"/>
              <a:t>data output from IP module (residual data) .</a:t>
            </a:r>
          </a:p>
          <a:p>
            <a:pPr marL="502920" indent="-457200"/>
            <a:r>
              <a:rPr lang="en-US" dirty="0"/>
              <a:t>Make DCT transform for Intra block 4x4, 8x8.</a:t>
            </a:r>
          </a:p>
          <a:p>
            <a:pPr marL="502920" indent="-457200"/>
            <a:r>
              <a:rPr lang="en-US" dirty="0"/>
              <a:t>Output </a:t>
            </a:r>
            <a:r>
              <a:rPr lang="en-US" dirty="0" err="1"/>
              <a:t>t_coef</a:t>
            </a:r>
            <a:r>
              <a:rPr lang="en-US" dirty="0"/>
              <a:t> data to </a:t>
            </a:r>
            <a:r>
              <a:rPr lang="en-US" dirty="0" err="1"/>
              <a:t>trans_buf</a:t>
            </a:r>
            <a:r>
              <a:rPr lang="en-US" dirty="0"/>
              <a:t>[4][4] or TRF_TVMEM# (In case of I8x8)</a:t>
            </a:r>
            <a:endParaRPr lang="en-US" dirty="0">
              <a:effectLst/>
            </a:endParaRPr>
          </a:p>
        </p:txBody>
      </p:sp>
      <p:pic>
        <p:nvPicPr>
          <p:cNvPr id="9219" name="Picture 3" descr="C:\Users\intern21\Desktop\Capture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333000"/>
            <a:ext cx="5943600" cy="3290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8598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T </a:t>
            </a:r>
            <a:r>
              <a:rPr lang="en-US" b="1" dirty="0"/>
              <a:t>horizontal </a:t>
            </a:r>
            <a:r>
              <a:rPr lang="en-US" b="1" dirty="0" smtClean="0"/>
              <a:t>processing</a:t>
            </a:r>
            <a:endParaRPr lang="en-US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574594858"/>
              </p:ext>
            </p:extLst>
          </p:nvPr>
        </p:nvGraphicFramePr>
        <p:xfrm>
          <a:off x="457200" y="1981200"/>
          <a:ext cx="8382000" cy="2971800"/>
        </p:xfrm>
        <a:graphic>
          <a:graphicData uri="http://schemas.openxmlformats.org/drawingml/2006/table">
            <a:tbl>
              <a:tblPr/>
              <a:tblGrid>
                <a:gridCol w="914400"/>
                <a:gridCol w="3810000"/>
                <a:gridCol w="3657600"/>
              </a:tblGrid>
              <a:tr h="49530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  <a:latin typeface="Liberation Sans"/>
                        </a:rPr>
                        <a:t>Stage</a:t>
                      </a:r>
                      <a:endParaRPr lang="en-US" dirty="0">
                        <a:effectLst/>
                        <a:latin typeface="Liberation Sans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effectLst/>
                          <a:latin typeface="Liberation Sans"/>
                        </a:rPr>
                        <a:t>Luma</a:t>
                      </a:r>
                      <a:r>
                        <a:rPr lang="en-US" b="1" dirty="0">
                          <a:effectLst/>
                          <a:latin typeface="Liberation Sans"/>
                        </a:rPr>
                        <a:t> 4x4 or Chroma</a:t>
                      </a:r>
                      <a:endParaRPr lang="en-US" dirty="0">
                        <a:effectLst/>
                        <a:latin typeface="Liberation Sans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effectLst/>
                          <a:latin typeface="Liberation Sans"/>
                        </a:rPr>
                        <a:t>Luma 8x8</a:t>
                      </a:r>
                      <a:endParaRPr lang="en-US">
                        <a:effectLst/>
                        <a:latin typeface="Liberation Sans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</a:tr>
              <a:tr h="49530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Liberation Sans"/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Liberation Sans"/>
                        </a:rPr>
                        <a:t>Empty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Liberation Sans"/>
                        </a:rPr>
                        <a:t>ip_out → mX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530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Liberation Sans"/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Liberation Sans"/>
                        </a:rPr>
                        <a:t>ip_out → rA, Tr-Hor-stage 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Liberation Sans"/>
                        </a:rPr>
                        <a:t>mX → rA, Tr-Hor-stage 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530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Liberation Sans"/>
                        </a:rPr>
                        <a:t>2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effectLst/>
                          <a:latin typeface="Liberation Sans"/>
                        </a:rPr>
                        <a:t>Tr</a:t>
                      </a:r>
                      <a:r>
                        <a:rPr lang="en-US" dirty="0">
                          <a:effectLst/>
                          <a:latin typeface="Liberation Sans"/>
                        </a:rPr>
                        <a:t>-</a:t>
                      </a:r>
                      <a:r>
                        <a:rPr lang="en-US" dirty="0" err="1">
                          <a:effectLst/>
                          <a:latin typeface="Liberation Sans"/>
                        </a:rPr>
                        <a:t>Hor</a:t>
                      </a:r>
                      <a:r>
                        <a:rPr lang="en-US" dirty="0">
                          <a:effectLst/>
                          <a:latin typeface="Liberation Sans"/>
                        </a:rPr>
                        <a:t>-stage 1 → write </a:t>
                      </a:r>
                      <a:r>
                        <a:rPr lang="en-US" dirty="0" err="1">
                          <a:effectLst/>
                          <a:latin typeface="Liberation Sans"/>
                        </a:rPr>
                        <a:t>TH_buf</a:t>
                      </a:r>
                      <a:endParaRPr lang="en-US" dirty="0">
                        <a:effectLst/>
                        <a:latin typeface="Liberation Sans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Liberation Sans"/>
                        </a:rPr>
                        <a:t>Tr-Hor-stage 1 → write TH(V)_buf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530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Liberation Sans"/>
                        </a:rPr>
                        <a:t>3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Liberation Sans"/>
                        </a:rPr>
                        <a:t>Empty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Liberation Sans"/>
                        </a:rPr>
                        <a:t>Empty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530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Liberation Sans"/>
                        </a:rPr>
                        <a:t>4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Liberation Sans"/>
                        </a:rPr>
                        <a:t>Empty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Liberation Sans"/>
                        </a:rPr>
                        <a:t>TH(V)_</a:t>
                      </a:r>
                      <a:r>
                        <a:rPr lang="en-US" dirty="0" err="1">
                          <a:effectLst/>
                          <a:latin typeface="Liberation Sans"/>
                        </a:rPr>
                        <a:t>buf</a:t>
                      </a:r>
                      <a:r>
                        <a:rPr lang="en-US" dirty="0">
                          <a:effectLst/>
                          <a:latin typeface="Liberation Sans"/>
                        </a:rPr>
                        <a:t> → TRF-THMEM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0283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Table of Contents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lvl="2"/>
            <a:r>
              <a:rPr lang="en-US" sz="2400" dirty="0"/>
              <a:t>IPRC Sub-module</a:t>
            </a:r>
          </a:p>
          <a:p>
            <a:pPr lvl="3"/>
            <a:r>
              <a:rPr lang="en-US" sz="2400" dirty="0"/>
              <a:t>Function</a:t>
            </a:r>
            <a:br>
              <a:rPr lang="en-US" sz="2400" dirty="0"/>
            </a:br>
            <a:r>
              <a:rPr lang="en-US" sz="2400" dirty="0"/>
              <a:t>Interfaces</a:t>
            </a:r>
          </a:p>
          <a:p>
            <a:pPr lvl="3"/>
            <a:r>
              <a:rPr lang="en-US" sz="2400" dirty="0"/>
              <a:t>MB preparation</a:t>
            </a:r>
          </a:p>
          <a:p>
            <a:pPr lvl="3"/>
            <a:r>
              <a:rPr lang="en-US" sz="2400" dirty="0"/>
              <a:t>INTRA Prediction</a:t>
            </a:r>
          </a:p>
          <a:p>
            <a:pPr lvl="3"/>
            <a:r>
              <a:rPr lang="en-US" sz="2400" dirty="0"/>
              <a:t>RC operation (Reconstruct data)</a:t>
            </a:r>
          </a:p>
          <a:p>
            <a:pPr lvl="2"/>
            <a:r>
              <a:rPr lang="en-US" sz="2400" dirty="0"/>
              <a:t>T Sub-module</a:t>
            </a:r>
          </a:p>
          <a:p>
            <a:pPr lvl="3"/>
            <a:r>
              <a:rPr lang="en-US" sz="2400" dirty="0"/>
              <a:t>T horizontal processing</a:t>
            </a:r>
          </a:p>
          <a:p>
            <a:pPr lvl="3"/>
            <a:r>
              <a:rPr lang="en-US" sz="2400" dirty="0"/>
              <a:t>T vertical Processing</a:t>
            </a:r>
          </a:p>
          <a:p>
            <a:pPr lvl="2"/>
            <a:r>
              <a:rPr lang="en-US" sz="2400" dirty="0"/>
              <a:t>Q Sub-module</a:t>
            </a:r>
          </a:p>
          <a:p>
            <a:pPr lvl="3"/>
            <a:r>
              <a:rPr lang="en-US" sz="2400" dirty="0"/>
              <a:t>Q operation</a:t>
            </a:r>
          </a:p>
          <a:p>
            <a:pPr lvl="3"/>
            <a:r>
              <a:rPr lang="en-US" sz="2400" dirty="0" err="1"/>
              <a:t>iQ</a:t>
            </a:r>
            <a:r>
              <a:rPr lang="en-US" sz="2400" dirty="0"/>
              <a:t> Sub-module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2608269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T </a:t>
            </a:r>
            <a:r>
              <a:rPr lang="en-US" b="1" dirty="0"/>
              <a:t>vertical </a:t>
            </a:r>
            <a:r>
              <a:rPr lang="en-US" b="1" dirty="0" smtClean="0"/>
              <a:t>Processing</a:t>
            </a:r>
            <a:endParaRPr lang="en-US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159902625"/>
              </p:ext>
            </p:extLst>
          </p:nvPr>
        </p:nvGraphicFramePr>
        <p:xfrm>
          <a:off x="685800" y="1813560"/>
          <a:ext cx="8077200" cy="3444240"/>
        </p:xfrm>
        <a:graphic>
          <a:graphicData uri="http://schemas.openxmlformats.org/drawingml/2006/table">
            <a:tbl>
              <a:tblPr/>
              <a:tblGrid>
                <a:gridCol w="990600"/>
                <a:gridCol w="3581400"/>
                <a:gridCol w="3505200"/>
              </a:tblGrid>
              <a:tr h="459232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effectLst/>
                          <a:latin typeface="Liberation Sans"/>
                        </a:rPr>
                        <a:t>Stage</a:t>
                      </a:r>
                      <a:endParaRPr lang="en-US">
                        <a:effectLst/>
                        <a:latin typeface="Liberation Sans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effectLst/>
                          <a:latin typeface="Liberation Sans"/>
                        </a:rPr>
                        <a:t>Luma</a:t>
                      </a:r>
                      <a:r>
                        <a:rPr lang="en-US" b="1" dirty="0">
                          <a:effectLst/>
                          <a:latin typeface="Liberation Sans"/>
                        </a:rPr>
                        <a:t> 4x4 or Chroma</a:t>
                      </a:r>
                      <a:endParaRPr lang="en-US" dirty="0">
                        <a:effectLst/>
                        <a:latin typeface="Liberation Sans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effectLst/>
                          <a:latin typeface="Liberation Sans"/>
                        </a:rPr>
                        <a:t>Luma 8x8</a:t>
                      </a:r>
                      <a:endParaRPr lang="en-US">
                        <a:effectLst/>
                        <a:latin typeface="Liberation Sans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</a:tr>
              <a:tr h="459232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Liberation Sans"/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Liberation Sans"/>
                        </a:rPr>
                        <a:t>Empty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Liberation Sans"/>
                        </a:rPr>
                        <a:t>Request TRF-THMEM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9232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Liberation Sans"/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Liberation Sans"/>
                        </a:rPr>
                        <a:t>Empty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Liberation Sans"/>
                        </a:rPr>
                        <a:t>Empty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9232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Liberation Sans"/>
                        </a:rPr>
                        <a:t>2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Liberation Sans"/>
                        </a:rPr>
                        <a:t>Empty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Liberation Sans"/>
                        </a:rPr>
                        <a:t>Read TRF-THMEM data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03656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Liberation Sans"/>
                        </a:rPr>
                        <a:t>3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Liberation Sans"/>
                        </a:rPr>
                        <a:t>Read TH_buf, Tr-Ver-stage 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Liberation Sans"/>
                        </a:rPr>
                        <a:t>Re-swap data THMEM → Tr-Ver-stage 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03656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Liberation Sans"/>
                        </a:rPr>
                        <a:t>4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Liberation Sans"/>
                        </a:rPr>
                        <a:t>Tr-Ver-stage 1→ write TV_buf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effectLst/>
                          <a:latin typeface="Liberation Sans"/>
                        </a:rPr>
                        <a:t>Tr</a:t>
                      </a:r>
                      <a:r>
                        <a:rPr lang="en-US" dirty="0">
                          <a:effectLst/>
                          <a:latin typeface="Liberation Sans"/>
                        </a:rPr>
                        <a:t>-</a:t>
                      </a:r>
                      <a:r>
                        <a:rPr lang="en-US" dirty="0" err="1">
                          <a:effectLst/>
                          <a:latin typeface="Liberation Sans"/>
                        </a:rPr>
                        <a:t>Ver</a:t>
                      </a:r>
                      <a:r>
                        <a:rPr lang="en-US" dirty="0">
                          <a:effectLst/>
                          <a:latin typeface="Liberation Sans"/>
                        </a:rPr>
                        <a:t>-stage 1→ write TRF-TVMEM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6252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Q </a:t>
            </a:r>
            <a:r>
              <a:rPr lang="en-US" b="1" dirty="0"/>
              <a:t>Sub-module</a:t>
            </a:r>
            <a:endParaRPr lang="en-US" b="1" dirty="0">
              <a:effectLst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502920" indent="-457200"/>
            <a:r>
              <a:rPr lang="en-US" sz="2400" dirty="0" smtClean="0"/>
              <a:t>Receive </a:t>
            </a:r>
            <a:r>
              <a:rPr lang="en-US" sz="2400" dirty="0"/>
              <a:t>coefficient from IT module.</a:t>
            </a:r>
          </a:p>
          <a:p>
            <a:pPr marL="502920" indent="-457200"/>
            <a:r>
              <a:rPr lang="en-US" sz="2400" dirty="0"/>
              <a:t>Receive quantization parameter (</a:t>
            </a:r>
            <a:r>
              <a:rPr lang="en-US" sz="2400" dirty="0" err="1"/>
              <a:t>qP</a:t>
            </a:r>
            <a:r>
              <a:rPr lang="en-US" sz="2400" dirty="0"/>
              <a:t>) from TCTRL module.</a:t>
            </a:r>
          </a:p>
          <a:p>
            <a:pPr marL="502920" indent="-457200"/>
            <a:r>
              <a:rPr lang="en-US" sz="2400" dirty="0"/>
              <a:t>Perform Quantization.</a:t>
            </a:r>
          </a:p>
          <a:p>
            <a:pPr marL="502920" indent="-457200"/>
            <a:r>
              <a:rPr lang="en-US" sz="2400" dirty="0"/>
              <a:t>Output quantization coefficient to VLC and </a:t>
            </a:r>
            <a:r>
              <a:rPr lang="en-US" sz="2400" dirty="0" err="1"/>
              <a:t>iQ</a:t>
            </a:r>
            <a:r>
              <a:rPr lang="en-US" sz="2400" dirty="0"/>
              <a:t> module.</a:t>
            </a:r>
          </a:p>
          <a:p>
            <a:endParaRPr lang="en-US" sz="2400" dirty="0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200400"/>
            <a:ext cx="6705600" cy="33047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23321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Q operation</a:t>
            </a:r>
            <a:endParaRPr lang="en-US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420289643"/>
              </p:ext>
            </p:extLst>
          </p:nvPr>
        </p:nvGraphicFramePr>
        <p:xfrm>
          <a:off x="609599" y="1828800"/>
          <a:ext cx="8077201" cy="3352800"/>
        </p:xfrm>
        <a:graphic>
          <a:graphicData uri="http://schemas.openxmlformats.org/drawingml/2006/table">
            <a:tbl>
              <a:tblPr/>
              <a:tblGrid>
                <a:gridCol w="1217113"/>
                <a:gridCol w="3430044"/>
                <a:gridCol w="3430044"/>
              </a:tblGrid>
              <a:tr h="447040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effectLst/>
                          <a:latin typeface="Liberation Sans"/>
                        </a:rPr>
                        <a:t>Stage</a:t>
                      </a:r>
                      <a:endParaRPr lang="en-US">
                        <a:effectLst/>
                        <a:latin typeface="Liberation Sans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effectLst/>
                          <a:latin typeface="Liberation Sans"/>
                        </a:rPr>
                        <a:t>Luma 4x4 or Chroma</a:t>
                      </a:r>
                      <a:endParaRPr lang="en-US">
                        <a:effectLst/>
                        <a:latin typeface="Liberation Sans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effectLst/>
                          <a:latin typeface="Liberation Sans"/>
                        </a:rPr>
                        <a:t>Luma 8x8</a:t>
                      </a:r>
                      <a:endParaRPr lang="en-US">
                        <a:effectLst/>
                        <a:latin typeface="Liberation Sans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</a:tr>
              <a:tr h="4470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Liberation Sans"/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Liberation Sans"/>
                        </a:rPr>
                        <a:t>Empty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Liberation Sans"/>
                        </a:rPr>
                        <a:t>Request TRF-TVMEM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70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Liberation Sans"/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Liberation Sans"/>
                        </a:rPr>
                        <a:t>Calculate qmat stage 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Liberation Sans"/>
                        </a:rPr>
                        <a:t>Calculate qmat stage 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8232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Liberation Sans"/>
                        </a:rPr>
                        <a:t>2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Liberation Sans"/>
                        </a:rPr>
                        <a:t>Calculate qmat stage 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Liberation Sans"/>
                        </a:rPr>
                        <a:t>Calculate qmat stage 1</a:t>
                      </a:r>
                      <a:br>
                        <a:rPr lang="en-US">
                          <a:effectLst/>
                          <a:latin typeface="Liberation Sans"/>
                        </a:rPr>
                      </a:br>
                      <a:r>
                        <a:rPr lang="en-US">
                          <a:effectLst/>
                          <a:latin typeface="Liberation Sans"/>
                        </a:rPr>
                        <a:t>Read TRF-TVMEM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70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Liberation Sans"/>
                        </a:rPr>
                        <a:t>3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Liberation Sans"/>
                        </a:rPr>
                        <a:t>Calculate rPrecoef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Liberation Sans"/>
                        </a:rPr>
                        <a:t>Calculate rPrecoef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8232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Liberation Sans"/>
                        </a:rPr>
                        <a:t>4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Liberation Sans"/>
                        </a:rPr>
                        <a:t>Round, Clip </a:t>
                      </a:r>
                      <a:r>
                        <a:rPr lang="en-US" dirty="0" err="1">
                          <a:effectLst/>
                          <a:latin typeface="Liberation Sans"/>
                        </a:rPr>
                        <a:t>coef</a:t>
                      </a:r>
                      <a:r>
                        <a:rPr lang="en-US" dirty="0">
                          <a:effectLst/>
                          <a:latin typeface="Liberation Sans"/>
                        </a:rPr>
                        <a:t/>
                      </a:r>
                      <a:br>
                        <a:rPr lang="en-US" dirty="0">
                          <a:effectLst/>
                          <a:latin typeface="Liberation Sans"/>
                        </a:rPr>
                      </a:br>
                      <a:r>
                        <a:rPr lang="en-US" dirty="0">
                          <a:effectLst/>
                          <a:latin typeface="Liberation Sans"/>
                        </a:rPr>
                        <a:t>Send to VLC IF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Liberation Sans"/>
                        </a:rPr>
                        <a:t>Round, Clip </a:t>
                      </a:r>
                      <a:r>
                        <a:rPr lang="en-US" dirty="0" err="1">
                          <a:effectLst/>
                          <a:latin typeface="Liberation Sans"/>
                        </a:rPr>
                        <a:t>coef</a:t>
                      </a:r>
                      <a:r>
                        <a:rPr lang="en-US" dirty="0">
                          <a:effectLst/>
                          <a:latin typeface="Liberation Sans"/>
                        </a:rPr>
                        <a:t/>
                      </a:r>
                      <a:br>
                        <a:rPr lang="en-US" dirty="0">
                          <a:effectLst/>
                          <a:latin typeface="Liberation Sans"/>
                        </a:rPr>
                      </a:br>
                      <a:r>
                        <a:rPr lang="en-US" dirty="0">
                          <a:effectLst/>
                          <a:latin typeface="Liberation Sans"/>
                        </a:rPr>
                        <a:t>Send to VLC IF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1659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iQ</a:t>
            </a:r>
            <a:r>
              <a:rPr lang="en-US" b="1" dirty="0" smtClean="0"/>
              <a:t> Sub-module</a:t>
            </a:r>
            <a:endParaRPr lang="en-US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Receive </a:t>
            </a:r>
            <a:r>
              <a:rPr lang="en-US" sz="2400" dirty="0"/>
              <a:t>quantization coefficient (</a:t>
            </a:r>
            <a:r>
              <a:rPr lang="en-US" sz="2400" dirty="0" err="1"/>
              <a:t>quan_coef</a:t>
            </a:r>
            <a:r>
              <a:rPr lang="en-US" sz="2400" dirty="0"/>
              <a:t>) from Q module.</a:t>
            </a:r>
          </a:p>
          <a:p>
            <a:r>
              <a:rPr lang="en-US" sz="2400" dirty="0"/>
              <a:t>Receive quantization parameter (</a:t>
            </a:r>
            <a:r>
              <a:rPr lang="en-US" sz="2400" dirty="0" err="1"/>
              <a:t>qP</a:t>
            </a:r>
            <a:r>
              <a:rPr lang="en-US" sz="2400" dirty="0"/>
              <a:t>) from Q module.</a:t>
            </a:r>
          </a:p>
          <a:p>
            <a:r>
              <a:rPr lang="en-US" sz="2400" dirty="0"/>
              <a:t>Perform invert Quantization.</a:t>
            </a:r>
          </a:p>
          <a:p>
            <a:r>
              <a:rPr lang="en-US" sz="2400" dirty="0"/>
              <a:t>Select data and out to the </a:t>
            </a:r>
            <a:r>
              <a:rPr lang="en-US" sz="2400" dirty="0" err="1"/>
              <a:t>iT</a:t>
            </a:r>
            <a:r>
              <a:rPr lang="en-US" sz="2400" dirty="0"/>
              <a:t> (invert transform) module.</a:t>
            </a:r>
          </a:p>
          <a:p>
            <a:endParaRPr lang="en-US" sz="2400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600" y="3733799"/>
            <a:ext cx="6400800" cy="25585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52664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IQ Stages</a:t>
            </a:r>
            <a:endParaRPr lang="en-US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666576357"/>
              </p:ext>
            </p:extLst>
          </p:nvPr>
        </p:nvGraphicFramePr>
        <p:xfrm>
          <a:off x="609599" y="1889759"/>
          <a:ext cx="7772400" cy="3368041"/>
        </p:xfrm>
        <a:graphic>
          <a:graphicData uri="http://schemas.openxmlformats.org/drawingml/2006/table">
            <a:tbl>
              <a:tblPr/>
              <a:tblGrid>
                <a:gridCol w="1171184"/>
                <a:gridCol w="3300608"/>
                <a:gridCol w="3300608"/>
              </a:tblGrid>
              <a:tr h="498969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effectLst/>
                          <a:latin typeface="Liberation Sans"/>
                        </a:rPr>
                        <a:t>Stage</a:t>
                      </a:r>
                      <a:endParaRPr lang="en-US">
                        <a:effectLst/>
                        <a:latin typeface="Liberation Sans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effectLst/>
                          <a:latin typeface="Liberation Sans"/>
                        </a:rPr>
                        <a:t>Chroma</a:t>
                      </a:r>
                      <a:endParaRPr lang="en-US">
                        <a:effectLst/>
                        <a:latin typeface="Liberation Sans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effectLst/>
                          <a:latin typeface="Liberation Sans"/>
                        </a:rPr>
                        <a:t>Luma</a:t>
                      </a:r>
                      <a:endParaRPr lang="en-US">
                        <a:effectLst/>
                        <a:latin typeface="Liberation Sans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</a:tr>
              <a:tr h="498969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Liberation Sans"/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Liberation Sans"/>
                        </a:rPr>
                        <a:t>Request QBUF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Liberation Sans"/>
                        </a:rPr>
                        <a:t>Empty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8969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Liberation Sans"/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Liberation Sans"/>
                        </a:rPr>
                        <a:t>Empty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Liberation Sans"/>
                        </a:rPr>
                        <a:t>Empty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73196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Liberation Sans"/>
                        </a:rPr>
                        <a:t>2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Liberation Sans"/>
                        </a:rPr>
                        <a:t>Calculate rMulret</a:t>
                      </a:r>
                      <a:br>
                        <a:rPr lang="en-US">
                          <a:effectLst/>
                          <a:latin typeface="Liberation Sans"/>
                        </a:rPr>
                      </a:br>
                      <a:r>
                        <a:rPr lang="en-US">
                          <a:effectLst/>
                          <a:latin typeface="Liberation Sans"/>
                        </a:rPr>
                        <a:t>Read QBUF data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Liberation Sans"/>
                        </a:rPr>
                        <a:t>Calculate rMulret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8969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Liberation Sans"/>
                        </a:rPr>
                        <a:t>3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Liberation Sans"/>
                        </a:rPr>
                        <a:t>Calculate rPrecoef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Liberation Sans"/>
                        </a:rPr>
                        <a:t>Calculate rPrecoef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8969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Liberation Sans"/>
                        </a:rPr>
                        <a:t>4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Liberation Sans"/>
                        </a:rPr>
                        <a:t>Round, Clip coef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Liberation Sans"/>
                        </a:rPr>
                        <a:t>Round, Clip </a:t>
                      </a:r>
                      <a:r>
                        <a:rPr lang="en-US" dirty="0" err="1">
                          <a:effectLst/>
                          <a:latin typeface="Liberation Sans"/>
                        </a:rPr>
                        <a:t>coef</a:t>
                      </a:r>
                      <a:endParaRPr lang="en-US" dirty="0">
                        <a:effectLst/>
                        <a:latin typeface="Liberation Sans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366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IT Sub-module</a:t>
            </a:r>
            <a:endParaRPr lang="en-US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Receive </a:t>
            </a:r>
            <a:r>
              <a:rPr lang="en-US" dirty="0"/>
              <a:t>data output from </a:t>
            </a:r>
            <a:r>
              <a:rPr lang="en-US" dirty="0" err="1"/>
              <a:t>iQ</a:t>
            </a:r>
            <a:r>
              <a:rPr lang="en-US" dirty="0"/>
              <a:t> module.</a:t>
            </a:r>
          </a:p>
          <a:p>
            <a:r>
              <a:rPr lang="en-US" dirty="0"/>
              <a:t>Make invert DCT transform for TU block 4x4, 8x8.</a:t>
            </a:r>
          </a:p>
          <a:p>
            <a:r>
              <a:rPr lang="en-US" dirty="0"/>
              <a:t>Output residual data to IPRC module.</a:t>
            </a:r>
          </a:p>
          <a:p>
            <a:endParaRPr lang="en-US" dirty="0"/>
          </a:p>
        </p:txBody>
      </p:sp>
      <p:pic>
        <p:nvPicPr>
          <p:cNvPr id="16386" name="Picture 2" descr="C:\Users\intern21\Desktop\Capture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800" y="3029400"/>
            <a:ext cx="7621732" cy="308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492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IT </a:t>
            </a:r>
            <a:r>
              <a:rPr lang="en-US" b="1" dirty="0"/>
              <a:t>horizontal processing</a:t>
            </a:r>
            <a:endParaRPr lang="en-US" b="1" dirty="0">
              <a:effectLst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891938979"/>
              </p:ext>
            </p:extLst>
          </p:nvPr>
        </p:nvGraphicFramePr>
        <p:xfrm>
          <a:off x="914400" y="1981200"/>
          <a:ext cx="7315201" cy="3276602"/>
        </p:xfrm>
        <a:graphic>
          <a:graphicData uri="http://schemas.openxmlformats.org/drawingml/2006/table">
            <a:tbl>
              <a:tblPr/>
              <a:tblGrid>
                <a:gridCol w="1102291"/>
                <a:gridCol w="3106455"/>
                <a:gridCol w="3106455"/>
              </a:tblGrid>
              <a:tr h="511387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effectLst/>
                          <a:latin typeface="Liberation Sans"/>
                        </a:rPr>
                        <a:t>Stage</a:t>
                      </a:r>
                      <a:endParaRPr lang="en-US">
                        <a:effectLst/>
                        <a:latin typeface="Liberation Sans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effectLst/>
                          <a:latin typeface="Liberation Sans"/>
                        </a:rPr>
                        <a:t>Luma</a:t>
                      </a:r>
                      <a:r>
                        <a:rPr lang="en-US" b="1" dirty="0">
                          <a:effectLst/>
                          <a:latin typeface="Liberation Sans"/>
                        </a:rPr>
                        <a:t> 4x4 or Chroma</a:t>
                      </a:r>
                      <a:endParaRPr lang="en-US" dirty="0">
                        <a:effectLst/>
                        <a:latin typeface="Liberation Sans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effectLst/>
                          <a:latin typeface="Liberation Sans"/>
                        </a:rPr>
                        <a:t>Luma 8x8</a:t>
                      </a:r>
                      <a:endParaRPr lang="en-US">
                        <a:effectLst/>
                        <a:latin typeface="Liberation Sans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</a:tr>
              <a:tr h="480907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Liberation Sans"/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Liberation Sans"/>
                        </a:rPr>
                        <a:t>Empty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Liberation Sans"/>
                        </a:rPr>
                        <a:t>iq_out → mX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0907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Liberation Sans"/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Liberation Sans"/>
                        </a:rPr>
                        <a:t>iq_out → rA, IT-Hor-stage 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Liberation Sans"/>
                        </a:rPr>
                        <a:t>mX → rA, IT-Hor-stage 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41587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Liberation Sans"/>
                        </a:rPr>
                        <a:t>2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Liberation Sans"/>
                        </a:rPr>
                        <a:t>IT-Hor-stage 1 → Write ITH_buf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Liberation Sans"/>
                        </a:rPr>
                        <a:t>IT-Hor-stage 1 → write ITH(V)_buf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0907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Liberation Sans"/>
                        </a:rPr>
                        <a:t>3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Liberation Sans"/>
                        </a:rPr>
                        <a:t>Empty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Liberation Sans"/>
                        </a:rPr>
                        <a:t>Empty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0907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Liberation Sans"/>
                        </a:rPr>
                        <a:t>4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Liberation Sans"/>
                        </a:rPr>
                        <a:t>Empty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Liberation Sans"/>
                        </a:rPr>
                        <a:t>TH(V)_</a:t>
                      </a:r>
                      <a:r>
                        <a:rPr lang="en-US" dirty="0" err="1">
                          <a:effectLst/>
                          <a:latin typeface="Liberation Sans"/>
                        </a:rPr>
                        <a:t>buf</a:t>
                      </a:r>
                      <a:r>
                        <a:rPr lang="en-US" dirty="0">
                          <a:effectLst/>
                          <a:latin typeface="Liberation Sans"/>
                        </a:rPr>
                        <a:t> → TRF-ITHMEM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3459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IT </a:t>
            </a:r>
            <a:r>
              <a:rPr lang="en-US" b="1" dirty="0"/>
              <a:t>vertical </a:t>
            </a:r>
            <a:r>
              <a:rPr lang="en-US" b="1" dirty="0" smtClean="0"/>
              <a:t>processing</a:t>
            </a:r>
            <a:endParaRPr lang="en-US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442968193"/>
              </p:ext>
            </p:extLst>
          </p:nvPr>
        </p:nvGraphicFramePr>
        <p:xfrm>
          <a:off x="685799" y="1889760"/>
          <a:ext cx="7543801" cy="3139440"/>
        </p:xfrm>
        <a:graphic>
          <a:graphicData uri="http://schemas.openxmlformats.org/drawingml/2006/table">
            <a:tbl>
              <a:tblPr/>
              <a:tblGrid>
                <a:gridCol w="1136737"/>
                <a:gridCol w="3203532"/>
                <a:gridCol w="3203532"/>
              </a:tblGrid>
              <a:tr h="418592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effectLst/>
                          <a:latin typeface="Liberation Sans"/>
                        </a:rPr>
                        <a:t>Stage</a:t>
                      </a:r>
                      <a:endParaRPr lang="en-US">
                        <a:effectLst/>
                        <a:latin typeface="Liberation Sans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effectLst/>
                          <a:latin typeface="Liberation Sans"/>
                        </a:rPr>
                        <a:t>Luma 4x4 or Chroma</a:t>
                      </a:r>
                      <a:endParaRPr lang="en-US">
                        <a:effectLst/>
                        <a:latin typeface="Liberation Sans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effectLst/>
                          <a:latin typeface="Liberation Sans"/>
                        </a:rPr>
                        <a:t>Luma 8x8</a:t>
                      </a:r>
                      <a:endParaRPr lang="en-US">
                        <a:effectLst/>
                        <a:latin typeface="Liberation Sans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</a:tr>
              <a:tr h="418592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Liberation Sans"/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Liberation Sans"/>
                        </a:rPr>
                        <a:t>Empty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Liberation Sans"/>
                        </a:rPr>
                        <a:t>Request TRF-ITHMEM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8592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Liberation Sans"/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Liberation Sans"/>
                        </a:rPr>
                        <a:t>Empty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Liberation Sans"/>
                        </a:rPr>
                        <a:t>Empty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8592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Liberation Sans"/>
                        </a:rPr>
                        <a:t>2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Liberation Sans"/>
                        </a:rPr>
                        <a:t>Empty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Liberation Sans"/>
                        </a:rPr>
                        <a:t>Read TRF-ITHMEM data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32536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Liberation Sans"/>
                        </a:rPr>
                        <a:t>3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Liberation Sans"/>
                        </a:rPr>
                        <a:t>Read ITH_buf, IT-Ver-stage 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Liberation Sans"/>
                        </a:rPr>
                        <a:t>Re-swap data ITHMEM → IT-Ver-stage 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32536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Liberation Sans"/>
                        </a:rPr>
                        <a:t>4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Liberation Sans"/>
                        </a:rPr>
                        <a:t>IT-Ver-stage 1→ send res data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Liberation Sans"/>
                        </a:rPr>
                        <a:t>IT-</a:t>
                      </a:r>
                      <a:r>
                        <a:rPr lang="en-US" dirty="0" err="1">
                          <a:effectLst/>
                          <a:latin typeface="Liberation Sans"/>
                        </a:rPr>
                        <a:t>Ver</a:t>
                      </a:r>
                      <a:r>
                        <a:rPr lang="en-US" dirty="0">
                          <a:effectLst/>
                          <a:latin typeface="Liberation Sans"/>
                        </a:rPr>
                        <a:t>-stage 1→ send res data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6886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Internal </a:t>
            </a:r>
            <a:r>
              <a:rPr lang="en-US" b="1" dirty="0"/>
              <a:t>Data </a:t>
            </a:r>
            <a:r>
              <a:rPr lang="en-US" b="1" dirty="0" smtClean="0"/>
              <a:t>ranges</a:t>
            </a:r>
            <a:endParaRPr lang="en-US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/>
          </a:p>
        </p:txBody>
      </p:sp>
      <p:pic>
        <p:nvPicPr>
          <p:cNvPr id="19458" name="Picture 2" descr="C:\Users\intern21\Desktop\Capture1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078399"/>
            <a:ext cx="8793163" cy="3179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2119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90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6700" b="1" dirty="0" smtClean="0"/>
              <a:t>The End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Thanks for listening</a:t>
            </a:r>
            <a:endParaRPr lang="en-US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176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Table of Contents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en-US" dirty="0"/>
              <a:t>IT Sub-module</a:t>
            </a:r>
          </a:p>
          <a:p>
            <a:pPr lvl="2"/>
            <a:r>
              <a:rPr lang="en-US" dirty="0"/>
              <a:t>IT horizontal processing</a:t>
            </a:r>
          </a:p>
          <a:p>
            <a:pPr lvl="2"/>
            <a:r>
              <a:rPr lang="en-US" dirty="0"/>
              <a:t>IT vertical processing</a:t>
            </a:r>
          </a:p>
          <a:p>
            <a:r>
              <a:rPr lang="en-US" dirty="0"/>
              <a:t>Internal Data ranges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17508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Arial" charset="0"/>
                <a:ea typeface="HGP創英角ｺﾞｼｯｸUB" pitchFamily="48" charset="0"/>
                <a:cs typeface="HGP創英角ｺﾞｼｯｸUB" pitchFamily="48" charset="0"/>
              </a:rPr>
              <a:t>Confirm the action items</a:t>
            </a:r>
            <a:endParaRPr lang="en-US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AI#1</a:t>
            </a:r>
            <a:r>
              <a:rPr lang="en-US" dirty="0" smtClean="0"/>
              <a:t>: why do T </a:t>
            </a:r>
            <a:r>
              <a:rPr lang="en-US" dirty="0"/>
              <a:t>sub-module and </a:t>
            </a:r>
            <a:r>
              <a:rPr lang="en-US" dirty="0" err="1"/>
              <a:t>iT</a:t>
            </a:r>
            <a:r>
              <a:rPr lang="en-US" dirty="0"/>
              <a:t> sub-module use different buffer</a:t>
            </a:r>
            <a:endParaRPr lang="en-US" dirty="0" smtClean="0"/>
          </a:p>
          <a:p>
            <a:pPr marL="274320" lvl="1" indent="0">
              <a:buNone/>
            </a:pPr>
            <a:r>
              <a:rPr lang="en-US" dirty="0" smtClean="0"/>
              <a:t>=&gt;correct </a:t>
            </a:r>
            <a:r>
              <a:rPr lang="en-US" dirty="0"/>
              <a:t>information: the T sub-module and </a:t>
            </a:r>
            <a:r>
              <a:rPr lang="en-US" dirty="0" err="1"/>
              <a:t>iT</a:t>
            </a:r>
            <a:r>
              <a:rPr lang="en-US" dirty="0"/>
              <a:t> sub-module use different buffer because the transform for 8x8 block uses 2 buffer.</a:t>
            </a:r>
          </a:p>
        </p:txBody>
      </p:sp>
    </p:spTree>
    <p:extLst>
      <p:ext uri="{BB962C8B-B14F-4D97-AF65-F5344CB8AC3E}">
        <p14:creationId xmlns:p14="http://schemas.microsoft.com/office/powerpoint/2010/main" val="4080648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514600"/>
            <a:ext cx="7772400" cy="1143000"/>
          </a:xfrm>
        </p:spPr>
        <p:txBody>
          <a:bodyPr>
            <a:normAutofit/>
          </a:bodyPr>
          <a:lstStyle/>
          <a:p>
            <a:r>
              <a:rPr lang="en-US" sz="5400" b="1" dirty="0" smtClean="0"/>
              <a:t>iVCP1</a:t>
            </a:r>
            <a:endParaRPr lang="en-US" sz="54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311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Overview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E</a:t>
            </a:r>
            <a:r>
              <a:rPr lang="en-US" dirty="0" smtClean="0"/>
              <a:t>xtremely-small-size </a:t>
            </a:r>
            <a:r>
              <a:rPr lang="en-US" dirty="0"/>
              <a:t>H.264 encoder IP with </a:t>
            </a:r>
            <a:r>
              <a:rPr lang="en-US" dirty="0" smtClean="0"/>
              <a:t>low latency</a:t>
            </a:r>
          </a:p>
          <a:p>
            <a:r>
              <a:rPr lang="en-US" dirty="0"/>
              <a:t>O</a:t>
            </a:r>
            <a:r>
              <a:rPr lang="en-US" dirty="0" smtClean="0"/>
              <a:t>nce </a:t>
            </a:r>
            <a:r>
              <a:rPr lang="en-US" dirty="0"/>
              <a:t>iVCP1 starts, it can continue operating without the host </a:t>
            </a:r>
            <a:r>
              <a:rPr lang="en-US" dirty="0" smtClean="0"/>
              <a:t>CPU</a:t>
            </a:r>
          </a:p>
          <a:p>
            <a:r>
              <a:rPr lang="en-US" dirty="0"/>
              <a:t>E</a:t>
            </a:r>
            <a:r>
              <a:rPr lang="en-US" dirty="0" smtClean="0"/>
              <a:t>ncode </a:t>
            </a:r>
            <a:r>
              <a:rPr lang="en-US" dirty="0"/>
              <a:t>1080p30 at 133 MHz low </a:t>
            </a:r>
            <a:r>
              <a:rPr lang="en-US" dirty="0" smtClean="0"/>
              <a:t>frequency without DRAM and </a:t>
            </a:r>
            <a:r>
              <a:rPr lang="en-US" dirty="0"/>
              <a:t>frame memory</a:t>
            </a:r>
          </a:p>
        </p:txBody>
      </p:sp>
    </p:spTree>
    <p:extLst>
      <p:ext uri="{BB962C8B-B14F-4D97-AF65-F5344CB8AC3E}">
        <p14:creationId xmlns:p14="http://schemas.microsoft.com/office/powerpoint/2010/main" val="3232331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Features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Support for H.264/MPEG4 AVC </a:t>
            </a:r>
            <a:r>
              <a:rPr lang="en-US" dirty="0" smtClean="0"/>
              <a:t>encoding</a:t>
            </a:r>
          </a:p>
          <a:p>
            <a:r>
              <a:rPr lang="en-US" dirty="0"/>
              <a:t>Support for HDTV </a:t>
            </a:r>
            <a:r>
              <a:rPr lang="en-US" dirty="0" smtClean="0"/>
              <a:t>resolutions 1920 </a:t>
            </a:r>
            <a:r>
              <a:rPr lang="en-US" dirty="0"/>
              <a:t>pixels </a:t>
            </a:r>
            <a:r>
              <a:rPr lang="en-US" dirty="0">
                <a:sym typeface="Symbol"/>
              </a:rPr>
              <a:t></a:t>
            </a:r>
            <a:r>
              <a:rPr lang="en-US" dirty="0"/>
              <a:t> 1080 lines </a:t>
            </a:r>
            <a:r>
              <a:rPr lang="en-US" dirty="0">
                <a:sym typeface="Symbol"/>
              </a:rPr>
              <a:t></a:t>
            </a:r>
            <a:r>
              <a:rPr lang="en-US" dirty="0"/>
              <a:t> 30 </a:t>
            </a:r>
            <a:r>
              <a:rPr lang="en-US" dirty="0" smtClean="0"/>
              <a:t>frames/second</a:t>
            </a:r>
          </a:p>
          <a:p>
            <a:r>
              <a:rPr lang="en-US" dirty="0"/>
              <a:t>Support 10bits depth of pixel and 4:2:2 raster order </a:t>
            </a:r>
            <a:r>
              <a:rPr lang="en-US" dirty="0" smtClean="0"/>
              <a:t>input </a:t>
            </a:r>
            <a:r>
              <a:rPr lang="en-US" dirty="0"/>
              <a:t>from external </a:t>
            </a:r>
            <a:r>
              <a:rPr lang="en-US" dirty="0" smtClean="0"/>
              <a:t>camera</a:t>
            </a:r>
          </a:p>
          <a:p>
            <a:r>
              <a:rPr lang="en-US" dirty="0"/>
              <a:t>Rate </a:t>
            </a:r>
            <a:r>
              <a:rPr lang="en-US" dirty="0" smtClean="0"/>
              <a:t>control: Bit </a:t>
            </a:r>
            <a:r>
              <a:rPr lang="en-US" dirty="0"/>
              <a:t>rate control for Constant Bit Rate(CBR) without host </a:t>
            </a:r>
            <a:r>
              <a:rPr lang="en-US" dirty="0" smtClean="0"/>
              <a:t>CPU</a:t>
            </a:r>
            <a:endParaRPr lang="en-US" dirty="0"/>
          </a:p>
          <a:p>
            <a:r>
              <a:rPr lang="en-US" dirty="0"/>
              <a:t>Low power consumption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44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200"/>
            <a:ext cx="7772400" cy="73183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Main Functions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542738380"/>
              </p:ext>
            </p:extLst>
          </p:nvPr>
        </p:nvGraphicFramePr>
        <p:xfrm>
          <a:off x="381000" y="914400"/>
          <a:ext cx="8686800" cy="5257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06190"/>
                <a:gridCol w="6680610"/>
              </a:tblGrid>
              <a:tr h="228600">
                <a:tc>
                  <a:txBody>
                    <a:bodyPr/>
                    <a:lstStyle/>
                    <a:p>
                      <a:pPr marL="0" marR="66675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Item</a:t>
                      </a:r>
                      <a:endParaRPr lang="en-US" sz="1500" kern="100" dirty="0">
                        <a:effectLst/>
                        <a:latin typeface="Arial"/>
                        <a:ea typeface="MS PGothic"/>
                      </a:endParaRPr>
                    </a:p>
                  </a:txBody>
                  <a:tcPr marL="19050" marR="19050" marT="0" marB="0"/>
                </a:tc>
                <a:tc>
                  <a:txBody>
                    <a:bodyPr/>
                    <a:lstStyle/>
                    <a:p>
                      <a:pPr marL="0" marR="66675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Description</a:t>
                      </a:r>
                      <a:endParaRPr lang="en-US" sz="1500" kern="100" dirty="0">
                        <a:effectLst/>
                        <a:latin typeface="Arial"/>
                        <a:ea typeface="MS PGothic"/>
                      </a:endParaRPr>
                    </a:p>
                  </a:txBody>
                  <a:tcPr marL="19050" marR="19050" marT="0" marB="0"/>
                </a:tc>
              </a:tr>
              <a:tr h="685800">
                <a:tc>
                  <a:txBody>
                    <a:bodyPr/>
                    <a:lstStyle/>
                    <a:p>
                      <a:pPr marL="0" marR="66675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Encoding standard</a:t>
                      </a:r>
                    </a:p>
                    <a:p>
                      <a:pPr marL="0" marR="66675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supported</a:t>
                      </a:r>
                      <a:endParaRPr lang="en-US" sz="1500" kern="100" dirty="0">
                        <a:effectLst/>
                        <a:latin typeface="Arial"/>
                        <a:ea typeface="MS PGothic"/>
                      </a:endParaRPr>
                    </a:p>
                  </a:txBody>
                  <a:tcPr marL="19050" marR="19050" marT="0" marB="0"/>
                </a:tc>
                <a:tc>
                  <a:txBody>
                    <a:bodyPr/>
                    <a:lstStyle/>
                    <a:p>
                      <a:pPr marL="0" marR="66675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H.264/MPEG-4 AVC</a:t>
                      </a:r>
                    </a:p>
                    <a:p>
                      <a:pPr marL="0" marR="66675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High10 Intra, High Profile, Progressive High Profile, Main Profile, </a:t>
                      </a:r>
                    </a:p>
                    <a:p>
                      <a:pPr marL="0" marR="66675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Constrained Baseline Profile, Baseline Profile</a:t>
                      </a:r>
                      <a:endParaRPr lang="en-US" sz="1500" kern="100" dirty="0">
                        <a:effectLst/>
                        <a:latin typeface="Arial"/>
                        <a:ea typeface="MS PGothic"/>
                      </a:endParaRPr>
                    </a:p>
                  </a:txBody>
                  <a:tcPr marL="19050" marR="19050" marT="0" marB="0"/>
                </a:tc>
              </a:tr>
              <a:tr h="457200">
                <a:tc>
                  <a:txBody>
                    <a:bodyPr/>
                    <a:lstStyle/>
                    <a:p>
                      <a:pPr marL="0" marR="66675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Maximum throughput</a:t>
                      </a:r>
                      <a:endParaRPr lang="en-US" sz="1500" kern="100" dirty="0">
                        <a:effectLst/>
                        <a:latin typeface="Arial"/>
                        <a:ea typeface="MS PGothic"/>
                      </a:endParaRPr>
                    </a:p>
                  </a:txBody>
                  <a:tcPr marL="19050" marR="19050" marT="0" marB="0"/>
                </a:tc>
                <a:tc>
                  <a:txBody>
                    <a:bodyPr/>
                    <a:lstStyle/>
                    <a:p>
                      <a:pPr marL="0" marR="66675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1920x1080p30 @ 133 MHz or more</a:t>
                      </a:r>
                    </a:p>
                    <a:p>
                      <a:pPr marL="0" marR="66675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1280x960p30 @ 74.25 MHz or more</a:t>
                      </a:r>
                      <a:endParaRPr lang="en-US" sz="1500" kern="100" dirty="0">
                        <a:effectLst/>
                        <a:latin typeface="Arial"/>
                        <a:ea typeface="MS PGothic"/>
                      </a:endParaRPr>
                    </a:p>
                  </a:txBody>
                  <a:tcPr marL="19050" marR="19050" marT="0" marB="0"/>
                </a:tc>
              </a:tr>
              <a:tr h="228600">
                <a:tc>
                  <a:txBody>
                    <a:bodyPr/>
                    <a:lstStyle/>
                    <a:p>
                      <a:pPr marL="0" marR="66675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Maximum bit rate</a:t>
                      </a:r>
                      <a:endParaRPr lang="en-US" sz="1500" kern="100" dirty="0">
                        <a:effectLst/>
                        <a:latin typeface="Arial"/>
                        <a:ea typeface="MS PGothic"/>
                      </a:endParaRPr>
                    </a:p>
                  </a:txBody>
                  <a:tcPr marL="19050" marR="19050" marT="0" marB="0"/>
                </a:tc>
                <a:tc>
                  <a:txBody>
                    <a:bodyPr/>
                    <a:lstStyle/>
                    <a:p>
                      <a:pPr marL="0" marR="66675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100 Mbps @ CBR</a:t>
                      </a:r>
                      <a:endParaRPr lang="en-US" sz="1500" kern="100">
                        <a:effectLst/>
                        <a:latin typeface="Arial"/>
                        <a:ea typeface="MS PGothic"/>
                      </a:endParaRPr>
                    </a:p>
                  </a:txBody>
                  <a:tcPr marL="19050" marR="19050" marT="0" marB="0"/>
                </a:tc>
              </a:tr>
              <a:tr h="457200">
                <a:tc>
                  <a:txBody>
                    <a:bodyPr/>
                    <a:lstStyle/>
                    <a:p>
                      <a:pPr marL="0" marR="66675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Picture size supported in encoding</a:t>
                      </a:r>
                      <a:endParaRPr lang="en-US" sz="1500" kern="100" dirty="0">
                        <a:effectLst/>
                        <a:latin typeface="Arial"/>
                        <a:ea typeface="MS PGothic"/>
                      </a:endParaRPr>
                    </a:p>
                  </a:txBody>
                  <a:tcPr marL="19050" marR="19050" marT="0" marB="0"/>
                </a:tc>
                <a:tc>
                  <a:txBody>
                    <a:bodyPr/>
                    <a:lstStyle/>
                    <a:p>
                      <a:pPr marL="0" marR="66675" algn="just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71525" algn="l"/>
                        </a:tabLst>
                      </a:pPr>
                      <a:r>
                        <a:rPr lang="en-US" sz="1500" kern="100" dirty="0">
                          <a:effectLst/>
                        </a:rPr>
                        <a:t>Minimum </a:t>
                      </a:r>
                      <a:r>
                        <a:rPr lang="en-US" sz="1500" kern="100" dirty="0" smtClean="0">
                          <a:effectLst/>
                        </a:rPr>
                        <a:t>size:</a:t>
                      </a:r>
                      <a:r>
                        <a:rPr lang="en-US" sz="1500" kern="100" baseline="0" dirty="0" smtClean="0">
                          <a:effectLst/>
                        </a:rPr>
                        <a:t> </a:t>
                      </a:r>
                      <a:r>
                        <a:rPr lang="en-US" sz="1500" kern="100" dirty="0" smtClean="0">
                          <a:effectLst/>
                        </a:rPr>
                        <a:t>Horizontal </a:t>
                      </a:r>
                      <a:r>
                        <a:rPr lang="en-US" sz="1500" kern="100" dirty="0">
                          <a:effectLst/>
                        </a:rPr>
                        <a:t>176 pixels </a:t>
                      </a:r>
                      <a:r>
                        <a:rPr lang="en-US" sz="1500" kern="0" dirty="0">
                          <a:effectLst/>
                        </a:rPr>
                        <a:t>x</a:t>
                      </a:r>
                      <a:r>
                        <a:rPr lang="en-US" sz="1500" kern="100" dirty="0">
                          <a:effectLst/>
                        </a:rPr>
                        <a:t> vertical144 lines (QCIF)</a:t>
                      </a:r>
                    </a:p>
                    <a:p>
                      <a:pPr marL="628650" marR="66675" indent="-628650" algn="just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88365" algn="l"/>
                        </a:tabLst>
                      </a:pPr>
                      <a:r>
                        <a:rPr lang="en-US" sz="1500" kern="100" dirty="0">
                          <a:effectLst/>
                        </a:rPr>
                        <a:t>Maximum </a:t>
                      </a:r>
                      <a:r>
                        <a:rPr lang="en-US" sz="1500" kern="100" dirty="0" smtClean="0">
                          <a:effectLst/>
                        </a:rPr>
                        <a:t>size:</a:t>
                      </a:r>
                      <a:r>
                        <a:rPr lang="en-US" sz="1500" kern="100" baseline="0" dirty="0" smtClean="0">
                          <a:effectLst/>
                        </a:rPr>
                        <a:t> </a:t>
                      </a:r>
                      <a:r>
                        <a:rPr lang="en-US" sz="1500" kern="100" dirty="0" smtClean="0">
                          <a:effectLst/>
                        </a:rPr>
                        <a:t>Horizontal </a:t>
                      </a:r>
                      <a:r>
                        <a:rPr lang="en-US" sz="1500" kern="100" dirty="0">
                          <a:effectLst/>
                        </a:rPr>
                        <a:t>1920 pixels </a:t>
                      </a:r>
                      <a:r>
                        <a:rPr lang="en-US" sz="1500" kern="0" dirty="0">
                          <a:effectLst/>
                        </a:rPr>
                        <a:t>x</a:t>
                      </a:r>
                      <a:r>
                        <a:rPr lang="en-US" sz="1500" kern="100" dirty="0">
                          <a:effectLst/>
                        </a:rPr>
                        <a:t> vertical 1088 </a:t>
                      </a:r>
                      <a:r>
                        <a:rPr lang="en-US" sz="1500" kern="100" dirty="0" smtClean="0">
                          <a:effectLst/>
                        </a:rPr>
                        <a:t>lines</a:t>
                      </a:r>
                      <a:endParaRPr lang="en-US" sz="1500" kern="100" dirty="0">
                        <a:effectLst/>
                      </a:endParaRPr>
                    </a:p>
                  </a:txBody>
                  <a:tcPr marL="19050" marR="19050" marT="0" marB="0"/>
                </a:tc>
              </a:tr>
              <a:tr h="685800">
                <a:tc>
                  <a:txBody>
                    <a:bodyPr/>
                    <a:lstStyle/>
                    <a:p>
                      <a:pPr marL="0" marR="66675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Input color format </a:t>
                      </a:r>
                      <a:endParaRPr lang="en-US" sz="1500" kern="100" dirty="0">
                        <a:effectLst/>
                        <a:latin typeface="Arial"/>
                        <a:ea typeface="MS PGothic"/>
                      </a:endParaRPr>
                    </a:p>
                  </a:txBody>
                  <a:tcPr marL="19050" marR="19050" marT="0" marB="0"/>
                </a:tc>
                <a:tc>
                  <a:txBody>
                    <a:bodyPr/>
                    <a:lstStyle/>
                    <a:p>
                      <a:pPr marL="0" marR="66675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100" dirty="0" err="1">
                          <a:effectLst/>
                        </a:rPr>
                        <a:t>YCbCr</a:t>
                      </a:r>
                      <a:r>
                        <a:rPr lang="en-US" sz="1500" kern="100" dirty="0">
                          <a:effectLst/>
                        </a:rPr>
                        <a:t> 4:2:2 format</a:t>
                      </a:r>
                    </a:p>
                    <a:p>
                      <a:pPr marL="0" marR="66675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YUV None-Interleave: Y/UV or Y/VU</a:t>
                      </a:r>
                    </a:p>
                    <a:p>
                      <a:pPr marL="0" marR="66675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YUV Interleave: UYVY, YUYV, VYUY, YVYU</a:t>
                      </a:r>
                      <a:endParaRPr lang="en-US" sz="1500" kern="100" dirty="0">
                        <a:effectLst/>
                        <a:latin typeface="Arial"/>
                        <a:ea typeface="MS PGothic"/>
                      </a:endParaRPr>
                    </a:p>
                  </a:txBody>
                  <a:tcPr marL="19050" marR="19050" marT="0" marB="0"/>
                </a:tc>
              </a:tr>
              <a:tr h="228600">
                <a:tc>
                  <a:txBody>
                    <a:bodyPr/>
                    <a:lstStyle/>
                    <a:p>
                      <a:pPr marL="0" marR="66675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Output color format</a:t>
                      </a:r>
                      <a:endParaRPr lang="en-US" sz="1500" kern="100" dirty="0">
                        <a:effectLst/>
                        <a:latin typeface="Arial"/>
                        <a:ea typeface="MS PGothic"/>
                      </a:endParaRPr>
                    </a:p>
                  </a:txBody>
                  <a:tcPr marL="19050" marR="19050" marT="0" marB="0"/>
                </a:tc>
                <a:tc>
                  <a:txBody>
                    <a:bodyPr/>
                    <a:lstStyle/>
                    <a:p>
                      <a:pPr marL="0" marR="66675" algn="just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88365" algn="l"/>
                        </a:tabLst>
                      </a:pPr>
                      <a:r>
                        <a:rPr lang="en-US" sz="1500" kern="100" dirty="0" err="1">
                          <a:effectLst/>
                        </a:rPr>
                        <a:t>YCbCr</a:t>
                      </a:r>
                      <a:r>
                        <a:rPr lang="en-US" sz="1500" kern="100" dirty="0">
                          <a:effectLst/>
                        </a:rPr>
                        <a:t> 4:2:0 format</a:t>
                      </a:r>
                      <a:endParaRPr lang="en-US" sz="1500" kern="100" dirty="0">
                        <a:effectLst/>
                        <a:latin typeface="Arial"/>
                        <a:ea typeface="MS PGothic"/>
                      </a:endParaRPr>
                    </a:p>
                  </a:txBody>
                  <a:tcPr marL="19050" marR="19050" marT="0" marB="0"/>
                </a:tc>
              </a:tr>
              <a:tr h="228600">
                <a:tc>
                  <a:txBody>
                    <a:bodyPr/>
                    <a:lstStyle/>
                    <a:p>
                      <a:pPr marL="0" marR="66675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100" dirty="0" err="1">
                          <a:effectLst/>
                        </a:rPr>
                        <a:t>Input/Output</a:t>
                      </a:r>
                      <a:r>
                        <a:rPr lang="en-US" sz="1500" kern="100" dirty="0">
                          <a:effectLst/>
                        </a:rPr>
                        <a:t> bit depth </a:t>
                      </a:r>
                      <a:endParaRPr lang="en-US" sz="1500" kern="100" dirty="0">
                        <a:effectLst/>
                        <a:latin typeface="Arial"/>
                        <a:ea typeface="MS PGothic"/>
                      </a:endParaRPr>
                    </a:p>
                  </a:txBody>
                  <a:tcPr marL="19050" marR="19050" marT="0" marB="0"/>
                </a:tc>
                <a:tc>
                  <a:txBody>
                    <a:bodyPr/>
                    <a:lstStyle/>
                    <a:p>
                      <a:pPr marL="0" marR="66675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8bit or 10bit</a:t>
                      </a:r>
                      <a:endParaRPr lang="en-US" sz="1500" kern="100" dirty="0">
                        <a:effectLst/>
                        <a:latin typeface="Arial"/>
                        <a:ea typeface="MS PGothic"/>
                      </a:endParaRPr>
                    </a:p>
                  </a:txBody>
                  <a:tcPr marL="19050" marR="19050" marT="0" marB="0"/>
                </a:tc>
              </a:tr>
              <a:tr h="228600">
                <a:tc>
                  <a:txBody>
                    <a:bodyPr/>
                    <a:lstStyle/>
                    <a:p>
                      <a:pPr marL="0" marR="66675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Bit stream format </a:t>
                      </a:r>
                      <a:endParaRPr lang="en-US" sz="1500" kern="100" dirty="0">
                        <a:effectLst/>
                        <a:latin typeface="Arial"/>
                        <a:ea typeface="MS PGothic"/>
                      </a:endParaRPr>
                    </a:p>
                  </a:txBody>
                  <a:tcPr marL="19050" marR="19050" marT="0" marB="0"/>
                </a:tc>
                <a:tc>
                  <a:txBody>
                    <a:bodyPr/>
                    <a:lstStyle/>
                    <a:p>
                      <a:pPr marL="0" marR="66675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100" dirty="0" smtClean="0">
                          <a:effectLst/>
                          <a:latin typeface="+mn-lt"/>
                          <a:ea typeface="+mn-ea"/>
                        </a:rPr>
                        <a:t>NAL</a:t>
                      </a:r>
                      <a:r>
                        <a:rPr lang="en-US" sz="1500" kern="100" baseline="0" dirty="0" smtClean="0">
                          <a:effectLst/>
                          <a:latin typeface="+mn-lt"/>
                          <a:ea typeface="+mn-ea"/>
                        </a:rPr>
                        <a:t> Unit, which is including SPS, PPS, AUD, Filter and VCL</a:t>
                      </a:r>
                      <a:endParaRPr lang="en-US" sz="1500" kern="100" dirty="0">
                        <a:effectLst/>
                        <a:latin typeface="Arial"/>
                        <a:ea typeface="MS PGothic"/>
                      </a:endParaRPr>
                    </a:p>
                  </a:txBody>
                  <a:tcPr marL="19050" marR="19050" marT="0" marB="0"/>
                </a:tc>
              </a:tr>
              <a:tr h="228600">
                <a:tc>
                  <a:txBody>
                    <a:bodyPr/>
                    <a:lstStyle/>
                    <a:p>
                      <a:pPr marL="0" marR="66675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Picture structure</a:t>
                      </a:r>
                      <a:endParaRPr lang="en-US" sz="1500" kern="100" dirty="0">
                        <a:effectLst/>
                        <a:latin typeface="Arial"/>
                        <a:ea typeface="MS PGothic"/>
                      </a:endParaRPr>
                    </a:p>
                  </a:txBody>
                  <a:tcPr marL="19050" marR="19050" marT="0" marB="0"/>
                </a:tc>
                <a:tc>
                  <a:txBody>
                    <a:bodyPr/>
                    <a:lstStyle/>
                    <a:p>
                      <a:pPr marL="0" marR="66675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Frame structure</a:t>
                      </a:r>
                      <a:endParaRPr lang="en-US" sz="1500" kern="100" dirty="0">
                        <a:effectLst/>
                        <a:latin typeface="Arial"/>
                        <a:ea typeface="MS PGothic"/>
                      </a:endParaRPr>
                    </a:p>
                  </a:txBody>
                  <a:tcPr marL="19050" marR="19050" marT="0" marB="0"/>
                </a:tc>
              </a:tr>
              <a:tr h="1600200">
                <a:tc>
                  <a:txBody>
                    <a:bodyPr/>
                    <a:lstStyle/>
                    <a:p>
                      <a:pPr marL="0" marR="66675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External interface</a:t>
                      </a:r>
                      <a:endParaRPr lang="en-US" sz="1500" kern="100" dirty="0">
                        <a:effectLst/>
                        <a:latin typeface="Arial"/>
                        <a:ea typeface="MS PGothic"/>
                      </a:endParaRPr>
                    </a:p>
                  </a:txBody>
                  <a:tcPr marL="19050" marR="19050" marT="0" marB="0"/>
                </a:tc>
                <a:tc>
                  <a:txBody>
                    <a:bodyPr/>
                    <a:lstStyle/>
                    <a:p>
                      <a:pPr marL="0" marR="66675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Target: 32-bit AMBA3 APB</a:t>
                      </a:r>
                    </a:p>
                    <a:p>
                      <a:pPr marL="0" marR="66675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20-bits </a:t>
                      </a:r>
                      <a:r>
                        <a:rPr lang="en-US" sz="1500" kern="100" dirty="0" err="1">
                          <a:effectLst/>
                        </a:rPr>
                        <a:t>pallarel</a:t>
                      </a:r>
                      <a:r>
                        <a:rPr lang="en-US" sz="1500" kern="100" dirty="0">
                          <a:effectLst/>
                        </a:rPr>
                        <a:t> interface for camera </a:t>
                      </a:r>
                      <a:r>
                        <a:rPr lang="en-US" sz="1500" kern="100" dirty="0" smtClean="0">
                          <a:effectLst/>
                        </a:rPr>
                        <a:t>input</a:t>
                      </a:r>
                      <a:r>
                        <a:rPr lang="en-US" sz="1500" kern="100" baseline="0" dirty="0" smtClean="0">
                          <a:effectLst/>
                        </a:rPr>
                        <a:t> </a:t>
                      </a:r>
                    </a:p>
                    <a:p>
                      <a:pPr marL="0" marR="66675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100" dirty="0" smtClean="0">
                          <a:effectLst/>
                        </a:rPr>
                        <a:t>32-bits </a:t>
                      </a:r>
                      <a:r>
                        <a:rPr lang="en-US" sz="1500" kern="100" dirty="0">
                          <a:effectLst/>
                        </a:rPr>
                        <a:t>SRAM like interface for stream output</a:t>
                      </a:r>
                    </a:p>
                    <a:p>
                      <a:pPr marL="0" marR="66675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Restrictions:</a:t>
                      </a:r>
                    </a:p>
                    <a:p>
                      <a:pPr marL="0" marR="66675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sz="1500" kern="100" dirty="0">
                          <a:effectLst/>
                        </a:rPr>
                        <a:t>・</a:t>
                      </a:r>
                      <a:r>
                        <a:rPr lang="en-US" sz="1500" kern="100" dirty="0">
                          <a:effectLst/>
                        </a:rPr>
                        <a:t> </a:t>
                      </a:r>
                      <a:r>
                        <a:rPr lang="en-US" sz="1500" kern="100" dirty="0" err="1">
                          <a:effectLst/>
                        </a:rPr>
                        <a:t>Synchonization</a:t>
                      </a:r>
                      <a:r>
                        <a:rPr lang="en-US" sz="1500" kern="100" dirty="0">
                          <a:effectLst/>
                        </a:rPr>
                        <a:t> clocks between iVCP1 main clock and APB clock</a:t>
                      </a:r>
                    </a:p>
                    <a:p>
                      <a:pPr marL="0" marR="66675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sz="1500" kern="100" dirty="0">
                          <a:effectLst/>
                        </a:rPr>
                        <a:t>・</a:t>
                      </a:r>
                      <a:r>
                        <a:rPr lang="en-US" sz="1500" kern="100" dirty="0">
                          <a:effectLst/>
                        </a:rPr>
                        <a:t> Fixed frequency ratio clock between iVCP1 main clock and APB</a:t>
                      </a:r>
                    </a:p>
                    <a:p>
                      <a:pPr marL="0" marR="66675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   IP main clock(</a:t>
                      </a:r>
                      <a:r>
                        <a:rPr lang="en-US" sz="1500" kern="100" dirty="0" err="1">
                          <a:effectLst/>
                        </a:rPr>
                        <a:t>clk_m</a:t>
                      </a:r>
                      <a:r>
                        <a:rPr lang="en-US" sz="1500" kern="100" dirty="0">
                          <a:effectLst/>
                        </a:rPr>
                        <a:t>) : APB clock(</a:t>
                      </a:r>
                      <a:r>
                        <a:rPr lang="en-US" sz="1500" kern="100" dirty="0" err="1">
                          <a:effectLst/>
                        </a:rPr>
                        <a:t>clk_ap</a:t>
                      </a:r>
                      <a:r>
                        <a:rPr lang="en-US" sz="1500" kern="100" dirty="0">
                          <a:effectLst/>
                        </a:rPr>
                        <a:t>) = n:1 ( n = 1, 2, 3 or 4)</a:t>
                      </a:r>
                      <a:endParaRPr lang="en-US" sz="1500" kern="100" dirty="0">
                        <a:effectLst/>
                        <a:latin typeface="Arial"/>
                        <a:ea typeface="MS PGothic"/>
                      </a:endParaRPr>
                    </a:p>
                  </a:txBody>
                  <a:tcPr marL="19050" marR="1905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6183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Block Diagram</a:t>
            </a:r>
            <a:endParaRPr lang="en-US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68572222"/>
              </p:ext>
            </p:extLst>
          </p:nvPr>
        </p:nvGraphicFramePr>
        <p:xfrm>
          <a:off x="609600" y="4343400"/>
          <a:ext cx="8305800" cy="17145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92612"/>
                <a:gridCol w="3175437"/>
                <a:gridCol w="901241"/>
                <a:gridCol w="3336510"/>
              </a:tblGrid>
              <a:tr h="32766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Abbr.</a:t>
                      </a:r>
                      <a:endParaRPr lang="en-US" sz="2000" kern="100" dirty="0">
                        <a:effectLst/>
                        <a:latin typeface="Arial"/>
                        <a:ea typeface="MS PGothic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Description</a:t>
                      </a:r>
                      <a:endParaRPr lang="en-US" sz="2000" kern="100">
                        <a:effectLst/>
                        <a:latin typeface="Arial"/>
                        <a:ea typeface="MS PGothic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Abbr.</a:t>
                      </a:r>
                      <a:endParaRPr lang="en-US" sz="2000" kern="100" dirty="0">
                        <a:effectLst/>
                        <a:latin typeface="Arial"/>
                        <a:ea typeface="MS PGothic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Description</a:t>
                      </a:r>
                      <a:endParaRPr lang="en-US" sz="2000" kern="100">
                        <a:effectLst/>
                        <a:latin typeface="Arial"/>
                        <a:ea typeface="MS PGothic"/>
                      </a:endParaRPr>
                    </a:p>
                  </a:txBody>
                  <a:tcPr marL="68580" marR="68580" marT="0" marB="0"/>
                </a:tc>
              </a:tr>
              <a:tr h="32766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PBC</a:t>
                      </a:r>
                      <a:endParaRPr lang="en-US" sz="2000" kern="100" dirty="0">
                        <a:effectLst/>
                        <a:latin typeface="Arial"/>
                        <a:ea typeface="MS PGothic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Picture Buffer Control module</a:t>
                      </a:r>
                      <a:endParaRPr lang="en-US" sz="2000" kern="100" dirty="0">
                        <a:effectLst/>
                        <a:latin typeface="Arial"/>
                        <a:ea typeface="MS PGothic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bg1"/>
                          </a:solidFill>
                          <a:effectLst/>
                        </a:rPr>
                        <a:t>IME</a:t>
                      </a:r>
                      <a:endParaRPr lang="en-US" sz="2000" b="1" kern="100" dirty="0">
                        <a:solidFill>
                          <a:schemeClr val="bg1"/>
                        </a:solidFill>
                        <a:effectLst/>
                        <a:latin typeface="Arial"/>
                        <a:ea typeface="MS PGothic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Intra Mode Estimation module</a:t>
                      </a:r>
                      <a:endParaRPr lang="en-US" sz="2000" kern="100">
                        <a:effectLst/>
                        <a:latin typeface="Arial"/>
                        <a:ea typeface="MS PGothic"/>
                      </a:endParaRPr>
                    </a:p>
                  </a:txBody>
                  <a:tcPr marL="68580" marR="68580" marT="0" marB="0"/>
                </a:tc>
              </a:tr>
              <a:tr h="56388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TRF</a:t>
                      </a:r>
                      <a:endParaRPr lang="en-US" sz="2000" kern="100" dirty="0">
                        <a:effectLst/>
                        <a:latin typeface="Arial"/>
                        <a:ea typeface="MS PGothic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 smtClean="0">
                          <a:effectLst/>
                        </a:rPr>
                        <a:t>Quantization,</a:t>
                      </a:r>
                      <a:r>
                        <a:rPr lang="en-US" sz="1600" kern="100" baseline="0" dirty="0" smtClean="0">
                          <a:effectLst/>
                        </a:rPr>
                        <a:t> </a:t>
                      </a:r>
                      <a:r>
                        <a:rPr lang="en-US" sz="1600" kern="100" dirty="0" smtClean="0">
                          <a:effectLst/>
                        </a:rPr>
                        <a:t>conversion</a:t>
                      </a:r>
                      <a:r>
                        <a:rPr lang="en-US" sz="1600" kern="100" dirty="0">
                          <a:effectLst/>
                        </a:rPr>
                        <a:t>, inverse quantization, inverse conversion and  intra prediction</a:t>
                      </a:r>
                      <a:endParaRPr lang="en-US" sz="2000" kern="100" dirty="0">
                        <a:effectLst/>
                        <a:latin typeface="Arial"/>
                        <a:ea typeface="MS PGothic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bg1"/>
                          </a:solidFill>
                          <a:effectLst/>
                        </a:rPr>
                        <a:t>VLC</a:t>
                      </a:r>
                      <a:endParaRPr lang="en-US" sz="2000" b="1" kern="100" dirty="0">
                        <a:solidFill>
                          <a:schemeClr val="bg1"/>
                        </a:solidFill>
                        <a:effectLst/>
                        <a:latin typeface="Arial"/>
                        <a:ea typeface="MS PGothic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Variable Length Coding module</a:t>
                      </a:r>
                      <a:endParaRPr lang="en-US" sz="2000" kern="100" dirty="0">
                        <a:effectLst/>
                        <a:latin typeface="Arial"/>
                        <a:ea typeface="MS PGothic"/>
                      </a:endParaRPr>
                    </a:p>
                  </a:txBody>
                  <a:tcPr marL="68580" marR="68580" marT="0" marB="0"/>
                </a:tc>
              </a:tr>
              <a:tr h="32766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RATE</a:t>
                      </a:r>
                      <a:endParaRPr lang="en-US" sz="2000" kern="100">
                        <a:effectLst/>
                        <a:latin typeface="Arial"/>
                        <a:ea typeface="MS PGothic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Rate control module</a:t>
                      </a:r>
                      <a:endParaRPr lang="en-US" sz="2000" kern="100" dirty="0">
                        <a:effectLst/>
                        <a:latin typeface="Arial"/>
                        <a:ea typeface="MS PGothic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bg1"/>
                          </a:solidFill>
                          <a:effectLst/>
                        </a:rPr>
                        <a:t>CTRL</a:t>
                      </a:r>
                      <a:endParaRPr lang="en-US" sz="2000" b="1" kern="100" dirty="0">
                        <a:solidFill>
                          <a:schemeClr val="bg1"/>
                        </a:solidFill>
                        <a:effectLst/>
                        <a:latin typeface="Arial"/>
                        <a:ea typeface="MS PGothic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Control module</a:t>
                      </a:r>
                      <a:endParaRPr lang="en-US" sz="2000" kern="100" dirty="0">
                        <a:effectLst/>
                        <a:latin typeface="Arial"/>
                        <a:ea typeface="MS PGothic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464606"/>
            <a:ext cx="7075800" cy="2650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0214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2451</TotalTime>
  <Words>1585</Words>
  <Application>Microsoft Office PowerPoint</Application>
  <PresentationFormat>On-screen Show (4:3)</PresentationFormat>
  <Paragraphs>451</Paragraphs>
  <Slides>40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Equity</vt:lpstr>
      <vt:lpstr>iVCP1 Investigation</vt:lpstr>
      <vt:lpstr>Table of Contents</vt:lpstr>
      <vt:lpstr>Table of Contents</vt:lpstr>
      <vt:lpstr>Table of Contents</vt:lpstr>
      <vt:lpstr>iVCP1</vt:lpstr>
      <vt:lpstr>Overview</vt:lpstr>
      <vt:lpstr>Features</vt:lpstr>
      <vt:lpstr>Main Functions</vt:lpstr>
      <vt:lpstr>Block Diagram</vt:lpstr>
      <vt:lpstr>Interfaces</vt:lpstr>
      <vt:lpstr>Input &amp; Output</vt:lpstr>
      <vt:lpstr>iVCP1 Operation</vt:lpstr>
      <vt:lpstr>iVCP1 Operation</vt:lpstr>
      <vt:lpstr>iVCP1 Operation</vt:lpstr>
      <vt:lpstr>Reset Operation</vt:lpstr>
      <vt:lpstr>iVCP1/TRF Module</vt:lpstr>
      <vt:lpstr>Position</vt:lpstr>
      <vt:lpstr>Block diagram</vt:lpstr>
      <vt:lpstr>TRF Sub-modules</vt:lpstr>
      <vt:lpstr>TRF SRAM list</vt:lpstr>
      <vt:lpstr>IPRC Sub-module Function</vt:lpstr>
      <vt:lpstr>IPRC Sub-module  Interfaces </vt:lpstr>
      <vt:lpstr>MB preparation</vt:lpstr>
      <vt:lpstr>INTRA Prediction</vt:lpstr>
      <vt:lpstr>INTRA Prediction</vt:lpstr>
      <vt:lpstr>RC operation (Reconstruct data)</vt:lpstr>
      <vt:lpstr>RC operation (Reconstruct data)</vt:lpstr>
      <vt:lpstr>T Sub-module</vt:lpstr>
      <vt:lpstr>T horizontal processing</vt:lpstr>
      <vt:lpstr>T vertical Processing</vt:lpstr>
      <vt:lpstr>Q Sub-module</vt:lpstr>
      <vt:lpstr>Q operation</vt:lpstr>
      <vt:lpstr>iQ Sub-module</vt:lpstr>
      <vt:lpstr>IQ Stages</vt:lpstr>
      <vt:lpstr>IT Sub-module</vt:lpstr>
      <vt:lpstr>IT horizontal processing</vt:lpstr>
      <vt:lpstr>IT vertical processing</vt:lpstr>
      <vt:lpstr>Internal Data ranges</vt:lpstr>
      <vt:lpstr>The End Thanks for listening</vt:lpstr>
      <vt:lpstr>Confirm the action items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Video IP Investigation</dc:title>
  <dc:creator>Tu Anh Ngoc. Tran</dc:creator>
  <cp:lastModifiedBy>Tu Anh Ngoc. Tran</cp:lastModifiedBy>
  <cp:revision>157</cp:revision>
  <dcterms:created xsi:type="dcterms:W3CDTF">2006-08-16T00:00:00Z</dcterms:created>
  <dcterms:modified xsi:type="dcterms:W3CDTF">2016-07-11T08:32:01Z</dcterms:modified>
</cp:coreProperties>
</file>