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77" r:id="rId4"/>
    <p:sldId id="258" r:id="rId5"/>
    <p:sldId id="272" r:id="rId6"/>
    <p:sldId id="273" r:id="rId7"/>
    <p:sldId id="262" r:id="rId8"/>
    <p:sldId id="263" r:id="rId9"/>
    <p:sldId id="264" r:id="rId10"/>
    <p:sldId id="279" r:id="rId11"/>
    <p:sldId id="278" r:id="rId12"/>
    <p:sldId id="265" r:id="rId13"/>
    <p:sldId id="266" r:id="rId14"/>
    <p:sldId id="259" r:id="rId15"/>
    <p:sldId id="267" r:id="rId16"/>
    <p:sldId id="261" r:id="rId17"/>
    <p:sldId id="268" r:id="rId18"/>
    <p:sldId id="269" r:id="rId19"/>
    <p:sldId id="274" r:id="rId20"/>
    <p:sldId id="270" r:id="rId21"/>
    <p:sldId id="271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-14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3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1CFA-75F6-411C-AA8F-7A2E7F3C9A51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8EFA5-E2BC-4525-99C4-AD2EFB6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81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37C8F-4DDF-4AEB-8451-CE9314296D5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4C324-5274-4B1C-B189-FF1FD6C2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3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4C324-5274-4B1C-B189-FF1FD6C224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4C324-5274-4B1C-B189-FF1FD6C224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4C324-5274-4B1C-B189-FF1FD6C224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9BDDC9-FEF7-4500-9C9F-D1FEEBD51DD3}" type="datetime1">
              <a:rPr lang="en-US" smtClean="0"/>
              <a:t>6/27/2016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CC624-8FA4-45DA-8041-7ECB556412C7}" type="datetime1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CBDC7-FCE7-430E-84E7-A1219F8A77B6}" type="datetime1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B3E9F-0EEA-4AFA-97BE-7084D35FFDB6}" type="datetime1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194B44-4BF6-46BC-AA03-3F90BB82A08E}" type="datetime1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35F4CF-1179-4055-B29C-BB08EA31FB00}" type="datetime1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C1F70B-EC74-4EEA-8AC5-2661614CC512}" type="datetime1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583A0D-CEF2-442B-BA7B-0049D102AC43}" type="datetime1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052B3E-7DF5-4C31-B649-17A159C713F5}" type="datetime1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1C16C26-8E2F-41F8-A667-538DFB4DBE14}" type="datetime1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CE63DF-F0DC-4F9A-852B-58D05D9A4E33}" type="datetime1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071E30-7403-4F61-A33C-685270C5C378}" type="datetime1">
              <a:rPr lang="en-US" smtClean="0"/>
              <a:t>6/27/2016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SystemC</a:t>
            </a:r>
            <a:r>
              <a:rPr lang="en-US" b="1" dirty="0" smtClean="0"/>
              <a:t> Investigation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54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796143"/>
              </p:ext>
            </p:extLst>
          </p:nvPr>
        </p:nvGraphicFramePr>
        <p:xfrm>
          <a:off x="457200" y="1481138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Method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Thread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The entire body of the method process is executed.</a:t>
                      </a:r>
                    </a:p>
                    <a:p>
                      <a:endParaRPr lang="en-US" sz="2200" dirty="0" smtClean="0"/>
                    </a:p>
                    <a:p>
                      <a:r>
                        <a:rPr lang="en-US" sz="2200" dirty="0" smtClean="0"/>
                        <a:t>After completed</a:t>
                      </a:r>
                      <a:r>
                        <a:rPr lang="en-US" sz="2200" baseline="0" dirty="0" smtClean="0"/>
                        <a:t>, returns control to </a:t>
                      </a:r>
                      <a:r>
                        <a:rPr lang="en-US" sz="2200" baseline="0" dirty="0" err="1" smtClean="0"/>
                        <a:t>SystemC</a:t>
                      </a:r>
                      <a:r>
                        <a:rPr lang="en-US" sz="2200" baseline="0" dirty="0" smtClean="0"/>
                        <a:t> kernel. All local variables lose their value.</a:t>
                      </a:r>
                    </a:p>
                    <a:p>
                      <a:endParaRPr kumimoji="0" lang="en-US" sz="2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n-US" sz="2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Faster than thread processes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Executes</a:t>
                      </a:r>
                      <a:r>
                        <a:rPr lang="en-US" sz="2200" baseline="0" dirty="0" smtClean="0"/>
                        <a:t> until wait().</a:t>
                      </a:r>
                    </a:p>
                    <a:p>
                      <a:endParaRPr lang="en-US" sz="2200" baseline="0" dirty="0" smtClean="0"/>
                    </a:p>
                    <a:p>
                      <a:endParaRPr lang="en-US" sz="2200" dirty="0" smtClean="0"/>
                    </a:p>
                    <a:p>
                      <a:r>
                        <a:rPr lang="en-US" sz="2200" dirty="0" smtClean="0"/>
                        <a:t>After executed wait()</a:t>
                      </a:r>
                      <a:r>
                        <a:rPr lang="en-US" sz="2200" baseline="0" dirty="0" smtClean="0"/>
                        <a:t>, process suspends and is saved its state. The process is resumed based upon its sensitivity list.</a:t>
                      </a:r>
                    </a:p>
                    <a:p>
                      <a:endParaRPr kumimoji="0" lang="en-US" sz="2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model: state</a:t>
                      </a:r>
                      <a:r>
                        <a:rPr kumimoji="0" lang="en-US" sz="2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machine, . . .</a:t>
                      </a:r>
                      <a:r>
                        <a:rPr kumimoji="0"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Process </a:t>
            </a:r>
            <a:r>
              <a:rPr lang="en-US" dirty="0" err="1" smtClean="0"/>
              <a:t>vs</a:t>
            </a:r>
            <a:r>
              <a:rPr lang="en-US" dirty="0" smtClean="0"/>
              <a:t> Thread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have sensitivity lists, i.e. a list of signals that cause the process to </a:t>
            </a:r>
            <a:r>
              <a:rPr lang="en-US" sz="2800" dirty="0" smtClean="0"/>
              <a:t>be invoked.</a:t>
            </a:r>
          </a:p>
          <a:p>
            <a:r>
              <a:rPr lang="en-US" sz="2800" dirty="0" smtClean="0"/>
              <a:t>2 types: </a:t>
            </a:r>
          </a:p>
          <a:p>
            <a:pPr marL="708660" lvl="1" indent="-342900"/>
            <a:r>
              <a:rPr lang="en-US" sz="2800" dirty="0"/>
              <a:t>D</a:t>
            </a:r>
            <a:r>
              <a:rPr lang="en-US" sz="2800" dirty="0" smtClean="0"/>
              <a:t>ynamic </a:t>
            </a:r>
            <a:r>
              <a:rPr lang="en-US" sz="2800" dirty="0"/>
              <a:t>sensitivity </a:t>
            </a:r>
            <a:r>
              <a:rPr lang="en-US" sz="2800" dirty="0" smtClean="0"/>
              <a:t>list</a:t>
            </a:r>
          </a:p>
          <a:p>
            <a:pPr marL="708660" lvl="1" indent="-342900"/>
            <a:r>
              <a:rPr lang="en-US" sz="2800" dirty="0" smtClean="0"/>
              <a:t>Static</a:t>
            </a:r>
            <a:r>
              <a:rPr lang="en-US" sz="2800" dirty="0"/>
              <a:t> sensitivity </a:t>
            </a:r>
            <a:r>
              <a:rPr lang="en-US" sz="2800" dirty="0" smtClean="0"/>
              <a:t>list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Sentivity</a:t>
            </a:r>
            <a:r>
              <a:rPr lang="en-US" dirty="0" smtClean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5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special function.</a:t>
            </a:r>
          </a:p>
          <a:p>
            <a:r>
              <a:rPr lang="en-US" dirty="0"/>
              <a:t>Purpose: to specify </a:t>
            </a:r>
            <a:r>
              <a:rPr lang="en-US" dirty="0" smtClean="0"/>
              <a:t>functions need </a:t>
            </a:r>
            <a:r>
              <a:rPr lang="en-US" dirty="0"/>
              <a:t>to be treated as process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/>
              <a:t>SC_CTOR( </a:t>
            </a:r>
            <a:r>
              <a:rPr lang="en-US" i="1" dirty="0"/>
              <a:t>name </a:t>
            </a:r>
            <a:r>
              <a:rPr lang="en-US" dirty="0"/>
              <a:t>) {</a:t>
            </a:r>
          </a:p>
          <a:p>
            <a:pPr marL="400050" lvl="1" indent="0">
              <a:buNone/>
            </a:pPr>
            <a:r>
              <a:rPr lang="en-US" dirty="0" smtClean="0"/>
              <a:t>	SC_CTHREAD</a:t>
            </a:r>
            <a:r>
              <a:rPr lang="en-US" dirty="0"/>
              <a:t>( proc0 , </a:t>
            </a:r>
            <a:r>
              <a:rPr lang="en-US" dirty="0" err="1"/>
              <a:t>clk.pos</a:t>
            </a:r>
            <a:r>
              <a:rPr lang="en-US" dirty="0"/>
              <a:t>() );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reset_signal_is</a:t>
            </a:r>
            <a:r>
              <a:rPr lang="en-US" dirty="0"/>
              <a:t>( reset , true 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to do specific operation.</a:t>
            </a:r>
          </a:p>
          <a:p>
            <a:r>
              <a:rPr lang="en-US" dirty="0"/>
              <a:t>Purpose: to </a:t>
            </a:r>
            <a:r>
              <a:rPr lang="en-US" dirty="0" smtClean="0"/>
              <a:t>describe operations.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11374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machineries are getting more and more complicated, higher and higher </a:t>
            </a:r>
            <a:r>
              <a:rPr lang="en-US" dirty="0" smtClean="0"/>
              <a:t>performance and necessary </a:t>
            </a:r>
            <a:r>
              <a:rPr lang="en-US" dirty="0"/>
              <a:t>to improve the design productivity.</a:t>
            </a:r>
          </a:p>
          <a:p>
            <a:r>
              <a:rPr lang="en-US" dirty="0"/>
              <a:t>Design methodology changed drastically in every ten </a:t>
            </a:r>
            <a:r>
              <a:rPr lang="en-US" dirty="0" smtClean="0"/>
              <a:t>years. Now</a:t>
            </a:r>
            <a:r>
              <a:rPr lang="en-US" dirty="0"/>
              <a:t>, it's time to shift to </a:t>
            </a:r>
            <a:r>
              <a:rPr lang="en-US" b="1" dirty="0" smtClean="0"/>
              <a:t>system/behavior level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High-level </a:t>
            </a:r>
            <a:r>
              <a:rPr lang="en-US" b="1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sz="2400" dirty="0"/>
              <a:t>Develop appropriate hardware and software specifications according to system specification</a:t>
            </a:r>
          </a:p>
          <a:p>
            <a:r>
              <a:rPr lang="en-US" sz="2400" dirty="0"/>
              <a:t>Purpose: Make HW/SW design very efficient and reduce total development period and </a:t>
            </a:r>
            <a:r>
              <a:rPr lang="en-US" sz="2400" dirty="0" smtClean="0"/>
              <a:t>cost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System-level </a:t>
            </a:r>
            <a:r>
              <a:rPr lang="en-US" b="1" dirty="0"/>
              <a:t>design</a:t>
            </a:r>
            <a:endParaRPr lang="en-US" dirty="0"/>
          </a:p>
        </p:txBody>
      </p:sp>
      <p:pic>
        <p:nvPicPr>
          <p:cNvPr id="5" name="Picture 4" descr="D:\Untitled23.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02103"/>
            <a:ext cx="7248808" cy="4103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8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5"/>
          </a:xfrm>
        </p:spPr>
        <p:txBody>
          <a:bodyPr/>
          <a:lstStyle/>
          <a:p>
            <a:r>
              <a:rPr lang="en-US" sz="2200" dirty="0"/>
              <a:t>Design HW at higher level (</a:t>
            </a:r>
            <a:r>
              <a:rPr lang="en-US" sz="2200" dirty="0" err="1"/>
              <a:t>i.e</a:t>
            </a:r>
            <a:r>
              <a:rPr lang="en-US" sz="2200" dirty="0"/>
              <a:t> behavioral) in </a:t>
            </a:r>
            <a:r>
              <a:rPr lang="en-US" sz="2200" dirty="0" err="1" smtClean="0"/>
              <a:t>SystemC</a:t>
            </a:r>
            <a:r>
              <a:rPr lang="en-US" sz="2200" dirty="0" smtClean="0"/>
              <a:t>. RTL </a:t>
            </a:r>
            <a:r>
              <a:rPr lang="en-US" sz="2200" dirty="0"/>
              <a:t>description (Verilog HDL) is synthesized by a tool from the </a:t>
            </a:r>
            <a:r>
              <a:rPr lang="en-US" sz="2200" dirty="0" err="1"/>
              <a:t>SystemC</a:t>
            </a:r>
            <a:r>
              <a:rPr lang="en-US" sz="2200" dirty="0"/>
              <a:t> description </a:t>
            </a:r>
          </a:p>
          <a:p>
            <a:r>
              <a:rPr lang="en-US" sz="2200" dirty="0" smtClean="0"/>
              <a:t>Purpose: Reduce </a:t>
            </a:r>
            <a:r>
              <a:rPr lang="en-US" sz="2200" dirty="0"/>
              <a:t>HW design cost by designing at abstract </a:t>
            </a:r>
            <a:r>
              <a:rPr lang="en-US" sz="2200" dirty="0" smtClean="0"/>
              <a:t>level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High-level design</a:t>
            </a:r>
            <a:endParaRPr lang="en-US" dirty="0"/>
          </a:p>
        </p:txBody>
      </p:sp>
      <p:pic>
        <p:nvPicPr>
          <p:cNvPr id="7" name="Picture 6" descr="D:\Untitled23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95433"/>
            <a:ext cx="5286233" cy="4086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0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</a:t>
            </a:r>
            <a:r>
              <a:rPr lang="en-US" dirty="0"/>
              <a:t>of lines of design description increases as LSIs get larger and </a:t>
            </a:r>
            <a:r>
              <a:rPr lang="en-US" dirty="0" smtClean="0"/>
              <a:t>more complicated</a:t>
            </a:r>
          </a:p>
          <a:p>
            <a:r>
              <a:rPr lang="en-US" dirty="0"/>
              <a:t>Simulation speed becomes </a:t>
            </a:r>
            <a:r>
              <a:rPr lang="en-US" dirty="0" smtClean="0"/>
              <a:t>slower</a:t>
            </a:r>
          </a:p>
          <a:p>
            <a:r>
              <a:rPr lang="en-US" dirty="0"/>
              <a:t>Difficult to verify, debug, modify or maintain the large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of RTL Design Flow</a:t>
            </a:r>
          </a:p>
        </p:txBody>
      </p:sp>
    </p:spTree>
    <p:extLst>
      <p:ext uri="{BB962C8B-B14F-4D97-AF65-F5344CB8AC3E}">
        <p14:creationId xmlns:p14="http://schemas.microsoft.com/office/powerpoint/2010/main" val="36127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HW at a higher level of abstraction</a:t>
            </a:r>
          </a:p>
          <a:p>
            <a:r>
              <a:rPr lang="en-US" dirty="0"/>
              <a:t>Use </a:t>
            </a:r>
            <a:r>
              <a:rPr lang="en-US" dirty="0" err="1"/>
              <a:t>SystemC</a:t>
            </a:r>
            <a:r>
              <a:rPr lang="en-US" dirty="0"/>
              <a:t> as a </a:t>
            </a:r>
            <a:r>
              <a:rPr lang="en-US" dirty="0" smtClean="0"/>
              <a:t>high level design </a:t>
            </a:r>
            <a:r>
              <a:rPr lang="en-US" dirty="0"/>
              <a:t>language and reduce number of lines </a:t>
            </a:r>
            <a:r>
              <a:rPr lang="en-US" dirty="0" smtClean="0"/>
              <a:t>of design </a:t>
            </a:r>
            <a:r>
              <a:rPr lang="en-US" dirty="0"/>
              <a:t>description</a:t>
            </a:r>
          </a:p>
          <a:p>
            <a:r>
              <a:rPr lang="en-US" dirty="0"/>
              <a:t>Incorporate new behavioral synthesis technology and reduce man effort </a:t>
            </a:r>
            <a:r>
              <a:rPr lang="en-US" dirty="0" smtClean="0"/>
              <a:t>to design </a:t>
            </a:r>
            <a:r>
              <a:rPr lang="en-US" dirty="0"/>
              <a:t>in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Solution with High-level Design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:\Capture2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2993"/>
            <a:ext cx="8534400" cy="44868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Comparison between RTL and HLD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3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SystemC</a:t>
            </a:r>
            <a:r>
              <a:rPr lang="en-US" dirty="0"/>
              <a:t> </a:t>
            </a:r>
            <a:r>
              <a:rPr lang="en-US" dirty="0" smtClean="0"/>
              <a:t>Definition</a:t>
            </a:r>
          </a:p>
          <a:p>
            <a:r>
              <a:rPr lang="en-US" dirty="0"/>
              <a:t>Verilog: always vs. </a:t>
            </a:r>
            <a:r>
              <a:rPr lang="en-US" dirty="0" err="1"/>
              <a:t>SystemC</a:t>
            </a:r>
            <a:r>
              <a:rPr lang="en-US" dirty="0"/>
              <a:t>: </a:t>
            </a:r>
            <a:r>
              <a:rPr lang="en-US" dirty="0" smtClean="0"/>
              <a:t>thread</a:t>
            </a:r>
          </a:p>
          <a:p>
            <a:r>
              <a:rPr lang="en-US" dirty="0" err="1"/>
              <a:t>SystemC</a:t>
            </a:r>
            <a:r>
              <a:rPr lang="en-US" dirty="0"/>
              <a:t>: </a:t>
            </a:r>
            <a:r>
              <a:rPr lang="en-US" dirty="0" smtClean="0"/>
              <a:t>thread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/>
              <a:t>Port and Data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/>
              <a:t>Method Process </a:t>
            </a:r>
            <a:r>
              <a:rPr lang="en-US" dirty="0" err="1"/>
              <a:t>vs</a:t>
            </a:r>
            <a:r>
              <a:rPr lang="en-US" dirty="0"/>
              <a:t> Thread </a:t>
            </a:r>
            <a:r>
              <a:rPr lang="en-US" dirty="0" smtClean="0"/>
              <a:t>Process</a:t>
            </a:r>
          </a:p>
          <a:p>
            <a:r>
              <a:rPr lang="en-US" dirty="0" err="1"/>
              <a:t>Sentivity</a:t>
            </a:r>
            <a:r>
              <a:rPr lang="en-US" dirty="0"/>
              <a:t> List</a:t>
            </a:r>
            <a:endParaRPr lang="en-US" dirty="0" smtClean="0"/>
          </a:p>
          <a:p>
            <a:r>
              <a:rPr lang="en-US" dirty="0" smtClean="0"/>
              <a:t>Constructor</a:t>
            </a:r>
          </a:p>
          <a:p>
            <a:r>
              <a:rPr lang="en-US" dirty="0"/>
              <a:t>Operation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6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design at a higher abstraction level</a:t>
            </a:r>
          </a:p>
          <a:p>
            <a:pPr marL="857250" lvl="1" indent="-457200"/>
            <a:r>
              <a:rPr lang="en-US" dirty="0" smtClean="0"/>
              <a:t>Design </a:t>
            </a:r>
            <a:r>
              <a:rPr lang="en-US" dirty="0"/>
              <a:t>size (i.e. Number of lines of design description) can be reduced to one third of RTL (in Verilog)</a:t>
            </a:r>
          </a:p>
          <a:p>
            <a:pPr marL="400050" lvl="1" indent="0">
              <a:buNone/>
            </a:pPr>
            <a:r>
              <a:rPr lang="en-US" dirty="0" smtClean="0"/>
              <a:t>	=&gt; </a:t>
            </a:r>
            <a:r>
              <a:rPr lang="en-US" dirty="0"/>
              <a:t>Number of design errors is reduced</a:t>
            </a:r>
          </a:p>
          <a:p>
            <a:pPr marL="400050" lvl="1" indent="0">
              <a:buNone/>
            </a:pPr>
            <a:r>
              <a:rPr lang="en-US" dirty="0" smtClean="0"/>
              <a:t>	=&gt; </a:t>
            </a:r>
            <a:r>
              <a:rPr lang="en-US" dirty="0"/>
              <a:t>Easy to correct design errors</a:t>
            </a:r>
          </a:p>
          <a:p>
            <a:pPr marL="857250" lvl="1" indent="-457200"/>
            <a:r>
              <a:rPr lang="en-US" dirty="0"/>
              <a:t>IPs become more flexible at an abstraction level so that they can be reused more efficiently</a:t>
            </a:r>
          </a:p>
          <a:p>
            <a:pPr marL="400050" lvl="1" indent="0">
              <a:buNone/>
            </a:pPr>
            <a:r>
              <a:rPr lang="en-US" dirty="0" smtClean="0"/>
              <a:t>	=&gt; </a:t>
            </a:r>
            <a:r>
              <a:rPr lang="en-US" dirty="0"/>
              <a:t>Reduce total design effort by using such </a:t>
            </a:r>
            <a:r>
              <a:rPr lang="en-US" dirty="0" smtClean="0"/>
              <a:t>	proven designs</a:t>
            </a:r>
          </a:p>
          <a:p>
            <a:r>
              <a:rPr lang="en-US" dirty="0"/>
              <a:t>Optimize HW architecture in short period of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Aims of High-level </a:t>
            </a:r>
            <a:r>
              <a:rPr lang="en-US" b="1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:\Capture(2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00" y="1481138"/>
            <a:ext cx="8066999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High-level Design Flow: Design </a:t>
            </a:r>
            <a:r>
              <a:rPr lang="en-US" b="1" dirty="0" smtClean="0"/>
              <a:t>step and EDA </a:t>
            </a:r>
            <a:r>
              <a:rPr lang="en-US" b="1" dirty="0"/>
              <a:t>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The End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Thanks for listening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76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High-level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System-level design</a:t>
            </a:r>
          </a:p>
          <a:p>
            <a:r>
              <a:rPr lang="en-US" dirty="0" smtClean="0"/>
              <a:t>High-level design</a:t>
            </a:r>
          </a:p>
          <a:p>
            <a:r>
              <a:rPr lang="en-US" dirty="0"/>
              <a:t>Problem of RTL Design </a:t>
            </a:r>
            <a:r>
              <a:rPr lang="en-US" dirty="0" smtClean="0"/>
              <a:t>Flow</a:t>
            </a:r>
          </a:p>
          <a:p>
            <a:r>
              <a:rPr lang="en-US" dirty="0"/>
              <a:t>Solution with High-level Design </a:t>
            </a:r>
            <a:r>
              <a:rPr lang="en-US" dirty="0" smtClean="0"/>
              <a:t>Flow</a:t>
            </a:r>
          </a:p>
          <a:p>
            <a:r>
              <a:rPr lang="en-US" dirty="0"/>
              <a:t>Comparison between RTL and </a:t>
            </a:r>
            <a:r>
              <a:rPr lang="en-US" dirty="0" smtClean="0"/>
              <a:t>HLD</a:t>
            </a:r>
          </a:p>
          <a:p>
            <a:r>
              <a:rPr lang="en-US" dirty="0"/>
              <a:t>Aims of High-level </a:t>
            </a:r>
            <a:r>
              <a:rPr lang="en-US" dirty="0" smtClean="0"/>
              <a:t>Design</a:t>
            </a:r>
          </a:p>
          <a:p>
            <a:r>
              <a:rPr lang="en-US" dirty="0"/>
              <a:t>High-level Design Flow: Design step and EDA tool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53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SystemC</a:t>
            </a:r>
            <a:r>
              <a:rPr lang="en-US" dirty="0"/>
              <a:t> is a set of C++ </a:t>
            </a:r>
            <a:r>
              <a:rPr lang="en-US" dirty="0" smtClean="0"/>
              <a:t>class that realize hardware description and simulation</a:t>
            </a:r>
          </a:p>
          <a:p>
            <a:r>
              <a:rPr lang="en-US" dirty="0" err="1"/>
              <a:t>SystemC</a:t>
            </a:r>
            <a:r>
              <a:rPr lang="en-US" dirty="0"/>
              <a:t> follows the C++'s syntax</a:t>
            </a:r>
            <a:r>
              <a:rPr lang="en-US" dirty="0" smtClean="0"/>
              <a:t>.</a:t>
            </a:r>
          </a:p>
          <a:p>
            <a:r>
              <a:rPr lang="en-US" dirty="0"/>
              <a:t>We can run its simulation using general C++ compiler</a:t>
            </a:r>
            <a:r>
              <a:rPr lang="en-US" dirty="0" smtClean="0"/>
              <a:t>.</a:t>
            </a:r>
          </a:p>
          <a:p>
            <a:r>
              <a:rPr lang="en-US" dirty="0"/>
              <a:t>We can run its simulation together with Verilog design, </a:t>
            </a:r>
            <a:r>
              <a:rPr lang="en-US" dirty="0" smtClean="0"/>
              <a:t>using VCS/NC </a:t>
            </a:r>
            <a:r>
              <a:rPr lang="en-US" dirty="0"/>
              <a:t>simulator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SystemC</a:t>
            </a:r>
            <a:r>
              <a:rPr lang="en-US" b="1" dirty="0"/>
              <a:t> </a:t>
            </a:r>
            <a:r>
              <a:rPr lang="en-US" b="1" dirty="0" smtClean="0"/>
              <a:t>Definition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9774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89809"/>
            <a:ext cx="8229600" cy="41086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Verilog</a:t>
            </a:r>
            <a:r>
              <a:rPr lang="en-US" b="1" dirty="0" smtClean="0"/>
              <a:t>: always </a:t>
            </a:r>
            <a:r>
              <a:rPr lang="en-US" b="1" dirty="0"/>
              <a:t>vs. </a:t>
            </a:r>
            <a:r>
              <a:rPr lang="en-US" b="1" dirty="0" err="1" smtClean="0"/>
              <a:t>SystemC</a:t>
            </a:r>
            <a:r>
              <a:rPr lang="en-US" b="1" dirty="0" smtClean="0"/>
              <a:t>: thread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31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437" y="1552829"/>
            <a:ext cx="6961125" cy="43825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SystemC</a:t>
            </a:r>
            <a:r>
              <a:rPr lang="en-US" b="1" dirty="0" smtClean="0"/>
              <a:t>: thread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47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Module is the basic structural building block in </a:t>
            </a:r>
            <a:r>
              <a:rPr lang="en-US" dirty="0" err="1"/>
              <a:t>SystemC</a:t>
            </a:r>
            <a:r>
              <a:rPr lang="en-US" dirty="0"/>
              <a:t>. It is a container class in which processes and other modules are </a:t>
            </a:r>
            <a:r>
              <a:rPr lang="en-US" dirty="0" smtClean="0"/>
              <a:t>instantiated</a:t>
            </a:r>
          </a:p>
          <a:p>
            <a:r>
              <a:rPr lang="en-US" dirty="0" smtClean="0"/>
              <a:t>Format</a:t>
            </a:r>
          </a:p>
          <a:p>
            <a:pPr marL="400050" lvl="1" indent="0">
              <a:buNone/>
            </a:pPr>
            <a:r>
              <a:rPr lang="en-US" dirty="0" smtClean="0"/>
              <a:t>SC_MODULE</a:t>
            </a:r>
            <a:r>
              <a:rPr lang="en-US" dirty="0"/>
              <a:t>( </a:t>
            </a:r>
            <a:r>
              <a:rPr lang="en-US" i="1" dirty="0"/>
              <a:t>name </a:t>
            </a:r>
            <a:r>
              <a:rPr lang="en-US" dirty="0"/>
              <a:t>) {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sc_in</a:t>
            </a:r>
            <a:r>
              <a:rPr lang="en-US" dirty="0" smtClean="0"/>
              <a:t> </a:t>
            </a:r>
            <a:r>
              <a:rPr lang="en-US" i="1" dirty="0" err="1"/>
              <a:t>input_port</a:t>
            </a:r>
            <a:r>
              <a:rPr lang="en-US" dirty="0"/>
              <a:t>; 	// (1) Port and data type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sc_out</a:t>
            </a:r>
            <a:r>
              <a:rPr lang="en-US" dirty="0" smtClean="0"/>
              <a:t> </a:t>
            </a:r>
            <a:r>
              <a:rPr lang="en-US" i="1" dirty="0" err="1"/>
              <a:t>output_port</a:t>
            </a:r>
            <a:r>
              <a:rPr lang="en-US" dirty="0"/>
              <a:t>; </a:t>
            </a:r>
          </a:p>
          <a:p>
            <a:pPr marL="400050" lvl="1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400050" lvl="1" indent="0">
              <a:buNone/>
            </a:pPr>
            <a:r>
              <a:rPr lang="en-US" i="1" dirty="0" smtClean="0"/>
              <a:t>	function</a:t>
            </a:r>
            <a:r>
              <a:rPr lang="en-US" dirty="0" smtClean="0"/>
              <a:t>() {</a:t>
            </a:r>
            <a:r>
              <a:rPr lang="en-US" dirty="0"/>
              <a:t>	// (2) Process, </a:t>
            </a:r>
            <a:r>
              <a:rPr lang="en-US" dirty="0" err="1"/>
              <a:t>contrstructor</a:t>
            </a:r>
            <a:r>
              <a:rPr lang="en-US" dirty="0"/>
              <a:t> </a:t>
            </a:r>
            <a:r>
              <a:rPr lang="en-US" dirty="0" smtClean="0"/>
              <a:t>and	 				operation</a:t>
            </a:r>
            <a:endParaRPr lang="en-US" dirty="0"/>
          </a:p>
          <a:p>
            <a:pPr marL="400050" lvl="1" indent="0">
              <a:buNone/>
            </a:pPr>
            <a:r>
              <a:rPr lang="en-US" i="1" dirty="0" smtClean="0"/>
              <a:t>		task</a:t>
            </a:r>
            <a:r>
              <a:rPr lang="en-US" i="1" dirty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Port:</a:t>
            </a:r>
          </a:p>
          <a:p>
            <a:pPr marL="400050" lvl="1" indent="0">
              <a:buNone/>
            </a:pPr>
            <a:r>
              <a:rPr lang="en-US" dirty="0" err="1" smtClean="0"/>
              <a:t>sc_in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/>
              <a:t>data_type</a:t>
            </a:r>
            <a:r>
              <a:rPr lang="en-US" dirty="0"/>
              <a:t> &gt; </a:t>
            </a:r>
            <a:r>
              <a:rPr lang="en-US" dirty="0" err="1"/>
              <a:t>input_nm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sc_out</a:t>
            </a:r>
            <a:r>
              <a:rPr lang="en-US" dirty="0"/>
              <a:t> &lt; </a:t>
            </a:r>
            <a:r>
              <a:rPr lang="en-US" dirty="0" err="1"/>
              <a:t>data_type</a:t>
            </a:r>
            <a:r>
              <a:rPr lang="en-US" dirty="0"/>
              <a:t> &gt; </a:t>
            </a:r>
            <a:r>
              <a:rPr lang="en-US" dirty="0" err="1"/>
              <a:t>input_nm</a:t>
            </a:r>
            <a:r>
              <a:rPr lang="en-US" dirty="0"/>
              <a:t>;</a:t>
            </a:r>
          </a:p>
          <a:p>
            <a:r>
              <a:rPr lang="en-US" dirty="0"/>
              <a:t>Data type: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bool</a:t>
            </a:r>
            <a:r>
              <a:rPr lang="en-US" dirty="0"/>
              <a:t>&gt; : 1-bit</a:t>
            </a:r>
          </a:p>
          <a:p>
            <a:pPr marL="400050" lvl="1" indent="0">
              <a:buNone/>
            </a:pPr>
            <a:r>
              <a:rPr lang="en-US" dirty="0" err="1"/>
              <a:t>sc_uint</a:t>
            </a:r>
            <a:r>
              <a:rPr lang="en-US" dirty="0"/>
              <a:t>&lt;N&gt; : N-bit unsigned</a:t>
            </a:r>
          </a:p>
          <a:p>
            <a:pPr marL="400050" lvl="1" indent="0">
              <a:buNone/>
            </a:pPr>
            <a:r>
              <a:rPr lang="en-US" dirty="0" err="1"/>
              <a:t>sc_int</a:t>
            </a:r>
            <a:r>
              <a:rPr lang="en-US" dirty="0"/>
              <a:t>&lt;N&gt; : N-bit signed</a:t>
            </a:r>
          </a:p>
          <a:p>
            <a:pPr marL="400050" lvl="1" indent="0">
              <a:buNone/>
            </a:pPr>
            <a:r>
              <a:rPr lang="en-US" dirty="0" err="1"/>
              <a:t>sc_bigunit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sc_biginit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 and Data Type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24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r>
              <a:rPr lang="en-US" dirty="0"/>
              <a:t>executed in parallel.</a:t>
            </a:r>
          </a:p>
          <a:p>
            <a:r>
              <a:rPr lang="en-US" dirty="0"/>
              <a:t>Purpose: to describe structure of a </a:t>
            </a:r>
            <a:r>
              <a:rPr lang="en-US" dirty="0" smtClean="0"/>
              <a:t>circuit 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void </a:t>
            </a:r>
            <a:r>
              <a:rPr lang="en-US" i="1" dirty="0" err="1"/>
              <a:t>func_name</a:t>
            </a:r>
            <a:r>
              <a:rPr lang="en-US" dirty="0"/>
              <a:t>(void){</a:t>
            </a:r>
          </a:p>
          <a:p>
            <a:pPr marL="400050" lvl="1" indent="0">
              <a:buNone/>
            </a:pPr>
            <a:r>
              <a:rPr lang="en-US" i="1" dirty="0" smtClean="0"/>
              <a:t>	reset </a:t>
            </a:r>
            <a:r>
              <a:rPr lang="en-US" i="1" dirty="0"/>
              <a:t>task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	wait</a:t>
            </a:r>
            <a:r>
              <a:rPr lang="en-US" dirty="0"/>
              <a:t>();</a:t>
            </a:r>
          </a:p>
          <a:p>
            <a:pPr marL="400050" lvl="1" indent="0">
              <a:buNone/>
            </a:pPr>
            <a:r>
              <a:rPr lang="en-US" dirty="0" smtClean="0"/>
              <a:t>	while(1</a:t>
            </a:r>
            <a:r>
              <a:rPr lang="en-US" dirty="0"/>
              <a:t>){</a:t>
            </a:r>
          </a:p>
          <a:p>
            <a:pPr marL="400050" lvl="1" indent="0">
              <a:buNone/>
            </a:pPr>
            <a:r>
              <a:rPr lang="en-US" i="1" dirty="0" smtClean="0"/>
              <a:t>		normal </a:t>
            </a:r>
            <a:r>
              <a:rPr lang="en-US" i="1" dirty="0"/>
              <a:t>task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		wait</a:t>
            </a:r>
            <a:r>
              <a:rPr lang="en-US" dirty="0"/>
              <a:t>();</a:t>
            </a:r>
          </a:p>
          <a:p>
            <a:pPr marL="400050" lvl="1" indent="0">
              <a:buNone/>
            </a:pPr>
            <a:r>
              <a:rPr lang="en-US" dirty="0" smtClean="0"/>
              <a:t>	}</a:t>
            </a:r>
            <a:r>
              <a:rPr lang="en-US" dirty="0"/>
              <a:t>	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61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664</TotalTime>
  <Words>616</Words>
  <Application>Microsoft Office PowerPoint</Application>
  <PresentationFormat>On-screen Show (4:3)</PresentationFormat>
  <Paragraphs>143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SystemC Investigation</vt:lpstr>
      <vt:lpstr>Table of Contents</vt:lpstr>
      <vt:lpstr>Table of Contents</vt:lpstr>
      <vt:lpstr>SystemC Definition</vt:lpstr>
      <vt:lpstr>Verilog: always vs. SystemC: thread</vt:lpstr>
      <vt:lpstr>SystemC: thread</vt:lpstr>
      <vt:lpstr>Modules </vt:lpstr>
      <vt:lpstr>Port and Data Type</vt:lpstr>
      <vt:lpstr>Process</vt:lpstr>
      <vt:lpstr>Method Process vs Thread Process</vt:lpstr>
      <vt:lpstr>Sentivity List</vt:lpstr>
      <vt:lpstr>Constructor</vt:lpstr>
      <vt:lpstr>Operation</vt:lpstr>
      <vt:lpstr>Introduction to High-level design</vt:lpstr>
      <vt:lpstr>System-level design</vt:lpstr>
      <vt:lpstr>High-level design</vt:lpstr>
      <vt:lpstr>Problem of RTL Design Flow</vt:lpstr>
      <vt:lpstr>Solution with High-level Design Flow</vt:lpstr>
      <vt:lpstr>Comparison between RTL and HLD</vt:lpstr>
      <vt:lpstr>Aims of High-level Design</vt:lpstr>
      <vt:lpstr>High-level Design Flow: Design step and EDA tool</vt:lpstr>
      <vt:lpstr>The End Thanks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SystemC Investigation</dc:title>
  <dc:creator>Tu Anh Ngoc. Tran</dc:creator>
  <cp:lastModifiedBy>Tu Anh Ngoc. Tran</cp:lastModifiedBy>
  <cp:revision>36</cp:revision>
  <dcterms:created xsi:type="dcterms:W3CDTF">2006-08-16T00:00:00Z</dcterms:created>
  <dcterms:modified xsi:type="dcterms:W3CDTF">2016-06-27T06:51:54Z</dcterms:modified>
</cp:coreProperties>
</file>