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305" r:id="rId4"/>
    <p:sldId id="306" r:id="rId5"/>
    <p:sldId id="307" r:id="rId6"/>
    <p:sldId id="257" r:id="rId7"/>
    <p:sldId id="260" r:id="rId8"/>
    <p:sldId id="261" r:id="rId9"/>
    <p:sldId id="292" r:id="rId10"/>
    <p:sldId id="262" r:id="rId11"/>
    <p:sldId id="263" r:id="rId12"/>
    <p:sldId id="29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90" r:id="rId33"/>
    <p:sldId id="291" r:id="rId34"/>
    <p:sldId id="284" r:id="rId35"/>
    <p:sldId id="285" r:id="rId36"/>
    <p:sldId id="286" r:id="rId37"/>
    <p:sldId id="288" r:id="rId38"/>
    <p:sldId id="287" r:id="rId39"/>
    <p:sldId id="289" r:id="rId40"/>
    <p:sldId id="300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9" r:id="rId49"/>
    <p:sldId id="308" r:id="rId50"/>
    <p:sldId id="310" r:id="rId51"/>
    <p:sldId id="303" r:id="rId52"/>
    <p:sldId id="304" r:id="rId53"/>
    <p:sldId id="259" r:id="rId54"/>
    <p:sldId id="29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73F3-D36B-407C-A44E-6B8858C1474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8F60-FB6E-4152-AE18-CC29B52B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7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50C16-F2BF-4E53-B77A-CB14BE4CCC4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27E7-8A5D-4855-9DB7-E2826AA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427E7-8A5D-4855-9DB7-E2826AA39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AA57-E272-4E5A-9054-C33ABF111F0B}" type="datetime1">
              <a:rPr lang="en-US" smtClean="0"/>
              <a:t>7/6/2016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9AB8-B0A3-4716-A297-0C57987AB7C0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F7C5-DF1D-48A7-9B71-8E8F5C611B96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350D-9693-4D0B-B5D6-9F14AF748788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849-374B-4B05-B9CA-D65B0584CFAD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492-FA68-4494-8370-9C1AD126E728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763-0E4E-4A13-97C6-62810BD13F5F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95C-CDA5-4FC4-880A-C9158F4741F5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6435-D5D2-4267-BC35-3E32F333C4B9}" type="datetime1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A63D-37B2-4A62-8D96-14364D1D3754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121C-95EF-4F16-83ED-8F2F67CB0E7F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679A63-2EB5-4F89-AD37-4C13658305B8}" type="datetime1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Renesas</a:t>
            </a:r>
            <a:r>
              <a:rPr lang="en-US" dirty="0"/>
              <a:t> </a:t>
            </a:r>
            <a:r>
              <a:rPr lang="en-US" dirty="0" smtClean="0"/>
              <a:t>Design </a:t>
            </a:r>
            <a:r>
              <a:rPr lang="en-US" dirty="0"/>
              <a:t>Vietnam Co., Ltd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</a:t>
            </a:r>
            <a:r>
              <a:rPr lang="en-US" dirty="0" smtClean="0"/>
              <a:t> Tran, </a:t>
            </a:r>
            <a:r>
              <a:rPr lang="en-US" dirty="0" err="1" smtClean="0"/>
              <a:t>VideoIP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Video IP Investigation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3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Temporal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moving video image is captured by taking a </a:t>
            </a:r>
            <a:r>
              <a:rPr lang="en-US" dirty="0" smtClean="0"/>
              <a:t>picture at </a:t>
            </a:r>
            <a:r>
              <a:rPr lang="en-US" dirty="0"/>
              <a:t>periodic time </a:t>
            </a:r>
            <a:r>
              <a:rPr lang="en-US" dirty="0" smtClean="0"/>
              <a:t>intervals</a:t>
            </a:r>
          </a:p>
          <a:p>
            <a:r>
              <a:rPr lang="en-US" dirty="0" smtClean="0"/>
              <a:t>A </a:t>
            </a:r>
            <a:r>
              <a:rPr lang="en-US" dirty="0"/>
              <a:t>higher temporal sampling rate (frame rate) gives apparently smoother motion in the video scene but requires more samples to be captured and stored</a:t>
            </a:r>
            <a:r>
              <a:rPr lang="en-US" dirty="0" smtClean="0"/>
              <a:t>.</a:t>
            </a:r>
          </a:p>
          <a:p>
            <a:r>
              <a:rPr lang="en-US" dirty="0"/>
              <a:t>A video signal may be sampled as a series of complete frames (</a:t>
            </a:r>
            <a:r>
              <a:rPr lang="en-US" i="1" dirty="0"/>
              <a:t>progressive </a:t>
            </a:r>
            <a:r>
              <a:rPr lang="en-US" dirty="0"/>
              <a:t>sampling) or as </a:t>
            </a:r>
            <a:r>
              <a:rPr lang="en-US" dirty="0" smtClean="0"/>
              <a:t>a sequence </a:t>
            </a:r>
            <a:r>
              <a:rPr lang="en-US" dirty="0"/>
              <a:t>of interlaced fields (</a:t>
            </a:r>
            <a:r>
              <a:rPr lang="en-US" i="1" dirty="0" smtClean="0"/>
              <a:t>interlaced) </a:t>
            </a:r>
            <a:r>
              <a:rPr lang="en-US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1596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Frames and </a:t>
            </a:r>
            <a:r>
              <a:rPr lang="en-US" b="1" dirty="0" smtClean="0"/>
              <a:t>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interlaced video </a:t>
            </a:r>
            <a:r>
              <a:rPr lang="en-US" sz="2400" dirty="0" smtClean="0"/>
              <a:t>sequence contains a series of fields and </a:t>
            </a:r>
            <a:r>
              <a:rPr lang="en-US" sz="2400" dirty="0"/>
              <a:t>half of the data in a frame (one field) is sampled at each temporal sampling interval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field consists of either the odd-numbered or even-numbered </a:t>
            </a:r>
            <a:r>
              <a:rPr lang="en-US" sz="2400" dirty="0" smtClean="0"/>
              <a:t>lines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dirty="0"/>
              <a:t>twice as many fields per second as </a:t>
            </a:r>
            <a:r>
              <a:rPr lang="en-US" sz="2400" dirty="0" smtClean="0"/>
              <a:t>the number </a:t>
            </a:r>
            <a:r>
              <a:rPr lang="en-US" sz="2400" dirty="0"/>
              <a:t>of </a:t>
            </a:r>
            <a:r>
              <a:rPr lang="en-US" sz="2400" dirty="0" smtClean="0"/>
              <a:t>frames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7" y="3733800"/>
            <a:ext cx="52863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0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dirty="0"/>
              <a:t>Frames and Fields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2381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6800"/>
            <a:ext cx="2393278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3812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19800" y="3048000"/>
            <a:ext cx="125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Top field</a:t>
            </a:r>
          </a:p>
        </p:txBody>
      </p:sp>
      <p:sp>
        <p:nvSpPr>
          <p:cNvPr id="7" name="Rectangle 6"/>
          <p:cNvSpPr/>
          <p:nvPr/>
        </p:nvSpPr>
        <p:spPr>
          <a:xfrm>
            <a:off x="5805183" y="5867400"/>
            <a:ext cx="173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Bottom field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8262" y="4419600"/>
            <a:ext cx="1173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frame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76650" y="2014538"/>
            <a:ext cx="1809750" cy="13715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50" idx="3"/>
            <a:endCxn id="2052" idx="1"/>
          </p:cNvCxnSpPr>
          <p:nvPr/>
        </p:nvCxnSpPr>
        <p:spPr>
          <a:xfrm>
            <a:off x="3676650" y="3386138"/>
            <a:ext cx="1809750" cy="14430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Color Spaces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ideo needs </a:t>
            </a:r>
            <a:r>
              <a:rPr lang="en-US" dirty="0"/>
              <a:t>a mechanism </a:t>
            </a:r>
            <a:r>
              <a:rPr lang="en-US" dirty="0" smtClean="0"/>
              <a:t>to capture </a:t>
            </a:r>
            <a:r>
              <a:rPr lang="en-US" dirty="0"/>
              <a:t>and represent </a:t>
            </a:r>
            <a:r>
              <a:rPr lang="en-US" dirty="0" smtClean="0"/>
              <a:t>color information</a:t>
            </a:r>
          </a:p>
          <a:p>
            <a:r>
              <a:rPr lang="en-US" dirty="0" smtClean="0"/>
              <a:t>Color images</a:t>
            </a:r>
            <a:r>
              <a:rPr lang="en-US" dirty="0"/>
              <a:t> </a:t>
            </a:r>
            <a:r>
              <a:rPr lang="en-US" dirty="0" smtClean="0"/>
              <a:t>require </a:t>
            </a:r>
            <a:r>
              <a:rPr lang="en-US" dirty="0"/>
              <a:t>at least three numbers per pixel position to represent </a:t>
            </a:r>
            <a:r>
              <a:rPr lang="en-US" dirty="0" smtClean="0"/>
              <a:t>color </a:t>
            </a:r>
            <a:r>
              <a:rPr lang="en-US" dirty="0"/>
              <a:t>accurately.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chosen to represent brightness (luminance or </a:t>
            </a:r>
            <a:r>
              <a:rPr lang="en-US" dirty="0" err="1"/>
              <a:t>luma</a:t>
            </a:r>
            <a:r>
              <a:rPr lang="en-US" dirty="0"/>
              <a:t>) and </a:t>
            </a:r>
            <a:r>
              <a:rPr lang="en-US" dirty="0" smtClean="0"/>
              <a:t>color </a:t>
            </a:r>
            <a:r>
              <a:rPr lang="en-US" dirty="0"/>
              <a:t>is described as </a:t>
            </a:r>
            <a:r>
              <a:rPr lang="en-US" dirty="0" smtClean="0"/>
              <a:t>a color </a:t>
            </a:r>
            <a:r>
              <a:rPr lang="en-US" dirty="0"/>
              <a:t>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types: RBG, </a:t>
            </a:r>
            <a:r>
              <a:rPr lang="en-US" dirty="0" err="1" smtClean="0"/>
              <a:t>YCbCr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RBG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RGB </a:t>
            </a:r>
            <a:r>
              <a:rPr lang="en-US" dirty="0" err="1"/>
              <a:t>colour</a:t>
            </a:r>
            <a:r>
              <a:rPr lang="en-US" dirty="0"/>
              <a:t> space, a </a:t>
            </a:r>
            <a:r>
              <a:rPr lang="en-US" dirty="0" err="1"/>
              <a:t>colour</a:t>
            </a:r>
            <a:r>
              <a:rPr lang="en-US" dirty="0"/>
              <a:t> image sample is represented with three numbers Red, Green and Blue </a:t>
            </a:r>
            <a:endParaRPr lang="en-US" dirty="0" smtClean="0"/>
          </a:p>
          <a:p>
            <a:r>
              <a:rPr lang="en-US" dirty="0"/>
              <a:t>Any </a:t>
            </a:r>
            <a:r>
              <a:rPr lang="en-US" dirty="0" err="1"/>
              <a:t>colour</a:t>
            </a:r>
            <a:r>
              <a:rPr lang="en-US" dirty="0"/>
              <a:t> can be created by combining red, green and blue in varying proportions</a:t>
            </a:r>
          </a:p>
          <a:p>
            <a:r>
              <a:rPr lang="en-US" dirty="0"/>
              <a:t>From a normal viewing distance, the separate components merge to give </a:t>
            </a:r>
            <a:r>
              <a:rPr lang="en-US" dirty="0" smtClean="0"/>
              <a:t>the appearance </a:t>
            </a:r>
            <a:r>
              <a:rPr lang="en-US" dirty="0"/>
              <a:t>of ‘true’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2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YCbCr</a:t>
            </a:r>
            <a:r>
              <a:rPr lang="en-US" b="1" dirty="0" smtClean="0"/>
              <a:t> (YUV)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of the </a:t>
            </a:r>
            <a:r>
              <a:rPr lang="en-US" dirty="0"/>
              <a:t>human visual system (HVS</a:t>
            </a:r>
            <a:r>
              <a:rPr lang="en-US" dirty="0" smtClean="0"/>
              <a:t>), </a:t>
            </a:r>
            <a:r>
              <a:rPr lang="en-US" dirty="0"/>
              <a:t>represent a </a:t>
            </a:r>
            <a:r>
              <a:rPr lang="en-US" dirty="0" smtClean="0"/>
              <a:t>color </a:t>
            </a:r>
            <a:r>
              <a:rPr lang="en-US" dirty="0"/>
              <a:t>image more efficiently by separating the luminance from the </a:t>
            </a:r>
            <a:r>
              <a:rPr lang="en-US" dirty="0" smtClean="0"/>
              <a:t>color </a:t>
            </a:r>
            <a:r>
              <a:rPr lang="en-US" dirty="0"/>
              <a:t>information and representing </a:t>
            </a:r>
            <a:r>
              <a:rPr lang="en-US" dirty="0" err="1"/>
              <a:t>luma</a:t>
            </a:r>
            <a:r>
              <a:rPr lang="en-US" dirty="0"/>
              <a:t> with a higher resolution than </a:t>
            </a:r>
            <a:r>
              <a:rPr lang="en-US" dirty="0" smtClean="0"/>
              <a:t>color</a:t>
            </a:r>
            <a:r>
              <a:rPr lang="en-US" dirty="0"/>
              <a:t>.</a:t>
            </a:r>
          </a:p>
          <a:p>
            <a:r>
              <a:rPr lang="en-US" dirty="0"/>
              <a:t>Y is the </a:t>
            </a:r>
            <a:r>
              <a:rPr lang="en-US" dirty="0" smtClean="0"/>
              <a:t>luminance </a:t>
            </a:r>
            <a:r>
              <a:rPr lang="en-US" dirty="0"/>
              <a:t>component  </a:t>
            </a:r>
            <a:r>
              <a:rPr lang="en-US" dirty="0" smtClean="0"/>
              <a:t>and </a:t>
            </a:r>
            <a:r>
              <a:rPr lang="en-US" dirty="0" err="1" smtClean="0"/>
              <a:t>Cb</a:t>
            </a:r>
            <a:r>
              <a:rPr lang="en-US" dirty="0" smtClean="0"/>
              <a:t>, Cr are </a:t>
            </a:r>
            <a:r>
              <a:rPr lang="en-US" i="1" dirty="0" smtClean="0"/>
              <a:t>color </a:t>
            </a:r>
            <a:r>
              <a:rPr lang="en-US" i="1" dirty="0"/>
              <a:t>difference </a:t>
            </a:r>
            <a:r>
              <a:rPr lang="en-US" dirty="0"/>
              <a:t>(chrominance or </a:t>
            </a:r>
            <a:r>
              <a:rPr lang="en-US" dirty="0" err="1" smtClean="0"/>
              <a:t>chroma</a:t>
            </a:r>
            <a:r>
              <a:rPr lang="en-US" dirty="0" smtClean="0"/>
              <a:t>) components of blue and 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Relation between RBG and YUV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3288" y="1974417"/>
            <a:ext cx="4674624" cy="3518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6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YCbCr</a:t>
            </a:r>
            <a:r>
              <a:rPr lang="en-US" b="1" dirty="0"/>
              <a:t> Sampling </a:t>
            </a:r>
            <a:r>
              <a:rPr lang="en-US" b="1" dirty="0" smtClean="0"/>
              <a:t>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4:4:4 </a:t>
            </a:r>
            <a:r>
              <a:rPr lang="en-US" dirty="0"/>
              <a:t>sampling: chrominance components have same resolution as luminance component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97942" y="3200400"/>
            <a:ext cx="4026658" cy="2917922"/>
            <a:chOff x="385763" y="2057400"/>
            <a:chExt cx="2259012" cy="175577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69900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06413" y="2143125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42925" y="217805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69900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06413" y="2611438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42925" y="2646363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9900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6413" y="3079750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42925" y="31146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71488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8000" y="3548063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42925" y="35845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081088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117600" y="2143125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154113" y="217805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082675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119188" y="2611438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154113" y="2646363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082675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119188" y="3079750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155700" y="31146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082675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1119188" y="3548063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155700" y="35845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730375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766888" y="2143125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801813" y="217805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730375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766888" y="2611438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803400" y="2646363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730375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766888" y="3079750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803400" y="31146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730375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766888" y="3548063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803400" y="35845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2341563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378075" y="2143125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2414588" y="217805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2341563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378075" y="2611438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2414588" y="2646363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2343150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2379663" y="3079750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2414588" y="31146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2343150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2379663" y="3548063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416175" y="35845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08"/>
            <p:cNvSpPr>
              <a:spLocks noChangeArrowheads="1"/>
            </p:cNvSpPr>
            <p:nvPr/>
          </p:nvSpPr>
          <p:spPr bwMode="auto">
            <a:xfrm>
              <a:off x="385763" y="2057400"/>
              <a:ext cx="1100137" cy="903288"/>
            </a:xfrm>
            <a:prstGeom prst="roundRect">
              <a:avLst>
                <a:gd name="adj" fmla="val 176"/>
              </a:avLst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8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YCbCr</a:t>
            </a:r>
            <a:r>
              <a:rPr lang="en-US" b="1" dirty="0"/>
              <a:t> Sampling </a:t>
            </a:r>
            <a:r>
              <a:rPr lang="en-US" b="1" dirty="0" smtClean="0"/>
              <a:t>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4:2:2 sampling (YUY2): </a:t>
            </a:r>
            <a:r>
              <a:rPr lang="en-US" dirty="0" smtClean="0"/>
              <a:t>chrominance components </a:t>
            </a:r>
            <a:r>
              <a:rPr lang="en-US" dirty="0"/>
              <a:t>have half the </a:t>
            </a:r>
            <a:r>
              <a:rPr lang="en-US" dirty="0" smtClean="0"/>
              <a:t>horizontal resolution </a:t>
            </a:r>
            <a:r>
              <a:rPr lang="en-US" dirty="0"/>
              <a:t>of luminance component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362200" y="3352800"/>
            <a:ext cx="4044851" cy="2921508"/>
            <a:chOff x="3805238" y="2057400"/>
            <a:chExt cx="2222500" cy="1755775"/>
          </a:xfrm>
        </p:grpSpPr>
        <p:sp>
          <p:nvSpPr>
            <p:cNvPr id="56" name="Oval 52"/>
            <p:cNvSpPr>
              <a:spLocks noChangeArrowheads="1"/>
            </p:cNvSpPr>
            <p:nvPr/>
          </p:nvSpPr>
          <p:spPr bwMode="auto">
            <a:xfrm>
              <a:off x="3925888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>
              <a:off x="3962400" y="2143125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>
              <a:off x="3998913" y="217805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3925888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/>
            <p:cNvSpPr>
              <a:spLocks noChangeArrowheads="1"/>
            </p:cNvSpPr>
            <p:nvPr/>
          </p:nvSpPr>
          <p:spPr bwMode="auto">
            <a:xfrm>
              <a:off x="3962400" y="2611438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7"/>
            <p:cNvSpPr>
              <a:spLocks noChangeArrowheads="1"/>
            </p:cNvSpPr>
            <p:nvPr/>
          </p:nvSpPr>
          <p:spPr bwMode="auto">
            <a:xfrm>
              <a:off x="3998913" y="2646363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8"/>
            <p:cNvSpPr>
              <a:spLocks noChangeArrowheads="1"/>
            </p:cNvSpPr>
            <p:nvPr/>
          </p:nvSpPr>
          <p:spPr bwMode="auto">
            <a:xfrm>
              <a:off x="3925888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59"/>
            <p:cNvSpPr>
              <a:spLocks noChangeArrowheads="1"/>
            </p:cNvSpPr>
            <p:nvPr/>
          </p:nvSpPr>
          <p:spPr bwMode="auto">
            <a:xfrm>
              <a:off x="3962400" y="3079750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0"/>
            <p:cNvSpPr>
              <a:spLocks noChangeArrowheads="1"/>
            </p:cNvSpPr>
            <p:nvPr/>
          </p:nvSpPr>
          <p:spPr bwMode="auto">
            <a:xfrm>
              <a:off x="3998913" y="31146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3927475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3963988" y="3548063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3998913" y="35845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4537075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5"/>
            <p:cNvSpPr>
              <a:spLocks noChangeArrowheads="1"/>
            </p:cNvSpPr>
            <p:nvPr/>
          </p:nvSpPr>
          <p:spPr bwMode="auto">
            <a:xfrm>
              <a:off x="4538663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6"/>
            <p:cNvSpPr>
              <a:spLocks noChangeArrowheads="1"/>
            </p:cNvSpPr>
            <p:nvPr/>
          </p:nvSpPr>
          <p:spPr bwMode="auto">
            <a:xfrm>
              <a:off x="4538663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7"/>
            <p:cNvSpPr>
              <a:spLocks noChangeArrowheads="1"/>
            </p:cNvSpPr>
            <p:nvPr/>
          </p:nvSpPr>
          <p:spPr bwMode="auto">
            <a:xfrm>
              <a:off x="4538663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8"/>
            <p:cNvSpPr>
              <a:spLocks noChangeArrowheads="1"/>
            </p:cNvSpPr>
            <p:nvPr/>
          </p:nvSpPr>
          <p:spPr bwMode="auto">
            <a:xfrm>
              <a:off x="5186363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69"/>
            <p:cNvSpPr>
              <a:spLocks noChangeArrowheads="1"/>
            </p:cNvSpPr>
            <p:nvPr/>
          </p:nvSpPr>
          <p:spPr bwMode="auto">
            <a:xfrm>
              <a:off x="5222875" y="2143125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70"/>
            <p:cNvSpPr>
              <a:spLocks noChangeArrowheads="1"/>
            </p:cNvSpPr>
            <p:nvPr/>
          </p:nvSpPr>
          <p:spPr bwMode="auto">
            <a:xfrm>
              <a:off x="5257800" y="217805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1"/>
            <p:cNvSpPr>
              <a:spLocks noChangeArrowheads="1"/>
            </p:cNvSpPr>
            <p:nvPr/>
          </p:nvSpPr>
          <p:spPr bwMode="auto">
            <a:xfrm>
              <a:off x="5186363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2"/>
            <p:cNvSpPr>
              <a:spLocks noChangeArrowheads="1"/>
            </p:cNvSpPr>
            <p:nvPr/>
          </p:nvSpPr>
          <p:spPr bwMode="auto">
            <a:xfrm>
              <a:off x="5222875" y="2611438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5259388" y="2646363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74"/>
            <p:cNvSpPr>
              <a:spLocks noChangeArrowheads="1"/>
            </p:cNvSpPr>
            <p:nvPr/>
          </p:nvSpPr>
          <p:spPr bwMode="auto">
            <a:xfrm>
              <a:off x="5186363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5"/>
            <p:cNvSpPr>
              <a:spLocks noChangeArrowheads="1"/>
            </p:cNvSpPr>
            <p:nvPr/>
          </p:nvSpPr>
          <p:spPr bwMode="auto">
            <a:xfrm>
              <a:off x="5222875" y="3079750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6"/>
            <p:cNvSpPr>
              <a:spLocks noChangeArrowheads="1"/>
            </p:cNvSpPr>
            <p:nvPr/>
          </p:nvSpPr>
          <p:spPr bwMode="auto">
            <a:xfrm>
              <a:off x="5259388" y="31146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77"/>
            <p:cNvSpPr>
              <a:spLocks noChangeArrowheads="1"/>
            </p:cNvSpPr>
            <p:nvPr/>
          </p:nvSpPr>
          <p:spPr bwMode="auto">
            <a:xfrm>
              <a:off x="5186363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8"/>
            <p:cNvSpPr>
              <a:spLocks noChangeArrowheads="1"/>
            </p:cNvSpPr>
            <p:nvPr/>
          </p:nvSpPr>
          <p:spPr bwMode="auto">
            <a:xfrm>
              <a:off x="5222875" y="3548063"/>
              <a:ext cx="228600" cy="228600"/>
            </a:xfrm>
            <a:prstGeom prst="ellipse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5259388" y="3584575"/>
              <a:ext cx="228600" cy="22860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80"/>
            <p:cNvSpPr>
              <a:spLocks noChangeArrowheads="1"/>
            </p:cNvSpPr>
            <p:nvPr/>
          </p:nvSpPr>
          <p:spPr bwMode="auto">
            <a:xfrm>
              <a:off x="5797550" y="2106613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81"/>
            <p:cNvSpPr>
              <a:spLocks noChangeArrowheads="1"/>
            </p:cNvSpPr>
            <p:nvPr/>
          </p:nvSpPr>
          <p:spPr bwMode="auto">
            <a:xfrm>
              <a:off x="5797550" y="2574925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82"/>
            <p:cNvSpPr>
              <a:spLocks noChangeArrowheads="1"/>
            </p:cNvSpPr>
            <p:nvPr/>
          </p:nvSpPr>
          <p:spPr bwMode="auto">
            <a:xfrm>
              <a:off x="5799138" y="3043238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3"/>
            <p:cNvSpPr>
              <a:spLocks noChangeArrowheads="1"/>
            </p:cNvSpPr>
            <p:nvPr/>
          </p:nvSpPr>
          <p:spPr bwMode="auto">
            <a:xfrm>
              <a:off x="5799138" y="3511550"/>
              <a:ext cx="228600" cy="22860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109"/>
            <p:cNvSpPr>
              <a:spLocks noChangeArrowheads="1"/>
            </p:cNvSpPr>
            <p:nvPr/>
          </p:nvSpPr>
          <p:spPr bwMode="auto">
            <a:xfrm>
              <a:off x="3805238" y="2057400"/>
              <a:ext cx="1100137" cy="903288"/>
            </a:xfrm>
            <a:prstGeom prst="roundRect">
              <a:avLst>
                <a:gd name="adj" fmla="val 176"/>
              </a:avLst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7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YCbCr</a:t>
            </a:r>
            <a:r>
              <a:rPr lang="en-US" b="1" dirty="0"/>
              <a:t> Sampling </a:t>
            </a:r>
            <a:r>
              <a:rPr lang="en-US" b="1" dirty="0" smtClean="0"/>
              <a:t>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4:2:0 sampling (YV12): chrominance components have half the horizontal and vertical resolution of luminance component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36403"/>
            <a:ext cx="3835088" cy="329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7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Capturing Video</a:t>
            </a:r>
          </a:p>
          <a:p>
            <a:r>
              <a:rPr lang="en-US" dirty="0"/>
              <a:t>Spatial Sampling</a:t>
            </a:r>
          </a:p>
          <a:p>
            <a:r>
              <a:rPr lang="en-US" dirty="0"/>
              <a:t>Temporal Sampling</a:t>
            </a:r>
          </a:p>
          <a:p>
            <a:r>
              <a:rPr lang="en-US" dirty="0"/>
              <a:t>Frames and Fields</a:t>
            </a:r>
          </a:p>
          <a:p>
            <a:r>
              <a:rPr lang="en-US" dirty="0"/>
              <a:t>Color Spaces</a:t>
            </a:r>
          </a:p>
          <a:p>
            <a:r>
              <a:rPr lang="en-US" dirty="0" smtClean="0"/>
              <a:t>RBG</a:t>
            </a:r>
          </a:p>
          <a:p>
            <a:r>
              <a:rPr lang="en-US" dirty="0" err="1"/>
              <a:t>YCbCr</a:t>
            </a:r>
            <a:r>
              <a:rPr lang="en-US" dirty="0"/>
              <a:t> (YUV)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Video Coding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compression (video </a:t>
            </a:r>
            <a:r>
              <a:rPr lang="en-US" dirty="0"/>
              <a:t>coding) is the process of compacting or condensing </a:t>
            </a:r>
            <a:r>
              <a:rPr lang="en-US" dirty="0" smtClean="0"/>
              <a:t>a video</a:t>
            </a:r>
            <a:r>
              <a:rPr lang="en-US" dirty="0"/>
              <a:t> </a:t>
            </a:r>
            <a:r>
              <a:rPr lang="en-US" dirty="0" smtClean="0"/>
              <a:t>into </a:t>
            </a:r>
            <a:r>
              <a:rPr lang="en-US" dirty="0"/>
              <a:t>a smaller number of bits. </a:t>
            </a:r>
            <a:endParaRPr lang="en-US" dirty="0" smtClean="0"/>
          </a:p>
          <a:p>
            <a:r>
              <a:rPr lang="en-US" dirty="0" smtClean="0"/>
              <a:t>Uncompressed video </a:t>
            </a:r>
            <a:r>
              <a:rPr lang="en-US" dirty="0"/>
              <a:t>typically requires </a:t>
            </a:r>
            <a:r>
              <a:rPr lang="en-US" dirty="0" smtClean="0"/>
              <a:t>a large </a:t>
            </a:r>
            <a:r>
              <a:rPr lang="en-US" dirty="0"/>
              <a:t>bitrate </a:t>
            </a:r>
            <a:r>
              <a:rPr lang="en-US" dirty="0" smtClean="0"/>
              <a:t>and </a:t>
            </a:r>
            <a:r>
              <a:rPr lang="en-US" dirty="0"/>
              <a:t>compression is necessary for practical storage and transmission of </a:t>
            </a:r>
            <a:r>
              <a:rPr lang="en-US" dirty="0" smtClean="0"/>
              <a:t>digital video</a:t>
            </a:r>
            <a:r>
              <a:rPr lang="en-US" dirty="0"/>
              <a:t>.</a:t>
            </a:r>
          </a:p>
          <a:p>
            <a:r>
              <a:rPr lang="en-US" dirty="0"/>
              <a:t>Compression involves a complementary pair of systems, a compressor (encoder) </a:t>
            </a:r>
            <a:r>
              <a:rPr lang="en-US" dirty="0" smtClean="0"/>
              <a:t>and a </a:t>
            </a:r>
            <a:r>
              <a:rPr lang="en-US" dirty="0" err="1"/>
              <a:t>decompressor</a:t>
            </a:r>
            <a:r>
              <a:rPr lang="en-US" dirty="0"/>
              <a:t> (decoder). </a:t>
            </a:r>
          </a:p>
        </p:txBody>
      </p:sp>
    </p:spTree>
    <p:extLst>
      <p:ext uri="{BB962C8B-B14F-4D97-AF65-F5344CB8AC3E}">
        <p14:creationId xmlns:p14="http://schemas.microsoft.com/office/powerpoint/2010/main" val="352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Video Coding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compression is achieved by removing </a:t>
            </a:r>
            <a:r>
              <a:rPr lang="en-US" i="1" dirty="0"/>
              <a:t>redundancy</a:t>
            </a:r>
            <a:r>
              <a:rPr lang="en-US" dirty="0"/>
              <a:t>, i.e. components that are not necessary</a:t>
            </a:r>
          </a:p>
          <a:p>
            <a:r>
              <a:rPr lang="en-US" dirty="0"/>
              <a:t>M</a:t>
            </a:r>
            <a:r>
              <a:rPr lang="en-US" dirty="0" smtClean="0"/>
              <a:t>ethods: </a:t>
            </a:r>
            <a:r>
              <a:rPr lang="en-US" i="1" dirty="0" smtClean="0"/>
              <a:t>temporal </a:t>
            </a:r>
            <a:r>
              <a:rPr lang="en-US" dirty="0"/>
              <a:t>and </a:t>
            </a:r>
            <a:r>
              <a:rPr lang="en-US" i="1" dirty="0"/>
              <a:t>spatial </a:t>
            </a:r>
            <a:r>
              <a:rPr lang="en-US" dirty="0"/>
              <a:t>redundancy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581400"/>
            <a:ext cx="9448800" cy="22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Video Codec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ncodes </a:t>
            </a:r>
            <a:r>
              <a:rPr lang="en-US" dirty="0"/>
              <a:t>a source image or video sequence into a </a:t>
            </a:r>
            <a:r>
              <a:rPr lang="en-US" dirty="0" smtClean="0"/>
              <a:t>compressed form </a:t>
            </a:r>
            <a:r>
              <a:rPr lang="en-US" dirty="0"/>
              <a:t>and decodes this to produce a </a:t>
            </a:r>
            <a:r>
              <a:rPr lang="en-US" dirty="0" smtClean="0"/>
              <a:t>copy (lossless) </a:t>
            </a:r>
            <a:r>
              <a:rPr lang="en-US" dirty="0"/>
              <a:t>or </a:t>
            </a:r>
            <a:r>
              <a:rPr lang="en-US" dirty="0" smtClean="0"/>
              <a:t>approximation (</a:t>
            </a:r>
            <a:r>
              <a:rPr lang="en-US" dirty="0" err="1" smtClean="0"/>
              <a:t>lossy</a:t>
            </a:r>
            <a:r>
              <a:rPr lang="en-US" dirty="0" smtClean="0"/>
              <a:t>) </a:t>
            </a:r>
            <a:r>
              <a:rPr lang="en-US" dirty="0"/>
              <a:t>of the source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Consists </a:t>
            </a:r>
            <a:r>
              <a:rPr lang="en-US" dirty="0"/>
              <a:t>of three main functional units: a </a:t>
            </a:r>
            <a:r>
              <a:rPr lang="en-US" i="1" dirty="0"/>
              <a:t>temporal </a:t>
            </a:r>
            <a:r>
              <a:rPr lang="en-US" i="1" dirty="0" smtClean="0"/>
              <a:t>model</a:t>
            </a:r>
            <a:r>
              <a:rPr lang="en-US" dirty="0" smtClean="0"/>
              <a:t>, a </a:t>
            </a:r>
            <a:r>
              <a:rPr lang="en-US" i="1" dirty="0"/>
              <a:t>spatial model </a:t>
            </a:r>
            <a:r>
              <a:rPr lang="en-US" dirty="0"/>
              <a:t>and an </a:t>
            </a:r>
            <a:r>
              <a:rPr lang="en-US" i="1" dirty="0"/>
              <a:t>entropy encoder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3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Video Encoder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741488"/>
            <a:ext cx="9524999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1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Video Decoder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372600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0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Temporal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Purpose: </a:t>
            </a:r>
            <a:r>
              <a:rPr lang="en-US" dirty="0"/>
              <a:t>reduce redundancy between transmitted frames </a:t>
            </a:r>
            <a:endParaRPr lang="en-US" dirty="0" smtClean="0"/>
          </a:p>
          <a:p>
            <a:r>
              <a:rPr lang="en-US" dirty="0" smtClean="0"/>
              <a:t>Input: uncompressed video (frames)</a:t>
            </a:r>
          </a:p>
          <a:p>
            <a:r>
              <a:rPr lang="en-US" dirty="0" smtClean="0"/>
              <a:t>Output: residual frames and motion vectors</a:t>
            </a:r>
          </a:p>
          <a:p>
            <a:r>
              <a:rPr lang="en-US" dirty="0"/>
              <a:t>A practical and widely-used method </a:t>
            </a:r>
            <a:r>
              <a:rPr lang="en-US" dirty="0" smtClean="0"/>
              <a:t>is </a:t>
            </a:r>
            <a:r>
              <a:rPr lang="en-US" dirty="0"/>
              <a:t>Block-based Motion Estimation and Compensation</a:t>
            </a:r>
          </a:p>
        </p:txBody>
      </p:sp>
    </p:spTree>
    <p:extLst>
      <p:ext uri="{BB962C8B-B14F-4D97-AF65-F5344CB8AC3E}">
        <p14:creationId xmlns:p14="http://schemas.microsoft.com/office/powerpoint/2010/main" val="16413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Block-based Motion Estimation and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ompensate </a:t>
            </a:r>
            <a:r>
              <a:rPr lang="en-US" dirty="0"/>
              <a:t>for movement of rectangular sections or ‘blocks’ of the current </a:t>
            </a:r>
            <a:r>
              <a:rPr lang="en-US" dirty="0" smtClean="0"/>
              <a:t>frame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an area in the reference </a:t>
            </a:r>
            <a:r>
              <a:rPr lang="en-US" dirty="0" smtClean="0"/>
              <a:t>frame to find the best match (</a:t>
            </a:r>
            <a:r>
              <a:rPr lang="en-US" i="1" dirty="0"/>
              <a:t>m</a:t>
            </a:r>
            <a:r>
              <a:rPr lang="en-US" i="1" dirty="0" smtClean="0"/>
              <a:t>otion estimation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chosen </a:t>
            </a:r>
            <a:r>
              <a:rPr lang="en-US" dirty="0" smtClean="0"/>
              <a:t>region is subtracted </a:t>
            </a:r>
            <a:r>
              <a:rPr lang="en-US" dirty="0"/>
              <a:t>from the current block to form a residual </a:t>
            </a:r>
            <a:r>
              <a:rPr lang="en-US" i="1" dirty="0"/>
              <a:t>M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 smtClean="0"/>
              <a:t>block (</a:t>
            </a:r>
            <a:r>
              <a:rPr lang="en-US" i="1" dirty="0" smtClean="0"/>
              <a:t>motion compensation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The residual block </a:t>
            </a:r>
            <a:r>
              <a:rPr lang="en-US" dirty="0" smtClean="0"/>
              <a:t>and </a:t>
            </a:r>
            <a:r>
              <a:rPr lang="en-US" dirty="0"/>
              <a:t>the offset between the current block </a:t>
            </a:r>
            <a:r>
              <a:rPr lang="en-US" dirty="0" smtClean="0"/>
              <a:t>and the </a:t>
            </a:r>
            <a:r>
              <a:rPr lang="en-US" dirty="0"/>
              <a:t>position of the candidate region (</a:t>
            </a:r>
            <a:r>
              <a:rPr lang="en-US" i="1" dirty="0"/>
              <a:t>motion vector</a:t>
            </a:r>
            <a:r>
              <a:rPr lang="en-US" dirty="0"/>
              <a:t>) </a:t>
            </a:r>
            <a:r>
              <a:rPr lang="en-US" dirty="0" smtClean="0"/>
              <a:t>are </a:t>
            </a:r>
            <a:r>
              <a:rPr lang="en-US" dirty="0"/>
              <a:t>encoded and transmitted</a:t>
            </a:r>
          </a:p>
        </p:txBody>
      </p:sp>
    </p:spTree>
    <p:extLst>
      <p:ext uri="{BB962C8B-B14F-4D97-AF65-F5344CB8AC3E}">
        <p14:creationId xmlns:p14="http://schemas.microsoft.com/office/powerpoint/2010/main" val="15951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Macroblock</a:t>
            </a:r>
            <a:r>
              <a:rPr lang="en-US" b="1" dirty="0" smtClean="0"/>
              <a:t> &amp; Block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macroblock</a:t>
            </a:r>
            <a:r>
              <a:rPr lang="en-US" dirty="0"/>
              <a:t>, corresponding to a 16×16-pixel region of a frame, is the basic unit for </a:t>
            </a:r>
            <a:r>
              <a:rPr lang="en-US" dirty="0" smtClean="0"/>
              <a:t>motion compensated </a:t>
            </a:r>
            <a:r>
              <a:rPr lang="en-US" dirty="0"/>
              <a:t>prediction in a number of important visual coding standards</a:t>
            </a:r>
          </a:p>
          <a:p>
            <a:r>
              <a:rPr lang="en-US" dirty="0"/>
              <a:t>Block </a:t>
            </a:r>
            <a:r>
              <a:rPr lang="en-US" dirty="0" smtClean="0"/>
              <a:t>Size </a:t>
            </a:r>
            <a:r>
              <a:rPr lang="en-US" dirty="0"/>
              <a:t>smaller motion compensation block sizes can produce better motion compensation results.</a:t>
            </a:r>
          </a:p>
          <a:p>
            <a:r>
              <a:rPr lang="en-US" dirty="0"/>
              <a:t>However, a smaller block size leads to increased complexity (more search operations </a:t>
            </a:r>
            <a:r>
              <a:rPr lang="en-US" dirty="0" smtClean="0"/>
              <a:t>must be </a:t>
            </a:r>
            <a:r>
              <a:rPr lang="en-US" dirty="0"/>
              <a:t>carried out) and an increase in the number of motion vectors that need to be transmitted.</a:t>
            </a:r>
          </a:p>
        </p:txBody>
      </p:sp>
    </p:spTree>
    <p:extLst>
      <p:ext uri="{BB962C8B-B14F-4D97-AF65-F5344CB8AC3E}">
        <p14:creationId xmlns:p14="http://schemas.microsoft.com/office/powerpoint/2010/main" val="4188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Spatial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 </a:t>
            </a:r>
            <a:r>
              <a:rPr lang="en-US" dirty="0" err="1"/>
              <a:t>decorrelate</a:t>
            </a:r>
            <a:r>
              <a:rPr lang="en-US" dirty="0"/>
              <a:t> image or residual data further and to convert it into a form that can </a:t>
            </a:r>
            <a:r>
              <a:rPr lang="en-US" dirty="0" smtClean="0"/>
              <a:t>be efficiently </a:t>
            </a:r>
            <a:r>
              <a:rPr lang="en-US" dirty="0"/>
              <a:t>compressed using an entropy </a:t>
            </a:r>
            <a:r>
              <a:rPr lang="en-US" dirty="0" smtClean="0"/>
              <a:t>coder</a:t>
            </a:r>
          </a:p>
          <a:p>
            <a:r>
              <a:rPr lang="en-US" dirty="0" smtClean="0"/>
              <a:t>Input: </a:t>
            </a:r>
            <a:r>
              <a:rPr lang="en-US" dirty="0"/>
              <a:t>residual </a:t>
            </a:r>
            <a:r>
              <a:rPr lang="en-US" dirty="0" smtClean="0"/>
              <a:t>frames</a:t>
            </a:r>
          </a:p>
          <a:p>
            <a:r>
              <a:rPr lang="en-US" dirty="0" smtClean="0"/>
              <a:t>Output: </a:t>
            </a:r>
            <a:r>
              <a:rPr lang="en-US" dirty="0" err="1"/>
              <a:t>quantised</a:t>
            </a:r>
            <a:r>
              <a:rPr lang="en-US" dirty="0"/>
              <a:t> </a:t>
            </a:r>
            <a:r>
              <a:rPr lang="en-US" dirty="0" smtClean="0"/>
              <a:t>transform coefficients</a:t>
            </a:r>
          </a:p>
          <a:p>
            <a:r>
              <a:rPr lang="en-US" dirty="0" smtClean="0"/>
              <a:t>Three main </a:t>
            </a:r>
            <a:r>
              <a:rPr lang="en-US" dirty="0"/>
              <a:t>components, transformation (</a:t>
            </a:r>
            <a:r>
              <a:rPr lang="en-US" dirty="0" err="1"/>
              <a:t>decorrelates</a:t>
            </a:r>
            <a:r>
              <a:rPr lang="en-US" dirty="0"/>
              <a:t> and compacts the data), </a:t>
            </a:r>
            <a:r>
              <a:rPr lang="en-US" dirty="0" err="1"/>
              <a:t>quantisation</a:t>
            </a:r>
            <a:r>
              <a:rPr lang="en-US" dirty="0"/>
              <a:t> (</a:t>
            </a:r>
            <a:r>
              <a:rPr lang="en-US" dirty="0" smtClean="0"/>
              <a:t>reduces the </a:t>
            </a:r>
            <a:r>
              <a:rPr lang="en-US" dirty="0"/>
              <a:t>precision of the transformed data) and reordering (arranges the data to group </a:t>
            </a:r>
            <a:r>
              <a:rPr lang="en-US" dirty="0" smtClean="0"/>
              <a:t>together significant </a:t>
            </a:r>
            <a:r>
              <a:rPr lang="en-US" dirty="0"/>
              <a:t>values).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onvert </a:t>
            </a:r>
            <a:r>
              <a:rPr lang="en-US" dirty="0"/>
              <a:t>image </a:t>
            </a:r>
            <a:r>
              <a:rPr lang="en-US" dirty="0" smtClean="0"/>
              <a:t>or motion-compensated </a:t>
            </a:r>
            <a:r>
              <a:rPr lang="en-US" dirty="0"/>
              <a:t>residual data into another domain (the transform domain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Popular transforms: </a:t>
            </a:r>
            <a:r>
              <a:rPr lang="en-US" dirty="0"/>
              <a:t>Discrete Cosine Transform (DCT</a:t>
            </a:r>
            <a:r>
              <a:rPr lang="en-US" dirty="0" smtClean="0"/>
              <a:t>), Discrete Wavelet </a:t>
            </a:r>
            <a:r>
              <a:rPr lang="en-US" dirty="0"/>
              <a:t>Transform (DWT or just ‘wavelet</a:t>
            </a:r>
            <a:r>
              <a:rPr lang="en-US" dirty="0" smtClean="0"/>
              <a:t>’)     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Relation between RBG and YUV</a:t>
            </a:r>
          </a:p>
          <a:p>
            <a:r>
              <a:rPr lang="en-US" dirty="0" err="1"/>
              <a:t>YCbCr</a:t>
            </a:r>
            <a:r>
              <a:rPr lang="en-US" dirty="0"/>
              <a:t> Sampling Formats</a:t>
            </a:r>
          </a:p>
          <a:p>
            <a:r>
              <a:rPr lang="en-US" dirty="0"/>
              <a:t>Video Coding Concepts</a:t>
            </a:r>
          </a:p>
          <a:p>
            <a:r>
              <a:rPr lang="en-US" dirty="0"/>
              <a:t>Video Codec</a:t>
            </a:r>
          </a:p>
          <a:p>
            <a:pPr lvl="1"/>
            <a:r>
              <a:rPr lang="en-US" dirty="0"/>
              <a:t>Video Encoder</a:t>
            </a:r>
          </a:p>
          <a:p>
            <a:pPr lvl="1"/>
            <a:r>
              <a:rPr lang="en-US" dirty="0"/>
              <a:t>Video Decoder</a:t>
            </a:r>
          </a:p>
          <a:p>
            <a:r>
              <a:rPr lang="en-US" dirty="0"/>
              <a:t>Temporal Model</a:t>
            </a:r>
          </a:p>
          <a:p>
            <a:pPr lvl="1"/>
            <a:r>
              <a:rPr lang="en-US" dirty="0"/>
              <a:t>Block-based Motion Estimation and Compensation</a:t>
            </a:r>
          </a:p>
          <a:p>
            <a:pPr lvl="1"/>
            <a:r>
              <a:rPr lang="en-US" dirty="0" err="1"/>
              <a:t>Macroblock</a:t>
            </a:r>
            <a:r>
              <a:rPr lang="en-US" dirty="0"/>
              <a:t> &amp; Block Size</a:t>
            </a:r>
          </a:p>
        </p:txBody>
      </p:sp>
    </p:spTree>
    <p:extLst>
      <p:ext uri="{BB962C8B-B14F-4D97-AF65-F5344CB8AC3E}">
        <p14:creationId xmlns:p14="http://schemas.microsoft.com/office/powerpoint/2010/main" val="23885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Discrete Cosine Transform (DCT)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AXA</a:t>
            </a:r>
            <a:r>
              <a:rPr lang="en-US" baseline="30000" dirty="0" smtClean="0"/>
              <a:t>T</a:t>
            </a:r>
          </a:p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b="1" dirty="0"/>
              <a:t>X </a:t>
            </a:r>
            <a:r>
              <a:rPr lang="en-US" dirty="0"/>
              <a:t>is a matrix of samples, </a:t>
            </a:r>
            <a:r>
              <a:rPr lang="en-US" b="1" dirty="0"/>
              <a:t>Y </a:t>
            </a:r>
            <a:r>
              <a:rPr lang="en-US" dirty="0"/>
              <a:t>is a matrix of coefficients and </a:t>
            </a:r>
            <a:r>
              <a:rPr lang="en-US" b="1" dirty="0"/>
              <a:t>A </a:t>
            </a:r>
            <a:r>
              <a:rPr lang="en-US" dirty="0"/>
              <a:t>is an 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 smtClean="0"/>
              <a:t>transform matrix</a:t>
            </a:r>
            <a:r>
              <a:rPr lang="en-US" dirty="0"/>
              <a:t>. The elements of </a:t>
            </a:r>
            <a:r>
              <a:rPr lang="en-US" b="1" dirty="0"/>
              <a:t>A </a:t>
            </a:r>
            <a:r>
              <a:rPr lang="en-US" dirty="0"/>
              <a:t>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coefficients can be considered as ‘weights’ of a </a:t>
            </a:r>
            <a:r>
              <a:rPr lang="en-US" dirty="0" smtClean="0"/>
              <a:t>set of </a:t>
            </a:r>
            <a:r>
              <a:rPr lang="en-US" dirty="0"/>
              <a:t>standard </a:t>
            </a:r>
            <a:r>
              <a:rPr lang="en-US" i="1" dirty="0" smtClean="0"/>
              <a:t>basic </a:t>
            </a:r>
            <a:r>
              <a:rPr lang="en-US" i="1" dirty="0"/>
              <a:t>patterns</a:t>
            </a:r>
            <a:r>
              <a:rPr lang="en-US" dirty="0"/>
              <a:t>. Any image block may be reconstructed by combining all 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basis </a:t>
            </a:r>
            <a:r>
              <a:rPr lang="en-US" dirty="0"/>
              <a:t>patterns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848600" cy="117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9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Quantisation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73958"/>
            <a:ext cx="8229600" cy="47744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quantiser</a:t>
            </a:r>
            <a:r>
              <a:rPr lang="en-US" dirty="0"/>
              <a:t> maps a signal with a range of values X to a </a:t>
            </a:r>
            <a:r>
              <a:rPr lang="en-US" dirty="0" err="1"/>
              <a:t>quantised</a:t>
            </a:r>
            <a:r>
              <a:rPr lang="en-US" dirty="0"/>
              <a:t> signal with a reduced </a:t>
            </a:r>
            <a:r>
              <a:rPr lang="en-US" dirty="0" smtClean="0"/>
              <a:t>range of </a:t>
            </a:r>
            <a:r>
              <a:rPr lang="en-US" dirty="0"/>
              <a:t>values </a:t>
            </a:r>
            <a:r>
              <a:rPr lang="en-US" dirty="0" smtClean="0"/>
              <a:t>Y (reduce bit length).</a:t>
            </a:r>
          </a:p>
          <a:p>
            <a:pPr marL="0" indent="0" algn="ctr">
              <a:buNone/>
            </a:pPr>
            <a:r>
              <a:rPr lang="en-US" dirty="0" smtClean="0"/>
              <a:t>            Where QP is step size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uantization </a:t>
            </a:r>
            <a:r>
              <a:rPr lang="en-US" dirty="0"/>
              <a:t>is not </a:t>
            </a:r>
            <a:r>
              <a:rPr lang="en-US" dirty="0" smtClean="0"/>
              <a:t>reversible</a:t>
            </a:r>
          </a:p>
          <a:p>
            <a:r>
              <a:rPr lang="en-US" dirty="0"/>
              <a:t>If the step </a:t>
            </a:r>
            <a:r>
              <a:rPr lang="en-US" dirty="0" smtClean="0"/>
              <a:t>size is </a:t>
            </a:r>
            <a:r>
              <a:rPr lang="en-US" dirty="0"/>
              <a:t>large, the range of </a:t>
            </a:r>
            <a:r>
              <a:rPr lang="en-US" dirty="0" err="1"/>
              <a:t>quantised</a:t>
            </a:r>
            <a:r>
              <a:rPr lang="en-US" dirty="0"/>
              <a:t> values is small and can therefore be </a:t>
            </a:r>
            <a:r>
              <a:rPr lang="en-US" dirty="0" smtClean="0"/>
              <a:t>highly compressed and </a:t>
            </a:r>
            <a:r>
              <a:rPr lang="en-US" dirty="0" err="1" smtClean="0"/>
              <a:t>and</a:t>
            </a:r>
            <a:r>
              <a:rPr lang="en-US" dirty="0" smtClean="0"/>
              <a:t> vice versa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24384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6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Reordering and Zero Encoding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5720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23" y="2057400"/>
            <a:ext cx="354330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5410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Raster scan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5410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Z-scan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3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Reordering and Zero Encoding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Run-level </a:t>
            </a:r>
            <a:r>
              <a:rPr lang="en-US" dirty="0" smtClean="0"/>
              <a:t>encode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run, level) pairs where run indicates the number of zeros preceding a nonzero coefficient and level indicates the magnitude of the nonzero coefficient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429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array: 16,0,0,−3,5,6,0,0,0,0,−7, . . .</a:t>
            </a:r>
          </a:p>
          <a:p>
            <a:r>
              <a:rPr lang="en-US" sz="2400" dirty="0"/>
              <a:t>Output values: (0,16),(2,−3),(0,5),(0,6),(4,−7). . 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8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Entropy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 converts symbols into </a:t>
            </a:r>
            <a:r>
              <a:rPr lang="en-US" dirty="0"/>
              <a:t>a compressed </a:t>
            </a:r>
            <a:r>
              <a:rPr lang="en-US" dirty="0" err="1"/>
              <a:t>bitstream</a:t>
            </a:r>
            <a:r>
              <a:rPr lang="en-US" dirty="0"/>
              <a:t> suitable for transmission or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Input: </a:t>
            </a:r>
            <a:r>
              <a:rPr lang="en-US" dirty="0" err="1"/>
              <a:t>quantised</a:t>
            </a:r>
            <a:r>
              <a:rPr lang="en-US" dirty="0"/>
              <a:t> transform </a:t>
            </a:r>
            <a:r>
              <a:rPr lang="en-US" dirty="0" smtClean="0"/>
              <a:t>coefficients, </a:t>
            </a:r>
            <a:r>
              <a:rPr lang="en-US" dirty="0"/>
              <a:t>motion </a:t>
            </a:r>
            <a:r>
              <a:rPr lang="en-US" dirty="0" smtClean="0"/>
              <a:t>vectors, . . .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Encoding method: </a:t>
            </a:r>
            <a:r>
              <a:rPr lang="en-US" dirty="0"/>
              <a:t>Predictive </a:t>
            </a:r>
            <a:r>
              <a:rPr lang="en-US" dirty="0" smtClean="0"/>
              <a:t>Coding, </a:t>
            </a:r>
            <a:r>
              <a:rPr lang="en-US" dirty="0"/>
              <a:t>Variable-length </a:t>
            </a:r>
            <a:r>
              <a:rPr lang="en-US" dirty="0" smtClean="0"/>
              <a:t>Coding, </a:t>
            </a:r>
            <a:r>
              <a:rPr lang="en-US" dirty="0"/>
              <a:t>Arithmetic Coding</a:t>
            </a:r>
          </a:p>
        </p:txBody>
      </p:sp>
    </p:spTree>
    <p:extLst>
      <p:ext uri="{BB962C8B-B14F-4D97-AF65-F5344CB8AC3E}">
        <p14:creationId xmlns:p14="http://schemas.microsoft.com/office/powerpoint/2010/main" val="8218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elements of the current block or </a:t>
            </a:r>
            <a:r>
              <a:rPr lang="en-US" dirty="0" err="1"/>
              <a:t>macroblock</a:t>
            </a:r>
            <a:r>
              <a:rPr lang="en-US" dirty="0"/>
              <a:t> from </a:t>
            </a:r>
            <a:r>
              <a:rPr lang="en-US" dirty="0" smtClean="0"/>
              <a:t>previously-encoded data </a:t>
            </a:r>
            <a:r>
              <a:rPr lang="en-US" dirty="0"/>
              <a:t>and encoding the difference between the prediction and the actual value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60688" y="3867150"/>
            <a:ext cx="2185987" cy="1741488"/>
            <a:chOff x="2960688" y="3867150"/>
            <a:chExt cx="2185987" cy="174148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971800" y="3886200"/>
              <a:ext cx="1588" cy="172243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960688" y="38687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71800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87700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51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210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369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528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2687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4846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00588" y="38671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918075" y="3867150"/>
              <a:ext cx="228600" cy="230188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962275" y="40846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71800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1892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4051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210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8369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0528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2687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484688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702175" y="40830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918075" y="40846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962275" y="43005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971800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189288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405188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621088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838575" y="43005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52888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268788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486275" y="42989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702175" y="43005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918075" y="43005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62275" y="45164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71800" y="45148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189288" y="45148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405188" y="45148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621088" y="45148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836988" y="4516438"/>
              <a:ext cx="228600" cy="228600"/>
            </a:xfrm>
            <a:prstGeom prst="rect">
              <a:avLst/>
            </a:prstGeom>
            <a:solidFill>
              <a:srgbClr val="FF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16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500">
                  <a:solidFill>
                    <a:srgbClr val="000000"/>
                  </a:solidFill>
                  <a:ea typeface="DejaVu LGC Sans" charset="0"/>
                  <a:cs typeface="DejaVu LGC Sans" charset="0"/>
                </a:rPr>
                <a:t>B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052888" y="4514850"/>
              <a:ext cx="228600" cy="228600"/>
            </a:xfrm>
            <a:prstGeom prst="rect">
              <a:avLst/>
            </a:prstGeom>
            <a:solidFill>
              <a:srgbClr val="0047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16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500">
                  <a:solidFill>
                    <a:srgbClr val="000000"/>
                  </a:solidFill>
                  <a:ea typeface="DejaVu LGC Sans" charset="0"/>
                  <a:cs typeface="DejaVu LGC Sans" charset="0"/>
                </a:rPr>
                <a:t>C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268788" y="45148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484688" y="45148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702175" y="45164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918075" y="45164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962275" y="47323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71800" y="47307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189288" y="47307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405188" y="47307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621088" y="4730750"/>
              <a:ext cx="228600" cy="228600"/>
            </a:xfrm>
            <a:prstGeom prst="rect">
              <a:avLst/>
            </a:prstGeom>
            <a:solidFill>
              <a:srgbClr val="23FF23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16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500">
                  <a:solidFill>
                    <a:srgbClr val="000000"/>
                  </a:solidFill>
                  <a:ea typeface="DejaVu LGC Sans" charset="0"/>
                  <a:cs typeface="DejaVu LGC Sans" charset="0"/>
                </a:rPr>
                <a:t>A</a:t>
              </a: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838575" y="4732338"/>
              <a:ext cx="228600" cy="22860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16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500">
                  <a:solidFill>
                    <a:srgbClr val="000000"/>
                  </a:solidFill>
                  <a:ea typeface="DejaVu LGC Sans" charset="0"/>
                  <a:cs typeface="DejaVu LGC Sans" charset="0"/>
                </a:rPr>
                <a:t>X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052888" y="47307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68788" y="47307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486275" y="47307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4702175" y="47323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918075" y="47323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962275" y="49482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973388" y="49466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189288" y="49466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405188" y="49466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622675" y="49482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838575" y="49482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052888" y="49466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270375" y="49466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486275" y="49482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702175" y="49482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918075" y="49482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2962275" y="51641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2971800" y="51625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189288" y="51625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3405188" y="51625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621088" y="51641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3838575" y="51641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052888" y="51625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4268788" y="51625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4486275" y="51641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702175" y="51641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4918075" y="51641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2962275" y="5380038"/>
              <a:ext cx="1828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2973388" y="53784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189288" y="53784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405188" y="53784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622675" y="53800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3838575" y="53800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4052888" y="53784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4270375" y="5378450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486275" y="53800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4702175" y="53800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4918075" y="5380038"/>
              <a:ext cx="228600" cy="228600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93"/>
          <p:cNvSpPr txBox="1">
            <a:spLocks noChangeArrowheads="1"/>
          </p:cNvSpPr>
          <p:nvPr/>
        </p:nvSpPr>
        <p:spPr bwMode="auto">
          <a:xfrm>
            <a:off x="2057400" y="5715000"/>
            <a:ext cx="4572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9pPr>
          </a:lstStyle>
          <a:p>
            <a:pPr>
              <a:lnSpc>
                <a:spcPct val="116000"/>
              </a:lnSpc>
              <a:buClrTx/>
              <a:buFontTx/>
              <a:buNone/>
            </a:pPr>
            <a:r>
              <a:rPr lang="en-GB" sz="2000" dirty="0"/>
              <a:t>Motion vector X is predicted from Vectors A, B and C</a:t>
            </a:r>
          </a:p>
        </p:txBody>
      </p:sp>
    </p:spTree>
    <p:extLst>
      <p:ext uri="{BB962C8B-B14F-4D97-AF65-F5344CB8AC3E}">
        <p14:creationId xmlns:p14="http://schemas.microsoft.com/office/powerpoint/2010/main" val="29090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Variable-length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aps </a:t>
            </a:r>
            <a:r>
              <a:rPr lang="en-US" sz="2400" dirty="0"/>
              <a:t>input symbols to a series of </a:t>
            </a:r>
            <a:r>
              <a:rPr lang="en-US" sz="2400" dirty="0" err="1"/>
              <a:t>codewords</a:t>
            </a:r>
            <a:r>
              <a:rPr lang="en-US" sz="2400" dirty="0"/>
              <a:t> (variable </a:t>
            </a:r>
            <a:r>
              <a:rPr lang="en-US" sz="2400" dirty="0" smtClean="0"/>
              <a:t>length codes </a:t>
            </a:r>
            <a:r>
              <a:rPr lang="en-US" sz="2400" dirty="0"/>
              <a:t>or VLCs). </a:t>
            </a:r>
            <a:endParaRPr lang="en-US" sz="2400" dirty="0" smtClean="0"/>
          </a:p>
          <a:p>
            <a:r>
              <a:rPr lang="en-US" sz="2400" dirty="0" smtClean="0"/>
              <a:t>Less </a:t>
            </a:r>
            <a:r>
              <a:rPr lang="en-US" sz="2400" dirty="0"/>
              <a:t>common symbols are represented with long </a:t>
            </a:r>
            <a:r>
              <a:rPr lang="en-US" sz="2400" dirty="0" smtClean="0"/>
              <a:t>VLCs and vice versa</a:t>
            </a:r>
          </a:p>
          <a:p>
            <a:r>
              <a:rPr lang="en-US" sz="2400" dirty="0" smtClean="0"/>
              <a:t>Method: </a:t>
            </a:r>
            <a:r>
              <a:rPr lang="en-US" sz="2400" b="1" i="1" dirty="0"/>
              <a:t>Huffman Coding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4245768"/>
            <a:ext cx="4595812" cy="1744663"/>
            <a:chOff x="890588" y="3657600"/>
            <a:chExt cx="4595812" cy="1744663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987425" y="4033838"/>
              <a:ext cx="2844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90588" y="3657600"/>
              <a:ext cx="304482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Vector     Probability(p)     log2(1/p)</a:t>
              </a:r>
              <a:r>
                <a:rPr lang="ar-SA" sz="1500" dirty="0">
                  <a:cs typeface="Arial" charset="0"/>
                </a:rPr>
                <a:t>‏</a:t>
              </a:r>
              <a:endParaRPr lang="en-GB" sz="1500" dirty="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87425" y="3673475"/>
              <a:ext cx="284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87425" y="5400675"/>
              <a:ext cx="284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890588" y="4017963"/>
              <a:ext cx="304482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   -2                   0.1                 3.32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92175" y="4270375"/>
              <a:ext cx="304482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   -1                   0.2                 2.32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92175" y="4521200"/>
              <a:ext cx="304482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    0                   0.4                 1.32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92175" y="4773613"/>
              <a:ext cx="304482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    1                   0.2                 2.32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892175" y="4989513"/>
              <a:ext cx="304482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    2                   0.1                 3.32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86200" y="4570413"/>
              <a:ext cx="16002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14950" y="3186110"/>
            <a:ext cx="3867150" cy="3216275"/>
            <a:chOff x="6045200" y="3081338"/>
            <a:chExt cx="3867150" cy="3216275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8456613" y="5942013"/>
              <a:ext cx="685800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p=0.1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9226550" y="5942013"/>
              <a:ext cx="685800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p=0.1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6945313" y="5942013"/>
              <a:ext cx="685800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p=0.2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7643813" y="5942013"/>
              <a:ext cx="685800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p=0.2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45200" y="3081338"/>
              <a:ext cx="3711575" cy="2897187"/>
              <a:chOff x="6045200" y="3081338"/>
              <a:chExt cx="3711575" cy="2897187"/>
            </a:xfrm>
          </p:grpSpPr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8094663" y="3954463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C</a:t>
                </a: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8877300" y="4702175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A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9299575" y="5521325"/>
                <a:ext cx="457200" cy="457200"/>
              </a:xfrm>
              <a:prstGeom prst="rect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-2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8542338" y="5521325"/>
                <a:ext cx="457200" cy="457200"/>
              </a:xfrm>
              <a:prstGeom prst="rect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2</a:t>
                </a:r>
              </a:p>
            </p:txBody>
          </p:sp>
          <p:sp>
            <p:nvSpPr>
              <p:cNvPr id="26" name="Oval 22"/>
              <p:cNvSpPr>
                <a:spLocks noChangeArrowheads="1"/>
              </p:cNvSpPr>
              <p:nvPr/>
            </p:nvSpPr>
            <p:spPr bwMode="auto">
              <a:xfrm>
                <a:off x="7402513" y="4702175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B</a:t>
                </a: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7715250" y="5521325"/>
                <a:ext cx="457200" cy="457200"/>
              </a:xfrm>
              <a:prstGeom prst="rect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-1</a:t>
                </a: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6994525" y="5521325"/>
                <a:ext cx="457200" cy="457200"/>
              </a:xfrm>
              <a:prstGeom prst="rect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1</a:t>
                </a:r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7042150" y="3081338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D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6045200" y="4430713"/>
                <a:ext cx="6858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1500"/>
                  <a:t>p=0.4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6096000" y="4008438"/>
                <a:ext cx="457200" cy="457200"/>
              </a:xfrm>
              <a:prstGeom prst="rect">
                <a:avLst/>
              </a:prstGeom>
              <a:solidFill>
                <a:srgbClr val="99CC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116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0</a:t>
                </a:r>
              </a:p>
            </p:txBody>
          </p:sp>
          <p:cxnSp>
            <p:nvCxnSpPr>
              <p:cNvPr id="32" name="AutoShape 30"/>
              <p:cNvCxnSpPr>
                <a:cxnSpLocks noChangeShapeType="1"/>
                <a:stCxn id="24" idx="0"/>
                <a:endCxn id="23" idx="5"/>
              </p:cNvCxnSpPr>
              <p:nvPr/>
            </p:nvCxnSpPr>
            <p:spPr bwMode="auto">
              <a:xfrm flipH="1" flipV="1">
                <a:off x="9267825" y="5092700"/>
                <a:ext cx="260350" cy="42862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31"/>
              <p:cNvCxnSpPr>
                <a:cxnSpLocks noChangeShapeType="1"/>
                <a:stCxn id="25" idx="0"/>
                <a:endCxn id="23" idx="3"/>
              </p:cNvCxnSpPr>
              <p:nvPr/>
            </p:nvCxnSpPr>
            <p:spPr bwMode="auto">
              <a:xfrm flipV="1">
                <a:off x="8770938" y="5092700"/>
                <a:ext cx="173037" cy="42862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2"/>
              <p:cNvCxnSpPr>
                <a:cxnSpLocks noChangeShapeType="1"/>
                <a:stCxn id="28" idx="0"/>
                <a:endCxn id="26" idx="3"/>
              </p:cNvCxnSpPr>
              <p:nvPr/>
            </p:nvCxnSpPr>
            <p:spPr bwMode="auto">
              <a:xfrm flipV="1">
                <a:off x="7223125" y="5092700"/>
                <a:ext cx="247650" cy="42862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33"/>
              <p:cNvCxnSpPr>
                <a:cxnSpLocks noChangeShapeType="1"/>
                <a:stCxn id="27" idx="0"/>
                <a:endCxn id="26" idx="5"/>
              </p:cNvCxnSpPr>
              <p:nvPr/>
            </p:nvCxnSpPr>
            <p:spPr bwMode="auto">
              <a:xfrm flipH="1" flipV="1">
                <a:off x="7793038" y="5092700"/>
                <a:ext cx="150812" cy="42862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34"/>
              <p:cNvCxnSpPr>
                <a:cxnSpLocks noChangeShapeType="1"/>
                <a:stCxn id="26" idx="7"/>
                <a:endCxn id="22" idx="3"/>
              </p:cNvCxnSpPr>
              <p:nvPr/>
            </p:nvCxnSpPr>
            <p:spPr bwMode="auto">
              <a:xfrm flipV="1">
                <a:off x="7793038" y="4344988"/>
                <a:ext cx="368300" cy="423862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35"/>
              <p:cNvCxnSpPr>
                <a:cxnSpLocks noChangeShapeType="1"/>
                <a:stCxn id="23" idx="1"/>
                <a:endCxn id="22" idx="5"/>
              </p:cNvCxnSpPr>
              <p:nvPr/>
            </p:nvCxnSpPr>
            <p:spPr bwMode="auto">
              <a:xfrm flipH="1" flipV="1">
                <a:off x="8485188" y="4344988"/>
                <a:ext cx="458787" cy="423862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36"/>
              <p:cNvCxnSpPr>
                <a:cxnSpLocks noChangeShapeType="1"/>
                <a:stCxn id="31" idx="0"/>
                <a:endCxn id="29" idx="3"/>
              </p:cNvCxnSpPr>
              <p:nvPr/>
            </p:nvCxnSpPr>
            <p:spPr bwMode="auto">
              <a:xfrm flipV="1">
                <a:off x="6324600" y="3471863"/>
                <a:ext cx="785813" cy="53657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37"/>
              <p:cNvCxnSpPr>
                <a:cxnSpLocks noChangeShapeType="1"/>
                <a:stCxn id="22" idx="1"/>
                <a:endCxn id="29" idx="5"/>
              </p:cNvCxnSpPr>
              <p:nvPr/>
            </p:nvCxnSpPr>
            <p:spPr bwMode="auto">
              <a:xfrm flipH="1" flipV="1">
                <a:off x="7432675" y="3471863"/>
                <a:ext cx="728663" cy="54927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7305675" y="5078413"/>
                <a:ext cx="6858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1500"/>
                  <a:t>p=0.4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8816975" y="5078413"/>
                <a:ext cx="6858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1500"/>
                  <a:t>p=0.2</a:t>
                </a: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8026400" y="4322763"/>
                <a:ext cx="6858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1500"/>
                  <a:t>p=0.6</a:t>
                </a: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6946900" y="3457575"/>
                <a:ext cx="6858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1500"/>
                  <a:t>p=1.0</a:t>
                </a: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6515100" y="3349625"/>
                <a:ext cx="3667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7667625" y="3349625"/>
                <a:ext cx="3667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7775575" y="4214813"/>
                <a:ext cx="3667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7" name="Text Box 45"/>
              <p:cNvSpPr txBox="1">
                <a:spLocks noChangeArrowheads="1"/>
              </p:cNvSpPr>
              <p:nvPr/>
            </p:nvSpPr>
            <p:spPr bwMode="auto">
              <a:xfrm>
                <a:off x="8639175" y="4214813"/>
                <a:ext cx="3667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8" name="Text Box 46"/>
              <p:cNvSpPr txBox="1">
                <a:spLocks noChangeArrowheads="1"/>
              </p:cNvSpPr>
              <p:nvPr/>
            </p:nvSpPr>
            <p:spPr bwMode="auto">
              <a:xfrm>
                <a:off x="8640763" y="4970463"/>
                <a:ext cx="366712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9" name="Text Box 47"/>
              <p:cNvSpPr txBox="1">
                <a:spLocks noChangeArrowheads="1"/>
              </p:cNvSpPr>
              <p:nvPr/>
            </p:nvSpPr>
            <p:spPr bwMode="auto">
              <a:xfrm>
                <a:off x="9324975" y="4970463"/>
                <a:ext cx="3667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7812088" y="4970463"/>
                <a:ext cx="366712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7092950" y="4970463"/>
                <a:ext cx="3667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1800" y="6111798"/>
            <a:ext cx="299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Codeword</a:t>
            </a:r>
            <a:r>
              <a:rPr lang="en-US" sz="2000" dirty="0" smtClean="0"/>
              <a:t> of vector 2: 001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Converts data </a:t>
            </a:r>
            <a:r>
              <a:rPr lang="en-US" sz="2800" dirty="0"/>
              <a:t>symbols into a single fractional number </a:t>
            </a:r>
            <a:endParaRPr lang="en-US" sz="28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ptimize fractional </a:t>
            </a:r>
            <a:r>
              <a:rPr lang="en-US" sz="2800" dirty="0"/>
              <a:t>number of bits required to represent each </a:t>
            </a:r>
            <a:r>
              <a:rPr lang="en-US" sz="2800" dirty="0" smtClean="0"/>
              <a:t>symbol</a:t>
            </a:r>
          </a:p>
          <a:p>
            <a:r>
              <a:rPr lang="en-US" sz="2800" dirty="0" smtClean="0"/>
              <a:t>Ex: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5275" y="4121150"/>
            <a:ext cx="4124325" cy="1746250"/>
            <a:chOff x="855663" y="3117850"/>
            <a:chExt cx="4124325" cy="174625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985838" y="3494088"/>
              <a:ext cx="3852862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55663" y="3117850"/>
              <a:ext cx="4122737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Vector     Probability(p)     log2(1/p)     sub-range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85838" y="3133725"/>
              <a:ext cx="3852862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85838" y="4862513"/>
              <a:ext cx="3852862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855663" y="3478213"/>
              <a:ext cx="4122737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   -2                   0.1                 3.32             </a:t>
              </a:r>
              <a:r>
                <a:rPr lang="en-GB" sz="1500" dirty="0">
                  <a:solidFill>
                    <a:srgbClr val="FF0000"/>
                  </a:solidFill>
                </a:rPr>
                <a:t>0.0-0.1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55663" y="3730625"/>
              <a:ext cx="4122737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   -1                   0.2                 2.32            </a:t>
              </a:r>
              <a:r>
                <a:rPr lang="en-GB" sz="1500" dirty="0">
                  <a:solidFill>
                    <a:srgbClr val="FF0000"/>
                  </a:solidFill>
                </a:rPr>
                <a:t> 0.1-0.3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57250" y="3981450"/>
              <a:ext cx="4122738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    0                   0.4                 1.32             </a:t>
              </a:r>
              <a:r>
                <a:rPr lang="en-GB" sz="1500" dirty="0">
                  <a:solidFill>
                    <a:srgbClr val="FF0000"/>
                  </a:solidFill>
                </a:rPr>
                <a:t>0.3-0.7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57250" y="4233863"/>
              <a:ext cx="4122738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/>
                <a:t>    1                   0.2                 2.32             </a:t>
              </a:r>
              <a:r>
                <a:rPr lang="en-GB" sz="1500">
                  <a:solidFill>
                    <a:srgbClr val="FF0000"/>
                  </a:solidFill>
                </a:rPr>
                <a:t>0.7-0.9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857250" y="4449763"/>
              <a:ext cx="4122738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1500" dirty="0"/>
                <a:t>    2                   0.1                 3.32             </a:t>
              </a:r>
              <a:r>
                <a:rPr lang="en-GB" sz="1500" dirty="0">
                  <a:solidFill>
                    <a:srgbClr val="FF0000"/>
                  </a:solidFill>
                </a:rPr>
                <a:t>0.9-1.0</a:t>
              </a:r>
            </a:p>
          </p:txBody>
        </p:sp>
      </p:grp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65588"/>
            <a:ext cx="4787900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</a:t>
            </a:r>
            <a:r>
              <a:rPr lang="en-US" b="1" dirty="0" smtClean="0"/>
              <a:t>Encoding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S</a:t>
            </a:r>
            <a:r>
              <a:rPr lang="en-GB" sz="2400" dirty="0" smtClean="0"/>
              <a:t>equence </a:t>
            </a:r>
            <a:r>
              <a:rPr lang="en-GB" sz="2400" dirty="0"/>
              <a:t>data (</a:t>
            </a:r>
            <a:r>
              <a:rPr lang="en-GB" sz="2400" dirty="0">
                <a:solidFill>
                  <a:srgbClr val="00AE00"/>
                </a:solidFill>
              </a:rPr>
              <a:t>0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AE00"/>
                </a:solidFill>
              </a:rPr>
              <a:t>-1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00AE00"/>
                </a:solidFill>
              </a:rPr>
              <a:t> 0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AE00"/>
                </a:solidFill>
              </a:rPr>
              <a:t>2</a:t>
            </a:r>
            <a:r>
              <a:rPr lang="en-GB" sz="2400" dirty="0"/>
              <a:t>)</a:t>
            </a:r>
            <a:r>
              <a:rPr lang="ar-SA" sz="2400" dirty="0">
                <a:cs typeface="Arial" charset="0"/>
              </a:rPr>
              <a:t>‏</a:t>
            </a: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2095500"/>
            <a:ext cx="4343400" cy="4381500"/>
            <a:chOff x="6100763" y="1806575"/>
            <a:chExt cx="3729037" cy="381281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6272213" y="2124075"/>
              <a:ext cx="30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583363" y="2124075"/>
              <a:ext cx="6096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183438" y="2124075"/>
              <a:ext cx="1217612" cy="1588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029700" y="2124075"/>
              <a:ext cx="30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8405813" y="2124075"/>
              <a:ext cx="6096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272213" y="200342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583363" y="200342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183438" y="200342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405813" y="200342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9029700" y="2003425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340850" y="2003425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164263" y="1806575"/>
              <a:ext cx="3436937" cy="242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>
                  <a:cs typeface="Times New Roman" pitchFamily="16" charset="0"/>
                </a:rPr>
                <a:t>0         0.1                    0.3                                             0.7                    0.9         1.0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264275" y="2251075"/>
              <a:ext cx="230188" cy="72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sz="800">
                  <a:cs typeface="Times New Roman" pitchFamily="16" charset="0"/>
                </a:rPr>
                <a:t>  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256338" y="2106613"/>
              <a:ext cx="3117850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>
                  <a:cs typeface="Times New Roman" pitchFamily="16" charset="0"/>
                </a:rPr>
                <a:t>(</a:t>
              </a:r>
              <a:r>
                <a:rPr lang="en-GB" sz="900" b="1" dirty="0">
                  <a:solidFill>
                    <a:srgbClr val="00B050"/>
                  </a:solidFill>
                  <a:cs typeface="Times New Roman" pitchFamily="16" charset="0"/>
                </a:rPr>
                <a:t>-2</a:t>
              </a:r>
              <a:r>
                <a:rPr lang="en-GB" sz="900" b="1" dirty="0">
                  <a:cs typeface="Times New Roman" pitchFamily="16" charset="0"/>
                </a:rPr>
                <a:t>)            (</a:t>
              </a:r>
              <a:r>
                <a:rPr lang="en-GB" sz="900" b="1" dirty="0">
                  <a:solidFill>
                    <a:srgbClr val="00B050"/>
                  </a:solidFill>
                  <a:cs typeface="Times New Roman" pitchFamily="16" charset="0"/>
                </a:rPr>
                <a:t>-1</a:t>
              </a:r>
              <a:r>
                <a:rPr lang="en-GB" sz="900" b="1" dirty="0">
                  <a:cs typeface="Times New Roman" pitchFamily="16" charset="0"/>
                </a:rPr>
                <a:t>)                                  (</a:t>
              </a:r>
              <a:r>
                <a:rPr lang="en-GB" sz="900" b="1" dirty="0">
                  <a:solidFill>
                    <a:srgbClr val="00AE00"/>
                  </a:solidFill>
                  <a:cs typeface="Times New Roman" pitchFamily="16" charset="0"/>
                </a:rPr>
                <a:t>0</a:t>
              </a:r>
              <a:r>
                <a:rPr lang="en-GB" sz="900" b="1" dirty="0">
                  <a:cs typeface="Times New Roman" pitchFamily="16" charset="0"/>
                </a:rPr>
                <a:t>)                                 (</a:t>
              </a:r>
              <a:r>
                <a:rPr lang="en-GB" sz="900" b="1" dirty="0">
                  <a:solidFill>
                    <a:srgbClr val="00B050"/>
                  </a:solidFill>
                  <a:cs typeface="Times New Roman" pitchFamily="16" charset="0"/>
                </a:rPr>
                <a:t>1</a:t>
              </a:r>
              <a:r>
                <a:rPr lang="en-GB" sz="900" b="1" dirty="0">
                  <a:cs typeface="Times New Roman" pitchFamily="16" charset="0"/>
                </a:rPr>
                <a:t>)              (</a:t>
              </a:r>
              <a:r>
                <a:rPr lang="en-GB" sz="900" b="1" dirty="0">
                  <a:solidFill>
                    <a:srgbClr val="00B050"/>
                  </a:solidFill>
                  <a:cs typeface="Times New Roman" pitchFamily="16" charset="0"/>
                </a:rPr>
                <a:t>2</a:t>
              </a:r>
              <a:r>
                <a:rPr lang="en-GB" sz="900" b="1" dirty="0">
                  <a:cs typeface="Times New Roman" pitchFamily="16" charset="0"/>
                </a:rPr>
                <a:t>)</a:t>
              </a:r>
              <a:r>
                <a:rPr lang="ar-SA" sz="900" b="1" dirty="0">
                  <a:cs typeface="Times New Roman" pitchFamily="16" charset="0"/>
                </a:rPr>
                <a:t>‏</a:t>
              </a:r>
              <a:endParaRPr lang="en-GB" sz="900" b="1" dirty="0">
                <a:cs typeface="Times New Roman" pitchFamily="16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272213" y="2773363"/>
              <a:ext cx="304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583363" y="2773363"/>
              <a:ext cx="609600" cy="1587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183438" y="2773363"/>
              <a:ext cx="1217612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9029700" y="2773363"/>
              <a:ext cx="3048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405813" y="2773363"/>
              <a:ext cx="609600" cy="15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6272213" y="2652713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6583363" y="2652713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7183438" y="2652713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8405813" y="2652713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9029700" y="2652713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9340850" y="2652713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256338" y="2790417"/>
              <a:ext cx="3117850" cy="242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>
                  <a:cs typeface="Times New Roman" pitchFamily="16" charset="0"/>
                </a:rPr>
                <a:t>                 (</a:t>
              </a:r>
              <a:r>
                <a:rPr lang="en-GB" sz="900" b="1" dirty="0">
                  <a:solidFill>
                    <a:srgbClr val="00AE00"/>
                  </a:solidFill>
                  <a:cs typeface="Times New Roman" pitchFamily="16" charset="0"/>
                </a:rPr>
                <a:t>-1</a:t>
              </a:r>
              <a:r>
                <a:rPr lang="en-GB" sz="900" b="1" dirty="0">
                  <a:cs typeface="Times New Roman" pitchFamily="16" charset="0"/>
                </a:rPr>
                <a:t>)  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 flipH="1">
              <a:off x="6272213" y="2124075"/>
              <a:ext cx="911225" cy="65087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8405813" y="2124075"/>
              <a:ext cx="938212" cy="65087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6100763" y="2462213"/>
              <a:ext cx="3460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/>
                <a:t>0.3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461125" y="2463800"/>
              <a:ext cx="39846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/>
                <a:t>0.34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7037388" y="2463800"/>
              <a:ext cx="508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/>
                <a:t>0.42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9197975" y="2463800"/>
              <a:ext cx="3460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/>
                <a:t>0.7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6272213" y="3781425"/>
              <a:ext cx="30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6583363" y="3781425"/>
              <a:ext cx="6096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7183438" y="3781425"/>
              <a:ext cx="1217612" cy="1588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9029700" y="3781425"/>
              <a:ext cx="30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8405813" y="3781425"/>
              <a:ext cx="6096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6272213" y="366077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6583363" y="366077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7183438" y="366077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8405813" y="3660775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9029700" y="3660775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9340850" y="3660775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6256338" y="3785064"/>
              <a:ext cx="3117850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>
                  <a:cs typeface="Times New Roman" pitchFamily="16" charset="0"/>
                </a:rPr>
                <a:t>                                                      (</a:t>
              </a:r>
              <a:r>
                <a:rPr lang="en-GB" sz="900" b="1" dirty="0">
                  <a:solidFill>
                    <a:srgbClr val="00AE00"/>
                  </a:solidFill>
                  <a:cs typeface="Times New Roman" pitchFamily="16" charset="0"/>
                </a:rPr>
                <a:t>0</a:t>
              </a:r>
              <a:r>
                <a:rPr lang="en-GB" sz="900" b="1" dirty="0">
                  <a:cs typeface="Times New Roman" pitchFamily="16" charset="0"/>
                </a:rPr>
                <a:t>)  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8188325" y="3471863"/>
              <a:ext cx="4984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/>
                <a:t>0.396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7037388" y="3471863"/>
              <a:ext cx="508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/>
                <a:t>0.364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9197975" y="3471863"/>
              <a:ext cx="40481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/>
                <a:t>0.42</a:t>
              </a:r>
            </a:p>
          </p:txBody>
        </p:sp>
        <p:cxnSp>
          <p:nvCxnSpPr>
            <p:cNvPr id="54" name="AutoShape 53"/>
            <p:cNvCxnSpPr>
              <a:cxnSpLocks noChangeShapeType="1"/>
            </p:cNvCxnSpPr>
            <p:nvPr/>
          </p:nvCxnSpPr>
          <p:spPr bwMode="auto">
            <a:xfrm flipH="1">
              <a:off x="6272213" y="2773363"/>
              <a:ext cx="311150" cy="1008062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4"/>
            <p:cNvCxnSpPr>
              <a:cxnSpLocks noChangeShapeType="1"/>
            </p:cNvCxnSpPr>
            <p:nvPr/>
          </p:nvCxnSpPr>
          <p:spPr bwMode="auto">
            <a:xfrm>
              <a:off x="7183438" y="2773363"/>
              <a:ext cx="2157412" cy="1008062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6272213" y="5365750"/>
              <a:ext cx="3048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6583363" y="5365750"/>
              <a:ext cx="6096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7183438" y="5365750"/>
              <a:ext cx="1217612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9029700" y="5365750"/>
              <a:ext cx="304800" cy="1588"/>
            </a:xfrm>
            <a:prstGeom prst="line">
              <a:avLst/>
            </a:prstGeom>
            <a:noFill/>
            <a:ln w="3672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8405813" y="5365750"/>
              <a:ext cx="6096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6272213" y="5245100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6583363" y="5245100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7183438" y="5245100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8405813" y="5245100"/>
              <a:ext cx="1587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9029700" y="5245100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9340850" y="5245100"/>
              <a:ext cx="1588" cy="2413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6493293" y="5376498"/>
              <a:ext cx="3149600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800" b="1" dirty="0">
                  <a:cs typeface="Times New Roman" pitchFamily="16" charset="0"/>
                </a:rPr>
                <a:t>                                                                                                                   </a:t>
              </a:r>
              <a:r>
                <a:rPr lang="en-GB" sz="900" b="1" dirty="0">
                  <a:cs typeface="Times New Roman" pitchFamily="16" charset="0"/>
                </a:rPr>
                <a:t>(</a:t>
              </a:r>
              <a:r>
                <a:rPr lang="en-GB" sz="900" b="1" dirty="0">
                  <a:solidFill>
                    <a:srgbClr val="00AE00"/>
                  </a:solidFill>
                  <a:cs typeface="Times New Roman" pitchFamily="16" charset="0"/>
                </a:rPr>
                <a:t>2</a:t>
              </a:r>
              <a:r>
                <a:rPr lang="en-GB" sz="900" b="1" dirty="0">
                  <a:cs typeface="Times New Roman" pitchFamily="16" charset="0"/>
                </a:rPr>
                <a:t>)  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8764588" y="5022597"/>
              <a:ext cx="4984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/>
                <a:t>0.3928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9197975" y="5022597"/>
              <a:ext cx="6318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/>
                <a:t>0.396</a:t>
              </a:r>
            </a:p>
          </p:txBody>
        </p:sp>
        <p:cxnSp>
          <p:nvCxnSpPr>
            <p:cNvPr id="70" name="AutoShape 70"/>
            <p:cNvCxnSpPr>
              <a:cxnSpLocks noChangeShapeType="1"/>
            </p:cNvCxnSpPr>
            <p:nvPr/>
          </p:nvCxnSpPr>
          <p:spPr bwMode="auto">
            <a:xfrm flipV="1">
              <a:off x="6272213" y="3781425"/>
              <a:ext cx="911225" cy="158432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71"/>
            <p:cNvCxnSpPr>
              <a:cxnSpLocks noChangeShapeType="1"/>
            </p:cNvCxnSpPr>
            <p:nvPr/>
          </p:nvCxnSpPr>
          <p:spPr bwMode="auto">
            <a:xfrm>
              <a:off x="8405813" y="3781425"/>
              <a:ext cx="938212" cy="158432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5410200" y="5908675"/>
            <a:ext cx="35639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dirty="0" smtClean="0"/>
              <a:t>Transmitted number is </a:t>
            </a:r>
            <a:r>
              <a:rPr lang="en-GB" dirty="0" smtClean="0">
                <a:solidFill>
                  <a:srgbClr val="FF0000"/>
                </a:solidFill>
              </a:rPr>
              <a:t>0.394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</a:t>
            </a:r>
            <a:r>
              <a:rPr lang="en-US" b="1" dirty="0" smtClean="0"/>
              <a:t>Decoding </a:t>
            </a:r>
            <a:r>
              <a:rPr lang="en-US" b="1" dirty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4914477" y="3488744"/>
            <a:ext cx="436403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ts val="4875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LGC Sans" charset="0"/>
                <a:cs typeface="DejaVu LGC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dirty="0"/>
              <a:t>==&gt;The decoded data (</a:t>
            </a:r>
            <a:r>
              <a:rPr lang="en-GB" dirty="0">
                <a:solidFill>
                  <a:srgbClr val="00AE00"/>
                </a:solidFill>
              </a:rPr>
              <a:t>0, -1, 0, 2</a:t>
            </a:r>
            <a:r>
              <a:rPr lang="en-GB" dirty="0"/>
              <a:t>)</a:t>
            </a:r>
            <a:r>
              <a:rPr lang="ar-SA" dirty="0">
                <a:cs typeface="Times New Roman" pitchFamily="16" charset="0"/>
              </a:rPr>
              <a:t>‏</a:t>
            </a:r>
            <a:endParaRPr lang="en-GB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66799" y="1752600"/>
            <a:ext cx="3847677" cy="4472236"/>
            <a:chOff x="1066799" y="1752600"/>
            <a:chExt cx="3847677" cy="4472236"/>
          </a:xfrm>
        </p:grpSpPr>
        <p:grpSp>
          <p:nvGrpSpPr>
            <p:cNvPr id="5" name="Group 4"/>
            <p:cNvGrpSpPr/>
            <p:nvPr/>
          </p:nvGrpSpPr>
          <p:grpSpPr>
            <a:xfrm>
              <a:off x="1066799" y="1752600"/>
              <a:ext cx="3847677" cy="4260803"/>
              <a:chOff x="6027738" y="1806575"/>
              <a:chExt cx="3575050" cy="3679825"/>
            </a:xfrm>
          </p:grpSpPr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>
                <a:off x="6272213" y="2124075"/>
                <a:ext cx="3048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6583363" y="2124075"/>
                <a:ext cx="6096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7183438" y="2124075"/>
                <a:ext cx="1217612" cy="1588"/>
              </a:xfrm>
              <a:prstGeom prst="line">
                <a:avLst/>
              </a:prstGeom>
              <a:noFill/>
              <a:ln w="3672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9029700" y="2124075"/>
                <a:ext cx="3048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8405813" y="2124075"/>
                <a:ext cx="6096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6272213" y="200342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6583363" y="200342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7183438" y="200342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8405813" y="200342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9029700" y="2003425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9340850" y="2003425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6164263" y="1806575"/>
                <a:ext cx="3436937" cy="242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>
                    <a:cs typeface="Times New Roman" pitchFamily="16" charset="0"/>
                  </a:rPr>
                  <a:t>0         0.1                 </a:t>
                </a:r>
                <a:r>
                  <a:rPr lang="en-GB" sz="900" b="1" dirty="0" smtClean="0">
                    <a:cs typeface="Times New Roman" pitchFamily="16" charset="0"/>
                  </a:rPr>
                  <a:t>0.3                                       0.7                  0.9      1.0</a:t>
                </a:r>
                <a:endParaRPr lang="en-GB" sz="900" b="1" dirty="0">
                  <a:cs typeface="Times New Roman" pitchFamily="16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6264275" y="2251075"/>
                <a:ext cx="230188" cy="720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GB" sz="800">
                    <a:cs typeface="Times New Roman" pitchFamily="16" charset="0"/>
                  </a:rPr>
                  <a:t>  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6256338" y="2106613"/>
                <a:ext cx="3117850" cy="242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>
                    <a:cs typeface="Times New Roman" pitchFamily="16" charset="0"/>
                  </a:rPr>
                  <a:t>(</a:t>
                </a:r>
                <a:r>
                  <a:rPr lang="en-GB" sz="900" b="1" dirty="0">
                    <a:solidFill>
                      <a:srgbClr val="00B050"/>
                    </a:solidFill>
                    <a:cs typeface="Times New Roman" pitchFamily="16" charset="0"/>
                  </a:rPr>
                  <a:t>-2</a:t>
                </a:r>
                <a:r>
                  <a:rPr lang="en-GB" sz="900" b="1" dirty="0">
                    <a:cs typeface="Times New Roman" pitchFamily="16" charset="0"/>
                  </a:rPr>
                  <a:t>)            (</a:t>
                </a:r>
                <a:r>
                  <a:rPr lang="en-GB" sz="900" b="1" dirty="0">
                    <a:solidFill>
                      <a:srgbClr val="00AE00"/>
                    </a:solidFill>
                    <a:cs typeface="Times New Roman" pitchFamily="16" charset="0"/>
                  </a:rPr>
                  <a:t>-1</a:t>
                </a:r>
                <a:r>
                  <a:rPr lang="en-GB" sz="900" b="1" dirty="0">
                    <a:cs typeface="Times New Roman" pitchFamily="16" charset="0"/>
                  </a:rPr>
                  <a:t>)                         </a:t>
                </a:r>
                <a:r>
                  <a:rPr lang="en-GB" sz="900" b="1" dirty="0" smtClean="0">
                    <a:cs typeface="Times New Roman" pitchFamily="16" charset="0"/>
                  </a:rPr>
                  <a:t> (</a:t>
                </a:r>
                <a:r>
                  <a:rPr lang="en-GB" sz="900" b="1" dirty="0">
                    <a:solidFill>
                      <a:srgbClr val="00AE00"/>
                    </a:solidFill>
                    <a:cs typeface="Times New Roman" pitchFamily="16" charset="0"/>
                  </a:rPr>
                  <a:t>0</a:t>
                </a:r>
                <a:r>
                  <a:rPr lang="en-GB" sz="900" b="1" dirty="0">
                    <a:cs typeface="Times New Roman" pitchFamily="16" charset="0"/>
                  </a:rPr>
                  <a:t>)                               </a:t>
                </a:r>
                <a:r>
                  <a:rPr lang="en-GB" sz="900" b="1" dirty="0" smtClean="0">
                    <a:cs typeface="Times New Roman" pitchFamily="16" charset="0"/>
                  </a:rPr>
                  <a:t>(</a:t>
                </a:r>
                <a:r>
                  <a:rPr lang="en-GB" sz="900" b="1" dirty="0">
                    <a:solidFill>
                      <a:srgbClr val="00B050"/>
                    </a:solidFill>
                    <a:cs typeface="Times New Roman" pitchFamily="16" charset="0"/>
                  </a:rPr>
                  <a:t>1</a:t>
                </a:r>
                <a:r>
                  <a:rPr lang="en-GB" sz="900" b="1" dirty="0">
                    <a:cs typeface="Times New Roman" pitchFamily="16" charset="0"/>
                  </a:rPr>
                  <a:t>)            </a:t>
                </a:r>
                <a:r>
                  <a:rPr lang="en-GB" sz="900" b="1" dirty="0" smtClean="0">
                    <a:cs typeface="Times New Roman" pitchFamily="16" charset="0"/>
                  </a:rPr>
                  <a:t>   (</a:t>
                </a:r>
                <a:r>
                  <a:rPr lang="en-GB" sz="900" b="1" dirty="0">
                    <a:solidFill>
                      <a:srgbClr val="00B050"/>
                    </a:solidFill>
                    <a:cs typeface="Times New Roman" pitchFamily="16" charset="0"/>
                  </a:rPr>
                  <a:t>2</a:t>
                </a:r>
                <a:r>
                  <a:rPr lang="en-GB" sz="900" b="1" dirty="0">
                    <a:cs typeface="Times New Roman" pitchFamily="16" charset="0"/>
                  </a:rPr>
                  <a:t>)</a:t>
                </a:r>
                <a:r>
                  <a:rPr lang="ar-SA" sz="900" b="1" dirty="0">
                    <a:cs typeface="Times New Roman" pitchFamily="16" charset="0"/>
                  </a:rPr>
                  <a:t>‏</a:t>
                </a:r>
                <a:endParaRPr lang="en-GB" sz="900" b="1" dirty="0">
                  <a:cs typeface="Times New Roman" pitchFamily="16" charset="0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6272213" y="2773363"/>
                <a:ext cx="304800" cy="158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6583363" y="2773363"/>
                <a:ext cx="609600" cy="1587"/>
              </a:xfrm>
              <a:prstGeom prst="line">
                <a:avLst/>
              </a:prstGeom>
              <a:noFill/>
              <a:ln w="3672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7183438" y="2773363"/>
                <a:ext cx="1217612" cy="158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9029700" y="2773363"/>
                <a:ext cx="304800" cy="158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8405813" y="2773363"/>
                <a:ext cx="609600" cy="158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6272213" y="2652713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6583363" y="2652713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7183438" y="2652713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8405813" y="2652713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9029700" y="2652713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9340850" y="2652713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6173658" y="2749597"/>
                <a:ext cx="3117850" cy="242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>
                    <a:cs typeface="Times New Roman" pitchFamily="16" charset="0"/>
                  </a:rPr>
                  <a:t>                 (</a:t>
                </a:r>
                <a:r>
                  <a:rPr lang="en-GB" sz="900" b="1" dirty="0">
                    <a:solidFill>
                      <a:srgbClr val="00AE00"/>
                    </a:solidFill>
                    <a:cs typeface="Times New Roman" pitchFamily="16" charset="0"/>
                  </a:rPr>
                  <a:t>-1</a:t>
                </a:r>
                <a:r>
                  <a:rPr lang="en-GB" sz="900" b="1" dirty="0">
                    <a:cs typeface="Times New Roman" pitchFamily="16" charset="0"/>
                  </a:rPr>
                  <a:t>)  </a:t>
                </a:r>
              </a:p>
            </p:txBody>
          </p:sp>
          <p:cxnSp>
            <p:nvCxnSpPr>
              <p:cNvPr id="32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6272213" y="2124075"/>
                <a:ext cx="911225" cy="65087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32"/>
              <p:cNvCxnSpPr>
                <a:cxnSpLocks noChangeShapeType="1"/>
              </p:cNvCxnSpPr>
              <p:nvPr/>
            </p:nvCxnSpPr>
            <p:spPr bwMode="auto">
              <a:xfrm>
                <a:off x="8405813" y="2124075"/>
                <a:ext cx="938212" cy="65087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6100763" y="2462213"/>
                <a:ext cx="346075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0.3</a:t>
                </a:r>
                <a:endParaRPr lang="en-GB" sz="800" b="1" dirty="0"/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6461125" y="2463800"/>
                <a:ext cx="398463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0.34</a:t>
                </a:r>
                <a:endParaRPr lang="en-GB" sz="800" b="1" dirty="0"/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7037388" y="2463800"/>
                <a:ext cx="50800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0.42</a:t>
                </a: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9197975" y="2463800"/>
                <a:ext cx="346075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800" b="1"/>
                  <a:t>0.7</a:t>
                </a: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6272213" y="3781425"/>
                <a:ext cx="3048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6583363" y="3781425"/>
                <a:ext cx="6096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7183438" y="3781425"/>
                <a:ext cx="1217612" cy="1588"/>
              </a:xfrm>
              <a:prstGeom prst="line">
                <a:avLst/>
              </a:prstGeom>
              <a:noFill/>
              <a:ln w="3672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>
                <a:off x="9029700" y="3781425"/>
                <a:ext cx="3048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>
                <a:off x="8405813" y="3781425"/>
                <a:ext cx="6096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6272213" y="366077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6583363" y="366077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7183438" y="366077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8405813" y="3660775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>
                <a:off x="9029700" y="3660775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9340850" y="3660775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>
                <a:off x="6256338" y="3802110"/>
                <a:ext cx="3117850" cy="242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800" b="1" dirty="0">
                    <a:cs typeface="Times New Roman" pitchFamily="16" charset="0"/>
                  </a:rPr>
                  <a:t>                                                      (</a:t>
                </a:r>
                <a:r>
                  <a:rPr lang="en-GB" sz="800" b="1" dirty="0">
                    <a:solidFill>
                      <a:srgbClr val="00AE00"/>
                    </a:solidFill>
                    <a:cs typeface="Times New Roman" pitchFamily="16" charset="0"/>
                  </a:rPr>
                  <a:t>0</a:t>
                </a:r>
                <a:r>
                  <a:rPr lang="en-GB" sz="900" b="1" dirty="0">
                    <a:cs typeface="Times New Roman" pitchFamily="16" charset="0"/>
                  </a:rPr>
                  <a:t>)  </a:t>
                </a:r>
                <a:endParaRPr lang="en-GB" sz="800" b="1" dirty="0">
                  <a:cs typeface="Times New Roman" pitchFamily="16" charset="0"/>
                </a:endParaRPr>
              </a:p>
            </p:txBody>
          </p:sp>
          <p:sp>
            <p:nvSpPr>
              <p:cNvPr id="50" name="Text Box 49"/>
              <p:cNvSpPr txBox="1">
                <a:spLocks noChangeArrowheads="1"/>
              </p:cNvSpPr>
              <p:nvPr/>
            </p:nvSpPr>
            <p:spPr bwMode="auto">
              <a:xfrm>
                <a:off x="6027738" y="3470275"/>
                <a:ext cx="530225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0.34</a:t>
                </a:r>
              </a:p>
            </p:txBody>
          </p:sp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>
                <a:off x="8188325" y="3471863"/>
                <a:ext cx="498475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0.396</a:t>
                </a:r>
                <a:endParaRPr lang="en-GB" sz="800" b="1" dirty="0"/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7037388" y="3471863"/>
                <a:ext cx="50800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0.364</a:t>
                </a:r>
                <a:endParaRPr lang="en-GB" sz="800" b="1" dirty="0"/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9197975" y="3471863"/>
                <a:ext cx="404813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0.42</a:t>
                </a:r>
                <a:endParaRPr lang="en-GB" sz="800" b="1" dirty="0"/>
              </a:p>
            </p:txBody>
          </p:sp>
          <p:cxnSp>
            <p:nvCxnSpPr>
              <p:cNvPr id="54" name="AutoShape 53"/>
              <p:cNvCxnSpPr>
                <a:cxnSpLocks noChangeShapeType="1"/>
              </p:cNvCxnSpPr>
              <p:nvPr/>
            </p:nvCxnSpPr>
            <p:spPr bwMode="auto">
              <a:xfrm flipH="1">
                <a:off x="6272213" y="2773363"/>
                <a:ext cx="311150" cy="1008062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AutoShape 54"/>
              <p:cNvCxnSpPr>
                <a:cxnSpLocks noChangeShapeType="1"/>
              </p:cNvCxnSpPr>
              <p:nvPr/>
            </p:nvCxnSpPr>
            <p:spPr bwMode="auto">
              <a:xfrm>
                <a:off x="7183438" y="2773363"/>
                <a:ext cx="2157412" cy="1008062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>
                <a:off x="6272213" y="5365750"/>
                <a:ext cx="3048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56"/>
              <p:cNvSpPr>
                <a:spLocks noChangeShapeType="1"/>
              </p:cNvSpPr>
              <p:nvPr/>
            </p:nvSpPr>
            <p:spPr bwMode="auto">
              <a:xfrm>
                <a:off x="6583363" y="5365750"/>
                <a:ext cx="6096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7"/>
              <p:cNvSpPr>
                <a:spLocks noChangeShapeType="1"/>
              </p:cNvSpPr>
              <p:nvPr/>
            </p:nvSpPr>
            <p:spPr bwMode="auto">
              <a:xfrm>
                <a:off x="7183438" y="5365750"/>
                <a:ext cx="1217612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8"/>
              <p:cNvSpPr>
                <a:spLocks noChangeShapeType="1"/>
              </p:cNvSpPr>
              <p:nvPr/>
            </p:nvSpPr>
            <p:spPr bwMode="auto">
              <a:xfrm>
                <a:off x="9029700" y="5365750"/>
                <a:ext cx="304800" cy="1588"/>
              </a:xfrm>
              <a:prstGeom prst="line">
                <a:avLst/>
              </a:prstGeom>
              <a:noFill/>
              <a:ln w="3672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8405813" y="5365750"/>
                <a:ext cx="609600" cy="158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>
                <a:off x="6272213" y="5245100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>
                <a:off x="6583363" y="5245100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>
                <a:off x="7183438" y="5245100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>
                <a:off x="8405813" y="5245100"/>
                <a:ext cx="1587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4"/>
              <p:cNvSpPr>
                <a:spLocks noChangeShapeType="1"/>
              </p:cNvSpPr>
              <p:nvPr/>
            </p:nvSpPr>
            <p:spPr bwMode="auto">
              <a:xfrm>
                <a:off x="9029700" y="5245100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5"/>
              <p:cNvSpPr>
                <a:spLocks noChangeShapeType="1"/>
              </p:cNvSpPr>
              <p:nvPr/>
            </p:nvSpPr>
            <p:spPr bwMode="auto">
              <a:xfrm>
                <a:off x="9340850" y="5245100"/>
                <a:ext cx="1588" cy="24130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67"/>
              <p:cNvSpPr txBox="1">
                <a:spLocks noChangeArrowheads="1"/>
              </p:cNvSpPr>
              <p:nvPr/>
            </p:nvSpPr>
            <p:spPr bwMode="auto">
              <a:xfrm>
                <a:off x="6029325" y="5054600"/>
                <a:ext cx="530225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/>
                  <a:t>0.364</a:t>
                </a:r>
                <a:endParaRPr lang="en-GB" sz="800" b="1" dirty="0"/>
              </a:p>
            </p:txBody>
          </p:sp>
          <p:sp>
            <p:nvSpPr>
              <p:cNvPr id="68" name="Text Box 68"/>
              <p:cNvSpPr txBox="1">
                <a:spLocks noChangeArrowheads="1"/>
              </p:cNvSpPr>
              <p:nvPr/>
            </p:nvSpPr>
            <p:spPr bwMode="auto">
              <a:xfrm>
                <a:off x="8786103" y="5091113"/>
                <a:ext cx="498475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5pPr>
                <a:lvl6pPr marL="25146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6pPr>
                <a:lvl7pPr marL="29718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7pPr>
                <a:lvl8pPr marL="34290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8pPr>
                <a:lvl9pPr marL="3886200" indent="-228600" defTabSz="457200" eaLnBrk="0" fontAlgn="base" hangingPunct="0">
                  <a:lnSpc>
                    <a:spcPts val="4875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LGC Sans" charset="0"/>
                    <a:cs typeface="DejaVu LGC Sans" charset="0"/>
                  </a:defRPr>
                </a:lvl9pPr>
              </a:lstStyle>
              <a:p>
                <a:pPr>
                  <a:lnSpc>
                    <a:spcPct val="116000"/>
                  </a:lnSpc>
                  <a:buClrTx/>
                  <a:buFontTx/>
                  <a:buNone/>
                </a:pPr>
                <a:r>
                  <a:rPr lang="en-GB" sz="900" b="1" dirty="0" smtClean="0"/>
                  <a:t>0.3928</a:t>
                </a:r>
                <a:endParaRPr lang="en-GB" sz="800" b="1" dirty="0"/>
              </a:p>
            </p:txBody>
          </p:sp>
          <p:cxnSp>
            <p:nvCxnSpPr>
              <p:cNvPr id="69" name="AutoShape 70"/>
              <p:cNvCxnSpPr>
                <a:cxnSpLocks noChangeShapeType="1"/>
              </p:cNvCxnSpPr>
              <p:nvPr/>
            </p:nvCxnSpPr>
            <p:spPr bwMode="auto">
              <a:xfrm flipV="1">
                <a:off x="6272213" y="3781425"/>
                <a:ext cx="911225" cy="158432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AutoShape 71"/>
              <p:cNvCxnSpPr>
                <a:cxnSpLocks noChangeShapeType="1"/>
              </p:cNvCxnSpPr>
              <p:nvPr/>
            </p:nvCxnSpPr>
            <p:spPr bwMode="auto">
              <a:xfrm>
                <a:off x="8405813" y="3781425"/>
                <a:ext cx="938212" cy="158432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AutoShape 73"/>
              <p:cNvCxnSpPr>
                <a:cxnSpLocks noChangeShapeType="1"/>
                <a:stCxn id="19" idx="0"/>
              </p:cNvCxnSpPr>
              <p:nvPr/>
            </p:nvCxnSpPr>
            <p:spPr bwMode="auto">
              <a:xfrm flipH="1">
                <a:off x="6888163" y="2106613"/>
                <a:ext cx="927100" cy="666750"/>
              </a:xfrm>
              <a:prstGeom prst="straightConnector1">
                <a:avLst/>
              </a:prstGeom>
              <a:noFill/>
              <a:ln w="9360" cap="sq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AutoShape 74"/>
              <p:cNvCxnSpPr>
                <a:cxnSpLocks noChangeShapeType="1"/>
                <a:endCxn id="49" idx="0"/>
              </p:cNvCxnSpPr>
              <p:nvPr/>
            </p:nvCxnSpPr>
            <p:spPr bwMode="auto">
              <a:xfrm>
                <a:off x="6888163" y="2849610"/>
                <a:ext cx="927100" cy="952500"/>
              </a:xfrm>
              <a:prstGeom prst="straightConnector1">
                <a:avLst/>
              </a:prstGeom>
              <a:noFill/>
              <a:ln w="9360" cap="sq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AutoShape 75"/>
              <p:cNvCxnSpPr>
                <a:cxnSpLocks noChangeShapeType="1"/>
                <a:stCxn id="49" idx="0"/>
              </p:cNvCxnSpPr>
              <p:nvPr/>
            </p:nvCxnSpPr>
            <p:spPr bwMode="auto">
              <a:xfrm>
                <a:off x="7815263" y="3802110"/>
                <a:ext cx="1366837" cy="1638300"/>
              </a:xfrm>
              <a:prstGeom prst="straightConnector1">
                <a:avLst/>
              </a:prstGeom>
              <a:noFill/>
              <a:ln w="9360" cap="sq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1368788" y="5943600"/>
              <a:ext cx="3355612" cy="281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5pPr>
              <a:lvl6pPr marL="25146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6pPr>
              <a:lvl7pPr marL="29718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7pPr>
              <a:lvl8pPr marL="34290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8pPr>
              <a:lvl9pPr marL="3886200" indent="-228600" defTabSz="457200" eaLnBrk="0" fontAlgn="base" hangingPunct="0">
                <a:lnSpc>
                  <a:spcPts val="4875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LGC Sans" charset="0"/>
                  <a:cs typeface="DejaVu LGC Sans" charset="0"/>
                </a:defRPr>
              </a:lvl9pPr>
            </a:lstStyle>
            <a:p>
              <a:pPr>
                <a:lnSpc>
                  <a:spcPct val="116000"/>
                </a:lnSpc>
                <a:buClrTx/>
                <a:buFontTx/>
                <a:buNone/>
              </a:pPr>
              <a:r>
                <a:rPr lang="en-GB" sz="900" b="1" dirty="0">
                  <a:cs typeface="Times New Roman" pitchFamily="16" charset="0"/>
                </a:rPr>
                <a:t>                 </a:t>
              </a:r>
              <a:r>
                <a:rPr lang="en-GB" sz="900" b="1" dirty="0" smtClean="0">
                  <a:cs typeface="Times New Roman" pitchFamily="16" charset="0"/>
                </a:rPr>
                <a:t>					       (</a:t>
              </a:r>
              <a:r>
                <a:rPr lang="en-GB" sz="900" b="1" dirty="0" smtClean="0">
                  <a:solidFill>
                    <a:srgbClr val="00AE00"/>
                  </a:solidFill>
                  <a:cs typeface="Times New Roman" pitchFamily="16" charset="0"/>
                </a:rPr>
                <a:t>-2</a:t>
              </a:r>
              <a:r>
                <a:rPr lang="en-GB" sz="900" b="1" dirty="0" smtClean="0">
                  <a:cs typeface="Times New Roman" pitchFamily="16" charset="0"/>
                </a:rPr>
                <a:t>)  `</a:t>
              </a:r>
              <a:endParaRPr lang="en-GB" sz="900" b="1" dirty="0">
                <a:cs typeface="Times New Roman" pitchFamily="1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Spatial Model</a:t>
            </a:r>
          </a:p>
          <a:p>
            <a:pPr lvl="1"/>
            <a:r>
              <a:rPr lang="en-US" sz="2800" dirty="0"/>
              <a:t>Transform Coding</a:t>
            </a:r>
          </a:p>
          <a:p>
            <a:pPr lvl="1"/>
            <a:r>
              <a:rPr lang="en-US" sz="2800" dirty="0"/>
              <a:t>The Discrete Cosine Transform (DCT)</a:t>
            </a:r>
          </a:p>
          <a:p>
            <a:pPr lvl="1"/>
            <a:r>
              <a:rPr lang="en-US" sz="2800" dirty="0" err="1"/>
              <a:t>Quantisation</a:t>
            </a:r>
            <a:endParaRPr lang="en-US" sz="2800" dirty="0"/>
          </a:p>
          <a:p>
            <a:pPr lvl="1"/>
            <a:r>
              <a:rPr lang="en-US" sz="2800" dirty="0"/>
              <a:t>Reordering and Zero Encoding</a:t>
            </a:r>
          </a:p>
          <a:p>
            <a:pPr lvl="1"/>
            <a:r>
              <a:rPr lang="en-US" sz="2800" dirty="0" smtClean="0"/>
              <a:t>Entropy </a:t>
            </a:r>
            <a:r>
              <a:rPr lang="en-US" sz="2800" dirty="0"/>
              <a:t>Encoding</a:t>
            </a:r>
          </a:p>
          <a:p>
            <a:pPr lvl="2"/>
            <a:r>
              <a:rPr lang="en-US" sz="2400" dirty="0"/>
              <a:t>Predictive Coding	</a:t>
            </a:r>
          </a:p>
          <a:p>
            <a:pPr lvl="2"/>
            <a:r>
              <a:rPr lang="en-US" sz="2400" dirty="0"/>
              <a:t>Variable-length Coding</a:t>
            </a:r>
          </a:p>
          <a:p>
            <a:pPr lvl="2"/>
            <a:r>
              <a:rPr lang="en-US" sz="2400" dirty="0"/>
              <a:t>Arithmetic Coding</a:t>
            </a:r>
          </a:p>
          <a:p>
            <a:pPr lvl="3"/>
            <a:r>
              <a:rPr lang="en-US" sz="2400" dirty="0"/>
              <a:t>Arithmetic Encoding Example</a:t>
            </a:r>
          </a:p>
          <a:p>
            <a:pPr lvl="3"/>
            <a:r>
              <a:rPr lang="en-US" sz="2400" dirty="0"/>
              <a:t>Arithmetic Decoding Example</a:t>
            </a:r>
          </a:p>
        </p:txBody>
      </p:sp>
    </p:spTree>
    <p:extLst>
      <p:ext uri="{BB962C8B-B14F-4D97-AF65-F5344CB8AC3E}">
        <p14:creationId xmlns:p14="http://schemas.microsoft.com/office/powerpoint/2010/main" val="38860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59080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H.264/MPEG4 Part 10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Intra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 prediction block P is formed based on previously encoded and </a:t>
            </a:r>
            <a:r>
              <a:rPr lang="en-US" sz="2800" dirty="0" smtClean="0"/>
              <a:t>reconstructed blocks </a:t>
            </a:r>
            <a:r>
              <a:rPr lang="en-US" sz="2800" dirty="0"/>
              <a:t>and is subtracted from the current block prior to encoding</a:t>
            </a:r>
            <a:endParaRPr lang="en-US" sz="2800" dirty="0" smtClean="0"/>
          </a:p>
          <a:p>
            <a:r>
              <a:rPr lang="en-US" sz="2800" dirty="0" smtClean="0"/>
              <a:t>form </a:t>
            </a:r>
            <a:r>
              <a:rPr lang="en-US" sz="2800" dirty="0"/>
              <a:t>for each 4 × 4 block or for a 16 × 16 </a:t>
            </a:r>
            <a:r>
              <a:rPr lang="en-US" sz="2800" dirty="0" err="1" smtClean="0"/>
              <a:t>macroblock</a:t>
            </a:r>
            <a:endParaRPr lang="en-US" sz="2800" dirty="0" smtClean="0"/>
          </a:p>
          <a:p>
            <a:r>
              <a:rPr lang="en-US" sz="2800" dirty="0"/>
              <a:t>9</a:t>
            </a:r>
            <a:r>
              <a:rPr lang="en-US" sz="2800" dirty="0" smtClean="0"/>
              <a:t> optional prediction </a:t>
            </a:r>
            <a:r>
              <a:rPr lang="en-US" sz="2800" dirty="0"/>
              <a:t>modes for each 4 × 4 </a:t>
            </a:r>
            <a:r>
              <a:rPr lang="en-US" sz="2800" dirty="0" err="1"/>
              <a:t>luma</a:t>
            </a:r>
            <a:r>
              <a:rPr lang="en-US" sz="2800" dirty="0"/>
              <a:t> </a:t>
            </a:r>
            <a:r>
              <a:rPr lang="en-US" sz="2800" dirty="0" smtClean="0"/>
              <a:t>block, 4 </a:t>
            </a:r>
            <a:r>
              <a:rPr lang="en-US" sz="2800" dirty="0"/>
              <a:t>modes for a 16 × 16 </a:t>
            </a:r>
            <a:r>
              <a:rPr lang="en-US" sz="2800" dirty="0" err="1"/>
              <a:t>luma</a:t>
            </a:r>
            <a:r>
              <a:rPr lang="en-US" sz="2800" dirty="0"/>
              <a:t> block and 4</a:t>
            </a:r>
            <a:r>
              <a:rPr lang="en-US" sz="2800" dirty="0" smtClean="0"/>
              <a:t> modes </a:t>
            </a:r>
            <a:r>
              <a:rPr lang="en-US" sz="2800" dirty="0"/>
              <a:t>for the </a:t>
            </a:r>
            <a:r>
              <a:rPr lang="en-US" sz="2800" dirty="0" err="1"/>
              <a:t>chroma</a:t>
            </a:r>
            <a:r>
              <a:rPr lang="en-US" sz="2800" dirty="0"/>
              <a:t> components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selects the prediction mode for </a:t>
            </a:r>
            <a:r>
              <a:rPr lang="en-US" sz="2800" dirty="0" smtClean="0"/>
              <a:t>each block </a:t>
            </a:r>
            <a:r>
              <a:rPr lang="en-US" sz="2800" dirty="0"/>
              <a:t>that </a:t>
            </a:r>
            <a:r>
              <a:rPr lang="en-US" sz="2800" dirty="0" err="1"/>
              <a:t>minimises</a:t>
            </a:r>
            <a:r>
              <a:rPr lang="en-US" sz="2800" dirty="0"/>
              <a:t> the difference between </a:t>
            </a:r>
            <a:r>
              <a:rPr lang="en-US" sz="2800" dirty="0" smtClean="0"/>
              <a:t>P (prediction block) </a:t>
            </a:r>
            <a:r>
              <a:rPr lang="en-US" sz="2800" dirty="0"/>
              <a:t>and the block to be encoded</a:t>
            </a:r>
          </a:p>
        </p:txBody>
      </p:sp>
    </p:spTree>
    <p:extLst>
      <p:ext uri="{BB962C8B-B14F-4D97-AF65-F5344CB8AC3E}">
        <p14:creationId xmlns:p14="http://schemas.microsoft.com/office/powerpoint/2010/main" val="40636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dirty="0"/>
              <a:t>4 </a:t>
            </a:r>
            <a:r>
              <a:rPr lang="fr-FR" dirty="0"/>
              <a:t>× </a:t>
            </a:r>
            <a:r>
              <a:rPr lang="fr-FR" b="1" i="1" dirty="0"/>
              <a:t>4 </a:t>
            </a:r>
            <a:r>
              <a:rPr lang="fr-FR" b="1" i="1" dirty="0" err="1"/>
              <a:t>Luma</a:t>
            </a:r>
            <a:r>
              <a:rPr lang="fr-FR" b="1" i="1" dirty="0"/>
              <a:t> </a:t>
            </a:r>
            <a:r>
              <a:rPr lang="fr-FR" b="1" i="1" dirty="0" err="1"/>
              <a:t>Prediction</a:t>
            </a:r>
            <a:r>
              <a:rPr lang="fr-FR" b="1" i="1" dirty="0"/>
              <a:t> </a:t>
            </a:r>
            <a:r>
              <a:rPr lang="fr-FR" b="1" i="1" dirty="0" smtClean="0"/>
              <a:t>Modes </a:t>
            </a:r>
            <a:br>
              <a:rPr lang="fr-FR" b="1" i="1" dirty="0" smtClean="0"/>
            </a:br>
            <a:r>
              <a:rPr lang="en-US" b="1" dirty="0" smtClean="0"/>
              <a:t>Intra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800" cy="13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4267199" cy="130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850029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6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16 </a:t>
            </a:r>
            <a:r>
              <a:rPr lang="en-US" dirty="0"/>
              <a:t>× </a:t>
            </a:r>
            <a:r>
              <a:rPr lang="en-US" b="1" i="1" dirty="0"/>
              <a:t>16 </a:t>
            </a:r>
            <a:r>
              <a:rPr lang="en-US" b="1" i="1" dirty="0" err="1"/>
              <a:t>Luma</a:t>
            </a:r>
            <a:r>
              <a:rPr lang="en-US" b="1" i="1" dirty="0"/>
              <a:t> Prediction </a:t>
            </a:r>
            <a:r>
              <a:rPr lang="en-US" b="1" i="1" dirty="0" smtClean="0"/>
              <a:t>Modes</a:t>
            </a:r>
            <a:br>
              <a:rPr lang="en-US" b="1" i="1" dirty="0" smtClean="0"/>
            </a:br>
            <a:r>
              <a:rPr lang="en-US" b="1" dirty="0"/>
              <a:t>Intra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 </a:t>
            </a:r>
            <a:r>
              <a:rPr lang="en-US" sz="2000" dirty="0"/>
              <a:t>0 (vertical) Extrapolation from upper samples (H)</a:t>
            </a:r>
          </a:p>
          <a:p>
            <a:r>
              <a:rPr lang="en-US" sz="2000" dirty="0"/>
              <a:t>Mode 1 (horizontal) Extrapolation from left samples (V)</a:t>
            </a:r>
          </a:p>
          <a:p>
            <a:r>
              <a:rPr lang="en-US" sz="2000" dirty="0"/>
              <a:t>Mode 2 (DC) Mean of upper and left-hand samples (H + V).</a:t>
            </a:r>
          </a:p>
          <a:p>
            <a:r>
              <a:rPr lang="en-US" sz="2000" dirty="0"/>
              <a:t>Mode 4 (Plane) A linear ‘plane’ function is fitted to the upper and left-hand samples </a:t>
            </a:r>
            <a:r>
              <a:rPr lang="en-US" sz="2000" dirty="0" smtClean="0"/>
              <a:t>H and </a:t>
            </a:r>
            <a:r>
              <a:rPr lang="en-US" sz="2000" dirty="0"/>
              <a:t>V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657600"/>
            <a:ext cx="6553200" cy="23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8 </a:t>
            </a:r>
            <a:r>
              <a:rPr lang="en-US" dirty="0"/>
              <a:t>× </a:t>
            </a:r>
            <a:r>
              <a:rPr lang="en-US" b="1" i="1" dirty="0"/>
              <a:t>8 Chroma Prediction </a:t>
            </a:r>
            <a:r>
              <a:rPr lang="en-US" b="1" i="1" dirty="0" smtClean="0"/>
              <a:t>Modes</a:t>
            </a:r>
            <a:br>
              <a:rPr lang="en-US" b="1" i="1" dirty="0" smtClean="0"/>
            </a:br>
            <a:r>
              <a:rPr lang="en-US" b="1" dirty="0"/>
              <a:t>Intra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are </a:t>
            </a:r>
            <a:r>
              <a:rPr lang="en-US" sz="3200" dirty="0"/>
              <a:t>very similar to the 16×16 </a:t>
            </a:r>
            <a:r>
              <a:rPr lang="en-US" sz="3200" dirty="0" err="1" smtClean="0"/>
              <a:t>luma</a:t>
            </a:r>
            <a:r>
              <a:rPr lang="en-US" sz="3200" dirty="0"/>
              <a:t> </a:t>
            </a:r>
            <a:r>
              <a:rPr lang="en-US" sz="3200" dirty="0" smtClean="0"/>
              <a:t>prediction modes</a:t>
            </a:r>
          </a:p>
          <a:p>
            <a:r>
              <a:rPr lang="en-US" sz="3200" dirty="0"/>
              <a:t>except that </a:t>
            </a:r>
            <a:r>
              <a:rPr lang="en-US" sz="3200" dirty="0" smtClean="0"/>
              <a:t>the numbering </a:t>
            </a:r>
            <a:r>
              <a:rPr lang="en-US" sz="3200" dirty="0"/>
              <a:t>of the modes is different. The modes </a:t>
            </a:r>
            <a:r>
              <a:rPr lang="en-US" sz="3200" dirty="0" smtClean="0"/>
              <a:t>are DC(mode </a:t>
            </a:r>
            <a:r>
              <a:rPr lang="en-US" sz="3200" dirty="0"/>
              <a:t>0), horizontal (mode 1), </a:t>
            </a:r>
            <a:r>
              <a:rPr lang="en-US" sz="3200" dirty="0" smtClean="0"/>
              <a:t>vertical (mode </a:t>
            </a:r>
            <a:r>
              <a:rPr lang="en-US" sz="3200" dirty="0"/>
              <a:t>2) and plane (mode 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creates a prediction model from one or more previously encoded video </a:t>
            </a:r>
            <a:r>
              <a:rPr lang="en-US" sz="2800" dirty="0" smtClean="0"/>
              <a:t>frames or </a:t>
            </a:r>
            <a:r>
              <a:rPr lang="en-US" sz="2800" dirty="0"/>
              <a:t>fields using block-based motion </a:t>
            </a:r>
            <a:r>
              <a:rPr lang="en-US" sz="2800" dirty="0" smtClean="0"/>
              <a:t>compensation</a:t>
            </a:r>
          </a:p>
          <a:p>
            <a:r>
              <a:rPr lang="en-US" sz="2800" dirty="0"/>
              <a:t>support for a range of block sizes (from 16 × 16 down to 4×4) and fine </a:t>
            </a:r>
            <a:r>
              <a:rPr lang="en-US" sz="2800" dirty="0" smtClean="0"/>
              <a:t>subsample motion </a:t>
            </a:r>
            <a:r>
              <a:rPr lang="en-US" sz="2800" dirty="0"/>
              <a:t>vectors (quarter-sample resolution in the </a:t>
            </a:r>
            <a:r>
              <a:rPr lang="en-US" sz="2800" dirty="0" err="1"/>
              <a:t>luma</a:t>
            </a:r>
            <a:r>
              <a:rPr lang="en-US" sz="2800" dirty="0"/>
              <a:t> component)</a:t>
            </a:r>
          </a:p>
        </p:txBody>
      </p:sp>
    </p:spTree>
    <p:extLst>
      <p:ext uri="{BB962C8B-B14F-4D97-AF65-F5344CB8AC3E}">
        <p14:creationId xmlns:p14="http://schemas.microsoft.com/office/powerpoint/2010/main" val="37823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Tree structured motion </a:t>
            </a:r>
            <a:r>
              <a:rPr lang="en-US" b="1" i="1" dirty="0" smtClean="0"/>
              <a:t>compensation</a:t>
            </a:r>
            <a:br>
              <a:rPr lang="en-US" b="1" i="1" dirty="0" smtClean="0"/>
            </a:br>
            <a:r>
              <a:rPr lang="en-US" b="1" dirty="0"/>
              <a:t>Inter </a:t>
            </a:r>
            <a:r>
              <a:rPr lang="en-US" b="1" dirty="0" smtClean="0"/>
              <a:t>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19200"/>
          </a:xfrm>
        </p:spPr>
        <p:txBody>
          <a:bodyPr/>
          <a:lstStyle/>
          <a:p>
            <a:r>
              <a:rPr lang="en-US" sz="2000" dirty="0"/>
              <a:t>The luminance component of each </a:t>
            </a:r>
            <a:r>
              <a:rPr lang="en-US" sz="2000" dirty="0" err="1"/>
              <a:t>macroblock</a:t>
            </a:r>
            <a:r>
              <a:rPr lang="en-US" sz="2000" dirty="0"/>
              <a:t> (16×16 samples) may be split up in four ways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3810000"/>
            <a:ext cx="7772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If the 8×8 mode is chosen, each of the four 8×8 sub-</a:t>
            </a:r>
            <a:r>
              <a:rPr lang="en-US" sz="2000" dirty="0" err="1"/>
              <a:t>macroblocks</a:t>
            </a:r>
            <a:r>
              <a:rPr lang="en-US" sz="2000" dirty="0"/>
              <a:t> within the </a:t>
            </a:r>
            <a:r>
              <a:rPr lang="en-US" sz="2000" dirty="0" err="1"/>
              <a:t>macroblock</a:t>
            </a:r>
            <a:r>
              <a:rPr lang="en-US" sz="2000" dirty="0"/>
              <a:t> may be split in a further 4 ways</a:t>
            </a:r>
          </a:p>
          <a:p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2485"/>
            <a:ext cx="4520565" cy="163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4495800"/>
            <a:ext cx="4457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Motion </a:t>
            </a:r>
            <a:r>
              <a:rPr lang="en-US" b="1" i="1" dirty="0" smtClean="0"/>
              <a:t>Vectors &amp; Motion Vector Prediction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Inter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partition or sub-</a:t>
            </a:r>
            <a:r>
              <a:rPr lang="en-US" dirty="0" err="1"/>
              <a:t>macroblock</a:t>
            </a:r>
            <a:r>
              <a:rPr lang="en-US" dirty="0"/>
              <a:t> partition in an inter-coded </a:t>
            </a:r>
            <a:r>
              <a:rPr lang="en-US" dirty="0" err="1"/>
              <a:t>macroblock</a:t>
            </a:r>
            <a:r>
              <a:rPr lang="en-US" dirty="0"/>
              <a:t> is predicted from </a:t>
            </a:r>
            <a:r>
              <a:rPr lang="en-US" dirty="0" smtClean="0"/>
              <a:t>an area </a:t>
            </a:r>
            <a:r>
              <a:rPr lang="en-US" dirty="0"/>
              <a:t>of the same size in a reference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The </a:t>
            </a:r>
            <a:r>
              <a:rPr lang="en-US" dirty="0"/>
              <a:t>offset between the two areas (the motion </a:t>
            </a:r>
            <a:r>
              <a:rPr lang="en-US" dirty="0" smtClean="0"/>
              <a:t>vector) has </a:t>
            </a:r>
            <a:r>
              <a:rPr lang="en-US" dirty="0"/>
              <a:t>quarter-sample resolution for the </a:t>
            </a:r>
            <a:r>
              <a:rPr lang="en-US" dirty="0" err="1"/>
              <a:t>luma</a:t>
            </a:r>
            <a:r>
              <a:rPr lang="en-US" dirty="0"/>
              <a:t> component and one-eighth-sample resolution </a:t>
            </a:r>
            <a:r>
              <a:rPr lang="en-US" dirty="0" smtClean="0"/>
              <a:t>for the </a:t>
            </a:r>
            <a:r>
              <a:rPr lang="en-US" dirty="0" err="1"/>
              <a:t>chroma</a:t>
            </a:r>
            <a:r>
              <a:rPr lang="en-US" dirty="0"/>
              <a:t> components.</a:t>
            </a:r>
          </a:p>
          <a:p>
            <a:r>
              <a:rPr lang="en-US" dirty="0"/>
              <a:t>Encoding a motion vector </a:t>
            </a:r>
            <a:r>
              <a:rPr lang="en-US" dirty="0" smtClean="0"/>
              <a:t>can </a:t>
            </a:r>
            <a:r>
              <a:rPr lang="en-US" dirty="0"/>
              <a:t>cost a significant number of bits, especially </a:t>
            </a:r>
            <a:r>
              <a:rPr lang="en-US" dirty="0" smtClean="0"/>
              <a:t>if small </a:t>
            </a:r>
            <a:r>
              <a:rPr lang="en-US" dirty="0"/>
              <a:t>partition sizes are </a:t>
            </a:r>
            <a:r>
              <a:rPr lang="en-US" dirty="0" smtClean="0"/>
              <a:t>chosen</a:t>
            </a:r>
          </a:p>
          <a:p>
            <a:r>
              <a:rPr lang="en-US" dirty="0" smtClean="0"/>
              <a:t>Motion </a:t>
            </a:r>
            <a:r>
              <a:rPr lang="en-US" dirty="0"/>
              <a:t>vectors for </a:t>
            </a:r>
            <a:r>
              <a:rPr lang="en-US" dirty="0" err="1"/>
              <a:t>neighbouring</a:t>
            </a:r>
            <a:r>
              <a:rPr lang="en-US" dirty="0"/>
              <a:t> partitions are often </a:t>
            </a:r>
            <a:r>
              <a:rPr lang="en-US" dirty="0" smtClean="0"/>
              <a:t>highly correlated. </a:t>
            </a:r>
            <a:r>
              <a:rPr lang="en-US" dirty="0"/>
              <a:t>A predicted vector, </a:t>
            </a:r>
            <a:r>
              <a:rPr lang="en-US" dirty="0" err="1"/>
              <a:t>MVp</a:t>
            </a:r>
            <a:r>
              <a:rPr lang="en-US" dirty="0"/>
              <a:t>, is formed based on previously calculated motion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610600" cy="1096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Luma</a:t>
            </a:r>
            <a:r>
              <a:rPr lang="en-US" b="1" dirty="0"/>
              <a:t> </a:t>
            </a:r>
            <a:r>
              <a:rPr lang="en-US" b="1" dirty="0" smtClean="0"/>
              <a:t>Interpolation Process (</a:t>
            </a:r>
            <a:r>
              <a:rPr lang="en-US" b="1" dirty="0"/>
              <a:t>half-</a:t>
            </a:r>
            <a:r>
              <a:rPr lang="en-US" b="1" dirty="0" err="1"/>
              <a:t>pel</a:t>
            </a:r>
            <a:r>
              <a:rPr lang="en-US" b="1" dirty="0"/>
              <a:t> samples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Interpolated from </a:t>
            </a:r>
            <a:r>
              <a:rPr lang="en-US" sz="2000" dirty="0"/>
              <a:t>integer-position samples using a six tap Finite Impulse Response (FIR) filter with </a:t>
            </a:r>
            <a:r>
              <a:rPr lang="en-US" sz="2000" dirty="0" smtClean="0"/>
              <a:t>weights </a:t>
            </a:r>
            <a:r>
              <a:rPr lang="en-US" sz="2000" dirty="0"/>
              <a:t>(1</a:t>
            </a:r>
            <a:r>
              <a:rPr lang="en-US" sz="2000" i="1" dirty="0"/>
              <a:t>/</a:t>
            </a:r>
            <a:r>
              <a:rPr lang="en-US" sz="2000" dirty="0"/>
              <a:t>32</a:t>
            </a:r>
            <a:r>
              <a:rPr lang="en-US" sz="2000" i="1" dirty="0"/>
              <a:t>,</a:t>
            </a:r>
            <a:r>
              <a:rPr lang="en-US" sz="2000" dirty="0"/>
              <a:t>−5</a:t>
            </a:r>
            <a:r>
              <a:rPr lang="en-US" sz="2000" i="1" dirty="0"/>
              <a:t>/</a:t>
            </a:r>
            <a:r>
              <a:rPr lang="en-US" sz="2000" dirty="0"/>
              <a:t>32</a:t>
            </a:r>
            <a:r>
              <a:rPr lang="en-US" sz="2000" i="1" dirty="0"/>
              <a:t>, </a:t>
            </a:r>
            <a:r>
              <a:rPr lang="en-US" sz="2000" dirty="0"/>
              <a:t>5</a:t>
            </a:r>
            <a:r>
              <a:rPr lang="en-US" sz="2000" i="1" dirty="0"/>
              <a:t>/</a:t>
            </a:r>
            <a:r>
              <a:rPr lang="en-US" sz="2000" dirty="0"/>
              <a:t>8</a:t>
            </a:r>
            <a:r>
              <a:rPr lang="en-US" sz="2000" i="1" dirty="0"/>
              <a:t>, </a:t>
            </a:r>
            <a:r>
              <a:rPr lang="en-US" sz="2000" dirty="0"/>
              <a:t>5</a:t>
            </a:r>
            <a:r>
              <a:rPr lang="en-US" sz="2000" i="1" dirty="0"/>
              <a:t>/</a:t>
            </a:r>
            <a:r>
              <a:rPr lang="en-US" sz="2000" dirty="0"/>
              <a:t>8</a:t>
            </a:r>
            <a:r>
              <a:rPr lang="en-US" sz="2000" i="1" dirty="0"/>
              <a:t>,</a:t>
            </a:r>
            <a:r>
              <a:rPr lang="en-US" sz="2000" dirty="0"/>
              <a:t>−5</a:t>
            </a:r>
            <a:r>
              <a:rPr lang="en-US" sz="2000" i="1" dirty="0"/>
              <a:t>/</a:t>
            </a:r>
            <a:r>
              <a:rPr lang="en-US" sz="2000" dirty="0"/>
              <a:t>32</a:t>
            </a:r>
            <a:r>
              <a:rPr lang="en-US" sz="2000" i="1" dirty="0"/>
              <a:t>, </a:t>
            </a:r>
            <a:r>
              <a:rPr lang="en-US" sz="2000" dirty="0" smtClean="0"/>
              <a:t>1</a:t>
            </a:r>
            <a:r>
              <a:rPr lang="en-US" sz="2000" i="1" dirty="0" smtClean="0"/>
              <a:t>/</a:t>
            </a:r>
            <a:r>
              <a:rPr lang="en-US" sz="2000" dirty="0" smtClean="0"/>
              <a:t>32)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example, half-</a:t>
            </a:r>
            <a:r>
              <a:rPr lang="en-US" sz="2000" dirty="0" err="1"/>
              <a:t>pel</a:t>
            </a:r>
            <a:r>
              <a:rPr lang="en-US" sz="2000" dirty="0"/>
              <a:t> sample </a:t>
            </a:r>
            <a:r>
              <a:rPr lang="en-US" sz="2000" b="1" dirty="0"/>
              <a:t>b </a:t>
            </a:r>
            <a:r>
              <a:rPr lang="en-US" sz="2000" dirty="0"/>
              <a:t>is calculated from </a:t>
            </a:r>
            <a:r>
              <a:rPr lang="en-US" sz="2000" dirty="0" smtClean="0"/>
              <a:t>the six </a:t>
            </a:r>
            <a:r>
              <a:rPr lang="en-US" sz="2000" dirty="0"/>
              <a:t>horizontal integer samples E, F, G, H, I and </a:t>
            </a:r>
            <a:r>
              <a:rPr lang="en-US" sz="2000" dirty="0" smtClean="0"/>
              <a:t>J: </a:t>
            </a:r>
          </a:p>
          <a:p>
            <a:r>
              <a:rPr lang="en-US" sz="2000" dirty="0" smtClean="0"/>
              <a:t>b </a:t>
            </a:r>
            <a:r>
              <a:rPr lang="en-US" sz="2000" dirty="0"/>
              <a:t>= round((E − 5F + 20G + 20H − 5I + J) </a:t>
            </a:r>
            <a:r>
              <a:rPr lang="en-US" sz="2000" i="1" dirty="0"/>
              <a:t>/</a:t>
            </a:r>
            <a:r>
              <a:rPr lang="en-US" sz="2000" dirty="0"/>
              <a:t>32)</a:t>
            </a:r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76600"/>
            <a:ext cx="38862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4724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 of </a:t>
            </a:r>
            <a:r>
              <a:rPr lang="en-US" dirty="0" err="1"/>
              <a:t>luma</a:t>
            </a:r>
            <a:r>
              <a:rPr lang="en-US" dirty="0"/>
              <a:t> half-</a:t>
            </a:r>
            <a:r>
              <a:rPr lang="en-US" dirty="0" err="1"/>
              <a:t>pel</a:t>
            </a:r>
            <a:r>
              <a:rPr lang="en-US" dirty="0"/>
              <a:t> positions</a:t>
            </a:r>
          </a:p>
        </p:txBody>
      </p:sp>
    </p:spTree>
    <p:extLst>
      <p:ext uri="{BB962C8B-B14F-4D97-AF65-F5344CB8AC3E}">
        <p14:creationId xmlns:p14="http://schemas.microsoft.com/office/powerpoint/2010/main" val="3851411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Luma</a:t>
            </a:r>
            <a:r>
              <a:rPr lang="en-US" sz="3600" b="1" dirty="0"/>
              <a:t> Interpolation Process </a:t>
            </a:r>
            <a:r>
              <a:rPr lang="en-US" sz="3600" b="1" dirty="0" smtClean="0"/>
              <a:t>(quarter-</a:t>
            </a:r>
            <a:r>
              <a:rPr lang="en-US" sz="3600" b="1" dirty="0" err="1" smtClean="0"/>
              <a:t>pel</a:t>
            </a:r>
            <a:r>
              <a:rPr lang="en-US" sz="3600" b="1" dirty="0" smtClean="0"/>
              <a:t> samples)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3962400"/>
            <a:ext cx="7391400" cy="2219325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219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Quarter-</a:t>
            </a:r>
            <a:r>
              <a:rPr lang="en-US" sz="2000" dirty="0" err="1" smtClean="0"/>
              <a:t>pel</a:t>
            </a:r>
            <a:r>
              <a:rPr lang="en-US" sz="2000" dirty="0" smtClean="0"/>
              <a:t> samples are produced after </a:t>
            </a:r>
            <a:r>
              <a:rPr lang="en-US" sz="2000" dirty="0"/>
              <a:t>all the half-</a:t>
            </a:r>
            <a:r>
              <a:rPr lang="en-US" sz="2000" dirty="0" err="1"/>
              <a:t>pel</a:t>
            </a:r>
            <a:r>
              <a:rPr lang="en-US" sz="2000" dirty="0"/>
              <a:t> samples are available</a:t>
            </a:r>
            <a:endParaRPr lang="en-US" sz="2000" dirty="0" smtClean="0"/>
          </a:p>
          <a:p>
            <a:r>
              <a:rPr lang="en-US" sz="2000" dirty="0"/>
              <a:t>Quarter-</a:t>
            </a:r>
            <a:r>
              <a:rPr lang="en-US" sz="2000" dirty="0" err="1"/>
              <a:t>pel</a:t>
            </a:r>
            <a:r>
              <a:rPr lang="en-US" sz="2000" dirty="0"/>
              <a:t> positions with </a:t>
            </a:r>
            <a:r>
              <a:rPr lang="en-US" sz="2000" dirty="0" smtClean="0"/>
              <a:t>two horizontally </a:t>
            </a:r>
            <a:r>
              <a:rPr lang="en-US" sz="2000" dirty="0"/>
              <a:t>or vertically adjacent half- or integer-position samples are linearly interpolated between these adjacent samples, for </a:t>
            </a:r>
            <a:r>
              <a:rPr lang="en-US" sz="2000" dirty="0" smtClean="0"/>
              <a:t>example: </a:t>
            </a:r>
            <a:r>
              <a:rPr lang="en-US" sz="2000" b="1" dirty="0" smtClean="0"/>
              <a:t>a </a:t>
            </a:r>
            <a:r>
              <a:rPr lang="en-US" sz="2000" dirty="0"/>
              <a:t>= round((G + b) </a:t>
            </a:r>
            <a:r>
              <a:rPr lang="en-US" sz="2000" i="1" dirty="0"/>
              <a:t>/ </a:t>
            </a:r>
            <a:r>
              <a:rPr lang="en-US" sz="2000" dirty="0"/>
              <a:t>2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The remaining quarter-</a:t>
            </a:r>
            <a:r>
              <a:rPr lang="en-US" sz="2000" dirty="0" err="1"/>
              <a:t>pel</a:t>
            </a:r>
            <a:r>
              <a:rPr lang="en-US" sz="2000" dirty="0"/>
              <a:t> positions (</a:t>
            </a:r>
            <a:r>
              <a:rPr lang="en-US" sz="2000" b="1" dirty="0"/>
              <a:t>e</a:t>
            </a:r>
            <a:r>
              <a:rPr lang="en-US" sz="2000" dirty="0"/>
              <a:t>, </a:t>
            </a:r>
            <a:r>
              <a:rPr lang="en-US" sz="2000" b="1" dirty="0"/>
              <a:t>g</a:t>
            </a:r>
            <a:r>
              <a:rPr lang="en-US" sz="2000" dirty="0"/>
              <a:t>, </a:t>
            </a:r>
            <a:r>
              <a:rPr lang="en-US" sz="2000" b="1" dirty="0"/>
              <a:t>p </a:t>
            </a:r>
            <a:r>
              <a:rPr lang="en-US" sz="2000" dirty="0"/>
              <a:t>and </a:t>
            </a:r>
            <a:r>
              <a:rPr lang="en-US" sz="2000" b="1" dirty="0"/>
              <a:t>r </a:t>
            </a:r>
            <a:r>
              <a:rPr lang="en-US" sz="2000" dirty="0"/>
              <a:t>in the figure) are linearly interpolated </a:t>
            </a:r>
            <a:r>
              <a:rPr lang="en-US" sz="2000" dirty="0" smtClean="0"/>
              <a:t>between a </a:t>
            </a:r>
            <a:r>
              <a:rPr lang="en-US" sz="2000" dirty="0"/>
              <a:t>pair of diagonally opposite </a:t>
            </a:r>
            <a:r>
              <a:rPr lang="en-US" sz="2000" i="1" dirty="0"/>
              <a:t>half </a:t>
            </a:r>
            <a:r>
              <a:rPr lang="en-US" sz="2000" dirty="0"/>
              <a:t>-</a:t>
            </a:r>
            <a:r>
              <a:rPr lang="en-US" sz="2000" dirty="0" err="1"/>
              <a:t>pel</a:t>
            </a:r>
            <a:r>
              <a:rPr lang="en-US" sz="2000" dirty="0"/>
              <a:t> samples. For example, </a:t>
            </a:r>
            <a:r>
              <a:rPr lang="en-US" sz="2000" b="1" dirty="0"/>
              <a:t>e </a:t>
            </a:r>
            <a:r>
              <a:rPr lang="en-US" sz="2000" dirty="0"/>
              <a:t>is interpolated between b </a:t>
            </a:r>
            <a:r>
              <a:rPr lang="en-US" sz="2000" dirty="0" smtClean="0"/>
              <a:t>and h</a:t>
            </a:r>
            <a:r>
              <a:rPr lang="en-US" sz="2000" dirty="0"/>
              <a:t>.	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62600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 of </a:t>
            </a:r>
            <a:r>
              <a:rPr lang="en-US" dirty="0" err="1"/>
              <a:t>luma</a:t>
            </a:r>
            <a:r>
              <a:rPr lang="en-US" dirty="0"/>
              <a:t> </a:t>
            </a:r>
            <a:r>
              <a:rPr lang="en-US" dirty="0" smtClean="0"/>
              <a:t>quarter-</a:t>
            </a:r>
            <a:r>
              <a:rPr lang="en-US" dirty="0" err="1" smtClean="0"/>
              <a:t>pel</a:t>
            </a:r>
            <a:r>
              <a:rPr lang="en-US" dirty="0" smtClean="0"/>
              <a:t> </a:t>
            </a:r>
            <a:r>
              <a:rPr lang="en-US" dirty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1052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620000" cy="4419600"/>
          </a:xfrm>
        </p:spPr>
        <p:txBody>
          <a:bodyPr>
            <a:noAutofit/>
          </a:bodyPr>
          <a:lstStyle/>
          <a:p>
            <a:r>
              <a:rPr lang="en-US" sz="3200" dirty="0"/>
              <a:t>H.264/MPEG4 Part 10</a:t>
            </a:r>
          </a:p>
          <a:p>
            <a:pPr lvl="1"/>
            <a:r>
              <a:rPr lang="en-US" sz="2800" dirty="0"/>
              <a:t>Intra Prediction</a:t>
            </a:r>
          </a:p>
          <a:p>
            <a:pPr lvl="2"/>
            <a:r>
              <a:rPr lang="fr-FR" sz="2400" i="1" dirty="0"/>
              <a:t>4 </a:t>
            </a:r>
            <a:r>
              <a:rPr lang="fr-FR" sz="2400" dirty="0"/>
              <a:t>× </a:t>
            </a:r>
            <a:r>
              <a:rPr lang="fr-FR" sz="2400" i="1" dirty="0"/>
              <a:t>4 </a:t>
            </a:r>
            <a:r>
              <a:rPr lang="fr-FR" sz="2400" i="1" dirty="0" err="1"/>
              <a:t>Luma</a:t>
            </a:r>
            <a:r>
              <a:rPr lang="fr-FR" sz="2400" i="1" dirty="0"/>
              <a:t> </a:t>
            </a:r>
            <a:r>
              <a:rPr lang="fr-FR" sz="2400" i="1" dirty="0" err="1"/>
              <a:t>Prediction</a:t>
            </a:r>
            <a:r>
              <a:rPr lang="fr-FR" sz="2400" i="1" dirty="0"/>
              <a:t> Modes</a:t>
            </a:r>
            <a:endParaRPr lang="en-US" sz="2400" dirty="0"/>
          </a:p>
          <a:p>
            <a:pPr lvl="2"/>
            <a:r>
              <a:rPr lang="en-US" sz="2400" i="1" dirty="0"/>
              <a:t>16 </a:t>
            </a:r>
            <a:r>
              <a:rPr lang="en-US" sz="2400" dirty="0"/>
              <a:t>× </a:t>
            </a:r>
            <a:r>
              <a:rPr lang="en-US" sz="2400" i="1" dirty="0"/>
              <a:t>16 </a:t>
            </a:r>
            <a:r>
              <a:rPr lang="en-US" sz="2400" i="1" dirty="0" err="1"/>
              <a:t>Luma</a:t>
            </a:r>
            <a:r>
              <a:rPr lang="en-US" sz="2400" i="1" dirty="0"/>
              <a:t> Prediction Modes</a:t>
            </a:r>
            <a:endParaRPr lang="en-US" sz="2400" dirty="0"/>
          </a:p>
          <a:p>
            <a:pPr lvl="2"/>
            <a:r>
              <a:rPr lang="en-US" sz="2400" i="1" dirty="0"/>
              <a:t>8 </a:t>
            </a:r>
            <a:r>
              <a:rPr lang="en-US" sz="2400" dirty="0"/>
              <a:t>× </a:t>
            </a:r>
            <a:r>
              <a:rPr lang="en-US" sz="2400" i="1" dirty="0"/>
              <a:t>8 Chroma Prediction Modes</a:t>
            </a:r>
            <a:endParaRPr lang="en-US" sz="2400" dirty="0"/>
          </a:p>
          <a:p>
            <a:pPr lvl="1"/>
            <a:r>
              <a:rPr lang="en-US" sz="2800" dirty="0" smtClean="0"/>
              <a:t>Inter </a:t>
            </a:r>
            <a:r>
              <a:rPr lang="en-US" sz="2800" dirty="0"/>
              <a:t>Prediction</a:t>
            </a:r>
          </a:p>
          <a:p>
            <a:pPr lvl="2"/>
            <a:r>
              <a:rPr lang="en-US" sz="2400" i="1" dirty="0"/>
              <a:t>Tree structured motion compensation</a:t>
            </a:r>
            <a:endParaRPr lang="en-US" sz="2400" dirty="0"/>
          </a:p>
          <a:p>
            <a:pPr lvl="2"/>
            <a:r>
              <a:rPr lang="en-US" sz="2400" i="1" dirty="0"/>
              <a:t>Motion Vectors &amp; Motion Vector </a:t>
            </a:r>
            <a:r>
              <a:rPr lang="en-US" sz="2400" i="1" dirty="0" smtClean="0"/>
              <a:t>Prediction</a:t>
            </a:r>
          </a:p>
          <a:p>
            <a:pPr lvl="2"/>
            <a:r>
              <a:rPr lang="en-US" sz="2400" dirty="0" err="1"/>
              <a:t>Luma</a:t>
            </a:r>
            <a:r>
              <a:rPr lang="en-US" sz="2400" dirty="0"/>
              <a:t> Interpolation Process (half-</a:t>
            </a:r>
            <a:r>
              <a:rPr lang="en-US" sz="2400" dirty="0" err="1"/>
              <a:t>pel</a:t>
            </a:r>
            <a:r>
              <a:rPr lang="en-US" sz="2400" dirty="0"/>
              <a:t> samples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err="1"/>
              <a:t>Luma</a:t>
            </a:r>
            <a:r>
              <a:rPr lang="en-US" sz="2400" dirty="0"/>
              <a:t> Interpolation Process </a:t>
            </a:r>
            <a:r>
              <a:rPr lang="en-US" sz="2400" dirty="0" smtClean="0"/>
              <a:t>(quarter-</a:t>
            </a:r>
            <a:r>
              <a:rPr lang="en-US" sz="2400" dirty="0" err="1" smtClean="0"/>
              <a:t>pel</a:t>
            </a:r>
            <a:r>
              <a:rPr lang="en-US" sz="2400" dirty="0" smtClean="0"/>
              <a:t> </a:t>
            </a:r>
            <a:r>
              <a:rPr lang="en-US" sz="2400" dirty="0"/>
              <a:t>samples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/>
              <a:t>Chroma Interpolation Process (eighth-sample positions)</a:t>
            </a:r>
            <a:endParaRPr lang="en-US" sz="2400" dirty="0"/>
          </a:p>
          <a:p>
            <a:pPr lvl="1"/>
            <a:r>
              <a:rPr lang="en-US" sz="2800" dirty="0" err="1"/>
              <a:t>Deblocking</a:t>
            </a:r>
            <a:r>
              <a:rPr lang="en-US" sz="2800" dirty="0"/>
              <a:t> Filter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7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Chroma Interpolation </a:t>
            </a:r>
            <a:r>
              <a:rPr lang="en-US" b="1" dirty="0"/>
              <a:t>Process </a:t>
            </a:r>
            <a:r>
              <a:rPr lang="en-US" b="1" dirty="0" smtClean="0"/>
              <a:t>(eighth-sample positions)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generated at eighth-sample intervals between integer samples in each </a:t>
            </a:r>
            <a:r>
              <a:rPr lang="en-US" dirty="0" err="1"/>
              <a:t>chroma</a:t>
            </a:r>
            <a:r>
              <a:rPr lang="en-US" dirty="0"/>
              <a:t> </a:t>
            </a:r>
            <a:r>
              <a:rPr lang="en-US" dirty="0" smtClean="0"/>
              <a:t>component using </a:t>
            </a:r>
            <a:r>
              <a:rPr lang="en-US" dirty="0"/>
              <a:t>linear </a:t>
            </a:r>
            <a:r>
              <a:rPr lang="en-US" dirty="0" smtClean="0"/>
              <a:t>interpolation</a:t>
            </a:r>
          </a:p>
          <a:p>
            <a:r>
              <a:rPr lang="en-US" dirty="0" smtClean="0"/>
              <a:t>Ex: </a:t>
            </a:r>
            <a:r>
              <a:rPr lang="en-US" sz="1600" b="1" dirty="0"/>
              <a:t>a </a:t>
            </a:r>
            <a:r>
              <a:rPr lang="en-US" sz="1600" dirty="0"/>
              <a:t>= round([(8 − d</a:t>
            </a:r>
            <a:r>
              <a:rPr lang="en-US" sz="1600" i="1" dirty="0"/>
              <a:t>x </a:t>
            </a:r>
            <a:r>
              <a:rPr lang="en-US" sz="1600" dirty="0"/>
              <a:t>) · (8 − </a:t>
            </a:r>
            <a:r>
              <a:rPr lang="en-US" sz="1600" dirty="0" err="1"/>
              <a:t>d</a:t>
            </a:r>
            <a:r>
              <a:rPr lang="en-US" sz="1600" i="1" dirty="0" err="1"/>
              <a:t>y</a:t>
            </a:r>
            <a:r>
              <a:rPr lang="en-US" sz="1600" dirty="0"/>
              <a:t>)A + d</a:t>
            </a:r>
            <a:r>
              <a:rPr lang="en-US" sz="1600" i="1" dirty="0"/>
              <a:t>x </a:t>
            </a:r>
            <a:r>
              <a:rPr lang="en-US" sz="1600" dirty="0"/>
              <a:t>· (8 − </a:t>
            </a:r>
            <a:r>
              <a:rPr lang="en-US" sz="1600" dirty="0" err="1"/>
              <a:t>d</a:t>
            </a:r>
            <a:r>
              <a:rPr lang="en-US" sz="1600" i="1" dirty="0" err="1"/>
              <a:t>y</a:t>
            </a:r>
            <a:r>
              <a:rPr lang="en-US" sz="1600" dirty="0"/>
              <a:t>)B + (8 − d</a:t>
            </a:r>
            <a:r>
              <a:rPr lang="en-US" sz="1600" i="1" dirty="0"/>
              <a:t>x </a:t>
            </a:r>
            <a:r>
              <a:rPr lang="en-US" sz="1600" dirty="0"/>
              <a:t>) · </a:t>
            </a:r>
            <a:r>
              <a:rPr lang="en-US" sz="1600" dirty="0" err="1"/>
              <a:t>d</a:t>
            </a:r>
            <a:r>
              <a:rPr lang="en-US" sz="1600" i="1" dirty="0" err="1"/>
              <a:t>y</a:t>
            </a:r>
            <a:r>
              <a:rPr lang="en-US" sz="1600" dirty="0" err="1"/>
              <a:t>C</a:t>
            </a:r>
            <a:r>
              <a:rPr lang="en-US" sz="1600" dirty="0"/>
              <a:t> + d</a:t>
            </a:r>
            <a:r>
              <a:rPr lang="en-US" sz="1600" i="1" dirty="0"/>
              <a:t>x </a:t>
            </a:r>
            <a:r>
              <a:rPr lang="en-US" sz="1600" dirty="0"/>
              <a:t>· </a:t>
            </a:r>
            <a:r>
              <a:rPr lang="en-US" sz="1600" dirty="0" err="1"/>
              <a:t>d</a:t>
            </a:r>
            <a:r>
              <a:rPr lang="en-US" sz="1600" i="1" dirty="0" err="1"/>
              <a:t>y</a:t>
            </a:r>
            <a:r>
              <a:rPr lang="en-US" sz="1600" dirty="0" err="1"/>
              <a:t>D</a:t>
            </a:r>
            <a:r>
              <a:rPr lang="en-US" sz="1600" dirty="0"/>
              <a:t>]</a:t>
            </a:r>
            <a:r>
              <a:rPr lang="en-US" sz="1600" i="1" dirty="0"/>
              <a:t>/</a:t>
            </a:r>
            <a:r>
              <a:rPr lang="en-US" sz="1600" dirty="0"/>
              <a:t>64)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3457800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0" y="4800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 of </a:t>
            </a:r>
            <a:r>
              <a:rPr lang="en-US" dirty="0" err="1" smtClean="0"/>
              <a:t>chroma</a:t>
            </a:r>
            <a:r>
              <a:rPr lang="en-US" dirty="0" smtClean="0"/>
              <a:t> eighth-sample </a:t>
            </a:r>
            <a:r>
              <a:rPr lang="en-US" dirty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20057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Deblocking</a:t>
            </a:r>
            <a:r>
              <a:rPr lang="en-US" b="1" dirty="0"/>
              <a:t> </a:t>
            </a:r>
            <a:r>
              <a:rPr lang="en-US" b="1" dirty="0" smtClean="0"/>
              <a:t>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filter is applied to each decoded </a:t>
            </a:r>
            <a:r>
              <a:rPr lang="en-US" sz="2800" dirty="0" err="1"/>
              <a:t>macroblock</a:t>
            </a:r>
            <a:r>
              <a:rPr lang="en-US" sz="2800" dirty="0"/>
              <a:t> to reduce blocking </a:t>
            </a:r>
            <a:r>
              <a:rPr lang="en-US" sz="2800" dirty="0" smtClean="0"/>
              <a:t>distortion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pplied </a:t>
            </a:r>
            <a:r>
              <a:rPr lang="en-US" sz="2800" dirty="0"/>
              <a:t>after the inverse transform in the </a:t>
            </a:r>
            <a:r>
              <a:rPr lang="en-US" sz="2800" dirty="0" smtClean="0"/>
              <a:t>encoder and before </a:t>
            </a:r>
            <a:r>
              <a:rPr lang="en-US" sz="2800" dirty="0"/>
              <a:t>reconstructing and </a:t>
            </a:r>
            <a:r>
              <a:rPr lang="en-US" sz="2800" dirty="0" smtClean="0"/>
              <a:t>displaying the </a:t>
            </a:r>
            <a:r>
              <a:rPr lang="en-US" sz="2800" dirty="0" err="1" smtClean="0"/>
              <a:t>macroblock</a:t>
            </a:r>
            <a:r>
              <a:rPr lang="en-US" sz="2800" dirty="0"/>
              <a:t> </a:t>
            </a:r>
            <a:r>
              <a:rPr lang="en-US" sz="2800" dirty="0" smtClean="0"/>
              <a:t>in the decoder</a:t>
            </a:r>
          </a:p>
          <a:p>
            <a:r>
              <a:rPr lang="en-US" sz="2800" dirty="0"/>
              <a:t>The filter </a:t>
            </a:r>
            <a:r>
              <a:rPr lang="en-US" sz="2800" dirty="0" err="1"/>
              <a:t>smooths</a:t>
            </a:r>
            <a:r>
              <a:rPr lang="en-US" sz="2800" dirty="0"/>
              <a:t> block edges, improving the appearance of </a:t>
            </a:r>
            <a:r>
              <a:rPr lang="en-US" sz="2800" dirty="0" smtClean="0"/>
              <a:t>decoded 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6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Deblocking</a:t>
            </a:r>
            <a:r>
              <a:rPr lang="en-US" b="1" dirty="0"/>
              <a:t> 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Filtering is applied to vertical or horizontal edges of 4×4 blocks in a </a:t>
            </a:r>
            <a:r>
              <a:rPr lang="en-US" dirty="0" err="1" smtClean="0"/>
              <a:t>macroblock</a:t>
            </a:r>
            <a:r>
              <a:rPr lang="en-US" dirty="0" smtClean="0"/>
              <a:t> </a:t>
            </a:r>
            <a:r>
              <a:rPr lang="en-US" dirty="0"/>
              <a:t>in the following </a:t>
            </a:r>
            <a:r>
              <a:rPr lang="en-US" dirty="0" smtClean="0"/>
              <a:t>order:</a:t>
            </a:r>
          </a:p>
          <a:p>
            <a:pPr marL="548640" lvl="2" indent="0">
              <a:buNone/>
            </a:pPr>
            <a:r>
              <a:rPr lang="en-US" dirty="0"/>
              <a:t>1. Filter 4 vertical boundaries of the </a:t>
            </a:r>
            <a:r>
              <a:rPr lang="en-US" dirty="0" err="1"/>
              <a:t>luma</a:t>
            </a:r>
            <a:r>
              <a:rPr lang="en-US" dirty="0"/>
              <a:t> component (in order a, b, c, d in Figure 6.29).</a:t>
            </a:r>
          </a:p>
          <a:p>
            <a:pPr marL="548640" lvl="2" indent="0">
              <a:buNone/>
            </a:pPr>
            <a:r>
              <a:rPr lang="en-US" dirty="0"/>
              <a:t>2. Filter 4 horizontal boundaries of the </a:t>
            </a:r>
            <a:r>
              <a:rPr lang="en-US" dirty="0" err="1"/>
              <a:t>luma</a:t>
            </a:r>
            <a:r>
              <a:rPr lang="en-US" dirty="0"/>
              <a:t> component (in order e, f, g, h, Figure 6.29).</a:t>
            </a:r>
          </a:p>
          <a:p>
            <a:pPr marL="548640" lvl="2" indent="0">
              <a:buNone/>
            </a:pPr>
            <a:r>
              <a:rPr lang="en-US" dirty="0"/>
              <a:t>3. Filter 2 vertical boundaries of each </a:t>
            </a:r>
            <a:r>
              <a:rPr lang="en-US" dirty="0" err="1"/>
              <a:t>chroma</a:t>
            </a:r>
            <a:r>
              <a:rPr lang="en-US" dirty="0"/>
              <a:t> component (</a:t>
            </a:r>
            <a:r>
              <a:rPr lang="en-US" dirty="0" err="1"/>
              <a:t>i</a:t>
            </a:r>
            <a:r>
              <a:rPr lang="en-US" dirty="0"/>
              <a:t>, j).</a:t>
            </a:r>
          </a:p>
          <a:p>
            <a:pPr marL="548640" lvl="2" indent="0">
              <a:buNone/>
            </a:pPr>
            <a:r>
              <a:rPr lang="en-US" dirty="0"/>
              <a:t>4. Filter 2 horizontal boundaries of each </a:t>
            </a:r>
            <a:r>
              <a:rPr lang="en-US" dirty="0" err="1"/>
              <a:t>chroma</a:t>
            </a:r>
            <a:r>
              <a:rPr lang="en-US" dirty="0"/>
              <a:t> component (k, l).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9600"/>
            <a:ext cx="37052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/>
              <a:t>The End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Thanks for listening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charset="0"/>
                <a:ea typeface="HGP創英角ｺﾞｼｯｸUB" pitchFamily="48" charset="0"/>
                <a:cs typeface="HGP創英角ｺﾞｼｯｸUB" pitchFamily="48" charset="0"/>
              </a:rPr>
              <a:t>Confirm the action items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AI#1: fix slide 5 picture about pixels.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=&gt; Correct information: </a:t>
            </a:r>
            <a:r>
              <a:rPr lang="en-US" dirty="0" smtClean="0"/>
              <a:t>slide 6</a:t>
            </a:r>
          </a:p>
          <a:p>
            <a:r>
              <a:rPr lang="en-US" dirty="0" smtClean="0"/>
              <a:t>AI#2</a:t>
            </a:r>
            <a:r>
              <a:rPr lang="en-US" dirty="0"/>
              <a:t>: slide </a:t>
            </a:r>
            <a:r>
              <a:rPr lang="en-US" dirty="0" smtClean="0"/>
              <a:t>8 </a:t>
            </a:r>
            <a:r>
              <a:rPr lang="en-US" dirty="0"/>
              <a:t>add, fix the example about field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=&gt; Correct information: </a:t>
            </a:r>
            <a:r>
              <a:rPr lang="en-US" dirty="0" smtClean="0"/>
              <a:t>slide 9</a:t>
            </a:r>
          </a:p>
          <a:p>
            <a:r>
              <a:rPr lang="en-US" dirty="0" smtClean="0"/>
              <a:t>AI#3</a:t>
            </a:r>
            <a:r>
              <a:rPr lang="en-US" dirty="0"/>
              <a:t>: add investigation about prediction </a:t>
            </a:r>
            <a:r>
              <a:rPr lang="en-US" dirty="0" smtClean="0"/>
              <a:t>process (6.4.5 </a:t>
            </a:r>
            <a:r>
              <a:rPr lang="en-US" dirty="0"/>
              <a:t>- 6.4.6)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/>
              <a:t>Correct information: </a:t>
            </a:r>
            <a:r>
              <a:rPr lang="en-US" dirty="0" smtClean="0"/>
              <a:t>slide 41, 45</a:t>
            </a:r>
          </a:p>
          <a:p>
            <a:r>
              <a:rPr lang="en-US" dirty="0" smtClean="0"/>
              <a:t>AI#4</a:t>
            </a:r>
            <a:r>
              <a:rPr lang="en-US" dirty="0"/>
              <a:t>: add </a:t>
            </a:r>
            <a:r>
              <a:rPr lang="en-US" dirty="0" err="1"/>
              <a:t>deblocking</a:t>
            </a:r>
            <a:r>
              <a:rPr lang="en-US" dirty="0"/>
              <a:t> filter </a:t>
            </a:r>
            <a:r>
              <a:rPr lang="en-US" dirty="0" smtClean="0"/>
              <a:t>information (</a:t>
            </a:r>
            <a:r>
              <a:rPr lang="en-US" dirty="0"/>
              <a:t>6.4.7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=&gt; Correct information: </a:t>
            </a:r>
            <a:r>
              <a:rPr lang="en-US" dirty="0" smtClean="0"/>
              <a:t>slide </a:t>
            </a:r>
            <a:r>
              <a:rPr lang="en-US" dirty="0" smtClean="0"/>
              <a:t>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Pixel is a picture element</a:t>
            </a:r>
            <a:r>
              <a:rPr lang="en-US" dirty="0" smtClean="0"/>
              <a:t>.</a:t>
            </a:r>
          </a:p>
          <a:p>
            <a:r>
              <a:rPr lang="en-US" dirty="0"/>
              <a:t>Resolution is the number of elements in a picture or frame. </a:t>
            </a:r>
            <a:r>
              <a:rPr lang="en-US" dirty="0" smtClean="0"/>
              <a:t>For example</a:t>
            </a:r>
          </a:p>
          <a:p>
            <a:pPr lvl="1"/>
            <a:r>
              <a:rPr lang="en-US" dirty="0"/>
              <a:t>TV: 640x480 </a:t>
            </a:r>
          </a:p>
          <a:p>
            <a:pPr lvl="1"/>
            <a:r>
              <a:rPr lang="en-US" dirty="0"/>
              <a:t>HD: 1280x720  </a:t>
            </a:r>
          </a:p>
          <a:p>
            <a:pPr lvl="1"/>
            <a:r>
              <a:rPr lang="en-US" dirty="0"/>
              <a:t>Full HD 1920x1080</a:t>
            </a:r>
          </a:p>
          <a:p>
            <a:r>
              <a:rPr lang="en-US" dirty="0" smtClean="0"/>
              <a:t>Frame </a:t>
            </a:r>
            <a:r>
              <a:rPr lang="en-US" dirty="0"/>
              <a:t>is picture that is formed by many pixels </a:t>
            </a:r>
            <a:endParaRPr lang="en-US" dirty="0" smtClean="0"/>
          </a:p>
          <a:p>
            <a:r>
              <a:rPr lang="en-US" dirty="0"/>
              <a:t>Video is a sequence of frames and captured by using progressive or interlaced sampling .</a:t>
            </a:r>
          </a:p>
        </p:txBody>
      </p:sp>
    </p:spTree>
    <p:extLst>
      <p:ext uri="{BB962C8B-B14F-4D97-AF65-F5344CB8AC3E}">
        <p14:creationId xmlns:p14="http://schemas.microsoft.com/office/powerpoint/2010/main" val="15606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Capturing Video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dirty="0"/>
              <a:t>Digital video is a representation of a natural (</a:t>
            </a:r>
            <a:r>
              <a:rPr lang="en-US" sz="2400" dirty="0" smtClean="0"/>
              <a:t>real-world) visual </a:t>
            </a:r>
            <a:r>
              <a:rPr lang="en-US" sz="2400" dirty="0"/>
              <a:t>scene, sampled spatially and </a:t>
            </a:r>
            <a:r>
              <a:rPr lang="en-US" sz="2400" dirty="0" smtClean="0"/>
              <a:t>temporally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spatio</a:t>
            </a:r>
            <a:r>
              <a:rPr lang="en-US" sz="2400" dirty="0"/>
              <a:t>-temporal sample (picture element or pixel) is </a:t>
            </a:r>
            <a:r>
              <a:rPr lang="en-US" sz="2400" dirty="0" smtClean="0"/>
              <a:t>represented as </a:t>
            </a:r>
            <a:r>
              <a:rPr lang="en-US" sz="2400" dirty="0"/>
              <a:t>a number or set of numbers that describes the brightness (luminance) and </a:t>
            </a:r>
            <a:r>
              <a:rPr lang="en-US" sz="2400" dirty="0" smtClean="0"/>
              <a:t>color </a:t>
            </a:r>
            <a:r>
              <a:rPr lang="en-US" sz="2400" dirty="0"/>
              <a:t>of </a:t>
            </a:r>
            <a:r>
              <a:rPr lang="en-US" sz="2400" dirty="0" smtClean="0"/>
              <a:t>the sample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12392" y="3276600"/>
            <a:ext cx="5326608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Spatial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common format for a sampled image is a rectangle with the sampling points positioned on a square or rectangular grid</a:t>
            </a:r>
          </a:p>
          <a:p>
            <a:r>
              <a:rPr lang="en-US" sz="2800" dirty="0"/>
              <a:t>Sampling occurs at each of the intersection points on the grid and the sampled image </a:t>
            </a:r>
            <a:r>
              <a:rPr lang="en-US" sz="2800" dirty="0" smtClean="0"/>
              <a:t>may be </a:t>
            </a:r>
            <a:r>
              <a:rPr lang="en-US" sz="2800" dirty="0"/>
              <a:t>reconstructed by representing each sample as a square picture element (pixel).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r>
              <a:rPr lang="en-US" sz="2800" dirty="0"/>
              <a:t>The </a:t>
            </a:r>
            <a:r>
              <a:rPr lang="en-US" sz="2800" dirty="0" smtClean="0"/>
              <a:t>visual quality </a:t>
            </a:r>
            <a:r>
              <a:rPr lang="en-US" sz="2800" dirty="0"/>
              <a:t>of the image is influenced by the number of sampling points.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/>
              <a:t>Spatial Sampling</a:t>
            </a:r>
            <a:endParaRPr lang="en-US" dirty="0"/>
          </a:p>
        </p:txBody>
      </p: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90600"/>
            <a:ext cx="918209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1212</TotalTime>
  <Words>2560</Words>
  <Application>Microsoft Office PowerPoint</Application>
  <PresentationFormat>On-screen Show (4:3)</PresentationFormat>
  <Paragraphs>364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Equity</vt:lpstr>
      <vt:lpstr>Video IP Investigation</vt:lpstr>
      <vt:lpstr>Table of Contents</vt:lpstr>
      <vt:lpstr>Table of Contents</vt:lpstr>
      <vt:lpstr>Table of Contents</vt:lpstr>
      <vt:lpstr>Table of Contents</vt:lpstr>
      <vt:lpstr>Definitions</vt:lpstr>
      <vt:lpstr>Capturing Video</vt:lpstr>
      <vt:lpstr>Spatial Sampling</vt:lpstr>
      <vt:lpstr>Spatial Sampling</vt:lpstr>
      <vt:lpstr>Temporal Sampling</vt:lpstr>
      <vt:lpstr>Frames and Fields</vt:lpstr>
      <vt:lpstr>Frames and Fields</vt:lpstr>
      <vt:lpstr>Color Spaces</vt:lpstr>
      <vt:lpstr>RBG</vt:lpstr>
      <vt:lpstr>YCbCr (YUV)</vt:lpstr>
      <vt:lpstr>The Relation between RBG and YUV</vt:lpstr>
      <vt:lpstr>YCbCr Sampling Formats</vt:lpstr>
      <vt:lpstr>YCbCr Sampling Formats</vt:lpstr>
      <vt:lpstr>YCbCr Sampling Formats</vt:lpstr>
      <vt:lpstr>Video Coding Concepts</vt:lpstr>
      <vt:lpstr>Video Coding Concepts</vt:lpstr>
      <vt:lpstr>Video Codec</vt:lpstr>
      <vt:lpstr>Video Encoder</vt:lpstr>
      <vt:lpstr>Video Decoder</vt:lpstr>
      <vt:lpstr>Temporal Model</vt:lpstr>
      <vt:lpstr>Block-based Motion Estimation and Compensation</vt:lpstr>
      <vt:lpstr>Macroblock &amp; Block Size</vt:lpstr>
      <vt:lpstr>Spatial Model</vt:lpstr>
      <vt:lpstr>Transform Coding</vt:lpstr>
      <vt:lpstr>The Discrete Cosine Transform (DCT)</vt:lpstr>
      <vt:lpstr>Quantisation</vt:lpstr>
      <vt:lpstr>Reordering and Zero Encoding</vt:lpstr>
      <vt:lpstr>Reordering and Zero Encoding</vt:lpstr>
      <vt:lpstr>Entropy Encoding</vt:lpstr>
      <vt:lpstr>Predictive Coding</vt:lpstr>
      <vt:lpstr>Variable-length Coding</vt:lpstr>
      <vt:lpstr>Arithmetic Coding</vt:lpstr>
      <vt:lpstr>Arithmetic Encoding Example </vt:lpstr>
      <vt:lpstr>Arithmetic Decoding Example </vt:lpstr>
      <vt:lpstr>H.264/MPEG4 Part 10</vt:lpstr>
      <vt:lpstr>Intra Prediction</vt:lpstr>
      <vt:lpstr>4 × 4 Luma Prediction Modes  Intra Prediction</vt:lpstr>
      <vt:lpstr>16 × 16 Luma Prediction Modes Intra Prediction</vt:lpstr>
      <vt:lpstr>8 × 8 Chroma Prediction Modes Intra Prediction</vt:lpstr>
      <vt:lpstr>Inter Prediction</vt:lpstr>
      <vt:lpstr>Tree structured motion compensation Inter Prediction</vt:lpstr>
      <vt:lpstr>Motion Vectors &amp; Motion Vector Prediction Inter Prediction</vt:lpstr>
      <vt:lpstr>Luma Interpolation Process (half-pel samples)</vt:lpstr>
      <vt:lpstr>Luma Interpolation Process (quarter-pel samples)</vt:lpstr>
      <vt:lpstr>Chroma Interpolation Process (eighth-sample positions)</vt:lpstr>
      <vt:lpstr>Deblocking Filter</vt:lpstr>
      <vt:lpstr>Deblocking Filter</vt:lpstr>
      <vt:lpstr>The End Thanks for listening</vt:lpstr>
      <vt:lpstr>Confirm the action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IP Investigation</dc:title>
  <dc:creator>Tu Anh Ngoc. Tran</dc:creator>
  <cp:lastModifiedBy>Tu Anh Ngoc. Tran</cp:lastModifiedBy>
  <cp:revision>108</cp:revision>
  <dcterms:created xsi:type="dcterms:W3CDTF">2006-08-16T00:00:00Z</dcterms:created>
  <dcterms:modified xsi:type="dcterms:W3CDTF">2016-07-06T06:55:35Z</dcterms:modified>
</cp:coreProperties>
</file>