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6858000" cx="12192000"/>
  <p:notesSz cx="7103725" cy="10234275"/>
  <p:embeddedFontLst>
    <p:embeddedFont>
      <p:font typeface="Arial Black"/>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6" roundtripDataSignature="AMtx7mjhrNp10tmVF0kKtds3Ld4EzU0f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5144D8-7839-4233-A9DB-0B35CBDC6ACB}">
  <a:tblStyle styleId="{4C5144D8-7839-4233-A9DB-0B35CBDC6ACB}"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ArialBlack-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36"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20: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SimSun"/>
                <a:ea typeface="SimSun"/>
                <a:cs typeface="SimSun"/>
                <a:sym typeface="SimSun"/>
              </a:rPr>
              <a:t>Tứ phân vị là đại lượng mô tả sự phân bố và sự phân tán của tập dữ liệu. Số phân tử có 3 giá trị, đó là số phân tử thứ nhất (Q1), thứ nhì (Q2) và thứ ba (Q3)</a:t>
            </a:r>
            <a:endParaRPr b="0" i="0" sz="1200">
              <a:solidFill>
                <a:schemeClr val="dk1"/>
              </a:solidFill>
              <a:latin typeface="SimSun"/>
              <a:ea typeface="SimSun"/>
              <a:cs typeface="SimSun"/>
              <a:sym typeface="SimSun"/>
            </a:endParaRPr>
          </a:p>
          <a:p>
            <a:pPr indent="0" lvl="0" marL="0" rtl="0" algn="l">
              <a:spcBef>
                <a:spcPts val="0"/>
              </a:spcBef>
              <a:spcAft>
                <a:spcPts val="0"/>
              </a:spcAft>
              <a:buNone/>
            </a:pPr>
            <a:r>
              <a:t/>
            </a:r>
            <a:endParaRPr/>
          </a:p>
        </p:txBody>
      </p:sp>
      <p:sp>
        <p:nvSpPr>
          <p:cNvPr id="268" name="Google Shape;268;p20: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1: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Có thể biết phân bố của 1 biến hoặc so sánh ban đầu</a:t>
            </a:r>
            <a:endParaRPr/>
          </a:p>
        </p:txBody>
      </p:sp>
      <p:sp>
        <p:nvSpPr>
          <p:cNvPr id="276" name="Google Shape;276;p21: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4: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biểu đồ jitter theo cách này cho phép bạn tách các dấu hoặc chấm thành các cột khác nhau de nhin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5: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Biểu đồ bong bóng chủ yếu được sử dụng để hiển thị mối quan hệ giữa các biến số và nó có thể trực quan hóa (từ tọa độ, màu sắc và kích thước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711200" y="4926013"/>
            <a:ext cx="5683250" cy="40290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71" name="Shape 71"/>
        <p:cNvGrpSpPr/>
        <p:nvPr/>
      </p:nvGrpSpPr>
      <p:grpSpPr>
        <a:xfrm>
          <a:off x="0" y="0"/>
          <a:ext cx="0" cy="0"/>
          <a:chOff x="0" y="0"/>
          <a:chExt cx="0" cy="0"/>
        </a:xfrm>
      </p:grpSpPr>
      <p:sp>
        <p:nvSpPr>
          <p:cNvPr id="72" name="Google Shape;7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40"/>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2" name="Shape 82"/>
        <p:cNvGrpSpPr/>
        <p:nvPr/>
      </p:nvGrpSpPr>
      <p:grpSpPr>
        <a:xfrm>
          <a:off x="0" y="0"/>
          <a:ext cx="0" cy="0"/>
          <a:chOff x="0" y="0"/>
          <a:chExt cx="0" cy="0"/>
        </a:xfrm>
      </p:grpSpPr>
      <p:sp>
        <p:nvSpPr>
          <p:cNvPr id="83" name="Google Shape;83;p32"/>
          <p:cNvSpPr txBox="1"/>
          <p:nvPr>
            <p:ph type="ctrTitle"/>
          </p:nvPr>
        </p:nvSpPr>
        <p:spPr>
          <a:xfrm>
            <a:off x="1524000" y="115888"/>
            <a:ext cx="9144000" cy="151120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400"/>
              <a:buFont typeface="Arial"/>
              <a:buNone/>
              <a:defRPr sz="44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2"/>
          <p:cNvSpPr txBox="1"/>
          <p:nvPr>
            <p:ph idx="1" type="subTitle"/>
          </p:nvPr>
        </p:nvSpPr>
        <p:spPr>
          <a:xfrm>
            <a:off x="1524000" y="2514600"/>
            <a:ext cx="9144000" cy="27432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5" name="Google Shape;8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0"/>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3"/>
          <p:cNvSpPr txBox="1"/>
          <p:nvPr>
            <p:ph type="title"/>
          </p:nvPr>
        </p:nvSpPr>
        <p:spPr>
          <a:xfrm>
            <a:off x="831850" y="3750945"/>
            <a:ext cx="9848088" cy="81153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3"/>
          <p:cNvSpPr txBox="1"/>
          <p:nvPr>
            <p:ph idx="1" type="body"/>
          </p:nvPr>
        </p:nvSpPr>
        <p:spPr>
          <a:xfrm>
            <a:off x="831850" y="4610028"/>
            <a:ext cx="7321550" cy="6475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4"/>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4"/>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4"/>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355600" lvl="0" marL="457200" algn="l">
              <a:lnSpc>
                <a:spcPct val="150000"/>
              </a:lnSpc>
              <a:spcBef>
                <a:spcPts val="1000"/>
              </a:spcBef>
              <a:spcAft>
                <a:spcPts val="0"/>
              </a:spcAft>
              <a:buClr>
                <a:srgbClr val="3F3F3F"/>
              </a:buClr>
              <a:buSzPts val="2000"/>
              <a:buChar char="•"/>
              <a:defRPr sz="2000">
                <a:solidFill>
                  <a:srgbClr val="3F3F3F"/>
                </a:solidFill>
              </a:defRPr>
            </a:lvl1pPr>
            <a:lvl2pPr indent="-342900" lvl="1" marL="914400" algn="l">
              <a:lnSpc>
                <a:spcPct val="150000"/>
              </a:lnSpc>
              <a:spcBef>
                <a:spcPts val="500"/>
              </a:spcBef>
              <a:spcAft>
                <a:spcPts val="0"/>
              </a:spcAft>
              <a:buClr>
                <a:srgbClr val="3F3F3F"/>
              </a:buClr>
              <a:buSzPts val="1800"/>
              <a:buChar char="•"/>
              <a:defRPr sz="1800">
                <a:solidFill>
                  <a:srgbClr val="3F3F3F"/>
                </a:solidFill>
              </a:defRPr>
            </a:lvl2pPr>
            <a:lvl3pPr indent="-330200" lvl="2" marL="1371600" algn="l">
              <a:lnSpc>
                <a:spcPct val="150000"/>
              </a:lnSpc>
              <a:spcBef>
                <a:spcPts val="500"/>
              </a:spcBef>
              <a:spcAft>
                <a:spcPts val="0"/>
              </a:spcAft>
              <a:buClr>
                <a:srgbClr val="3F3F3F"/>
              </a:buClr>
              <a:buSzPts val="1600"/>
              <a:buChar char="•"/>
              <a:defRPr sz="1600">
                <a:solidFill>
                  <a:srgbClr val="3F3F3F"/>
                </a:solidFill>
              </a:defRPr>
            </a:lvl3pPr>
            <a:lvl4pPr indent="-330200" lvl="3" marL="1828800" algn="l">
              <a:lnSpc>
                <a:spcPct val="150000"/>
              </a:lnSpc>
              <a:spcBef>
                <a:spcPts val="500"/>
              </a:spcBef>
              <a:spcAft>
                <a:spcPts val="0"/>
              </a:spcAft>
              <a:buClr>
                <a:srgbClr val="3F3F3F"/>
              </a:buClr>
              <a:buSzPts val="1600"/>
              <a:buChar char="•"/>
              <a:defRPr sz="1600">
                <a:solidFill>
                  <a:srgbClr val="3F3F3F"/>
                </a:solidFill>
              </a:defRPr>
            </a:lvl4pPr>
            <a:lvl5pPr indent="-330200" lvl="4" marL="2286000" algn="l">
              <a:lnSpc>
                <a:spcPct val="15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5"/>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5"/>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5"/>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6"/>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38"/>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8"/>
          <p:cNvSpPr/>
          <p:nvPr>
            <p:ph idx="2" type="pic"/>
          </p:nvPr>
        </p:nvSpPr>
        <p:spPr>
          <a:xfrm>
            <a:off x="5184000" y="766354"/>
            <a:ext cx="5817375" cy="5094446"/>
          </a:xfrm>
          <a:prstGeom prst="rect">
            <a:avLst/>
          </a:prstGeom>
          <a:noFill/>
          <a:ln>
            <a:noFill/>
          </a:ln>
        </p:spPr>
      </p:sp>
      <p:sp>
        <p:nvSpPr>
          <p:cNvPr id="61" name="Google Shape;61;p38"/>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39"/>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9"/>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Black"/>
              <a:buNone/>
              <a:defRPr b="0" i="0" sz="4000" u="none" cap="none" strike="noStrik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21.png"/><Relationship Id="rId7"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8.png"/><Relationship Id="rId7"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30.png"/><Relationship Id="rId6" Type="http://schemas.openxmlformats.org/officeDocument/2006/relationships/image" Target="../media/image26.png"/><Relationship Id="rId7" Type="http://schemas.openxmlformats.org/officeDocument/2006/relationships/image" Target="../media/image32.png"/><Relationship Id="rId8"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9.png"/><Relationship Id="rId5"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9.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25.png"/><Relationship Id="rId5" Type="http://schemas.openxmlformats.org/officeDocument/2006/relationships/image" Target="../media/image38.png"/><Relationship Id="rId6"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citoolkit.com/articles/probability-distributions/" TargetMode="External"/><Relationship Id="rId4" Type="http://schemas.openxmlformats.org/officeDocument/2006/relationships/image" Target="../media/image40.png"/><Relationship Id="rId5" Type="http://schemas.openxmlformats.org/officeDocument/2006/relationships/hyperlink" Target="https://citoolkit.com/articles/histogram/" TargetMode="External"/><Relationship Id="rId6" Type="http://schemas.openxmlformats.org/officeDocument/2006/relationships/hyperlink" Target="https://citoolkit.com/articles/box-plo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720850" y="884177"/>
            <a:ext cx="9144000" cy="2187001"/>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30000"/>
              </a:lnSpc>
              <a:spcBef>
                <a:spcPts val="0"/>
              </a:spcBef>
              <a:spcAft>
                <a:spcPts val="0"/>
              </a:spcAft>
              <a:buClr>
                <a:schemeClr val="dk1"/>
              </a:buClr>
              <a:buSzPct val="100000"/>
              <a:buFont typeface="Arial Black"/>
              <a:buNone/>
            </a:pPr>
            <a:r>
              <a:rPr lang="en-US"/>
              <a:t>R visualization</a:t>
            </a:r>
            <a:br>
              <a:rPr lang="en-US"/>
            </a:br>
            <a:endParaRPr/>
          </a:p>
        </p:txBody>
      </p:sp>
      <p:sp>
        <p:nvSpPr>
          <p:cNvPr id="93" name="Google Shape;93;p1"/>
          <p:cNvSpPr txBox="1"/>
          <p:nvPr>
            <p:ph idx="1" type="subTitle"/>
          </p:nvPr>
        </p:nvSpPr>
        <p:spPr>
          <a:xfrm>
            <a:off x="3695065" y="2752725"/>
            <a:ext cx="5196205" cy="3502660"/>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3F3F3F"/>
              </a:buClr>
              <a:buSzPts val="2800"/>
              <a:buFont typeface="Arial"/>
              <a:buChar char="•"/>
            </a:pPr>
            <a:r>
              <a:rPr lang="en-US" sz="2800"/>
              <a:t>import/export data</a:t>
            </a:r>
            <a:endParaRPr sz="2800"/>
          </a:p>
          <a:p>
            <a:pPr indent="-285750" lvl="0" marL="285750" rtl="0" algn="l">
              <a:lnSpc>
                <a:spcPct val="90000"/>
              </a:lnSpc>
              <a:spcBef>
                <a:spcPts val="1000"/>
              </a:spcBef>
              <a:spcAft>
                <a:spcPts val="0"/>
              </a:spcAft>
              <a:buClr>
                <a:srgbClr val="3F3F3F"/>
              </a:buClr>
              <a:buSzPts val="2800"/>
              <a:buFont typeface="Arial"/>
              <a:buChar char="•"/>
            </a:pPr>
            <a:r>
              <a:rPr lang="en-US" sz="2800"/>
              <a:t>basic plot and ggplot2</a:t>
            </a:r>
            <a:endParaRPr sz="2800"/>
          </a:p>
          <a:p>
            <a:pPr indent="0" lvl="0" marL="0" rtl="0" algn="l">
              <a:lnSpc>
                <a:spcPct val="90000"/>
              </a:lnSpc>
              <a:spcBef>
                <a:spcPts val="1000"/>
              </a:spcBef>
              <a:spcAft>
                <a:spcPts val="0"/>
              </a:spcAft>
              <a:buClr>
                <a:srgbClr val="3F3F3F"/>
              </a:buClr>
              <a:buSzPts val="1800"/>
              <a:buFont typeface="Arial"/>
              <a:buNone/>
            </a:pPr>
            <a:r>
              <a:t/>
            </a:r>
            <a:endParaRPr/>
          </a:p>
          <a:p>
            <a:pPr indent="0" lvl="0" marL="0" rtl="0" algn="l">
              <a:lnSpc>
                <a:spcPct val="90000"/>
              </a:lnSpc>
              <a:spcBef>
                <a:spcPts val="1000"/>
              </a:spcBef>
              <a:spcAft>
                <a:spcPts val="0"/>
              </a:spcAft>
              <a:buClr>
                <a:srgbClr val="3F3F3F"/>
              </a:buClr>
              <a:buSzPts val="1800"/>
              <a:buNone/>
            </a:pPr>
            <a:r>
              <a:t/>
            </a:r>
            <a:endParaRPr/>
          </a:p>
          <a:p>
            <a:pPr indent="0" lvl="0" marL="0" rtl="0" algn="l">
              <a:lnSpc>
                <a:spcPct val="90000"/>
              </a:lnSpc>
              <a:spcBef>
                <a:spcPts val="1000"/>
              </a:spcBef>
              <a:spcAft>
                <a:spcPts val="0"/>
              </a:spcAft>
              <a:buClr>
                <a:srgbClr val="3F3F3F"/>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ctrTitle"/>
          </p:nvPr>
        </p:nvSpPr>
        <p:spPr>
          <a:xfrm>
            <a:off x="1524000" y="115888"/>
            <a:ext cx="9144000" cy="743921"/>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4400"/>
              <a:buFont typeface="Arial Black"/>
              <a:buNone/>
            </a:pPr>
            <a:r>
              <a:rPr lang="en-US" sz="4400"/>
              <a:t>Reduce vs do.call</a:t>
            </a:r>
            <a:endParaRPr sz="4400"/>
          </a:p>
        </p:txBody>
      </p:sp>
      <p:sp>
        <p:nvSpPr>
          <p:cNvPr id="167" name="Google Shape;167;p10"/>
          <p:cNvSpPr txBox="1"/>
          <p:nvPr>
            <p:ph idx="1" type="subTitle"/>
          </p:nvPr>
        </p:nvSpPr>
        <p:spPr>
          <a:xfrm>
            <a:off x="104632" y="1289714"/>
            <a:ext cx="6637361" cy="27432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3F3F3F"/>
              </a:buClr>
              <a:buSzPct val="100000"/>
              <a:buNone/>
            </a:pPr>
            <a:r>
              <a:rPr lang="en-US"/>
              <a:t>x &lt;- 1:10</a:t>
            </a:r>
            <a:endParaRPr/>
          </a:p>
          <a:p>
            <a:pPr indent="0" lvl="0" marL="0" rtl="0" algn="l">
              <a:lnSpc>
                <a:spcPct val="90000"/>
              </a:lnSpc>
              <a:spcBef>
                <a:spcPts val="1000"/>
              </a:spcBef>
              <a:spcAft>
                <a:spcPts val="0"/>
              </a:spcAft>
              <a:buClr>
                <a:srgbClr val="3F3F3F"/>
              </a:buClr>
              <a:buSzPct val="100000"/>
              <a:buNone/>
            </a:pPr>
            <a:r>
              <a:rPr lang="en-US"/>
              <a:t>Reduce(sum,x)</a:t>
            </a:r>
            <a:endParaRPr/>
          </a:p>
          <a:p>
            <a:pPr indent="0" lvl="0" marL="0" rtl="0" algn="l">
              <a:lnSpc>
                <a:spcPct val="90000"/>
              </a:lnSpc>
              <a:spcBef>
                <a:spcPts val="1000"/>
              </a:spcBef>
              <a:spcAft>
                <a:spcPts val="0"/>
              </a:spcAft>
              <a:buClr>
                <a:srgbClr val="3F3F3F"/>
              </a:buClr>
              <a:buSzPct val="100000"/>
              <a:buNone/>
            </a:pPr>
            <a:r>
              <a:rPr lang="en-US"/>
              <a:t>do.call(sum,list(x))</a:t>
            </a:r>
            <a:endParaRPr/>
          </a:p>
          <a:p>
            <a:pPr indent="0" lvl="0" marL="0" rtl="0" algn="l">
              <a:lnSpc>
                <a:spcPct val="90000"/>
              </a:lnSpc>
              <a:spcBef>
                <a:spcPts val="1000"/>
              </a:spcBef>
              <a:spcAft>
                <a:spcPts val="0"/>
              </a:spcAft>
              <a:buClr>
                <a:srgbClr val="3F3F3F"/>
              </a:buClr>
              <a:buSzPct val="100000"/>
              <a:buNone/>
            </a:pPr>
            <a:r>
              <a:rPr lang="en-US"/>
              <a:t>Reduce(function(A,B) sum(c(A,B)), x)</a:t>
            </a:r>
            <a:endParaRPr/>
          </a:p>
          <a:p>
            <a:pPr indent="0" lvl="0" marL="0" rtl="0" algn="l">
              <a:lnSpc>
                <a:spcPct val="90000"/>
              </a:lnSpc>
              <a:spcBef>
                <a:spcPts val="1000"/>
              </a:spcBef>
              <a:spcAft>
                <a:spcPts val="0"/>
              </a:spcAft>
              <a:buClr>
                <a:srgbClr val="3F3F3F"/>
              </a:buClr>
              <a:buSzPct val="100000"/>
              <a:buNone/>
            </a:pPr>
            <a:r>
              <a:rPr lang="en-US"/>
              <a:t>do.call(function(A,B) sum(c(A,B)), list(x))</a:t>
            </a:r>
            <a:endParaRPr/>
          </a:p>
          <a:p>
            <a:pPr indent="0" lvl="0" marL="0" rtl="0" algn="l">
              <a:lnSpc>
                <a:spcPct val="90000"/>
              </a:lnSpc>
              <a:spcBef>
                <a:spcPts val="1000"/>
              </a:spcBef>
              <a:spcAft>
                <a:spcPts val="0"/>
              </a:spcAft>
              <a:buClr>
                <a:srgbClr val="3F3F3F"/>
              </a:buClr>
              <a:buSzPct val="100000"/>
              <a:buNone/>
            </a:pPr>
            <a:r>
              <a:rPr lang="en-US"/>
              <a:t>Reduce(function(A,B,C) sum(c(A,B,C)), x)</a:t>
            </a:r>
            <a:endParaRPr/>
          </a:p>
        </p:txBody>
      </p:sp>
      <p:pic>
        <p:nvPicPr>
          <p:cNvPr id="168" name="Google Shape;168;p10"/>
          <p:cNvPicPr preferRelativeResize="0"/>
          <p:nvPr/>
        </p:nvPicPr>
        <p:blipFill rotWithShape="1">
          <a:blip r:embed="rId3">
            <a:alphaModFix/>
          </a:blip>
          <a:srcRect b="0" l="0" r="0" t="0"/>
          <a:stretch/>
        </p:blipFill>
        <p:spPr>
          <a:xfrm>
            <a:off x="6598023" y="1153236"/>
            <a:ext cx="5593977" cy="2743200"/>
          </a:xfrm>
          <a:prstGeom prst="rect">
            <a:avLst/>
          </a:prstGeom>
          <a:noFill/>
          <a:ln>
            <a:noFill/>
          </a:ln>
        </p:spPr>
      </p:pic>
      <p:graphicFrame>
        <p:nvGraphicFramePr>
          <p:cNvPr id="169" name="Google Shape;169;p10"/>
          <p:cNvGraphicFramePr/>
          <p:nvPr/>
        </p:nvGraphicFramePr>
        <p:xfrm>
          <a:off x="2048010" y="4326341"/>
          <a:ext cx="3000000" cy="3000000"/>
        </p:xfrm>
        <a:graphic>
          <a:graphicData uri="http://schemas.openxmlformats.org/drawingml/2006/table">
            <a:tbl>
              <a:tblPr bandRow="1" firstRow="1">
                <a:noFill/>
                <a:tableStyleId>{4C5144D8-7839-4233-A9DB-0B35CBDC6ACB}</a:tableStyleId>
              </a:tblPr>
              <a:tblGrid>
                <a:gridCol w="4181525"/>
                <a:gridCol w="4181525"/>
              </a:tblGrid>
              <a:tr h="537400">
                <a:tc>
                  <a:txBody>
                    <a:bodyPr/>
                    <a:lstStyle/>
                    <a:p>
                      <a:pPr indent="0" lvl="0" marL="0" marR="0" rtl="0" algn="ctr">
                        <a:spcBef>
                          <a:spcPts val="0"/>
                        </a:spcBef>
                        <a:spcAft>
                          <a:spcPts val="0"/>
                        </a:spcAft>
                        <a:buNone/>
                      </a:pPr>
                      <a:r>
                        <a:rPr lang="en-US" sz="1800" u="none" cap="none" strike="noStrike"/>
                        <a:t>Do.call</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Reduce</a:t>
                      </a:r>
                      <a:endParaRPr sz="1800" u="none" cap="none" strike="noStrike"/>
                    </a:p>
                  </a:txBody>
                  <a:tcPr marT="45725" marB="45725" marR="91450" marL="91450" anchor="ctr"/>
                </a:tc>
              </a:tr>
              <a:tr h="927550">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apply function for </a:t>
                      </a:r>
                      <a:r>
                        <a:rPr b="1" lang="en-US" sz="1800" u="none" cap="none" strike="noStrike">
                          <a:latin typeface="Arial"/>
                          <a:ea typeface="Arial"/>
                          <a:cs typeface="Arial"/>
                          <a:sym typeface="Arial"/>
                        </a:rPr>
                        <a:t>all elements</a:t>
                      </a:r>
                      <a:r>
                        <a:rPr lang="en-US" sz="1800" u="none" cap="none" strike="noStrike">
                          <a:latin typeface="Arial"/>
                          <a:ea typeface="Arial"/>
                          <a:cs typeface="Arial"/>
                          <a:sym typeface="Arial"/>
                        </a:rPr>
                        <a:t> in list</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Take </a:t>
                      </a:r>
                      <a:r>
                        <a:rPr b="1" lang="en-US" sz="1800" u="none" cap="none" strike="noStrike">
                          <a:latin typeface="Arial"/>
                          <a:ea typeface="Arial"/>
                          <a:cs typeface="Arial"/>
                          <a:sym typeface="Arial"/>
                        </a:rPr>
                        <a:t>2 elements </a:t>
                      </a:r>
                      <a:r>
                        <a:rPr b="0" lang="en-US" sz="1800" u="none" cap="none" strike="noStrike">
                          <a:latin typeface="Arial"/>
                          <a:ea typeface="Arial"/>
                          <a:cs typeface="Arial"/>
                          <a:sym typeface="Arial"/>
                        </a:rPr>
                        <a:t>to</a:t>
                      </a:r>
                      <a:r>
                        <a:rPr b="1" lang="en-US" sz="1800" u="none" cap="none" strike="noStrike">
                          <a:latin typeface="Arial"/>
                          <a:ea typeface="Arial"/>
                          <a:cs typeface="Arial"/>
                          <a:sym typeface="Arial"/>
                        </a:rPr>
                        <a:t> </a:t>
                      </a:r>
                      <a:r>
                        <a:rPr lang="en-US" sz="1800" u="none" cap="none" strike="noStrike">
                          <a:latin typeface="Arial"/>
                          <a:ea typeface="Arial"/>
                          <a:cs typeface="Arial"/>
                          <a:sym typeface="Arial"/>
                        </a:rPr>
                        <a:t>apply function for each (only 2 element)</a:t>
                      </a:r>
                      <a:endParaRPr sz="1800" u="none" cap="none" strike="noStrike"/>
                    </a:p>
                  </a:txBody>
                  <a:tcPr marT="45725" marB="45725" marR="91450" marL="91450" anchor="ctr"/>
                </a:tc>
              </a:tr>
              <a:tr h="537400">
                <a:tc>
                  <a:txBody>
                    <a:bodyPr/>
                    <a:lstStyle/>
                    <a:p>
                      <a:pPr indent="0" lvl="0" marL="0" marR="0" rtl="0" algn="ctr">
                        <a:spcBef>
                          <a:spcPts val="0"/>
                        </a:spcBef>
                        <a:spcAft>
                          <a:spcPts val="0"/>
                        </a:spcAft>
                        <a:buNone/>
                      </a:pPr>
                      <a:r>
                        <a:t/>
                      </a:r>
                      <a:endParaRPr sz="1800" u="none" cap="none" strike="noStrike"/>
                    </a:p>
                  </a:txBody>
                  <a:tcPr marT="45725" marB="45725" marR="91450" marL="91450" anchor="ctr"/>
                </a:tc>
                <a:tc>
                  <a:txBody>
                    <a:bodyPr/>
                    <a:lstStyle/>
                    <a:p>
                      <a:pPr indent="0" lvl="0" marL="0" marR="0" rtl="0" algn="ctr">
                        <a:spcBef>
                          <a:spcPts val="0"/>
                        </a:spcBef>
                        <a:spcAft>
                          <a:spcPts val="0"/>
                        </a:spcAft>
                        <a:buNone/>
                      </a:pPr>
                      <a:r>
                        <a:t/>
                      </a:r>
                      <a:endParaRPr sz="1800" u="none" cap="none" strike="noStrike"/>
                    </a:p>
                  </a:txBody>
                  <a:tcPr marT="45725" marB="45725" marR="91450" marL="91450" anchor="ctr"/>
                </a:tc>
              </a:tr>
            </a:tbl>
          </a:graphicData>
        </a:graphic>
      </p:graphicFrame>
      <p:sp>
        <p:nvSpPr>
          <p:cNvPr id="170" name="Google Shape;170;p10"/>
          <p:cNvSpPr/>
          <p:nvPr/>
        </p:nvSpPr>
        <p:spPr>
          <a:xfrm>
            <a:off x="6598285" y="1869440"/>
            <a:ext cx="3965575" cy="63881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6"/>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0" y="1437000"/>
            <a:ext cx="3545100" cy="1326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0" lang="en-US">
                <a:latin typeface="Arial"/>
                <a:ea typeface="Arial"/>
                <a:cs typeface="Arial"/>
                <a:sym typeface="Arial"/>
              </a:rPr>
              <a:t>There are four basic presentation types that you can use to present your data:</a:t>
            </a:r>
            <a:endParaRPr b="0">
              <a:latin typeface="Arial"/>
              <a:ea typeface="Arial"/>
              <a:cs typeface="Arial"/>
              <a:sym typeface="Arial"/>
            </a:endParaRPr>
          </a:p>
        </p:txBody>
      </p:sp>
      <p:sp>
        <p:nvSpPr>
          <p:cNvPr id="176" name="Google Shape;176;p11"/>
          <p:cNvSpPr txBox="1"/>
          <p:nvPr>
            <p:ph idx="1" type="body"/>
          </p:nvPr>
        </p:nvSpPr>
        <p:spPr>
          <a:xfrm>
            <a:off x="589279" y="2762875"/>
            <a:ext cx="27381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b="1" lang="en-US"/>
              <a:t>Comparison</a:t>
            </a:r>
            <a:endParaRPr b="1"/>
          </a:p>
          <a:p>
            <a:pPr indent="-228600" lvl="0" marL="228600" rtl="0" algn="l">
              <a:lnSpc>
                <a:spcPct val="90000"/>
              </a:lnSpc>
              <a:spcBef>
                <a:spcPts val="1000"/>
              </a:spcBef>
              <a:spcAft>
                <a:spcPts val="0"/>
              </a:spcAft>
              <a:buClr>
                <a:srgbClr val="3F3F3F"/>
              </a:buClr>
              <a:buSzPts val="2000"/>
              <a:buChar char="•"/>
            </a:pPr>
            <a:r>
              <a:rPr b="1" lang="en-US"/>
              <a:t>Composition</a:t>
            </a:r>
            <a:endParaRPr b="1"/>
          </a:p>
          <a:p>
            <a:pPr indent="-228600" lvl="0" marL="228600" rtl="0" algn="l">
              <a:lnSpc>
                <a:spcPct val="90000"/>
              </a:lnSpc>
              <a:spcBef>
                <a:spcPts val="1000"/>
              </a:spcBef>
              <a:spcAft>
                <a:spcPts val="0"/>
              </a:spcAft>
              <a:buClr>
                <a:srgbClr val="3F3F3F"/>
              </a:buClr>
              <a:buSzPts val="2000"/>
              <a:buChar char="•"/>
            </a:pPr>
            <a:r>
              <a:rPr b="1" lang="en-US"/>
              <a:t>Distribution</a:t>
            </a:r>
            <a:endParaRPr b="1"/>
          </a:p>
          <a:p>
            <a:pPr indent="-228600" lvl="0" marL="228600" rtl="0" algn="l">
              <a:lnSpc>
                <a:spcPct val="90000"/>
              </a:lnSpc>
              <a:spcBef>
                <a:spcPts val="1000"/>
              </a:spcBef>
              <a:spcAft>
                <a:spcPts val="0"/>
              </a:spcAft>
              <a:buClr>
                <a:srgbClr val="3F3F3F"/>
              </a:buClr>
              <a:buSzPts val="2000"/>
              <a:buChar char="•"/>
            </a:pPr>
            <a:r>
              <a:rPr b="1" lang="en-US"/>
              <a:t>Relationship</a:t>
            </a:r>
            <a:endParaRPr b="1"/>
          </a:p>
        </p:txBody>
      </p:sp>
      <p:sp>
        <p:nvSpPr>
          <p:cNvPr id="177" name="Google Shape;177;p11"/>
          <p:cNvSpPr txBox="1"/>
          <p:nvPr/>
        </p:nvSpPr>
        <p:spPr>
          <a:xfrm>
            <a:off x="2834640" y="146685"/>
            <a:ext cx="7660640"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Data Visualization Best Practices</a:t>
            </a:r>
            <a:endParaRPr b="1" sz="2800">
              <a:solidFill>
                <a:schemeClr val="dk1"/>
              </a:solidFill>
              <a:latin typeface="Arial"/>
              <a:ea typeface="Arial"/>
              <a:cs typeface="Arial"/>
              <a:sym typeface="Arial"/>
            </a:endParaRPr>
          </a:p>
        </p:txBody>
      </p:sp>
      <p:pic>
        <p:nvPicPr>
          <p:cNvPr id="178" name="Google Shape;178;p11"/>
          <p:cNvPicPr preferRelativeResize="0"/>
          <p:nvPr/>
        </p:nvPicPr>
        <p:blipFill rotWithShape="1">
          <a:blip r:embed="rId3">
            <a:alphaModFix/>
          </a:blip>
          <a:srcRect b="0" l="0" r="0" t="0"/>
          <a:stretch/>
        </p:blipFill>
        <p:spPr>
          <a:xfrm>
            <a:off x="220063" y="-80975"/>
            <a:ext cx="12889800" cy="7377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1768475" y="2442210"/>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800"/>
              <a:buFont typeface="Arial Black"/>
              <a:buNone/>
            </a:pPr>
            <a:r>
              <a:rPr lang="en-US" sz="4800"/>
              <a:t>basic plot and ggplot2</a:t>
            </a:r>
            <a:br>
              <a:rPr lang="en-US" sz="4800"/>
            </a:br>
            <a:endParaRPr sz="4800"/>
          </a:p>
        </p:txBody>
      </p:sp>
      <p:sp>
        <p:nvSpPr>
          <p:cNvPr id="184" name="Google Shape;184;p12"/>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rgbClr val="3F3F3F"/>
              </a:buClr>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ctrTitle"/>
          </p:nvPr>
        </p:nvSpPr>
        <p:spPr>
          <a:xfrm>
            <a:off x="1524000" y="115888"/>
            <a:ext cx="9144000" cy="634739"/>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3200"/>
              <a:buFont typeface="Arial Black"/>
              <a:buNone/>
            </a:pPr>
            <a:r>
              <a:rPr lang="en-US" sz="3200"/>
              <a:t>Packages: ggplot2</a:t>
            </a:r>
            <a:endParaRPr sz="3200"/>
          </a:p>
        </p:txBody>
      </p:sp>
      <p:sp>
        <p:nvSpPr>
          <p:cNvPr id="190" name="Google Shape;190;p13"/>
          <p:cNvSpPr txBox="1"/>
          <p:nvPr>
            <p:ph idx="1" type="subTitle"/>
          </p:nvPr>
        </p:nvSpPr>
        <p:spPr>
          <a:xfrm>
            <a:off x="213816" y="678917"/>
            <a:ext cx="9144000" cy="51827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1800"/>
              <a:buNone/>
            </a:pPr>
            <a:r>
              <a:rPr lang="en-US"/>
              <a:t>library(ggplot2)</a:t>
            </a:r>
            <a:endParaRPr/>
          </a:p>
          <a:p>
            <a:pPr indent="0" lvl="0" marL="0" rtl="0" algn="l">
              <a:lnSpc>
                <a:spcPct val="90000"/>
              </a:lnSpc>
              <a:spcBef>
                <a:spcPts val="1000"/>
              </a:spcBef>
              <a:spcAft>
                <a:spcPts val="0"/>
              </a:spcAft>
              <a:buClr>
                <a:srgbClr val="3F3F3F"/>
              </a:buClr>
              <a:buSzPts val="1800"/>
              <a:buNone/>
            </a:pPr>
            <a:r>
              <a:t/>
            </a:r>
            <a:endParaRPr/>
          </a:p>
          <a:p>
            <a:pPr indent="0" lvl="0" marL="0" rtl="0" algn="l">
              <a:lnSpc>
                <a:spcPct val="90000"/>
              </a:lnSpc>
              <a:spcBef>
                <a:spcPts val="1000"/>
              </a:spcBef>
              <a:spcAft>
                <a:spcPts val="0"/>
              </a:spcAft>
              <a:buClr>
                <a:srgbClr val="3F3F3F"/>
              </a:buClr>
              <a:buSzPts val="1800"/>
              <a:buNone/>
            </a:pPr>
            <a:r>
              <a:rPr lang="en-US"/>
              <a:t>ggplot(</a:t>
            </a:r>
            <a:r>
              <a:rPr lang="en-US" u="sng"/>
              <a:t>data</a:t>
            </a:r>
            <a:r>
              <a:rPr lang="en-US"/>
              <a:t>, aes(x= ,y= ,fill= )) + A + label + Size</a:t>
            </a:r>
            <a:endParaRPr/>
          </a:p>
          <a:p>
            <a:pPr indent="0" lvl="0" marL="0" rtl="0" algn="l">
              <a:lnSpc>
                <a:spcPct val="90000"/>
              </a:lnSpc>
              <a:spcBef>
                <a:spcPts val="1000"/>
              </a:spcBef>
              <a:spcAft>
                <a:spcPts val="0"/>
              </a:spcAft>
              <a:buClr>
                <a:srgbClr val="3F3F3F"/>
              </a:buClr>
              <a:buSzPts val="1800"/>
              <a:buNone/>
            </a:pPr>
            <a:r>
              <a:rPr lang="en-US"/>
              <a:t>Which A: geom_bar(stat=“identity”)</a:t>
            </a:r>
            <a:endParaRPr/>
          </a:p>
          <a:p>
            <a:pPr indent="1377950" lvl="0" marL="0" rtl="0" algn="l">
              <a:lnSpc>
                <a:spcPct val="90000"/>
              </a:lnSpc>
              <a:spcBef>
                <a:spcPts val="1000"/>
              </a:spcBef>
              <a:spcAft>
                <a:spcPts val="0"/>
              </a:spcAft>
              <a:buClr>
                <a:srgbClr val="3F3F3F"/>
              </a:buClr>
              <a:buSzPts val="1800"/>
              <a:buNone/>
            </a:pPr>
            <a:r>
              <a:rPr lang="en-US"/>
              <a:t>geom_histogram()</a:t>
            </a:r>
            <a:endParaRPr/>
          </a:p>
          <a:p>
            <a:pPr indent="1377950" lvl="0" marL="0" rtl="0" algn="l">
              <a:lnSpc>
                <a:spcPct val="90000"/>
              </a:lnSpc>
              <a:spcBef>
                <a:spcPts val="1000"/>
              </a:spcBef>
              <a:spcAft>
                <a:spcPts val="0"/>
              </a:spcAft>
              <a:buClr>
                <a:srgbClr val="3F3F3F"/>
              </a:buClr>
              <a:buSzPts val="1800"/>
              <a:buNone/>
            </a:pPr>
            <a:r>
              <a:rPr lang="en-US"/>
              <a:t>geom_boxplot()</a:t>
            </a:r>
            <a:endParaRPr/>
          </a:p>
          <a:p>
            <a:pPr indent="1377950" lvl="0" marL="0" rtl="0" algn="l">
              <a:lnSpc>
                <a:spcPct val="90000"/>
              </a:lnSpc>
              <a:spcBef>
                <a:spcPts val="1000"/>
              </a:spcBef>
              <a:spcAft>
                <a:spcPts val="0"/>
              </a:spcAft>
              <a:buClr>
                <a:srgbClr val="3F3F3F"/>
              </a:buClr>
              <a:buSzPts val="1800"/>
              <a:buNone/>
            </a:pPr>
            <a:r>
              <a:rPr lang="en-US"/>
              <a:t>geom_point()</a:t>
            </a:r>
            <a:endParaRPr/>
          </a:p>
          <a:p>
            <a:pPr indent="1377950" lvl="0" marL="0" rtl="0" algn="l">
              <a:lnSpc>
                <a:spcPct val="90000"/>
              </a:lnSpc>
              <a:spcBef>
                <a:spcPts val="1000"/>
              </a:spcBef>
              <a:spcAft>
                <a:spcPts val="0"/>
              </a:spcAft>
              <a:buClr>
                <a:srgbClr val="3F3F3F"/>
              </a:buClr>
              <a:buSzPts val="1800"/>
              <a:buNone/>
            </a:pPr>
            <a:r>
              <a:rPr lang="en-US"/>
              <a:t>geom_text()</a:t>
            </a:r>
            <a:endParaRPr/>
          </a:p>
          <a:p>
            <a:pPr indent="1377950" lvl="0" marL="0" rtl="0" algn="l">
              <a:lnSpc>
                <a:spcPct val="90000"/>
              </a:lnSpc>
              <a:spcBef>
                <a:spcPts val="1000"/>
              </a:spcBef>
              <a:spcAft>
                <a:spcPts val="0"/>
              </a:spcAft>
              <a:buClr>
                <a:srgbClr val="3F3F3F"/>
              </a:buClr>
              <a:buSzPts val="1800"/>
              <a:buNone/>
            </a:pPr>
            <a:r>
              <a:rPr lang="en-US"/>
              <a:t>geom_tile()</a:t>
            </a:r>
            <a:endParaRPr/>
          </a:p>
          <a:p>
            <a:pPr indent="1377950" lvl="0" marL="0" rtl="0" algn="l">
              <a:lnSpc>
                <a:spcPct val="90000"/>
              </a:lnSpc>
              <a:spcBef>
                <a:spcPts val="1000"/>
              </a:spcBef>
              <a:spcAft>
                <a:spcPts val="0"/>
              </a:spcAft>
              <a:buClr>
                <a:srgbClr val="3F3F3F"/>
              </a:buClr>
              <a:buSzPts val="1800"/>
              <a:buNone/>
            </a:pPr>
            <a:r>
              <a:rPr lang="en-US"/>
              <a:t>…</a:t>
            </a:r>
            <a:endParaRPr/>
          </a:p>
        </p:txBody>
      </p:sp>
      <p:sp>
        <p:nvSpPr>
          <p:cNvPr id="191" name="Google Shape;191;p13"/>
          <p:cNvSpPr txBox="1"/>
          <p:nvPr/>
        </p:nvSpPr>
        <p:spPr>
          <a:xfrm>
            <a:off x="4451444" y="4838102"/>
            <a:ext cx="3914634"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Label:</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xlab(“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ylab(“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r>
              <a:rPr lang="en-US" sz="2400">
                <a:solidFill>
                  <a:schemeClr val="dk1"/>
                </a:solidFill>
                <a:latin typeface="Arial"/>
                <a:ea typeface="Arial"/>
                <a:cs typeface="Arial"/>
                <a:sym typeface="Arial"/>
              </a:rPr>
              <a:t>ggtitle</a:t>
            </a:r>
            <a:r>
              <a:rPr lang="en-US"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 xlim(c(from,tt)) +ylim(c(from,tt))  </a:t>
            </a:r>
            <a:endParaRPr sz="2000">
              <a:solidFill>
                <a:schemeClr val="dk1"/>
              </a:solidFill>
              <a:latin typeface="Arial"/>
              <a:ea typeface="Arial"/>
              <a:cs typeface="Arial"/>
              <a:sym typeface="Arial"/>
            </a:endParaRPr>
          </a:p>
        </p:txBody>
      </p:sp>
      <p:sp>
        <p:nvSpPr>
          <p:cNvPr id="192" name="Google Shape;192;p13"/>
          <p:cNvSpPr txBox="1"/>
          <p:nvPr/>
        </p:nvSpPr>
        <p:spPr>
          <a:xfrm>
            <a:off x="8366078" y="4714992"/>
            <a:ext cx="401244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Size:</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axis.text=element_text(size= ), axis.title=element_text(size= ), plot.title=element_text(size= ), legend.text=element_text(size= ), legend.title=element_text(size= ), </a:t>
            </a:r>
            <a:endParaRPr sz="20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838200" y="-116205"/>
            <a:ext cx="10515600" cy="81216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Arial Black"/>
              <a:buNone/>
            </a:pPr>
            <a:r>
              <a:rPr lang="en-US"/>
              <a:t>Barplot - basic</a:t>
            </a:r>
            <a:endParaRPr/>
          </a:p>
        </p:txBody>
      </p:sp>
      <p:sp>
        <p:nvSpPr>
          <p:cNvPr id="198" name="Google Shape;198;p14"/>
          <p:cNvSpPr txBox="1"/>
          <p:nvPr>
            <p:ph idx="1" type="body"/>
          </p:nvPr>
        </p:nvSpPr>
        <p:spPr>
          <a:xfrm>
            <a:off x="56515" y="623570"/>
            <a:ext cx="5269230" cy="240220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n-US"/>
              <a:t>data &lt;-read.csv("/home/acer/Documents/DATA/DATA_VISUALIZATION/data/clinical.csv",header=TRUE)</a:t>
            </a:r>
            <a:endParaRPr/>
          </a:p>
          <a:p>
            <a:pPr indent="0" lvl="0" marL="0" rtl="0" algn="l">
              <a:lnSpc>
                <a:spcPct val="90000"/>
              </a:lnSpc>
              <a:spcBef>
                <a:spcPts val="1000"/>
              </a:spcBef>
              <a:spcAft>
                <a:spcPts val="0"/>
              </a:spcAft>
              <a:buClr>
                <a:srgbClr val="3F3F3F"/>
              </a:buClr>
              <a:buSzPts val="2000"/>
              <a:buNone/>
            </a:pPr>
            <a:r>
              <a:rPr lang="en-US"/>
              <a:t>b &lt;- table(data$Gender)</a:t>
            </a:r>
            <a:endParaRPr/>
          </a:p>
          <a:p>
            <a:pPr indent="0" lvl="0" marL="0" rtl="0" algn="l">
              <a:lnSpc>
                <a:spcPct val="90000"/>
              </a:lnSpc>
              <a:spcBef>
                <a:spcPts val="1000"/>
              </a:spcBef>
              <a:spcAft>
                <a:spcPts val="0"/>
              </a:spcAft>
              <a:buClr>
                <a:srgbClr val="3F3F3F"/>
              </a:buClr>
              <a:buSzPts val="2000"/>
              <a:buNone/>
            </a:pPr>
            <a:r>
              <a:rPr lang="en-US"/>
              <a:t>barplot(b,ylim=c(0,10),col="#69b3a2",main="barplot of gender")</a:t>
            </a:r>
            <a:endParaRPr/>
          </a:p>
        </p:txBody>
      </p:sp>
      <p:pic>
        <p:nvPicPr>
          <p:cNvPr id="199" name="Google Shape;199;p14"/>
          <p:cNvPicPr preferRelativeResize="0"/>
          <p:nvPr/>
        </p:nvPicPr>
        <p:blipFill rotWithShape="1">
          <a:blip r:embed="rId3">
            <a:alphaModFix/>
          </a:blip>
          <a:srcRect b="0" l="0" r="0" t="0"/>
          <a:stretch/>
        </p:blipFill>
        <p:spPr>
          <a:xfrm>
            <a:off x="9277985" y="132080"/>
            <a:ext cx="2461895" cy="2336165"/>
          </a:xfrm>
          <a:prstGeom prst="rect">
            <a:avLst/>
          </a:prstGeom>
          <a:noFill/>
          <a:ln>
            <a:noFill/>
          </a:ln>
        </p:spPr>
      </p:pic>
      <p:pic>
        <p:nvPicPr>
          <p:cNvPr id="200" name="Google Shape;200;p14"/>
          <p:cNvPicPr preferRelativeResize="0"/>
          <p:nvPr/>
        </p:nvPicPr>
        <p:blipFill rotWithShape="1">
          <a:blip r:embed="rId4">
            <a:alphaModFix/>
          </a:blip>
          <a:srcRect b="0" l="0" r="0" t="0"/>
          <a:stretch/>
        </p:blipFill>
        <p:spPr>
          <a:xfrm>
            <a:off x="5846445" y="623570"/>
            <a:ext cx="2407285" cy="2402840"/>
          </a:xfrm>
          <a:prstGeom prst="rect">
            <a:avLst/>
          </a:prstGeom>
          <a:noFill/>
          <a:ln>
            <a:noFill/>
          </a:ln>
        </p:spPr>
      </p:pic>
      <p:sp>
        <p:nvSpPr>
          <p:cNvPr id="201" name="Google Shape;201;p14"/>
          <p:cNvSpPr txBox="1"/>
          <p:nvPr/>
        </p:nvSpPr>
        <p:spPr>
          <a:xfrm>
            <a:off x="184785" y="3634105"/>
            <a:ext cx="4910455" cy="1476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 &lt;- subset (data[1:10,])</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barplot(height =b$Age, names = b$CaseNo,col="#69b3a2", xlab = "CaseNo", ylab = "Age")</a:t>
            </a:r>
            <a:endParaRPr sz="1800">
              <a:solidFill>
                <a:schemeClr val="dk1"/>
              </a:solidFill>
              <a:latin typeface="Arial"/>
              <a:ea typeface="Arial"/>
              <a:cs typeface="Arial"/>
              <a:sym typeface="Arial"/>
            </a:endParaRPr>
          </a:p>
        </p:txBody>
      </p:sp>
      <p:pic>
        <p:nvPicPr>
          <p:cNvPr id="202" name="Google Shape;202;p14"/>
          <p:cNvPicPr preferRelativeResize="0"/>
          <p:nvPr/>
        </p:nvPicPr>
        <p:blipFill rotWithShape="1">
          <a:blip r:embed="rId5">
            <a:alphaModFix/>
          </a:blip>
          <a:srcRect b="23801" l="0" r="47384" t="5152"/>
          <a:stretch/>
        </p:blipFill>
        <p:spPr>
          <a:xfrm>
            <a:off x="5354320" y="3960495"/>
            <a:ext cx="3390900" cy="2045970"/>
          </a:xfrm>
          <a:prstGeom prst="rect">
            <a:avLst/>
          </a:prstGeom>
          <a:noFill/>
          <a:ln cap="flat" cmpd="sng" w="9525">
            <a:solidFill>
              <a:schemeClr val="dk1"/>
            </a:solidFill>
            <a:prstDash val="solid"/>
            <a:round/>
            <a:headEnd len="sm" w="sm" type="none"/>
            <a:tailEnd len="sm" w="sm" type="none"/>
          </a:ln>
        </p:spPr>
      </p:pic>
      <p:pic>
        <p:nvPicPr>
          <p:cNvPr id="203" name="Google Shape;203;p14"/>
          <p:cNvPicPr preferRelativeResize="0"/>
          <p:nvPr/>
        </p:nvPicPr>
        <p:blipFill rotWithShape="1">
          <a:blip r:embed="rId6">
            <a:alphaModFix/>
          </a:blip>
          <a:srcRect b="0" l="0" r="0" t="0"/>
          <a:stretch/>
        </p:blipFill>
        <p:spPr>
          <a:xfrm>
            <a:off x="9072245" y="2598420"/>
            <a:ext cx="2667635" cy="1661795"/>
          </a:xfrm>
          <a:prstGeom prst="rect">
            <a:avLst/>
          </a:prstGeom>
          <a:noFill/>
          <a:ln>
            <a:noFill/>
          </a:ln>
        </p:spPr>
      </p:pic>
      <p:sp>
        <p:nvSpPr>
          <p:cNvPr id="204" name="Google Shape;204;p14"/>
          <p:cNvSpPr txBox="1"/>
          <p:nvPr/>
        </p:nvSpPr>
        <p:spPr>
          <a:xfrm>
            <a:off x="184785" y="5358765"/>
            <a:ext cx="4618355" cy="922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barplot(height =b$Age, names = b$CaseNo,col="#69b3a2", xlab = "CaseNo", ylab = "Age",xlim=c(0,100),</a:t>
            </a:r>
            <a:r>
              <a:rPr lang="en-US" sz="1800">
                <a:solidFill>
                  <a:srgbClr val="FF0000"/>
                </a:solidFill>
                <a:latin typeface="Arial"/>
                <a:ea typeface="Arial"/>
                <a:cs typeface="Arial"/>
                <a:sym typeface="Arial"/>
              </a:rPr>
              <a:t>horiz=T</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pic>
        <p:nvPicPr>
          <p:cNvPr id="205" name="Google Shape;205;p14"/>
          <p:cNvPicPr preferRelativeResize="0"/>
          <p:nvPr/>
        </p:nvPicPr>
        <p:blipFill rotWithShape="1">
          <a:blip r:embed="rId7">
            <a:alphaModFix/>
          </a:blip>
          <a:srcRect b="0" l="0" r="0" t="0"/>
          <a:stretch/>
        </p:blipFill>
        <p:spPr>
          <a:xfrm>
            <a:off x="9277985" y="4139565"/>
            <a:ext cx="2239645" cy="2141220"/>
          </a:xfrm>
          <a:prstGeom prst="rect">
            <a:avLst/>
          </a:prstGeom>
          <a:noFill/>
          <a:ln>
            <a:noFill/>
          </a:ln>
        </p:spPr>
      </p:pic>
      <p:cxnSp>
        <p:nvCxnSpPr>
          <p:cNvPr id="206" name="Google Shape;206;p14"/>
          <p:cNvCxnSpPr/>
          <p:nvPr/>
        </p:nvCxnSpPr>
        <p:spPr>
          <a:xfrm>
            <a:off x="34290" y="3008630"/>
            <a:ext cx="5372100" cy="0"/>
          </a:xfrm>
          <a:prstGeom prst="straightConnector1">
            <a:avLst/>
          </a:prstGeom>
          <a:noFill/>
          <a:ln cap="flat" cmpd="sng" w="9525">
            <a:solidFill>
              <a:schemeClr val="accent1"/>
            </a:solidFill>
            <a:prstDash val="solid"/>
            <a:miter lim="800000"/>
            <a:headEnd len="sm" w="sm" type="none"/>
            <a:tailEnd len="sm" w="sm" type="none"/>
          </a:ln>
        </p:spPr>
      </p:cxnSp>
      <p:cxnSp>
        <p:nvCxnSpPr>
          <p:cNvPr id="207" name="Google Shape;207;p14"/>
          <p:cNvCxnSpPr/>
          <p:nvPr/>
        </p:nvCxnSpPr>
        <p:spPr>
          <a:xfrm>
            <a:off x="10795" y="5203825"/>
            <a:ext cx="517398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p:nvPr/>
        </p:nvSpPr>
        <p:spPr>
          <a:xfrm>
            <a:off x="-891540" y="-139065"/>
            <a:ext cx="10515600" cy="81216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Black"/>
              <a:buNone/>
            </a:pPr>
            <a:r>
              <a:rPr b="1" lang="en-US" sz="2400">
                <a:solidFill>
                  <a:schemeClr val="dk1"/>
                </a:solidFill>
                <a:latin typeface="Arial Black"/>
                <a:ea typeface="Arial Black"/>
                <a:cs typeface="Arial Black"/>
                <a:sym typeface="Arial Black"/>
              </a:rPr>
              <a:t>Barplot - ggplot</a:t>
            </a:r>
            <a:endParaRPr b="1" sz="2400">
              <a:solidFill>
                <a:schemeClr val="dk1"/>
              </a:solidFill>
              <a:latin typeface="Arial Black"/>
              <a:ea typeface="Arial Black"/>
              <a:cs typeface="Arial Black"/>
              <a:sym typeface="Arial Black"/>
            </a:endParaRPr>
          </a:p>
        </p:txBody>
      </p:sp>
      <p:sp>
        <p:nvSpPr>
          <p:cNvPr id="213" name="Google Shape;213;p15"/>
          <p:cNvSpPr txBox="1"/>
          <p:nvPr/>
        </p:nvSpPr>
        <p:spPr>
          <a:xfrm>
            <a:off x="154305" y="496570"/>
            <a:ext cx="6018530" cy="20300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data$class &lt;- ifelse(data$CaseNo=="N1"|data$CaseNo=="N2"|data$CaseNo=="N3"|data$CaseNo=="N4","Control",”Tumor”)</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data$CaseNo &lt;- factor (data$CaseNo, levels=c(1,2,3,4,7,8,9,12,13,14,"N1","N2","N3","N4"))</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ggplot(data,aes(y=Age,x=CaseNo,</a:t>
            </a:r>
            <a:r>
              <a:rPr lang="en-US" sz="1800">
                <a:solidFill>
                  <a:srgbClr val="FF0000"/>
                </a:solidFill>
                <a:latin typeface="Arial"/>
                <a:ea typeface="Arial"/>
                <a:cs typeface="Arial"/>
                <a:sym typeface="Arial"/>
              </a:rPr>
              <a:t>fill=class</a:t>
            </a:r>
            <a:r>
              <a:rPr lang="en-US" sz="1800">
                <a:solidFill>
                  <a:schemeClr val="dk1"/>
                </a:solidFill>
                <a:latin typeface="Arial"/>
                <a:ea typeface="Arial"/>
                <a:cs typeface="Arial"/>
                <a:sym typeface="Arial"/>
              </a:rPr>
              <a:t>))+geom_bar(stat="identity")</a:t>
            </a:r>
            <a:endParaRPr sz="1800">
              <a:solidFill>
                <a:schemeClr val="dk1"/>
              </a:solidFill>
              <a:latin typeface="Arial"/>
              <a:ea typeface="Arial"/>
              <a:cs typeface="Arial"/>
              <a:sym typeface="Arial"/>
            </a:endParaRPr>
          </a:p>
        </p:txBody>
      </p:sp>
      <p:pic>
        <p:nvPicPr>
          <p:cNvPr id="214" name="Google Shape;214;p15"/>
          <p:cNvPicPr preferRelativeResize="0"/>
          <p:nvPr>
            <p:ph idx="1" type="body"/>
          </p:nvPr>
        </p:nvPicPr>
        <p:blipFill rotWithShape="1">
          <a:blip r:embed="rId3">
            <a:alphaModFix/>
          </a:blip>
          <a:srcRect b="0" l="0" r="0" t="0"/>
          <a:stretch/>
        </p:blipFill>
        <p:spPr>
          <a:xfrm>
            <a:off x="9390380" y="-59690"/>
            <a:ext cx="2567940" cy="2468245"/>
          </a:xfrm>
          <a:prstGeom prst="rect">
            <a:avLst/>
          </a:prstGeom>
          <a:noFill/>
          <a:ln>
            <a:noFill/>
          </a:ln>
        </p:spPr>
      </p:pic>
      <p:pic>
        <p:nvPicPr>
          <p:cNvPr id="215" name="Google Shape;215;p15"/>
          <p:cNvPicPr preferRelativeResize="0"/>
          <p:nvPr/>
        </p:nvPicPr>
        <p:blipFill rotWithShape="1">
          <a:blip r:embed="rId4">
            <a:alphaModFix/>
          </a:blip>
          <a:srcRect b="0" l="0" r="0" t="0"/>
          <a:stretch/>
        </p:blipFill>
        <p:spPr>
          <a:xfrm>
            <a:off x="6172835" y="496570"/>
            <a:ext cx="3114675" cy="1356360"/>
          </a:xfrm>
          <a:prstGeom prst="rect">
            <a:avLst/>
          </a:prstGeom>
          <a:noFill/>
          <a:ln>
            <a:noFill/>
          </a:ln>
        </p:spPr>
      </p:pic>
      <p:sp>
        <p:nvSpPr>
          <p:cNvPr id="216" name="Google Shape;216;p15"/>
          <p:cNvSpPr txBox="1"/>
          <p:nvPr/>
        </p:nvSpPr>
        <p:spPr>
          <a:xfrm>
            <a:off x="260350" y="2703830"/>
            <a:ext cx="4874895" cy="1198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data &lt;- melt(iris)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head(data)</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ggplot(data,aes(x=variable,y=value,</a:t>
            </a:r>
            <a:r>
              <a:rPr lang="en-US" sz="1800">
                <a:solidFill>
                  <a:srgbClr val="FF0000"/>
                </a:solidFill>
                <a:latin typeface="Arial"/>
                <a:ea typeface="Arial"/>
                <a:cs typeface="Arial"/>
                <a:sym typeface="Arial"/>
              </a:rPr>
              <a:t>fill=Specie</a:t>
            </a:r>
            <a:r>
              <a:rPr lang="en-US" sz="1800">
                <a:solidFill>
                  <a:schemeClr val="dk1"/>
                </a:solidFill>
                <a:latin typeface="Arial"/>
                <a:ea typeface="Arial"/>
                <a:cs typeface="Arial"/>
                <a:sym typeface="Arial"/>
              </a:rPr>
              <a:t>s))+geom_bar(stat="identity")</a:t>
            </a:r>
            <a:endParaRPr sz="1800">
              <a:solidFill>
                <a:schemeClr val="dk1"/>
              </a:solidFill>
              <a:latin typeface="Arial"/>
              <a:ea typeface="Arial"/>
              <a:cs typeface="Arial"/>
              <a:sym typeface="Arial"/>
            </a:endParaRPr>
          </a:p>
        </p:txBody>
      </p:sp>
      <p:pic>
        <p:nvPicPr>
          <p:cNvPr id="217" name="Google Shape;217;p15"/>
          <p:cNvPicPr preferRelativeResize="0"/>
          <p:nvPr/>
        </p:nvPicPr>
        <p:blipFill rotWithShape="1">
          <a:blip r:embed="rId5">
            <a:alphaModFix/>
          </a:blip>
          <a:srcRect b="0" l="0" r="0" t="0"/>
          <a:stretch/>
        </p:blipFill>
        <p:spPr>
          <a:xfrm>
            <a:off x="3093085" y="4287520"/>
            <a:ext cx="2287905" cy="1889760"/>
          </a:xfrm>
          <a:prstGeom prst="rect">
            <a:avLst/>
          </a:prstGeom>
          <a:noFill/>
          <a:ln>
            <a:noFill/>
          </a:ln>
        </p:spPr>
      </p:pic>
      <p:cxnSp>
        <p:nvCxnSpPr>
          <p:cNvPr id="218" name="Google Shape;218;p15"/>
          <p:cNvCxnSpPr/>
          <p:nvPr/>
        </p:nvCxnSpPr>
        <p:spPr>
          <a:xfrm>
            <a:off x="22860" y="2517775"/>
            <a:ext cx="6388100" cy="0"/>
          </a:xfrm>
          <a:prstGeom prst="straightConnector1">
            <a:avLst/>
          </a:prstGeom>
          <a:noFill/>
          <a:ln cap="flat" cmpd="sng" w="9525">
            <a:solidFill>
              <a:schemeClr val="accent1"/>
            </a:solidFill>
            <a:prstDash val="solid"/>
            <a:miter lim="800000"/>
            <a:headEnd len="sm" w="sm" type="none"/>
            <a:tailEnd len="sm" w="sm" type="none"/>
          </a:ln>
        </p:spPr>
      </p:cxnSp>
      <p:cxnSp>
        <p:nvCxnSpPr>
          <p:cNvPr id="219" name="Google Shape;219;p15"/>
          <p:cNvCxnSpPr/>
          <p:nvPr/>
        </p:nvCxnSpPr>
        <p:spPr>
          <a:xfrm>
            <a:off x="69215" y="3919220"/>
            <a:ext cx="6364605" cy="0"/>
          </a:xfrm>
          <a:prstGeom prst="straightConnector1">
            <a:avLst/>
          </a:prstGeom>
          <a:noFill/>
          <a:ln cap="flat" cmpd="sng" w="9525">
            <a:solidFill>
              <a:schemeClr val="accent1"/>
            </a:solidFill>
            <a:prstDash val="solid"/>
            <a:miter lim="800000"/>
            <a:headEnd len="sm" w="sm" type="none"/>
            <a:tailEnd len="sm" w="sm" type="none"/>
          </a:ln>
        </p:spPr>
      </p:cxnSp>
      <p:pic>
        <p:nvPicPr>
          <p:cNvPr id="220" name="Google Shape;220;p15"/>
          <p:cNvPicPr preferRelativeResize="0"/>
          <p:nvPr/>
        </p:nvPicPr>
        <p:blipFill rotWithShape="1">
          <a:blip r:embed="rId6">
            <a:alphaModFix/>
          </a:blip>
          <a:srcRect b="0" l="0" r="0" t="0"/>
          <a:stretch/>
        </p:blipFill>
        <p:spPr>
          <a:xfrm>
            <a:off x="154305" y="4550410"/>
            <a:ext cx="2545080" cy="1363980"/>
          </a:xfrm>
          <a:prstGeom prst="rect">
            <a:avLst/>
          </a:prstGeom>
          <a:noFill/>
          <a:ln>
            <a:noFill/>
          </a:ln>
        </p:spPr>
      </p:pic>
      <p:pic>
        <p:nvPicPr>
          <p:cNvPr id="221" name="Google Shape;221;p15"/>
          <p:cNvPicPr preferRelativeResize="0"/>
          <p:nvPr/>
        </p:nvPicPr>
        <p:blipFill rotWithShape="1">
          <a:blip r:embed="rId7">
            <a:alphaModFix/>
          </a:blip>
          <a:srcRect b="0" l="0" r="0" t="0"/>
          <a:stretch/>
        </p:blipFill>
        <p:spPr>
          <a:xfrm>
            <a:off x="5774055" y="2517775"/>
            <a:ext cx="6417945" cy="4026535"/>
          </a:xfrm>
          <a:prstGeom prst="rect">
            <a:avLst/>
          </a:prstGeom>
          <a:noFill/>
          <a:ln cap="flat" cmpd="sng" w="9525">
            <a:solidFill>
              <a:srgbClr val="171616"/>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ph type="title"/>
          </p:nvPr>
        </p:nvSpPr>
        <p:spPr>
          <a:xfrm>
            <a:off x="0" y="106680"/>
            <a:ext cx="10515600" cy="5321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#gencode version</a:t>
            </a:r>
            <a:endParaRPr/>
          </a:p>
        </p:txBody>
      </p:sp>
      <p:sp>
        <p:nvSpPr>
          <p:cNvPr id="227" name="Google Shape;227;p16"/>
          <p:cNvSpPr txBox="1"/>
          <p:nvPr>
            <p:ph idx="1" type="body"/>
          </p:nvPr>
        </p:nvSpPr>
        <p:spPr>
          <a:xfrm>
            <a:off x="157480" y="809625"/>
            <a:ext cx="4164330" cy="435165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1600"/>
              <a:buNone/>
            </a:pPr>
            <a:r>
              <a:rPr b="1" i="1" lang="en-US" sz="1600"/>
              <a:t>#Download</a:t>
            </a:r>
            <a:endParaRPr b="1" i="1" sz="1600"/>
          </a:p>
          <a:p>
            <a:pPr indent="0" lvl="0" marL="0" rtl="0" algn="l">
              <a:lnSpc>
                <a:spcPct val="90000"/>
              </a:lnSpc>
              <a:spcBef>
                <a:spcPts val="1000"/>
              </a:spcBef>
              <a:spcAft>
                <a:spcPts val="0"/>
              </a:spcAft>
              <a:buClr>
                <a:srgbClr val="3F3F3F"/>
              </a:buClr>
              <a:buSzPts val="1600"/>
              <a:buNone/>
            </a:pPr>
            <a:r>
              <a:rPr lang="en-US" sz="1600"/>
              <a:t>for i in `seq 1 38`</a:t>
            </a:r>
            <a:endParaRPr sz="1600"/>
          </a:p>
          <a:p>
            <a:pPr indent="0" lvl="0" marL="0" rtl="0" algn="l">
              <a:lnSpc>
                <a:spcPct val="90000"/>
              </a:lnSpc>
              <a:spcBef>
                <a:spcPts val="1000"/>
              </a:spcBef>
              <a:spcAft>
                <a:spcPts val="0"/>
              </a:spcAft>
              <a:buClr>
                <a:srgbClr val="3F3F3F"/>
              </a:buClr>
              <a:buSzPts val="1600"/>
              <a:buNone/>
            </a:pPr>
            <a:r>
              <a:rPr lang="en-US" sz="1600"/>
              <a:t>do </a:t>
            </a:r>
            <a:endParaRPr sz="1600"/>
          </a:p>
          <a:p>
            <a:pPr indent="0" lvl="0" marL="0" rtl="0" algn="l">
              <a:lnSpc>
                <a:spcPct val="90000"/>
              </a:lnSpc>
              <a:spcBef>
                <a:spcPts val="1000"/>
              </a:spcBef>
              <a:spcAft>
                <a:spcPts val="0"/>
              </a:spcAft>
              <a:buClr>
                <a:srgbClr val="3F3F3F"/>
              </a:buClr>
              <a:buSzPts val="1600"/>
              <a:buNone/>
            </a:pPr>
            <a:r>
              <a:rPr lang="en-US" sz="1600"/>
              <a:t>wget http://ftp.ebi.ac.uk/pub/databases/gencode/Gencode_human/release_${i}/gencode.v${i}.annotation.gtf.gz</a:t>
            </a:r>
            <a:endParaRPr sz="1600"/>
          </a:p>
          <a:p>
            <a:pPr indent="0" lvl="0" marL="0" rtl="0" algn="l">
              <a:lnSpc>
                <a:spcPct val="90000"/>
              </a:lnSpc>
              <a:spcBef>
                <a:spcPts val="1000"/>
              </a:spcBef>
              <a:spcAft>
                <a:spcPts val="0"/>
              </a:spcAft>
              <a:buClr>
                <a:srgbClr val="3F3F3F"/>
              </a:buClr>
              <a:buSzPts val="1600"/>
              <a:buNone/>
            </a:pPr>
            <a:r>
              <a:rPr lang="en-US" sz="1600"/>
              <a:t>echo ${i}</a:t>
            </a:r>
            <a:endParaRPr sz="1600"/>
          </a:p>
          <a:p>
            <a:pPr indent="0" lvl="0" marL="0" rtl="0" algn="l">
              <a:lnSpc>
                <a:spcPct val="90000"/>
              </a:lnSpc>
              <a:spcBef>
                <a:spcPts val="1000"/>
              </a:spcBef>
              <a:spcAft>
                <a:spcPts val="0"/>
              </a:spcAft>
              <a:buClr>
                <a:srgbClr val="3F3F3F"/>
              </a:buClr>
              <a:buSzPts val="1600"/>
              <a:buNone/>
            </a:pPr>
            <a:r>
              <a:rPr lang="en-US" sz="1600"/>
              <a:t>done</a:t>
            </a:r>
            <a:endParaRPr sz="1600"/>
          </a:p>
          <a:p>
            <a:pPr indent="0" lvl="0" marL="0" rtl="0" algn="l">
              <a:lnSpc>
                <a:spcPct val="90000"/>
              </a:lnSpc>
              <a:spcBef>
                <a:spcPts val="1000"/>
              </a:spcBef>
              <a:spcAft>
                <a:spcPts val="0"/>
              </a:spcAft>
              <a:buClr>
                <a:srgbClr val="3F3F3F"/>
              </a:buClr>
              <a:buSzPts val="1600"/>
              <a:buNone/>
            </a:pPr>
            <a:r>
              <a:rPr i="1" lang="en-US" sz="1600"/>
              <a:t># edit</a:t>
            </a:r>
            <a:endParaRPr i="1" sz="1600"/>
          </a:p>
          <a:p>
            <a:pPr indent="0" lvl="0" marL="0" rtl="0" algn="l">
              <a:lnSpc>
                <a:spcPct val="90000"/>
              </a:lnSpc>
              <a:spcBef>
                <a:spcPts val="1000"/>
              </a:spcBef>
              <a:spcAft>
                <a:spcPts val="0"/>
              </a:spcAft>
              <a:buClr>
                <a:srgbClr val="3F3F3F"/>
              </a:buClr>
              <a:buSzPts val="1600"/>
              <a:buNone/>
            </a:pPr>
            <a:r>
              <a:rPr lang="en-US" sz="1600"/>
              <a:t>for i in `find *gtf.gz`</a:t>
            </a:r>
            <a:endParaRPr sz="1600"/>
          </a:p>
          <a:p>
            <a:pPr indent="0" lvl="0" marL="0" rtl="0" algn="l">
              <a:lnSpc>
                <a:spcPct val="90000"/>
              </a:lnSpc>
              <a:spcBef>
                <a:spcPts val="1000"/>
              </a:spcBef>
              <a:spcAft>
                <a:spcPts val="0"/>
              </a:spcAft>
              <a:buClr>
                <a:srgbClr val="3F3F3F"/>
              </a:buClr>
              <a:buSzPts val="1600"/>
              <a:buNone/>
            </a:pPr>
            <a:r>
              <a:rPr lang="en-US" sz="1600"/>
              <a:t>do</a:t>
            </a:r>
            <a:endParaRPr sz="1600"/>
          </a:p>
          <a:p>
            <a:pPr indent="0" lvl="0" marL="0" rtl="0" algn="l">
              <a:lnSpc>
                <a:spcPct val="90000"/>
              </a:lnSpc>
              <a:spcBef>
                <a:spcPts val="1000"/>
              </a:spcBef>
              <a:spcAft>
                <a:spcPts val="0"/>
              </a:spcAft>
              <a:buClr>
                <a:srgbClr val="3F3F3F"/>
              </a:buClr>
              <a:buSzPts val="1600"/>
              <a:buNone/>
            </a:pPr>
            <a:r>
              <a:rPr lang="en-US" sz="1600"/>
              <a:t>zcat $i | tr -d '";'| awk 'OFS="\t" {if ($3=="transcript") print $14}'|sort|uniq -c| awk 'OFS="\t" {print $1,$2}' &gt; ${i}.txt</a:t>
            </a:r>
            <a:endParaRPr sz="1600"/>
          </a:p>
          <a:p>
            <a:pPr indent="0" lvl="0" marL="0" rtl="0" algn="l">
              <a:lnSpc>
                <a:spcPct val="90000"/>
              </a:lnSpc>
              <a:spcBef>
                <a:spcPts val="1000"/>
              </a:spcBef>
              <a:spcAft>
                <a:spcPts val="0"/>
              </a:spcAft>
              <a:buClr>
                <a:srgbClr val="3F3F3F"/>
              </a:buClr>
              <a:buSzPts val="1600"/>
              <a:buNone/>
            </a:pPr>
            <a:r>
              <a:rPr lang="en-US" sz="1600"/>
              <a:t>done</a:t>
            </a:r>
            <a:endParaRPr sz="1600"/>
          </a:p>
          <a:p>
            <a:pPr indent="0" lvl="0" marL="0" rtl="0" algn="l">
              <a:lnSpc>
                <a:spcPct val="90000"/>
              </a:lnSpc>
              <a:spcBef>
                <a:spcPts val="1000"/>
              </a:spcBef>
              <a:spcAft>
                <a:spcPts val="0"/>
              </a:spcAft>
              <a:buClr>
                <a:srgbClr val="3F3F3F"/>
              </a:buClr>
              <a:buSzPts val="1600"/>
              <a:buNone/>
            </a:pPr>
            <a:r>
              <a:t/>
            </a:r>
            <a:endParaRPr sz="1600"/>
          </a:p>
        </p:txBody>
      </p:sp>
      <p:sp>
        <p:nvSpPr>
          <p:cNvPr id="228" name="Google Shape;228;p16"/>
          <p:cNvSpPr/>
          <p:nvPr/>
        </p:nvSpPr>
        <p:spPr>
          <a:xfrm>
            <a:off x="4618355" y="106680"/>
            <a:ext cx="7292340" cy="66071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1200"/>
              <a:buFont typeface="Arial"/>
              <a:buNone/>
            </a:pPr>
            <a:r>
              <a:rPr b="1" lang="en-US" sz="1200">
                <a:solidFill>
                  <a:srgbClr val="3F3F3F"/>
                </a:solidFill>
                <a:latin typeface="Arial"/>
                <a:ea typeface="Arial"/>
                <a:cs typeface="Arial"/>
                <a:sym typeface="Arial"/>
              </a:rPr>
              <a:t>#R</a:t>
            </a:r>
            <a:endParaRPr b="1"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i="1" lang="en-US" sz="1200">
                <a:solidFill>
                  <a:srgbClr val="3F3F3F"/>
                </a:solidFill>
                <a:latin typeface="Arial"/>
                <a:ea typeface="Arial"/>
                <a:cs typeface="Arial"/>
                <a:sym typeface="Arial"/>
              </a:rPr>
              <a:t>path="D:/gencode2"</a:t>
            </a:r>
            <a:endParaRPr i="1"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setwd(path)</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list.files(path)</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list=list.files(path,pattern=".gz.txt",recursive=T)</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listdata=lapply(list,function(x) read.table(x,sep="\t",header=T,col.names=c(x,"count")))</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head(listdata)</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#merge</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df &lt;- Reduce(function(x,y) merge(x=x, y=y, by="count",all=T), listdata)</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#rename</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names(df) &lt;- gsub("gencode.", "" ,names(df))</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names(df) &lt;- gsub(".annotation.gtf.*", "" ,names(df))</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library(ggplot2)</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library(reshape2)</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data&lt;- melt(df)</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library(tidyverse)</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data= data %&gt;% mutate(group=ifelse(count=="lncRNA"|count=="lincRNA" | count=="miRNA","lncRNA",ifelse(count=="protein_coding","protein coding","others")))</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1200"/>
              <a:buFont typeface="Arial"/>
              <a:buNone/>
            </a:pPr>
            <a:r>
              <a:rPr lang="en-US" sz="1200">
                <a:solidFill>
                  <a:srgbClr val="3F3F3F"/>
                </a:solidFill>
                <a:latin typeface="Arial"/>
                <a:ea typeface="Arial"/>
                <a:cs typeface="Arial"/>
                <a:sym typeface="Arial"/>
              </a:rPr>
              <a:t>data$variable &lt;- factor(data$variable, levels=c("v2","v2a","v2b","v3b","v3c","v3d","v4","v5","v6","v7","v8","v9","v10","v11","v12","v13","v14","v15","v16","v17","v18","v19","v20","v21","v22","v23","v24","v25","v26","v27","v28","v29","v30","v31","v32","v33","v34","v35","v36","v37","v38"))</a:t>
            </a:r>
            <a:endParaRPr sz="1200">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FF0000"/>
              </a:buClr>
              <a:buSzPts val="1200"/>
              <a:buFont typeface="Arial"/>
              <a:buNone/>
            </a:pPr>
            <a:r>
              <a:rPr lang="en-US" sz="1200">
                <a:solidFill>
                  <a:srgbClr val="FF0000"/>
                </a:solidFill>
                <a:latin typeface="Arial"/>
                <a:ea typeface="Arial"/>
                <a:cs typeface="Arial"/>
                <a:sym typeface="Arial"/>
              </a:rPr>
              <a:t>ggplot(data,aes(x=variable,y=value,fill=group))+ geom_bar(position="stack",stat="identity") + xlab("Version")+ ylab("value")+ ggtitle("Gencode version") +theme(axis.text.x = element_text(angle = 90))</a:t>
            </a:r>
            <a:endParaRPr sz="1200">
              <a:solidFill>
                <a:srgbClr val="FF0000"/>
              </a:solidFill>
              <a:latin typeface="Arial"/>
              <a:ea typeface="Arial"/>
              <a:cs typeface="Arial"/>
              <a:sym typeface="Arial"/>
            </a:endParaRPr>
          </a:p>
        </p:txBody>
      </p:sp>
      <p:cxnSp>
        <p:nvCxnSpPr>
          <p:cNvPr id="229" name="Google Shape;229;p16"/>
          <p:cNvCxnSpPr/>
          <p:nvPr/>
        </p:nvCxnSpPr>
        <p:spPr>
          <a:xfrm>
            <a:off x="4343400" y="625475"/>
            <a:ext cx="0" cy="501015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p:nvPr/>
        </p:nvSpPr>
        <p:spPr>
          <a:xfrm>
            <a:off x="838200" y="-116205"/>
            <a:ext cx="10515600" cy="81216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Black"/>
              <a:buNone/>
            </a:pPr>
            <a:r>
              <a:rPr b="1" lang="en-US" sz="2400">
                <a:solidFill>
                  <a:schemeClr val="dk1"/>
                </a:solidFill>
                <a:latin typeface="Arial Black"/>
                <a:ea typeface="Arial Black"/>
                <a:cs typeface="Arial Black"/>
                <a:sym typeface="Arial Black"/>
              </a:rPr>
              <a:t>Histogram</a:t>
            </a:r>
            <a:endParaRPr b="1" sz="2400">
              <a:solidFill>
                <a:schemeClr val="dk1"/>
              </a:solidFill>
              <a:latin typeface="Arial Black"/>
              <a:ea typeface="Arial Black"/>
              <a:cs typeface="Arial Black"/>
              <a:sym typeface="Arial Black"/>
            </a:endParaRPr>
          </a:p>
        </p:txBody>
      </p:sp>
      <p:sp>
        <p:nvSpPr>
          <p:cNvPr id="235" name="Google Shape;235;p17"/>
          <p:cNvSpPr/>
          <p:nvPr/>
        </p:nvSpPr>
        <p:spPr>
          <a:xfrm>
            <a:off x="149860" y="499745"/>
            <a:ext cx="5196840" cy="628015"/>
          </a:xfrm>
          <a:prstGeom prst="rect">
            <a:avLst/>
          </a:prstGeom>
          <a:gradFill>
            <a:gsLst>
              <a:gs pos="0">
                <a:srgbClr val="A6B6DE"/>
              </a:gs>
              <a:gs pos="50000">
                <a:srgbClr val="98AAD9"/>
              </a:gs>
              <a:gs pos="100000">
                <a:srgbClr val="859CD7"/>
              </a:gs>
            </a:gsLst>
            <a:lin ang="5400000" scaled="0"/>
          </a:gradFill>
          <a:ln cap="flat" cmpd="sng" w="9525">
            <a:solidFill>
              <a:schemeClr val="accent5"/>
            </a:solidFill>
            <a:prstDash val="solid"/>
            <a:miter lim="800000"/>
            <a:headEnd len="sm" w="sm" type="none"/>
            <a:tailEnd len="sm" w="sm" type="none"/>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Clr>
                <a:srgbClr val="FF0000"/>
              </a:buClr>
              <a:buSzPts val="1610"/>
              <a:buFont typeface="Arial"/>
              <a:buNone/>
            </a:pPr>
            <a:r>
              <a:rPr lang="en-US" sz="1610">
                <a:solidFill>
                  <a:srgbClr val="FF0000"/>
                </a:solidFill>
                <a:latin typeface="Arial"/>
                <a:ea typeface="Arial"/>
                <a:cs typeface="Arial"/>
                <a:sym typeface="Arial"/>
              </a:rPr>
              <a:t>hist</a:t>
            </a:r>
            <a:r>
              <a:rPr lang="en-US" sz="1610">
                <a:solidFill>
                  <a:schemeClr val="dk1"/>
                </a:solidFill>
                <a:latin typeface="Arial"/>
                <a:ea typeface="Arial"/>
                <a:cs typeface="Arial"/>
                <a:sym typeface="Arial"/>
              </a:rPr>
              <a:t> (</a:t>
            </a:r>
            <a:r>
              <a:rPr b="1" lang="en-US" sz="1610">
                <a:solidFill>
                  <a:schemeClr val="dk1"/>
                </a:solidFill>
                <a:latin typeface="Arial"/>
                <a:ea typeface="Arial"/>
                <a:cs typeface="Arial"/>
                <a:sym typeface="Arial"/>
              </a:rPr>
              <a:t>var</a:t>
            </a:r>
            <a:r>
              <a:rPr lang="en-US" sz="1610">
                <a:solidFill>
                  <a:schemeClr val="dk1"/>
                </a:solidFill>
                <a:latin typeface="Arial"/>
                <a:ea typeface="Arial"/>
                <a:cs typeface="Arial"/>
                <a:sym typeface="Arial"/>
              </a:rPr>
              <a:t>, xlab, ylab, main, xlim, ylim, col, border, prob)</a:t>
            </a:r>
            <a:endParaRPr sz="1610">
              <a:solidFill>
                <a:schemeClr val="dk1"/>
              </a:solidFill>
              <a:latin typeface="Arial"/>
              <a:ea typeface="Arial"/>
              <a:cs typeface="Arial"/>
              <a:sym typeface="Arial"/>
            </a:endParaRPr>
          </a:p>
          <a:p>
            <a:pPr indent="0" lvl="0" marL="0" marR="0" rtl="0" algn="l">
              <a:lnSpc>
                <a:spcPct val="70000"/>
              </a:lnSpc>
              <a:spcBef>
                <a:spcPts val="1000"/>
              </a:spcBef>
              <a:spcAft>
                <a:spcPts val="0"/>
              </a:spcAft>
              <a:buClr>
                <a:srgbClr val="FF0000"/>
              </a:buClr>
              <a:buSzPts val="1610"/>
              <a:buFont typeface="Arial"/>
              <a:buNone/>
            </a:pPr>
            <a:r>
              <a:rPr lang="en-US" sz="1610">
                <a:solidFill>
                  <a:srgbClr val="FF0000"/>
                </a:solidFill>
                <a:latin typeface="Arial"/>
                <a:ea typeface="Arial"/>
                <a:cs typeface="Arial"/>
                <a:sym typeface="Arial"/>
              </a:rPr>
              <a:t>lines</a:t>
            </a:r>
            <a:r>
              <a:rPr lang="en-US" sz="1610">
                <a:solidFill>
                  <a:schemeClr val="dk1"/>
                </a:solidFill>
                <a:latin typeface="Arial"/>
                <a:ea typeface="Arial"/>
                <a:cs typeface="Arial"/>
                <a:sym typeface="Arial"/>
              </a:rPr>
              <a:t> (</a:t>
            </a:r>
            <a:r>
              <a:rPr b="1" lang="en-US" sz="1610">
                <a:solidFill>
                  <a:schemeClr val="dk1"/>
                </a:solidFill>
                <a:latin typeface="Arial"/>
                <a:ea typeface="Arial"/>
                <a:cs typeface="Arial"/>
                <a:sym typeface="Arial"/>
              </a:rPr>
              <a:t>density(var)</a:t>
            </a:r>
            <a:r>
              <a:rPr lang="en-US" sz="1610">
                <a:solidFill>
                  <a:schemeClr val="dk1"/>
                </a:solidFill>
                <a:latin typeface="Arial"/>
                <a:ea typeface="Arial"/>
                <a:cs typeface="Arial"/>
                <a:sym typeface="Arial"/>
              </a:rPr>
              <a:t>, col, lwd)</a:t>
            </a:r>
            <a:endParaRPr sz="1610">
              <a:solidFill>
                <a:schemeClr val="dk1"/>
              </a:solidFill>
              <a:latin typeface="Arial"/>
              <a:ea typeface="Arial"/>
              <a:cs typeface="Arial"/>
              <a:sym typeface="Arial"/>
            </a:endParaRPr>
          </a:p>
        </p:txBody>
      </p:sp>
      <p:sp>
        <p:nvSpPr>
          <p:cNvPr id="236" name="Google Shape;236;p17"/>
          <p:cNvSpPr txBox="1"/>
          <p:nvPr/>
        </p:nvSpPr>
        <p:spPr>
          <a:xfrm>
            <a:off x="149860" y="1341755"/>
            <a:ext cx="5197475" cy="922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hist(data$Age, col = "yellow",  main= "Histogram of Age", xlab = "Age", border = "blue", </a:t>
            </a:r>
            <a:r>
              <a:rPr lang="en-US" sz="1800">
                <a:solidFill>
                  <a:srgbClr val="FF0000"/>
                </a:solidFill>
                <a:latin typeface="Arial"/>
                <a:ea typeface="Arial"/>
                <a:cs typeface="Arial"/>
                <a:sym typeface="Arial"/>
              </a:rPr>
              <a:t>probability = T</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pic>
        <p:nvPicPr>
          <p:cNvPr id="237" name="Google Shape;237;p17"/>
          <p:cNvPicPr preferRelativeResize="0"/>
          <p:nvPr/>
        </p:nvPicPr>
        <p:blipFill rotWithShape="1">
          <a:blip r:embed="rId3">
            <a:alphaModFix/>
          </a:blip>
          <a:srcRect b="0" l="0" r="0" t="0"/>
          <a:stretch/>
        </p:blipFill>
        <p:spPr>
          <a:xfrm>
            <a:off x="9088755" y="251460"/>
            <a:ext cx="2860675" cy="2825750"/>
          </a:xfrm>
          <a:prstGeom prst="rect">
            <a:avLst/>
          </a:prstGeom>
          <a:noFill/>
          <a:ln>
            <a:noFill/>
          </a:ln>
        </p:spPr>
      </p:pic>
      <p:pic>
        <p:nvPicPr>
          <p:cNvPr id="238" name="Google Shape;238;p17"/>
          <p:cNvPicPr preferRelativeResize="0"/>
          <p:nvPr/>
        </p:nvPicPr>
        <p:blipFill rotWithShape="1">
          <a:blip r:embed="rId4">
            <a:alphaModFix/>
          </a:blip>
          <a:srcRect b="0" l="0" r="0" t="0"/>
          <a:stretch/>
        </p:blipFill>
        <p:spPr>
          <a:xfrm>
            <a:off x="5915025" y="499745"/>
            <a:ext cx="2606040" cy="2569845"/>
          </a:xfrm>
          <a:prstGeom prst="rect">
            <a:avLst/>
          </a:prstGeom>
          <a:noFill/>
          <a:ln>
            <a:noFill/>
          </a:ln>
        </p:spPr>
      </p:pic>
      <p:sp>
        <p:nvSpPr>
          <p:cNvPr id="239" name="Google Shape;239;p17"/>
          <p:cNvSpPr/>
          <p:nvPr/>
        </p:nvSpPr>
        <p:spPr>
          <a:xfrm>
            <a:off x="5744845" y="1408430"/>
            <a:ext cx="315595" cy="630555"/>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40" name="Google Shape;240;p17"/>
          <p:cNvPicPr preferRelativeResize="0"/>
          <p:nvPr/>
        </p:nvPicPr>
        <p:blipFill rotWithShape="1">
          <a:blip r:embed="rId5">
            <a:alphaModFix/>
          </a:blip>
          <a:srcRect b="0" l="0" r="0" t="0"/>
          <a:stretch/>
        </p:blipFill>
        <p:spPr>
          <a:xfrm>
            <a:off x="6165850" y="3077210"/>
            <a:ext cx="2588895" cy="2581275"/>
          </a:xfrm>
          <a:prstGeom prst="rect">
            <a:avLst/>
          </a:prstGeom>
          <a:noFill/>
          <a:ln>
            <a:noFill/>
          </a:ln>
        </p:spPr>
      </p:pic>
      <p:sp>
        <p:nvSpPr>
          <p:cNvPr id="241" name="Google Shape;241;p17"/>
          <p:cNvSpPr txBox="1"/>
          <p:nvPr/>
        </p:nvSpPr>
        <p:spPr>
          <a:xfrm>
            <a:off x="224790" y="2346960"/>
            <a:ext cx="489839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lines(density(data$Age),col="red",lwd=5)</a:t>
            </a:r>
            <a:endParaRPr sz="1800">
              <a:solidFill>
                <a:schemeClr val="dk1"/>
              </a:solidFill>
              <a:latin typeface="Arial"/>
              <a:ea typeface="Arial"/>
              <a:cs typeface="Arial"/>
              <a:sym typeface="Arial"/>
            </a:endParaRPr>
          </a:p>
        </p:txBody>
      </p:sp>
      <p:sp>
        <p:nvSpPr>
          <p:cNvPr id="242" name="Google Shape;242;p17"/>
          <p:cNvSpPr txBox="1"/>
          <p:nvPr/>
        </p:nvSpPr>
        <p:spPr>
          <a:xfrm>
            <a:off x="149860" y="3077210"/>
            <a:ext cx="5197475" cy="922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dx &lt;- density(data$Age)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plot(dx, lwd=2, col = "red", main = "Density of Age")</a:t>
            </a:r>
            <a:endParaRPr sz="1800">
              <a:solidFill>
                <a:schemeClr val="dk1"/>
              </a:solidFill>
              <a:latin typeface="Arial"/>
              <a:ea typeface="Arial"/>
              <a:cs typeface="Arial"/>
              <a:sym typeface="Arial"/>
            </a:endParaRPr>
          </a:p>
        </p:txBody>
      </p:sp>
      <p:pic>
        <p:nvPicPr>
          <p:cNvPr id="243" name="Google Shape;243;p17"/>
          <p:cNvPicPr preferRelativeResize="0"/>
          <p:nvPr/>
        </p:nvPicPr>
        <p:blipFill rotWithShape="1">
          <a:blip r:embed="rId6">
            <a:alphaModFix/>
          </a:blip>
          <a:srcRect b="0" l="0" r="0" t="0"/>
          <a:stretch/>
        </p:blipFill>
        <p:spPr>
          <a:xfrm>
            <a:off x="9401175" y="3077210"/>
            <a:ext cx="2507615" cy="2473960"/>
          </a:xfrm>
          <a:prstGeom prst="rect">
            <a:avLst/>
          </a:prstGeom>
          <a:noFill/>
          <a:ln>
            <a:noFill/>
          </a:ln>
        </p:spPr>
      </p:pic>
      <p:pic>
        <p:nvPicPr>
          <p:cNvPr id="244" name="Google Shape;244;p17"/>
          <p:cNvPicPr preferRelativeResize="0"/>
          <p:nvPr/>
        </p:nvPicPr>
        <p:blipFill rotWithShape="1">
          <a:blip r:embed="rId7">
            <a:alphaModFix/>
          </a:blip>
          <a:srcRect b="0" l="0" r="0" t="0"/>
          <a:stretch/>
        </p:blipFill>
        <p:spPr>
          <a:xfrm>
            <a:off x="1312545" y="4112260"/>
            <a:ext cx="4602480" cy="23469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nvSpPr>
        <p:spPr>
          <a:xfrm>
            <a:off x="225425" y="1134745"/>
            <a:ext cx="5657215" cy="5354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rial"/>
                <a:ea typeface="Arial"/>
                <a:cs typeface="Arial"/>
                <a:sym typeface="Arial"/>
              </a:rPr>
              <a:t>#Create data</a:t>
            </a:r>
            <a:endParaRPr b="1" i="1"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set.seed(1)</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Ixos=rnorm(4000 , 120 , 30)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Primadur=rnorm(4000 , 200 , 30)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i="1" lang="en-US" sz="1800">
                <a:solidFill>
                  <a:schemeClr val="dk1"/>
                </a:solidFill>
                <a:latin typeface="Arial"/>
                <a:ea typeface="Arial"/>
                <a:cs typeface="Arial"/>
                <a:sym typeface="Arial"/>
              </a:rPr>
              <a:t># First distribution</a:t>
            </a:r>
            <a:endParaRPr b="1" i="1"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hist(Ixos, breaks=30, xlim=c(0,300), col=rgb(1,0,0,0.5), xlab="height",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ylab="nbr of plants", main="distribution of height of 2 durum wheat varieties"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i="1" lang="en-US" sz="1800">
                <a:solidFill>
                  <a:schemeClr val="dk1"/>
                </a:solidFill>
                <a:latin typeface="Arial"/>
                <a:ea typeface="Arial"/>
                <a:cs typeface="Arial"/>
                <a:sym typeface="Arial"/>
              </a:rPr>
              <a:t># Second with add=T to plot on top</a:t>
            </a:r>
            <a:endParaRPr b="1" i="1"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hist(Primadur, breaks=30, xlim=c(0,300), col=rgb(0,0,1,0.5), add=T)</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i="1" lang="en-US" sz="1800">
                <a:solidFill>
                  <a:schemeClr val="dk1"/>
                </a:solidFill>
                <a:latin typeface="Arial"/>
                <a:ea typeface="Arial"/>
                <a:cs typeface="Arial"/>
                <a:sym typeface="Arial"/>
              </a:rPr>
              <a:t># Add legend</a:t>
            </a:r>
            <a:endParaRPr b="1" i="1"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legend("topright", legend=c("Ixos","Primadur"), col=c(rgb(1,0,0,0.5),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rgb(0,0,1,0.5)), pt.cex=2, pch=15 )</a:t>
            </a:r>
            <a:endParaRPr sz="1800">
              <a:solidFill>
                <a:schemeClr val="dk1"/>
              </a:solidFill>
              <a:latin typeface="Arial"/>
              <a:ea typeface="Arial"/>
              <a:cs typeface="Arial"/>
              <a:sym typeface="Arial"/>
            </a:endParaRPr>
          </a:p>
        </p:txBody>
      </p:sp>
      <p:sp>
        <p:nvSpPr>
          <p:cNvPr id="250" name="Google Shape;250;p18"/>
          <p:cNvSpPr/>
          <p:nvPr/>
        </p:nvSpPr>
        <p:spPr>
          <a:xfrm>
            <a:off x="838200" y="0"/>
            <a:ext cx="10515600" cy="81216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Black"/>
              <a:buNone/>
            </a:pPr>
            <a:r>
              <a:rPr b="1" lang="en-US" sz="2400">
                <a:solidFill>
                  <a:schemeClr val="dk1"/>
                </a:solidFill>
                <a:latin typeface="Arial Black"/>
                <a:ea typeface="Arial Black"/>
                <a:cs typeface="Arial Black"/>
                <a:sym typeface="Arial Black"/>
              </a:rPr>
              <a:t>Histogram</a:t>
            </a:r>
            <a:endParaRPr b="1" sz="2400">
              <a:solidFill>
                <a:schemeClr val="dk1"/>
              </a:solidFill>
              <a:latin typeface="Arial Black"/>
              <a:ea typeface="Arial Black"/>
              <a:cs typeface="Arial Black"/>
              <a:sym typeface="Arial Black"/>
            </a:endParaRPr>
          </a:p>
        </p:txBody>
      </p:sp>
      <p:pic>
        <p:nvPicPr>
          <p:cNvPr id="251" name="Google Shape;251;p18"/>
          <p:cNvPicPr preferRelativeResize="0"/>
          <p:nvPr>
            <p:ph idx="1" type="body"/>
          </p:nvPr>
        </p:nvPicPr>
        <p:blipFill rotWithShape="1">
          <a:blip r:embed="rId3">
            <a:alphaModFix/>
          </a:blip>
          <a:srcRect b="0" l="0" r="0" t="2654"/>
          <a:stretch/>
        </p:blipFill>
        <p:spPr>
          <a:xfrm>
            <a:off x="6216650" y="1403350"/>
            <a:ext cx="5495925" cy="394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19"/>
          <p:cNvPicPr preferRelativeResize="0"/>
          <p:nvPr>
            <p:ph idx="1" type="body"/>
          </p:nvPr>
        </p:nvPicPr>
        <p:blipFill rotWithShape="1">
          <a:blip r:embed="rId3">
            <a:alphaModFix/>
          </a:blip>
          <a:srcRect b="0" l="0" r="0" t="0"/>
          <a:stretch/>
        </p:blipFill>
        <p:spPr>
          <a:xfrm>
            <a:off x="8646795" y="83185"/>
            <a:ext cx="3316605" cy="2536190"/>
          </a:xfrm>
          <a:prstGeom prst="rect">
            <a:avLst/>
          </a:prstGeom>
          <a:noFill/>
          <a:ln>
            <a:noFill/>
          </a:ln>
        </p:spPr>
      </p:pic>
      <p:sp>
        <p:nvSpPr>
          <p:cNvPr id="257" name="Google Shape;257;p19"/>
          <p:cNvSpPr/>
          <p:nvPr/>
        </p:nvSpPr>
        <p:spPr>
          <a:xfrm>
            <a:off x="838200" y="0"/>
            <a:ext cx="10515600" cy="76581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Black"/>
              <a:buNone/>
            </a:pPr>
            <a:r>
              <a:rPr b="1" lang="en-US" sz="2400">
                <a:solidFill>
                  <a:schemeClr val="dk1"/>
                </a:solidFill>
                <a:latin typeface="Arial Black"/>
                <a:ea typeface="Arial Black"/>
                <a:cs typeface="Arial Black"/>
                <a:sym typeface="Arial Black"/>
              </a:rPr>
              <a:t>Histogram</a:t>
            </a:r>
            <a:endParaRPr b="1" sz="2400">
              <a:solidFill>
                <a:schemeClr val="dk1"/>
              </a:solidFill>
              <a:latin typeface="Arial Black"/>
              <a:ea typeface="Arial Black"/>
              <a:cs typeface="Arial Black"/>
              <a:sym typeface="Arial Black"/>
            </a:endParaRPr>
          </a:p>
        </p:txBody>
      </p:sp>
      <p:sp>
        <p:nvSpPr>
          <p:cNvPr id="258" name="Google Shape;258;p19"/>
          <p:cNvSpPr txBox="1"/>
          <p:nvPr/>
        </p:nvSpPr>
        <p:spPr>
          <a:xfrm>
            <a:off x="225425" y="626745"/>
            <a:ext cx="7536815"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ggplot</a:t>
            </a:r>
            <a:r>
              <a:rPr lang="en-US" sz="1800">
                <a:solidFill>
                  <a:schemeClr val="dk1"/>
                </a:solidFill>
                <a:latin typeface="Arial"/>
                <a:ea typeface="Arial"/>
                <a:cs typeface="Arial"/>
                <a:sym typeface="Arial"/>
              </a:rPr>
              <a:t>(data,aes(x=Age))+ geom_histogram(binwidth=5, fill="#69b3a2", color="#e9ecef") + ggtitle("Histogram of Age")</a:t>
            </a:r>
            <a:endParaRPr sz="1800">
              <a:solidFill>
                <a:schemeClr val="dk1"/>
              </a:solidFill>
              <a:latin typeface="Arial"/>
              <a:ea typeface="Arial"/>
              <a:cs typeface="Arial"/>
              <a:sym typeface="Arial"/>
            </a:endParaRPr>
          </a:p>
        </p:txBody>
      </p:sp>
      <p:sp>
        <p:nvSpPr>
          <p:cNvPr id="259" name="Google Shape;259;p19"/>
          <p:cNvSpPr txBox="1"/>
          <p:nvPr/>
        </p:nvSpPr>
        <p:spPr>
          <a:xfrm>
            <a:off x="225425" y="1271905"/>
            <a:ext cx="6679565" cy="20300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Histogram + scatterplot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library(ggExtra)</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 &lt;- ggplot(mtcars, aes(x=wt, y=mpg, color= cyl, size = cyl)) + geom_point() + theme(legend.position = "none")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p1 &lt;- ggMarginal(p, </a:t>
            </a:r>
            <a:r>
              <a:rPr lang="en-US" sz="1800">
                <a:solidFill>
                  <a:srgbClr val="FF0000"/>
                </a:solidFill>
                <a:latin typeface="Arial"/>
                <a:ea typeface="Arial"/>
                <a:cs typeface="Arial"/>
                <a:sym typeface="Arial"/>
              </a:rPr>
              <a:t>type</a:t>
            </a:r>
            <a:r>
              <a:rPr lang="en-US" sz="1800">
                <a:solidFill>
                  <a:schemeClr val="dk1"/>
                </a:solidFill>
                <a:latin typeface="Arial"/>
                <a:ea typeface="Arial"/>
                <a:cs typeface="Arial"/>
                <a:sym typeface="Arial"/>
              </a:rPr>
              <a:t>="histogram", fill="red")</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p2 &lt;- ggMarginal(p,</a:t>
            </a:r>
            <a:r>
              <a:rPr lang="en-US" sz="1800">
                <a:solidFill>
                  <a:srgbClr val="FF0000"/>
                </a:solidFill>
                <a:latin typeface="Arial"/>
                <a:ea typeface="Arial"/>
                <a:cs typeface="Arial"/>
                <a:sym typeface="Arial"/>
              </a:rPr>
              <a:t> type</a:t>
            </a:r>
            <a:r>
              <a:rPr lang="en-US" sz="1800">
                <a:solidFill>
                  <a:schemeClr val="dk1"/>
                </a:solidFill>
                <a:latin typeface="Arial"/>
                <a:ea typeface="Arial"/>
                <a:cs typeface="Arial"/>
                <a:sym typeface="Arial"/>
              </a:rPr>
              <a:t>="density", fill="slateblue")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p3 &lt;- ggMarginal(p, </a:t>
            </a:r>
            <a:r>
              <a:rPr lang="en-US" sz="1800">
                <a:solidFill>
                  <a:srgbClr val="FF0000"/>
                </a:solidFill>
                <a:latin typeface="Arial"/>
                <a:ea typeface="Arial"/>
                <a:cs typeface="Arial"/>
                <a:sym typeface="Arial"/>
              </a:rPr>
              <a:t>type</a:t>
            </a:r>
            <a:r>
              <a:rPr lang="en-US" sz="1800">
                <a:solidFill>
                  <a:schemeClr val="dk1"/>
                </a:solidFill>
                <a:latin typeface="Arial"/>
                <a:ea typeface="Arial"/>
                <a:cs typeface="Arial"/>
                <a:sym typeface="Arial"/>
              </a:rPr>
              <a:t>="boxplot", fill="purple")</a:t>
            </a:r>
            <a:endParaRPr sz="1800">
              <a:solidFill>
                <a:schemeClr val="dk1"/>
              </a:solidFill>
              <a:latin typeface="Arial"/>
              <a:ea typeface="Arial"/>
              <a:cs typeface="Arial"/>
              <a:sym typeface="Arial"/>
            </a:endParaRPr>
          </a:p>
        </p:txBody>
      </p:sp>
      <p:pic>
        <p:nvPicPr>
          <p:cNvPr id="260" name="Google Shape;260;p19"/>
          <p:cNvPicPr preferRelativeResize="0"/>
          <p:nvPr/>
        </p:nvPicPr>
        <p:blipFill rotWithShape="1">
          <a:blip r:embed="rId4">
            <a:alphaModFix/>
          </a:blip>
          <a:srcRect b="0" l="0" r="0" t="0"/>
          <a:stretch/>
        </p:blipFill>
        <p:spPr>
          <a:xfrm>
            <a:off x="225425" y="4361180"/>
            <a:ext cx="2545715" cy="2080895"/>
          </a:xfrm>
          <a:prstGeom prst="rect">
            <a:avLst/>
          </a:prstGeom>
          <a:noFill/>
          <a:ln>
            <a:noFill/>
          </a:ln>
        </p:spPr>
      </p:pic>
      <p:pic>
        <p:nvPicPr>
          <p:cNvPr id="261" name="Google Shape;261;p19"/>
          <p:cNvPicPr preferRelativeResize="0"/>
          <p:nvPr/>
        </p:nvPicPr>
        <p:blipFill rotWithShape="1">
          <a:blip r:embed="rId5">
            <a:alphaModFix/>
          </a:blip>
          <a:srcRect b="0" l="0" r="0" t="0"/>
          <a:stretch/>
        </p:blipFill>
        <p:spPr>
          <a:xfrm>
            <a:off x="3070860" y="4219575"/>
            <a:ext cx="3061970" cy="2463800"/>
          </a:xfrm>
          <a:prstGeom prst="rect">
            <a:avLst/>
          </a:prstGeom>
          <a:noFill/>
          <a:ln>
            <a:noFill/>
          </a:ln>
        </p:spPr>
      </p:pic>
      <p:pic>
        <p:nvPicPr>
          <p:cNvPr id="262" name="Google Shape;262;p19"/>
          <p:cNvPicPr preferRelativeResize="0"/>
          <p:nvPr/>
        </p:nvPicPr>
        <p:blipFill rotWithShape="1">
          <a:blip r:embed="rId6">
            <a:alphaModFix/>
          </a:blip>
          <a:srcRect b="0" l="0" r="0" t="0"/>
          <a:stretch/>
        </p:blipFill>
        <p:spPr>
          <a:xfrm>
            <a:off x="6132830" y="4360545"/>
            <a:ext cx="2712085" cy="2181860"/>
          </a:xfrm>
          <a:prstGeom prst="rect">
            <a:avLst/>
          </a:prstGeom>
          <a:noFill/>
          <a:ln>
            <a:noFill/>
          </a:ln>
        </p:spPr>
      </p:pic>
      <p:pic>
        <p:nvPicPr>
          <p:cNvPr id="263" name="Google Shape;263;p19"/>
          <p:cNvPicPr preferRelativeResize="0"/>
          <p:nvPr/>
        </p:nvPicPr>
        <p:blipFill rotWithShape="1">
          <a:blip r:embed="rId7">
            <a:alphaModFix/>
          </a:blip>
          <a:srcRect b="0" l="0" r="0" t="0"/>
          <a:stretch/>
        </p:blipFill>
        <p:spPr>
          <a:xfrm>
            <a:off x="9126220" y="4159250"/>
            <a:ext cx="2837180" cy="2282825"/>
          </a:xfrm>
          <a:prstGeom prst="rect">
            <a:avLst/>
          </a:prstGeom>
          <a:noFill/>
          <a:ln>
            <a:noFill/>
          </a:ln>
        </p:spPr>
      </p:pic>
      <p:pic>
        <p:nvPicPr>
          <p:cNvPr id="264" name="Google Shape;264;p19"/>
          <p:cNvPicPr preferRelativeResize="0"/>
          <p:nvPr/>
        </p:nvPicPr>
        <p:blipFill rotWithShape="1">
          <a:blip r:embed="rId8">
            <a:alphaModFix/>
          </a:blip>
          <a:srcRect b="0" l="0" r="0" t="0"/>
          <a:stretch/>
        </p:blipFill>
        <p:spPr>
          <a:xfrm>
            <a:off x="5591810" y="2618740"/>
            <a:ext cx="5913120" cy="13182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483870" y="-11620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Arial Black"/>
              <a:buNone/>
            </a:pPr>
            <a:r>
              <a:rPr lang="en-US" sz="3200"/>
              <a:t>import/export data</a:t>
            </a:r>
            <a:br>
              <a:rPr lang="en-US"/>
            </a:br>
            <a:endParaRPr/>
          </a:p>
        </p:txBody>
      </p:sp>
      <p:sp>
        <p:nvSpPr>
          <p:cNvPr id="99" name="Google Shape;99;p2"/>
          <p:cNvSpPr txBox="1"/>
          <p:nvPr>
            <p:ph idx="1" type="body"/>
          </p:nvPr>
        </p:nvSpPr>
        <p:spPr>
          <a:xfrm>
            <a:off x="0" y="611505"/>
            <a:ext cx="6182360" cy="6141085"/>
          </a:xfrm>
          <a:prstGeom prst="rect">
            <a:avLst/>
          </a:prstGeom>
          <a:noFill/>
          <a:ln>
            <a:noFill/>
          </a:ln>
        </p:spPr>
        <p:txBody>
          <a:bodyPr anchorCtr="0" anchor="t" bIns="45700" lIns="91425" spcFirstLastPara="1" rIns="91425" wrap="square" tIns="45700">
            <a:normAutofit fontScale="90000" lnSpcReduction="10000"/>
          </a:bodyPr>
          <a:lstStyle/>
          <a:p>
            <a:pPr indent="0" lvl="0" marL="0" rtl="0" algn="l">
              <a:lnSpc>
                <a:spcPct val="90000"/>
              </a:lnSpc>
              <a:spcBef>
                <a:spcPts val="0"/>
              </a:spcBef>
              <a:spcAft>
                <a:spcPts val="0"/>
              </a:spcAft>
              <a:buClr>
                <a:srgbClr val="3F3F3F"/>
              </a:buClr>
              <a:buSzPct val="100000"/>
              <a:buNone/>
            </a:pPr>
            <a:r>
              <a:rPr b="1" lang="en-US" sz="2800"/>
              <a:t>#import_data</a:t>
            </a:r>
            <a:endParaRPr b="1" sz="2800"/>
          </a:p>
          <a:p>
            <a:pPr indent="0" lvl="0" marL="0" rtl="0" algn="l">
              <a:lnSpc>
                <a:spcPct val="90000"/>
              </a:lnSpc>
              <a:spcBef>
                <a:spcPts val="1000"/>
              </a:spcBef>
              <a:spcAft>
                <a:spcPts val="0"/>
              </a:spcAft>
              <a:buClr>
                <a:srgbClr val="3F3F3F"/>
              </a:buClr>
              <a:buSzPct val="100000"/>
              <a:buNone/>
            </a:pPr>
            <a:r>
              <a:rPr lang="en-US" sz="2800"/>
              <a:t>read.csv(), read.table(), read.excel(), fread() </a:t>
            </a:r>
            <a:r>
              <a:rPr i="1" lang="en-US" sz="2800"/>
              <a:t>(package data.table), </a:t>
            </a:r>
            <a:r>
              <a:rPr lang="en-US" sz="2800"/>
              <a:t>load()</a:t>
            </a:r>
            <a:endParaRPr sz="2800"/>
          </a:p>
          <a:p>
            <a:pPr indent="0" lvl="0" marL="0" rtl="0" algn="l">
              <a:lnSpc>
                <a:spcPct val="90000"/>
              </a:lnSpc>
              <a:spcBef>
                <a:spcPts val="1000"/>
              </a:spcBef>
              <a:spcAft>
                <a:spcPts val="0"/>
              </a:spcAft>
              <a:buClr>
                <a:srgbClr val="3F3F3F"/>
              </a:buClr>
              <a:buSzPct val="100000"/>
              <a:buNone/>
            </a:pPr>
            <a:r>
              <a:rPr lang="en-US" sz="2800"/>
              <a:t>or choose.files(); load(files= )</a:t>
            </a:r>
            <a:endParaRPr sz="2800"/>
          </a:p>
          <a:p>
            <a:pPr indent="0" lvl="0" marL="0" rtl="0" algn="l">
              <a:lnSpc>
                <a:spcPct val="90000"/>
              </a:lnSpc>
              <a:spcBef>
                <a:spcPts val="1000"/>
              </a:spcBef>
              <a:spcAft>
                <a:spcPts val="0"/>
              </a:spcAft>
              <a:buClr>
                <a:srgbClr val="3F3F3F"/>
              </a:buClr>
              <a:buSzPct val="100000"/>
              <a:buNone/>
            </a:pPr>
            <a:r>
              <a:rPr b="1" lang="en-US" sz="2800"/>
              <a:t>#export_data</a:t>
            </a:r>
            <a:endParaRPr b="1" sz="2800"/>
          </a:p>
          <a:p>
            <a:pPr indent="0" lvl="0" marL="0" rtl="0" algn="l">
              <a:lnSpc>
                <a:spcPct val="90000"/>
              </a:lnSpc>
              <a:spcBef>
                <a:spcPts val="1000"/>
              </a:spcBef>
              <a:spcAft>
                <a:spcPts val="0"/>
              </a:spcAft>
              <a:buClr>
                <a:srgbClr val="3F3F3F"/>
              </a:buClr>
              <a:buSzPct val="100000"/>
              <a:buNone/>
            </a:pPr>
            <a:r>
              <a:rPr lang="en-US" sz="2800"/>
              <a:t>#</a:t>
            </a:r>
            <a:r>
              <a:rPr b="1" i="1" lang="en-US" sz="2800"/>
              <a:t>save R project</a:t>
            </a:r>
            <a:endParaRPr b="1" i="1" sz="2800"/>
          </a:p>
          <a:p>
            <a:pPr indent="0" lvl="0" marL="0" rtl="0" algn="l">
              <a:lnSpc>
                <a:spcPct val="90000"/>
              </a:lnSpc>
              <a:spcBef>
                <a:spcPts val="1000"/>
              </a:spcBef>
              <a:spcAft>
                <a:spcPts val="0"/>
              </a:spcAft>
              <a:buClr>
                <a:srgbClr val="3F3F3F"/>
              </a:buClr>
              <a:buSzPct val="100000"/>
              <a:buNone/>
            </a:pPr>
            <a:r>
              <a:rPr lang="en-US" sz="2800"/>
              <a:t>save.image(file = "R_objects.RData")</a:t>
            </a:r>
            <a:endParaRPr sz="2800"/>
          </a:p>
          <a:p>
            <a:pPr indent="0" lvl="0" marL="0" rtl="0" algn="l">
              <a:lnSpc>
                <a:spcPct val="90000"/>
              </a:lnSpc>
              <a:spcBef>
                <a:spcPts val="1000"/>
              </a:spcBef>
              <a:spcAft>
                <a:spcPts val="0"/>
              </a:spcAft>
              <a:buClr>
                <a:srgbClr val="3F3F3F"/>
              </a:buClr>
              <a:buSzPct val="100000"/>
              <a:buNone/>
            </a:pPr>
            <a:r>
              <a:rPr lang="en-US" sz="2800"/>
              <a:t>save(x, y, file = "Two_Objects.RData") #export some oject</a:t>
            </a:r>
            <a:endParaRPr sz="2800"/>
          </a:p>
          <a:p>
            <a:pPr indent="0" lvl="0" marL="0" rtl="0" algn="l">
              <a:lnSpc>
                <a:spcPct val="90000"/>
              </a:lnSpc>
              <a:spcBef>
                <a:spcPts val="1000"/>
              </a:spcBef>
              <a:spcAft>
                <a:spcPts val="0"/>
              </a:spcAft>
              <a:buClr>
                <a:srgbClr val="3F3F3F"/>
              </a:buClr>
              <a:buSzPct val="100000"/>
              <a:buNone/>
            </a:pPr>
            <a:r>
              <a:rPr b="1" i="1" lang="en-US" sz="2800"/>
              <a:t>#save csv file</a:t>
            </a:r>
            <a:endParaRPr b="1" i="1" sz="2800"/>
          </a:p>
          <a:p>
            <a:pPr indent="0" lvl="0" marL="0" rtl="0" algn="l">
              <a:lnSpc>
                <a:spcPct val="90000"/>
              </a:lnSpc>
              <a:spcBef>
                <a:spcPts val="1000"/>
              </a:spcBef>
              <a:spcAft>
                <a:spcPts val="0"/>
              </a:spcAft>
              <a:buClr>
                <a:srgbClr val="3F3F3F"/>
              </a:buClr>
              <a:buSzPct val="100000"/>
              <a:buNone/>
            </a:pPr>
            <a:r>
              <a:rPr lang="en-US" sz="2800"/>
              <a:t>write.csv(df, "my_df.csv") </a:t>
            </a:r>
            <a:r>
              <a:rPr i="1" lang="en-US" sz="2800"/>
              <a:t>#phân cách bởi dấu “,” và dấu “.” phân cách thâp phân</a:t>
            </a:r>
            <a:endParaRPr i="1" sz="2800"/>
          </a:p>
          <a:p>
            <a:pPr indent="0" lvl="0" marL="0" rtl="0" algn="l">
              <a:lnSpc>
                <a:spcPct val="90000"/>
              </a:lnSpc>
              <a:spcBef>
                <a:spcPts val="1000"/>
              </a:spcBef>
              <a:spcAft>
                <a:spcPts val="0"/>
              </a:spcAft>
              <a:buClr>
                <a:srgbClr val="3F3F3F"/>
              </a:buClr>
              <a:buSzPct val="100000"/>
              <a:buNone/>
            </a:pPr>
            <a:r>
              <a:rPr lang="en-US" sz="2800"/>
              <a:t>write.csv2(df, "my_df.csv") </a:t>
            </a:r>
            <a:r>
              <a:rPr i="1" lang="en-US" sz="2800"/>
              <a:t>#phân cách bởi dấu “;” và dấu “,” làm phân cách thập phân</a:t>
            </a:r>
            <a:endParaRPr i="1" sz="2800"/>
          </a:p>
          <a:p>
            <a:pPr indent="0" lvl="0" marL="0" rtl="0" algn="l">
              <a:lnSpc>
                <a:spcPct val="90000"/>
              </a:lnSpc>
              <a:spcBef>
                <a:spcPts val="1000"/>
              </a:spcBef>
              <a:spcAft>
                <a:spcPts val="0"/>
              </a:spcAft>
              <a:buClr>
                <a:srgbClr val="3F3F3F"/>
              </a:buClr>
              <a:buSzPct val="100000"/>
              <a:buNone/>
            </a:pPr>
            <a:r>
              <a:t/>
            </a:r>
            <a:endParaRPr sz="2800"/>
          </a:p>
        </p:txBody>
      </p:sp>
      <p:sp>
        <p:nvSpPr>
          <p:cNvPr id="100" name="Google Shape;100;p2"/>
          <p:cNvSpPr/>
          <p:nvPr/>
        </p:nvSpPr>
        <p:spPr>
          <a:xfrm>
            <a:off x="6636385" y="960755"/>
            <a:ext cx="5400675" cy="614108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800"/>
              <a:buFont typeface="Arial"/>
              <a:buNone/>
            </a:pPr>
            <a:r>
              <a:rPr b="1" i="1" lang="en-US" sz="2800" u="none" cap="none" strike="noStrike">
                <a:solidFill>
                  <a:srgbClr val="3F3F3F"/>
                </a:solidFill>
                <a:latin typeface="Arial"/>
                <a:ea typeface="Arial"/>
                <a:cs typeface="Arial"/>
                <a:sym typeface="Arial"/>
              </a:rPr>
              <a:t>#write a table to CSV in R</a:t>
            </a:r>
            <a:endParaRPr b="1" i="1" sz="28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800"/>
              <a:buFont typeface="Arial"/>
              <a:buNone/>
            </a:pPr>
            <a:r>
              <a:rPr b="0" i="0" lang="en-US" sz="2800" u="none" cap="none" strike="noStrike">
                <a:solidFill>
                  <a:srgbClr val="3F3F3F"/>
                </a:solidFill>
                <a:latin typeface="Arial"/>
                <a:ea typeface="Arial"/>
                <a:cs typeface="Arial"/>
                <a:sym typeface="Arial"/>
              </a:rPr>
              <a:t>tb &lt;- table(chickwts$feed)</a:t>
            </a:r>
            <a:endParaRPr b="0" i="0" sz="28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800"/>
              <a:buFont typeface="Arial"/>
              <a:buNone/>
            </a:pPr>
            <a:r>
              <a:rPr b="0" i="0" lang="en-US" sz="2800" u="none" cap="none" strike="noStrike">
                <a:solidFill>
                  <a:srgbClr val="3F3F3F"/>
                </a:solidFill>
                <a:latin typeface="Arial"/>
                <a:ea typeface="Arial"/>
                <a:cs typeface="Arial"/>
                <a:sym typeface="Arial"/>
              </a:rPr>
              <a:t>write.csv(tb, "my_tb.csv")</a:t>
            </a:r>
            <a:endParaRPr b="0" i="0" sz="28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800"/>
              <a:buFont typeface="Arial"/>
              <a:buNone/>
            </a:pPr>
            <a:r>
              <a:rPr b="0" i="0" lang="en-US" sz="2800" u="none" cap="none" strike="noStrike">
                <a:solidFill>
                  <a:srgbClr val="3F3F3F"/>
                </a:solidFill>
                <a:latin typeface="Arial"/>
                <a:ea typeface="Arial"/>
                <a:cs typeface="Arial"/>
                <a:sym typeface="Arial"/>
              </a:rPr>
              <a:t>write.csv2(tb, "my_tb.csv")</a:t>
            </a:r>
            <a:endParaRPr b="0" i="0" sz="28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800"/>
              <a:buFont typeface="Arial"/>
              <a:buNone/>
            </a:pPr>
            <a:r>
              <a:rPr b="1" i="1" lang="en-US" sz="2800" u="none" cap="none" strike="noStrike">
                <a:solidFill>
                  <a:srgbClr val="3F3F3F"/>
                </a:solidFill>
                <a:latin typeface="Arial"/>
                <a:ea typeface="Arial"/>
                <a:cs typeface="Arial"/>
                <a:sym typeface="Arial"/>
              </a:rPr>
              <a:t>#data to R to txt file</a:t>
            </a:r>
            <a:endParaRPr b="1" i="1" sz="28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800"/>
              <a:buFont typeface="Arial"/>
              <a:buNone/>
            </a:pPr>
            <a:r>
              <a:rPr b="0" i="0" lang="en-US" sz="2800" u="none" cap="none" strike="noStrike">
                <a:solidFill>
                  <a:srgbClr val="3F3F3F"/>
                </a:solidFill>
                <a:latin typeface="Arial"/>
                <a:ea typeface="Arial"/>
                <a:cs typeface="Arial"/>
                <a:sym typeface="Arial"/>
              </a:rPr>
              <a:t>df &lt;- trees[1:5, ]</a:t>
            </a:r>
            <a:endParaRPr b="0" i="0" sz="28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800"/>
              <a:buFont typeface="Arial"/>
              <a:buNone/>
            </a:pPr>
            <a:r>
              <a:rPr b="0" i="0" lang="en-US" sz="2800" u="none" cap="none" strike="noStrike">
                <a:solidFill>
                  <a:srgbClr val="3F3F3F"/>
                </a:solidFill>
                <a:latin typeface="Arial"/>
                <a:ea typeface="Arial"/>
                <a:cs typeface="Arial"/>
                <a:sym typeface="Arial"/>
              </a:rPr>
              <a:t>write.table(df, "file.txt")</a:t>
            </a:r>
            <a:endParaRPr b="0" i="0" sz="28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800"/>
              <a:buFont typeface="Arial"/>
              <a:buNone/>
            </a:pPr>
            <a:r>
              <a:rPr b="1" i="1" lang="en-US" sz="2800" u="none" cap="none" strike="noStrike">
                <a:solidFill>
                  <a:srgbClr val="3F3F3F"/>
                </a:solidFill>
                <a:latin typeface="Arial"/>
                <a:ea typeface="Arial"/>
                <a:cs typeface="Arial"/>
                <a:sym typeface="Arial"/>
              </a:rPr>
              <a:t>#excel files</a:t>
            </a:r>
            <a:endParaRPr b="1" i="1" sz="28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800"/>
              <a:buFont typeface="Arial"/>
              <a:buNone/>
            </a:pPr>
            <a:r>
              <a:rPr b="0" i="0" lang="en-US" sz="2800" u="none" cap="none" strike="noStrike">
                <a:solidFill>
                  <a:srgbClr val="3F3F3F"/>
                </a:solidFill>
                <a:latin typeface="Arial"/>
                <a:ea typeface="Arial"/>
                <a:cs typeface="Arial"/>
                <a:sym typeface="Arial"/>
              </a:rPr>
              <a:t>library(xlsx)</a:t>
            </a:r>
            <a:endParaRPr b="0" i="0" sz="28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800"/>
              <a:buFont typeface="Arial"/>
              <a:buNone/>
            </a:pPr>
            <a:r>
              <a:rPr b="0" i="0" lang="en-US" sz="2800" u="none" cap="none" strike="noStrike">
                <a:solidFill>
                  <a:srgbClr val="3F3F3F"/>
                </a:solidFill>
                <a:latin typeface="Arial"/>
                <a:ea typeface="Arial"/>
                <a:cs typeface="Arial"/>
                <a:sym typeface="Arial"/>
              </a:rPr>
              <a:t>write.xlsx(cars, "cars.xlsx")</a:t>
            </a:r>
            <a:endParaRPr b="0" i="0" sz="2800" u="none" cap="none" strike="noStrike">
              <a:solidFill>
                <a:srgbClr val="3F3F3F"/>
              </a:solidFill>
              <a:latin typeface="Arial"/>
              <a:ea typeface="Arial"/>
              <a:cs typeface="Arial"/>
              <a:sym typeface="Arial"/>
            </a:endParaRPr>
          </a:p>
          <a:p>
            <a:pPr indent="0" lvl="0" marL="0" marR="0" rtl="0" algn="l">
              <a:lnSpc>
                <a:spcPct val="90000"/>
              </a:lnSpc>
              <a:spcBef>
                <a:spcPts val="1000"/>
              </a:spcBef>
              <a:spcAft>
                <a:spcPts val="0"/>
              </a:spcAft>
              <a:buClr>
                <a:srgbClr val="3F3F3F"/>
              </a:buClr>
              <a:buSzPts val="2800"/>
              <a:buFont typeface="Arial"/>
              <a:buNone/>
            </a:pPr>
            <a:r>
              <a:t/>
            </a:r>
            <a:endParaRPr b="0" i="0" sz="2800" u="none" cap="none" strike="noStrike">
              <a:solidFill>
                <a:srgbClr val="3F3F3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20"/>
          <p:cNvPicPr preferRelativeResize="0"/>
          <p:nvPr/>
        </p:nvPicPr>
        <p:blipFill rotWithShape="1">
          <a:blip r:embed="rId3">
            <a:alphaModFix/>
          </a:blip>
          <a:srcRect b="5557" l="6267" r="6630" t="27989"/>
          <a:stretch/>
        </p:blipFill>
        <p:spPr>
          <a:xfrm>
            <a:off x="607512" y="1818593"/>
            <a:ext cx="5952072" cy="2838074"/>
          </a:xfrm>
          <a:prstGeom prst="rect">
            <a:avLst/>
          </a:prstGeom>
          <a:noFill/>
          <a:ln cap="flat" cmpd="sng" w="9525">
            <a:solidFill>
              <a:schemeClr val="accent1"/>
            </a:solidFill>
            <a:prstDash val="solid"/>
            <a:round/>
            <a:headEnd len="sm" w="sm" type="none"/>
            <a:tailEnd len="sm" w="sm" type="none"/>
          </a:ln>
        </p:spPr>
      </p:pic>
      <p:pic>
        <p:nvPicPr>
          <p:cNvPr id="271" name="Google Shape;271;p20"/>
          <p:cNvPicPr preferRelativeResize="0"/>
          <p:nvPr/>
        </p:nvPicPr>
        <p:blipFill rotWithShape="1">
          <a:blip r:embed="rId4">
            <a:alphaModFix/>
          </a:blip>
          <a:srcRect b="0" l="0" r="0" t="0"/>
          <a:stretch/>
        </p:blipFill>
        <p:spPr>
          <a:xfrm>
            <a:off x="6849759" y="1449888"/>
            <a:ext cx="4820323" cy="3829584"/>
          </a:xfrm>
          <a:prstGeom prst="rect">
            <a:avLst/>
          </a:prstGeom>
          <a:noFill/>
          <a:ln>
            <a:noFill/>
          </a:ln>
        </p:spPr>
      </p:pic>
      <p:sp>
        <p:nvSpPr>
          <p:cNvPr id="272" name="Google Shape;272;p20"/>
          <p:cNvSpPr/>
          <p:nvPr/>
        </p:nvSpPr>
        <p:spPr>
          <a:xfrm>
            <a:off x="838200" y="0"/>
            <a:ext cx="10515600" cy="76581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Boxplot</a:t>
            </a:r>
            <a:endParaRPr b="1" sz="2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1"/>
          <p:cNvSpPr txBox="1"/>
          <p:nvPr>
            <p:ph idx="1" type="subTitle"/>
          </p:nvPr>
        </p:nvSpPr>
        <p:spPr>
          <a:xfrm>
            <a:off x="384810" y="692150"/>
            <a:ext cx="11630660" cy="995045"/>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lang="en-US">
                <a:solidFill>
                  <a:srgbClr val="FF0000"/>
                </a:solidFill>
                <a:latin typeface="Calibri"/>
                <a:ea typeface="Calibri"/>
                <a:cs typeface="Calibri"/>
                <a:sym typeface="Calibri"/>
              </a:rPr>
              <a:t>boxplot</a:t>
            </a:r>
            <a:r>
              <a:rPr lang="en-US">
                <a:solidFill>
                  <a:schemeClr val="dk1"/>
                </a:solidFill>
                <a:latin typeface="Calibri"/>
                <a:ea typeface="Calibri"/>
                <a:cs typeface="Calibri"/>
                <a:sym typeface="Calibri"/>
              </a:rPr>
              <a:t> (</a:t>
            </a:r>
            <a:r>
              <a:rPr b="1" lang="en-US">
                <a:solidFill>
                  <a:schemeClr val="dk1"/>
                </a:solidFill>
                <a:latin typeface="Calibri"/>
                <a:ea typeface="Calibri"/>
                <a:cs typeface="Calibri"/>
                <a:sym typeface="Calibri"/>
              </a:rPr>
              <a:t>var</a:t>
            </a:r>
            <a:r>
              <a:rPr lang="en-US">
                <a:solidFill>
                  <a:schemeClr val="dk1"/>
                </a:solidFill>
                <a:latin typeface="Calibri"/>
                <a:ea typeface="Calibri"/>
                <a:cs typeface="Calibri"/>
                <a:sym typeface="Calibri"/>
              </a:rPr>
              <a:t>, xlab, ylab, main, border, col, xlim, ylim, horizontal)</a:t>
            </a:r>
            <a:endParaRPr/>
          </a:p>
          <a:p>
            <a:pPr indent="0" lvl="0" marL="0" rtl="0" algn="l">
              <a:lnSpc>
                <a:spcPct val="90000"/>
              </a:lnSpc>
              <a:spcBef>
                <a:spcPts val="1000"/>
              </a:spcBef>
              <a:spcAft>
                <a:spcPts val="0"/>
              </a:spcAft>
              <a:buClr>
                <a:srgbClr val="FF0000"/>
              </a:buClr>
              <a:buSzPts val="2800"/>
              <a:buNone/>
            </a:pPr>
            <a:r>
              <a:rPr lang="en-US">
                <a:solidFill>
                  <a:srgbClr val="FF0000"/>
                </a:solidFill>
                <a:latin typeface="Calibri"/>
                <a:ea typeface="Calibri"/>
                <a:cs typeface="Calibri"/>
                <a:sym typeface="Calibri"/>
              </a:rPr>
              <a:t>boxplot</a:t>
            </a:r>
            <a:r>
              <a:rPr lang="en-US">
                <a:solidFill>
                  <a:schemeClr val="dk1"/>
                </a:solidFill>
                <a:latin typeface="Calibri"/>
                <a:ea typeface="Calibri"/>
                <a:cs typeface="Calibri"/>
                <a:sym typeface="Calibri"/>
              </a:rPr>
              <a:t> ( </a:t>
            </a:r>
            <a:r>
              <a:rPr b="1" lang="en-US">
                <a:solidFill>
                  <a:schemeClr val="dk1"/>
                </a:solidFill>
                <a:latin typeface="Calibri"/>
                <a:ea typeface="Calibri"/>
                <a:cs typeface="Calibri"/>
                <a:sym typeface="Calibri"/>
              </a:rPr>
              <a:t>var</a:t>
            </a:r>
            <a:r>
              <a:rPr lang="en-US">
                <a:solidFill>
                  <a:schemeClr val="dk1"/>
                </a:solidFill>
                <a:latin typeface="Calibri"/>
                <a:ea typeface="Calibri"/>
                <a:cs typeface="Calibri"/>
                <a:sym typeface="Calibri"/>
              </a:rPr>
              <a:t> ~ </a:t>
            </a:r>
            <a:r>
              <a:rPr lang="en-US">
                <a:solidFill>
                  <a:srgbClr val="FF0000"/>
                </a:solidFill>
                <a:latin typeface="Calibri"/>
                <a:ea typeface="Calibri"/>
                <a:cs typeface="Calibri"/>
                <a:sym typeface="Calibri"/>
              </a:rPr>
              <a:t>group</a:t>
            </a:r>
            <a:r>
              <a:rPr lang="en-US">
                <a:solidFill>
                  <a:schemeClr val="dk1"/>
                </a:solidFill>
                <a:latin typeface="Calibri"/>
                <a:ea typeface="Calibri"/>
                <a:cs typeface="Calibri"/>
                <a:sym typeface="Calibri"/>
              </a:rPr>
              <a:t>, xlab, ylab,main, xlim, ylim, border, col, horizontal)</a:t>
            </a:r>
            <a:endParaRPr/>
          </a:p>
        </p:txBody>
      </p:sp>
      <p:pic>
        <p:nvPicPr>
          <p:cNvPr id="279" name="Google Shape;279;p21"/>
          <p:cNvPicPr preferRelativeResize="0"/>
          <p:nvPr/>
        </p:nvPicPr>
        <p:blipFill rotWithShape="1">
          <a:blip r:embed="rId3">
            <a:alphaModFix/>
          </a:blip>
          <a:srcRect b="0" l="0" r="0" t="0"/>
          <a:stretch/>
        </p:blipFill>
        <p:spPr>
          <a:xfrm>
            <a:off x="3998323" y="4252129"/>
            <a:ext cx="4053376" cy="2631778"/>
          </a:xfrm>
          <a:prstGeom prst="rect">
            <a:avLst/>
          </a:prstGeom>
          <a:noFill/>
          <a:ln>
            <a:noFill/>
          </a:ln>
        </p:spPr>
      </p:pic>
      <p:pic>
        <p:nvPicPr>
          <p:cNvPr id="280" name="Google Shape;280;p21"/>
          <p:cNvPicPr preferRelativeResize="0"/>
          <p:nvPr/>
        </p:nvPicPr>
        <p:blipFill rotWithShape="1">
          <a:blip r:embed="rId4">
            <a:alphaModFix/>
          </a:blip>
          <a:srcRect b="0" l="0" r="0" t="0"/>
          <a:stretch/>
        </p:blipFill>
        <p:spPr>
          <a:xfrm>
            <a:off x="7767766" y="2003011"/>
            <a:ext cx="4424234" cy="2902927"/>
          </a:xfrm>
          <a:prstGeom prst="rect">
            <a:avLst/>
          </a:prstGeom>
          <a:noFill/>
          <a:ln>
            <a:noFill/>
          </a:ln>
        </p:spPr>
      </p:pic>
      <p:pic>
        <p:nvPicPr>
          <p:cNvPr id="281" name="Google Shape;281;p21"/>
          <p:cNvPicPr preferRelativeResize="0"/>
          <p:nvPr/>
        </p:nvPicPr>
        <p:blipFill rotWithShape="1">
          <a:blip r:embed="rId5">
            <a:alphaModFix/>
          </a:blip>
          <a:srcRect b="0" l="0" r="0" t="0"/>
          <a:stretch/>
        </p:blipFill>
        <p:spPr>
          <a:xfrm>
            <a:off x="149451" y="4484139"/>
            <a:ext cx="3632525" cy="1507227"/>
          </a:xfrm>
          <a:prstGeom prst="rect">
            <a:avLst/>
          </a:prstGeom>
          <a:noFill/>
          <a:ln>
            <a:noFill/>
          </a:ln>
        </p:spPr>
      </p:pic>
      <p:sp>
        <p:nvSpPr>
          <p:cNvPr id="282" name="Google Shape;282;p21"/>
          <p:cNvSpPr/>
          <p:nvPr/>
        </p:nvSpPr>
        <p:spPr>
          <a:xfrm>
            <a:off x="385010" y="2230827"/>
            <a:ext cx="7175849"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head(clinical)</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boxplot(clinical$Age,col="green",xlab="Age")</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boxplot(clinical$Age ~ clinical$Gender,col=c("green","red"),xlab = "Age", ylab = "Gender",</a:t>
            </a:r>
            <a:r>
              <a:rPr lang="en-US" sz="2000">
                <a:solidFill>
                  <a:srgbClr val="FF0000"/>
                </a:solidFill>
                <a:latin typeface="Calibri"/>
                <a:ea typeface="Calibri"/>
                <a:cs typeface="Calibri"/>
                <a:sym typeface="Calibri"/>
              </a:rPr>
              <a:t>horizontal = T</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283" name="Google Shape;283;p21"/>
          <p:cNvSpPr/>
          <p:nvPr/>
        </p:nvSpPr>
        <p:spPr>
          <a:xfrm>
            <a:off x="838200" y="0"/>
            <a:ext cx="10515600" cy="76581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Boxplot</a:t>
            </a:r>
            <a:endParaRPr b="1" sz="24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p:nvPr/>
        </p:nvSpPr>
        <p:spPr>
          <a:xfrm>
            <a:off x="838200" y="0"/>
            <a:ext cx="10515600" cy="76581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Black"/>
              <a:buNone/>
            </a:pPr>
            <a:r>
              <a:rPr b="1" lang="en-US" sz="2400">
                <a:solidFill>
                  <a:schemeClr val="dk1"/>
                </a:solidFill>
                <a:latin typeface="Arial Black"/>
                <a:ea typeface="Arial Black"/>
                <a:cs typeface="Arial Black"/>
                <a:sym typeface="Arial Black"/>
              </a:rPr>
              <a:t>Scatter plot </a:t>
            </a:r>
            <a:endParaRPr b="1" sz="2400">
              <a:solidFill>
                <a:schemeClr val="dk1"/>
              </a:solidFill>
              <a:latin typeface="Arial Black"/>
              <a:ea typeface="Arial Black"/>
              <a:cs typeface="Arial Black"/>
              <a:sym typeface="Arial Black"/>
            </a:endParaRPr>
          </a:p>
        </p:txBody>
      </p:sp>
      <p:sp>
        <p:nvSpPr>
          <p:cNvPr id="289" name="Google Shape;289;p22"/>
          <p:cNvSpPr txBox="1"/>
          <p:nvPr/>
        </p:nvSpPr>
        <p:spPr>
          <a:xfrm>
            <a:off x="142875" y="765810"/>
            <a:ext cx="5739765" cy="4523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data = data.frame(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x=seq(1:100) + 0.1*seq(1:100)*sample(c(1:10) , 100 , replace=T),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y=seq(1:100) + 0.2*seq(1:100)*sample(c(1:10) , 100 , replace=T)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i="1" lang="en-US" sz="1800">
                <a:solidFill>
                  <a:schemeClr val="dk1"/>
                </a:solidFill>
                <a:latin typeface="Arial"/>
                <a:ea typeface="Arial"/>
                <a:cs typeface="Arial"/>
                <a:sym typeface="Arial"/>
              </a:rPr>
              <a:t># Basic scatterplot</a:t>
            </a:r>
            <a:endParaRPr b="1" i="1"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plot(data$x, data$y,</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xlim=c(0,250) , ylim=c(0,250),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pch=18,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cex=2,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col="#69b3a2",</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xlab="value of X", ylab="value of Y",</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main="A simple scatterplot"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290" name="Google Shape;290;p22"/>
          <p:cNvSpPr txBox="1"/>
          <p:nvPr/>
        </p:nvSpPr>
        <p:spPr>
          <a:xfrm>
            <a:off x="6688431" y="841129"/>
            <a:ext cx="5399330" cy="738664"/>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plot (varX ~ varY, xlab, ylab,…)</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91" name="Google Shape;291;p22"/>
          <p:cNvPicPr preferRelativeResize="0"/>
          <p:nvPr/>
        </p:nvPicPr>
        <p:blipFill rotWithShape="1">
          <a:blip r:embed="rId3">
            <a:alphaModFix/>
          </a:blip>
          <a:srcRect b="0" l="0" r="0" t="0"/>
          <a:stretch/>
        </p:blipFill>
        <p:spPr>
          <a:xfrm>
            <a:off x="6177951" y="1847482"/>
            <a:ext cx="5757167" cy="45553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txBox="1"/>
          <p:nvPr>
            <p:ph idx="1" type="body"/>
          </p:nvPr>
        </p:nvSpPr>
        <p:spPr>
          <a:xfrm>
            <a:off x="647700" y="1825625"/>
            <a:ext cx="4139565" cy="435165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n-US"/>
              <a:t>model &lt;- lm(y ~ x, data=data)   </a:t>
            </a:r>
            <a:endParaRPr/>
          </a:p>
          <a:p>
            <a:pPr indent="0" lvl="0" marL="0" rtl="0" algn="l">
              <a:lnSpc>
                <a:spcPct val="90000"/>
              </a:lnSpc>
              <a:spcBef>
                <a:spcPts val="1000"/>
              </a:spcBef>
              <a:spcAft>
                <a:spcPts val="0"/>
              </a:spcAft>
              <a:buClr>
                <a:srgbClr val="3F3F3F"/>
              </a:buClr>
              <a:buSzPts val="2000"/>
              <a:buNone/>
            </a:pPr>
            <a:r>
              <a:rPr lang="en-US"/>
              <a:t>summary(model)</a:t>
            </a:r>
            <a:endParaRPr/>
          </a:p>
          <a:p>
            <a:pPr indent="0" lvl="0" marL="0" rtl="0" algn="l">
              <a:lnSpc>
                <a:spcPct val="90000"/>
              </a:lnSpc>
              <a:spcBef>
                <a:spcPts val="1000"/>
              </a:spcBef>
              <a:spcAft>
                <a:spcPts val="0"/>
              </a:spcAft>
              <a:buClr>
                <a:srgbClr val="3F3F3F"/>
              </a:buClr>
              <a:buSzPts val="2000"/>
              <a:buNone/>
            </a:pPr>
            <a:r>
              <a:t/>
            </a:r>
            <a:endParaRPr/>
          </a:p>
        </p:txBody>
      </p:sp>
      <p:sp>
        <p:nvSpPr>
          <p:cNvPr id="297" name="Google Shape;297;p23"/>
          <p:cNvSpPr/>
          <p:nvPr/>
        </p:nvSpPr>
        <p:spPr>
          <a:xfrm>
            <a:off x="838200" y="0"/>
            <a:ext cx="10515600" cy="76581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2400"/>
              <a:buFont typeface="Arial Black"/>
              <a:buNone/>
            </a:pPr>
            <a:r>
              <a:rPr b="1" lang="en-US" sz="2400">
                <a:solidFill>
                  <a:schemeClr val="dk1"/>
                </a:solidFill>
                <a:latin typeface="Arial Black"/>
                <a:ea typeface="Arial Black"/>
                <a:cs typeface="Arial Black"/>
                <a:sym typeface="Arial Black"/>
              </a:rPr>
              <a:t>Scatter plot with trend line </a:t>
            </a:r>
            <a:endParaRPr b="1" sz="2400">
              <a:solidFill>
                <a:schemeClr val="dk1"/>
              </a:solidFill>
              <a:latin typeface="Arial Black"/>
              <a:ea typeface="Arial Black"/>
              <a:cs typeface="Arial Black"/>
              <a:sym typeface="Arial Black"/>
            </a:endParaRPr>
          </a:p>
        </p:txBody>
      </p:sp>
      <p:pic>
        <p:nvPicPr>
          <p:cNvPr id="298" name="Google Shape;298;p23"/>
          <p:cNvPicPr preferRelativeResize="0"/>
          <p:nvPr/>
        </p:nvPicPr>
        <p:blipFill rotWithShape="1">
          <a:blip r:embed="rId3">
            <a:alphaModFix/>
          </a:blip>
          <a:srcRect b="0" l="0" r="0" t="0"/>
          <a:stretch/>
        </p:blipFill>
        <p:spPr>
          <a:xfrm>
            <a:off x="428510" y="2805545"/>
            <a:ext cx="4577671" cy="2859036"/>
          </a:xfrm>
          <a:prstGeom prst="rect">
            <a:avLst/>
          </a:prstGeom>
          <a:noFill/>
          <a:ln>
            <a:noFill/>
          </a:ln>
        </p:spPr>
      </p:pic>
      <p:pic>
        <p:nvPicPr>
          <p:cNvPr id="299" name="Google Shape;299;p23"/>
          <p:cNvPicPr preferRelativeResize="0"/>
          <p:nvPr/>
        </p:nvPicPr>
        <p:blipFill rotWithShape="1">
          <a:blip r:embed="rId4">
            <a:alphaModFix/>
          </a:blip>
          <a:srcRect b="0" l="0" r="0" t="0"/>
          <a:stretch/>
        </p:blipFill>
        <p:spPr>
          <a:xfrm>
            <a:off x="6279471" y="2119246"/>
            <a:ext cx="5334716" cy="4230754"/>
          </a:xfrm>
          <a:prstGeom prst="rect">
            <a:avLst/>
          </a:prstGeom>
          <a:noFill/>
          <a:ln>
            <a:noFill/>
          </a:ln>
        </p:spPr>
      </p:pic>
      <p:sp>
        <p:nvSpPr>
          <p:cNvPr id="300" name="Google Shape;300;p23"/>
          <p:cNvSpPr txBox="1"/>
          <p:nvPr/>
        </p:nvSpPr>
        <p:spPr>
          <a:xfrm>
            <a:off x="6630011" y="1191649"/>
            <a:ext cx="5399330" cy="738664"/>
          </a:xfrm>
          <a:prstGeom prst="rect">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plot (varX ~ varY, xlab, ylab,…)</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23"/>
          <p:cNvSpPr txBox="1"/>
          <p:nvPr/>
        </p:nvSpPr>
        <p:spPr>
          <a:xfrm>
            <a:off x="3763909" y="5888112"/>
            <a:ext cx="26585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Y = 1.14x +15.4</a:t>
            </a:r>
            <a:endParaRPr sz="2400">
              <a:solidFill>
                <a:schemeClr val="dk1"/>
              </a:solidFill>
              <a:latin typeface="Arial"/>
              <a:ea typeface="Arial"/>
              <a:cs typeface="Arial"/>
              <a:sym typeface="Arial"/>
            </a:endParaRPr>
          </a:p>
        </p:txBody>
      </p:sp>
      <p:sp>
        <p:nvSpPr>
          <p:cNvPr id="302" name="Google Shape;302;p23"/>
          <p:cNvSpPr/>
          <p:nvPr/>
        </p:nvSpPr>
        <p:spPr>
          <a:xfrm>
            <a:off x="1249045" y="4292600"/>
            <a:ext cx="723900" cy="525145"/>
          </a:xfrm>
          <a:prstGeom prst="rect">
            <a:avLst/>
          </a:prstGeom>
          <a:noFill/>
          <a:ln cap="flat" cmpd="sng" w="571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03" name="Google Shape;303;p23"/>
          <p:cNvCxnSpPr/>
          <p:nvPr/>
        </p:nvCxnSpPr>
        <p:spPr>
          <a:xfrm>
            <a:off x="1062355" y="5413375"/>
            <a:ext cx="1191260" cy="0"/>
          </a:xfrm>
          <a:prstGeom prst="straightConnector1">
            <a:avLst/>
          </a:prstGeom>
          <a:noFill/>
          <a:ln cap="flat" cmpd="sng" w="19050">
            <a:solidFill>
              <a:schemeClr val="accent5"/>
            </a:solidFill>
            <a:prstDash val="solid"/>
            <a:miter lim="800000"/>
            <a:headEnd len="sm" w="sm" type="none"/>
            <a:tailEnd len="sm" w="sm" type="none"/>
          </a:ln>
        </p:spPr>
      </p:cxnSp>
      <p:cxnSp>
        <p:nvCxnSpPr>
          <p:cNvPr id="304" name="Google Shape;304;p23"/>
          <p:cNvCxnSpPr/>
          <p:nvPr/>
        </p:nvCxnSpPr>
        <p:spPr>
          <a:xfrm>
            <a:off x="3023870" y="5565140"/>
            <a:ext cx="1273175"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type="title"/>
          </p:nvPr>
        </p:nvSpPr>
        <p:spPr>
          <a:xfrm>
            <a:off x="577850" y="0"/>
            <a:ext cx="10515600" cy="5911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geom_point () - jitter</a:t>
            </a:r>
            <a:endParaRPr/>
          </a:p>
        </p:txBody>
      </p:sp>
      <p:sp>
        <p:nvSpPr>
          <p:cNvPr id="310" name="Google Shape;310;p24"/>
          <p:cNvSpPr txBox="1"/>
          <p:nvPr>
            <p:ph idx="1" type="body"/>
          </p:nvPr>
        </p:nvSpPr>
        <p:spPr>
          <a:xfrm>
            <a:off x="0" y="2705735"/>
            <a:ext cx="5880735" cy="28924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000"/>
              <a:buNone/>
            </a:pPr>
            <a:r>
              <a:rPr lang="en-US"/>
              <a:t>data avaible: mpg in R</a:t>
            </a:r>
            <a:endParaRPr/>
          </a:p>
          <a:p>
            <a:pPr indent="0" lvl="0" marL="0" rtl="0" algn="l">
              <a:lnSpc>
                <a:spcPct val="90000"/>
              </a:lnSpc>
              <a:spcBef>
                <a:spcPts val="1000"/>
              </a:spcBef>
              <a:spcAft>
                <a:spcPts val="0"/>
              </a:spcAft>
              <a:buClr>
                <a:srgbClr val="3F3F3F"/>
              </a:buClr>
              <a:buSzPts val="2000"/>
              <a:buNone/>
            </a:pPr>
            <a:r>
              <a:rPr lang="en-US"/>
              <a:t>p &lt;- ggplot(mpg, aes(cyl, hwy))</a:t>
            </a:r>
            <a:endParaRPr/>
          </a:p>
          <a:p>
            <a:pPr indent="0" lvl="0" marL="0" rtl="0" algn="l">
              <a:lnSpc>
                <a:spcPct val="90000"/>
              </a:lnSpc>
              <a:spcBef>
                <a:spcPts val="1000"/>
              </a:spcBef>
              <a:spcAft>
                <a:spcPts val="0"/>
              </a:spcAft>
              <a:buClr>
                <a:srgbClr val="3F3F3F"/>
              </a:buClr>
              <a:buSzPts val="2000"/>
              <a:buNone/>
            </a:pPr>
            <a:r>
              <a:rPr lang="en-US"/>
              <a:t>p + geom_point()</a:t>
            </a:r>
            <a:endParaRPr/>
          </a:p>
          <a:p>
            <a:pPr indent="0" lvl="0" marL="0" rtl="0" algn="l">
              <a:lnSpc>
                <a:spcPct val="90000"/>
              </a:lnSpc>
              <a:spcBef>
                <a:spcPts val="1000"/>
              </a:spcBef>
              <a:spcAft>
                <a:spcPts val="0"/>
              </a:spcAft>
              <a:buClr>
                <a:srgbClr val="3F3F3F"/>
              </a:buClr>
              <a:buSzPts val="2000"/>
              <a:buNone/>
            </a:pPr>
            <a:r>
              <a:rPr lang="en-US"/>
              <a:t>p + geom_jitter() [p + geom_point(position="jitter")]</a:t>
            </a:r>
            <a:endParaRPr/>
          </a:p>
          <a:p>
            <a:pPr indent="0" lvl="0" marL="0" rtl="0" algn="l">
              <a:lnSpc>
                <a:spcPct val="90000"/>
              </a:lnSpc>
              <a:spcBef>
                <a:spcPts val="1000"/>
              </a:spcBef>
              <a:spcAft>
                <a:spcPts val="0"/>
              </a:spcAft>
              <a:buClr>
                <a:srgbClr val="3F3F3F"/>
              </a:buClr>
              <a:buSzPts val="2000"/>
              <a:buNone/>
            </a:pPr>
            <a:r>
              <a:rPr lang="en-US"/>
              <a:t>p + geom_jitter(aes(colour = class))</a:t>
            </a:r>
            <a:endParaRPr/>
          </a:p>
          <a:p>
            <a:pPr indent="0" lvl="0" marL="0" rtl="0" algn="l">
              <a:lnSpc>
                <a:spcPct val="90000"/>
              </a:lnSpc>
              <a:spcBef>
                <a:spcPts val="1000"/>
              </a:spcBef>
              <a:spcAft>
                <a:spcPts val="0"/>
              </a:spcAft>
              <a:buClr>
                <a:srgbClr val="3F3F3F"/>
              </a:buClr>
              <a:buSzPts val="2000"/>
              <a:buNone/>
            </a:pPr>
            <a:r>
              <a:t/>
            </a:r>
            <a:endParaRPr/>
          </a:p>
          <a:p>
            <a:pPr indent="0" lvl="0" marL="0" rtl="0" algn="l">
              <a:lnSpc>
                <a:spcPct val="90000"/>
              </a:lnSpc>
              <a:spcBef>
                <a:spcPts val="1000"/>
              </a:spcBef>
              <a:spcAft>
                <a:spcPts val="0"/>
              </a:spcAft>
              <a:buClr>
                <a:srgbClr val="3F3F3F"/>
              </a:buClr>
              <a:buSzPts val="2000"/>
              <a:buNone/>
            </a:pPr>
            <a:r>
              <a:t/>
            </a:r>
            <a:endParaRPr/>
          </a:p>
          <a:p>
            <a:pPr indent="0" lvl="0" marL="0" rtl="0" algn="l">
              <a:lnSpc>
                <a:spcPct val="90000"/>
              </a:lnSpc>
              <a:spcBef>
                <a:spcPts val="1000"/>
              </a:spcBef>
              <a:spcAft>
                <a:spcPts val="0"/>
              </a:spcAft>
              <a:buClr>
                <a:srgbClr val="3F3F3F"/>
              </a:buClr>
              <a:buSzPts val="2000"/>
              <a:buNone/>
            </a:pPr>
            <a:r>
              <a:t/>
            </a:r>
            <a:endParaRPr/>
          </a:p>
        </p:txBody>
      </p:sp>
      <p:pic>
        <p:nvPicPr>
          <p:cNvPr id="311" name="Google Shape;311;p24"/>
          <p:cNvPicPr preferRelativeResize="0"/>
          <p:nvPr/>
        </p:nvPicPr>
        <p:blipFill rotWithShape="1">
          <a:blip r:embed="rId3">
            <a:alphaModFix/>
          </a:blip>
          <a:srcRect b="0" l="0" r="0" t="0"/>
          <a:stretch/>
        </p:blipFill>
        <p:spPr>
          <a:xfrm>
            <a:off x="6285865" y="117475"/>
            <a:ext cx="2633345" cy="2681605"/>
          </a:xfrm>
          <a:prstGeom prst="rect">
            <a:avLst/>
          </a:prstGeom>
          <a:noFill/>
          <a:ln>
            <a:noFill/>
          </a:ln>
        </p:spPr>
      </p:pic>
      <p:pic>
        <p:nvPicPr>
          <p:cNvPr id="312" name="Google Shape;312;p24"/>
          <p:cNvPicPr preferRelativeResize="0"/>
          <p:nvPr/>
        </p:nvPicPr>
        <p:blipFill rotWithShape="1">
          <a:blip r:embed="rId4">
            <a:alphaModFix/>
          </a:blip>
          <a:srcRect b="0" l="0" r="0" t="0"/>
          <a:stretch/>
        </p:blipFill>
        <p:spPr>
          <a:xfrm>
            <a:off x="9093200" y="117475"/>
            <a:ext cx="2824480" cy="2834005"/>
          </a:xfrm>
          <a:prstGeom prst="rect">
            <a:avLst/>
          </a:prstGeom>
          <a:noFill/>
          <a:ln>
            <a:noFill/>
          </a:ln>
        </p:spPr>
      </p:pic>
      <p:pic>
        <p:nvPicPr>
          <p:cNvPr id="313" name="Google Shape;313;p24"/>
          <p:cNvPicPr preferRelativeResize="0"/>
          <p:nvPr/>
        </p:nvPicPr>
        <p:blipFill rotWithShape="1">
          <a:blip r:embed="rId5">
            <a:alphaModFix/>
          </a:blip>
          <a:srcRect b="0" l="0" r="0" t="0"/>
          <a:stretch/>
        </p:blipFill>
        <p:spPr>
          <a:xfrm>
            <a:off x="8507730" y="3103880"/>
            <a:ext cx="3409950" cy="3487420"/>
          </a:xfrm>
          <a:prstGeom prst="rect">
            <a:avLst/>
          </a:prstGeom>
          <a:noFill/>
          <a:ln>
            <a:noFill/>
          </a:ln>
        </p:spPr>
      </p:pic>
      <p:pic>
        <p:nvPicPr>
          <p:cNvPr id="314" name="Google Shape;314;p24"/>
          <p:cNvPicPr preferRelativeResize="0"/>
          <p:nvPr/>
        </p:nvPicPr>
        <p:blipFill rotWithShape="1">
          <a:blip r:embed="rId6">
            <a:alphaModFix/>
          </a:blip>
          <a:srcRect b="0" l="0" r="0" t="0"/>
          <a:stretch/>
        </p:blipFill>
        <p:spPr>
          <a:xfrm>
            <a:off x="3877310" y="4885690"/>
            <a:ext cx="4104005" cy="1518285"/>
          </a:xfrm>
          <a:prstGeom prst="rect">
            <a:avLst/>
          </a:prstGeom>
          <a:noFill/>
          <a:ln>
            <a:noFill/>
          </a:ln>
        </p:spPr>
      </p:pic>
      <p:sp>
        <p:nvSpPr>
          <p:cNvPr id="315" name="Google Shape;315;p24"/>
          <p:cNvSpPr txBox="1"/>
          <p:nvPr/>
        </p:nvSpPr>
        <p:spPr>
          <a:xfrm>
            <a:off x="163830" y="962025"/>
            <a:ext cx="5798185" cy="16300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Typically a </a:t>
            </a:r>
            <a:r>
              <a:rPr b="1" lang="en-US" sz="2000">
                <a:solidFill>
                  <a:schemeClr val="dk1"/>
                </a:solidFill>
                <a:latin typeface="Arial"/>
                <a:ea typeface="Arial"/>
                <a:cs typeface="Arial"/>
                <a:sym typeface="Arial"/>
              </a:rPr>
              <a:t>scatter plot</a:t>
            </a:r>
            <a:r>
              <a:rPr lang="en-US" sz="2000">
                <a:solidFill>
                  <a:schemeClr val="dk1"/>
                </a:solidFill>
                <a:latin typeface="Arial"/>
                <a:ea typeface="Arial"/>
                <a:cs typeface="Arial"/>
                <a:sym typeface="Arial"/>
              </a:rPr>
              <a:t> is </a:t>
            </a:r>
            <a:r>
              <a:rPr b="1" lang="en-US" sz="2000">
                <a:solidFill>
                  <a:schemeClr val="dk1"/>
                </a:solidFill>
                <a:latin typeface="Arial"/>
                <a:ea typeface="Arial"/>
                <a:cs typeface="Arial"/>
                <a:sym typeface="Arial"/>
              </a:rPr>
              <a:t>better</a:t>
            </a:r>
            <a:r>
              <a:rPr lang="en-US" sz="2000">
                <a:solidFill>
                  <a:schemeClr val="dk1"/>
                </a:solidFill>
                <a:latin typeface="Arial"/>
                <a:ea typeface="Arial"/>
                <a:cs typeface="Arial"/>
                <a:sym typeface="Arial"/>
              </a:rPr>
              <a:t> when showing the </a:t>
            </a:r>
            <a:r>
              <a:rPr b="1" lang="en-US" sz="2000">
                <a:solidFill>
                  <a:schemeClr val="dk1"/>
                </a:solidFill>
                <a:latin typeface="Arial"/>
                <a:ea typeface="Arial"/>
                <a:cs typeface="Arial"/>
                <a:sym typeface="Arial"/>
              </a:rPr>
              <a:t>relationship</a:t>
            </a:r>
            <a:r>
              <a:rPr lang="en-US" sz="2000">
                <a:solidFill>
                  <a:schemeClr val="dk1"/>
                </a:solidFill>
                <a:latin typeface="Arial"/>
                <a:ea typeface="Arial"/>
                <a:cs typeface="Arial"/>
                <a:sym typeface="Arial"/>
              </a:rPr>
              <a:t> between two variables which was not important in this specific case. A </a:t>
            </a:r>
            <a:r>
              <a:rPr b="1" lang="en-US" sz="2000">
                <a:solidFill>
                  <a:schemeClr val="dk1"/>
                </a:solidFill>
                <a:latin typeface="Arial"/>
                <a:ea typeface="Arial"/>
                <a:cs typeface="Arial"/>
                <a:sym typeface="Arial"/>
              </a:rPr>
              <a:t>jitter plot</a:t>
            </a:r>
            <a:r>
              <a:rPr lang="en-US" sz="2000">
                <a:solidFill>
                  <a:schemeClr val="dk1"/>
                </a:solidFill>
                <a:latin typeface="Arial"/>
                <a:ea typeface="Arial"/>
                <a:cs typeface="Arial"/>
                <a:sym typeface="Arial"/>
              </a:rPr>
              <a:t> is better to show the </a:t>
            </a:r>
            <a:r>
              <a:rPr b="1" lang="en-US" sz="2000">
                <a:solidFill>
                  <a:schemeClr val="dk1"/>
                </a:solidFill>
                <a:latin typeface="Arial"/>
                <a:ea typeface="Arial"/>
                <a:cs typeface="Arial"/>
                <a:sym typeface="Arial"/>
              </a:rPr>
              <a:t>distribution of data</a:t>
            </a:r>
            <a:r>
              <a:rPr lang="en-US" sz="2000">
                <a:solidFill>
                  <a:schemeClr val="dk1"/>
                </a:solidFill>
                <a:latin typeface="Arial"/>
                <a:ea typeface="Arial"/>
                <a:cs typeface="Arial"/>
                <a:sym typeface="Arial"/>
              </a:rPr>
              <a:t> using a randomized x-axis to disperse the points.</a:t>
            </a:r>
            <a:endParaRPr sz="20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5"/>
          <p:cNvSpPr txBox="1"/>
          <p:nvPr>
            <p:ph type="title"/>
          </p:nvPr>
        </p:nvSpPr>
        <p:spPr>
          <a:xfrm>
            <a:off x="647700" y="258445"/>
            <a:ext cx="10515600" cy="87122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geom_point () - Bubble </a:t>
            </a:r>
            <a:br>
              <a:rPr lang="en-US"/>
            </a:br>
            <a:endParaRPr/>
          </a:p>
        </p:txBody>
      </p:sp>
      <p:pic>
        <p:nvPicPr>
          <p:cNvPr id="321" name="Google Shape;321;p25"/>
          <p:cNvPicPr preferRelativeResize="0"/>
          <p:nvPr>
            <p:ph idx="1" type="body"/>
          </p:nvPr>
        </p:nvPicPr>
        <p:blipFill rotWithShape="1">
          <a:blip r:embed="rId3">
            <a:alphaModFix/>
          </a:blip>
          <a:srcRect b="0" l="0" r="0" t="0"/>
          <a:stretch/>
        </p:blipFill>
        <p:spPr>
          <a:xfrm>
            <a:off x="8088630" y="644525"/>
            <a:ext cx="4103370" cy="4086225"/>
          </a:xfrm>
          <a:prstGeom prst="rect">
            <a:avLst/>
          </a:prstGeom>
          <a:noFill/>
          <a:ln>
            <a:noFill/>
          </a:ln>
        </p:spPr>
      </p:pic>
      <p:sp>
        <p:nvSpPr>
          <p:cNvPr id="322" name="Google Shape;322;p25"/>
          <p:cNvSpPr txBox="1"/>
          <p:nvPr/>
        </p:nvSpPr>
        <p:spPr>
          <a:xfrm>
            <a:off x="0" y="1389380"/>
            <a:ext cx="4618355" cy="42462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library(ggplot2)</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library(dplyr)</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library(gapminder)</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data &lt;- gapminder %&gt;% filter(year=="2007") %&gt;% dplyr::select(-year)</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data %&gt;%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arrange(desc(pop)) %&gt;%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mutate(country = factor(country, country)) %&gt;%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r>
              <a:rPr b="1" lang="en-US" sz="1800">
                <a:solidFill>
                  <a:schemeClr val="dk1"/>
                </a:solidFill>
                <a:latin typeface="Arial"/>
                <a:ea typeface="Arial"/>
                <a:cs typeface="Arial"/>
                <a:sym typeface="Arial"/>
              </a:rPr>
              <a:t>ggplot(aes(x=gdpPercap, y=lifeExp, size=pop, color=continent))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geom_point(alpha=0.5)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    scale_size(range = c(.1, 24), name="Population (M)")</a:t>
            </a:r>
            <a:endParaRPr b="1" sz="1800">
              <a:solidFill>
                <a:schemeClr val="dk1"/>
              </a:solidFill>
              <a:latin typeface="Arial"/>
              <a:ea typeface="Arial"/>
              <a:cs typeface="Arial"/>
              <a:sym typeface="Arial"/>
            </a:endParaRPr>
          </a:p>
        </p:txBody>
      </p:sp>
      <p:pic>
        <p:nvPicPr>
          <p:cNvPr id="323" name="Google Shape;323;p25"/>
          <p:cNvPicPr preferRelativeResize="0"/>
          <p:nvPr/>
        </p:nvPicPr>
        <p:blipFill rotWithShape="1">
          <a:blip r:embed="rId4">
            <a:alphaModFix/>
          </a:blip>
          <a:srcRect b="0" l="0" r="0" t="0"/>
          <a:stretch/>
        </p:blipFill>
        <p:spPr>
          <a:xfrm>
            <a:off x="4618355" y="1135380"/>
            <a:ext cx="3465830" cy="3104515"/>
          </a:xfrm>
          <a:prstGeom prst="rect">
            <a:avLst/>
          </a:prstGeom>
          <a:noFill/>
          <a:ln>
            <a:noFill/>
          </a:ln>
        </p:spPr>
      </p:pic>
      <p:sp>
        <p:nvSpPr>
          <p:cNvPr id="324" name="Google Shape;324;p25"/>
          <p:cNvSpPr txBox="1"/>
          <p:nvPr/>
        </p:nvSpPr>
        <p:spPr>
          <a:xfrm>
            <a:off x="5434965" y="5353685"/>
            <a:ext cx="4373245" cy="1198880"/>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first two dimensions for coordinates.</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thrid dimension is for color and the fourth as size.</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6"/>
          <p:cNvSpPr txBox="1"/>
          <p:nvPr>
            <p:ph type="ctrTitle"/>
          </p:nvPr>
        </p:nvSpPr>
        <p:spPr>
          <a:xfrm>
            <a:off x="1637730" y="607207"/>
            <a:ext cx="9144000" cy="784864"/>
          </a:xfrm>
          <a:prstGeom prst="rect">
            <a:avLst/>
          </a:prstGeom>
          <a:noFill/>
          <a:ln>
            <a:noFill/>
          </a:ln>
        </p:spPr>
        <p:txBody>
          <a:bodyPr anchorCtr="0" anchor="b" bIns="45700" lIns="91425" spcFirstLastPara="1" rIns="91425" wrap="square" tIns="45700">
            <a:normAutofit/>
          </a:bodyPr>
          <a:lstStyle/>
          <a:p>
            <a:pPr indent="0" lvl="0" marL="0" rtl="0" algn="ctr">
              <a:lnSpc>
                <a:spcPct val="130000"/>
              </a:lnSpc>
              <a:spcBef>
                <a:spcPts val="0"/>
              </a:spcBef>
              <a:spcAft>
                <a:spcPts val="0"/>
              </a:spcAft>
              <a:buClr>
                <a:schemeClr val="dk1"/>
              </a:buClr>
              <a:buSzPts val="4000"/>
              <a:buFont typeface="Arial Black"/>
              <a:buNone/>
            </a:pPr>
            <a:r>
              <a:rPr lang="en-US" sz="4000"/>
              <a:t>HISTOGRAM AND BARPLOT</a:t>
            </a:r>
            <a:endParaRPr sz="4000"/>
          </a:p>
        </p:txBody>
      </p:sp>
      <p:graphicFrame>
        <p:nvGraphicFramePr>
          <p:cNvPr id="330" name="Google Shape;330;p26"/>
          <p:cNvGraphicFramePr/>
          <p:nvPr/>
        </p:nvGraphicFramePr>
        <p:xfrm>
          <a:off x="1813632" y="2152412"/>
          <a:ext cx="3000000" cy="3000000"/>
        </p:xfrm>
        <a:graphic>
          <a:graphicData uri="http://schemas.openxmlformats.org/drawingml/2006/table">
            <a:tbl>
              <a:tblPr bandRow="1" firstRow="1">
                <a:noFill/>
                <a:tableStyleId>{4C5144D8-7839-4233-A9DB-0B35CBDC6ACB}</a:tableStyleId>
              </a:tblPr>
              <a:tblGrid>
                <a:gridCol w="4669050"/>
                <a:gridCol w="4299050"/>
              </a:tblGrid>
              <a:tr h="578575">
                <a:tc>
                  <a:txBody>
                    <a:bodyPr/>
                    <a:lstStyle/>
                    <a:p>
                      <a:pPr indent="0" lvl="0" marL="0" marR="0" rtl="0" algn="l">
                        <a:spcBef>
                          <a:spcPts val="0"/>
                        </a:spcBef>
                        <a:spcAft>
                          <a:spcPts val="0"/>
                        </a:spcAft>
                        <a:buNone/>
                      </a:pPr>
                      <a:r>
                        <a:rPr lang="en-US" sz="2000" u="none" cap="none" strike="noStrike"/>
                        <a:t>Histogram</a:t>
                      </a:r>
                      <a:endParaRPr sz="2000"/>
                    </a:p>
                  </a:txBody>
                  <a:tcPr marT="45725" marB="45725" marR="91450" marL="91450" anchor="ctr"/>
                </a:tc>
                <a:tc>
                  <a:txBody>
                    <a:bodyPr/>
                    <a:lstStyle/>
                    <a:p>
                      <a:pPr indent="0" lvl="0" marL="0" marR="0" rtl="0" algn="l">
                        <a:spcBef>
                          <a:spcPts val="0"/>
                        </a:spcBef>
                        <a:spcAft>
                          <a:spcPts val="0"/>
                        </a:spcAft>
                        <a:buNone/>
                      </a:pPr>
                      <a:r>
                        <a:rPr lang="en-US" sz="2000"/>
                        <a:t>Bar</a:t>
                      </a:r>
                      <a:r>
                        <a:rPr lang="en-US" sz="2000"/>
                        <a:t>plot</a:t>
                      </a:r>
                      <a:endParaRPr sz="2000"/>
                    </a:p>
                  </a:txBody>
                  <a:tcPr marT="45725" marB="45725" marR="91450" marL="91450" anchor="ctr"/>
                </a:tc>
              </a:tr>
              <a:tr h="578575">
                <a:tc>
                  <a:txBody>
                    <a:bodyPr/>
                    <a:lstStyle/>
                    <a:p>
                      <a:pPr indent="0" lvl="0" marL="0" marR="0" rtl="0" algn="l">
                        <a:spcBef>
                          <a:spcPts val="0"/>
                        </a:spcBef>
                        <a:spcAft>
                          <a:spcPts val="0"/>
                        </a:spcAft>
                        <a:buNone/>
                      </a:pPr>
                      <a:r>
                        <a:rPr b="0" i="0" lang="en-US" sz="2000">
                          <a:solidFill>
                            <a:schemeClr val="dk1"/>
                          </a:solidFill>
                          <a:latin typeface="Arial"/>
                          <a:ea typeface="Arial"/>
                          <a:cs typeface="Arial"/>
                          <a:sym typeface="Arial"/>
                        </a:rPr>
                        <a:t>Show distributions of variables</a:t>
                      </a:r>
                      <a:endParaRPr sz="2000"/>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Arial"/>
                          <a:ea typeface="Arial"/>
                          <a:cs typeface="Arial"/>
                          <a:sym typeface="Arial"/>
                        </a:rPr>
                        <a:t>Compare variables</a:t>
                      </a:r>
                      <a:endParaRPr sz="2000"/>
                    </a:p>
                  </a:txBody>
                  <a:tcPr marT="45725" marB="45725" marR="91450" marL="91450" anchor="ctr"/>
                </a:tc>
              </a:tr>
              <a:tr h="791050">
                <a:tc>
                  <a:txBody>
                    <a:bodyPr/>
                    <a:lstStyle/>
                    <a:p>
                      <a:pPr indent="0" lvl="0" marL="0" marR="0" rtl="0" algn="l">
                        <a:spcBef>
                          <a:spcPts val="0"/>
                        </a:spcBef>
                        <a:spcAft>
                          <a:spcPts val="0"/>
                        </a:spcAft>
                        <a:buNone/>
                      </a:pPr>
                      <a:r>
                        <a:rPr b="0" i="0" lang="en-US" sz="2000">
                          <a:solidFill>
                            <a:schemeClr val="dk1"/>
                          </a:solidFill>
                          <a:latin typeface="Arial"/>
                          <a:ea typeface="Arial"/>
                          <a:cs typeface="Arial"/>
                          <a:sym typeface="Arial"/>
                        </a:rPr>
                        <a:t>Quantitative (numerical) data (continuous)</a:t>
                      </a:r>
                      <a:endParaRPr sz="2000"/>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Arial"/>
                          <a:ea typeface="Arial"/>
                          <a:cs typeface="Arial"/>
                          <a:sym typeface="Arial"/>
                        </a:rPr>
                        <a:t>Categorical data</a:t>
                      </a:r>
                      <a:endParaRPr sz="2000"/>
                    </a:p>
                  </a:txBody>
                  <a:tcPr marT="45725" marB="45725" marR="91450" marL="91450" anchor="ctr"/>
                </a:tc>
              </a:tr>
              <a:tr h="578575">
                <a:tc>
                  <a:txBody>
                    <a:bodyPr/>
                    <a:lstStyle/>
                    <a:p>
                      <a:pPr indent="0" lvl="0" marL="0" marR="0" rtl="0" algn="l">
                        <a:spcBef>
                          <a:spcPts val="0"/>
                        </a:spcBef>
                        <a:spcAft>
                          <a:spcPts val="0"/>
                        </a:spcAft>
                        <a:buNone/>
                      </a:pPr>
                      <a:r>
                        <a:rPr b="0" i="0" lang="en-US" sz="2000">
                          <a:solidFill>
                            <a:schemeClr val="dk1"/>
                          </a:solidFill>
                          <a:latin typeface="Arial"/>
                          <a:ea typeface="Arial"/>
                          <a:cs typeface="Arial"/>
                          <a:sym typeface="Arial"/>
                        </a:rPr>
                        <a:t>Not make sense to rearrange</a:t>
                      </a:r>
                      <a:endParaRPr sz="2000"/>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Arial"/>
                          <a:ea typeface="Arial"/>
                          <a:cs typeface="Arial"/>
                          <a:sym typeface="Arial"/>
                        </a:rPr>
                        <a:t>The bars can be rearranged</a:t>
                      </a:r>
                      <a:endParaRPr sz="2000"/>
                    </a:p>
                  </a:txBody>
                  <a:tcPr marT="45725" marB="45725" marR="91450" marL="91450" anchor="ctr"/>
                </a:tc>
              </a:tr>
              <a:tr h="578575">
                <a:tc>
                  <a:txBody>
                    <a:bodyPr/>
                    <a:lstStyle/>
                    <a:p>
                      <a:pPr indent="0" lvl="0" marL="0" marR="0" rtl="0" algn="l">
                        <a:spcBef>
                          <a:spcPts val="0"/>
                        </a:spcBef>
                        <a:spcAft>
                          <a:spcPts val="0"/>
                        </a:spcAft>
                        <a:buNone/>
                      </a:pPr>
                      <a:r>
                        <a:rPr lang="en-US" sz="2000"/>
                        <a:t>No space</a:t>
                      </a:r>
                      <a:r>
                        <a:rPr lang="en-US" sz="2000"/>
                        <a:t> between the columns</a:t>
                      </a:r>
                      <a:endParaRPr sz="2000"/>
                    </a:p>
                  </a:txBody>
                  <a:tcPr marT="45725" marB="45725" marR="91450" marL="91450" anchor="ctr"/>
                </a:tc>
                <a:tc>
                  <a:txBody>
                    <a:bodyPr/>
                    <a:lstStyle/>
                    <a:p>
                      <a:pPr indent="0" lvl="0" marL="0" marR="0" rtl="0" algn="l">
                        <a:spcBef>
                          <a:spcPts val="0"/>
                        </a:spcBef>
                        <a:spcAft>
                          <a:spcPts val="0"/>
                        </a:spcAft>
                        <a:buNone/>
                      </a:pPr>
                      <a:r>
                        <a:rPr b="0" i="0" lang="en-US" sz="2000">
                          <a:solidFill>
                            <a:schemeClr val="dk1"/>
                          </a:solidFill>
                          <a:latin typeface="Arial"/>
                          <a:ea typeface="Arial"/>
                          <a:cs typeface="Arial"/>
                          <a:sym typeface="Arial"/>
                        </a:rPr>
                        <a:t>Have space between the columns</a:t>
                      </a:r>
                      <a:endParaRPr sz="2000"/>
                    </a:p>
                  </a:txBody>
                  <a:tcPr marT="45725" marB="45725" marR="91450" marL="91450"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txBox="1"/>
          <p:nvPr>
            <p:ph type="ctrTitle"/>
          </p:nvPr>
        </p:nvSpPr>
        <p:spPr>
          <a:xfrm>
            <a:off x="1524000" y="115888"/>
            <a:ext cx="9144000" cy="840715"/>
          </a:xfrm>
          <a:prstGeom prst="rect">
            <a:avLst/>
          </a:prstGeom>
          <a:noFill/>
          <a:ln>
            <a:noFill/>
          </a:ln>
        </p:spPr>
        <p:txBody>
          <a:bodyPr anchorCtr="0" anchor="b" bIns="45700" lIns="91425" spcFirstLastPara="1" rIns="91425" wrap="square" tIns="45700">
            <a:noAutofit/>
          </a:bodyPr>
          <a:lstStyle/>
          <a:p>
            <a:pPr indent="0" lvl="0" marL="0" rtl="0" algn="ctr">
              <a:lnSpc>
                <a:spcPct val="130000"/>
              </a:lnSpc>
              <a:spcBef>
                <a:spcPts val="0"/>
              </a:spcBef>
              <a:spcAft>
                <a:spcPts val="0"/>
              </a:spcAft>
              <a:buClr>
                <a:schemeClr val="dk1"/>
              </a:buClr>
              <a:buSzPts val="3600"/>
              <a:buFont typeface="Arial Black"/>
              <a:buNone/>
            </a:pPr>
            <a:r>
              <a:rPr lang="en-US" sz="3600"/>
              <a:t>HISTOGRAM AND BOXPLOT</a:t>
            </a:r>
            <a:endParaRPr sz="3600"/>
          </a:p>
        </p:txBody>
      </p:sp>
      <p:sp>
        <p:nvSpPr>
          <p:cNvPr id="336" name="Google Shape;336;p27"/>
          <p:cNvSpPr txBox="1"/>
          <p:nvPr>
            <p:ph idx="1" type="subTitle"/>
          </p:nvPr>
        </p:nvSpPr>
        <p:spPr>
          <a:xfrm>
            <a:off x="7870210" y="7741692"/>
            <a:ext cx="7612189" cy="180322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1800"/>
              <a:buNone/>
            </a:pPr>
            <a:r>
              <a:t/>
            </a:r>
            <a:endParaRPr/>
          </a:p>
        </p:txBody>
      </p:sp>
      <p:graphicFrame>
        <p:nvGraphicFramePr>
          <p:cNvPr id="337" name="Google Shape;337;p27"/>
          <p:cNvGraphicFramePr/>
          <p:nvPr/>
        </p:nvGraphicFramePr>
        <p:xfrm>
          <a:off x="2013802" y="1413332"/>
          <a:ext cx="3000000" cy="3000000"/>
        </p:xfrm>
        <a:graphic>
          <a:graphicData uri="http://schemas.openxmlformats.org/drawingml/2006/table">
            <a:tbl>
              <a:tblPr bandRow="1" firstRow="1">
                <a:noFill/>
                <a:tableStyleId>{4C5144D8-7839-4233-A9DB-0B35CBDC6ACB}</a:tableStyleId>
              </a:tblPr>
              <a:tblGrid>
                <a:gridCol w="4327100"/>
                <a:gridCol w="4327100"/>
              </a:tblGrid>
              <a:tr h="631000">
                <a:tc>
                  <a:txBody>
                    <a:bodyPr/>
                    <a:lstStyle/>
                    <a:p>
                      <a:pPr indent="0" lvl="0" marL="0" marR="0" rtl="0" algn="ctr">
                        <a:spcBef>
                          <a:spcPts val="0"/>
                        </a:spcBef>
                        <a:spcAft>
                          <a:spcPts val="0"/>
                        </a:spcAft>
                        <a:buNone/>
                      </a:pPr>
                      <a:r>
                        <a:rPr lang="en-US" sz="1800"/>
                        <a:t>Histogram</a:t>
                      </a:r>
                      <a:endParaRPr sz="1800"/>
                    </a:p>
                  </a:txBody>
                  <a:tcPr marT="45725" marB="45725" marR="91450" marL="91450" anchor="ctr"/>
                </a:tc>
                <a:tc>
                  <a:txBody>
                    <a:bodyPr/>
                    <a:lstStyle/>
                    <a:p>
                      <a:pPr indent="0" lvl="0" marL="0" marR="0" rtl="0" algn="ctr">
                        <a:spcBef>
                          <a:spcPts val="0"/>
                        </a:spcBef>
                        <a:spcAft>
                          <a:spcPts val="0"/>
                        </a:spcAft>
                        <a:buNone/>
                      </a:pPr>
                      <a:r>
                        <a:rPr lang="en-US" sz="1800"/>
                        <a:t>Boxplot</a:t>
                      </a:r>
                      <a:endParaRPr sz="1800"/>
                    </a:p>
                  </a:txBody>
                  <a:tcPr marT="45725" marB="45725" marR="91450" marL="91450" anchor="ctr"/>
                </a:tc>
              </a:tr>
              <a:tr h="1089100">
                <a:tc>
                  <a:txBody>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 </a:t>
                      </a:r>
                      <a:r>
                        <a:rPr b="0" i="0" lang="en-US" sz="1800" u="sng" strike="noStrike">
                          <a:solidFill>
                            <a:schemeClr val="dk1"/>
                          </a:solidFill>
                          <a:latin typeface="Arial"/>
                          <a:ea typeface="Arial"/>
                          <a:cs typeface="Arial"/>
                          <a:sym typeface="Arial"/>
                          <a:hlinkClick r:id="rId3">
                            <a:extLst>
                              <a:ext uri="{A12FA001-AC4F-418D-AE19-62706E023703}">
                                <ahyp:hlinkClr val="tx"/>
                              </a:ext>
                            </a:extLst>
                          </a:hlinkClick>
                        </a:rPr>
                        <a:t>probability distribution</a:t>
                      </a:r>
                      <a:r>
                        <a:rPr b="0" i="0" lang="en-US" sz="1800">
                          <a:solidFill>
                            <a:schemeClr val="dk1"/>
                          </a:solidFill>
                          <a:latin typeface="Arial"/>
                          <a:ea typeface="Arial"/>
                          <a:cs typeface="Arial"/>
                          <a:sym typeface="Arial"/>
                        </a:rPr>
                        <a:t> of a data</a:t>
                      </a:r>
                      <a:endParaRPr sz="1800"/>
                    </a:p>
                  </a:txBody>
                  <a:tcPr marT="45725" marB="45725" marR="91450" marL="91450" anchor="ctr"/>
                </a:tc>
                <a:tc>
                  <a:txBody>
                    <a:bodyPr/>
                    <a:lstStyle/>
                    <a:p>
                      <a:pPr indent="0" lvl="0" marL="0" marR="0" rtl="0" algn="l">
                        <a:spcBef>
                          <a:spcPts val="0"/>
                        </a:spcBef>
                        <a:spcAft>
                          <a:spcPts val="0"/>
                        </a:spcAft>
                        <a:buNone/>
                      </a:pPr>
                      <a:r>
                        <a:rPr b="0" i="0" lang="en-US" sz="1800">
                          <a:solidFill>
                            <a:schemeClr val="dk1"/>
                          </a:solidFill>
                          <a:latin typeface="Arial"/>
                          <a:ea typeface="Arial"/>
                          <a:cs typeface="Arial"/>
                          <a:sym typeface="Arial"/>
                        </a:rPr>
                        <a:t>Comparing between several data sets.</a:t>
                      </a:r>
                      <a:endParaRPr b="0" i="0" sz="1800">
                        <a:solidFill>
                          <a:schemeClr val="dk1"/>
                        </a:solidFill>
                        <a:latin typeface="Arial"/>
                        <a:ea typeface="Arial"/>
                        <a:cs typeface="Arial"/>
                        <a:sym typeface="Arial"/>
                      </a:endParaRPr>
                    </a:p>
                    <a:p>
                      <a:pPr indent="0" lvl="0" marL="0" marR="0" rtl="0" algn="l">
                        <a:spcBef>
                          <a:spcPts val="0"/>
                        </a:spcBef>
                        <a:spcAft>
                          <a:spcPts val="0"/>
                        </a:spcAft>
                        <a:buNone/>
                      </a:pPr>
                      <a:r>
                        <a:rPr b="0" i="0" lang="en-US" sz="1800">
                          <a:solidFill>
                            <a:schemeClr val="dk1"/>
                          </a:solidFill>
                          <a:latin typeface="Arial"/>
                          <a:ea typeface="Arial"/>
                          <a:cs typeface="Arial"/>
                          <a:sym typeface="Arial"/>
                        </a:rPr>
                        <a:t>(distribution is symmetric or skewed)</a:t>
                      </a:r>
                      <a:endParaRPr sz="1800"/>
                    </a:p>
                  </a:txBody>
                  <a:tcPr marT="45725" marB="45725" marR="91450" marL="91450" anchor="ctr"/>
                </a:tc>
              </a:tr>
              <a:tr h="631000">
                <a:tc>
                  <a:txBody>
                    <a:bodyPr/>
                    <a:lstStyle/>
                    <a:p>
                      <a:pPr indent="0" lvl="0" marL="0" marR="0" rtl="0" algn="l">
                        <a:spcBef>
                          <a:spcPts val="0"/>
                        </a:spcBef>
                        <a:spcAft>
                          <a:spcPts val="0"/>
                        </a:spcAft>
                        <a:buNone/>
                      </a:pPr>
                      <a:r>
                        <a:rPr lang="en-US" sz="1800"/>
                        <a:t>Min, mean, max</a:t>
                      </a:r>
                      <a:endParaRPr sz="1800"/>
                    </a:p>
                  </a:txBody>
                  <a:tcPr marT="45725" marB="45725" marR="91450" marL="91450" anchor="ctr"/>
                </a:tc>
                <a:tc>
                  <a:txBody>
                    <a:bodyPr/>
                    <a:lstStyle/>
                    <a:p>
                      <a:pPr indent="0" lvl="0" marL="0" marR="0" rtl="0" algn="l">
                        <a:spcBef>
                          <a:spcPts val="0"/>
                        </a:spcBef>
                        <a:spcAft>
                          <a:spcPts val="0"/>
                        </a:spcAft>
                        <a:buNone/>
                      </a:pPr>
                      <a:r>
                        <a:rPr lang="en-US" sz="1800"/>
                        <a:t>Min,</a:t>
                      </a:r>
                      <a:r>
                        <a:rPr lang="en-US" sz="1800"/>
                        <a:t> median, max and quartile</a:t>
                      </a:r>
                      <a:endParaRPr sz="1800"/>
                    </a:p>
                  </a:txBody>
                  <a:tcPr marT="45725" marB="45725" marR="91450" marL="91450" anchor="ctr"/>
                </a:tc>
              </a:tr>
            </a:tbl>
          </a:graphicData>
        </a:graphic>
      </p:graphicFrame>
      <p:pic>
        <p:nvPicPr>
          <p:cNvPr descr="https://citoolkit.com/wp-content/uploads/articles/box_plot_symmetric_distribution.png" id="338" name="Google Shape;338;p27"/>
          <p:cNvPicPr preferRelativeResize="0"/>
          <p:nvPr/>
        </p:nvPicPr>
        <p:blipFill rotWithShape="1">
          <a:blip r:embed="rId4">
            <a:alphaModFix/>
          </a:blip>
          <a:srcRect b="0" l="6138" r="8160" t="0"/>
          <a:stretch/>
        </p:blipFill>
        <p:spPr>
          <a:xfrm>
            <a:off x="6805683" y="3978173"/>
            <a:ext cx="5233328" cy="2015124"/>
          </a:xfrm>
          <a:prstGeom prst="rect">
            <a:avLst/>
          </a:prstGeom>
          <a:noFill/>
          <a:ln>
            <a:noFill/>
          </a:ln>
        </p:spPr>
      </p:pic>
      <p:sp>
        <p:nvSpPr>
          <p:cNvPr id="339" name="Google Shape;339;p27"/>
          <p:cNvSpPr/>
          <p:nvPr/>
        </p:nvSpPr>
        <p:spPr>
          <a:xfrm>
            <a:off x="222913" y="4221140"/>
            <a:ext cx="664191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00"/>
                </a:solidFill>
                <a:latin typeface="Arial"/>
                <a:ea typeface="Arial"/>
                <a:cs typeface="Arial"/>
                <a:sym typeface="Arial"/>
              </a:rPr>
              <a:t>Although </a:t>
            </a:r>
            <a:r>
              <a:rPr lang="en-US" sz="2000" u="sng">
                <a:solidFill>
                  <a:srgbClr val="0000FF"/>
                </a:solidFill>
                <a:latin typeface="Arial"/>
                <a:ea typeface="Arial"/>
                <a:cs typeface="Arial"/>
                <a:sym typeface="Arial"/>
                <a:hlinkClick r:id="rId5">
                  <a:extLst>
                    <a:ext uri="{A12FA001-AC4F-418D-AE19-62706E023703}">
                      <ahyp:hlinkClr val="tx"/>
                    </a:ext>
                  </a:extLst>
                </a:hlinkClick>
              </a:rPr>
              <a:t>histograms</a:t>
            </a:r>
            <a:r>
              <a:rPr lang="en-US" sz="2000">
                <a:solidFill>
                  <a:srgbClr val="000000"/>
                </a:solidFill>
                <a:latin typeface="Arial"/>
                <a:ea typeface="Arial"/>
                <a:cs typeface="Arial"/>
                <a:sym typeface="Arial"/>
              </a:rPr>
              <a:t> are better in determining the underlying distribution of the data, </a:t>
            </a:r>
            <a:r>
              <a:rPr lang="en-US" sz="2000" u="sng">
                <a:solidFill>
                  <a:srgbClr val="0000FF"/>
                </a:solidFill>
                <a:latin typeface="Arial"/>
                <a:ea typeface="Arial"/>
                <a:cs typeface="Arial"/>
                <a:sym typeface="Arial"/>
                <a:hlinkClick r:id="rId6">
                  <a:extLst>
                    <a:ext uri="{A12FA001-AC4F-418D-AE19-62706E023703}">
                      <ahyp:hlinkClr val="tx"/>
                    </a:ext>
                  </a:extLst>
                </a:hlinkClick>
              </a:rPr>
              <a:t>box plots</a:t>
            </a:r>
            <a:r>
              <a:rPr lang="en-US" sz="2000">
                <a:solidFill>
                  <a:srgbClr val="000000"/>
                </a:solidFill>
                <a:latin typeface="Arial"/>
                <a:ea typeface="Arial"/>
                <a:cs typeface="Arial"/>
                <a:sym typeface="Arial"/>
              </a:rPr>
              <a:t> allow you to compare multiple data sets better than histograms as they are less detailed and take up less space.</a:t>
            </a:r>
            <a:endParaRPr sz="20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66090" y="3968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Black"/>
              <a:buNone/>
            </a:pPr>
            <a:r>
              <a:rPr lang="en-US"/>
              <a:t>install.packages(“data.table”)</a:t>
            </a:r>
            <a:br>
              <a:rPr lang="en-US"/>
            </a:br>
            <a:r>
              <a:rPr lang="en-US"/>
              <a:t>library(data.table)</a:t>
            </a:r>
            <a:endParaRPr/>
          </a:p>
        </p:txBody>
      </p:sp>
      <p:sp>
        <p:nvSpPr>
          <p:cNvPr id="106" name="Google Shape;106;p3"/>
          <p:cNvSpPr txBox="1"/>
          <p:nvPr>
            <p:ph idx="1" type="body"/>
          </p:nvPr>
        </p:nvSpPr>
        <p:spPr>
          <a:xfrm>
            <a:off x="19685" y="1825625"/>
            <a:ext cx="12174220" cy="73469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2000"/>
              <a:buNone/>
            </a:pPr>
            <a:r>
              <a:rPr b="1" lang="en-US"/>
              <a:t>fread() function </a:t>
            </a:r>
            <a:endParaRPr b="1"/>
          </a:p>
        </p:txBody>
      </p:sp>
      <p:sp>
        <p:nvSpPr>
          <p:cNvPr id="107" name="Google Shape;107;p3"/>
          <p:cNvSpPr txBox="1"/>
          <p:nvPr/>
        </p:nvSpPr>
        <p:spPr>
          <a:xfrm>
            <a:off x="5336540" y="6297930"/>
            <a:ext cx="6731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https://www.youtube.com/watch?v=opai4Wmp6Zo</a:t>
            </a:r>
            <a:endParaRPr sz="1800">
              <a:solidFill>
                <a:schemeClr val="dk1"/>
              </a:solidFill>
              <a:latin typeface="Arial"/>
              <a:ea typeface="Arial"/>
              <a:cs typeface="Arial"/>
              <a:sym typeface="Arial"/>
            </a:endParaRPr>
          </a:p>
        </p:txBody>
      </p:sp>
      <p:sp>
        <p:nvSpPr>
          <p:cNvPr id="108" name="Google Shape;108;p3"/>
          <p:cNvSpPr txBox="1"/>
          <p:nvPr/>
        </p:nvSpPr>
        <p:spPr>
          <a:xfrm>
            <a:off x="843280" y="2575560"/>
            <a:ext cx="7479665" cy="922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It's simply works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Extremely fast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Improved read.table()</a:t>
            </a:r>
            <a:endParaRPr sz="1800">
              <a:solidFill>
                <a:schemeClr val="dk1"/>
              </a:solidFill>
              <a:latin typeface="Arial"/>
              <a:ea typeface="Arial"/>
              <a:cs typeface="Arial"/>
              <a:sym typeface="Arial"/>
            </a:endParaRPr>
          </a:p>
        </p:txBody>
      </p:sp>
      <p:sp>
        <p:nvSpPr>
          <p:cNvPr id="109" name="Google Shape;109;p3"/>
          <p:cNvSpPr txBox="1"/>
          <p:nvPr/>
        </p:nvSpPr>
        <p:spPr>
          <a:xfrm>
            <a:off x="1021715" y="4392295"/>
            <a:ext cx="1104582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data &lt;- fread('/home/acer/Downloads/dowload/data.tsv', header=T)</a:t>
            </a:r>
            <a:endParaRPr sz="1800">
              <a:solidFill>
                <a:schemeClr val="dk1"/>
              </a:solidFill>
              <a:latin typeface="Arial"/>
              <a:ea typeface="Arial"/>
              <a:cs typeface="Arial"/>
              <a:sym typeface="Arial"/>
            </a:endParaRPr>
          </a:p>
        </p:txBody>
      </p:sp>
      <p:sp>
        <p:nvSpPr>
          <p:cNvPr id="110" name="Google Shape;110;p3"/>
          <p:cNvSpPr txBox="1"/>
          <p:nvPr/>
        </p:nvSpPr>
        <p:spPr>
          <a:xfrm>
            <a:off x="311150" y="4023995"/>
            <a:ext cx="168656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Example</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ctrTitle"/>
          </p:nvPr>
        </p:nvSpPr>
        <p:spPr>
          <a:xfrm>
            <a:off x="1469390" y="1680845"/>
            <a:ext cx="9144000" cy="1381760"/>
          </a:xfrm>
          <a:prstGeom prst="rect">
            <a:avLst/>
          </a:prstGeom>
          <a:noFill/>
          <a:ln>
            <a:noFill/>
          </a:ln>
        </p:spPr>
        <p:txBody>
          <a:bodyPr anchorCtr="0" anchor="b" bIns="45700" lIns="91425" spcFirstLastPara="1" rIns="91425" wrap="square" tIns="45700">
            <a:normAutofit/>
          </a:bodyPr>
          <a:lstStyle/>
          <a:p>
            <a:pPr indent="0" lvl="0" marL="0" rtl="0" algn="ctr">
              <a:lnSpc>
                <a:spcPct val="130000"/>
              </a:lnSpc>
              <a:spcBef>
                <a:spcPts val="0"/>
              </a:spcBef>
              <a:spcAft>
                <a:spcPts val="0"/>
              </a:spcAft>
              <a:buClr>
                <a:schemeClr val="dk1"/>
              </a:buClr>
              <a:buSzPts val="4800"/>
              <a:buFont typeface="Arial Black"/>
              <a:buNone/>
            </a:pPr>
            <a:r>
              <a:rPr lang="en-US" sz="4800"/>
              <a:t>Reshape2</a:t>
            </a:r>
            <a:endParaRPr sz="4800"/>
          </a:p>
        </p:txBody>
      </p:sp>
      <p:sp>
        <p:nvSpPr>
          <p:cNvPr id="116" name="Google Shape;116;p4"/>
          <p:cNvSpPr txBox="1"/>
          <p:nvPr>
            <p:ph idx="1" type="subTitle"/>
          </p:nvPr>
        </p:nvSpPr>
        <p:spPr>
          <a:xfrm>
            <a:off x="1678305" y="3280093"/>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3F3F3F"/>
              </a:buClr>
              <a:buSzPts val="1800"/>
              <a:buNone/>
            </a:pPr>
            <a:r>
              <a:rPr lang="en-US"/>
              <a:t>install.packages("reshape2")</a:t>
            </a:r>
            <a:endParaRPr/>
          </a:p>
          <a:p>
            <a:pPr indent="0" lvl="0" marL="0" rtl="0" algn="ctr">
              <a:lnSpc>
                <a:spcPct val="90000"/>
              </a:lnSpc>
              <a:spcBef>
                <a:spcPts val="1000"/>
              </a:spcBef>
              <a:spcAft>
                <a:spcPts val="0"/>
              </a:spcAft>
              <a:buClr>
                <a:srgbClr val="3F3F3F"/>
              </a:buClr>
              <a:buSzPts val="1800"/>
              <a:buNone/>
            </a:pPr>
            <a:r>
              <a:rPr lang="en-US"/>
              <a:t>library(reshape2)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nvSpPr>
        <p:spPr>
          <a:xfrm>
            <a:off x="134620" y="145415"/>
            <a:ext cx="6283960" cy="17532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FirstName &lt;- c("Mary", "Mike", "Greg")</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age &lt;- c(44, 52, 46)</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IQ &lt;- c(160, 95, 110)</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people &lt;- data.frame(FirstName, age, IQ)</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people</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22" name="Google Shape;122;p5"/>
          <p:cNvCxnSpPr/>
          <p:nvPr/>
        </p:nvCxnSpPr>
        <p:spPr>
          <a:xfrm>
            <a:off x="4392930" y="2212975"/>
            <a:ext cx="1936750" cy="0"/>
          </a:xfrm>
          <a:prstGeom prst="straightConnector1">
            <a:avLst/>
          </a:prstGeom>
          <a:noFill/>
          <a:ln cap="flat" cmpd="sng" w="19050">
            <a:solidFill>
              <a:schemeClr val="accent2"/>
            </a:solidFill>
            <a:prstDash val="solid"/>
            <a:miter lim="800000"/>
            <a:headEnd len="sm" w="sm" type="none"/>
            <a:tailEnd len="med" w="med" type="stealth"/>
          </a:ln>
        </p:spPr>
      </p:cxnSp>
      <p:sp>
        <p:nvSpPr>
          <p:cNvPr id="123" name="Google Shape;123;p5"/>
          <p:cNvSpPr/>
          <p:nvPr/>
        </p:nvSpPr>
        <p:spPr>
          <a:xfrm>
            <a:off x="94615" y="1665605"/>
            <a:ext cx="2712720" cy="1883410"/>
          </a:xfrm>
          <a:prstGeom prst="roundRect">
            <a:avLst>
              <a:gd fmla="val 16667" name="adj"/>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5"/>
          <p:cNvSpPr txBox="1"/>
          <p:nvPr/>
        </p:nvSpPr>
        <p:spPr>
          <a:xfrm>
            <a:off x="134620" y="3620135"/>
            <a:ext cx="254000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&gt; dim(people)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[1] 3 3</a:t>
            </a:r>
            <a:endParaRPr sz="1800">
              <a:solidFill>
                <a:schemeClr val="dk1"/>
              </a:solidFill>
              <a:latin typeface="Arial"/>
              <a:ea typeface="Arial"/>
              <a:cs typeface="Arial"/>
              <a:sym typeface="Arial"/>
            </a:endParaRPr>
          </a:p>
        </p:txBody>
      </p:sp>
      <p:sp>
        <p:nvSpPr>
          <p:cNvPr id="125" name="Google Shape;125;p5"/>
          <p:cNvSpPr txBox="1"/>
          <p:nvPr/>
        </p:nvSpPr>
        <p:spPr>
          <a:xfrm>
            <a:off x="94615" y="2084705"/>
            <a:ext cx="3667760" cy="1198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FirstName age  IQ</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1      Mary     44 160</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2      Mike     52  95</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3      Greg     46 110</a:t>
            </a:r>
            <a:endParaRPr sz="1800">
              <a:solidFill>
                <a:schemeClr val="dk1"/>
              </a:solidFill>
              <a:latin typeface="Arial"/>
              <a:ea typeface="Arial"/>
              <a:cs typeface="Arial"/>
              <a:sym typeface="Arial"/>
            </a:endParaRPr>
          </a:p>
        </p:txBody>
      </p:sp>
      <p:sp>
        <p:nvSpPr>
          <p:cNvPr id="126" name="Google Shape;126;p5"/>
          <p:cNvSpPr txBox="1"/>
          <p:nvPr/>
        </p:nvSpPr>
        <p:spPr>
          <a:xfrm>
            <a:off x="6137910" y="305435"/>
            <a:ext cx="6092190" cy="922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&gt; library(reshape2)</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&gt; melted_people &lt;- </a:t>
            </a:r>
            <a:r>
              <a:rPr lang="en-US" sz="1800">
                <a:solidFill>
                  <a:srgbClr val="FF0000"/>
                </a:solidFill>
                <a:latin typeface="Arial"/>
                <a:ea typeface="Arial"/>
                <a:cs typeface="Arial"/>
                <a:sym typeface="Arial"/>
              </a:rPr>
              <a:t>melt</a:t>
            </a:r>
            <a:r>
              <a:rPr lang="en-US" sz="1800">
                <a:solidFill>
                  <a:schemeClr val="dk1"/>
                </a:solidFill>
                <a:latin typeface="Arial"/>
                <a:ea typeface="Arial"/>
                <a:cs typeface="Arial"/>
                <a:sym typeface="Arial"/>
              </a:rPr>
              <a:t>(people, id = "FirstName")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&gt; melted_people</a:t>
            </a:r>
            <a:endParaRPr sz="1800">
              <a:solidFill>
                <a:schemeClr val="dk1"/>
              </a:solidFill>
              <a:latin typeface="Arial"/>
              <a:ea typeface="Arial"/>
              <a:cs typeface="Arial"/>
              <a:sym typeface="Arial"/>
            </a:endParaRPr>
          </a:p>
        </p:txBody>
      </p:sp>
      <p:sp>
        <p:nvSpPr>
          <p:cNvPr id="127" name="Google Shape;127;p5"/>
          <p:cNvSpPr txBox="1"/>
          <p:nvPr/>
        </p:nvSpPr>
        <p:spPr>
          <a:xfrm>
            <a:off x="7672070" y="1590040"/>
            <a:ext cx="3933190" cy="20300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FirstName variable value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1      Mary      age    44</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2      Mike      age    52</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3      Greg      age    46</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4      Mary       IQ   160</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5      Mike       IQ    95</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6      Greg       IQ   110</a:t>
            </a:r>
            <a:endParaRPr sz="1800">
              <a:solidFill>
                <a:schemeClr val="dk1"/>
              </a:solidFill>
              <a:latin typeface="Arial"/>
              <a:ea typeface="Arial"/>
              <a:cs typeface="Arial"/>
              <a:sym typeface="Arial"/>
            </a:endParaRPr>
          </a:p>
        </p:txBody>
      </p:sp>
      <p:sp>
        <p:nvSpPr>
          <p:cNvPr id="128" name="Google Shape;128;p5"/>
          <p:cNvSpPr/>
          <p:nvPr/>
        </p:nvSpPr>
        <p:spPr>
          <a:xfrm>
            <a:off x="7445375" y="1586230"/>
            <a:ext cx="3424555" cy="2033905"/>
          </a:xfrm>
          <a:prstGeom prst="roundRect">
            <a:avLst>
              <a:gd fmla="val 16667" name="adj"/>
            </a:avLst>
          </a:prstGeom>
          <a:no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5"/>
          <p:cNvSpPr txBox="1"/>
          <p:nvPr/>
        </p:nvSpPr>
        <p:spPr>
          <a:xfrm>
            <a:off x="7296785" y="3755390"/>
            <a:ext cx="372110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&gt; dim(melted_people)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[1] 6 3</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nvSpPr>
        <p:spPr>
          <a:xfrm>
            <a:off x="2893695" y="262890"/>
            <a:ext cx="6848475" cy="922020"/>
          </a:xfrm>
          <a:prstGeom prst="rect">
            <a:avLst/>
          </a:prstGeom>
          <a:solidFill>
            <a:schemeClr val="lt1"/>
          </a:solid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Syntax:</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melt(data, na.rm = FALSE, value.name = “value”)</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6"/>
          <p:cNvSpPr txBox="1"/>
          <p:nvPr/>
        </p:nvSpPr>
        <p:spPr>
          <a:xfrm>
            <a:off x="2893695" y="1355090"/>
            <a:ext cx="6156960" cy="1476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Parameters:</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data</a:t>
            </a:r>
            <a:r>
              <a:rPr lang="en-US" sz="1800">
                <a:solidFill>
                  <a:schemeClr val="dk1"/>
                </a:solidFill>
                <a:latin typeface="Arial"/>
                <a:ea typeface="Arial"/>
                <a:cs typeface="Arial"/>
                <a:sym typeface="Arial"/>
              </a:rPr>
              <a:t>: represents dataset that has to be reshaped</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na.rm</a:t>
            </a:r>
            <a:r>
              <a:rPr lang="en-US" sz="1800">
                <a:solidFill>
                  <a:schemeClr val="dk1"/>
                </a:solidFill>
                <a:latin typeface="Arial"/>
                <a:ea typeface="Arial"/>
                <a:cs typeface="Arial"/>
                <a:sym typeface="Arial"/>
              </a:rPr>
              <a:t>: if TRUE, removes NA values from dataset</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value.name</a:t>
            </a:r>
            <a:r>
              <a:rPr lang="en-US" sz="1800">
                <a:solidFill>
                  <a:schemeClr val="dk1"/>
                </a:solidFill>
                <a:latin typeface="Arial"/>
                <a:ea typeface="Arial"/>
                <a:cs typeface="Arial"/>
                <a:sym typeface="Arial"/>
              </a:rPr>
              <a:t>: represents name of variable used to store values</a:t>
            </a:r>
            <a:endParaRPr sz="1800">
              <a:solidFill>
                <a:schemeClr val="dk1"/>
              </a:solidFill>
              <a:latin typeface="Arial"/>
              <a:ea typeface="Arial"/>
              <a:cs typeface="Arial"/>
              <a:sym typeface="Arial"/>
            </a:endParaRPr>
          </a:p>
        </p:txBody>
      </p:sp>
      <p:sp>
        <p:nvSpPr>
          <p:cNvPr id="136" name="Google Shape;136;p6"/>
          <p:cNvSpPr txBox="1"/>
          <p:nvPr/>
        </p:nvSpPr>
        <p:spPr>
          <a:xfrm>
            <a:off x="2963545" y="3190240"/>
            <a:ext cx="7070725" cy="175323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Black"/>
              <a:buAutoNum type="alphaUcPeriod"/>
            </a:pPr>
            <a:r>
              <a:rPr b="1" lang="en-US" sz="1800">
                <a:solidFill>
                  <a:schemeClr val="dk1"/>
                </a:solidFill>
                <a:latin typeface="Arial"/>
                <a:ea typeface="Arial"/>
                <a:cs typeface="Arial"/>
                <a:sym typeface="Arial"/>
              </a:rPr>
              <a:t>melt.data.frame </a:t>
            </a:r>
            <a:r>
              <a:rPr lang="en-US" sz="1800">
                <a:solidFill>
                  <a:schemeClr val="dk1"/>
                </a:solidFill>
                <a:latin typeface="Arial"/>
                <a:ea typeface="Arial"/>
                <a:cs typeface="Arial"/>
                <a:sym typeface="Arial"/>
              </a:rPr>
              <a:t>for</a:t>
            </a:r>
            <a:r>
              <a:rPr lang="en-US" sz="1800" u="sng">
                <a:solidFill>
                  <a:schemeClr val="dk1"/>
                </a:solidFill>
                <a:latin typeface="Arial"/>
                <a:ea typeface="Arial"/>
                <a:cs typeface="Arial"/>
                <a:sym typeface="Arial"/>
              </a:rPr>
              <a:t> data.frames</a:t>
            </a:r>
            <a:endParaRPr sz="1800">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Black"/>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Black"/>
              <a:buAutoNum type="alphaUcPeriod"/>
            </a:pPr>
            <a:r>
              <a:rPr b="1" lang="en-US" sz="1800">
                <a:solidFill>
                  <a:schemeClr val="dk1"/>
                </a:solidFill>
                <a:latin typeface="Arial"/>
                <a:ea typeface="Arial"/>
                <a:cs typeface="Arial"/>
                <a:sym typeface="Arial"/>
              </a:rPr>
              <a:t>melt.array</a:t>
            </a:r>
            <a:r>
              <a:rPr lang="en-US" sz="1800">
                <a:solidFill>
                  <a:schemeClr val="dk1"/>
                </a:solidFill>
                <a:latin typeface="Arial"/>
                <a:ea typeface="Arial"/>
                <a:cs typeface="Arial"/>
                <a:sym typeface="Arial"/>
              </a:rPr>
              <a:t> for </a:t>
            </a:r>
            <a:r>
              <a:rPr lang="en-US" sz="1800" u="sng">
                <a:solidFill>
                  <a:schemeClr val="dk1"/>
                </a:solidFill>
                <a:latin typeface="Arial"/>
                <a:ea typeface="Arial"/>
                <a:cs typeface="Arial"/>
                <a:sym typeface="Arial"/>
              </a:rPr>
              <a:t>arrays</a:t>
            </a:r>
            <a:r>
              <a:rPr lang="en-US" sz="1800">
                <a:solidFill>
                  <a:schemeClr val="dk1"/>
                </a:solidFill>
                <a:latin typeface="Arial"/>
                <a:ea typeface="Arial"/>
                <a:cs typeface="Arial"/>
                <a:sym typeface="Arial"/>
              </a:rPr>
              <a:t>, </a:t>
            </a:r>
            <a:r>
              <a:rPr lang="en-US" sz="1800" u="sng">
                <a:solidFill>
                  <a:schemeClr val="dk1"/>
                </a:solidFill>
                <a:latin typeface="Arial"/>
                <a:ea typeface="Arial"/>
                <a:cs typeface="Arial"/>
                <a:sym typeface="Arial"/>
              </a:rPr>
              <a:t>matrices</a:t>
            </a:r>
            <a:r>
              <a:rPr lang="en-US" sz="1800">
                <a:solidFill>
                  <a:schemeClr val="dk1"/>
                </a:solidFill>
                <a:latin typeface="Arial"/>
                <a:ea typeface="Arial"/>
                <a:cs typeface="Arial"/>
                <a:sym typeface="Arial"/>
              </a:rPr>
              <a:t> and </a:t>
            </a:r>
            <a:r>
              <a:rPr lang="en-US" sz="1800" u="sng">
                <a:solidFill>
                  <a:schemeClr val="dk1"/>
                </a:solidFill>
                <a:latin typeface="Arial"/>
                <a:ea typeface="Arial"/>
                <a:cs typeface="Arial"/>
                <a:sym typeface="Arial"/>
              </a:rPr>
              <a:t>tables</a:t>
            </a:r>
            <a:endParaRPr sz="1800" u="sng">
              <a:solidFill>
                <a:schemeClr val="dk1"/>
              </a:solidFill>
              <a:latin typeface="Arial"/>
              <a:ea typeface="Arial"/>
              <a:cs typeface="Arial"/>
              <a:sym typeface="Arial"/>
            </a:endParaRPr>
          </a:p>
          <a:p>
            <a:pPr indent="-228600" lvl="0" marL="342900" marR="0" rtl="0" algn="l">
              <a:spcBef>
                <a:spcPts val="0"/>
              </a:spcBef>
              <a:spcAft>
                <a:spcPts val="0"/>
              </a:spcAft>
              <a:buClr>
                <a:schemeClr val="dk1"/>
              </a:buClr>
              <a:buSzPts val="1800"/>
              <a:buFont typeface="Arial Black"/>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1800"/>
              <a:buFont typeface="Arial Black"/>
              <a:buAutoNum type="alphaUcPeriod"/>
            </a:pPr>
            <a:r>
              <a:rPr b="1" lang="en-US" sz="1800">
                <a:solidFill>
                  <a:schemeClr val="dk1"/>
                </a:solidFill>
                <a:latin typeface="Arial"/>
                <a:ea typeface="Arial"/>
                <a:cs typeface="Arial"/>
                <a:sym typeface="Arial"/>
              </a:rPr>
              <a:t>melt.list</a:t>
            </a:r>
            <a:r>
              <a:rPr lang="en-US" sz="1800">
                <a:solidFill>
                  <a:schemeClr val="dk1"/>
                </a:solidFill>
                <a:latin typeface="Arial"/>
                <a:ea typeface="Arial"/>
                <a:cs typeface="Arial"/>
                <a:sym typeface="Arial"/>
              </a:rPr>
              <a:t> for </a:t>
            </a:r>
            <a:r>
              <a:rPr lang="en-US" sz="1800" u="sng">
                <a:solidFill>
                  <a:schemeClr val="dk1"/>
                </a:solidFill>
                <a:latin typeface="Arial"/>
                <a:ea typeface="Arial"/>
                <a:cs typeface="Arial"/>
                <a:sym typeface="Arial"/>
              </a:rPr>
              <a:t>lists</a:t>
            </a:r>
            <a:endParaRPr sz="1800" u="sng">
              <a:solidFill>
                <a:schemeClr val="dk1"/>
              </a:solidFill>
              <a:latin typeface="Arial"/>
              <a:ea typeface="Arial"/>
              <a:cs typeface="Arial"/>
              <a:sym typeface="Arial"/>
            </a:endParaRPr>
          </a:p>
          <a:p>
            <a:pPr indent="-342900" lvl="0" marL="342900" marR="0" rtl="0" algn="l">
              <a:spcBef>
                <a:spcPts val="0"/>
              </a:spcBef>
              <a:spcAft>
                <a:spcPts val="0"/>
              </a:spcAft>
              <a:buNone/>
            </a:pPr>
            <a:r>
              <a:t/>
            </a:r>
            <a:endParaRPr sz="1800" u="sng">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Screenshot from 2022-03-28 13-44-17" id="141" name="Google Shape;141;p7"/>
          <p:cNvPicPr preferRelativeResize="0"/>
          <p:nvPr/>
        </p:nvPicPr>
        <p:blipFill rotWithShape="1">
          <a:blip r:embed="rId3">
            <a:alphaModFix/>
          </a:blip>
          <a:srcRect b="0" l="3490" r="0" t="6207"/>
          <a:stretch/>
        </p:blipFill>
        <p:spPr>
          <a:xfrm>
            <a:off x="4257675" y="942340"/>
            <a:ext cx="7752080" cy="4669790"/>
          </a:xfrm>
          <a:prstGeom prst="rect">
            <a:avLst/>
          </a:prstGeom>
          <a:noFill/>
          <a:ln>
            <a:noFill/>
          </a:ln>
        </p:spPr>
      </p:pic>
      <p:sp>
        <p:nvSpPr>
          <p:cNvPr id="142" name="Google Shape;142;p7"/>
          <p:cNvSpPr txBox="1"/>
          <p:nvPr/>
        </p:nvSpPr>
        <p:spPr>
          <a:xfrm>
            <a:off x="182245" y="297180"/>
            <a:ext cx="1182751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ggplot(data = melted_people , aes(x = variable, y = value, fill = variable)) +   geom_col(position = 'dodge')</a:t>
            </a:r>
            <a:endParaRPr sz="1800">
              <a:solidFill>
                <a:schemeClr val="dk1"/>
              </a:solidFill>
              <a:latin typeface="Arial"/>
              <a:ea typeface="Arial"/>
              <a:cs typeface="Arial"/>
              <a:sym typeface="Arial"/>
            </a:endParaRPr>
          </a:p>
        </p:txBody>
      </p:sp>
      <p:sp>
        <p:nvSpPr>
          <p:cNvPr id="143" name="Google Shape;143;p7"/>
          <p:cNvSpPr txBox="1"/>
          <p:nvPr/>
        </p:nvSpPr>
        <p:spPr>
          <a:xfrm>
            <a:off x="324485" y="1530350"/>
            <a:ext cx="3933190" cy="20300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FirstName variable value</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1      Mary      age    44</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2      Mike      age    52</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3      Greg      age    46</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4      Mary       IQ   160</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5      Mike       IQ    95</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6      Greg       IQ   110</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idx="1" type="subTitle"/>
          </p:nvPr>
        </p:nvSpPr>
        <p:spPr>
          <a:xfrm>
            <a:off x="350901" y="2100649"/>
            <a:ext cx="9144000" cy="2743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1800"/>
              <a:buNone/>
            </a:pPr>
            <a:r>
              <a:rPr lang="en-US"/>
              <a:t>The do.call R function executes a function by its name and a list of corresponding arguments</a:t>
            </a:r>
            <a:endParaRPr/>
          </a:p>
        </p:txBody>
      </p:sp>
      <p:sp>
        <p:nvSpPr>
          <p:cNvPr id="149" name="Google Shape;149;p8"/>
          <p:cNvSpPr txBox="1"/>
          <p:nvPr>
            <p:ph type="ctrTitle"/>
          </p:nvPr>
        </p:nvSpPr>
        <p:spPr>
          <a:xfrm>
            <a:off x="1524000" y="115888"/>
            <a:ext cx="9144000" cy="784864"/>
          </a:xfrm>
          <a:prstGeom prst="rect">
            <a:avLst/>
          </a:prstGeom>
          <a:noFill/>
          <a:ln>
            <a:noFill/>
          </a:ln>
        </p:spPr>
        <p:txBody>
          <a:bodyPr anchorCtr="0" anchor="b" bIns="45700" lIns="91425" spcFirstLastPara="1" rIns="91425" wrap="square" tIns="45700">
            <a:normAutofit/>
          </a:bodyPr>
          <a:lstStyle/>
          <a:p>
            <a:pPr indent="0" lvl="0" marL="0" rtl="0" algn="ctr">
              <a:lnSpc>
                <a:spcPct val="130000"/>
              </a:lnSpc>
              <a:spcBef>
                <a:spcPts val="0"/>
              </a:spcBef>
              <a:spcAft>
                <a:spcPts val="0"/>
              </a:spcAft>
              <a:buClr>
                <a:schemeClr val="dk1"/>
              </a:buClr>
              <a:buSzPts val="6000"/>
              <a:buFont typeface="Arial Black"/>
              <a:buNone/>
            </a:pPr>
            <a:r>
              <a:rPr lang="en-US"/>
              <a:t>do.call ()</a:t>
            </a:r>
            <a:endParaRPr/>
          </a:p>
        </p:txBody>
      </p:sp>
      <p:sp>
        <p:nvSpPr>
          <p:cNvPr id="150" name="Google Shape;150;p8"/>
          <p:cNvSpPr/>
          <p:nvPr/>
        </p:nvSpPr>
        <p:spPr>
          <a:xfrm>
            <a:off x="1524000" y="1393224"/>
            <a:ext cx="5505033" cy="461665"/>
          </a:xfrm>
          <a:prstGeom prst="rect">
            <a:avLst/>
          </a:prstGeom>
          <a:gradFill>
            <a:gsLst>
              <a:gs pos="0">
                <a:srgbClr val="D1D1D1"/>
              </a:gs>
              <a:gs pos="50000">
                <a:srgbClr val="C7C7C7"/>
              </a:gs>
              <a:gs pos="100000">
                <a:srgbClr val="C0C0C0"/>
              </a:gs>
            </a:gsLst>
            <a:lin ang="5400000" scaled="0"/>
          </a:gradFill>
          <a:ln cap="flat" cmpd="sng" w="9525">
            <a:solidFill>
              <a:schemeClr val="accent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do.call ("any_function", arguments_list)</a:t>
            </a:r>
            <a:endParaRPr sz="2400">
              <a:solidFill>
                <a:schemeClr val="dk1"/>
              </a:solidFill>
              <a:latin typeface="Arial"/>
              <a:ea typeface="Arial"/>
              <a:cs typeface="Arial"/>
              <a:sym typeface="Arial"/>
            </a:endParaRPr>
          </a:p>
        </p:txBody>
      </p:sp>
      <p:pic>
        <p:nvPicPr>
          <p:cNvPr id="151" name="Google Shape;151;p8"/>
          <p:cNvPicPr preferRelativeResize="0"/>
          <p:nvPr/>
        </p:nvPicPr>
        <p:blipFill rotWithShape="1">
          <a:blip r:embed="rId3">
            <a:alphaModFix/>
          </a:blip>
          <a:srcRect b="0" l="0" r="0" t="0"/>
          <a:stretch/>
        </p:blipFill>
        <p:spPr>
          <a:xfrm>
            <a:off x="6096000" y="5089609"/>
            <a:ext cx="4792401" cy="1305622"/>
          </a:xfrm>
          <a:prstGeom prst="rect">
            <a:avLst/>
          </a:prstGeom>
          <a:noFill/>
          <a:ln>
            <a:noFill/>
          </a:ln>
        </p:spPr>
      </p:pic>
      <p:sp>
        <p:nvSpPr>
          <p:cNvPr id="152" name="Google Shape;152;p8"/>
          <p:cNvSpPr txBox="1"/>
          <p:nvPr/>
        </p:nvSpPr>
        <p:spPr>
          <a:xfrm>
            <a:off x="385506" y="3472249"/>
            <a:ext cx="8881323" cy="274322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This function allows you to call any R function, but instead of writing out the arguments one by one, you can use a list to hold the arguments of the function.</a:t>
            </a:r>
            <a:endParaRPr sz="2800">
              <a:solidFill>
                <a:schemeClr val="dk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sp>
        <p:nvSpPr>
          <p:cNvPr id="153" name="Google Shape;153;p8"/>
          <p:cNvSpPr txBox="1"/>
          <p:nvPr/>
        </p:nvSpPr>
        <p:spPr>
          <a:xfrm>
            <a:off x="524848" y="5659021"/>
            <a:ext cx="271590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x1 &lt;- 1:10</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do.call(“sum”, list(x1))</a:t>
            </a:r>
            <a:endParaRPr sz="20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ctrTitle"/>
          </p:nvPr>
        </p:nvSpPr>
        <p:spPr>
          <a:xfrm>
            <a:off x="1524000" y="115888"/>
            <a:ext cx="9144000" cy="66203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30000"/>
              </a:lnSpc>
              <a:spcBef>
                <a:spcPts val="0"/>
              </a:spcBef>
              <a:spcAft>
                <a:spcPts val="0"/>
              </a:spcAft>
              <a:buClr>
                <a:schemeClr val="dk1"/>
              </a:buClr>
              <a:buSzPct val="100000"/>
              <a:buFont typeface="Arial Black"/>
              <a:buNone/>
            </a:pPr>
            <a:r>
              <a:rPr lang="en-US"/>
              <a:t>Reduce ()</a:t>
            </a:r>
            <a:endParaRPr/>
          </a:p>
        </p:txBody>
      </p:sp>
      <p:sp>
        <p:nvSpPr>
          <p:cNvPr id="159" name="Google Shape;159;p9"/>
          <p:cNvSpPr txBox="1"/>
          <p:nvPr>
            <p:ph idx="1" type="subTitle"/>
          </p:nvPr>
        </p:nvSpPr>
        <p:spPr>
          <a:xfrm>
            <a:off x="541655" y="917575"/>
            <a:ext cx="8887460" cy="255651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1800"/>
              <a:buNone/>
            </a:pPr>
            <a:r>
              <a:rPr lang="en-US">
                <a:latin typeface="Arial"/>
                <a:ea typeface="Arial"/>
                <a:cs typeface="Arial"/>
                <a:sym typeface="Arial"/>
              </a:rPr>
              <a:t>path="D:/project_2/example"</a:t>
            </a:r>
            <a:endParaRPr>
              <a:latin typeface="Arial"/>
              <a:ea typeface="Arial"/>
              <a:cs typeface="Arial"/>
              <a:sym typeface="Arial"/>
            </a:endParaRPr>
          </a:p>
          <a:p>
            <a:pPr indent="0" lvl="0" marL="0" rtl="0" algn="l">
              <a:lnSpc>
                <a:spcPct val="90000"/>
              </a:lnSpc>
              <a:spcBef>
                <a:spcPts val="1000"/>
              </a:spcBef>
              <a:spcAft>
                <a:spcPts val="0"/>
              </a:spcAft>
              <a:buClr>
                <a:srgbClr val="3F3F3F"/>
              </a:buClr>
              <a:buSzPts val="1800"/>
              <a:buNone/>
            </a:pPr>
            <a:r>
              <a:rPr lang="en-US">
                <a:latin typeface="Arial"/>
                <a:ea typeface="Arial"/>
                <a:cs typeface="Arial"/>
                <a:sym typeface="Arial"/>
              </a:rPr>
              <a:t>setwd(path)</a:t>
            </a:r>
            <a:endParaRPr>
              <a:latin typeface="Arial"/>
              <a:ea typeface="Arial"/>
              <a:cs typeface="Arial"/>
              <a:sym typeface="Arial"/>
            </a:endParaRPr>
          </a:p>
          <a:p>
            <a:pPr indent="0" lvl="0" marL="0" rtl="0" algn="l">
              <a:lnSpc>
                <a:spcPct val="90000"/>
              </a:lnSpc>
              <a:spcBef>
                <a:spcPts val="1000"/>
              </a:spcBef>
              <a:spcAft>
                <a:spcPts val="0"/>
              </a:spcAft>
              <a:buClr>
                <a:srgbClr val="3F3F3F"/>
              </a:buClr>
              <a:buSzPts val="1800"/>
              <a:buNone/>
            </a:pPr>
            <a:r>
              <a:rPr b="1" i="1" lang="en-US">
                <a:latin typeface="Arial"/>
                <a:ea typeface="Arial"/>
                <a:cs typeface="Arial"/>
                <a:sym typeface="Arial"/>
              </a:rPr>
              <a:t># 5 files in list</a:t>
            </a:r>
            <a:endParaRPr b="1" i="1">
              <a:latin typeface="Arial"/>
              <a:ea typeface="Arial"/>
              <a:cs typeface="Arial"/>
              <a:sym typeface="Arial"/>
            </a:endParaRPr>
          </a:p>
          <a:p>
            <a:pPr indent="0" lvl="0" marL="0" rtl="0" algn="l">
              <a:lnSpc>
                <a:spcPct val="90000"/>
              </a:lnSpc>
              <a:spcBef>
                <a:spcPts val="1000"/>
              </a:spcBef>
              <a:spcAft>
                <a:spcPts val="0"/>
              </a:spcAft>
              <a:buClr>
                <a:srgbClr val="3F3F3F"/>
              </a:buClr>
              <a:buSzPts val="1800"/>
              <a:buNone/>
            </a:pPr>
            <a:r>
              <a:rPr lang="en-US">
                <a:latin typeface="Arial"/>
                <a:ea typeface="Arial"/>
                <a:cs typeface="Arial"/>
                <a:sym typeface="Arial"/>
              </a:rPr>
              <a:t>list &lt;- list.files(path, pattern = ".csv", recursive = T)</a:t>
            </a:r>
            <a:endParaRPr>
              <a:latin typeface="Arial"/>
              <a:ea typeface="Arial"/>
              <a:cs typeface="Arial"/>
              <a:sym typeface="Arial"/>
            </a:endParaRPr>
          </a:p>
          <a:p>
            <a:pPr indent="0" lvl="0" marL="0" rtl="0" algn="l">
              <a:lnSpc>
                <a:spcPct val="90000"/>
              </a:lnSpc>
              <a:spcBef>
                <a:spcPts val="1000"/>
              </a:spcBef>
              <a:spcAft>
                <a:spcPts val="0"/>
              </a:spcAft>
              <a:buClr>
                <a:srgbClr val="3F3F3F"/>
              </a:buClr>
              <a:buSzPts val="1800"/>
              <a:buNone/>
            </a:pPr>
            <a:r>
              <a:rPr lang="en-US">
                <a:latin typeface="Arial"/>
                <a:ea typeface="Arial"/>
                <a:cs typeface="Arial"/>
                <a:sym typeface="Arial"/>
              </a:rPr>
              <a:t>listdata &lt;- lapply(list,function(x) read.csv(x))</a:t>
            </a:r>
            <a:endParaRPr>
              <a:latin typeface="Arial"/>
              <a:ea typeface="Arial"/>
              <a:cs typeface="Arial"/>
              <a:sym typeface="Arial"/>
            </a:endParaRPr>
          </a:p>
          <a:p>
            <a:pPr indent="0" lvl="0" marL="0" rtl="0" algn="l">
              <a:lnSpc>
                <a:spcPct val="90000"/>
              </a:lnSpc>
              <a:spcBef>
                <a:spcPts val="1000"/>
              </a:spcBef>
              <a:spcAft>
                <a:spcPts val="0"/>
              </a:spcAft>
              <a:buClr>
                <a:srgbClr val="3F3F3F"/>
              </a:buClr>
              <a:buSzPts val="1800"/>
              <a:buNone/>
            </a:pPr>
            <a:r>
              <a:rPr b="1" i="1" lang="en-US">
                <a:latin typeface="Arial"/>
                <a:ea typeface="Arial"/>
                <a:cs typeface="Arial"/>
                <a:sym typeface="Arial"/>
              </a:rPr>
              <a:t>#Reduce and apply function merge for 2 files for each</a:t>
            </a:r>
            <a:endParaRPr b="1" i="1">
              <a:latin typeface="Arial"/>
              <a:ea typeface="Arial"/>
              <a:cs typeface="Arial"/>
              <a:sym typeface="Arial"/>
            </a:endParaRPr>
          </a:p>
          <a:p>
            <a:pPr indent="0" lvl="0" marL="0" rtl="0" algn="l">
              <a:lnSpc>
                <a:spcPct val="90000"/>
              </a:lnSpc>
              <a:spcBef>
                <a:spcPts val="1000"/>
              </a:spcBef>
              <a:spcAft>
                <a:spcPts val="0"/>
              </a:spcAft>
              <a:buClr>
                <a:srgbClr val="3F3F3F"/>
              </a:buClr>
              <a:buSzPts val="1800"/>
              <a:buNone/>
            </a:pPr>
            <a:r>
              <a:rPr lang="en-US">
                <a:latin typeface="Arial"/>
                <a:ea typeface="Arial"/>
                <a:cs typeface="Arial"/>
                <a:sym typeface="Arial"/>
              </a:rPr>
              <a:t>df &lt;- Reduce (function(x,y) merge(x=x,y=y, by= c("MSHS","HoTên"),all=T),listdata)</a:t>
            </a:r>
            <a:endParaRPr>
              <a:latin typeface="Arial"/>
              <a:ea typeface="Arial"/>
              <a:cs typeface="Arial"/>
              <a:sym typeface="Arial"/>
            </a:endParaRPr>
          </a:p>
          <a:p>
            <a:pPr indent="0" lvl="0" marL="0" rtl="0" algn="l">
              <a:lnSpc>
                <a:spcPct val="90000"/>
              </a:lnSpc>
              <a:spcBef>
                <a:spcPts val="1000"/>
              </a:spcBef>
              <a:spcAft>
                <a:spcPts val="0"/>
              </a:spcAft>
              <a:buClr>
                <a:srgbClr val="3F3F3F"/>
              </a:buClr>
              <a:buSzPts val="1800"/>
              <a:buNone/>
            </a:pPr>
            <a:r>
              <a:rPr lang="en-US">
                <a:latin typeface="Arial"/>
                <a:ea typeface="Arial"/>
                <a:cs typeface="Arial"/>
                <a:sym typeface="Arial"/>
              </a:rPr>
              <a:t>df</a:t>
            </a:r>
            <a:endParaRPr>
              <a:latin typeface="Arial"/>
              <a:ea typeface="Arial"/>
              <a:cs typeface="Arial"/>
              <a:sym typeface="Arial"/>
            </a:endParaRPr>
          </a:p>
        </p:txBody>
      </p:sp>
      <p:pic>
        <p:nvPicPr>
          <p:cNvPr id="160" name="Google Shape;160;p9"/>
          <p:cNvPicPr preferRelativeResize="0"/>
          <p:nvPr/>
        </p:nvPicPr>
        <p:blipFill rotWithShape="1">
          <a:blip r:embed="rId3">
            <a:alphaModFix/>
          </a:blip>
          <a:srcRect b="0" l="0" r="0" t="0"/>
          <a:stretch/>
        </p:blipFill>
        <p:spPr>
          <a:xfrm>
            <a:off x="541360" y="4239002"/>
            <a:ext cx="10932713" cy="1879294"/>
          </a:xfrm>
          <a:prstGeom prst="rect">
            <a:avLst/>
          </a:prstGeom>
          <a:noFill/>
          <a:ln>
            <a:noFill/>
          </a:ln>
        </p:spPr>
      </p:pic>
      <p:sp>
        <p:nvSpPr>
          <p:cNvPr id="161" name="Google Shape;161;p9"/>
          <p:cNvSpPr/>
          <p:nvPr/>
        </p:nvSpPr>
        <p:spPr>
          <a:xfrm>
            <a:off x="1305635" y="5407926"/>
            <a:ext cx="10008358" cy="559558"/>
          </a:xfrm>
          <a:prstGeom prst="rect">
            <a:avLst/>
          </a:prstGeom>
          <a:no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4"/>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2022-03-28T08:22:33Z</dcterms:created>
  <dc:creator>acer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1033-11.1.0.10920</vt:lpwstr>
  </property>
</Properties>
</file>