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4"/>
  </p:handoutMasterIdLst>
  <p:sldIdLst>
    <p:sldId id="256" r:id="rId4"/>
    <p:sldId id="316" r:id="rId6"/>
    <p:sldId id="290" r:id="rId7"/>
    <p:sldId id="289" r:id="rId8"/>
    <p:sldId id="277" r:id="rId9"/>
    <p:sldId id="278" r:id="rId10"/>
    <p:sldId id="279" r:id="rId11"/>
    <p:sldId id="280" r:id="rId12"/>
    <p:sldId id="262" r:id="rId13"/>
    <p:sldId id="263" r:id="rId14"/>
    <p:sldId id="264" r:id="rId15"/>
    <p:sldId id="265" r:id="rId16"/>
    <p:sldId id="321" r:id="rId17"/>
    <p:sldId id="319" r:id="rId18"/>
    <p:sldId id="405" r:id="rId19"/>
    <p:sldId id="407" r:id="rId20"/>
    <p:sldId id="323" r:id="rId21"/>
    <p:sldId id="320" r:id="rId22"/>
    <p:sldId id="261" r:id="rId23"/>
    <p:sldId id="324" r:id="rId24"/>
    <p:sldId id="273" r:id="rId25"/>
    <p:sldId id="352" r:id="rId26"/>
    <p:sldId id="355" r:id="rId27"/>
    <p:sldId id="354" r:id="rId28"/>
    <p:sldId id="353" r:id="rId29"/>
    <p:sldId id="408" r:id="rId30"/>
    <p:sldId id="374" r:id="rId31"/>
    <p:sldId id="375" r:id="rId32"/>
    <p:sldId id="395" r:id="rId33"/>
    <p:sldId id="396" r:id="rId34"/>
    <p:sldId id="372" r:id="rId35"/>
    <p:sldId id="409" r:id="rId36"/>
    <p:sldId id="373" r:id="rId37"/>
    <p:sldId id="389" r:id="rId38"/>
    <p:sldId id="390" r:id="rId39"/>
    <p:sldId id="391" r:id="rId40"/>
    <p:sldId id="285" r:id="rId41"/>
    <p:sldId id="286" r:id="rId42"/>
    <p:sldId id="404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Hệ tọa độ cực được sử dụng phổ biến nhất cho biểu đồ hình tròn, là một biểu đồ thanh xếp chồng lên nhau trong hệ tọa độ cực</a:t>
            </a:r>
            <a:endParaRPr lang="en-US"/>
          </a:p>
          <a:p>
            <a:r>
              <a:rPr lang="en-US">
                <a:sym typeface="+mn-ea"/>
              </a:rPr>
              <a:t>direction=1 chieu kim dong ho (k se vao se hieu mac dinh)</a:t>
            </a:r>
            <a:endParaRPr lang="en-US">
              <a:sym typeface="+mn-ea"/>
            </a:endParaRPr>
          </a:p>
          <a:p>
            <a:r>
              <a:rPr lang="en-US"/>
              <a:t>muon chinh nguoc laij thi them </a:t>
            </a:r>
            <a:r>
              <a:rPr lang="en-US">
                <a:sym typeface="+mn-ea"/>
              </a:rPr>
              <a:t>direction= -1</a:t>
            </a:r>
            <a:endParaRPr lang="en-US">
              <a:sym typeface="+mn-ea"/>
            </a:endParaRPr>
          </a:p>
          <a:p>
            <a:r>
              <a:rPr lang="en-US"/>
              <a:t>direction: 1, clockwise; -1, anticlockwise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data in termimal?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biểu đồ jitter theo cách này cho phép bạn tách các dấu hoặc chấm thành các cột khác nhau de nhin 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Biểu đồ bong bóng chủ yếu được sử dụng để hiển thị mối quan hệ giữa các biến số và nó có thể trực quan hóa </a:t>
            </a:r>
            <a:r>
              <a:rPr lang="vi-VN" altLang="en-US"/>
              <a:t>(từ tọa độ, màu sắc và kích thước </a:t>
            </a:r>
            <a:endParaRPr lang="vi-V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 phân vị là đại lượng mô tả sự phân bố và sự phân tán của tập dữ liệu. Số phân tử có 3 giá trị, đó là số phân tử thứ nhất (Q1), thứ nhì (Q2) và thứ ba (Q3)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F44F-E057-4670-9C6B-D10F17B5FF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F44F-E057-4670-9C6B-D10F17B5FF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1511206"/>
          </a:xfrm>
        </p:spPr>
        <p:txBody>
          <a:bodyPr anchor="b"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2743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D00E-8496-40C7-8FD8-983878B21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9E4-EB8A-46B2-A112-BCD67A3FE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D00E-8496-40C7-8FD8-983878B21FF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E9E4-EB8A-46B2-A112-BCD67A3FE9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hyperlink" Target="https://citoolkit.com/articles/box-plot/" TargetMode="External"/><Relationship Id="rId3" Type="http://schemas.openxmlformats.org/officeDocument/2006/relationships/hyperlink" Target="https://citoolkit.com/articles/histogram/" TargetMode="External"/><Relationship Id="rId2" Type="http://schemas.openxmlformats.org/officeDocument/2006/relationships/image" Target="../media/image64.png"/><Relationship Id="rId1" Type="http://schemas.openxmlformats.org/officeDocument/2006/relationships/hyperlink" Target="https://citoolkit.com/articles/probability-distribution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485" y="1841757"/>
            <a:ext cx="9144000" cy="2187001"/>
          </a:xfrm>
        </p:spPr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R visualization</a:t>
            </a:r>
            <a:br>
              <a:rPr lang="en-US" dirty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5065" y="2752725"/>
            <a:ext cx="5196205" cy="3502660"/>
          </a:xfrm>
        </p:spPr>
        <p:txBody>
          <a:bodyPr/>
          <a:p>
            <a:pPr algn="l"/>
            <a:endParaRPr lang="en-US" altLang="vi-VN"/>
          </a:p>
          <a:p>
            <a:pPr algn="l"/>
            <a:endParaRPr lang="en-US" altLang="vi-VN"/>
          </a:p>
        </p:txBody>
      </p:sp>
      <p:sp>
        <p:nvSpPr>
          <p:cNvPr id="4" name="Text Box 3"/>
          <p:cNvSpPr txBox="1"/>
          <p:nvPr/>
        </p:nvSpPr>
        <p:spPr>
          <a:xfrm>
            <a:off x="2971165" y="6489700"/>
            <a:ext cx="664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en-US"/>
              <a:t>Ho Thi Kim Cuong </a:t>
            </a:r>
            <a:endParaRPr lang="vi-V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662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 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655" y="917575"/>
            <a:ext cx="8887460" cy="255651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+mn-lt"/>
                <a:cs typeface="+mn-lt"/>
              </a:rPr>
              <a:t>path="</a:t>
            </a:r>
            <a:r>
              <a:rPr lang="vi-VN" altLang="en-US" dirty="0">
                <a:latin typeface="+mn-lt"/>
                <a:cs typeface="+mn-lt"/>
              </a:rPr>
              <a:t>/home/acer/Documents/D</a:t>
            </a:r>
            <a:r>
              <a:rPr lang="en-US" altLang="vi-VN" dirty="0">
                <a:latin typeface="+mn-lt"/>
                <a:cs typeface="+mn-lt"/>
              </a:rPr>
              <a:t>ATA</a:t>
            </a:r>
            <a:r>
              <a:rPr lang="en-US" dirty="0">
                <a:latin typeface="+mn-lt"/>
                <a:cs typeface="+mn-lt"/>
              </a:rPr>
              <a:t>/project_2/example"</a:t>
            </a:r>
            <a:endParaRPr lang="en-US" dirty="0">
              <a:latin typeface="+mn-lt"/>
              <a:cs typeface="+mn-lt"/>
            </a:endParaRPr>
          </a:p>
          <a:p>
            <a:pPr algn="l"/>
            <a:r>
              <a:rPr lang="en-US" dirty="0" err="1">
                <a:latin typeface="+mn-lt"/>
                <a:cs typeface="+mn-lt"/>
              </a:rPr>
              <a:t>setwd</a:t>
            </a:r>
            <a:r>
              <a:rPr lang="en-US" dirty="0">
                <a:latin typeface="+mn-lt"/>
                <a:cs typeface="+mn-lt"/>
              </a:rPr>
              <a:t>(path)</a:t>
            </a:r>
            <a:endParaRPr lang="en-US" dirty="0">
              <a:latin typeface="+mn-lt"/>
              <a:cs typeface="+mn-lt"/>
            </a:endParaRPr>
          </a:p>
          <a:p>
            <a:pPr algn="l"/>
            <a:r>
              <a:rPr lang="en-US" b="1" i="1" dirty="0" smtClean="0">
                <a:latin typeface="+mn-lt"/>
                <a:cs typeface="+mn-lt"/>
              </a:rPr>
              <a:t># 5 files in list</a:t>
            </a:r>
            <a:endParaRPr lang="en-US" b="1" i="1" dirty="0" smtClean="0">
              <a:latin typeface="+mn-lt"/>
              <a:cs typeface="+mn-lt"/>
            </a:endParaRPr>
          </a:p>
          <a:p>
            <a:pPr algn="l"/>
            <a:r>
              <a:rPr lang="en-US" dirty="0" smtClean="0">
                <a:latin typeface="+mn-lt"/>
                <a:cs typeface="+mn-lt"/>
              </a:rPr>
              <a:t>list </a:t>
            </a:r>
            <a:r>
              <a:rPr lang="en-US" dirty="0">
                <a:latin typeface="+mn-lt"/>
                <a:cs typeface="+mn-lt"/>
              </a:rPr>
              <a:t>&lt;- </a:t>
            </a:r>
            <a:r>
              <a:rPr lang="en-US" dirty="0" err="1">
                <a:latin typeface="+mn-lt"/>
                <a:cs typeface="+mn-lt"/>
              </a:rPr>
              <a:t>list.files</a:t>
            </a:r>
            <a:r>
              <a:rPr lang="en-US" dirty="0">
                <a:latin typeface="+mn-lt"/>
                <a:cs typeface="+mn-lt"/>
              </a:rPr>
              <a:t>(path, pattern = ".csv", recursive = T)</a:t>
            </a:r>
            <a:endParaRPr lang="en-US" dirty="0">
              <a:latin typeface="+mn-lt"/>
              <a:cs typeface="+mn-lt"/>
            </a:endParaRPr>
          </a:p>
          <a:p>
            <a:pPr algn="l"/>
            <a:r>
              <a:rPr lang="en-US" dirty="0" err="1">
                <a:latin typeface="+mn-lt"/>
                <a:cs typeface="+mn-lt"/>
              </a:rPr>
              <a:t>listdata</a:t>
            </a:r>
            <a:r>
              <a:rPr lang="en-US" dirty="0">
                <a:latin typeface="+mn-lt"/>
                <a:cs typeface="+mn-lt"/>
              </a:rPr>
              <a:t> &lt;- </a:t>
            </a:r>
            <a:r>
              <a:rPr lang="en-US" dirty="0" err="1">
                <a:latin typeface="+mn-lt"/>
                <a:cs typeface="+mn-lt"/>
              </a:rPr>
              <a:t>lapply</a:t>
            </a:r>
            <a:r>
              <a:rPr lang="en-US" dirty="0">
                <a:latin typeface="+mn-lt"/>
                <a:cs typeface="+mn-lt"/>
              </a:rPr>
              <a:t>(</a:t>
            </a:r>
            <a:r>
              <a:rPr lang="en-US" dirty="0" err="1">
                <a:latin typeface="+mn-lt"/>
                <a:cs typeface="+mn-lt"/>
              </a:rPr>
              <a:t>list,function</a:t>
            </a:r>
            <a:r>
              <a:rPr lang="en-US" dirty="0">
                <a:latin typeface="+mn-lt"/>
                <a:cs typeface="+mn-lt"/>
              </a:rPr>
              <a:t>(x) read.csv(x))</a:t>
            </a:r>
            <a:endParaRPr lang="en-US" dirty="0">
              <a:latin typeface="+mn-lt"/>
              <a:cs typeface="+mn-lt"/>
            </a:endParaRPr>
          </a:p>
          <a:p>
            <a:pPr algn="l"/>
            <a:r>
              <a:rPr lang="en-US" b="1" i="1" dirty="0" smtClean="0">
                <a:latin typeface="+mn-lt"/>
                <a:cs typeface="+mn-lt"/>
              </a:rPr>
              <a:t>#Reduce and apply function merge for 2 files for each</a:t>
            </a:r>
            <a:endParaRPr lang="en-US" b="1" i="1" dirty="0">
              <a:latin typeface="+mn-lt"/>
              <a:cs typeface="+mn-lt"/>
            </a:endParaRPr>
          </a:p>
          <a:p>
            <a:pPr algn="l"/>
            <a:r>
              <a:rPr lang="en-US" dirty="0" err="1">
                <a:latin typeface="+mn-lt"/>
                <a:cs typeface="+mn-lt"/>
              </a:rPr>
              <a:t>df</a:t>
            </a:r>
            <a:r>
              <a:rPr lang="en-US" dirty="0">
                <a:latin typeface="+mn-lt"/>
                <a:cs typeface="+mn-lt"/>
              </a:rPr>
              <a:t> &lt;- Reduce (function(</a:t>
            </a:r>
            <a:r>
              <a:rPr lang="en-US" dirty="0" err="1">
                <a:latin typeface="+mn-lt"/>
                <a:cs typeface="+mn-lt"/>
              </a:rPr>
              <a:t>x,y</a:t>
            </a:r>
            <a:r>
              <a:rPr lang="en-US" dirty="0">
                <a:latin typeface="+mn-lt"/>
                <a:cs typeface="+mn-lt"/>
              </a:rPr>
              <a:t>) merge(x=</a:t>
            </a:r>
            <a:r>
              <a:rPr lang="en-US" dirty="0" err="1">
                <a:latin typeface="+mn-lt"/>
                <a:cs typeface="+mn-lt"/>
              </a:rPr>
              <a:t>x,y</a:t>
            </a:r>
            <a:r>
              <a:rPr lang="en-US" dirty="0">
                <a:latin typeface="+mn-lt"/>
                <a:cs typeface="+mn-lt"/>
              </a:rPr>
              <a:t>=y, by= c("MSHS","</a:t>
            </a:r>
            <a:r>
              <a:rPr lang="en-US" dirty="0" err="1">
                <a:latin typeface="+mn-lt"/>
                <a:cs typeface="+mn-lt"/>
              </a:rPr>
              <a:t>HoTên</a:t>
            </a:r>
            <a:r>
              <a:rPr lang="en-US" dirty="0">
                <a:latin typeface="+mn-lt"/>
                <a:cs typeface="+mn-lt"/>
              </a:rPr>
              <a:t>"),all=T),</a:t>
            </a:r>
            <a:r>
              <a:rPr lang="en-US" dirty="0" err="1">
                <a:latin typeface="+mn-lt"/>
                <a:cs typeface="+mn-lt"/>
              </a:rPr>
              <a:t>listdata</a:t>
            </a:r>
            <a:r>
              <a:rPr lang="en-US" dirty="0">
                <a:latin typeface="+mn-lt"/>
                <a:cs typeface="+mn-lt"/>
              </a:rPr>
              <a:t>)</a:t>
            </a:r>
            <a:endParaRPr lang="en-US" dirty="0">
              <a:latin typeface="+mn-lt"/>
              <a:cs typeface="+mn-lt"/>
            </a:endParaRPr>
          </a:p>
          <a:p>
            <a:pPr algn="l"/>
            <a:r>
              <a:rPr lang="en-US" dirty="0" err="1">
                <a:latin typeface="+mn-lt"/>
                <a:cs typeface="+mn-lt"/>
              </a:rPr>
              <a:t>df</a:t>
            </a:r>
            <a:endParaRPr lang="en-US" dirty="0" err="1">
              <a:latin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60" y="4239002"/>
            <a:ext cx="10932713" cy="1879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635" y="5407926"/>
            <a:ext cx="10008358" cy="5595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743921"/>
          </a:xfrm>
        </p:spPr>
        <p:txBody>
          <a:bodyPr>
            <a:noAutofit/>
          </a:bodyPr>
          <a:lstStyle/>
          <a:p>
            <a:r>
              <a:rPr lang="en-US" sz="4400" dirty="0" smtClean="0"/>
              <a:t>Reduce vs </a:t>
            </a:r>
            <a:r>
              <a:rPr lang="en-US" sz="4400" dirty="0" err="1" smtClean="0"/>
              <a:t>do.call</a:t>
            </a:r>
            <a:endParaRPr lang="en-US" sz="4400" dirty="0" err="1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2" y="1289714"/>
            <a:ext cx="6637361" cy="2743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 &lt;- 1:10</a:t>
            </a:r>
            <a:endParaRPr lang="en-US" dirty="0"/>
          </a:p>
          <a:p>
            <a:pPr algn="l"/>
            <a:r>
              <a:rPr lang="en-US" dirty="0"/>
              <a:t>Reduce(</a:t>
            </a:r>
            <a:r>
              <a:rPr lang="en-US" dirty="0" err="1"/>
              <a:t>sum,x</a:t>
            </a:r>
            <a:r>
              <a:rPr lang="en-US" dirty="0"/>
              <a:t>)</a:t>
            </a:r>
            <a:endParaRPr lang="en-US" dirty="0"/>
          </a:p>
          <a:p>
            <a:pPr algn="l"/>
            <a:r>
              <a:rPr lang="en-US" dirty="0" err="1"/>
              <a:t>do.call</a:t>
            </a:r>
            <a:r>
              <a:rPr lang="en-US" dirty="0"/>
              <a:t>(</a:t>
            </a:r>
            <a:r>
              <a:rPr lang="en-US" dirty="0" err="1"/>
              <a:t>sum,list</a:t>
            </a:r>
            <a:r>
              <a:rPr lang="en-US" dirty="0"/>
              <a:t>(x))</a:t>
            </a:r>
            <a:endParaRPr lang="en-US" dirty="0"/>
          </a:p>
          <a:p>
            <a:pPr algn="l"/>
            <a:r>
              <a:rPr lang="en-US" dirty="0"/>
              <a:t>Reduce(function(A,B) sum(c(A,B)), x)</a:t>
            </a:r>
            <a:endParaRPr lang="en-US" dirty="0"/>
          </a:p>
          <a:p>
            <a:pPr algn="l"/>
            <a:r>
              <a:rPr lang="en-US" dirty="0" err="1"/>
              <a:t>do.call</a:t>
            </a:r>
            <a:r>
              <a:rPr lang="en-US" dirty="0"/>
              <a:t>(function(A,B) sum(c(A,B)), list(x))</a:t>
            </a:r>
            <a:endParaRPr lang="en-US" dirty="0"/>
          </a:p>
          <a:p>
            <a:pPr algn="l"/>
            <a:r>
              <a:rPr lang="en-US" dirty="0"/>
              <a:t>Reduce(function(A,B,C) sum(c(A,B,C)), x)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9568" y="931621"/>
            <a:ext cx="5593977" cy="2743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48010" y="4326341"/>
          <a:ext cx="8363046" cy="200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523"/>
                <a:gridCol w="4181523"/>
              </a:tblGrid>
              <a:tr h="5373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Do.call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 anchor="ctr"/>
                </a:tc>
              </a:tr>
              <a:tr h="927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function for </a:t>
                      </a:r>
                      <a:r>
                        <a:rPr lang="en-US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elements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</a:t>
                      </a:r>
                      <a:r>
                        <a:rPr lang="en-US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elements 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function for each (only 2 element)</a:t>
                      </a:r>
                      <a:endParaRPr lang="en-US" dirty="0"/>
                    </a:p>
                  </a:txBody>
                  <a:tcPr anchor="ctr"/>
                </a:tc>
              </a:tr>
              <a:tr h="5373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3960" y="1666240"/>
            <a:ext cx="3965575" cy="63881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7005" y="3559810"/>
            <a:ext cx="319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vd: list file input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7005"/>
            <a:ext cx="5201920" cy="1325880"/>
          </a:xfrm>
        </p:spPr>
        <p:txBody>
          <a:bodyPr/>
          <a:p>
            <a:r>
              <a:rPr lang="en-US" b="0">
                <a:effectLst/>
                <a:latin typeface="+mn-lt"/>
                <a:cs typeface="+mn-lt"/>
              </a:rPr>
              <a:t>There are four basic presentation types that you can use to present your data:</a:t>
            </a:r>
            <a:endParaRPr lang="en-US" b="0">
              <a:effectLst/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" y="2762885"/>
            <a:ext cx="10515600" cy="4351338"/>
          </a:xfrm>
        </p:spPr>
        <p:txBody>
          <a:bodyPr/>
          <a:p>
            <a:r>
              <a:rPr lang="en-US" b="1"/>
              <a:t>Comparison</a:t>
            </a:r>
            <a:endParaRPr lang="en-US" b="1"/>
          </a:p>
          <a:p>
            <a:r>
              <a:rPr lang="en-US" b="1"/>
              <a:t>Composition</a:t>
            </a:r>
            <a:endParaRPr lang="en-US" b="1"/>
          </a:p>
          <a:p>
            <a:r>
              <a:rPr lang="en-US" b="1"/>
              <a:t>Distribution</a:t>
            </a:r>
            <a:endParaRPr lang="en-US" b="1"/>
          </a:p>
          <a:p>
            <a:r>
              <a:rPr lang="en-US" b="1"/>
              <a:t>Relationship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2834640" y="146685"/>
            <a:ext cx="766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Best Practices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020" y="668655"/>
            <a:ext cx="7586980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90" y="1109980"/>
            <a:ext cx="10515600" cy="1325563"/>
          </a:xfrm>
        </p:spPr>
        <p:txBody>
          <a:bodyPr/>
          <a:p>
            <a:r>
              <a:rPr lang="en-US" sz="3200"/>
              <a:t>Basic plot and ggplot2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390" y="3019425"/>
            <a:ext cx="10515600" cy="4351338"/>
          </a:xfrm>
        </p:spPr>
        <p:txBody>
          <a:bodyPr/>
          <a:p>
            <a:r>
              <a:rPr lang="en-US" sz="2400"/>
              <a:t>Univariate Graphs</a:t>
            </a:r>
            <a:endParaRPr lang="en-US" sz="2400"/>
          </a:p>
          <a:p>
            <a:r>
              <a:rPr lang="en-US" sz="2400"/>
              <a:t>Bivariate Graphs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Univariate Graphs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Univariate graphs plot the distribution of data from a single variable. </a:t>
            </a:r>
            <a:endParaRPr lang="en-US"/>
          </a:p>
          <a:p>
            <a:r>
              <a:rPr lang="en-US"/>
              <a:t>The variable can be</a:t>
            </a:r>
            <a:r>
              <a:rPr lang="vi-VN" altLang="en-US"/>
              <a:t>:</a:t>
            </a:r>
            <a:endParaRPr lang="vi-VN" altLang="en-US"/>
          </a:p>
          <a:p>
            <a:pPr marL="440055" indent="-210185"/>
            <a:r>
              <a:rPr lang="vi-VN" altLang="en-US"/>
              <a:t>C</a:t>
            </a:r>
            <a:r>
              <a:rPr lang="en-US"/>
              <a:t>ategorical (e.g., race, sex)</a:t>
            </a:r>
            <a:r>
              <a:rPr lang="vi-VN" altLang="en-US"/>
              <a:t>: bar chart, pie chart</a:t>
            </a:r>
            <a:endParaRPr lang="vi-VN" altLang="en-US"/>
          </a:p>
          <a:p>
            <a:pPr indent="94615"/>
            <a:r>
              <a:rPr lang="en-US"/>
              <a:t> </a:t>
            </a:r>
            <a:r>
              <a:rPr lang="vi-VN" altLang="en-US"/>
              <a:t>Q</a:t>
            </a:r>
            <a:r>
              <a:rPr lang="en-US"/>
              <a:t>uantitative (e.g., age, weight)</a:t>
            </a:r>
            <a:r>
              <a:rPr lang="vi-VN" altLang="en-US"/>
              <a:t>: </a:t>
            </a:r>
            <a:r>
              <a:rPr lang="en-US" altLang="vi-VN"/>
              <a:t>histogram, density, dot chart</a:t>
            </a:r>
            <a:endParaRPr lang="en-US" alt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Bivariate Graphs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Bivariate graphs display the relationship between two variables</a:t>
            </a:r>
            <a:endParaRPr lang="en-US"/>
          </a:p>
          <a:p>
            <a:pPr indent="36195"/>
            <a:r>
              <a:rPr lang="en-US"/>
              <a:t> </a:t>
            </a:r>
            <a:r>
              <a:rPr lang="en-US" altLang="vi-VN"/>
              <a:t>Categorical vs. Categorical: Stacked bar chart, Grouped bar chart, Segmented bar chart</a:t>
            </a:r>
            <a:endParaRPr lang="en-US" altLang="vi-VN"/>
          </a:p>
          <a:p>
            <a:pPr indent="94615"/>
            <a:r>
              <a:rPr lang="en-US" altLang="vi-VN"/>
              <a:t> Quantitative vs. Quantitative: Scatterplot, Line plot</a:t>
            </a:r>
            <a:endParaRPr lang="en-US" altLang="vi-VN"/>
          </a:p>
          <a:p>
            <a:pPr indent="94615"/>
            <a:r>
              <a:rPr lang="en-US" altLang="vi-VN"/>
              <a:t> Categorical vs. Quantitative: barplot, boxplot, violin plot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234315"/>
            <a:ext cx="10515600" cy="1325563"/>
          </a:xfrm>
        </p:spPr>
        <p:txBody>
          <a:bodyPr/>
          <a:p>
            <a:r>
              <a:rPr lang="en-US" sz="3600"/>
              <a:t>Univariate Graphs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" y="1499235"/>
            <a:ext cx="5342255" cy="4351655"/>
          </a:xfrm>
        </p:spPr>
        <p:txBody>
          <a:bodyPr/>
          <a:p>
            <a:r>
              <a:rPr lang="en-US"/>
              <a:t>Univariate graphs plot the distribution of data from a single variable. </a:t>
            </a:r>
            <a:endParaRPr lang="en-US"/>
          </a:p>
          <a:p>
            <a:r>
              <a:rPr lang="en-US"/>
              <a:t>The variable can be</a:t>
            </a:r>
            <a:r>
              <a:rPr lang="vi-VN" altLang="en-US"/>
              <a:t>:</a:t>
            </a:r>
            <a:endParaRPr lang="vi-VN" altLang="en-US"/>
          </a:p>
          <a:p>
            <a:pPr marL="440055" indent="-210185"/>
            <a:r>
              <a:rPr lang="vi-VN" altLang="en-US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ategorical </a:t>
            </a:r>
            <a:r>
              <a:rPr lang="en-US"/>
              <a:t>(e.g., race, sex)</a:t>
            </a:r>
            <a:r>
              <a:rPr lang="vi-VN" altLang="en-US"/>
              <a:t>: bar chart, pie chart</a:t>
            </a:r>
            <a:endParaRPr lang="vi-VN" altLang="en-US"/>
          </a:p>
          <a:p>
            <a:pPr indent="94615"/>
            <a:r>
              <a:rPr lang="en-US"/>
              <a:t>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en-US">
                <a:solidFill>
                  <a:srgbClr val="FF0000"/>
                </a:solidFill>
              </a:rPr>
              <a:t>uantitative</a:t>
            </a:r>
            <a:r>
              <a:rPr lang="en-US"/>
              <a:t> (e.g., age, weight)</a:t>
            </a:r>
            <a:r>
              <a:rPr lang="vi-VN" altLang="en-US"/>
              <a:t>: </a:t>
            </a:r>
            <a:r>
              <a:rPr lang="en-US" altLang="vi-VN"/>
              <a:t>histogram, density, dot chart</a:t>
            </a:r>
            <a:endParaRPr lang="en-US" altLang="vi-V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972175" y="1457325"/>
            <a:ext cx="5727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Bivariate graphs display the relationship between two variables</a:t>
            </a:r>
            <a:endParaRPr lang="en-US"/>
          </a:p>
          <a:p>
            <a:pPr indent="36195"/>
            <a:r>
              <a:rPr lang="en-US"/>
              <a:t> </a:t>
            </a:r>
            <a:r>
              <a:rPr lang="en-US" altLang="vi-VN">
                <a:solidFill>
                  <a:srgbClr val="FF0000"/>
                </a:solidFill>
              </a:rPr>
              <a:t>Categorical vs. Categorical</a:t>
            </a:r>
            <a:r>
              <a:rPr lang="en-US" altLang="vi-VN"/>
              <a:t>: Stacked bar chart, Grouped bar chart, Segmented bar chart</a:t>
            </a:r>
            <a:endParaRPr lang="en-US" altLang="vi-VN"/>
          </a:p>
          <a:p>
            <a:pPr indent="94615"/>
            <a:r>
              <a:rPr lang="en-US" altLang="vi-VN"/>
              <a:t> </a:t>
            </a:r>
            <a:r>
              <a:rPr lang="en-US" altLang="vi-VN">
                <a:solidFill>
                  <a:srgbClr val="FF0000"/>
                </a:solidFill>
              </a:rPr>
              <a:t>Quantitative vs. Quantitative</a:t>
            </a:r>
            <a:r>
              <a:rPr lang="en-US" altLang="vi-VN"/>
              <a:t>: Scatterplot, Line plot</a:t>
            </a:r>
            <a:endParaRPr lang="en-US" altLang="vi-VN"/>
          </a:p>
          <a:p>
            <a:pPr indent="94615"/>
            <a:r>
              <a:rPr lang="en-US" altLang="vi-VN"/>
              <a:t> </a:t>
            </a:r>
            <a:r>
              <a:rPr lang="en-US" altLang="vi-VN">
                <a:solidFill>
                  <a:srgbClr val="FF0000"/>
                </a:solidFill>
              </a:rPr>
              <a:t>Categorical vs. Quantitative</a:t>
            </a:r>
            <a:r>
              <a:rPr lang="en-US" altLang="vi-VN"/>
              <a:t>: barplot, boxplot, violin plot</a:t>
            </a:r>
            <a:endParaRPr lang="en-US" altLang="vi-VN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590665" y="374015"/>
            <a:ext cx="6089650" cy="10458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Bivariate Graphs </a:t>
            </a:r>
            <a:endParaRPr lang="en-US" sz="36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93080" y="672465"/>
            <a:ext cx="0" cy="467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"/>
          <p:cNvSpPr>
            <a:spLocks noGrp="1"/>
          </p:cNvSpPr>
          <p:nvPr/>
        </p:nvSpPr>
        <p:spPr>
          <a:xfrm>
            <a:off x="-635" y="635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</a:t>
            </a:r>
            <a:r>
              <a:rPr lang="vi-VN" altLang="en-US">
                <a:cs typeface="+mj-lt"/>
                <a:sym typeface="+mn-ea"/>
              </a:rPr>
              <a:t>- C</a:t>
            </a:r>
            <a:r>
              <a:rPr lang="en-US">
                <a:sym typeface="+mn-ea"/>
              </a:rPr>
              <a:t>ategorical</a:t>
            </a:r>
            <a:endParaRPr lang="vi-VN" alt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5725" y="1043940"/>
            <a:ext cx="5269230" cy="207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data &lt;-read.csv("/home/acer/Documents/DATA/DATA_VISUALIZATION/data/clinical.csv",header=TRUE)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b &lt;- table(data$Gender)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barplot</a:t>
            </a:r>
            <a:r>
              <a:rPr lang="en-US" sz="1800"/>
              <a:t>(b,</a:t>
            </a:r>
            <a:r>
              <a:rPr lang="en-US" sz="1800" i="1"/>
              <a:t>ylim=c(0,10),col="#69b3a2",</a:t>
            </a:r>
            <a:r>
              <a:rPr lang="vi-VN" altLang="en-US" sz="1800" i="1"/>
              <a:t> </a:t>
            </a:r>
            <a:r>
              <a:rPr lang="en-US" sz="1800" i="1"/>
              <a:t>main="barplot of gender")</a:t>
            </a:r>
            <a:endParaRPr lang="en-US" sz="18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9600" y="179705"/>
            <a:ext cx="2919730" cy="300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175" y="151130"/>
            <a:ext cx="3298825" cy="31305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225" y="3116580"/>
            <a:ext cx="35915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library(mosaicData)</a:t>
            </a:r>
            <a:endParaRPr lang="en-US"/>
          </a:p>
          <a:p>
            <a:r>
              <a:rPr lang="en-US"/>
              <a:t>library(ggplot2)</a:t>
            </a:r>
            <a:endParaRPr lang="en-US"/>
          </a:p>
          <a:p>
            <a:r>
              <a:rPr lang="en-US"/>
              <a:t>head(</a:t>
            </a:r>
            <a:r>
              <a:rPr lang="vi-VN" altLang="en-US"/>
              <a:t>M</a:t>
            </a:r>
            <a:r>
              <a:rPr lang="en-US"/>
              <a:t>arriage)</a:t>
            </a:r>
            <a:endParaRPr lang="en-US"/>
          </a:p>
          <a:p>
            <a:endParaRPr lang="en-US"/>
          </a:p>
          <a:p>
            <a:r>
              <a:rPr lang="en-US" b="1"/>
              <a:t>ggplot</a:t>
            </a:r>
            <a:r>
              <a:rPr lang="en-US"/>
              <a:t>(Marriage, aes(x = race)) + </a:t>
            </a:r>
            <a:endParaRPr lang="en-US"/>
          </a:p>
          <a:p>
            <a:r>
              <a:rPr lang="en-US"/>
              <a:t>  geom_bar</a:t>
            </a:r>
            <a:r>
              <a:rPr lang="en-US" i="1"/>
              <a:t>(fill = "cornflowerblue", </a:t>
            </a:r>
            <a:endParaRPr lang="en-US" i="1"/>
          </a:p>
          <a:p>
            <a:r>
              <a:rPr lang="en-US" i="1"/>
              <a:t>           color="black") +</a:t>
            </a:r>
            <a:endParaRPr lang="en-US" i="1"/>
          </a:p>
          <a:p>
            <a:r>
              <a:rPr lang="en-US" i="1"/>
              <a:t>  labs(x = "Race", </a:t>
            </a:r>
            <a:endParaRPr lang="en-US" i="1"/>
          </a:p>
          <a:p>
            <a:r>
              <a:rPr lang="en-US" i="1"/>
              <a:t>       y = "Frequency", </a:t>
            </a:r>
            <a:endParaRPr lang="en-US" i="1"/>
          </a:p>
          <a:p>
            <a:r>
              <a:rPr lang="en-US" i="1"/>
              <a:t>       title = "Participants by race")</a:t>
            </a:r>
            <a:endParaRPr lang="en-US" i="1"/>
          </a:p>
          <a:p>
            <a:endParaRPr lang="en-US" i="1"/>
          </a:p>
          <a:p>
            <a:endParaRPr lang="en-US" i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95" y="4163695"/>
            <a:ext cx="5300980" cy="2017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325" y="3446145"/>
            <a:ext cx="3106420" cy="312102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272915" y="5198110"/>
            <a:ext cx="665480" cy="10160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25" y="2955925"/>
            <a:ext cx="538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662930" y="2475865"/>
            <a:ext cx="2919095" cy="697865"/>
          </a:xfrm>
          <a:prstGeom prst="rect">
            <a:avLst/>
          </a:prstGeom>
          <a:noFill/>
          <a:ln w="28575">
            <a:solidFill>
              <a:srgbClr val="CC33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635"/>
            <a:ext cx="12192635" cy="69723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- </a:t>
            </a:r>
            <a:r>
              <a:rPr lang="vi-VN" altLang="en-US">
                <a:cs typeface="+mj-lt"/>
                <a:sym typeface="+mn-ea"/>
              </a:rPr>
              <a:t>C</a:t>
            </a:r>
            <a:r>
              <a:rPr lang="en-US">
                <a:sym typeface="+mn-ea"/>
              </a:rPr>
              <a:t>ategorical</a:t>
            </a:r>
            <a:endParaRPr lang="vi-V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3395345"/>
            <a:ext cx="6113145" cy="439420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p>
            <a:r>
              <a:rPr lang="en-US"/>
              <a:t>A pie chart = stacked bar chart + polar coordinates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9380" y="951865"/>
            <a:ext cx="4770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a &lt;- c("Apple","RCA","Rio","</a:t>
            </a:r>
            <a:r>
              <a:rPr lang="en-US" dirty="0" err="1">
                <a:sym typeface="+mn-ea"/>
              </a:rPr>
              <a:t>iRiver</a:t>
            </a:r>
            <a:r>
              <a:rPr lang="en-US" dirty="0">
                <a:sym typeface="+mn-ea"/>
              </a:rPr>
              <a:t>","Creative Labs")</a:t>
            </a:r>
            <a:endParaRPr lang="en-US" dirty="0"/>
          </a:p>
          <a:p>
            <a:r>
              <a:rPr lang="en-US" dirty="0">
                <a:sym typeface="+mn-ea"/>
              </a:rPr>
              <a:t>b &lt;- c(0.18,0.15,0.144,0.135,0.062)</a:t>
            </a:r>
            <a:endParaRPr lang="en-US" dirty="0"/>
          </a:p>
          <a:p>
            <a:r>
              <a:rPr lang="en-US" dirty="0">
                <a:sym typeface="+mn-ea"/>
              </a:rPr>
              <a:t>data &lt;- </a:t>
            </a:r>
            <a:r>
              <a:rPr lang="en-US" dirty="0" err="1">
                <a:sym typeface="+mn-ea"/>
              </a:rPr>
              <a:t>data.frame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a,b</a:t>
            </a:r>
            <a:r>
              <a:rPr lang="en-US" dirty="0">
                <a:sym typeface="+mn-ea"/>
              </a:rPr>
              <a:t>)</a:t>
            </a:r>
            <a:endParaRPr lang="en-US" dirty="0"/>
          </a:p>
          <a:p>
            <a:r>
              <a:rPr lang="en-US" dirty="0">
                <a:sym typeface="+mn-ea"/>
              </a:rPr>
              <a:t>d</a:t>
            </a:r>
            <a:r>
              <a:rPr lang="en-US" dirty="0" smtClean="0">
                <a:sym typeface="+mn-ea"/>
              </a:rPr>
              <a:t>ata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sym typeface="+mn-ea"/>
              </a:rPr>
              <a:t>pie</a:t>
            </a:r>
            <a:r>
              <a:rPr lang="en-US" dirty="0" smtClean="0">
                <a:sym typeface="+mn-ea"/>
              </a:rPr>
              <a:t>(</a:t>
            </a:r>
            <a:r>
              <a:rPr lang="en-US" dirty="0" err="1" smtClean="0">
                <a:sym typeface="+mn-ea"/>
              </a:rPr>
              <a:t>data$b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data$a</a:t>
            </a:r>
            <a:r>
              <a:rPr lang="en-US" dirty="0" smtClean="0">
                <a:sym typeface="+mn-ea"/>
              </a:rPr>
              <a:t>)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pie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data$b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data$a</a:t>
            </a:r>
            <a:r>
              <a:rPr lang="en-US" dirty="0">
                <a:sym typeface="+mn-ea"/>
              </a:rPr>
              <a:t>, border ="red", main = "Pie of data")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697865"/>
            <a:ext cx="2450465" cy="1762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05" y="876300"/>
            <a:ext cx="2004695" cy="1583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245" r="56382"/>
          <a:stretch>
            <a:fillRect/>
          </a:stretch>
        </p:blipFill>
        <p:spPr>
          <a:xfrm>
            <a:off x="5129210" y="791105"/>
            <a:ext cx="2741284" cy="17539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10160" y="3270885"/>
            <a:ext cx="4928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19380" y="4011295"/>
            <a:ext cx="51206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df &lt;- data.frame(</a:t>
            </a:r>
            <a:endParaRPr lang="en-US"/>
          </a:p>
          <a:p>
            <a:r>
              <a:rPr lang="en-US"/>
              <a:t>  variable = c("does not resemble", "resembles"),</a:t>
            </a:r>
            <a:endParaRPr lang="en-US"/>
          </a:p>
          <a:p>
            <a:r>
              <a:rPr lang="en-US"/>
              <a:t>  value = c(20, 80))</a:t>
            </a:r>
            <a:endParaRPr lang="en-US"/>
          </a:p>
          <a:p>
            <a:r>
              <a:rPr lang="en-US" i="1">
                <a:solidFill>
                  <a:srgbClr val="FF0000"/>
                </a:solidFill>
              </a:rPr>
              <a:t>ggplot</a:t>
            </a:r>
            <a:r>
              <a:rPr lang="en-US" i="1"/>
              <a:t>(df, aes(x = "", y = value, fill = variable)) +</a:t>
            </a:r>
            <a:endParaRPr lang="en-US" i="1"/>
          </a:p>
          <a:p>
            <a:r>
              <a:rPr lang="en-US" i="1"/>
              <a:t>  geom_col(width = 1) </a:t>
            </a:r>
            <a:r>
              <a:rPr lang="en-US"/>
              <a:t>+</a:t>
            </a:r>
            <a:endParaRPr lang="en-US"/>
          </a:p>
          <a:p>
            <a:r>
              <a:rPr lang="en-US"/>
              <a:t>  scale_fill_manual(values = c("red", "yellow")) +</a:t>
            </a:r>
            <a:endParaRPr lang="en-US"/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coord_polar</a:t>
            </a:r>
            <a:r>
              <a:rPr lang="en-US"/>
              <a:t>("y", start = pi / 3, direction=-1)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45" y="3780790"/>
            <a:ext cx="2497455" cy="2490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2459990"/>
            <a:ext cx="2842895" cy="22847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585" y="4842510"/>
            <a:ext cx="229108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2"/>
          <p:cNvSpPr>
            <a:spLocks noGrp="1"/>
          </p:cNvSpPr>
          <p:nvPr/>
        </p:nvSpPr>
        <p:spPr>
          <a:xfrm>
            <a:off x="150495" y="1141730"/>
            <a:ext cx="5196840" cy="6280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/>
              <a:t> (</a:t>
            </a:r>
            <a:r>
              <a:rPr lang="en-US" b="1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xlab</a:t>
            </a:r>
            <a:r>
              <a:rPr lang="en-US" dirty="0" smtClean="0"/>
              <a:t>, </a:t>
            </a:r>
            <a:r>
              <a:rPr lang="en-US" dirty="0" err="1" smtClean="0"/>
              <a:t>ylab</a:t>
            </a:r>
            <a:r>
              <a:rPr lang="en-US" dirty="0" smtClean="0"/>
              <a:t>, main, </a:t>
            </a:r>
            <a:r>
              <a:rPr lang="en-US" dirty="0" err="1" smtClean="0"/>
              <a:t>xlim</a:t>
            </a:r>
            <a:r>
              <a:rPr lang="en-US" dirty="0" smtClean="0"/>
              <a:t>, </a:t>
            </a:r>
            <a:r>
              <a:rPr lang="en-US" dirty="0" err="1" smtClean="0"/>
              <a:t>ylim</a:t>
            </a:r>
            <a:r>
              <a:rPr lang="en-US" dirty="0" smtClean="0"/>
              <a:t>, col, border, </a:t>
            </a:r>
            <a:r>
              <a:rPr lang="en-US" dirty="0" err="1" smtClean="0"/>
              <a:t>prob</a:t>
            </a:r>
            <a:r>
              <a:rPr lang="en-US" dirty="0" smtClean="0"/>
              <a:t>)</a:t>
            </a:r>
            <a:endParaRPr lang="en-US" dirty="0" smtClean="0"/>
          </a:p>
          <a:p>
            <a:pPr algn="l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ines</a:t>
            </a:r>
            <a:r>
              <a:rPr lang="en-US" dirty="0" smtClean="0"/>
              <a:t> (</a:t>
            </a:r>
            <a:r>
              <a:rPr lang="en-US" b="1" dirty="0" smtClean="0"/>
              <a:t>density(</a:t>
            </a:r>
            <a:r>
              <a:rPr lang="en-US" b="1" dirty="0" err="1" smtClean="0"/>
              <a:t>var</a:t>
            </a:r>
            <a:r>
              <a:rPr lang="en-US" b="1" dirty="0" smtClean="0"/>
              <a:t>)</a:t>
            </a:r>
            <a:r>
              <a:rPr lang="en-US" dirty="0" smtClean="0"/>
              <a:t>, col, </a:t>
            </a:r>
            <a:r>
              <a:rPr lang="en-US" dirty="0" err="1" smtClean="0"/>
              <a:t>lwd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8" name="Text Box 7"/>
          <p:cNvSpPr txBox="1"/>
          <p:nvPr/>
        </p:nvSpPr>
        <p:spPr>
          <a:xfrm>
            <a:off x="75565" y="1849755"/>
            <a:ext cx="5197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data$Age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col = "yellow",  main= "Histogram of Age",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"Age", border = "blue",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probability = 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5285" y="695960"/>
            <a:ext cx="2860675" cy="282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0" y="823595"/>
            <a:ext cx="2606040" cy="256984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838825" y="1769745"/>
            <a:ext cx="315595" cy="630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85" y="3877945"/>
            <a:ext cx="2588895" cy="25812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24790" y="2919730"/>
            <a:ext cx="4898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lines(density(data$Age),col="red",lwd=5)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9860" y="3493770"/>
            <a:ext cx="5197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dx &lt;- density(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$Age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plot(dx,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=2, col = "red", main = "Density of Age")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815" y="3985260"/>
            <a:ext cx="2507615" cy="2473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5" y="4415790"/>
            <a:ext cx="4602480" cy="2346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- </a:t>
            </a:r>
            <a:r>
              <a:rPr lang="vi-VN" altLang="en-US">
                <a:cs typeface="+mj-lt"/>
                <a:sym typeface="+mn-ea"/>
              </a:rPr>
              <a:t>Q</a:t>
            </a:r>
            <a:r>
              <a:rPr lang="en-US">
                <a:sym typeface="+mn-ea"/>
              </a:rPr>
              <a:t>uantitative</a:t>
            </a:r>
            <a:endParaRPr lang="vi-VN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0375" y="695960"/>
            <a:ext cx="632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5565" y="695960"/>
            <a:ext cx="399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Histogram basic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130"/>
            <a:ext cx="10515600" cy="1325563"/>
          </a:xfrm>
        </p:spPr>
        <p:txBody>
          <a:bodyPr/>
          <a:p>
            <a:r>
              <a:rPr lang="vi-VN" altLang="en-US"/>
              <a:t>Content </a:t>
            </a:r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105" y="1748155"/>
            <a:ext cx="10515600" cy="4351338"/>
          </a:xfrm>
        </p:spPr>
        <p:txBody>
          <a:bodyPr/>
          <a:p>
            <a:r>
              <a:rPr lang="en-US"/>
              <a:t>Import data</a:t>
            </a:r>
            <a:endParaRPr lang="en-US"/>
          </a:p>
          <a:p>
            <a:r>
              <a:rPr lang="en-US"/>
              <a:t>Reshape2 packages</a:t>
            </a:r>
            <a:endParaRPr lang="en-US"/>
          </a:p>
          <a:p>
            <a:r>
              <a:rPr lang="en-US"/>
              <a:t>do.call () and reduce</a:t>
            </a:r>
            <a:endParaRPr lang="en-US"/>
          </a:p>
          <a:p>
            <a:r>
              <a:rPr lang="en-US"/>
              <a:t>Basic plot and ggplot2</a:t>
            </a:r>
            <a:endParaRPr lang="en-US"/>
          </a:p>
          <a:p>
            <a:r>
              <a:rPr lang="en-US"/>
              <a:t>Compare: histogram - boxplot / barplot - histogram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604520"/>
            <a:ext cx="10515600" cy="886460"/>
          </a:xfrm>
        </p:spPr>
        <p:txBody>
          <a:bodyPr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effectLst/>
              </a:rPr>
              <a:t>Histogram with specified fill and border colors </a:t>
            </a:r>
            <a:endParaRPr lang="en-US" sz="180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490"/>
            <a:ext cx="4225290" cy="18364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/>
              <a:t>ggplot(Marriage, aes(x = age)) +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</a:t>
            </a:r>
            <a:r>
              <a:rPr lang="en-US" sz="1600">
                <a:solidFill>
                  <a:srgbClr val="FF0000"/>
                </a:solidFill>
              </a:rPr>
              <a:t>geom_histogram</a:t>
            </a:r>
            <a:r>
              <a:rPr lang="en-US" sz="1600"/>
              <a:t>(</a:t>
            </a:r>
            <a:r>
              <a:rPr lang="en-US" sz="1600" i="1"/>
              <a:t>fill = "cornflowerblue", </a:t>
            </a:r>
            <a:endParaRPr lang="en-US" sz="1600" i="1"/>
          </a:p>
          <a:p>
            <a:pPr marL="0" indent="0">
              <a:buNone/>
            </a:pPr>
            <a:r>
              <a:rPr lang="en-US" sz="1600" i="1"/>
              <a:t>                 color = "white"</a:t>
            </a:r>
            <a:r>
              <a:rPr lang="en-US" sz="1600"/>
              <a:t>) +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labs(title="Participants by age",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x = "Age")</a:t>
            </a:r>
            <a:endParaRPr lang="en-US" sz="1600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-635" y="635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- </a:t>
            </a:r>
            <a:r>
              <a:rPr lang="vi-VN" altLang="en-US">
                <a:cs typeface="+mj-lt"/>
                <a:sym typeface="+mn-ea"/>
              </a:rPr>
              <a:t>C</a:t>
            </a:r>
            <a:r>
              <a:rPr lang="en-US">
                <a:sym typeface="+mn-ea"/>
              </a:rPr>
              <a:t>ategorical</a:t>
            </a:r>
            <a:endParaRPr lang="vi-VN" alt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010" y="784225"/>
            <a:ext cx="3191510" cy="3230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1253490"/>
            <a:ext cx="3738880" cy="14230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635" y="2972435"/>
            <a:ext cx="557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with a specified number of bins</a:t>
            </a:r>
            <a:endParaRPr lang="en-US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3340735"/>
            <a:ext cx="44672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ggplot(Marriage, aes(x = age)) +</a:t>
            </a:r>
            <a:endParaRPr lang="en-US" sz="1600"/>
          </a:p>
          <a:p>
            <a:r>
              <a:rPr lang="en-US" sz="1600"/>
              <a:t>  </a:t>
            </a:r>
            <a:r>
              <a:rPr lang="en-US" sz="1600">
                <a:solidFill>
                  <a:srgbClr val="FF0000"/>
                </a:solidFill>
              </a:rPr>
              <a:t>geom_histogram</a:t>
            </a:r>
            <a:r>
              <a:rPr lang="en-US" sz="1600"/>
              <a:t>(fill = "cornflowerblue", </a:t>
            </a:r>
            <a:endParaRPr lang="en-US" sz="1600"/>
          </a:p>
          <a:p>
            <a:r>
              <a:rPr lang="en-US" sz="1600"/>
              <a:t>                 color = "white", </a:t>
            </a:r>
            <a:endParaRPr lang="en-US" sz="1600"/>
          </a:p>
          <a:p>
            <a:r>
              <a:rPr lang="en-US" sz="1600"/>
              <a:t>                </a:t>
            </a:r>
            <a:r>
              <a:rPr lang="en-US" sz="1600">
                <a:solidFill>
                  <a:srgbClr val="FF0000"/>
                </a:solidFill>
              </a:rPr>
              <a:t> bins = 20</a:t>
            </a:r>
            <a:r>
              <a:rPr lang="en-US" sz="1600"/>
              <a:t>) + </a:t>
            </a:r>
            <a:endParaRPr lang="en-US" sz="1600"/>
          </a:p>
          <a:p>
            <a:r>
              <a:rPr lang="en-US" sz="1600"/>
              <a:t>  labs(title="Participants by age", </a:t>
            </a:r>
            <a:endParaRPr lang="en-US" sz="1600"/>
          </a:p>
          <a:p>
            <a:r>
              <a:rPr lang="en-US" sz="1600">
                <a:solidFill>
                  <a:schemeClr val="tx1"/>
                </a:solidFill>
              </a:rPr>
              <a:t>       </a:t>
            </a:r>
            <a:r>
              <a:rPr lang="en-US" sz="1600" i="1">
                <a:solidFill>
                  <a:schemeClr val="tx1"/>
                </a:solidFill>
              </a:rPr>
              <a:t>subtitle = "number of bins = 20"</a:t>
            </a:r>
            <a:r>
              <a:rPr lang="en-US" sz="1600">
                <a:solidFill>
                  <a:schemeClr val="tx1"/>
                </a:solidFill>
              </a:rPr>
              <a:t>,</a:t>
            </a:r>
            <a:endParaRPr lang="en-US" sz="1600">
              <a:solidFill>
                <a:schemeClr val="tx1"/>
              </a:solidFill>
            </a:endParaRPr>
          </a:p>
          <a:p>
            <a:r>
              <a:rPr lang="en-US" sz="1600"/>
              <a:t>       x = "Age")</a:t>
            </a:r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15" y="3340735"/>
            <a:ext cx="3212465" cy="325056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- </a:t>
            </a:r>
            <a:r>
              <a:rPr lang="vi-VN" altLang="en-US">
                <a:cs typeface="+mj-lt"/>
                <a:sym typeface="+mn-ea"/>
              </a:rPr>
              <a:t>Q</a:t>
            </a:r>
            <a:r>
              <a:rPr lang="en-US">
                <a:sym typeface="+mn-ea"/>
              </a:rPr>
              <a:t>uantitative</a:t>
            </a:r>
            <a:endParaRPr lang="vi-VN" alt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6795" y="82550"/>
            <a:ext cx="3316605" cy="25361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0"/>
            <a:ext cx="10515600" cy="7658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Histogram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5425" y="752475"/>
            <a:ext cx="7536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ggplot</a:t>
            </a:r>
            <a:r>
              <a:rPr lang="en-US"/>
              <a:t>(data,aes(x=Age))+ geom_histogram(binwidth=5, fill="#69b3a2", color="#e9ecef") + ggtitle("Histogram of Age")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5425" y="1431925"/>
            <a:ext cx="66795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# Histogram + scatterplot</a:t>
            </a:r>
            <a:endParaRPr lang="en-US" dirty="0"/>
          </a:p>
          <a:p>
            <a:r>
              <a:rPr lang="en-US" b="1" dirty="0">
                <a:sym typeface="+mn-ea"/>
              </a:rPr>
              <a:t>library(</a:t>
            </a:r>
            <a:r>
              <a:rPr lang="en-US" b="1" dirty="0" err="1">
                <a:sym typeface="+mn-ea"/>
              </a:rPr>
              <a:t>ggExtra</a:t>
            </a:r>
            <a:r>
              <a:rPr lang="en-US" b="1" dirty="0">
                <a:sym typeface="+mn-ea"/>
              </a:rPr>
              <a:t>)</a:t>
            </a:r>
            <a:endParaRPr lang="en-US" b="1" dirty="0"/>
          </a:p>
          <a:p>
            <a:r>
              <a:rPr lang="en-US" dirty="0">
                <a:sym typeface="+mn-ea"/>
              </a:rPr>
              <a:t>p &lt;- </a:t>
            </a:r>
            <a:r>
              <a:rPr lang="en-US" dirty="0" err="1">
                <a:sym typeface="+mn-ea"/>
              </a:rPr>
              <a:t>ggplot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mtcars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aes</a:t>
            </a:r>
            <a:r>
              <a:rPr lang="en-US" dirty="0">
                <a:sym typeface="+mn-ea"/>
              </a:rPr>
              <a:t>(x=</a:t>
            </a:r>
            <a:r>
              <a:rPr lang="en-US" dirty="0" err="1">
                <a:sym typeface="+mn-ea"/>
              </a:rPr>
              <a:t>wt</a:t>
            </a:r>
            <a:r>
              <a:rPr lang="en-US" dirty="0">
                <a:sym typeface="+mn-ea"/>
              </a:rPr>
              <a:t>, y=mpg, color= </a:t>
            </a:r>
            <a:r>
              <a:rPr lang="en-US" dirty="0" err="1">
                <a:sym typeface="+mn-ea"/>
              </a:rPr>
              <a:t>cyl</a:t>
            </a:r>
            <a:r>
              <a:rPr lang="en-US" dirty="0">
                <a:sym typeface="+mn-ea"/>
              </a:rPr>
              <a:t>, size = </a:t>
            </a:r>
            <a:r>
              <a:rPr lang="en-US" dirty="0" err="1">
                <a:sym typeface="+mn-ea"/>
              </a:rPr>
              <a:t>cyl</a:t>
            </a:r>
            <a:r>
              <a:rPr lang="en-US" dirty="0">
                <a:sym typeface="+mn-ea"/>
              </a:rPr>
              <a:t>)) + </a:t>
            </a:r>
            <a:r>
              <a:rPr lang="en-US" dirty="0" err="1">
                <a:sym typeface="+mn-ea"/>
              </a:rPr>
              <a:t>geom_point</a:t>
            </a:r>
            <a:r>
              <a:rPr lang="en-US" dirty="0">
                <a:sym typeface="+mn-ea"/>
              </a:rPr>
              <a:t>() + theme(</a:t>
            </a:r>
            <a:r>
              <a:rPr lang="en-US" dirty="0" err="1">
                <a:sym typeface="+mn-ea"/>
              </a:rPr>
              <a:t>legend.position</a:t>
            </a:r>
            <a:r>
              <a:rPr lang="en-US" dirty="0">
                <a:sym typeface="+mn-ea"/>
              </a:rPr>
              <a:t> = "none")</a:t>
            </a:r>
            <a:endParaRPr lang="en-US" dirty="0"/>
          </a:p>
          <a:p>
            <a:r>
              <a:rPr lang="en-US" dirty="0">
                <a:sym typeface="+mn-ea"/>
              </a:rPr>
              <a:t>p1 &lt;- </a:t>
            </a:r>
            <a:r>
              <a:rPr lang="en-US" dirty="0" err="1">
                <a:sym typeface="+mn-ea"/>
              </a:rPr>
              <a:t>ggMarginal</a:t>
            </a:r>
            <a:r>
              <a:rPr lang="en-US" dirty="0">
                <a:sym typeface="+mn-ea"/>
              </a:rPr>
              <a:t>(p,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type</a:t>
            </a:r>
            <a:r>
              <a:rPr lang="en-US" dirty="0">
                <a:sym typeface="+mn-ea"/>
              </a:rPr>
              <a:t>="histogram", fill="red")</a:t>
            </a:r>
            <a:endParaRPr lang="en-US" dirty="0"/>
          </a:p>
          <a:p>
            <a:r>
              <a:rPr lang="en-US" dirty="0">
                <a:sym typeface="+mn-ea"/>
              </a:rPr>
              <a:t>p2 &lt;- </a:t>
            </a:r>
            <a:r>
              <a:rPr lang="en-US" dirty="0" err="1">
                <a:sym typeface="+mn-ea"/>
              </a:rPr>
              <a:t>ggMarginal</a:t>
            </a:r>
            <a:r>
              <a:rPr lang="en-US" dirty="0">
                <a:sym typeface="+mn-ea"/>
              </a:rPr>
              <a:t>(p,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type</a:t>
            </a:r>
            <a:r>
              <a:rPr lang="en-US" dirty="0">
                <a:sym typeface="+mn-ea"/>
              </a:rPr>
              <a:t>="density", fill="</a:t>
            </a:r>
            <a:r>
              <a:rPr lang="en-US" dirty="0" err="1">
                <a:sym typeface="+mn-ea"/>
              </a:rPr>
              <a:t>slateblue</a:t>
            </a:r>
            <a:r>
              <a:rPr lang="en-US" dirty="0">
                <a:sym typeface="+mn-ea"/>
              </a:rPr>
              <a:t>")</a:t>
            </a:r>
            <a:endParaRPr lang="en-US" dirty="0"/>
          </a:p>
          <a:p>
            <a:r>
              <a:rPr lang="en-US" dirty="0">
                <a:sym typeface="+mn-ea"/>
              </a:rPr>
              <a:t>p3 &lt;- </a:t>
            </a:r>
            <a:r>
              <a:rPr lang="en-US" dirty="0" err="1">
                <a:sym typeface="+mn-ea"/>
              </a:rPr>
              <a:t>ggMarginal</a:t>
            </a:r>
            <a:r>
              <a:rPr lang="en-US" dirty="0">
                <a:sym typeface="+mn-ea"/>
              </a:rPr>
              <a:t>(p,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type</a:t>
            </a:r>
            <a:r>
              <a:rPr lang="en-US" dirty="0">
                <a:sym typeface="+mn-ea"/>
              </a:rPr>
              <a:t>="boxplot", fill="purple")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4361180"/>
            <a:ext cx="2545715" cy="2080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4219575"/>
            <a:ext cx="3061970" cy="246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30" y="4360545"/>
            <a:ext cx="2712085" cy="21818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220" y="4159250"/>
            <a:ext cx="2837180" cy="228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810" y="2698750"/>
            <a:ext cx="5913120" cy="1318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-635" y="-1270"/>
            <a:ext cx="8449310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- </a:t>
            </a:r>
            <a:r>
              <a:rPr lang="vi-VN" altLang="en-US">
                <a:cs typeface="+mj-lt"/>
                <a:sym typeface="+mn-ea"/>
              </a:rPr>
              <a:t>Q</a:t>
            </a:r>
            <a:r>
              <a:rPr lang="en-US">
                <a:sym typeface="+mn-ea"/>
              </a:rPr>
              <a:t>uantitative</a:t>
            </a:r>
            <a:endParaRPr lang="vi-V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2965"/>
            <a:ext cx="9144000" cy="437515"/>
          </a:xfrm>
        </p:spPr>
        <p:txBody>
          <a:bodyPr>
            <a:normAutofit fontScale="90000"/>
          </a:bodyPr>
          <a:p>
            <a:pPr algn="ctr"/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Dotplot</a:t>
            </a:r>
            <a:endParaRPr lang="en-US" sz="280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5" y="1300480"/>
            <a:ext cx="8793480" cy="1656715"/>
          </a:xfrm>
        </p:spPr>
        <p:txBody>
          <a:bodyPr/>
          <a:p>
            <a:pPr marL="457200" indent="-457200" algn="l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000"/>
              <a:t>Each observation is represented by a dot</a:t>
            </a:r>
            <a:endParaRPr lang="en-US" sz="2000"/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By default, the width of a dot corresponds to the bin width, and dots are stacked, with each dot representing one observation.</a:t>
            </a:r>
            <a:endParaRPr lang="en-US" sz="20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/>
              <a:t>Best when the number of observations is small</a:t>
            </a:r>
            <a:endParaRPr lang="en-US" sz="20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Univariate Graphs</a:t>
            </a:r>
            <a:r>
              <a:rPr lang="vi-VN" altLang="en-US">
                <a:sym typeface="+mn-ea"/>
              </a:rPr>
              <a:t> - </a:t>
            </a:r>
            <a:r>
              <a:rPr lang="vi-VN" altLang="en-US">
                <a:cs typeface="+mj-lt"/>
                <a:sym typeface="+mn-ea"/>
              </a:rPr>
              <a:t>Q</a:t>
            </a:r>
            <a:r>
              <a:rPr lang="en-US">
                <a:sym typeface="+mn-ea"/>
              </a:rPr>
              <a:t>uantitative</a:t>
            </a:r>
            <a:endParaRPr lang="vi-V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7480" y="768985"/>
            <a:ext cx="2663190" cy="2719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8905" y="2957195"/>
            <a:ext cx="663829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ggplot(Marriage, aes(x = age)) + geom_dotplot() + labs(title = "Participants by age", y = "Proportion", x = "Age")</a:t>
            </a:r>
            <a:endParaRPr lang="en-US"/>
          </a:p>
          <a:p>
            <a:r>
              <a:rPr lang="en-US"/>
              <a:t>#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Dotplot with a specified color scheme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/>
              <a:t>ggplot(Marriage, aes(x = age)) + geom_dotplot(fill="green",color="red") + labs(title = "Participants by age", y = "Proportion", x = "Age")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45" y="3606165"/>
            <a:ext cx="2930525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Bivariate Graphs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Bivariate graphs display the relationship between two variables</a:t>
            </a:r>
            <a:endParaRPr lang="en-US"/>
          </a:p>
          <a:p>
            <a:pPr indent="36195"/>
            <a:r>
              <a:rPr lang="en-US"/>
              <a:t> </a:t>
            </a:r>
            <a:r>
              <a:rPr lang="en-US" altLang="vi-VN"/>
              <a:t>Categorical vs. Categorical: Stacked bar chart, Grouped bar chart, Segmented bar chart</a:t>
            </a:r>
            <a:endParaRPr lang="en-US" altLang="vi-VN"/>
          </a:p>
          <a:p>
            <a:pPr indent="94615"/>
            <a:r>
              <a:rPr lang="en-US" altLang="vi-VN"/>
              <a:t> Quantitative vs. Quantitative: Scatterplot, Line plot</a:t>
            </a:r>
            <a:endParaRPr lang="en-US" altLang="vi-VN"/>
          </a:p>
          <a:p>
            <a:pPr indent="94615"/>
            <a:r>
              <a:rPr lang="en-US" altLang="vi-VN"/>
              <a:t> Categorical vs. Quantitative: barplot, boxplot, violin plot</a:t>
            </a:r>
            <a:endParaRPr lang="en-US" altLang="vi-V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35" y="815975"/>
            <a:ext cx="4377055" cy="3970655"/>
          </a:xfrm>
        </p:spPr>
        <p:txBody>
          <a:bodyPr/>
          <a:p>
            <a:pPr algn="l"/>
            <a:r>
              <a:rPr lang="vi-VN" altLang="en-US" sz="1400" dirty="0">
                <a:sym typeface="+mn-ea"/>
              </a:rPr>
              <a:t>da</a:t>
            </a:r>
            <a:r>
              <a:rPr lang="en-US" sz="1400" dirty="0">
                <a:sym typeface="+mn-ea"/>
              </a:rPr>
              <a:t>ta &lt;- melt(iris)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ym typeface="+mn-ea"/>
              </a:rPr>
              <a:t>head(data)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 err="1">
                <a:sym typeface="+mn-ea"/>
              </a:rPr>
              <a:t>ggplot</a:t>
            </a:r>
            <a:r>
              <a:rPr lang="en-US" sz="1400" dirty="0">
                <a:sym typeface="+mn-ea"/>
              </a:rPr>
              <a:t>(</a:t>
            </a:r>
            <a:r>
              <a:rPr lang="en-US" sz="1400" dirty="0" err="1">
                <a:sym typeface="+mn-ea"/>
              </a:rPr>
              <a:t>data,aes</a:t>
            </a:r>
            <a:r>
              <a:rPr lang="en-US" sz="1400" dirty="0">
                <a:sym typeface="+mn-ea"/>
              </a:rPr>
              <a:t>(x=</a:t>
            </a:r>
            <a:r>
              <a:rPr lang="en-US" sz="1400" dirty="0" err="1">
                <a:sym typeface="+mn-ea"/>
              </a:rPr>
              <a:t>variable,y</a:t>
            </a:r>
            <a:r>
              <a:rPr lang="en-US" sz="1400" dirty="0">
                <a:sym typeface="+mn-ea"/>
              </a:rPr>
              <a:t>=</a:t>
            </a:r>
            <a:r>
              <a:rPr lang="en-US" sz="1400" dirty="0" err="1">
                <a:sym typeface="+mn-ea"/>
              </a:rPr>
              <a:t>value,</a:t>
            </a:r>
            <a:r>
              <a:rPr lang="en-US" sz="1400" dirty="0" err="1">
                <a:solidFill>
                  <a:srgbClr val="FF0000"/>
                </a:solidFill>
                <a:sym typeface="+mn-ea"/>
              </a:rPr>
              <a:t>fill</a:t>
            </a:r>
            <a:r>
              <a:rPr lang="en-US" sz="1400" dirty="0">
                <a:solidFill>
                  <a:srgbClr val="FF0000"/>
                </a:solidFill>
                <a:sym typeface="+mn-ea"/>
              </a:rPr>
              <a:t>=Species</a:t>
            </a:r>
            <a:r>
              <a:rPr lang="en-US" sz="1400" dirty="0">
                <a:sym typeface="+mn-ea"/>
              </a:rPr>
              <a:t>))+</a:t>
            </a:r>
            <a:endParaRPr lang="en-US" sz="1400" dirty="0">
              <a:sym typeface="+mn-ea"/>
            </a:endParaRPr>
          </a:p>
          <a:p>
            <a:pPr algn="l"/>
            <a:r>
              <a:rPr lang="en-US" sz="1400" dirty="0" err="1">
                <a:sym typeface="+mn-ea"/>
              </a:rPr>
              <a:t>geom_bar</a:t>
            </a:r>
            <a:r>
              <a:rPr lang="en-US" sz="1400" dirty="0">
                <a:sym typeface="+mn-ea"/>
              </a:rPr>
              <a:t>(stat="identity")</a:t>
            </a:r>
            <a:endParaRPr lang="en-US" sz="1400" dirty="0">
              <a:sym typeface="+mn-ea"/>
            </a:endParaRPr>
          </a:p>
          <a:p>
            <a:pPr algn="l"/>
            <a:endParaRPr lang="en-US" sz="1400" dirty="0">
              <a:sym typeface="+mn-ea"/>
            </a:endParaRPr>
          </a:p>
          <a:p>
            <a:pPr algn="l"/>
            <a:r>
              <a:rPr lang="en-US" sz="1400" dirty="0">
                <a:sym typeface="+mn-ea"/>
              </a:rPr>
              <a:t>ggplot(mpg, </a:t>
            </a:r>
            <a:endParaRPr lang="en-US" sz="1400" dirty="0">
              <a:sym typeface="+mn-ea"/>
            </a:endParaRPr>
          </a:p>
          <a:p>
            <a:pPr algn="l"/>
            <a:r>
              <a:rPr lang="en-US" sz="1400" dirty="0">
                <a:sym typeface="+mn-ea"/>
              </a:rPr>
              <a:t>       aes(x = class, </a:t>
            </a:r>
            <a:endParaRPr lang="en-US" sz="1400" dirty="0">
              <a:sym typeface="+mn-ea"/>
            </a:endParaRPr>
          </a:p>
          <a:p>
            <a:pPr algn="l"/>
            <a:r>
              <a:rPr lang="en-US" sz="1400" dirty="0">
                <a:sym typeface="+mn-ea"/>
              </a:rPr>
              <a:t>           fill = drv)) + </a:t>
            </a:r>
            <a:endParaRPr lang="en-US" sz="1400" dirty="0">
              <a:sym typeface="+mn-ea"/>
            </a:endParaRPr>
          </a:p>
          <a:p>
            <a:pPr algn="l"/>
            <a:r>
              <a:rPr lang="en-US" sz="1400" dirty="0">
                <a:sym typeface="+mn-ea"/>
              </a:rPr>
              <a:t>  geom_bar(</a:t>
            </a:r>
            <a:r>
              <a:rPr lang="en-US" sz="1400" dirty="0">
                <a:solidFill>
                  <a:srgbClr val="FF0000"/>
                </a:solidFill>
                <a:sym typeface="+mn-ea"/>
              </a:rPr>
              <a:t>position = "dodge"</a:t>
            </a:r>
            <a:r>
              <a:rPr lang="en-US" sz="1400" dirty="0">
                <a:sym typeface="+mn-ea"/>
              </a:rPr>
              <a:t>)</a:t>
            </a:r>
            <a:endParaRPr lang="en-US" sz="1400" dirty="0"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 lang="en-US" altLang="vi-VN">
                <a:sym typeface="+mn-ea"/>
              </a:rPr>
              <a:t>Categorical vs. Categorical</a:t>
            </a:r>
            <a:r>
              <a:rPr lang="vi-VN" altLang="en-US">
                <a:sym typeface="+mn-ea"/>
              </a:rPr>
              <a:t> </a:t>
            </a:r>
            <a:endParaRPr lang="vi-VN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78045" y="815975"/>
            <a:ext cx="27330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vi-VN" sz="2000" b="1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Grouped bar chart</a:t>
            </a:r>
            <a:endParaRPr lang="en-US" altLang="vi-VN" sz="2000" b="1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5105" y="-1270"/>
            <a:ext cx="2816225" cy="2326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85" y="1214755"/>
            <a:ext cx="1972310" cy="1056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45" y="2324735"/>
            <a:ext cx="3181985" cy="2310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405" y="1849120"/>
            <a:ext cx="2548255" cy="190436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1270" y="3950970"/>
            <a:ext cx="8811895" cy="45021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p>
            <a:r>
              <a:rPr lang="en-US" altLang="vi-VN" sz="20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Segmented bar chart</a:t>
            </a:r>
            <a:endParaRPr lang="en-US" altLang="vi-VN" sz="20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57275" y="5006340"/>
            <a:ext cx="4267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ggplot(mpg, aes(x = class, fill = drv)) + </a:t>
            </a:r>
            <a:endParaRPr lang="en-US"/>
          </a:p>
          <a:p>
            <a:pPr algn="l"/>
            <a:r>
              <a:rPr lang="en-US">
                <a:sym typeface="+mn-ea"/>
              </a:rPr>
              <a:t>  geom_bar(</a:t>
            </a:r>
            <a:r>
              <a:rPr lang="en-US">
                <a:solidFill>
                  <a:srgbClr val="FF0000"/>
                </a:solidFill>
                <a:sym typeface="+mn-ea"/>
              </a:rPr>
              <a:t>position = "fill"</a:t>
            </a:r>
            <a:r>
              <a:rPr lang="en-US">
                <a:sym typeface="+mn-ea"/>
              </a:rPr>
              <a:t>) +</a:t>
            </a:r>
            <a:endParaRPr lang="en-US"/>
          </a:p>
          <a:p>
            <a:pPr algn="l"/>
            <a:r>
              <a:rPr lang="en-US">
                <a:sym typeface="+mn-ea"/>
              </a:rPr>
              <a:t>  labs(y = "Proportion")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60" y="4169410"/>
            <a:ext cx="2540635" cy="25952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610" y="695960"/>
            <a:ext cx="5069205" cy="484505"/>
          </a:xfrm>
        </p:spPr>
        <p:txBody>
          <a:bodyPr>
            <a:normAutofit fontScale="90000"/>
          </a:bodyPr>
          <a:p>
            <a:r>
              <a:rPr lang="en-US" altLang="vi-VN" sz="28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Stacked bar chart</a:t>
            </a:r>
            <a:endParaRPr lang="en-US" altLang="vi-VN" sz="28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16610"/>
            <a:ext cx="4445000" cy="3620135"/>
          </a:xfrm>
        </p:spPr>
        <p:txBody>
          <a:bodyPr/>
          <a:p>
            <a:pPr marL="0" indent="0" algn="l">
              <a:buNone/>
            </a:pPr>
            <a:r>
              <a:rPr lang="en-US" sz="1200" b="1" i="1" dirty="0">
                <a:sym typeface="+mn-ea"/>
              </a:rPr>
              <a:t>#Download</a:t>
            </a:r>
            <a:endParaRPr lang="en-US" sz="1200" b="1" i="1" dirty="0"/>
          </a:p>
          <a:p>
            <a:pPr marL="0" indent="0" algn="l">
              <a:lnSpc>
                <a:spcPct val="40000"/>
              </a:lnSpc>
              <a:buNone/>
            </a:pPr>
            <a:r>
              <a:rPr lang="en-US" sz="1200" dirty="0">
                <a:sym typeface="+mn-ea"/>
              </a:rPr>
              <a:t>for </a:t>
            </a:r>
            <a:r>
              <a:rPr lang="en-US" sz="1200" dirty="0" err="1">
                <a:sym typeface="+mn-ea"/>
              </a:rPr>
              <a:t>i</a:t>
            </a:r>
            <a:r>
              <a:rPr lang="en-US" sz="1200" dirty="0">
                <a:sym typeface="+mn-ea"/>
              </a:rPr>
              <a:t> in `</a:t>
            </a:r>
            <a:r>
              <a:rPr lang="en-US" sz="1200" dirty="0" err="1">
                <a:sym typeface="+mn-ea"/>
              </a:rPr>
              <a:t>seq</a:t>
            </a:r>
            <a:r>
              <a:rPr lang="en-US" sz="1200" dirty="0">
                <a:sym typeface="+mn-ea"/>
              </a:rPr>
              <a:t> 1 38`</a:t>
            </a:r>
            <a:endParaRPr lang="en-US" sz="1200" dirty="0"/>
          </a:p>
          <a:p>
            <a:pPr marL="0" indent="0" algn="l">
              <a:lnSpc>
                <a:spcPct val="40000"/>
              </a:lnSpc>
              <a:buNone/>
            </a:pPr>
            <a:r>
              <a:rPr lang="en-US" sz="1200" dirty="0">
                <a:sym typeface="+mn-ea"/>
              </a:rPr>
              <a:t>do </a:t>
            </a:r>
            <a:endParaRPr lang="en-US" sz="1200" dirty="0"/>
          </a:p>
          <a:p>
            <a:pPr marL="0" indent="0" algn="l">
              <a:lnSpc>
                <a:spcPct val="90000"/>
              </a:lnSpc>
              <a:buNone/>
            </a:pPr>
            <a:r>
              <a:rPr lang="en-US" sz="1200" dirty="0" err="1">
                <a:sym typeface="+mn-ea"/>
              </a:rPr>
              <a:t>wget</a:t>
            </a:r>
            <a:r>
              <a:rPr lang="en-US" sz="1200" dirty="0">
                <a:sym typeface="+mn-ea"/>
              </a:rPr>
              <a:t> http://ftp.ebi.ac.uk/pub/databases/gencode/Gencode_human/release_${i}/gencode.v${i}.annotation.gtf.gz</a:t>
            </a:r>
            <a:endParaRPr lang="en-US" sz="1200" dirty="0"/>
          </a:p>
          <a:p>
            <a:pPr marL="0" indent="0" algn="l">
              <a:lnSpc>
                <a:spcPct val="40000"/>
              </a:lnSpc>
              <a:buNone/>
            </a:pPr>
            <a:r>
              <a:rPr lang="en-US" sz="1200" dirty="0">
                <a:sym typeface="+mn-ea"/>
              </a:rPr>
              <a:t>echo ${</a:t>
            </a:r>
            <a:r>
              <a:rPr lang="en-US" sz="1200" dirty="0" err="1">
                <a:sym typeface="+mn-ea"/>
              </a:rPr>
              <a:t>i</a:t>
            </a:r>
            <a:r>
              <a:rPr lang="en-US" sz="1200" dirty="0">
                <a:sym typeface="+mn-ea"/>
              </a:rPr>
              <a:t>}</a:t>
            </a:r>
            <a:endParaRPr lang="en-US" sz="1200" dirty="0"/>
          </a:p>
          <a:p>
            <a:pPr marL="0" indent="0" algn="l">
              <a:lnSpc>
                <a:spcPct val="40000"/>
              </a:lnSpc>
              <a:buNone/>
            </a:pPr>
            <a:r>
              <a:rPr lang="en-US" sz="1200" dirty="0">
                <a:sym typeface="+mn-ea"/>
              </a:rPr>
              <a:t>done</a:t>
            </a:r>
            <a:endParaRPr lang="en-US" sz="1200" dirty="0"/>
          </a:p>
          <a:p>
            <a:pPr marL="0" indent="0" algn="l">
              <a:lnSpc>
                <a:spcPct val="70000"/>
              </a:lnSpc>
              <a:buNone/>
            </a:pPr>
            <a:r>
              <a:rPr lang="en-US" sz="1200" i="1" dirty="0">
                <a:sym typeface="+mn-ea"/>
              </a:rPr>
              <a:t># edit</a:t>
            </a:r>
            <a:endParaRPr lang="en-US" sz="1200" i="1" dirty="0"/>
          </a:p>
          <a:p>
            <a:pPr marL="0" indent="0" algn="l">
              <a:lnSpc>
                <a:spcPct val="30000"/>
              </a:lnSpc>
              <a:buNone/>
            </a:pPr>
            <a:r>
              <a:rPr lang="en-US" sz="1200" dirty="0">
                <a:sym typeface="+mn-ea"/>
              </a:rPr>
              <a:t>for </a:t>
            </a:r>
            <a:r>
              <a:rPr lang="en-US" sz="1200" dirty="0" err="1">
                <a:sym typeface="+mn-ea"/>
              </a:rPr>
              <a:t>i</a:t>
            </a:r>
            <a:r>
              <a:rPr lang="en-US" sz="1200" dirty="0">
                <a:sym typeface="+mn-ea"/>
              </a:rPr>
              <a:t> in `find *gtf.gz`</a:t>
            </a:r>
            <a:endParaRPr lang="en-US" sz="1200" dirty="0"/>
          </a:p>
          <a:p>
            <a:pPr marL="0" indent="0" algn="l">
              <a:lnSpc>
                <a:spcPct val="30000"/>
              </a:lnSpc>
              <a:buNone/>
            </a:pPr>
            <a:r>
              <a:rPr lang="en-US" sz="1200" dirty="0">
                <a:sym typeface="+mn-ea"/>
              </a:rPr>
              <a:t>do</a:t>
            </a:r>
            <a:endParaRPr lang="en-US" sz="1200" dirty="0"/>
          </a:p>
          <a:p>
            <a:pPr marL="0" indent="0" algn="l">
              <a:lnSpc>
                <a:spcPct val="70000"/>
              </a:lnSpc>
              <a:buNone/>
            </a:pPr>
            <a:r>
              <a:rPr lang="en-US" sz="1200" dirty="0" err="1">
                <a:sym typeface="+mn-ea"/>
              </a:rPr>
              <a:t>zcat</a:t>
            </a:r>
            <a:r>
              <a:rPr lang="en-US" sz="1200" dirty="0">
                <a:sym typeface="+mn-ea"/>
              </a:rPr>
              <a:t> $</a:t>
            </a:r>
            <a:r>
              <a:rPr lang="en-US" sz="1200" dirty="0" err="1">
                <a:sym typeface="+mn-ea"/>
              </a:rPr>
              <a:t>i</a:t>
            </a:r>
            <a:r>
              <a:rPr lang="en-US" sz="1200" dirty="0">
                <a:sym typeface="+mn-ea"/>
              </a:rPr>
              <a:t> | </a:t>
            </a:r>
            <a:r>
              <a:rPr lang="en-US" sz="1200" dirty="0" err="1">
                <a:sym typeface="+mn-ea"/>
              </a:rPr>
              <a:t>tr</a:t>
            </a:r>
            <a:r>
              <a:rPr lang="en-US" sz="1200" dirty="0">
                <a:sym typeface="+mn-ea"/>
              </a:rPr>
              <a:t> -d '";'| </a:t>
            </a:r>
            <a:r>
              <a:rPr lang="en-US" sz="1200" dirty="0" err="1">
                <a:sym typeface="+mn-ea"/>
              </a:rPr>
              <a:t>awk</a:t>
            </a:r>
            <a:r>
              <a:rPr lang="en-US" sz="1200" dirty="0">
                <a:sym typeface="+mn-ea"/>
              </a:rPr>
              <a:t> 'OFS="\t" {if ($3=="transcript") print $14}'|</a:t>
            </a:r>
            <a:r>
              <a:rPr lang="en-US" sz="1200" dirty="0" err="1">
                <a:sym typeface="+mn-ea"/>
              </a:rPr>
              <a:t>sort|uniq</a:t>
            </a:r>
            <a:r>
              <a:rPr lang="en-US" sz="1200" dirty="0">
                <a:sym typeface="+mn-ea"/>
              </a:rPr>
              <a:t> -c| </a:t>
            </a:r>
            <a:r>
              <a:rPr lang="en-US" sz="1200" dirty="0" err="1">
                <a:sym typeface="+mn-ea"/>
              </a:rPr>
              <a:t>awk</a:t>
            </a:r>
            <a:r>
              <a:rPr lang="en-US" sz="1200" dirty="0">
                <a:sym typeface="+mn-ea"/>
              </a:rPr>
              <a:t> 'OFS="\t" {print $1,$2}' &gt; ${i}.txt</a:t>
            </a:r>
            <a:endParaRPr lang="en-US" sz="1200" dirty="0"/>
          </a:p>
          <a:p>
            <a:pPr marL="0" indent="0" algn="l">
              <a:lnSpc>
                <a:spcPct val="70000"/>
              </a:lnSpc>
              <a:buNone/>
            </a:pPr>
            <a:r>
              <a:rPr lang="en-US" sz="1200" dirty="0" smtClean="0">
                <a:sym typeface="+mn-ea"/>
              </a:rPr>
              <a:t>done</a:t>
            </a: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 lang="en-US" altLang="vi-VN">
                <a:sym typeface="+mn-ea"/>
              </a:rPr>
              <a:t>Categorical vs. Categorical</a:t>
            </a:r>
            <a:r>
              <a:rPr lang="vi-VN" altLang="en-US">
                <a:sym typeface="+mn-ea"/>
              </a:rPr>
              <a:t> </a:t>
            </a:r>
            <a:endParaRPr lang="vi-V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468370"/>
            <a:ext cx="5232400" cy="32886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73115" y="695960"/>
            <a:ext cx="5897880" cy="610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#R</a:t>
            </a:r>
            <a:endParaRPr lang="en-US" sz="1200" b="1" dirty="0" smtClean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path="D:/gencode2"</a:t>
            </a:r>
            <a:endParaRPr lang="en-US" sz="1200" i="1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setwd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(path)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list.files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(path)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list.files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path,pattern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=".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gz.txt",recursive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=T)</a:t>
            </a:r>
            <a:endParaRPr lang="en-US" sz="1200" dirty="0"/>
          </a:p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lapply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list,function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(x)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read.table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x,sep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="\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t",header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T,col.names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=c(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x,"count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")))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head(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#merge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 &lt;- Reduce(function(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x,y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 merge(x=x, y=y, by="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count",all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=T),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listdata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#rename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names(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 &lt;-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gsub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gencode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.", "" ,names(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names(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 &lt;-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gsub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(".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annotation.gtf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.*", "" ,names(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library(ggplot2)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library(reshape2)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#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data&lt;- melt(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</a:t>
            </a:r>
            <a:endParaRPr lang="en-US" sz="1200" dirty="0"/>
          </a:p>
          <a:p>
            <a:pPr algn="l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library(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tidyverse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)</a:t>
            </a:r>
            <a:endParaRPr lang="en-US" sz="1200" dirty="0"/>
          </a:p>
          <a:p>
            <a:pPr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data= data %&gt;% mutate(group=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ifelse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(count=="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lncRNA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"|count=="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lincRNA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" | count=="miRNA","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lncRNA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",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ifelse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(count=="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protein_coding","protein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coding","others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")))</a:t>
            </a:r>
            <a:endParaRPr lang="en-US" sz="1200" dirty="0"/>
          </a:p>
          <a:p>
            <a:pPr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data$variable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 &lt;- factor(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data$variable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, levels=c("v2","v2a","v2b","v3b","v3c","v3d","v4","v5","v6","v7","v8","v9","v10","v11","v12","v13","v14","v15","v16","v17","v18","v19","v20","v21","v22","v23","v24","v25","v26","v27","v28","v29","v30","v31","v32","v33","v34","v35","v36","v37","v38"))</a:t>
            </a:r>
            <a:endParaRPr lang="en-US" sz="1200" dirty="0"/>
          </a:p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ggplot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data,aes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(x=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variable,y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value,fill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=group))+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geom_bar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(position="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stack",stat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="identity") +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xlab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("Version")+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ylab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("value")+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ggtitle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Gencode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 version") +theme(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axis.text.x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element_text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(angle =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ea"/>
                <a:sym typeface="+mn-ea"/>
              </a:rPr>
              <a:t>90))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234315"/>
            <a:ext cx="10515600" cy="1325563"/>
          </a:xfrm>
        </p:spPr>
        <p:txBody>
          <a:bodyPr/>
          <a:p>
            <a:r>
              <a:rPr lang="en-US" sz="3600"/>
              <a:t>Univariate Graphs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" y="1499235"/>
            <a:ext cx="5342255" cy="4351655"/>
          </a:xfrm>
        </p:spPr>
        <p:txBody>
          <a:bodyPr/>
          <a:p>
            <a:r>
              <a:rPr lang="en-US"/>
              <a:t>Univariate graphs plot the distribution of data from a single variable. </a:t>
            </a:r>
            <a:endParaRPr lang="en-US"/>
          </a:p>
          <a:p>
            <a:r>
              <a:rPr lang="en-US"/>
              <a:t>The variable can be</a:t>
            </a:r>
            <a:r>
              <a:rPr lang="vi-VN" altLang="en-US"/>
              <a:t>:</a:t>
            </a:r>
            <a:endParaRPr lang="vi-VN" altLang="en-US"/>
          </a:p>
          <a:p>
            <a:pPr marL="440055" indent="-210185"/>
            <a:r>
              <a:rPr lang="vi-VN" altLang="en-US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ategorical </a:t>
            </a:r>
            <a:r>
              <a:rPr lang="en-US"/>
              <a:t>(e.g., race, sex)</a:t>
            </a:r>
            <a:r>
              <a:rPr lang="vi-VN" altLang="en-US"/>
              <a:t>: bar chart, pie chart</a:t>
            </a:r>
            <a:endParaRPr lang="vi-VN" altLang="en-US"/>
          </a:p>
          <a:p>
            <a:pPr indent="94615"/>
            <a:r>
              <a:rPr lang="en-US"/>
              <a:t>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en-US">
                <a:solidFill>
                  <a:srgbClr val="FF0000"/>
                </a:solidFill>
              </a:rPr>
              <a:t>uantitative</a:t>
            </a:r>
            <a:r>
              <a:rPr lang="en-US"/>
              <a:t> (e.g., age, weight)</a:t>
            </a:r>
            <a:r>
              <a:rPr lang="vi-VN" altLang="en-US"/>
              <a:t>: </a:t>
            </a:r>
            <a:r>
              <a:rPr lang="en-US" altLang="vi-VN"/>
              <a:t>histogram, density, dot chart</a:t>
            </a:r>
            <a:endParaRPr lang="en-US" altLang="vi-V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972175" y="1457325"/>
            <a:ext cx="5727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Bivariate graphs display the relationship between two variables</a:t>
            </a:r>
            <a:endParaRPr lang="en-US"/>
          </a:p>
          <a:p>
            <a:pPr indent="36195"/>
            <a:r>
              <a:rPr lang="en-US"/>
              <a:t> </a:t>
            </a:r>
            <a:r>
              <a:rPr lang="en-US" altLang="vi-VN">
                <a:solidFill>
                  <a:srgbClr val="FF0000"/>
                </a:solidFill>
              </a:rPr>
              <a:t>Categorical vs. Categorical</a:t>
            </a:r>
            <a:r>
              <a:rPr lang="en-US" altLang="vi-VN"/>
              <a:t>: Stacked bar chart, Grouped bar chart, Segmented bar chart</a:t>
            </a:r>
            <a:endParaRPr lang="en-US" altLang="vi-VN"/>
          </a:p>
          <a:p>
            <a:pPr indent="94615"/>
            <a:r>
              <a:rPr lang="en-US" altLang="vi-VN"/>
              <a:t> </a:t>
            </a:r>
            <a:r>
              <a:rPr lang="en-US" altLang="vi-VN">
                <a:solidFill>
                  <a:srgbClr val="FF0000"/>
                </a:solidFill>
              </a:rPr>
              <a:t>Quantitative vs. Quantitative</a:t>
            </a:r>
            <a:r>
              <a:rPr lang="en-US" altLang="vi-VN"/>
              <a:t>: Scatterplot, Line plot</a:t>
            </a:r>
            <a:endParaRPr lang="en-US" altLang="vi-VN"/>
          </a:p>
          <a:p>
            <a:pPr indent="94615"/>
            <a:r>
              <a:rPr lang="en-US" altLang="vi-VN"/>
              <a:t> </a:t>
            </a:r>
            <a:r>
              <a:rPr lang="en-US" altLang="vi-VN">
                <a:solidFill>
                  <a:srgbClr val="FF0000"/>
                </a:solidFill>
              </a:rPr>
              <a:t>Categorical vs. Quantitative</a:t>
            </a:r>
            <a:r>
              <a:rPr lang="en-US" altLang="vi-VN"/>
              <a:t>: barplot, boxplot, violin plot</a:t>
            </a:r>
            <a:endParaRPr lang="en-US" altLang="vi-VN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590665" y="374015"/>
            <a:ext cx="6089650" cy="10458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Bivariate Graphs </a:t>
            </a:r>
            <a:endParaRPr lang="en-US" sz="36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93080" y="672465"/>
            <a:ext cx="0" cy="467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280670" y="695960"/>
            <a:ext cx="4139565" cy="7658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altLang="en-US">
                <a:solidFill>
                  <a:schemeClr val="accent1">
                    <a:lumMod val="75000"/>
                  </a:schemeClr>
                </a:solidFill>
              </a:rPr>
              <a:t>Scatter plot </a:t>
            </a:r>
            <a:endParaRPr lang="vi-V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775" y="1579880"/>
            <a:ext cx="57397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data = </a:t>
            </a:r>
            <a:r>
              <a:rPr lang="en-US" dirty="0" err="1">
                <a:sym typeface="+mn-ea"/>
              </a:rPr>
              <a:t>data.frame</a:t>
            </a:r>
            <a:r>
              <a:rPr lang="en-US" dirty="0">
                <a:sym typeface="+mn-ea"/>
              </a:rPr>
              <a:t>(</a:t>
            </a:r>
            <a:endParaRPr lang="en-US" dirty="0"/>
          </a:p>
          <a:p>
            <a:r>
              <a:rPr lang="en-US" dirty="0">
                <a:sym typeface="+mn-ea"/>
              </a:rPr>
              <a:t>  x=</a:t>
            </a:r>
            <a:r>
              <a:rPr lang="en-US" dirty="0" err="1">
                <a:sym typeface="+mn-ea"/>
              </a:rPr>
              <a:t>seq</a:t>
            </a:r>
            <a:r>
              <a:rPr lang="en-US" dirty="0">
                <a:sym typeface="+mn-ea"/>
              </a:rPr>
              <a:t>(1:100) + 0.1*</a:t>
            </a:r>
            <a:r>
              <a:rPr lang="en-US" dirty="0" err="1">
                <a:sym typeface="+mn-ea"/>
              </a:rPr>
              <a:t>seq</a:t>
            </a:r>
            <a:r>
              <a:rPr lang="en-US" dirty="0">
                <a:sym typeface="+mn-ea"/>
              </a:rPr>
              <a:t>(1:100)*sample(c(1:10) , 100 , replace=T),</a:t>
            </a:r>
            <a:endParaRPr lang="en-US" dirty="0"/>
          </a:p>
          <a:p>
            <a:r>
              <a:rPr lang="en-US" dirty="0">
                <a:sym typeface="+mn-ea"/>
              </a:rPr>
              <a:t>  y=</a:t>
            </a:r>
            <a:r>
              <a:rPr lang="en-US" dirty="0" err="1">
                <a:sym typeface="+mn-ea"/>
              </a:rPr>
              <a:t>seq</a:t>
            </a:r>
            <a:r>
              <a:rPr lang="en-US" dirty="0">
                <a:sym typeface="+mn-ea"/>
              </a:rPr>
              <a:t>(1:100) + 0.2*</a:t>
            </a:r>
            <a:r>
              <a:rPr lang="en-US" dirty="0" err="1">
                <a:sym typeface="+mn-ea"/>
              </a:rPr>
              <a:t>seq</a:t>
            </a:r>
            <a:r>
              <a:rPr lang="en-US" dirty="0">
                <a:sym typeface="+mn-ea"/>
              </a:rPr>
              <a:t>(1:100)*sample(c(1:10) , 100 , replace=T)</a:t>
            </a:r>
            <a:endParaRPr lang="en-US" dirty="0"/>
          </a:p>
          <a:p>
            <a:r>
              <a:rPr lang="en-US" dirty="0">
                <a:sym typeface="+mn-ea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b="1" i="1" dirty="0">
                <a:sym typeface="+mn-ea"/>
              </a:rPr>
              <a:t># Basic scatterplot</a:t>
            </a:r>
            <a:endParaRPr lang="en-US" b="1" i="1" dirty="0"/>
          </a:p>
          <a:p>
            <a:r>
              <a:rPr lang="en-US" dirty="0">
                <a:sym typeface="+mn-ea"/>
              </a:rPr>
              <a:t>plot(</a:t>
            </a:r>
            <a:r>
              <a:rPr lang="en-US" dirty="0" err="1">
                <a:sym typeface="+mn-ea"/>
              </a:rPr>
              <a:t>data$x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data$y</a:t>
            </a:r>
            <a:r>
              <a:rPr lang="en-US" dirty="0">
                <a:sym typeface="+mn-ea"/>
              </a:rPr>
              <a:t>,</a:t>
            </a:r>
            <a:endParaRPr lang="en-US" dirty="0"/>
          </a:p>
          <a:p>
            <a:r>
              <a:rPr lang="en-US" dirty="0">
                <a:sym typeface="+mn-ea"/>
              </a:rPr>
              <a:t>     </a:t>
            </a:r>
            <a:r>
              <a:rPr lang="en-US" dirty="0" err="1">
                <a:sym typeface="+mn-ea"/>
              </a:rPr>
              <a:t>xlim</a:t>
            </a:r>
            <a:r>
              <a:rPr lang="en-US" dirty="0">
                <a:sym typeface="+mn-ea"/>
              </a:rPr>
              <a:t>=c(0,250) , </a:t>
            </a:r>
            <a:r>
              <a:rPr lang="en-US" dirty="0" err="1">
                <a:sym typeface="+mn-ea"/>
              </a:rPr>
              <a:t>ylim</a:t>
            </a:r>
            <a:r>
              <a:rPr lang="en-US" dirty="0">
                <a:sym typeface="+mn-ea"/>
              </a:rPr>
              <a:t>=c(0,250), </a:t>
            </a:r>
            <a:endParaRPr lang="en-US" dirty="0"/>
          </a:p>
          <a:p>
            <a:r>
              <a:rPr lang="en-US" dirty="0">
                <a:sym typeface="+mn-ea"/>
              </a:rPr>
              <a:t>     </a:t>
            </a:r>
            <a:r>
              <a:rPr lang="en-US" dirty="0" err="1">
                <a:sym typeface="+mn-ea"/>
              </a:rPr>
              <a:t>pch</a:t>
            </a:r>
            <a:r>
              <a:rPr lang="en-US" dirty="0">
                <a:sym typeface="+mn-ea"/>
              </a:rPr>
              <a:t>=18, </a:t>
            </a:r>
            <a:endParaRPr lang="en-US" dirty="0"/>
          </a:p>
          <a:p>
            <a:r>
              <a:rPr lang="en-US" dirty="0">
                <a:sym typeface="+mn-ea"/>
              </a:rPr>
              <a:t>     </a:t>
            </a:r>
            <a:r>
              <a:rPr lang="en-US" dirty="0" err="1">
                <a:sym typeface="+mn-ea"/>
              </a:rPr>
              <a:t>cex</a:t>
            </a:r>
            <a:r>
              <a:rPr lang="en-US" dirty="0">
                <a:sym typeface="+mn-ea"/>
              </a:rPr>
              <a:t>=2, </a:t>
            </a:r>
            <a:endParaRPr lang="en-US" dirty="0"/>
          </a:p>
          <a:p>
            <a:r>
              <a:rPr lang="en-US" dirty="0">
                <a:sym typeface="+mn-ea"/>
              </a:rPr>
              <a:t>     col="#69b3a2",</a:t>
            </a:r>
            <a:endParaRPr lang="en-US" dirty="0"/>
          </a:p>
          <a:p>
            <a:r>
              <a:rPr lang="en-US" dirty="0">
                <a:sym typeface="+mn-ea"/>
              </a:rPr>
              <a:t>     </a:t>
            </a:r>
            <a:r>
              <a:rPr lang="en-US" dirty="0" err="1">
                <a:sym typeface="+mn-ea"/>
              </a:rPr>
              <a:t>xlab</a:t>
            </a:r>
            <a:r>
              <a:rPr lang="en-US" dirty="0">
                <a:sym typeface="+mn-ea"/>
              </a:rPr>
              <a:t>="value of X", </a:t>
            </a:r>
            <a:r>
              <a:rPr lang="en-US" dirty="0" err="1">
                <a:sym typeface="+mn-ea"/>
              </a:rPr>
              <a:t>ylab</a:t>
            </a:r>
            <a:r>
              <a:rPr lang="en-US" dirty="0">
                <a:sym typeface="+mn-ea"/>
              </a:rPr>
              <a:t>="value of Y",</a:t>
            </a:r>
            <a:endParaRPr lang="en-US" dirty="0"/>
          </a:p>
          <a:p>
            <a:r>
              <a:rPr lang="en-US" dirty="0">
                <a:sym typeface="+mn-ea"/>
              </a:rPr>
              <a:t>     main="A simple scatterplot"</a:t>
            </a:r>
            <a:endParaRPr lang="en-US" dirty="0"/>
          </a:p>
          <a:p>
            <a:r>
              <a:rPr lang="en-US" dirty="0">
                <a:sym typeface="+mn-ea"/>
              </a:rPr>
              <a:t>     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88431" y="841129"/>
            <a:ext cx="539933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951" y="1847482"/>
            <a:ext cx="5757167" cy="455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>
                <a:sym typeface="+mn-ea"/>
              </a:rPr>
              <a:t>Quantitative vs. Quantitative</a:t>
            </a:r>
            <a:endParaRPr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5" y="2908300"/>
            <a:ext cx="2286000" cy="18662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139565" cy="4351655"/>
          </a:xfrm>
        </p:spPr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model &lt;- lm(y ~ x, data=data)  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summary(model)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02870" y="817245"/>
            <a:ext cx="10515600" cy="7658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altLang="en-US">
                <a:solidFill>
                  <a:schemeClr val="accent1">
                    <a:lumMod val="75000"/>
                  </a:schemeClr>
                </a:solidFill>
                <a:cs typeface="+mj-lt"/>
              </a:rPr>
              <a:t>Scatter plot</a:t>
            </a:r>
            <a:r>
              <a:rPr lang="en-US" altLang="vi-VN">
                <a:solidFill>
                  <a:schemeClr val="accent1">
                    <a:lumMod val="75000"/>
                  </a:schemeClr>
                </a:solidFill>
                <a:cs typeface="+mj-lt"/>
              </a:rPr>
              <a:t> with trend line</a:t>
            </a:r>
            <a:r>
              <a:rPr lang="vi-V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vi-V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10" y="2805545"/>
            <a:ext cx="4577671" cy="2859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471" y="2119246"/>
            <a:ext cx="5334716" cy="4230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0011" y="1191649"/>
            <a:ext cx="539933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63909" y="5888112"/>
            <a:ext cx="265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= 1.14x +15.4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249045" y="4292600"/>
            <a:ext cx="723900" cy="52514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62355" y="5413375"/>
            <a:ext cx="11912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23870" y="5565140"/>
            <a:ext cx="12731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>
                <a:sym typeface="+mn-ea"/>
              </a:rPr>
              <a:t>Quantitative vs. Quantitative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0"/>
            <a:ext cx="10515600" cy="591185"/>
          </a:xfrm>
        </p:spPr>
        <p:txBody>
          <a:bodyPr/>
          <a:p>
            <a:r>
              <a:rPr lang="en-US"/>
              <a:t>geom_point () - jitter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05735"/>
            <a:ext cx="5880735" cy="2892425"/>
          </a:xfrm>
        </p:spPr>
        <p:txBody>
          <a:bodyPr/>
          <a:p>
            <a:pPr marL="0" indent="0">
              <a:buNone/>
            </a:pPr>
            <a:r>
              <a:rPr lang="en-US"/>
              <a:t>data avaible: mpg in R</a:t>
            </a:r>
            <a:endParaRPr lang="en-US"/>
          </a:p>
          <a:p>
            <a:pPr marL="0" indent="0">
              <a:buNone/>
            </a:pPr>
            <a:r>
              <a:rPr lang="en-US"/>
              <a:t>p &lt;- ggplot(mpg, aes(cyl, hwy))</a:t>
            </a:r>
            <a:endParaRPr lang="en-US"/>
          </a:p>
          <a:p>
            <a:pPr marL="0" indent="0">
              <a:buNone/>
            </a:pPr>
            <a:r>
              <a:rPr lang="en-US"/>
              <a:t>p + geom_point()</a:t>
            </a:r>
            <a:endParaRPr lang="en-US"/>
          </a:p>
          <a:p>
            <a:pPr marL="0" indent="0">
              <a:buNone/>
            </a:pPr>
            <a:r>
              <a:rPr lang="en-US"/>
              <a:t>p + geom_jitter() [p + geom_point(position="jitter")]</a:t>
            </a:r>
            <a:endParaRPr lang="en-US"/>
          </a:p>
          <a:p>
            <a:pPr marL="0" indent="0">
              <a:buNone/>
            </a:pPr>
            <a:r>
              <a:rPr lang="en-US"/>
              <a:t>p + geom_jitter(aes(colour = class))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5865" y="117475"/>
            <a:ext cx="2633345" cy="2681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117475"/>
            <a:ext cx="2824480" cy="2834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30" y="3103880"/>
            <a:ext cx="3409950" cy="3487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10" y="4885690"/>
            <a:ext cx="4104005" cy="15182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3830" y="962025"/>
            <a:ext cx="57981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Typically a </a:t>
            </a:r>
            <a:r>
              <a:rPr lang="en-US" sz="2000" b="1"/>
              <a:t>scatter plot</a:t>
            </a:r>
            <a:r>
              <a:rPr lang="en-US" sz="2000"/>
              <a:t> is </a:t>
            </a:r>
            <a:r>
              <a:rPr lang="en-US" sz="2000" b="1"/>
              <a:t>better</a:t>
            </a:r>
            <a:r>
              <a:rPr lang="en-US" sz="2000"/>
              <a:t> when showing the </a:t>
            </a:r>
            <a:r>
              <a:rPr lang="en-US" sz="2000" b="1"/>
              <a:t>relationship</a:t>
            </a:r>
            <a:r>
              <a:rPr lang="en-US" sz="2000"/>
              <a:t> between two variables which was not important in this specific case. A </a:t>
            </a:r>
            <a:r>
              <a:rPr lang="en-US" sz="2000" b="1"/>
              <a:t>jitter plot</a:t>
            </a:r>
            <a:r>
              <a:rPr lang="en-US" sz="2000"/>
              <a:t> is better to show the </a:t>
            </a:r>
            <a:r>
              <a:rPr lang="en-US" sz="2000" b="1"/>
              <a:t>distribution of data</a:t>
            </a:r>
            <a:r>
              <a:rPr lang="en-US" sz="2000"/>
              <a:t> using a randomized x-axis to disperse the points.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" y="-116205"/>
            <a:ext cx="10515600" cy="1325563"/>
          </a:xfrm>
        </p:spPr>
        <p:txBody>
          <a:bodyPr/>
          <a:p>
            <a:pPr algn="ctr"/>
            <a:r>
              <a:rPr lang="en-US" altLang="vi-VN" sz="3200">
                <a:sym typeface="+mn-ea"/>
              </a:rPr>
              <a:t>import</a:t>
            </a:r>
            <a:r>
              <a:rPr lang="vi-VN" altLang="en-US" sz="3200">
                <a:sym typeface="+mn-ea"/>
              </a:rPr>
              <a:t> data </a:t>
            </a:r>
            <a:endParaRPr lang="vi-VN" alt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85" y="1498600"/>
            <a:ext cx="10386695" cy="287147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sz="2800" dirty="0" smtClean="0">
                <a:sym typeface="+mn-ea"/>
              </a:rPr>
              <a:t>read.csv(), </a:t>
            </a:r>
            <a:r>
              <a:rPr lang="en-US" sz="2800" dirty="0" err="1" smtClean="0">
                <a:sym typeface="+mn-ea"/>
              </a:rPr>
              <a:t>read.table</a:t>
            </a:r>
            <a:r>
              <a:rPr lang="en-US" sz="2800" dirty="0" smtClean="0">
                <a:sym typeface="+mn-ea"/>
              </a:rPr>
              <a:t>(), </a:t>
            </a:r>
            <a:r>
              <a:rPr lang="en-US" sz="2800" dirty="0" err="1" smtClean="0">
                <a:sym typeface="+mn-ea"/>
              </a:rPr>
              <a:t>read.excel</a:t>
            </a:r>
            <a:r>
              <a:rPr lang="en-US" sz="2800" dirty="0" smtClean="0">
                <a:sym typeface="+mn-ea"/>
              </a:rPr>
              <a:t>(), </a:t>
            </a:r>
            <a:r>
              <a:rPr lang="en-US" sz="2800" dirty="0" err="1" smtClean="0">
                <a:sym typeface="+mn-ea"/>
              </a:rPr>
              <a:t>fread</a:t>
            </a:r>
            <a:r>
              <a:rPr lang="en-US" sz="2800" dirty="0" smtClean="0">
                <a:sym typeface="+mn-ea"/>
              </a:rPr>
              <a:t>() </a:t>
            </a:r>
            <a:r>
              <a:rPr lang="en-US" sz="2800" i="1" dirty="0" smtClean="0">
                <a:sym typeface="+mn-ea"/>
              </a:rPr>
              <a:t>(package </a:t>
            </a:r>
            <a:r>
              <a:rPr lang="en-US" sz="2800" i="1" dirty="0" err="1" smtClean="0">
                <a:sym typeface="+mn-ea"/>
              </a:rPr>
              <a:t>data.table</a:t>
            </a:r>
            <a:r>
              <a:rPr lang="en-US" sz="2800" i="1" dirty="0" smtClean="0">
                <a:sym typeface="+mn-ea"/>
              </a:rPr>
              <a:t>), </a:t>
            </a:r>
            <a:r>
              <a:rPr lang="en-US" sz="2800" dirty="0" smtClean="0">
                <a:sym typeface="+mn-ea"/>
              </a:rPr>
              <a:t>load()</a:t>
            </a:r>
            <a:endParaRPr lang="en-US" sz="2800" dirty="0" smtClean="0"/>
          </a:p>
          <a:p>
            <a:pPr marL="0" indent="0" algn="l">
              <a:buNone/>
            </a:pPr>
            <a:r>
              <a:rPr lang="en-US" sz="2800" dirty="0" smtClean="0">
                <a:sym typeface="+mn-ea"/>
              </a:rPr>
              <a:t>or </a:t>
            </a:r>
            <a:r>
              <a:rPr lang="en-US" sz="2800" dirty="0" err="1" smtClean="0">
                <a:sym typeface="+mn-ea"/>
              </a:rPr>
              <a:t>choose.files</a:t>
            </a:r>
            <a:r>
              <a:rPr lang="en-US" sz="2800" dirty="0" smtClean="0">
                <a:sym typeface="+mn-ea"/>
              </a:rPr>
              <a:t>(); load(files= 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Text Box 4"/>
          <p:cNvSpPr txBox="1"/>
          <p:nvPr/>
        </p:nvSpPr>
        <p:spPr>
          <a:xfrm>
            <a:off x="144780" y="4156075"/>
            <a:ext cx="81686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data &lt;</a:t>
            </a:r>
            <a:r>
              <a:rPr lang="vi-VN" altLang="en-US">
                <a:sym typeface="+mn-ea"/>
              </a:rPr>
              <a:t>- </a:t>
            </a:r>
            <a:r>
              <a:rPr lang="en-US">
                <a:solidFill>
                  <a:srgbClr val="FF0000"/>
                </a:solidFill>
                <a:sym typeface="+mn-ea"/>
              </a:rPr>
              <a:t>read.csv</a:t>
            </a:r>
            <a:r>
              <a:rPr lang="en-US">
                <a:sym typeface="+mn-ea"/>
              </a:rPr>
              <a:t>(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"/home/acer/Documents/DATA/DATA_VISUALIZATION/data/clinical.csv",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header=TRUE)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1"/>
          <a:srcRect b="22115"/>
          <a:stretch>
            <a:fillRect/>
          </a:stretch>
        </p:blipFill>
        <p:spPr>
          <a:xfrm>
            <a:off x="8313420" y="3576955"/>
            <a:ext cx="2919730" cy="23571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1220"/>
          </a:xfrm>
        </p:spPr>
        <p:txBody>
          <a:bodyPr/>
          <a:p>
            <a:r>
              <a:rPr lang="en-US">
                <a:sym typeface="+mn-ea"/>
              </a:rPr>
              <a:t>geom_point () - </a:t>
            </a:r>
            <a:r>
              <a:rPr lang="vi-VN" altLang="en-US">
                <a:sym typeface="+mn-ea"/>
              </a:rPr>
              <a:t>Bubble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88630" y="644525"/>
            <a:ext cx="4103370" cy="4086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1389380"/>
            <a:ext cx="46183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library(ggplot2)</a:t>
            </a:r>
            <a:endParaRPr lang="en-US"/>
          </a:p>
          <a:p>
            <a:r>
              <a:rPr lang="en-US"/>
              <a:t>library(dplyr)</a:t>
            </a:r>
            <a:endParaRPr lang="en-US"/>
          </a:p>
          <a:p>
            <a:r>
              <a:rPr lang="en-US" b="1"/>
              <a:t>library(gapminder)</a:t>
            </a:r>
            <a:endParaRPr lang="en-US"/>
          </a:p>
          <a:p>
            <a:r>
              <a:rPr lang="en-US"/>
              <a:t>data &lt;- gapminder %&gt;% filter(year=="2007") %&gt;% dplyr::select(-year)</a:t>
            </a:r>
            <a:endParaRPr lang="en-US"/>
          </a:p>
          <a:p>
            <a:r>
              <a:rPr lang="en-US"/>
              <a:t>data %&gt;%</a:t>
            </a:r>
            <a:endParaRPr lang="en-US"/>
          </a:p>
          <a:p>
            <a:r>
              <a:rPr lang="en-US"/>
              <a:t>  arrange(desc(pop)) %&gt;%</a:t>
            </a:r>
            <a:endParaRPr lang="en-US"/>
          </a:p>
          <a:p>
            <a:r>
              <a:rPr lang="en-US"/>
              <a:t>  mutate(country = factor(country, country)) %&gt;%</a:t>
            </a:r>
            <a:endParaRPr lang="en-US"/>
          </a:p>
          <a:p>
            <a:r>
              <a:rPr lang="en-US"/>
              <a:t>  </a:t>
            </a:r>
            <a:r>
              <a:rPr lang="en-US" b="1"/>
              <a:t>ggplot(aes(x=gdpPercap, y=lifeExp, size=pop, color=continent)) +</a:t>
            </a:r>
            <a:endParaRPr lang="en-US" b="1"/>
          </a:p>
          <a:p>
            <a:r>
              <a:rPr lang="en-US" b="1"/>
              <a:t>    geom_point(alpha=0.5) +</a:t>
            </a:r>
            <a:endParaRPr lang="en-US" b="1"/>
          </a:p>
          <a:p>
            <a:r>
              <a:rPr lang="en-US" b="1"/>
              <a:t>    scale_size(range = c(.1, 24), name="Population (M)")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55" y="1135380"/>
            <a:ext cx="3465830" cy="31045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34965" y="5353685"/>
            <a:ext cx="4373245" cy="1198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first two dimensions for coordinates</a:t>
            </a:r>
            <a:r>
              <a:rPr lang="vi-VN" alt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vi-VN" altLang="en-US"/>
              <a:t>thrid</a:t>
            </a:r>
            <a:r>
              <a:rPr lang="en-US"/>
              <a:t> dimension is for color and the fourth as size.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865" y="695960"/>
            <a:ext cx="4472940" cy="682625"/>
          </a:xfrm>
        </p:spPr>
        <p:txBody>
          <a:bodyPr/>
          <a:p>
            <a:pPr algn="ctr"/>
            <a:r>
              <a:rPr lang="vi-VN" altLang="en-US"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plot</a:t>
            </a:r>
            <a:endParaRPr lang="vi-VN" altLang="en-US" sz="36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8585"/>
            <a:ext cx="3611245" cy="5836920"/>
          </a:xfrm>
        </p:spPr>
        <p:txBody>
          <a:bodyPr/>
          <a:p>
            <a:pPr algn="l"/>
            <a:r>
              <a:rPr lang="en-US" sz="1600"/>
              <a:t>library(gapminder)</a:t>
            </a:r>
            <a:endParaRPr lang="en-US" sz="1600"/>
          </a:p>
          <a:p>
            <a:pPr algn="l"/>
            <a:r>
              <a:rPr lang="en-US" sz="1600"/>
              <a:t>library(dplyr)</a:t>
            </a:r>
            <a:endParaRPr lang="en-US" sz="1600"/>
          </a:p>
          <a:p>
            <a:pPr algn="l"/>
            <a:r>
              <a:rPr lang="en-US" sz="1600"/>
              <a:t>plotdata &lt;- filter(gapminder, </a:t>
            </a:r>
            <a:endParaRPr lang="en-US" sz="1600"/>
          </a:p>
          <a:p>
            <a:pPr algn="l"/>
            <a:r>
              <a:rPr lang="en-US" sz="1600"/>
              <a:t>    country == "United States")</a:t>
            </a:r>
            <a:endParaRPr lang="en-US" sz="1600"/>
          </a:p>
          <a:p>
            <a:pPr algn="l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simple line plot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600"/>
              <a:t>ggplot(plotdata, </a:t>
            </a:r>
            <a:endParaRPr lang="en-US" sz="1600"/>
          </a:p>
          <a:p>
            <a:pPr algn="l"/>
            <a:r>
              <a:rPr lang="en-US" sz="1600"/>
              <a:t>       aes(x = year, </a:t>
            </a:r>
            <a:endParaRPr lang="en-US" sz="1600"/>
          </a:p>
          <a:p>
            <a:pPr algn="l"/>
            <a:r>
              <a:rPr lang="en-US" sz="1600"/>
              <a:t>           y = lifeExp)) +</a:t>
            </a:r>
            <a:r>
              <a:rPr lang="vi-VN" altLang="en-US" sz="1600"/>
              <a:t> </a:t>
            </a:r>
            <a:r>
              <a:rPr lang="en-US" sz="1600"/>
              <a:t>geom_line()</a:t>
            </a:r>
            <a:endParaRPr lang="en-US" sz="1600"/>
          </a:p>
          <a:p>
            <a:pPr algn="l"/>
            <a:endParaRPr lang="vi-V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635" y="-1270"/>
            <a:ext cx="8533130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>
                <a:sym typeface="+mn-ea"/>
              </a:rPr>
              <a:t>Quantitative vs. Quantitative</a:t>
            </a:r>
            <a:endParaRPr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2495" y="210185"/>
            <a:ext cx="3284220" cy="330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611245" y="1378585"/>
            <a:ext cx="43599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line plot with points</a:t>
            </a:r>
            <a:r>
              <a:rPr lang="vi-V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ggplot(plotdata, 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aes(x = year, 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    y = lifeExp)) +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</a:t>
            </a:r>
            <a:r>
              <a:rPr lang="en-US">
                <a:solidFill>
                  <a:srgbClr val="FF0000"/>
                </a:solidFill>
                <a:sym typeface="+mn-ea"/>
              </a:rPr>
              <a:t>geom_line</a:t>
            </a:r>
            <a:r>
              <a:rPr lang="en-US">
                <a:sym typeface="+mn-ea"/>
              </a:rPr>
              <a:t>(size = 1.5, 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     color = "lightgrey") +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</a:t>
            </a:r>
            <a:r>
              <a:rPr lang="en-US">
                <a:solidFill>
                  <a:srgbClr val="FF0000"/>
                </a:solidFill>
                <a:sym typeface="+mn-ea"/>
              </a:rPr>
              <a:t>geom_point</a:t>
            </a:r>
            <a:r>
              <a:rPr lang="en-US">
                <a:sym typeface="+mn-ea"/>
              </a:rPr>
              <a:t>(size = 3, 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      color = "steelblue") +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labs(y = "Life Expectancy (years)", 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x = "Year",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title = "Life expectancy changes over time",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subtitle = "United States (1952-2007)",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ym typeface="+mn-ea"/>
              </a:rPr>
              <a:t>       caption = "Source: http://www.gapminder.org/data/")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35" y="3841750"/>
            <a:ext cx="4142105" cy="28879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15335" y="1416685"/>
            <a:ext cx="0" cy="4239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234315"/>
            <a:ext cx="10515600" cy="1325563"/>
          </a:xfrm>
        </p:spPr>
        <p:txBody>
          <a:bodyPr/>
          <a:p>
            <a:r>
              <a:rPr lang="en-US" sz="3600"/>
              <a:t>Univariate Graphs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" y="1499235"/>
            <a:ext cx="5342255" cy="4351655"/>
          </a:xfrm>
        </p:spPr>
        <p:txBody>
          <a:bodyPr/>
          <a:p>
            <a:r>
              <a:rPr lang="en-US"/>
              <a:t>Univariate graphs plot the distribution of data from a single variable. </a:t>
            </a:r>
            <a:endParaRPr lang="en-US"/>
          </a:p>
          <a:p>
            <a:r>
              <a:rPr lang="en-US"/>
              <a:t>The variable can be</a:t>
            </a:r>
            <a:r>
              <a:rPr lang="vi-VN" altLang="en-US"/>
              <a:t>:</a:t>
            </a:r>
            <a:endParaRPr lang="vi-VN" altLang="en-US"/>
          </a:p>
          <a:p>
            <a:pPr marL="440055" indent="-210185"/>
            <a:r>
              <a:rPr lang="vi-VN" altLang="en-US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ategorical </a:t>
            </a:r>
            <a:r>
              <a:rPr lang="en-US"/>
              <a:t>(e.g., race, sex)</a:t>
            </a:r>
            <a:r>
              <a:rPr lang="vi-VN" altLang="en-US"/>
              <a:t>: bar chart, pie chart</a:t>
            </a:r>
            <a:endParaRPr lang="vi-VN" altLang="en-US"/>
          </a:p>
          <a:p>
            <a:pPr indent="94615"/>
            <a:r>
              <a:rPr lang="en-US"/>
              <a:t> </a:t>
            </a:r>
            <a:r>
              <a:rPr lang="vi-VN" altLang="en-US">
                <a:solidFill>
                  <a:srgbClr val="FF0000"/>
                </a:solidFill>
              </a:rPr>
              <a:t>Q</a:t>
            </a:r>
            <a:r>
              <a:rPr lang="en-US">
                <a:solidFill>
                  <a:srgbClr val="FF0000"/>
                </a:solidFill>
              </a:rPr>
              <a:t>uantitative</a:t>
            </a:r>
            <a:r>
              <a:rPr lang="en-US"/>
              <a:t> (e.g., age, weight)</a:t>
            </a:r>
            <a:r>
              <a:rPr lang="vi-VN" altLang="en-US"/>
              <a:t>: </a:t>
            </a:r>
            <a:r>
              <a:rPr lang="en-US" altLang="vi-VN"/>
              <a:t>histogram, density, dot chart</a:t>
            </a:r>
            <a:endParaRPr lang="en-US" altLang="vi-V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972175" y="1457325"/>
            <a:ext cx="5727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Bivariate graphs display the relationship between two variables</a:t>
            </a:r>
            <a:endParaRPr lang="en-US"/>
          </a:p>
          <a:p>
            <a:pPr indent="36195"/>
            <a:r>
              <a:rPr lang="en-US"/>
              <a:t> </a:t>
            </a:r>
            <a:r>
              <a:rPr lang="en-US" altLang="vi-VN">
                <a:solidFill>
                  <a:srgbClr val="FF0000"/>
                </a:solidFill>
              </a:rPr>
              <a:t>Categorical vs. Categorical</a:t>
            </a:r>
            <a:r>
              <a:rPr lang="en-US" altLang="vi-VN"/>
              <a:t>: Stacked bar chart, Grouped bar chart, Segmented bar chart</a:t>
            </a:r>
            <a:endParaRPr lang="en-US" altLang="vi-VN"/>
          </a:p>
          <a:p>
            <a:pPr indent="94615"/>
            <a:r>
              <a:rPr lang="en-US" altLang="vi-VN"/>
              <a:t> </a:t>
            </a:r>
            <a:r>
              <a:rPr lang="en-US" altLang="vi-VN">
                <a:solidFill>
                  <a:srgbClr val="FF0000"/>
                </a:solidFill>
              </a:rPr>
              <a:t>Quantitative vs. Quantitative</a:t>
            </a:r>
            <a:r>
              <a:rPr lang="en-US" altLang="vi-VN"/>
              <a:t>: Scatterplot, Line plot</a:t>
            </a:r>
            <a:endParaRPr lang="en-US" altLang="vi-VN"/>
          </a:p>
          <a:p>
            <a:pPr indent="94615"/>
            <a:r>
              <a:rPr lang="en-US" altLang="vi-VN"/>
              <a:t> </a:t>
            </a:r>
            <a:r>
              <a:rPr lang="en-US" altLang="vi-VN">
                <a:solidFill>
                  <a:srgbClr val="FF0000"/>
                </a:solidFill>
              </a:rPr>
              <a:t>Categorical vs. Quantitative</a:t>
            </a:r>
            <a:r>
              <a:rPr lang="en-US" altLang="vi-VN"/>
              <a:t>: barplot, boxplot, violin plot</a:t>
            </a:r>
            <a:endParaRPr lang="en-US" altLang="vi-VN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590665" y="374015"/>
            <a:ext cx="6089650" cy="10458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Bivariate Graphs </a:t>
            </a:r>
            <a:endParaRPr lang="en-US" sz="36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93080" y="672465"/>
            <a:ext cx="0" cy="467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830" y="625475"/>
            <a:ext cx="9144000" cy="547370"/>
          </a:xfrm>
        </p:spPr>
        <p:txBody>
          <a:bodyPr>
            <a:noAutofit/>
          </a:bodyPr>
          <a:p>
            <a:r>
              <a:rPr lang="vi-VN" altLang="en-US" sz="3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barplot</a:t>
            </a:r>
            <a:endParaRPr lang="vi-VN" altLang="en-US" sz="32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65" y="986155"/>
            <a:ext cx="5270500" cy="4470400"/>
          </a:xfrm>
        </p:spPr>
        <p:txBody>
          <a:bodyPr>
            <a:normAutofit fontScale="70000"/>
          </a:bodyPr>
          <a:p>
            <a:pPr algn="l"/>
            <a:r>
              <a:rPr lang="en-US" sz="2000">
                <a:sym typeface="+mn-ea"/>
              </a:rPr>
              <a:t>data &lt;-read.csv("/home/acer/Documents/DATA/DATA_VISUALIZATION/data/clinical.csv",header=TRUE)</a:t>
            </a:r>
            <a:endParaRPr lang="en-US" sz="2000">
              <a:sym typeface="+mn-ea"/>
            </a:endParaRPr>
          </a:p>
          <a:p>
            <a:pPr algn="l"/>
            <a:r>
              <a:rPr lang="en-US" sz="2000" dirty="0">
                <a:sym typeface="+mn-ea"/>
              </a:rPr>
              <a:t>b &lt;- </a:t>
            </a:r>
            <a:r>
              <a:rPr lang="en-US" sz="2000" dirty="0" smtClean="0">
                <a:sym typeface="+mn-ea"/>
              </a:rPr>
              <a:t>subset (data</a:t>
            </a:r>
            <a:r>
              <a:rPr lang="en-US" sz="2000" dirty="0">
                <a:sym typeface="+mn-ea"/>
              </a:rPr>
              <a:t>[1:10,])</a:t>
            </a:r>
            <a:endParaRPr lang="en-US" sz="2000" dirty="0" err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2000" dirty="0" err="1">
                <a:solidFill>
                  <a:srgbClr val="FF0000"/>
                </a:solidFill>
                <a:sym typeface="+mn-ea"/>
              </a:rPr>
              <a:t>barplot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height </a:t>
            </a:r>
            <a:r>
              <a:rPr lang="en-US" sz="2000" dirty="0">
                <a:sym typeface="+mn-ea"/>
              </a:rPr>
              <a:t>=b</a:t>
            </a:r>
            <a:r>
              <a:rPr lang="en-US" sz="2000" dirty="0" err="1">
                <a:sym typeface="+mn-ea"/>
              </a:rPr>
              <a:t>$Age</a:t>
            </a:r>
            <a:r>
              <a:rPr lang="en-US" sz="2000" dirty="0">
                <a:sym typeface="+mn-ea"/>
              </a:rPr>
              <a:t>, 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names</a:t>
            </a:r>
            <a:r>
              <a:rPr lang="en-US" sz="2000" dirty="0">
                <a:sym typeface="+mn-ea"/>
              </a:rPr>
              <a:t> = </a:t>
            </a:r>
            <a:r>
              <a:rPr lang="en-US" sz="2000" dirty="0" err="1">
                <a:sym typeface="+mn-ea"/>
              </a:rPr>
              <a:t>b$CaseNo,col</a:t>
            </a:r>
            <a:r>
              <a:rPr lang="en-US" sz="2000" dirty="0">
                <a:sym typeface="+mn-ea"/>
              </a:rPr>
              <a:t>="#69b3a2", </a:t>
            </a:r>
            <a:r>
              <a:rPr lang="en-US" sz="2000" dirty="0" err="1">
                <a:sym typeface="+mn-ea"/>
              </a:rPr>
              <a:t>xlab</a:t>
            </a:r>
            <a:r>
              <a:rPr lang="en-US" sz="2000" dirty="0">
                <a:sym typeface="+mn-ea"/>
              </a:rPr>
              <a:t> = "</a:t>
            </a:r>
            <a:r>
              <a:rPr lang="en-US" sz="2000" dirty="0" err="1">
                <a:sym typeface="+mn-ea"/>
              </a:rPr>
              <a:t>CaseNo</a:t>
            </a:r>
            <a:r>
              <a:rPr lang="en-US" sz="2000" dirty="0">
                <a:sym typeface="+mn-ea"/>
              </a:rPr>
              <a:t>", </a:t>
            </a:r>
            <a:r>
              <a:rPr lang="en-US" sz="2000" dirty="0" err="1">
                <a:sym typeface="+mn-ea"/>
              </a:rPr>
              <a:t>ylab</a:t>
            </a:r>
            <a:r>
              <a:rPr lang="en-US" sz="2000" dirty="0">
                <a:sym typeface="+mn-ea"/>
              </a:rPr>
              <a:t> = "Age")</a:t>
            </a:r>
            <a:endParaRPr lang="en-US" sz="2000" dirty="0">
              <a:sym typeface="+mn-ea"/>
            </a:endParaRPr>
          </a:p>
          <a:p>
            <a:pPr algn="l"/>
            <a:r>
              <a:rPr lang="en-US" sz="2000">
                <a:sym typeface="+mn-ea"/>
              </a:rPr>
              <a:t>barplot(height =b$Age, names = b$CaseNo,col="#69b3a2", xlab = "CaseNo", ylab = "Age",xlim=c(0,100),</a:t>
            </a:r>
            <a:r>
              <a:rPr lang="en-US" sz="2000">
                <a:solidFill>
                  <a:srgbClr val="FF0000"/>
                </a:solidFill>
                <a:sym typeface="+mn-ea"/>
              </a:rPr>
              <a:t>horiz=T</a:t>
            </a:r>
            <a:r>
              <a:rPr lang="en-US" sz="2000">
                <a:sym typeface="+mn-ea"/>
              </a:rPr>
              <a:t>)</a:t>
            </a:r>
            <a:endParaRPr lang="en-US" sz="2000"/>
          </a:p>
          <a:p>
            <a:pPr algn="l"/>
            <a:r>
              <a:rPr lang="en-US" sz="2000" dirty="0" err="1">
                <a:sym typeface="+mn-ea"/>
              </a:rPr>
              <a:t>data$class</a:t>
            </a:r>
            <a:r>
              <a:rPr lang="en-US" sz="2000" dirty="0">
                <a:sym typeface="+mn-ea"/>
              </a:rPr>
              <a:t> &lt;- </a:t>
            </a:r>
            <a:r>
              <a:rPr lang="en-US" sz="2000" dirty="0" err="1">
                <a:sym typeface="+mn-ea"/>
              </a:rPr>
              <a:t>ifelse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 err="1">
                <a:sym typeface="+mn-ea"/>
              </a:rPr>
              <a:t>data$CaseNo</a:t>
            </a:r>
            <a:r>
              <a:rPr lang="en-US" sz="2000" dirty="0">
                <a:sym typeface="+mn-ea"/>
              </a:rPr>
              <a:t>=="N1"|data$CaseNo=="N2"|data$CaseNo=="N3"|data$CaseNo=="N4","Control",”Tumor”)</a:t>
            </a:r>
            <a:endParaRPr lang="en-US" sz="2000" dirty="0">
              <a:sym typeface="+mn-ea"/>
            </a:endParaRPr>
          </a:p>
          <a:p>
            <a:pPr algn="l"/>
            <a:r>
              <a:rPr lang="en-US" sz="2000" dirty="0">
                <a:sym typeface="+mn-ea"/>
              </a:rPr>
              <a:t>data</a:t>
            </a:r>
            <a:r>
              <a:rPr lang="en-US" sz="2000" dirty="0" err="1">
                <a:sym typeface="+mn-ea"/>
              </a:rPr>
              <a:t>$CaseNo</a:t>
            </a:r>
            <a:r>
              <a:rPr lang="en-US" sz="2000" dirty="0">
                <a:sym typeface="+mn-ea"/>
              </a:rPr>
              <a:t> &lt;- factor (</a:t>
            </a:r>
            <a:r>
              <a:rPr lang="en-US" sz="2000" dirty="0" err="1">
                <a:sym typeface="+mn-ea"/>
              </a:rPr>
              <a:t>data$CaseNo</a:t>
            </a:r>
            <a:r>
              <a:rPr lang="en-US" sz="2000" dirty="0">
                <a:sym typeface="+mn-ea"/>
              </a:rPr>
              <a:t>, levels=c(1,2,3,4,7,8,9,12,13,14,"N1","N2","N3","N4"))</a:t>
            </a:r>
            <a:endParaRPr lang="en-US" sz="2000" dirty="0"/>
          </a:p>
          <a:p>
            <a:pPr algn="l"/>
            <a:r>
              <a:rPr lang="en-US" sz="2000" dirty="0" err="1">
                <a:sym typeface="+mn-ea"/>
              </a:rPr>
              <a:t>ggplot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 err="1">
                <a:sym typeface="+mn-ea"/>
              </a:rPr>
              <a:t>data,aes</a:t>
            </a:r>
            <a:r>
              <a:rPr lang="en-US" sz="2000" dirty="0">
                <a:sym typeface="+mn-ea"/>
              </a:rPr>
              <a:t>(y=</a:t>
            </a:r>
            <a:r>
              <a:rPr lang="en-US" sz="2000" dirty="0" err="1">
                <a:sym typeface="+mn-ea"/>
              </a:rPr>
              <a:t>Age,x</a:t>
            </a:r>
            <a:r>
              <a:rPr lang="en-US" sz="2000" dirty="0">
                <a:sym typeface="+mn-ea"/>
              </a:rPr>
              <a:t>=</a:t>
            </a:r>
            <a:r>
              <a:rPr lang="en-US" sz="2000" dirty="0" err="1">
                <a:sym typeface="+mn-ea"/>
              </a:rPr>
              <a:t>CaseNo,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fil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l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=class</a:t>
            </a:r>
            <a:r>
              <a:rPr lang="en-US" sz="2000" dirty="0">
                <a:sym typeface="+mn-ea"/>
              </a:rPr>
              <a:t>))+</a:t>
            </a:r>
            <a:r>
              <a:rPr lang="vi-VN" alt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geom_bar</a:t>
            </a:r>
            <a:r>
              <a:rPr lang="en-US" sz="2000" dirty="0">
                <a:sym typeface="+mn-ea"/>
              </a:rPr>
              <a:t>(stat="identity")</a:t>
            </a:r>
            <a:endParaRPr lang="en-US" sz="2000"/>
          </a:p>
          <a:p>
            <a:pPr algn="l"/>
            <a:endParaRPr lang="en-US" sz="2000" dirty="0">
              <a:sym typeface="+mn-ea"/>
            </a:endParaRPr>
          </a:p>
          <a:p>
            <a:pPr algn="l"/>
            <a:endParaRPr lang="en-US"/>
          </a:p>
          <a:p>
            <a:pPr algn="l"/>
            <a:endParaRPr lang="en-US">
              <a:sym typeface="+mn-ea"/>
            </a:endParaRPr>
          </a:p>
          <a:p>
            <a:pPr algn="l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635" y="-1270"/>
            <a:ext cx="9220200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 lang="en-US" altLang="vi-VN">
                <a:sym typeface="+mn-ea"/>
              </a:rPr>
              <a:t>Categorical</a:t>
            </a:r>
            <a:r>
              <a:rPr>
                <a:sym typeface="+mn-ea"/>
              </a:rPr>
              <a:t> vs. Quantitative</a:t>
            </a:r>
            <a:endParaRPr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1905" y="0"/>
            <a:ext cx="3230245" cy="201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70" y="2091055"/>
            <a:ext cx="2799080" cy="2676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15" y="3676015"/>
            <a:ext cx="3140075" cy="301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4966335"/>
            <a:ext cx="3677285" cy="160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275" y="882015"/>
            <a:ext cx="2612390" cy="26073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160" y="3018155"/>
            <a:ext cx="5313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6267" t="27990" r="6630" b="5558"/>
          <a:stretch>
            <a:fillRect/>
          </a:stretch>
        </p:blipFill>
        <p:spPr>
          <a:xfrm>
            <a:off x="607512" y="1818593"/>
            <a:ext cx="5952072" cy="2838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59" y="1449888"/>
            <a:ext cx="4820323" cy="38295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0"/>
            <a:ext cx="10515600" cy="7658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Boxplot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63370" y="864235"/>
            <a:ext cx="650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Boxplot</a:t>
            </a:r>
            <a:endParaRPr lang="en-US" sz="2800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-635" y="-1270"/>
            <a:ext cx="1219263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 lang="en-US" altLang="vi-VN">
                <a:sym typeface="+mn-ea"/>
              </a:rPr>
              <a:t>Categorical</a:t>
            </a:r>
            <a:r>
              <a:rPr>
                <a:sym typeface="+mn-ea"/>
              </a:rPr>
              <a:t> vs. Quantitative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" y="1101090"/>
            <a:ext cx="11630660" cy="99504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boxplot</a:t>
            </a:r>
            <a:r>
              <a:rPr lang="en-US" dirty="0" smtClean="0"/>
              <a:t> (</a:t>
            </a:r>
            <a:r>
              <a:rPr lang="en-US" b="1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xlab</a:t>
            </a:r>
            <a:r>
              <a:rPr lang="en-US" dirty="0" smtClean="0"/>
              <a:t>, </a:t>
            </a:r>
            <a:r>
              <a:rPr lang="en-US" dirty="0" err="1" smtClean="0"/>
              <a:t>ylab</a:t>
            </a:r>
            <a:r>
              <a:rPr lang="en-US" dirty="0" smtClean="0"/>
              <a:t>, main, border, col, </a:t>
            </a:r>
            <a:r>
              <a:rPr lang="en-US" dirty="0" err="1" smtClean="0"/>
              <a:t>xlim</a:t>
            </a:r>
            <a:r>
              <a:rPr lang="en-US" dirty="0" smtClean="0"/>
              <a:t>, </a:t>
            </a:r>
            <a:r>
              <a:rPr lang="en-US" dirty="0" err="1" smtClean="0"/>
              <a:t>ylim</a:t>
            </a:r>
            <a:r>
              <a:rPr lang="en-US" dirty="0" smtClean="0"/>
              <a:t>, horizontal)</a:t>
            </a:r>
            <a:endParaRPr lang="en-US" dirty="0" smtClean="0"/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boxplot</a:t>
            </a:r>
            <a:r>
              <a:rPr lang="en-US" dirty="0" smtClean="0"/>
              <a:t> ( </a:t>
            </a:r>
            <a:r>
              <a:rPr lang="en-US" b="1" dirty="0" err="1" smtClean="0"/>
              <a:t>var</a:t>
            </a:r>
            <a:r>
              <a:rPr lang="en-US" dirty="0" smtClean="0"/>
              <a:t> ~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  <a:r>
              <a:rPr lang="en-US" dirty="0" smtClean="0"/>
              <a:t>, </a:t>
            </a:r>
            <a:r>
              <a:rPr lang="en-US" dirty="0" err="1" smtClean="0"/>
              <a:t>xlab</a:t>
            </a:r>
            <a:r>
              <a:rPr lang="en-US" dirty="0" smtClean="0"/>
              <a:t>, </a:t>
            </a:r>
            <a:r>
              <a:rPr lang="en-US" dirty="0" err="1" smtClean="0"/>
              <a:t>ylab,main</a:t>
            </a:r>
            <a:r>
              <a:rPr lang="en-US" dirty="0" smtClean="0"/>
              <a:t>, </a:t>
            </a:r>
            <a:r>
              <a:rPr lang="en-US" dirty="0" err="1" smtClean="0"/>
              <a:t>xlim</a:t>
            </a:r>
            <a:r>
              <a:rPr lang="en-US" dirty="0" smtClean="0"/>
              <a:t>, </a:t>
            </a:r>
            <a:r>
              <a:rPr lang="en-US" dirty="0" err="1" smtClean="0"/>
              <a:t>ylim</a:t>
            </a:r>
            <a:r>
              <a:rPr lang="en-US" dirty="0" smtClean="0"/>
              <a:t>, border, col, horizontal)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1788" y="4226094"/>
            <a:ext cx="4053376" cy="2631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66" y="2096356"/>
            <a:ext cx="4424234" cy="2902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1" y="4484139"/>
            <a:ext cx="3632525" cy="15072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050" y="2361002"/>
            <a:ext cx="7175849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head(clinical)</a:t>
            </a:r>
            <a:endParaRPr lang="en-US" sz="2000" dirty="0"/>
          </a:p>
          <a:p>
            <a:r>
              <a:rPr lang="en-US" sz="2000" dirty="0"/>
              <a:t>boxplot(</a:t>
            </a:r>
            <a:r>
              <a:rPr lang="en-US" sz="2000" dirty="0" err="1"/>
              <a:t>clinical$Age,col</a:t>
            </a:r>
            <a:r>
              <a:rPr lang="en-US" sz="2000" dirty="0"/>
              <a:t>="green",</a:t>
            </a:r>
            <a:r>
              <a:rPr lang="en-US" sz="2000" dirty="0" err="1"/>
              <a:t>xlab</a:t>
            </a:r>
            <a:r>
              <a:rPr lang="en-US" sz="2000" dirty="0"/>
              <a:t>="Age")</a:t>
            </a:r>
            <a:endParaRPr lang="en-US" sz="2000" dirty="0"/>
          </a:p>
          <a:p>
            <a:r>
              <a:rPr lang="en-US" sz="2000" dirty="0"/>
              <a:t>boxplot(</a:t>
            </a:r>
            <a:r>
              <a:rPr lang="en-US" sz="2000" dirty="0" err="1"/>
              <a:t>clinical$Age</a:t>
            </a:r>
            <a:r>
              <a:rPr lang="en-US" sz="2000" dirty="0"/>
              <a:t> ~ </a:t>
            </a:r>
            <a:r>
              <a:rPr lang="en-US" sz="2000" dirty="0" err="1"/>
              <a:t>clinical$Gender,col</a:t>
            </a:r>
            <a:r>
              <a:rPr lang="en-US" sz="2000" dirty="0"/>
              <a:t>=c("</a:t>
            </a:r>
            <a:r>
              <a:rPr lang="en-US" sz="2000" dirty="0" err="1"/>
              <a:t>green","red</a:t>
            </a:r>
            <a:r>
              <a:rPr lang="en-US" sz="2000" dirty="0"/>
              <a:t>"),</a:t>
            </a:r>
            <a:r>
              <a:rPr lang="en-US" sz="2000" dirty="0" err="1"/>
              <a:t>xlab</a:t>
            </a:r>
            <a:r>
              <a:rPr lang="en-US" sz="2000" dirty="0"/>
              <a:t> = "Age", </a:t>
            </a:r>
            <a:r>
              <a:rPr lang="en-US" sz="2000" dirty="0" err="1" smtClean="0"/>
              <a:t>ylab</a:t>
            </a:r>
            <a:r>
              <a:rPr lang="en-US" sz="2000" dirty="0" smtClean="0"/>
              <a:t> </a:t>
            </a:r>
            <a:r>
              <a:rPr lang="en-US" sz="2000" dirty="0"/>
              <a:t>= "</a:t>
            </a:r>
            <a:r>
              <a:rPr lang="en-US" sz="2000" dirty="0" err="1"/>
              <a:t>Gender",</a:t>
            </a:r>
            <a:r>
              <a:rPr lang="en-US" sz="2000" dirty="0" err="1">
                <a:solidFill>
                  <a:srgbClr val="FF0000"/>
                </a:solidFill>
              </a:rPr>
              <a:t>horizontal</a:t>
            </a:r>
            <a:r>
              <a:rPr lang="en-US" sz="2000" dirty="0">
                <a:solidFill>
                  <a:srgbClr val="FF0000"/>
                </a:solidFill>
              </a:rPr>
              <a:t> = T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-635" y="-1270"/>
            <a:ext cx="12193270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Bivariate Graphs</a:t>
            </a:r>
            <a:r>
              <a:rPr lang="vi-VN" altLang="en-US">
                <a:sym typeface="+mn-ea"/>
              </a:rPr>
              <a:t> -</a:t>
            </a:r>
            <a:r>
              <a:rPr lang="en-US" altLang="vi-VN">
                <a:sym typeface="+mn-ea"/>
              </a:rPr>
              <a:t> </a:t>
            </a:r>
            <a:r>
              <a:rPr lang="en-US" altLang="vi-VN">
                <a:sym typeface="+mn-ea"/>
              </a:rPr>
              <a:t>Categorical</a:t>
            </a:r>
            <a:r>
              <a:rPr>
                <a:sym typeface="+mn-ea"/>
              </a:rPr>
              <a:t> vs. Quantitative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1390"/>
            <a:ext cx="8046720" cy="1647825"/>
          </a:xfrm>
        </p:spPr>
        <p:txBody>
          <a:bodyPr>
            <a:normAutofit lnSpcReduction="20000"/>
          </a:bodyPr>
          <a:p>
            <a:pPr algn="l"/>
            <a:r>
              <a:rPr lang="en-US" sz="2000" b="1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Basic boxplot</a:t>
            </a:r>
            <a:endParaRPr lang="en-US" sz="2000" b="1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  <a:p>
            <a:pPr algn="l"/>
            <a:r>
              <a:rPr lang="en-US" sz="1800">
                <a:sym typeface="+mn-ea"/>
              </a:rPr>
              <a:t>ggplot(data,aes(y=Age, x=Gender,fill=Gender))+geom_boxplot()</a:t>
            </a:r>
            <a:endParaRPr lang="en-US" sz="1800">
              <a:sym typeface="+mn-ea"/>
            </a:endParaRPr>
          </a:p>
          <a:p>
            <a:pPr algn="l"/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Boxplot with individual data points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/>
              <a:t>ggplot(data,aes(y=Age, x=Gender,fill=Gender))+geom_boxplot()+geom_jitter(size=1.95)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8490" y="46355"/>
            <a:ext cx="2601595" cy="2726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85" y="0"/>
            <a:ext cx="2789555" cy="2819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0" y="2609215"/>
            <a:ext cx="71126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Basic Violin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 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/>
              <a:t>ggplot(data,aes(y=Age, x=Gender,fill=Gender))+geom_violin()</a:t>
            </a:r>
            <a:endParaRPr lang="en-US"/>
          </a:p>
          <a:p>
            <a:endParaRPr lang="en-US"/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Violint with jitter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/>
              <a:t>ggplot(data,aes(y=Age, x=Gender,fill=Gender))+geom_violin()+geom_jitter(size=1.9)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30" y="3315970"/>
            <a:ext cx="2876550" cy="289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l="427"/>
          <a:stretch>
            <a:fillRect/>
          </a:stretch>
        </p:blipFill>
        <p:spPr>
          <a:xfrm>
            <a:off x="6601460" y="3285490"/>
            <a:ext cx="2907030" cy="2929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-635" y="-1270"/>
            <a:ext cx="6768465" cy="69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latin typeface="Arial Black" panose="020B0A04020102020204" charset="0"/>
                <a:cs typeface="Arial Black" panose="020B0A04020102020204" charset="0"/>
                <a:sym typeface="+mn-ea"/>
              </a:rPr>
              <a:t>Bivariate Graphs</a:t>
            </a:r>
            <a:r>
              <a:rPr lang="vi-VN" altLang="en-US" sz="2000">
                <a:latin typeface="Arial Black" panose="020B0A04020102020204" charset="0"/>
                <a:cs typeface="Arial Black" panose="020B0A04020102020204" charset="0"/>
                <a:sym typeface="+mn-ea"/>
              </a:rPr>
              <a:t> -</a:t>
            </a:r>
            <a:r>
              <a:rPr lang="en-US" altLang="vi-VN" sz="2000">
                <a:latin typeface="Arial Black" panose="020B0A04020102020204" charset="0"/>
                <a:cs typeface="Arial Black" panose="020B0A04020102020204" charset="0"/>
                <a:sym typeface="+mn-ea"/>
              </a:rPr>
              <a:t> Categorical</a:t>
            </a:r>
            <a:r>
              <a:rPr sz="2000">
                <a:latin typeface="Arial Black" panose="020B0A04020102020204" charset="0"/>
                <a:cs typeface="Arial Black" panose="020B0A04020102020204" charset="0"/>
                <a:sym typeface="+mn-ea"/>
              </a:rPr>
              <a:t> vs. Quantitative</a:t>
            </a:r>
            <a:endParaRPr sz="2000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695" y="147"/>
            <a:ext cx="9144000" cy="7848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HISTOGRAM AND BARPLOT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9967" y="996077"/>
          <a:ext cx="8968105" cy="317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055"/>
                <a:gridCol w="4299043"/>
              </a:tblGrid>
              <a:tr h="6483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Histogram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Bar</a:t>
                      </a:r>
                      <a:r>
                        <a:rPr lang="en-US" sz="2000" baseline="0" dirty="0" err="1" smtClean="0"/>
                        <a:t>plot</a:t>
                      </a:r>
                      <a:endParaRPr lang="en-US" sz="2000" dirty="0"/>
                    </a:p>
                  </a:txBody>
                  <a:tcPr anchor="ctr"/>
                </a:tc>
              </a:tr>
              <a:tr h="578585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distributions of variables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variables</a:t>
                      </a:r>
                      <a:endParaRPr lang="en-US" sz="2000" dirty="0"/>
                    </a:p>
                  </a:txBody>
                  <a:tcPr anchor="ctr"/>
                </a:tc>
              </a:tr>
              <a:tr h="791048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 (numerical) data (continuous)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data</a:t>
                      </a:r>
                      <a:endParaRPr lang="en-US" sz="2000" dirty="0"/>
                    </a:p>
                  </a:txBody>
                  <a:tcPr anchor="ctr"/>
                </a:tc>
              </a:tr>
              <a:tr h="578585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make sense to rearrange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bars can be rearranged</a:t>
                      </a:r>
                      <a:endParaRPr lang="en-US" sz="2000" dirty="0"/>
                    </a:p>
                  </a:txBody>
                  <a:tcPr anchor="ctr"/>
                </a:tc>
              </a:tr>
              <a:tr h="5785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space</a:t>
                      </a:r>
                      <a:r>
                        <a:rPr lang="en-US" sz="2000" baseline="0" dirty="0" smtClean="0"/>
                        <a:t> between the columns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space between the columns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535" y="4171315"/>
            <a:ext cx="5261610" cy="243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7"/>
            <a:ext cx="9144000" cy="84071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HISTOGRAM AND BOXPLOT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210" y="7741692"/>
            <a:ext cx="7612189" cy="180322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2522" y="1018997"/>
          <a:ext cx="8654415" cy="235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099"/>
                <a:gridCol w="4327099"/>
              </a:tblGrid>
              <a:tr h="631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 anchor="ctr"/>
                </a:tc>
              </a:tr>
              <a:tr h="10891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"/>
                        </a:rPr>
                        <a:t>probability distribution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Comparing between several data sets.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(distribution is symmetric or skewed)</a:t>
                      </a:r>
                      <a:endParaRPr lang="en-US" dirty="0"/>
                    </a:p>
                  </a:txBody>
                  <a:tcPr anchor="ctr"/>
                </a:tc>
              </a:tr>
              <a:tr h="63098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Min, mean, 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Min,</a:t>
                      </a:r>
                      <a:r>
                        <a:rPr lang="en-US" baseline="0" dirty="0" smtClean="0"/>
                        <a:t> median, max and quartile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https://citoolkit.com/wp-content/uploads/articles/box_plot_symmetric_distribu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r="8161"/>
          <a:stretch>
            <a:fillRect/>
          </a:stretch>
        </p:blipFill>
        <p:spPr bwMode="auto">
          <a:xfrm>
            <a:off x="6805683" y="3978173"/>
            <a:ext cx="5233328" cy="20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3713" y="5235870"/>
            <a:ext cx="66419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 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histograms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are better in determining the underlying distribution of the data, 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box plots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allow you to compare multiple data sets better than histograms as they are less detailed and take up less space.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85" y="3414395"/>
            <a:ext cx="6179820" cy="18211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26000" y="-217805"/>
            <a:ext cx="6253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396875"/>
            <a:ext cx="10515600" cy="1325563"/>
          </a:xfrm>
        </p:spPr>
        <p:txBody>
          <a:bodyPr>
            <a:normAutofit/>
          </a:bodyPr>
          <a:p>
            <a:r>
              <a:rPr lang="en-US" altLang="en-US">
                <a:effectLst/>
              </a:rPr>
              <a:t>install.packages(“data.table”)</a:t>
            </a:r>
            <a:br>
              <a:rPr lang="en-US" altLang="en-US">
                <a:effectLst/>
              </a:rPr>
            </a:br>
            <a:r>
              <a:rPr lang="en-US" altLang="en-US">
                <a:effectLst/>
              </a:rPr>
              <a:t>library(data.table)</a:t>
            </a:r>
            <a:endParaRPr lang="en-US" alt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605" y="1603375"/>
            <a:ext cx="3823970" cy="454660"/>
          </a:xfrm>
          <a:solidFill>
            <a:schemeClr val="bg2">
              <a:lumMod val="90000"/>
            </a:schemeClr>
          </a:solidFill>
        </p:spPr>
        <p:txBody>
          <a:bodyPr/>
          <a:p>
            <a:pPr marL="0" indent="0" algn="ctr">
              <a:buNone/>
            </a:pPr>
            <a:r>
              <a:rPr lang="en-US" altLang="en-US" b="1"/>
              <a:t>fread() function 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5336540" y="6297930"/>
            <a:ext cx="6731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https://www.youtube.com/watch?v=opai4Wmp6Zo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43280" y="2575560"/>
            <a:ext cx="7479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It's simply works</a:t>
            </a:r>
            <a:endParaRPr lang="en-US" altLang="en-US"/>
          </a:p>
          <a:p>
            <a:r>
              <a:rPr lang="en-US" altLang="en-US"/>
              <a:t>Extremely fast</a:t>
            </a:r>
            <a:endParaRPr lang="en-US" altLang="en-US"/>
          </a:p>
          <a:p>
            <a:r>
              <a:rPr lang="en-US" altLang="en-US"/>
              <a:t>Improved read.table()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21715" y="4392295"/>
            <a:ext cx="1104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data &lt;- fread('/home/acer/Downloads/dowload/data.tsv', header=T)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11150" y="4023995"/>
            <a:ext cx="168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Example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90" y="1680845"/>
            <a:ext cx="9144000" cy="1381760"/>
          </a:xfrm>
        </p:spPr>
        <p:txBody>
          <a:bodyPr/>
          <a:p>
            <a:r>
              <a:rPr lang="en-US" altLang="en-US" sz="4800"/>
              <a:t>Reshape2</a:t>
            </a:r>
            <a:endParaRPr lang="en-US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305" y="3280093"/>
            <a:ext cx="9144000" cy="1655762"/>
          </a:xfrm>
        </p:spPr>
        <p:txBody>
          <a:bodyPr/>
          <a:p>
            <a:r>
              <a:rPr lang="en-US"/>
              <a:t>install.packages("reshape2")</a:t>
            </a:r>
            <a:endParaRPr lang="en-US"/>
          </a:p>
          <a:p>
            <a:r>
              <a:rPr lang="en-US"/>
              <a:t>library(reshape2)</a:t>
            </a:r>
            <a:r>
              <a:rPr lang="vi-VN" altLang="en-US"/>
              <a:t> </a:t>
            </a:r>
            <a:endParaRPr lang="vi-V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4620" y="145415"/>
            <a:ext cx="6283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FirstName &lt;- c("Mary", "Mike", "Greg")</a:t>
            </a:r>
            <a:endParaRPr lang="en-US"/>
          </a:p>
          <a:p>
            <a:r>
              <a:rPr lang="en-US"/>
              <a:t>age &lt;- c(44, 52, 46)</a:t>
            </a:r>
            <a:endParaRPr lang="en-US"/>
          </a:p>
          <a:p>
            <a:r>
              <a:rPr lang="en-US"/>
              <a:t>IQ &lt;- c(160, 95, 110)</a:t>
            </a:r>
            <a:endParaRPr lang="en-US"/>
          </a:p>
          <a:p>
            <a:r>
              <a:rPr lang="en-US"/>
              <a:t>people &lt;- data.frame(FirstName, age, IQ)</a:t>
            </a:r>
            <a:endParaRPr lang="en-US"/>
          </a:p>
          <a:p>
            <a:r>
              <a:rPr lang="en-US"/>
              <a:t>people</a:t>
            </a:r>
            <a:endParaRPr lang="en-US"/>
          </a:p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2930" y="2212975"/>
            <a:ext cx="1936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615" y="1665605"/>
            <a:ext cx="2712720" cy="1883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34620" y="36201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&gt; dim(people)</a:t>
            </a:r>
            <a:endParaRPr lang="en-US"/>
          </a:p>
          <a:p>
            <a:r>
              <a:rPr lang="en-US"/>
              <a:t>[1] 3 3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4615" y="2084705"/>
            <a:ext cx="3667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     </a:t>
            </a:r>
            <a:r>
              <a:rPr lang="en-US"/>
              <a:t>FirstName age  IQ</a:t>
            </a:r>
            <a:endParaRPr lang="en-US"/>
          </a:p>
          <a:p>
            <a:r>
              <a:rPr lang="en-US"/>
              <a:t>1      Mary     44 160</a:t>
            </a:r>
            <a:endParaRPr lang="en-US"/>
          </a:p>
          <a:p>
            <a:r>
              <a:rPr lang="en-US"/>
              <a:t>2      Mike     52  95</a:t>
            </a:r>
            <a:endParaRPr lang="en-US"/>
          </a:p>
          <a:p>
            <a:r>
              <a:rPr lang="en-US"/>
              <a:t>3      Greg     46 110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137910" y="305435"/>
            <a:ext cx="6092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&gt; library(reshape2)</a:t>
            </a:r>
            <a:endParaRPr lang="en-US"/>
          </a:p>
          <a:p>
            <a:r>
              <a:rPr lang="en-US"/>
              <a:t>&gt; melted_people &lt;- </a:t>
            </a:r>
            <a:r>
              <a:rPr lang="en-US">
                <a:solidFill>
                  <a:srgbClr val="FF0000"/>
                </a:solidFill>
              </a:rPr>
              <a:t>melt</a:t>
            </a:r>
            <a:r>
              <a:rPr lang="en-US"/>
              <a:t>(people, id = "FirstName")</a:t>
            </a:r>
            <a:endParaRPr lang="en-US"/>
          </a:p>
          <a:p>
            <a:r>
              <a:rPr lang="en-US"/>
              <a:t>&gt; melted_people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672070" y="1590040"/>
            <a:ext cx="39331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FirstName variable value</a:t>
            </a:r>
            <a:endParaRPr lang="en-US"/>
          </a:p>
          <a:p>
            <a:r>
              <a:rPr lang="en-US"/>
              <a:t>1      Mary      age    44</a:t>
            </a:r>
            <a:endParaRPr lang="en-US"/>
          </a:p>
          <a:p>
            <a:r>
              <a:rPr lang="en-US"/>
              <a:t>2      Mike      age    52</a:t>
            </a:r>
            <a:endParaRPr lang="en-US"/>
          </a:p>
          <a:p>
            <a:r>
              <a:rPr lang="en-US"/>
              <a:t>3      Greg      age    46</a:t>
            </a:r>
            <a:endParaRPr lang="en-US"/>
          </a:p>
          <a:p>
            <a:r>
              <a:rPr lang="en-US"/>
              <a:t>4      Mary       IQ   160</a:t>
            </a:r>
            <a:endParaRPr lang="en-US"/>
          </a:p>
          <a:p>
            <a:r>
              <a:rPr lang="en-US"/>
              <a:t>5      Mike       IQ    95</a:t>
            </a:r>
            <a:endParaRPr lang="en-US"/>
          </a:p>
          <a:p>
            <a:r>
              <a:rPr lang="en-US"/>
              <a:t>6      Greg       IQ   110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445375" y="1586230"/>
            <a:ext cx="3424555" cy="20339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296785" y="3755390"/>
            <a:ext cx="3721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&gt; dim(melted_people)</a:t>
            </a:r>
            <a:endParaRPr lang="en-US"/>
          </a:p>
          <a:p>
            <a:r>
              <a:rPr lang="en-US"/>
              <a:t>[1] 6 3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329055" y="274320"/>
            <a:ext cx="6848475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/>
              <a:t>Syntax:</a:t>
            </a:r>
            <a:endParaRPr lang="en-US"/>
          </a:p>
          <a:p>
            <a:r>
              <a:rPr lang="en-US"/>
              <a:t>melt(data, na.rm = FALSE, value.name = “value”)</a:t>
            </a:r>
            <a:endParaRPr lang="en-US"/>
          </a:p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10970" y="1355090"/>
            <a:ext cx="6156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Parameters:</a:t>
            </a:r>
            <a:endParaRPr lang="en-US"/>
          </a:p>
          <a:p>
            <a:r>
              <a:rPr lang="en-US" b="1"/>
              <a:t>data</a:t>
            </a:r>
            <a:r>
              <a:rPr lang="en-US"/>
              <a:t>: represents dataset that has to be reshaped</a:t>
            </a:r>
            <a:endParaRPr lang="en-US"/>
          </a:p>
          <a:p>
            <a:r>
              <a:rPr lang="en-US" b="1"/>
              <a:t>na.rm</a:t>
            </a:r>
            <a:r>
              <a:rPr lang="en-US"/>
              <a:t>: if TRUE, removes NA values from dataset</a:t>
            </a:r>
            <a:endParaRPr lang="en-US"/>
          </a:p>
          <a:p>
            <a:r>
              <a:rPr lang="en-US" b="1"/>
              <a:t>value.name</a:t>
            </a:r>
            <a:r>
              <a:rPr lang="en-US"/>
              <a:t>: represents name of variable used to store values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10970" y="2831465"/>
            <a:ext cx="70707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lt"/>
              <a:buAutoNum type="alphaUcPeriod"/>
            </a:pPr>
            <a:r>
              <a:rPr lang="en-US" b="1"/>
              <a:t>melt.data.frame </a:t>
            </a:r>
            <a:r>
              <a:rPr lang="en-US"/>
              <a:t>for</a:t>
            </a:r>
            <a:r>
              <a:rPr lang="en-US" u="sng"/>
              <a:t> data.frames</a:t>
            </a:r>
            <a:endParaRPr lang="en-US"/>
          </a:p>
          <a:p>
            <a:pPr marL="342900" indent="-342900">
              <a:buFont typeface="+mj-lt"/>
              <a:buAutoNum type="alphaUcPeriod"/>
            </a:pPr>
            <a:endParaRPr lang="en-US"/>
          </a:p>
          <a:p>
            <a:pPr marL="342900" indent="-342900">
              <a:buFont typeface="+mj-lt"/>
              <a:buAutoNum type="alphaUcPeriod"/>
            </a:pPr>
            <a:r>
              <a:rPr lang="en-US" b="1"/>
              <a:t>melt.array</a:t>
            </a:r>
            <a:r>
              <a:rPr lang="en-US"/>
              <a:t> for </a:t>
            </a:r>
            <a:r>
              <a:rPr lang="en-US" u="sng"/>
              <a:t>arrays</a:t>
            </a:r>
            <a:r>
              <a:rPr lang="en-US"/>
              <a:t>, </a:t>
            </a:r>
            <a:r>
              <a:rPr lang="en-US" u="sng"/>
              <a:t>matrices</a:t>
            </a:r>
            <a:r>
              <a:rPr lang="en-US"/>
              <a:t> and </a:t>
            </a:r>
            <a:r>
              <a:rPr lang="en-US" u="sng"/>
              <a:t>tables</a:t>
            </a:r>
            <a:endParaRPr lang="en-US" u="sng"/>
          </a:p>
          <a:p>
            <a:pPr marL="342900" indent="-342900">
              <a:buFont typeface="+mj-lt"/>
              <a:buAutoNum type="alphaUcPeriod"/>
            </a:pPr>
            <a:endParaRPr lang="en-US"/>
          </a:p>
          <a:p>
            <a:pPr marL="342900" indent="-342900">
              <a:buFont typeface="+mj-lt"/>
              <a:buAutoNum type="alphaUcPeriod"/>
            </a:pPr>
            <a:r>
              <a:rPr lang="en-US" b="1"/>
              <a:t>melt.list</a:t>
            </a:r>
            <a:r>
              <a:rPr lang="en-US"/>
              <a:t> for </a:t>
            </a:r>
            <a:r>
              <a:rPr lang="en-US" u="sng"/>
              <a:t>lists</a:t>
            </a:r>
            <a:endParaRPr lang="en-US" u="sng"/>
          </a:p>
          <a:p>
            <a:pPr marL="342900" indent="-342900"/>
            <a:endParaRPr lang="en-US" u="sn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280" y="3000375"/>
            <a:ext cx="542544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2-03-28 13-44-17"/>
          <p:cNvPicPr>
            <a:picLocks noChangeAspect="1"/>
          </p:cNvPicPr>
          <p:nvPr/>
        </p:nvPicPr>
        <p:blipFill>
          <a:blip r:embed="rId1"/>
          <a:srcRect l="3491" t="6207"/>
          <a:stretch>
            <a:fillRect/>
          </a:stretch>
        </p:blipFill>
        <p:spPr>
          <a:xfrm>
            <a:off x="4257675" y="942340"/>
            <a:ext cx="7752080" cy="46697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2245" y="297180"/>
            <a:ext cx="11827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ggplot(data = melted_people , aes(x = variable, y = value, fill = variable)) +   geom_col(position = 'dodge')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24485" y="1530350"/>
            <a:ext cx="39331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FirstName variable value</a:t>
            </a:r>
            <a:endParaRPr lang="en-US"/>
          </a:p>
          <a:p>
            <a:r>
              <a:rPr lang="en-US"/>
              <a:t>1      Mary      age    44</a:t>
            </a:r>
            <a:endParaRPr lang="en-US"/>
          </a:p>
          <a:p>
            <a:r>
              <a:rPr lang="en-US"/>
              <a:t>2      Mike      age    52</a:t>
            </a:r>
            <a:endParaRPr lang="en-US"/>
          </a:p>
          <a:p>
            <a:r>
              <a:rPr lang="en-US"/>
              <a:t>3      Greg      age    46</a:t>
            </a:r>
            <a:endParaRPr lang="en-US"/>
          </a:p>
          <a:p>
            <a:r>
              <a:rPr lang="en-US"/>
              <a:t>4      Mary       IQ   160</a:t>
            </a:r>
            <a:endParaRPr lang="en-US"/>
          </a:p>
          <a:p>
            <a:r>
              <a:rPr lang="en-US"/>
              <a:t>5      Mike       IQ    95</a:t>
            </a:r>
            <a:endParaRPr lang="en-US"/>
          </a:p>
          <a:p>
            <a:r>
              <a:rPr lang="en-US"/>
              <a:t>6      Greg       IQ   110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01" y="2100649"/>
            <a:ext cx="9144000" cy="2743200"/>
          </a:xfrm>
        </p:spPr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/>
              <a:t>do.call</a:t>
            </a:r>
            <a:r>
              <a:rPr lang="en-US" dirty="0"/>
              <a:t> R function executes a function by its name and a list of corresponding arguments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784864"/>
          </a:xfrm>
        </p:spPr>
        <p:txBody>
          <a:bodyPr/>
          <a:lstStyle/>
          <a:p>
            <a:r>
              <a:rPr lang="en-US" dirty="0" err="1" smtClean="0"/>
              <a:t>do.call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393224"/>
            <a:ext cx="550503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do.call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any_function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arguments_list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5089609"/>
            <a:ext cx="4792401" cy="1305622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385506" y="3472249"/>
            <a:ext cx="8881323" cy="274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This function allows you to call any R function, but instead of writing out the arguments one by one, you can use a list to hold the arguments of the function.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4848" y="5659021"/>
            <a:ext cx="2715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x1 &lt;- 1:10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do.call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(“sum”, list(x1))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14239</Words>
  <Application>WPS Presentation</Application>
  <PresentationFormat>宽屏</PresentationFormat>
  <Paragraphs>553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Verdana</vt:lpstr>
      <vt:lpstr>Calibri Light</vt:lpstr>
      <vt:lpstr>Times New Roman</vt:lpstr>
      <vt:lpstr>Calibri</vt:lpstr>
      <vt:lpstr>Trebuchet MS</vt:lpstr>
      <vt:lpstr>OpenSymbol</vt:lpstr>
      <vt:lpstr>Office Theme</vt:lpstr>
      <vt:lpstr>1_Office Theme</vt:lpstr>
      <vt:lpstr>R visualization </vt:lpstr>
      <vt:lpstr>Content </vt:lpstr>
      <vt:lpstr>import data </vt:lpstr>
      <vt:lpstr>install.packages(“data.table”) library(data.table)</vt:lpstr>
      <vt:lpstr>Reshape2</vt:lpstr>
      <vt:lpstr>PowerPoint 演示文稿</vt:lpstr>
      <vt:lpstr>PowerPoint 演示文稿</vt:lpstr>
      <vt:lpstr>PowerPoint 演示文稿</vt:lpstr>
      <vt:lpstr>do.call ()</vt:lpstr>
      <vt:lpstr>Reduce ()</vt:lpstr>
      <vt:lpstr>Reduce vs do.call</vt:lpstr>
      <vt:lpstr>There are four basic presentation types that you can use to present your data:</vt:lpstr>
      <vt:lpstr>Basic plot and ggplot2</vt:lpstr>
      <vt:lpstr>Univariate Graphs</vt:lpstr>
      <vt:lpstr>Bivariate Graphs </vt:lpstr>
      <vt:lpstr>Bivariate Graphs </vt:lpstr>
      <vt:lpstr>PowerPoint 演示文稿</vt:lpstr>
      <vt:lpstr>Univariate Graphs - Categorical</vt:lpstr>
      <vt:lpstr>PowerPoint 演示文稿</vt:lpstr>
      <vt:lpstr>Histogram with specified fill and border colors </vt:lpstr>
      <vt:lpstr>PowerPoint 演示文稿</vt:lpstr>
      <vt:lpstr>Dotplot</vt:lpstr>
      <vt:lpstr>Bivariate Graphs </vt:lpstr>
      <vt:lpstr>Segmented bar chart</vt:lpstr>
      <vt:lpstr>Stacked bar chart</vt:lpstr>
      <vt:lpstr>Univariate Graphs</vt:lpstr>
      <vt:lpstr>PowerPoint 演示文稿</vt:lpstr>
      <vt:lpstr>PowerPoint 演示文稿</vt:lpstr>
      <vt:lpstr>geom_point () - jitter</vt:lpstr>
      <vt:lpstr>geom_point () - Bubble  </vt:lpstr>
      <vt:lpstr>line plot</vt:lpstr>
      <vt:lpstr>Univariate Graphs</vt:lpstr>
      <vt:lpstr>barplot</vt:lpstr>
      <vt:lpstr>PowerPoint 演示文稿</vt:lpstr>
      <vt:lpstr>PowerPoint 演示文稿</vt:lpstr>
      <vt:lpstr>PowerPoint 演示文稿</vt:lpstr>
      <vt:lpstr>HISTOGRAM AND BARPLOT</vt:lpstr>
      <vt:lpstr>HISTOGRAM AND BOXPLOT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29</cp:revision>
  <dcterms:created xsi:type="dcterms:W3CDTF">2022-04-25T09:14:20Z</dcterms:created>
  <dcterms:modified xsi:type="dcterms:W3CDTF">2022-04-25T09:14:20Z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