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3" r:id="rId6"/>
    <p:sldId id="264" r:id="rId7"/>
    <p:sldId id="265" r:id="rId8"/>
    <p:sldId id="278" r:id="rId9"/>
    <p:sldId id="258" r:id="rId10"/>
    <p:sldId id="277" r:id="rId11"/>
    <p:sldId id="266" r:id="rId12"/>
    <p:sldId id="259" r:id="rId13"/>
    <p:sldId id="260" r:id="rId14"/>
    <p:sldId id="279" r:id="rId15"/>
    <p:sldId id="261" r:id="rId16"/>
    <p:sldId id="262" r:id="rId17"/>
    <p:sldId id="267" r:id="rId18"/>
    <p:sldId id="268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8EE-D0AD-43E3-88F7-FD0028135ED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01E6-6F49-4A6B-BF38-E5CC4A41434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/>
              <a:t>Gradient Descent and its variants for least square or linear regression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4020"/>
            <a:ext cx="9144000" cy="1033780"/>
          </a:xfrm>
        </p:spPr>
        <p:txBody>
          <a:bodyPr>
            <a:normAutofit fontScale="90000" lnSpcReduction="20000"/>
          </a:bodyPr>
          <a:lstStyle/>
          <a:p>
            <a:r>
              <a:rPr lang="en-US" sz="2000"/>
              <a:t>Phuc Loi Luu, PhD</a:t>
            </a:r>
            <a:endParaRPr lang="en-US" sz="2000"/>
          </a:p>
          <a:p>
            <a:r>
              <a:rPr lang="en-US" sz="2000"/>
              <a:t>luu.p.loi@googlemail.com</a:t>
            </a:r>
            <a:endParaRPr lang="en-US" sz="2000"/>
          </a:p>
          <a:p>
            <a:r>
              <a:rPr lang="en-US" sz="2000"/>
              <a:t>p.luu@garvan.org.au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5965"/>
          </a:xfrm>
        </p:spPr>
        <p:txBody>
          <a:bodyPr>
            <a:normAutofit/>
          </a:bodyPr>
          <a:lstStyle/>
          <a:p>
            <a:r>
              <a:rPr lang="en-US" sz="4000"/>
              <a:t> Level 2: vector form and make function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2" b="3565"/>
          <a:stretch>
            <a:fillRect/>
          </a:stretch>
        </p:blipFill>
        <p:spPr>
          <a:xfrm>
            <a:off x="2534863" y="1265934"/>
            <a:ext cx="7389089" cy="5059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080"/>
          </a:xfrm>
        </p:spPr>
        <p:txBody>
          <a:bodyPr>
            <a:normAutofit/>
          </a:bodyPr>
          <a:lstStyle/>
          <a:p>
            <a:r>
              <a:rPr lang="en-US" sz="3200"/>
              <a:t>Level 3: vector form to make function with any data for simple linear regression</a:t>
            </a:r>
            <a:endParaRPr lang="en-US" sz="320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1"/>
          <a:srcRect r="14562" b="1"/>
          <a:stretch>
            <a:fillRect/>
          </a:stretch>
        </p:blipFill>
        <p:spPr>
          <a:xfrm>
            <a:off x="2468010" y="1590245"/>
            <a:ext cx="7025778" cy="4810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inear_regression_gradient_descent_4p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7650" y="380365"/>
            <a:ext cx="6097270" cy="6097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/>
              <a:t>Level 4: matrix form to make function with different data for multiple linear regression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y = m1*x1 + m2*x2+ c with 3 points in the form P(x1, x2, y): A(1,3,1), B(3,7,2) and C(4,5,2)</a:t>
            </a:r>
            <a:endParaRPr lang="en-US"/>
          </a:p>
          <a:p>
            <a:r>
              <a:rPr lang="en-US"/>
              <a:t> y</a:t>
            </a:r>
            <a:r>
              <a:rPr lang="en-US" baseline="-25000"/>
              <a:t>A</a:t>
            </a:r>
            <a:r>
              <a:rPr lang="en-US"/>
              <a:t> = m</a:t>
            </a:r>
            <a:r>
              <a:rPr lang="en-US" baseline="-25000"/>
              <a:t>1</a:t>
            </a:r>
            <a:r>
              <a:rPr lang="en-US"/>
              <a:t>*x</a:t>
            </a:r>
            <a:r>
              <a:rPr lang="en-US" baseline="-25000"/>
              <a:t>1A</a:t>
            </a:r>
            <a:r>
              <a:rPr lang="en-US"/>
              <a:t> + m</a:t>
            </a:r>
            <a:r>
              <a:rPr lang="en-US" baseline="-25000"/>
              <a:t>2</a:t>
            </a:r>
            <a:r>
              <a:rPr lang="en-US"/>
              <a:t>*x</a:t>
            </a:r>
            <a:r>
              <a:rPr lang="en-US" baseline="-25000"/>
              <a:t>2A</a:t>
            </a:r>
            <a:r>
              <a:rPr lang="en-US"/>
              <a:t> + c = m</a:t>
            </a:r>
            <a:r>
              <a:rPr lang="en-US" baseline="-25000"/>
              <a:t>1</a:t>
            </a:r>
            <a:r>
              <a:rPr lang="en-US"/>
              <a:t> + 3m</a:t>
            </a:r>
            <a:r>
              <a:rPr lang="en-US" baseline="-25000"/>
              <a:t>2</a:t>
            </a:r>
            <a:r>
              <a:rPr lang="en-US"/>
              <a:t> + c</a:t>
            </a:r>
            <a:endParaRPr lang="en-US"/>
          </a:p>
          <a:p>
            <a:r>
              <a:rPr lang="en-US"/>
              <a:t> y</a:t>
            </a:r>
            <a:r>
              <a:rPr lang="en-US" baseline="-25000"/>
              <a:t>B</a:t>
            </a:r>
            <a:r>
              <a:rPr lang="en-US"/>
              <a:t> = m</a:t>
            </a:r>
            <a:r>
              <a:rPr lang="en-US" baseline="-25000"/>
              <a:t>1</a:t>
            </a:r>
            <a:r>
              <a:rPr lang="en-US"/>
              <a:t>*x</a:t>
            </a:r>
            <a:r>
              <a:rPr lang="en-US" baseline="-25000"/>
              <a:t>1B</a:t>
            </a:r>
            <a:r>
              <a:rPr lang="en-US"/>
              <a:t> + m</a:t>
            </a:r>
            <a:r>
              <a:rPr lang="en-US" baseline="-25000"/>
              <a:t>2</a:t>
            </a:r>
            <a:r>
              <a:rPr lang="en-US"/>
              <a:t>*x</a:t>
            </a:r>
            <a:r>
              <a:rPr lang="en-US" baseline="-25000"/>
              <a:t>2B</a:t>
            </a:r>
            <a:r>
              <a:rPr lang="en-US"/>
              <a:t> + c = 3m</a:t>
            </a:r>
            <a:r>
              <a:rPr lang="en-US" baseline="-25000"/>
              <a:t>1</a:t>
            </a:r>
            <a:r>
              <a:rPr lang="en-US"/>
              <a:t> + 7m</a:t>
            </a:r>
            <a:r>
              <a:rPr lang="en-US" baseline="-25000"/>
              <a:t>2</a:t>
            </a:r>
            <a:r>
              <a:rPr lang="en-US"/>
              <a:t> + c</a:t>
            </a:r>
            <a:endParaRPr lang="en-US"/>
          </a:p>
          <a:p>
            <a:r>
              <a:rPr lang="en-US"/>
              <a:t> y</a:t>
            </a:r>
            <a:r>
              <a:rPr lang="en-US" baseline="-25000"/>
              <a:t>C</a:t>
            </a:r>
            <a:r>
              <a:rPr lang="en-US"/>
              <a:t> = m</a:t>
            </a:r>
            <a:r>
              <a:rPr lang="en-US" baseline="-25000"/>
              <a:t>1</a:t>
            </a:r>
            <a:r>
              <a:rPr lang="en-US"/>
              <a:t>*x</a:t>
            </a:r>
            <a:r>
              <a:rPr lang="en-US" baseline="-25000"/>
              <a:t>1C</a:t>
            </a:r>
            <a:r>
              <a:rPr lang="en-US"/>
              <a:t> + m</a:t>
            </a:r>
            <a:r>
              <a:rPr lang="en-US" baseline="-25000"/>
              <a:t>2</a:t>
            </a:r>
            <a:r>
              <a:rPr lang="en-US"/>
              <a:t>*x</a:t>
            </a:r>
            <a:r>
              <a:rPr lang="en-US" baseline="-25000"/>
              <a:t>2C</a:t>
            </a:r>
            <a:r>
              <a:rPr lang="en-US"/>
              <a:t> + c = 4m</a:t>
            </a:r>
            <a:r>
              <a:rPr lang="en-US" baseline="-25000"/>
              <a:t>1</a:t>
            </a:r>
            <a:r>
              <a:rPr lang="en-US"/>
              <a:t> + 5m</a:t>
            </a:r>
            <a:r>
              <a:rPr lang="en-US" baseline="-25000"/>
              <a:t>2</a:t>
            </a:r>
            <a:r>
              <a:rPr lang="en-US"/>
              <a:t> + c</a:t>
            </a:r>
            <a:endParaRPr lang="en-US"/>
          </a:p>
          <a:p>
            <a:r>
              <a:rPr lang="en-US"/>
              <a:t> y = Am</a:t>
            </a:r>
            <a:endParaRPr lang="en-US"/>
          </a:p>
          <a:p>
            <a:r>
              <a:rPr lang="en-US"/>
              <a:t> Least Square Error (LSE) = (y</a:t>
            </a:r>
            <a:r>
              <a:rPr lang="en-US" baseline="-25000"/>
              <a:t>line</a:t>
            </a:r>
            <a:r>
              <a:rPr lang="en-US"/>
              <a:t>-y)</a:t>
            </a:r>
            <a:r>
              <a:rPr lang="en-US" baseline="30000"/>
              <a:t>2 </a:t>
            </a:r>
            <a:r>
              <a:rPr lang="en-US"/>
              <a:t>= (Am-y)</a:t>
            </a:r>
            <a:r>
              <a:rPr lang="en-US" baseline="30000"/>
              <a:t>2</a:t>
            </a:r>
            <a:endParaRPr lang="en-US" baseline="30000"/>
          </a:p>
          <a:p>
            <a:r>
              <a:rPr lang="en-US"/>
              <a:t> dLSE/dm = 2(Am-y)A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467" y="689101"/>
            <a:ext cx="10905066" cy="54797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/>
              <a:t>Use lm function in 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3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 Call:</a:t>
            </a:r>
            <a:endParaRPr lang="en-US"/>
          </a:p>
          <a:p>
            <a:r>
              <a:rPr lang="en-US"/>
              <a:t>lm(formula = y ~ x1 + x2, data = dt)</a:t>
            </a:r>
            <a:endParaRPr lang="en-US"/>
          </a:p>
          <a:p>
            <a:endParaRPr lang="en-US"/>
          </a:p>
          <a:p>
            <a:r>
              <a:rPr lang="en-US"/>
              <a:t>Coefficients:</a:t>
            </a:r>
            <a:endParaRPr lang="en-US"/>
          </a:p>
          <a:p>
            <a:r>
              <a:rPr lang="en-US"/>
              <a:t>(Intercept)           x1           x2  </a:t>
            </a:r>
            <a:endParaRPr lang="en-US"/>
          </a:p>
          <a:p>
            <a:r>
              <a:rPr lang="en-US"/>
              <a:t>      0.375        0.250        0.125  </a:t>
            </a:r>
            <a:endParaRPr lang="en-US"/>
          </a:p>
          <a:p>
            <a:endParaRPr lang="en-US"/>
          </a:p>
          <a:p>
            <a:r>
              <a:rPr lang="en-US"/>
              <a:t># [1] "Iteration=1000000 m1=0.25000000000003 m2=0.12499999999998 c=0.37500000000004"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4512" y="643466"/>
            <a:ext cx="8222976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960"/>
          </a:xfrm>
        </p:spPr>
        <p:txBody>
          <a:bodyPr>
            <a:normAutofit fontScale="90000"/>
          </a:bodyPr>
          <a:lstStyle/>
          <a:p>
            <a:r>
              <a:rPr lang="en-US"/>
              <a:t>Stochastic Gradient Descent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75" y="1549400"/>
            <a:ext cx="5271135" cy="479171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altLang="pt-BR">
                <a:sym typeface="+mn-ea"/>
              </a:rPr>
              <a:t>Three points: </a:t>
            </a:r>
            <a:r>
              <a:rPr lang="pt-BR">
                <a:sym typeface="+mn-ea"/>
              </a:rPr>
              <a:t>A(1,1), B(3,2), C(4,2)</a:t>
            </a:r>
            <a:r>
              <a:rPr lang="es-ES">
                <a:sym typeface="+mn-ea"/>
              </a:rPr>
              <a:t> </a:t>
            </a:r>
            <a:r>
              <a:rPr lang="en-US" altLang="es-ES">
                <a:sym typeface="+mn-ea"/>
              </a:rPr>
              <a:t>for </a:t>
            </a:r>
            <a:r>
              <a:rPr lang="es-ES">
                <a:sym typeface="+mn-ea"/>
              </a:rPr>
              <a:t>y = m*x + c</a:t>
            </a:r>
            <a:endParaRPr lang="es-ES"/>
          </a:p>
          <a:p>
            <a:pPr marL="0" indent="0">
              <a:buNone/>
            </a:pPr>
            <a:r>
              <a:rPr lang="es-ES">
                <a:sym typeface="+mn-ea"/>
              </a:rPr>
              <a:t>E </a:t>
            </a:r>
            <a:r>
              <a:rPr lang="en-US" altLang="es-ES">
                <a:sym typeface="+mn-ea"/>
              </a:rPr>
              <a:t>= </a:t>
            </a:r>
            <a:r>
              <a:rPr lang="pt-BR">
                <a:sym typeface="+mn-ea"/>
              </a:rPr>
              <a:t>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= (y</a:t>
            </a:r>
            <a:r>
              <a:rPr lang="es-ES" baseline="-25000">
                <a:sym typeface="+mn-ea"/>
              </a:rPr>
              <a:t>h</a:t>
            </a:r>
            <a:r>
              <a:rPr lang="es-ES">
                <a:sym typeface="+mn-ea"/>
              </a:rPr>
              <a:t> - y)</a:t>
            </a:r>
            <a:r>
              <a:rPr lang="es-ES" baseline="30000">
                <a:sym typeface="+mn-ea"/>
              </a:rPr>
              <a:t>2 </a:t>
            </a:r>
            <a:r>
              <a:rPr lang="pt-BR">
                <a:sym typeface="+mn-ea"/>
              </a:rPr>
              <a:t>=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A</a:t>
            </a:r>
            <a:r>
              <a:rPr lang="pt-BR">
                <a:sym typeface="+mn-ea"/>
              </a:rPr>
              <a:t> +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B</a:t>
            </a:r>
            <a:r>
              <a:rPr lang="pt-BR">
                <a:sym typeface="+mn-ea"/>
              </a:rPr>
              <a:t> +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C</a:t>
            </a:r>
            <a:r>
              <a:rPr lang="pt-BR">
                <a:sym typeface="+mn-ea"/>
              </a:rPr>
              <a:t>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(m + c - 1)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+ (3m + c - 2)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+ (4m + c - 2)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-2m+2cm-2c+1+c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+9m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-12m+6cm-4c+4+c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+16m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-16m+8cm-4c+4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26m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+3c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-30m+16cm-10c+9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d(e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)/dm = 52m + 16c - 30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d(e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)/dc = 16m + 6c - 10</a:t>
            </a:r>
            <a:endParaRPr lang="pt-BR"/>
          </a:p>
          <a:p>
            <a:endParaRPr lang="es-ES">
              <a:sym typeface="+mn-ea"/>
            </a:endParaRPr>
          </a:p>
          <a:p>
            <a:pPr marL="0" indent="0">
              <a:buNone/>
            </a:pPr>
            <a:r>
              <a:rPr lang="es-ES">
                <a:sym typeface="+mn-ea"/>
              </a:rPr>
              <a:t>E </a:t>
            </a:r>
            <a:r>
              <a:rPr lang="en-US" altLang="es-ES">
                <a:sym typeface="+mn-ea"/>
              </a:rPr>
              <a:t>= </a:t>
            </a:r>
            <a:r>
              <a:rPr lang="pt-BR">
                <a:sym typeface="+mn-ea"/>
              </a:rPr>
              <a:t>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= (y</a:t>
            </a:r>
            <a:r>
              <a:rPr lang="es-ES" baseline="-25000">
                <a:sym typeface="+mn-ea"/>
              </a:rPr>
              <a:t>h</a:t>
            </a:r>
            <a:r>
              <a:rPr lang="es-ES">
                <a:sym typeface="+mn-ea"/>
              </a:rPr>
              <a:t> - y)</a:t>
            </a:r>
            <a:r>
              <a:rPr lang="es-ES" baseline="30000">
                <a:sym typeface="+mn-ea"/>
              </a:rPr>
              <a:t>2</a:t>
            </a:r>
            <a:r>
              <a:rPr lang="es-ES">
                <a:sym typeface="+mn-ea"/>
              </a:rPr>
              <a:t> </a:t>
            </a:r>
            <a:r>
              <a:rPr lang="en-US" altLang="es-ES">
                <a:sym typeface="+mn-ea"/>
              </a:rPr>
              <a:t>= </a:t>
            </a:r>
            <a:r>
              <a:rPr lang="es-ES">
                <a:sym typeface="+mn-ea"/>
              </a:rPr>
              <a:t>(m*x + c - y)</a:t>
            </a:r>
            <a:r>
              <a:rPr lang="es-ES" baseline="30000">
                <a:sym typeface="+mn-ea"/>
              </a:rPr>
              <a:t>2</a:t>
            </a:r>
            <a:endParaRPr lang="es-ES" baseline="30000"/>
          </a:p>
          <a:p>
            <a:r>
              <a:rPr lang="es-ES">
                <a:sym typeface="+mn-ea"/>
              </a:rPr>
              <a:t> dE/dm = 2(mx + c - y)x</a:t>
            </a:r>
            <a:r>
              <a:rPr lang="en-US" altLang="es-ES">
                <a:sym typeface="+mn-ea"/>
              </a:rPr>
              <a:t> = 2</a:t>
            </a:r>
            <a:r>
              <a:rPr lang="pt-BR">
                <a:sym typeface="+mn-ea"/>
              </a:rPr>
              <a:t>(m + c - 1) + (3m + c - 2)</a:t>
            </a:r>
            <a:r>
              <a:rPr lang="en-US" altLang="pt-BR">
                <a:sym typeface="+mn-ea"/>
              </a:rPr>
              <a:t>3</a:t>
            </a:r>
            <a:r>
              <a:rPr lang="pt-BR">
                <a:sym typeface="+mn-ea"/>
              </a:rPr>
              <a:t> + (4m + c - 2)</a:t>
            </a:r>
            <a:r>
              <a:rPr lang="en-US" altLang="pt-BR">
                <a:sym typeface="+mn-ea"/>
              </a:rPr>
              <a:t>4</a:t>
            </a:r>
            <a:r>
              <a:rPr lang="pt-BR">
                <a:sym typeface="+mn-ea"/>
              </a:rPr>
              <a:t> </a:t>
            </a:r>
            <a:endParaRPr lang="es-ES"/>
          </a:p>
          <a:p>
            <a:r>
              <a:rPr lang="es-ES">
                <a:sym typeface="+mn-ea"/>
              </a:rPr>
              <a:t> dE/dc = 2(mx + c - y)</a:t>
            </a:r>
            <a:r>
              <a:rPr lang="en-US" altLang="es-ES">
                <a:sym typeface="+mn-ea"/>
              </a:rPr>
              <a:t> = </a:t>
            </a:r>
            <a:r>
              <a:rPr lang="pt-BR">
                <a:sym typeface="+mn-ea"/>
              </a:rPr>
              <a:t>(m + c - 1) + (3m + c - 2) + (4m + c - 2)</a:t>
            </a:r>
            <a:endParaRPr lang="es-E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48375" y="1549400"/>
            <a:ext cx="530542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pt-BR">
                <a:sym typeface="+mn-ea"/>
              </a:rPr>
              <a:t>Batch gradient descent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m = m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dE/dm </a:t>
            </a:r>
            <a:endParaRPr lang="es-E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 = c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dE/d</a:t>
            </a:r>
            <a:r>
              <a:rPr lang="en-US" altLang="es-ES">
                <a:sym typeface="+mn-ea"/>
              </a:rPr>
              <a:t>c</a:t>
            </a:r>
            <a:endParaRPr lang="es-ES"/>
          </a:p>
          <a:p>
            <a:pPr marL="0" indent="0">
              <a:buNone/>
            </a:pP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Stochastic gradient descent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Let say we have sample a random list of data as A, B and C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Repeat n=100: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A(1,1)</a:t>
            </a:r>
            <a:endParaRPr lang="en-US" altLang="pt-BR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m</a:t>
            </a:r>
            <a:r>
              <a:rPr lang="en-US" altLang="pt-BR" baseline="-25000">
                <a:sym typeface="+mn-ea"/>
              </a:rPr>
              <a:t>A</a:t>
            </a:r>
            <a:r>
              <a:rPr lang="en-US" altLang="pt-BR">
                <a:sym typeface="+mn-ea"/>
              </a:rPr>
              <a:t> = m</a:t>
            </a:r>
            <a:r>
              <a:rPr lang="en-US" altLang="pt-BR" baseline="-25000">
                <a:sym typeface="+mn-ea"/>
              </a:rPr>
              <a:t>0</a:t>
            </a:r>
            <a:r>
              <a:rPr lang="en-US" altLang="pt-BR">
                <a:sym typeface="+mn-ea"/>
              </a:rPr>
              <a:t>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A</a:t>
            </a:r>
            <a:r>
              <a:rPr lang="es-ES">
                <a:sym typeface="+mn-ea"/>
              </a:rPr>
              <a:t>/dm </a:t>
            </a:r>
            <a:endParaRPr lang="es-E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</a:t>
            </a:r>
            <a:r>
              <a:rPr lang="en-US" altLang="pt-BR" baseline="-25000">
                <a:sym typeface="+mn-ea"/>
              </a:rPr>
              <a:t>A</a:t>
            </a:r>
            <a:r>
              <a:rPr lang="en-US" altLang="pt-BR">
                <a:sym typeface="+mn-ea"/>
              </a:rPr>
              <a:t> = c</a:t>
            </a:r>
            <a:r>
              <a:rPr lang="en-US" altLang="pt-BR" baseline="-25000">
                <a:sym typeface="+mn-ea"/>
              </a:rPr>
              <a:t>0</a:t>
            </a:r>
            <a:r>
              <a:rPr lang="en-US" altLang="pt-BR">
                <a:sym typeface="+mn-ea"/>
              </a:rPr>
              <a:t>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A</a:t>
            </a:r>
            <a:r>
              <a:rPr lang="es-ES">
                <a:sym typeface="+mn-ea"/>
              </a:rPr>
              <a:t>/d</a:t>
            </a:r>
            <a:r>
              <a:rPr lang="en-US" altLang="es-ES">
                <a:sym typeface="+mn-ea"/>
              </a:rPr>
              <a:t>c</a:t>
            </a:r>
            <a:endParaRPr lang="en-US" altLang="es-ES">
              <a:sym typeface="+mn-ea"/>
            </a:endParaRPr>
          </a:p>
          <a:p>
            <a:pPr marL="0" indent="0">
              <a:buNone/>
            </a:pPr>
            <a:r>
              <a:rPr lang="en-US" altLang="es-ES"/>
              <a:t>B(3,2)</a:t>
            </a:r>
            <a:endParaRPr lang="es-ES"/>
          </a:p>
          <a:p>
            <a:pPr marL="0" indent="0">
              <a:buNone/>
            </a:pPr>
            <a:r>
              <a:rPr lang="en-US" altLang="pt-BR">
                <a:sym typeface="+mn-ea"/>
              </a:rPr>
              <a:t>m</a:t>
            </a:r>
            <a:r>
              <a:rPr lang="en-US" altLang="pt-BR" baseline="-25000">
                <a:sym typeface="+mn-ea"/>
              </a:rPr>
              <a:t>AB</a:t>
            </a:r>
            <a:r>
              <a:rPr lang="en-US" altLang="pt-BR">
                <a:sym typeface="+mn-ea"/>
              </a:rPr>
              <a:t> = m</a:t>
            </a:r>
            <a:r>
              <a:rPr lang="en-US" altLang="pt-BR" baseline="-25000">
                <a:sym typeface="+mn-ea"/>
              </a:rPr>
              <a:t>A</a:t>
            </a:r>
            <a:r>
              <a:rPr lang="en-US" altLang="pt-BR">
                <a:sym typeface="+mn-ea"/>
              </a:rPr>
              <a:t>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B</a:t>
            </a:r>
            <a:r>
              <a:rPr lang="es-ES">
                <a:sym typeface="+mn-ea"/>
              </a:rPr>
              <a:t>/dm </a:t>
            </a:r>
            <a:endParaRPr lang="es-E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</a:t>
            </a:r>
            <a:r>
              <a:rPr lang="en-US" altLang="pt-BR" baseline="-25000">
                <a:sym typeface="+mn-ea"/>
              </a:rPr>
              <a:t>AB</a:t>
            </a:r>
            <a:r>
              <a:rPr lang="en-US" altLang="pt-BR">
                <a:sym typeface="+mn-ea"/>
              </a:rPr>
              <a:t> = c</a:t>
            </a:r>
            <a:r>
              <a:rPr lang="en-US" altLang="pt-BR" baseline="-25000">
                <a:sym typeface="+mn-ea"/>
              </a:rPr>
              <a:t>A</a:t>
            </a:r>
            <a:r>
              <a:rPr lang="en-US" altLang="pt-BR">
                <a:sym typeface="+mn-ea"/>
              </a:rPr>
              <a:t>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B</a:t>
            </a:r>
            <a:r>
              <a:rPr lang="es-ES">
                <a:sym typeface="+mn-ea"/>
              </a:rPr>
              <a:t>/d</a:t>
            </a:r>
            <a:r>
              <a:rPr lang="en-US" altLang="es-ES">
                <a:sym typeface="+mn-ea"/>
              </a:rPr>
              <a:t>c</a:t>
            </a:r>
            <a:endParaRPr lang="en-US" altLang="es-ES">
              <a:sym typeface="+mn-ea"/>
            </a:endParaRPr>
          </a:p>
          <a:p>
            <a:pPr marL="0" indent="0">
              <a:buNone/>
            </a:pPr>
            <a:r>
              <a:rPr lang="en-US" altLang="es-ES">
                <a:sym typeface="+mn-ea"/>
              </a:rPr>
              <a:t>C(4,2)</a:t>
            </a:r>
            <a:endParaRPr lang="en-US" altLang="es-E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m</a:t>
            </a:r>
            <a:r>
              <a:rPr lang="en-US" altLang="pt-BR" baseline="-25000">
                <a:sym typeface="+mn-ea"/>
              </a:rPr>
              <a:t>ABC</a:t>
            </a:r>
            <a:r>
              <a:rPr lang="en-US" altLang="pt-BR">
                <a:sym typeface="+mn-ea"/>
              </a:rPr>
              <a:t> = m</a:t>
            </a:r>
            <a:r>
              <a:rPr lang="en-US" altLang="pt-BR" baseline="-25000">
                <a:sym typeface="+mn-ea"/>
              </a:rPr>
              <a:t>AB</a:t>
            </a:r>
            <a:r>
              <a:rPr lang="en-US" altLang="pt-BR">
                <a:sym typeface="+mn-ea"/>
              </a:rPr>
              <a:t> 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C</a:t>
            </a:r>
            <a:r>
              <a:rPr lang="es-ES">
                <a:sym typeface="+mn-ea"/>
              </a:rPr>
              <a:t>/dm </a:t>
            </a:r>
            <a:endParaRPr lang="es-ES">
              <a:sym typeface="+mn-ea"/>
            </a:endParaRPr>
          </a:p>
          <a:p>
            <a:pPr marL="0" indent="0">
              <a:buNone/>
            </a:pPr>
            <a:r>
              <a:rPr lang="en-US" altLang="pt-BR">
                <a:sym typeface="+mn-ea"/>
              </a:rPr>
              <a:t>c</a:t>
            </a:r>
            <a:r>
              <a:rPr lang="en-US" altLang="pt-BR" baseline="-25000">
                <a:sym typeface="+mn-ea"/>
              </a:rPr>
              <a:t>ABC</a:t>
            </a:r>
            <a:r>
              <a:rPr lang="en-US" altLang="pt-BR">
                <a:sym typeface="+mn-ea"/>
              </a:rPr>
              <a:t> = c</a:t>
            </a:r>
            <a:r>
              <a:rPr lang="en-US" altLang="pt-BR" baseline="-25000">
                <a:sym typeface="+mn-ea"/>
              </a:rPr>
              <a:t>C </a:t>
            </a:r>
            <a:r>
              <a:rPr lang="en-US" altLang="pt-BR">
                <a:sym typeface="+mn-ea"/>
              </a:rPr>
              <a:t>- rate*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dE</a:t>
            </a:r>
            <a:r>
              <a:rPr lang="en-US" altLang="es-ES" baseline="-25000">
                <a:sym typeface="+mn-ea"/>
              </a:rPr>
              <a:t>C</a:t>
            </a:r>
            <a:r>
              <a:rPr lang="es-ES">
                <a:sym typeface="+mn-ea"/>
              </a:rPr>
              <a:t>/d</a:t>
            </a:r>
            <a:r>
              <a:rPr lang="en-US" altLang="es-ES">
                <a:sym typeface="+mn-ea"/>
              </a:rPr>
              <a:t>c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960"/>
          </a:xfrm>
        </p:spPr>
        <p:txBody>
          <a:bodyPr>
            <a:normAutofit fontScale="90000"/>
          </a:bodyPr>
          <a:lstStyle/>
          <a:p>
            <a:r>
              <a:rPr lang="en-US"/>
              <a:t>Stochastic Gradient Descent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765"/>
                <a:gridCol w="3526790"/>
                <a:gridCol w="2766695"/>
                <a:gridCol w="356235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Gradient descent 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Number of samples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Number of used samples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Batch Gradient Descent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Stochastic Gradient Descent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Mini-batch Gradient Descent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1&lt;m&lt;n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Level 1: scalar variable to derive the derivative by hand and plug in gradient descent function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 function: y = mx + c at A(1,1), B(3,2), C(4,2)</a:t>
            </a:r>
            <a:endParaRPr lang="pt-BR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7320" y="2510790"/>
            <a:ext cx="4552950" cy="38011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7515845" y="3662680"/>
            <a:ext cx="2805430" cy="164528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690085" y="4041775"/>
            <a:ext cx="635" cy="18986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051275" y="4231640"/>
            <a:ext cx="635" cy="18986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81910" y="4987290"/>
            <a:ext cx="2540" cy="17462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3"/>
          <p:cNvSpPr txBox="1"/>
          <p:nvPr/>
        </p:nvSpPr>
        <p:spPr>
          <a:xfrm>
            <a:off x="7862555" y="5071745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e</a:t>
            </a:r>
            <a:r>
              <a:rPr lang="en-US" sz="3600" b="1" baseline="-25000"/>
              <a:t>A</a:t>
            </a:r>
            <a:endParaRPr lang="en-US" sz="3600" b="1" baseline="-25000"/>
          </a:p>
        </p:txBody>
      </p:sp>
      <p:sp>
        <p:nvSpPr>
          <p:cNvPr id="24" name="Text Box 34"/>
          <p:cNvSpPr txBox="1"/>
          <p:nvPr/>
        </p:nvSpPr>
        <p:spPr>
          <a:xfrm>
            <a:off x="8760445" y="4516755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e</a:t>
            </a:r>
            <a:r>
              <a:rPr lang="en-US" sz="3600" b="1" baseline="-25000"/>
              <a:t>B</a:t>
            </a:r>
            <a:endParaRPr lang="en-US" sz="3600" b="1" baseline="-25000"/>
          </a:p>
        </p:txBody>
      </p:sp>
      <p:sp>
        <p:nvSpPr>
          <p:cNvPr id="25" name="Text Box 35"/>
          <p:cNvSpPr txBox="1"/>
          <p:nvPr/>
        </p:nvSpPr>
        <p:spPr>
          <a:xfrm>
            <a:off x="9720565" y="4231640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e</a:t>
            </a:r>
            <a:r>
              <a:rPr lang="en-US" sz="3600" b="1" baseline="-25000"/>
              <a:t>C</a:t>
            </a:r>
            <a:endParaRPr lang="en-US" sz="3600" b="1" baseline="-2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Level 1: scalar variable to derive the derivative by hand and plug in gradient descent function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863725"/>
            <a:ext cx="9801860" cy="441515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pt-BR" sz="2000">
                <a:sym typeface="+mn-ea"/>
              </a:rPr>
              <a:t>y</a:t>
            </a:r>
            <a:r>
              <a:rPr lang="en-US" altLang="pt-BR" sz="2000" baseline="-25000">
                <a:sym typeface="+mn-ea"/>
              </a:rPr>
              <a:t>h</a:t>
            </a:r>
            <a:r>
              <a:rPr lang="pt-BR" sz="2000">
                <a:sym typeface="+mn-ea"/>
              </a:rPr>
              <a:t> = mx + c</a:t>
            </a:r>
            <a:endParaRPr lang="pt-BR" sz="2000">
              <a:sym typeface="+mn-ea"/>
            </a:endParaRPr>
          </a:p>
          <a:p>
            <a:pPr marL="0" indent="0">
              <a:buNone/>
            </a:pPr>
            <a:r>
              <a:rPr lang="en-US" altLang="pt-BR" sz="2000">
                <a:sym typeface="+mn-ea"/>
              </a:rPr>
              <a:t>e</a:t>
            </a:r>
            <a:r>
              <a:rPr lang="en-US" altLang="pt-BR" sz="2000" baseline="30000">
                <a:sym typeface="+mn-ea"/>
              </a:rPr>
              <a:t>2</a:t>
            </a:r>
            <a:r>
              <a:rPr lang="en-US" altLang="pt-BR" sz="2000">
                <a:sym typeface="+mn-ea"/>
              </a:rPr>
              <a:t> = (y</a:t>
            </a:r>
            <a:r>
              <a:rPr lang="en-US" altLang="pt-BR" sz="2000" baseline="-25000">
                <a:sym typeface="+mn-ea"/>
              </a:rPr>
              <a:t>h</a:t>
            </a:r>
            <a:r>
              <a:rPr lang="en-US" altLang="pt-BR" sz="2000">
                <a:sym typeface="+mn-ea"/>
              </a:rPr>
              <a:t> - y)</a:t>
            </a:r>
            <a:r>
              <a:rPr lang="en-US" altLang="pt-BR" sz="2000" baseline="30000">
                <a:sym typeface="+mn-ea"/>
              </a:rPr>
              <a:t>2</a:t>
            </a:r>
            <a:r>
              <a:rPr lang="en-US" altLang="pt-BR" sz="2000">
                <a:sym typeface="+mn-ea"/>
              </a:rPr>
              <a:t> = </a:t>
            </a:r>
            <a:r>
              <a:rPr lang="en-US" altLang="pt-BR" sz="2000"/>
              <a:t>(mx+c - y)</a:t>
            </a:r>
            <a:r>
              <a:rPr lang="en-US" altLang="pt-BR" sz="2000" baseline="30000"/>
              <a:t>2</a:t>
            </a:r>
            <a:endParaRPr lang="pt-BR" sz="2000"/>
          </a:p>
          <a:p>
            <a:pPr marL="0" indent="0">
              <a:buNone/>
            </a:pPr>
            <a:r>
              <a:rPr lang="en-US" altLang="pt-BR" sz="2000"/>
              <a:t>=&gt; </a:t>
            </a:r>
            <a:r>
              <a:rPr lang="pt-BR" sz="2000"/>
              <a:t>e</a:t>
            </a:r>
            <a:r>
              <a:rPr lang="pt-BR" sz="2000" baseline="30000"/>
              <a:t>2</a:t>
            </a:r>
            <a:r>
              <a:rPr lang="pt-BR" sz="2000" baseline="-25000"/>
              <a:t>total</a:t>
            </a:r>
            <a:r>
              <a:rPr lang="pt-BR" sz="2000"/>
              <a:t> = e</a:t>
            </a:r>
            <a:r>
              <a:rPr lang="pt-BR" sz="2000" baseline="30000"/>
              <a:t>2</a:t>
            </a:r>
            <a:r>
              <a:rPr lang="pt-BR" sz="2000" baseline="-25000"/>
              <a:t>A</a:t>
            </a:r>
            <a:r>
              <a:rPr lang="pt-BR" sz="2000"/>
              <a:t> + e</a:t>
            </a:r>
            <a:r>
              <a:rPr lang="pt-BR" sz="2000" baseline="30000"/>
              <a:t>2</a:t>
            </a:r>
            <a:r>
              <a:rPr lang="pt-BR" sz="2000" baseline="-25000"/>
              <a:t>B</a:t>
            </a:r>
            <a:r>
              <a:rPr lang="pt-BR" sz="2000"/>
              <a:t> + e</a:t>
            </a:r>
            <a:r>
              <a:rPr lang="pt-BR" sz="2000" baseline="30000"/>
              <a:t>2</a:t>
            </a:r>
            <a:r>
              <a:rPr lang="pt-BR" sz="2000" baseline="-25000"/>
              <a:t>C</a:t>
            </a:r>
            <a:r>
              <a:rPr lang="pt-BR" sz="2000"/>
              <a:t> 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 = (m + c - 1)</a:t>
            </a:r>
            <a:r>
              <a:rPr lang="pt-BR" sz="2000" baseline="30000"/>
              <a:t>2</a:t>
            </a:r>
            <a:r>
              <a:rPr lang="pt-BR" sz="2000"/>
              <a:t> + (3m + c - 2)</a:t>
            </a:r>
            <a:r>
              <a:rPr lang="pt-BR" sz="2000" baseline="30000"/>
              <a:t>2</a:t>
            </a:r>
            <a:r>
              <a:rPr lang="pt-BR" sz="2000"/>
              <a:t> + (4m + c - 2)</a:t>
            </a:r>
            <a:r>
              <a:rPr lang="pt-BR" sz="2000" baseline="30000"/>
              <a:t>2</a:t>
            </a:r>
            <a:r>
              <a:rPr lang="pt-BR" sz="2000"/>
              <a:t> 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 = c</a:t>
            </a:r>
            <a:r>
              <a:rPr lang="pt-BR" sz="2000" baseline="30000"/>
              <a:t>2</a:t>
            </a:r>
            <a:r>
              <a:rPr lang="pt-BR" sz="2000"/>
              <a:t>+m</a:t>
            </a:r>
            <a:r>
              <a:rPr lang="pt-BR" sz="2000" baseline="30000"/>
              <a:t>2</a:t>
            </a:r>
            <a:r>
              <a:rPr lang="pt-BR" sz="2000"/>
              <a:t>-2m+2cm-2c+1+c</a:t>
            </a:r>
            <a:r>
              <a:rPr lang="pt-BR" sz="2000" baseline="30000"/>
              <a:t>2</a:t>
            </a:r>
            <a:r>
              <a:rPr lang="pt-BR" sz="2000"/>
              <a:t>+9m</a:t>
            </a:r>
            <a:r>
              <a:rPr lang="pt-BR" sz="2000" baseline="30000"/>
              <a:t>2</a:t>
            </a:r>
            <a:r>
              <a:rPr lang="pt-BR" sz="2000"/>
              <a:t>-12m+6cm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	-4c+4+c</a:t>
            </a:r>
            <a:r>
              <a:rPr lang="pt-BR" sz="2000" baseline="30000"/>
              <a:t>2</a:t>
            </a:r>
            <a:r>
              <a:rPr lang="pt-BR" sz="2000"/>
              <a:t>+16m</a:t>
            </a:r>
            <a:r>
              <a:rPr lang="pt-BR" sz="2000" baseline="30000"/>
              <a:t>2</a:t>
            </a:r>
            <a:r>
              <a:rPr lang="pt-BR" sz="2000"/>
              <a:t>-16m+8cm-4c+4 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 = 26m</a:t>
            </a:r>
            <a:r>
              <a:rPr lang="pt-BR" sz="2000" baseline="30000"/>
              <a:t>2</a:t>
            </a:r>
            <a:r>
              <a:rPr lang="pt-BR" sz="2000"/>
              <a:t>+3c</a:t>
            </a:r>
            <a:r>
              <a:rPr lang="pt-BR" sz="2000" baseline="30000"/>
              <a:t>2</a:t>
            </a:r>
            <a:r>
              <a:rPr lang="pt-BR" sz="2000"/>
              <a:t>-30m+16cm-10c+9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 d(e</a:t>
            </a:r>
            <a:r>
              <a:rPr lang="pt-BR" sz="2000" baseline="30000"/>
              <a:t>2</a:t>
            </a:r>
            <a:r>
              <a:rPr lang="pt-BR" sz="2000" baseline="-25000"/>
              <a:t>total</a:t>
            </a:r>
            <a:r>
              <a:rPr lang="pt-BR" sz="2000"/>
              <a:t>)/dm = 52m + 16c - 30</a:t>
            </a:r>
            <a:endParaRPr lang="pt-BR" sz="2000"/>
          </a:p>
          <a:p>
            <a:pPr marL="0" indent="0">
              <a:buNone/>
            </a:pPr>
            <a:r>
              <a:rPr lang="pt-BR" sz="2000"/>
              <a:t> d(e</a:t>
            </a:r>
            <a:r>
              <a:rPr lang="pt-BR" sz="2000" baseline="30000"/>
              <a:t>2</a:t>
            </a:r>
            <a:r>
              <a:rPr lang="pt-BR" sz="2000" baseline="-25000"/>
              <a:t>total</a:t>
            </a:r>
            <a:r>
              <a:rPr lang="pt-BR" sz="2000"/>
              <a:t>)/dc = 16m + 6c - 10</a:t>
            </a:r>
            <a:endParaRPr lang="pt-BR" sz="2000"/>
          </a:p>
          <a:p>
            <a:pPr marL="0" indent="0">
              <a:buNone/>
            </a:pPr>
            <a:endParaRPr lang="pt-BR" sz="2000"/>
          </a:p>
          <a:p>
            <a:pPr marL="0" indent="0">
              <a:buNone/>
            </a:pPr>
            <a:r>
              <a:rPr lang="en-US" altLang="pt-BR" sz="2000"/>
              <a:t>Gradient descent</a:t>
            </a:r>
            <a:endParaRPr lang="pt-BR" sz="2000"/>
          </a:p>
          <a:p>
            <a:pPr marL="0" indent="0">
              <a:buNone/>
            </a:pPr>
            <a:r>
              <a:rPr lang="en-US" altLang="pt-BR" sz="2000"/>
              <a:t>m = m - rate*</a:t>
            </a:r>
            <a:r>
              <a:rPr lang="pt-BR" sz="2000">
                <a:sym typeface="+mn-ea"/>
              </a:rPr>
              <a:t>d(e</a:t>
            </a:r>
            <a:r>
              <a:rPr lang="pt-BR" sz="2000" baseline="30000">
                <a:sym typeface="+mn-ea"/>
              </a:rPr>
              <a:t>2</a:t>
            </a:r>
            <a:r>
              <a:rPr lang="pt-BR" sz="2000" baseline="-25000">
                <a:sym typeface="+mn-ea"/>
              </a:rPr>
              <a:t>total</a:t>
            </a:r>
            <a:r>
              <a:rPr lang="pt-BR" sz="2000">
                <a:sym typeface="+mn-ea"/>
              </a:rPr>
              <a:t>)/dm</a:t>
            </a:r>
            <a:endParaRPr lang="pt-BR" sz="2000">
              <a:sym typeface="+mn-ea"/>
            </a:endParaRPr>
          </a:p>
          <a:p>
            <a:pPr marL="0" indent="0">
              <a:buNone/>
            </a:pPr>
            <a:r>
              <a:rPr lang="en-US" altLang="pt-BR" sz="2000">
                <a:sym typeface="+mn-ea"/>
              </a:rPr>
              <a:t>c = c - rate*</a:t>
            </a:r>
            <a:r>
              <a:rPr lang="pt-BR" sz="2000">
                <a:sym typeface="+mn-ea"/>
              </a:rPr>
              <a:t>d(e</a:t>
            </a:r>
            <a:r>
              <a:rPr lang="pt-BR" sz="2000" baseline="30000">
                <a:sym typeface="+mn-ea"/>
              </a:rPr>
              <a:t>2</a:t>
            </a:r>
            <a:r>
              <a:rPr lang="pt-BR" sz="2000" baseline="-25000">
                <a:sym typeface="+mn-ea"/>
              </a:rPr>
              <a:t>total</a:t>
            </a:r>
            <a:r>
              <a:rPr lang="pt-BR" sz="2000">
                <a:sym typeface="+mn-ea"/>
              </a:rPr>
              <a:t>)/d</a:t>
            </a:r>
            <a:r>
              <a:rPr lang="en-US" altLang="pt-BR" sz="2000">
                <a:sym typeface="+mn-ea"/>
              </a:rPr>
              <a:t>c</a:t>
            </a:r>
            <a:endParaRPr lang="pt-BR" sz="2000">
              <a:sym typeface="+mn-ea"/>
            </a:endParaRPr>
          </a:p>
          <a:p>
            <a:pPr marL="0" indent="0">
              <a:buNone/>
            </a:pPr>
            <a:endParaRPr lang="en-US" altLang="pt-BR" sz="20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620" y="2040255"/>
            <a:ext cx="4552950" cy="38011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8011145" y="3192145"/>
            <a:ext cx="2805430" cy="1645285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185385" y="3571240"/>
            <a:ext cx="635" cy="18986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546575" y="3761105"/>
            <a:ext cx="635" cy="18986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77210" y="4516755"/>
            <a:ext cx="2540" cy="174625"/>
          </a:xfrm>
          <a:prstGeom prst="line">
            <a:avLst/>
          </a:prstGeom>
          <a:ln w="476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3"/>
          <p:cNvSpPr txBox="1"/>
          <p:nvPr/>
        </p:nvSpPr>
        <p:spPr>
          <a:xfrm>
            <a:off x="8357855" y="4601210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e</a:t>
            </a:r>
            <a:r>
              <a:rPr lang="en-US" sz="3600" b="1" baseline="-25000"/>
              <a:t>A</a:t>
            </a:r>
            <a:endParaRPr lang="en-US" sz="3600" b="1" baseline="-25000"/>
          </a:p>
        </p:txBody>
      </p:sp>
      <p:sp>
        <p:nvSpPr>
          <p:cNvPr id="24" name="Text Box 34"/>
          <p:cNvSpPr txBox="1"/>
          <p:nvPr/>
        </p:nvSpPr>
        <p:spPr>
          <a:xfrm>
            <a:off x="9255745" y="4046220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e</a:t>
            </a:r>
            <a:r>
              <a:rPr lang="en-US" sz="3600" b="1" baseline="-25000"/>
              <a:t>B</a:t>
            </a:r>
            <a:endParaRPr lang="en-US" sz="3600" b="1" baseline="-25000"/>
          </a:p>
        </p:txBody>
      </p:sp>
      <p:sp>
        <p:nvSpPr>
          <p:cNvPr id="25" name="Text Box 35"/>
          <p:cNvSpPr txBox="1"/>
          <p:nvPr/>
        </p:nvSpPr>
        <p:spPr>
          <a:xfrm>
            <a:off x="10215865" y="3761105"/>
            <a:ext cx="86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/>
              <a:t>e</a:t>
            </a:r>
            <a:r>
              <a:rPr lang="en-US" sz="3600" b="1" baseline="-25000"/>
              <a:t>C</a:t>
            </a:r>
            <a:endParaRPr lang="en-US" sz="3600" b="1" baseline="-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inear_regression_gradient_descent_3p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1985" y="514985"/>
            <a:ext cx="5828665" cy="5828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Level 2: vector form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 y = m*x + c</a:t>
            </a:r>
            <a:endParaRPr lang="es-ES"/>
          </a:p>
          <a:p>
            <a:r>
              <a:rPr lang="es-ES"/>
              <a:t> E = (y</a:t>
            </a:r>
            <a:r>
              <a:rPr lang="es-ES" baseline="-25000"/>
              <a:t>h</a:t>
            </a:r>
            <a:r>
              <a:rPr lang="es-ES"/>
              <a:t> - y)</a:t>
            </a:r>
            <a:r>
              <a:rPr lang="es-ES" baseline="30000"/>
              <a:t>2 </a:t>
            </a:r>
            <a:r>
              <a:rPr lang="es-ES"/>
              <a:t>= (m*x + c - y)</a:t>
            </a:r>
            <a:r>
              <a:rPr lang="es-ES" baseline="30000"/>
              <a:t>2</a:t>
            </a:r>
            <a:endParaRPr lang="es-ES" baseline="30000"/>
          </a:p>
          <a:p>
            <a:r>
              <a:rPr lang="es-ES"/>
              <a:t> dE/dm = 2*(m*x + c - y)*x</a:t>
            </a:r>
            <a:endParaRPr lang="es-ES"/>
          </a:p>
          <a:p>
            <a:r>
              <a:rPr lang="es-ES"/>
              <a:t> dE/dc = 2*(m*x + c - y)</a:t>
            </a:r>
            <a:endParaRPr lang="es-ES"/>
          </a:p>
          <a:p>
            <a:r>
              <a:rPr lang="es-ES"/>
              <a:t>A &lt;- matrix(c(1,3,4,1,1,1), nrow=3, ncol=2)</a:t>
            </a:r>
            <a:endParaRPr lang="es-ES"/>
          </a:p>
          <a:p>
            <a:pPr marL="0" indent="0">
              <a:buNone/>
            </a:pPr>
            <a:r>
              <a:rPr lang="es-ES"/>
              <a:t>        [,1] [,2]</a:t>
            </a:r>
            <a:endParaRPr lang="es-ES"/>
          </a:p>
          <a:p>
            <a:pPr marL="0" indent="0">
              <a:buNone/>
            </a:pPr>
            <a:r>
              <a:rPr lang="es-ES"/>
              <a:t> [1,]    1    1</a:t>
            </a:r>
            <a:endParaRPr lang="es-ES"/>
          </a:p>
          <a:p>
            <a:pPr marL="0" indent="0">
              <a:buNone/>
            </a:pPr>
            <a:r>
              <a:rPr lang="es-ES"/>
              <a:t> [2,]    3    1</a:t>
            </a:r>
            <a:endParaRPr lang="es-ES"/>
          </a:p>
          <a:p>
            <a:pPr marL="0" indent="0">
              <a:buNone/>
            </a:pPr>
            <a:r>
              <a:rPr lang="es-ES"/>
              <a:t> [3,]    4    1</a:t>
            </a:r>
            <a:endParaRPr lang="en-US"/>
          </a:p>
        </p:txBody>
      </p:sp>
      <p:graphicFrame>
        <p:nvGraphicFramePr>
          <p:cNvPr id="20" name="Table 19"/>
          <p:cNvGraphicFramePr/>
          <p:nvPr/>
        </p:nvGraphicFramePr>
        <p:xfrm>
          <a:off x="8027893" y="4387461"/>
          <a:ext cx="7616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01"/>
                <a:gridCol w="310277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3</a:t>
                      </a: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4</a:t>
                      </a: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1</a:t>
                      </a: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9116290" y="4594312"/>
          <a:ext cx="5003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/>
              </a:tblGrid>
              <a:tr h="2205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205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/>
                        <a:t>C</a:t>
                      </a:r>
                      <a:endParaRPr lang="en-US" sz="1400" b="1"/>
                    </a:p>
                  </a:txBody>
                  <a:tcPr>
                    <a:noFill/>
                  </a:tcPr>
                </a:tc>
              </a:tr>
              <a:tr h="2205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400" b="1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9609685" y="4866727"/>
          <a:ext cx="607695" cy="37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95"/>
              </a:tblGrid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Left Bracket 22"/>
          <p:cNvSpPr/>
          <p:nvPr/>
        </p:nvSpPr>
        <p:spPr>
          <a:xfrm>
            <a:off x="7952328" y="4432387"/>
            <a:ext cx="75565" cy="102743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/>
          <p:cNvSpPr/>
          <p:nvPr/>
        </p:nvSpPr>
        <p:spPr>
          <a:xfrm>
            <a:off x="10297391" y="4443182"/>
            <a:ext cx="45719" cy="100584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 rot="10800000">
            <a:off x="10797769" y="4443182"/>
            <a:ext cx="45719" cy="106553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 rot="10800000">
            <a:off x="8883879" y="4430482"/>
            <a:ext cx="118745" cy="101854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 rot="10800000">
            <a:off x="9473794" y="4565102"/>
            <a:ext cx="120015" cy="67183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30"/>
              <p:cNvSpPr txBox="1"/>
              <p:nvPr/>
            </p:nvSpPr>
            <p:spPr>
              <a:xfrm>
                <a:off x="8959382" y="6021728"/>
                <a:ext cx="10172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382" y="6021728"/>
                <a:ext cx="101727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6" t="-6" r="1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8750530" y="5876377"/>
            <a:ext cx="365760" cy="2413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438003" y="5508712"/>
            <a:ext cx="0" cy="56197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9890355" y="5830657"/>
            <a:ext cx="452755" cy="2781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Bracket 31"/>
          <p:cNvSpPr/>
          <p:nvPr/>
        </p:nvSpPr>
        <p:spPr>
          <a:xfrm>
            <a:off x="9149945" y="4567642"/>
            <a:ext cx="120015" cy="66929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/>
          <p:nvPr/>
        </p:nvGraphicFramePr>
        <p:xfrm>
          <a:off x="10235793" y="4400955"/>
          <a:ext cx="607695" cy="14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95"/>
              </a:tblGrid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2</a:t>
                      </a:r>
                      <a:endParaRPr lang="en-US" b="1"/>
                    </a:p>
                  </a:txBody>
                  <a:tcPr>
                    <a:noFill/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b="1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278765"/>
            <a:ext cx="10515600" cy="721995"/>
          </a:xfrm>
        </p:spPr>
        <p:txBody>
          <a:bodyPr>
            <a:normAutofit fontScale="90000"/>
          </a:bodyPr>
          <a:lstStyle/>
          <a:p>
            <a:r>
              <a:rPr lang="en-US"/>
              <a:t> Level 2: vector form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791335"/>
            <a:ext cx="5643245" cy="4351655"/>
          </a:xfrm>
        </p:spPr>
        <p:txBody>
          <a:bodyPr>
            <a:normAutofit lnSpcReduction="10000"/>
          </a:bodyPr>
          <a:lstStyle/>
          <a:p>
            <a:r>
              <a:rPr lang="es-ES"/>
              <a:t> y = m*x + c</a:t>
            </a:r>
            <a:endParaRPr lang="es-ES"/>
          </a:p>
          <a:p>
            <a:r>
              <a:rPr lang="es-ES"/>
              <a:t> E = (y</a:t>
            </a:r>
            <a:r>
              <a:rPr lang="es-ES" baseline="-25000"/>
              <a:t>h</a:t>
            </a:r>
            <a:r>
              <a:rPr lang="es-ES"/>
              <a:t> - y)</a:t>
            </a:r>
            <a:r>
              <a:rPr lang="es-ES" baseline="30000"/>
              <a:t>2 </a:t>
            </a:r>
            <a:r>
              <a:rPr lang="es-ES"/>
              <a:t>= (m*x + c - y)</a:t>
            </a:r>
            <a:r>
              <a:rPr lang="es-ES" baseline="30000"/>
              <a:t>2</a:t>
            </a:r>
            <a:endParaRPr lang="es-ES" baseline="30000"/>
          </a:p>
          <a:p>
            <a:r>
              <a:rPr lang="es-ES"/>
              <a:t> dE/dm = 2*(m*x + c - y)*x</a:t>
            </a:r>
            <a:endParaRPr lang="es-ES"/>
          </a:p>
          <a:p>
            <a:r>
              <a:rPr lang="es-ES"/>
              <a:t> dE/dc = 2*(m*x + c - y)</a:t>
            </a:r>
            <a:endParaRPr lang="es-ES"/>
          </a:p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142990" y="1351280"/>
            <a:ext cx="5271135" cy="4791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pt-BR">
                <a:sym typeface="+mn-ea"/>
              </a:rPr>
              <a:t>Three points: </a:t>
            </a:r>
            <a:r>
              <a:rPr lang="pt-BR">
                <a:sym typeface="+mn-ea"/>
              </a:rPr>
              <a:t>A(1,1), B(3,2), C(4,2)</a:t>
            </a:r>
            <a:r>
              <a:rPr lang="es-ES">
                <a:sym typeface="+mn-ea"/>
              </a:rPr>
              <a:t> </a:t>
            </a:r>
            <a:r>
              <a:rPr lang="en-US" altLang="es-ES">
                <a:sym typeface="+mn-ea"/>
              </a:rPr>
              <a:t>for </a:t>
            </a:r>
            <a:r>
              <a:rPr lang="es-ES">
                <a:sym typeface="+mn-ea"/>
              </a:rPr>
              <a:t>y = m*x + c</a:t>
            </a:r>
            <a:endParaRPr lang="es-ES"/>
          </a:p>
          <a:p>
            <a:pPr marL="0" indent="0">
              <a:buNone/>
            </a:pPr>
            <a:r>
              <a:rPr lang="es-ES">
                <a:sym typeface="+mn-ea"/>
              </a:rPr>
              <a:t>E </a:t>
            </a:r>
            <a:r>
              <a:rPr lang="en-US" altLang="es-ES">
                <a:sym typeface="+mn-ea"/>
              </a:rPr>
              <a:t>= </a:t>
            </a:r>
            <a:r>
              <a:rPr lang="pt-BR">
                <a:sym typeface="+mn-ea"/>
              </a:rPr>
              <a:t>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= (y</a:t>
            </a:r>
            <a:r>
              <a:rPr lang="es-ES" baseline="-25000">
                <a:sym typeface="+mn-ea"/>
              </a:rPr>
              <a:t>h</a:t>
            </a:r>
            <a:r>
              <a:rPr lang="es-ES">
                <a:sym typeface="+mn-ea"/>
              </a:rPr>
              <a:t> - y)</a:t>
            </a:r>
            <a:r>
              <a:rPr lang="es-ES" baseline="30000">
                <a:sym typeface="+mn-ea"/>
              </a:rPr>
              <a:t>2 </a:t>
            </a:r>
            <a:r>
              <a:rPr lang="pt-BR">
                <a:sym typeface="+mn-ea"/>
              </a:rPr>
              <a:t>=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A</a:t>
            </a:r>
            <a:r>
              <a:rPr lang="pt-BR">
                <a:sym typeface="+mn-ea"/>
              </a:rPr>
              <a:t> +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B</a:t>
            </a:r>
            <a:r>
              <a:rPr lang="pt-BR">
                <a:sym typeface="+mn-ea"/>
              </a:rPr>
              <a:t> +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C</a:t>
            </a:r>
            <a:r>
              <a:rPr lang="pt-BR">
                <a:sym typeface="+mn-ea"/>
              </a:rPr>
              <a:t>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(m + c - 1)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+ (3m + c - 2)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+ (4m + c - 2)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-2m+2cm-2c+1+c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+9m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-12m+6cm-4c+4+c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+16m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-16m+8cm-4c+4 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= 26m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+3c</a:t>
            </a:r>
            <a:r>
              <a:rPr lang="pt-BR" baseline="30000">
                <a:sym typeface="+mn-ea"/>
              </a:rPr>
              <a:t>2</a:t>
            </a:r>
            <a:r>
              <a:rPr lang="pt-BR">
                <a:sym typeface="+mn-ea"/>
              </a:rPr>
              <a:t>-30m+16cm-10c+9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d(e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)/dm = 52m + 16c - 30</a:t>
            </a:r>
            <a:endParaRPr lang="pt-BR"/>
          </a:p>
          <a:p>
            <a:pPr marL="0" indent="0">
              <a:buNone/>
            </a:pPr>
            <a:r>
              <a:rPr lang="pt-BR">
                <a:sym typeface="+mn-ea"/>
              </a:rPr>
              <a:t> d(e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)/dc = 16m + 6c - 10</a:t>
            </a:r>
            <a:endParaRPr lang="pt-BR"/>
          </a:p>
          <a:p>
            <a:endParaRPr lang="es-ES">
              <a:sym typeface="+mn-ea"/>
            </a:endParaRPr>
          </a:p>
          <a:p>
            <a:pPr marL="0" indent="0">
              <a:buNone/>
            </a:pPr>
            <a:r>
              <a:rPr lang="es-ES">
                <a:sym typeface="+mn-ea"/>
              </a:rPr>
              <a:t>E </a:t>
            </a:r>
            <a:r>
              <a:rPr lang="en-US" altLang="es-ES">
                <a:sym typeface="+mn-ea"/>
              </a:rPr>
              <a:t>= </a:t>
            </a:r>
            <a:r>
              <a:rPr lang="pt-BR">
                <a:sym typeface="+mn-ea"/>
              </a:rPr>
              <a:t> e</a:t>
            </a:r>
            <a:r>
              <a:rPr lang="pt-BR" baseline="30000">
                <a:sym typeface="+mn-ea"/>
              </a:rPr>
              <a:t>2</a:t>
            </a:r>
            <a:r>
              <a:rPr lang="pt-BR" baseline="-25000">
                <a:sym typeface="+mn-ea"/>
              </a:rPr>
              <a:t>total</a:t>
            </a:r>
            <a:r>
              <a:rPr lang="pt-BR">
                <a:sym typeface="+mn-ea"/>
              </a:rPr>
              <a:t> </a:t>
            </a:r>
            <a:r>
              <a:rPr lang="es-ES">
                <a:sym typeface="+mn-ea"/>
              </a:rPr>
              <a:t>= (y</a:t>
            </a:r>
            <a:r>
              <a:rPr lang="es-ES" baseline="-25000">
                <a:sym typeface="+mn-ea"/>
              </a:rPr>
              <a:t>h</a:t>
            </a:r>
            <a:r>
              <a:rPr lang="es-ES">
                <a:sym typeface="+mn-ea"/>
              </a:rPr>
              <a:t> - y)</a:t>
            </a:r>
            <a:r>
              <a:rPr lang="es-ES" baseline="30000">
                <a:sym typeface="+mn-ea"/>
              </a:rPr>
              <a:t>2</a:t>
            </a:r>
            <a:r>
              <a:rPr lang="es-ES">
                <a:sym typeface="+mn-ea"/>
              </a:rPr>
              <a:t> </a:t>
            </a:r>
            <a:r>
              <a:rPr lang="en-US" altLang="es-ES">
                <a:sym typeface="+mn-ea"/>
              </a:rPr>
              <a:t>= </a:t>
            </a:r>
            <a:r>
              <a:rPr lang="es-ES">
                <a:sym typeface="+mn-ea"/>
              </a:rPr>
              <a:t>(m*x + c - y)</a:t>
            </a:r>
            <a:r>
              <a:rPr lang="es-ES" baseline="30000">
                <a:sym typeface="+mn-ea"/>
              </a:rPr>
              <a:t>2</a:t>
            </a:r>
            <a:endParaRPr lang="es-ES" baseline="30000"/>
          </a:p>
          <a:p>
            <a:pPr marL="0" indent="0">
              <a:buNone/>
            </a:pPr>
            <a:r>
              <a:rPr lang="es-ES">
                <a:sym typeface="+mn-ea"/>
              </a:rPr>
              <a:t>dE/dm = 2(mx + c - y)x</a:t>
            </a:r>
            <a:r>
              <a:rPr lang="en-US" altLang="es-ES">
                <a:sym typeface="+mn-ea"/>
              </a:rPr>
              <a:t> </a:t>
            </a:r>
            <a:endParaRPr lang="en-US" altLang="es-ES">
              <a:sym typeface="+mn-ea"/>
            </a:endParaRPr>
          </a:p>
          <a:p>
            <a:pPr marL="0" indent="0">
              <a:buNone/>
            </a:pPr>
            <a:r>
              <a:rPr lang="en-US" altLang="es-ES">
                <a:sym typeface="+mn-ea"/>
              </a:rPr>
              <a:t>= 2</a:t>
            </a:r>
            <a:r>
              <a:rPr lang="pt-BR">
                <a:sym typeface="+mn-ea"/>
              </a:rPr>
              <a:t>(m + c - 1) + (3m + c - 2)</a:t>
            </a:r>
            <a:r>
              <a:rPr lang="en-US" altLang="pt-BR">
                <a:sym typeface="+mn-ea"/>
              </a:rPr>
              <a:t>3</a:t>
            </a:r>
            <a:r>
              <a:rPr lang="pt-BR">
                <a:sym typeface="+mn-ea"/>
              </a:rPr>
              <a:t> + (4m + c - 2)</a:t>
            </a:r>
            <a:r>
              <a:rPr lang="en-US" altLang="pt-BR">
                <a:sym typeface="+mn-ea"/>
              </a:rPr>
              <a:t>4</a:t>
            </a:r>
            <a:r>
              <a:rPr lang="pt-BR">
                <a:sym typeface="+mn-ea"/>
              </a:rPr>
              <a:t> </a:t>
            </a:r>
            <a:endParaRPr lang="es-ES"/>
          </a:p>
          <a:p>
            <a:pPr marL="0" indent="0">
              <a:buNone/>
            </a:pPr>
            <a:r>
              <a:rPr lang="es-ES">
                <a:sym typeface="+mn-ea"/>
              </a:rPr>
              <a:t>dE/dc = 2(mx + c - y)</a:t>
            </a:r>
            <a:r>
              <a:rPr lang="en-US" altLang="es-ES">
                <a:sym typeface="+mn-ea"/>
              </a:rPr>
              <a:t> </a:t>
            </a:r>
            <a:endParaRPr lang="en-US" altLang="es-ES">
              <a:sym typeface="+mn-ea"/>
            </a:endParaRPr>
          </a:p>
          <a:p>
            <a:pPr marL="0" indent="0">
              <a:buNone/>
            </a:pPr>
            <a:r>
              <a:rPr lang="en-US" altLang="es-ES">
                <a:sym typeface="+mn-ea"/>
              </a:rPr>
              <a:t>= </a:t>
            </a:r>
            <a:r>
              <a:rPr lang="pt-BR">
                <a:sym typeface="+mn-ea"/>
              </a:rPr>
              <a:t>(m + c - 1) + (3m + c - 2) + (4m + c - 2)</a:t>
            </a:r>
            <a:endParaRPr lang="es-E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4431" y="643466"/>
            <a:ext cx="9363138" cy="5571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Presentation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Calibri</vt:lpstr>
      <vt:lpstr>Microsoft YaHei</vt:lpstr>
      <vt:lpstr>Droid Sans Fallback</vt:lpstr>
      <vt:lpstr>Arial Unicode MS</vt:lpstr>
      <vt:lpstr>Office Theme</vt:lpstr>
      <vt:lpstr>1_Office Theme</vt:lpstr>
      <vt:lpstr>Gradient Descent and its variants for least square or linear regression</vt:lpstr>
      <vt:lpstr>Level 1: scalar variable to derive the derivative by hand and plug in gradient descent function</vt:lpstr>
      <vt:lpstr>Level 1: scalar variable to derive the derivative by hand and plug in gradient descent function</vt:lpstr>
      <vt:lpstr>PowerPoint 演示文稿</vt:lpstr>
      <vt:lpstr>PowerPoint 演示文稿</vt:lpstr>
      <vt:lpstr>PowerPoint 演示文稿</vt:lpstr>
      <vt:lpstr> Level 2: vector form </vt:lpstr>
      <vt:lpstr> Level 2: vector form </vt:lpstr>
      <vt:lpstr>PowerPoint 演示文稿</vt:lpstr>
      <vt:lpstr> Level 2: vector form and make function</vt:lpstr>
      <vt:lpstr>Level 3: vector form to make function with any data for simple linear regression</vt:lpstr>
      <vt:lpstr>PowerPoint 演示文稿</vt:lpstr>
      <vt:lpstr>Level 4: matrix form to make function with different data for multiple linear regression</vt:lpstr>
      <vt:lpstr>PowerPoint 演示文稿</vt:lpstr>
      <vt:lpstr>Use lm function in R</vt:lpstr>
      <vt:lpstr>PowerPoint 演示文稿</vt:lpstr>
      <vt:lpstr>Stochastic Gradient Descent</vt:lpstr>
      <vt:lpstr>Stochastic Gradient Descent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 for least square/linear regression</dc:title>
  <dc:creator>Nguyen trong phu Tran</dc:creator>
  <cp:lastModifiedBy>phuluu</cp:lastModifiedBy>
  <cp:revision>41</cp:revision>
  <dcterms:created xsi:type="dcterms:W3CDTF">2022-05-02T11:20:59Z</dcterms:created>
  <dcterms:modified xsi:type="dcterms:W3CDTF">2022-05-02T11:20:59Z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