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62" r:id="rId4"/>
    <p:sldId id="259" r:id="rId5"/>
    <p:sldId id="258" r:id="rId6"/>
    <p:sldId id="260" r:id="rId7"/>
    <p:sldId id="264" r:id="rId8"/>
    <p:sldId id="272" r:id="rId9"/>
    <p:sldId id="277" r:id="rId10"/>
    <p:sldId id="281" r:id="rId11"/>
    <p:sldId id="280" r:id="rId12"/>
    <p:sldId id="278" r:id="rId13"/>
    <p:sldId id="279" r:id="rId14"/>
    <p:sldId id="265" r:id="rId15"/>
    <p:sldId id="263" r:id="rId16"/>
    <p:sldId id="275" r:id="rId17"/>
    <p:sldId id="266" r:id="rId18"/>
    <p:sldId id="267" r:id="rId19"/>
    <p:sldId id="268" r:id="rId20"/>
    <p:sldId id="27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03987"/>
            <a:ext cx="9144000" cy="2187001"/>
          </a:xfrm>
        </p:spPr>
        <p:txBody>
          <a:bodyPr>
            <a:normAutofit/>
          </a:bodyPr>
          <a:lstStyle/>
          <a:p>
            <a:r>
              <a:rPr lang="zh-CN" altLang="en-US"/>
              <a:t>Math Animation </a:t>
            </a:r>
            <a:r>
              <a:rPr lang="vi-VN" altLang="zh-CN"/>
              <a:t>and Image</a:t>
            </a:r>
            <a:endParaRPr lang="vi-VN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12240" y="4723765"/>
            <a:ext cx="9144000" cy="1423035"/>
          </a:xfrm>
        </p:spPr>
        <p:txBody>
          <a:bodyPr/>
          <a:lstStyle/>
          <a:p>
            <a:r>
              <a:rPr lang="en-US" altLang="zh-CN"/>
              <a:t>Phuc Loi Luu, PhD</a:t>
            </a:r>
            <a:endParaRPr lang="en-US" altLang="zh-CN"/>
          </a:p>
          <a:p>
            <a:r>
              <a:rPr lang="en-US" altLang="zh-CN"/>
              <a:t>luu.p.loi@googlemail.com</a:t>
            </a:r>
            <a:endParaRPr lang="en-US" altLang="zh-CN"/>
          </a:p>
          <a:p>
            <a:r>
              <a:rPr lang="en-US" altLang="zh-CN"/>
              <a:t>p.luu@garvan.org.au</a:t>
            </a:r>
            <a:endParaRPr lang="en-US" altLang="zh-CN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644650" y="549275"/>
            <a:ext cx="9144000" cy="996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solidFill>
                  <a:srgbClr val="92D050"/>
                </a:solidFill>
              </a:rPr>
              <a:t>Data Visulization</a:t>
            </a:r>
            <a:endParaRPr lang="en-US" altLang="zh-CN" b="1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403860"/>
          </a:xfrm>
        </p:spPr>
        <p:txBody>
          <a:bodyPr>
            <a:normAutofit fontScale="90000"/>
          </a:bodyPr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create a similar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plot as below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265" y="1408430"/>
            <a:ext cx="7189470" cy="36258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09600" y="6164580"/>
            <a:ext cx="8813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https://towardsdatascience.com/how-neural-networks-solve-the-xor-problem-59763136bdd7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403860"/>
          </a:xfrm>
        </p:spPr>
        <p:txBody>
          <a:bodyPr>
            <a:normAutofit fontScale="90000"/>
          </a:bodyPr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plot AND, OR, NOT, XOR problem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8110" y="6483985"/>
            <a:ext cx="88131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https://medium.com/@stanleydukor/neural-representation-of-and-or-not-xor-and-xnor-logic-gates-perceptron-algorithm-b0275375fea1</a:t>
            </a:r>
            <a:endParaRPr 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" y="1281430"/>
            <a:ext cx="2847975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0" y="1271905"/>
            <a:ext cx="2867025" cy="216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1167130"/>
            <a:ext cx="1590675" cy="2371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1271905"/>
            <a:ext cx="2828925" cy="2162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" y="3631565"/>
            <a:ext cx="2867025" cy="215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095" y="3631565"/>
            <a:ext cx="2847975" cy="2162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2545" y="3631565"/>
            <a:ext cx="507492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403860"/>
          </a:xfrm>
        </p:spPr>
        <p:txBody>
          <a:bodyPr>
            <a:normAutofit fontScale="90000"/>
          </a:bodyPr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plot AND, OR, NOT, XOR problem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8110" y="6483985"/>
            <a:ext cx="88131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https://dev.to/jbahire/demystifying-the-xor-problem-1blk</a:t>
            </a:r>
            <a:endParaRPr lang="en-US" sz="1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530" y="1271905"/>
            <a:ext cx="2867025" cy="2162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1281430"/>
            <a:ext cx="2847975" cy="2162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685" y="3638550"/>
            <a:ext cx="6311265" cy="2650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2519680"/>
          </a:xfrm>
        </p:spPr>
        <p:txBody>
          <a:bodyPr>
            <a:normAutofit fontScale="90000"/>
          </a:bodyPr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</a:t>
            </a:r>
            <a:r>
              <a:rPr lang="vi-VN">
                <a:latin typeface="Georgia" panose="02040502050405020303" charset="0"/>
                <a:cs typeface="Georgia" panose="02040502050405020303" charset="0"/>
              </a:rPr>
              <a:t>understanding w and b in sigmoid function f(x) = 1/(1+e(-wx-b))</a:t>
            </a: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</a:rPr>
              <a:t>1. Ploting the function with w = 1 and b = 1</a:t>
            </a: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</a:rPr>
              <a:t>2. Change w from -100 to 100 with step = 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</a:rPr>
              <a:t>3. 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Change w from -1 to 1 with step = 0.001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4. 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Change b from -100 to 100 with step = 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5. Change b from -1 to 1 with step =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0.00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6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. Change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w and 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b from -1 to 1 with step =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0.00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1 and replot function </a:t>
            </a:r>
            <a:endParaRPr lang="vi-VN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" y="226060"/>
            <a:ext cx="10515600" cy="558165"/>
          </a:xfrm>
        </p:spPr>
        <p:txBody>
          <a:bodyPr/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Fitting a line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going through</a:t>
            </a:r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two</a:t>
            </a:r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 points</a:t>
            </a:r>
            <a:endParaRPr lang="en-US" altLang="vi-VN">
              <a:latin typeface="Georgia" panose="02040502050405020303" charset="0"/>
              <a:cs typeface="Georgia" panose="02040502050405020303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1694180" y="3521075"/>
                <a:ext cx="101727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180" y="3521075"/>
                <a:ext cx="101727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 flipV="1">
            <a:off x="1630045" y="3234690"/>
            <a:ext cx="252095" cy="346075"/>
          </a:xfrm>
          <a:prstGeom prst="straightConnector1">
            <a:avLst/>
          </a:prstGeom>
          <a:ln w="31750" cmpd="sng">
            <a:solidFill>
              <a:srgbClr val="FF33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3" idx="2"/>
          </p:cNvCxnSpPr>
          <p:nvPr/>
        </p:nvCxnSpPr>
        <p:spPr>
          <a:xfrm flipV="1">
            <a:off x="2075815" y="3147695"/>
            <a:ext cx="201930" cy="447040"/>
          </a:xfrm>
          <a:prstGeom prst="straightConnector1">
            <a:avLst/>
          </a:prstGeom>
          <a:ln w="31750" cmpd="sng">
            <a:solidFill>
              <a:srgbClr val="FF33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682875" y="3264535"/>
            <a:ext cx="462915" cy="382270"/>
          </a:xfrm>
          <a:prstGeom prst="straightConnector1">
            <a:avLst/>
          </a:prstGeom>
          <a:ln w="31750" cmpd="sng">
            <a:solidFill>
              <a:srgbClr val="FF33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/>
          <p:nvPr/>
        </p:nvGraphicFramePr>
        <p:xfrm>
          <a:off x="1012190" y="972185"/>
          <a:ext cx="38658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27"/>
                <a:gridCol w="1288626"/>
                <a:gridCol w="128862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x (Age)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 (Weight)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/>
          <p:nvPr/>
        </p:nvGraphicFramePr>
        <p:xfrm>
          <a:off x="921385" y="2493645"/>
          <a:ext cx="10325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55"/>
                <a:gridCol w="51625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/>
          <p:nvPr/>
        </p:nvGraphicFramePr>
        <p:xfrm>
          <a:off x="1909445" y="2416175"/>
          <a:ext cx="736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2449195" y="2625725"/>
          <a:ext cx="73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/>
          <p:nvPr/>
        </p:nvGraphicFramePr>
        <p:xfrm>
          <a:off x="2922905" y="2487295"/>
          <a:ext cx="7258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6" name="Left Bracket 25"/>
          <p:cNvSpPr/>
          <p:nvPr/>
        </p:nvSpPr>
        <p:spPr>
          <a:xfrm>
            <a:off x="1012190" y="2561590"/>
            <a:ext cx="76200" cy="598805"/>
          </a:xfrm>
          <a:prstGeom prst="leftBracke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>
            <a:off x="3147060" y="2513330"/>
            <a:ext cx="102235" cy="647065"/>
          </a:xfrm>
          <a:prstGeom prst="leftBracke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ight Bracket 28"/>
          <p:cNvSpPr/>
          <p:nvPr/>
        </p:nvSpPr>
        <p:spPr>
          <a:xfrm>
            <a:off x="1778635" y="2512695"/>
            <a:ext cx="76200" cy="621030"/>
          </a:xfrm>
          <a:prstGeom prst="rightBracket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Bracket 29"/>
          <p:cNvSpPr/>
          <p:nvPr/>
        </p:nvSpPr>
        <p:spPr>
          <a:xfrm>
            <a:off x="3365500" y="2512695"/>
            <a:ext cx="76200" cy="647065"/>
          </a:xfrm>
          <a:prstGeom prst="rightBracket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Left Bracket 30"/>
          <p:cNvSpPr/>
          <p:nvPr/>
        </p:nvSpPr>
        <p:spPr>
          <a:xfrm>
            <a:off x="2044700" y="2523490"/>
            <a:ext cx="76200" cy="609600"/>
          </a:xfrm>
          <a:prstGeom prst="leftBracke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ight Bracket 31"/>
          <p:cNvSpPr/>
          <p:nvPr/>
        </p:nvSpPr>
        <p:spPr>
          <a:xfrm>
            <a:off x="2336165" y="2503805"/>
            <a:ext cx="102870" cy="640080"/>
          </a:xfrm>
          <a:prstGeom prst="rightBracke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70" y="891540"/>
            <a:ext cx="1363345" cy="1356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005" y="2384425"/>
            <a:ext cx="3064510" cy="1944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965" y="2248535"/>
            <a:ext cx="2604135" cy="2361565"/>
          </a:xfrm>
          <a:prstGeom prst="rect">
            <a:avLst/>
          </a:prstGeom>
        </p:spPr>
      </p:pic>
      <p:sp>
        <p:nvSpPr>
          <p:cNvPr id="8" name="Right Bracket 7"/>
          <p:cNvSpPr/>
          <p:nvPr/>
        </p:nvSpPr>
        <p:spPr>
          <a:xfrm>
            <a:off x="1335405" y="4759960"/>
            <a:ext cx="76200" cy="621030"/>
          </a:xfrm>
          <a:prstGeom prst="rightBracket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>
          <a:xfrm>
            <a:off x="930910" y="4759960"/>
            <a:ext cx="76200" cy="598805"/>
          </a:xfrm>
          <a:prstGeom prst="leftBracke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1002030" y="4704715"/>
          <a:ext cx="3124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1411605" y="4882515"/>
            <a:ext cx="165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  +            c =</a:t>
            </a:r>
            <a:endParaRPr lang="en-US" b="1"/>
          </a:p>
        </p:txBody>
      </p:sp>
      <p:sp>
        <p:nvSpPr>
          <p:cNvPr id="14" name="Right Bracket 13"/>
          <p:cNvSpPr/>
          <p:nvPr/>
        </p:nvSpPr>
        <p:spPr>
          <a:xfrm>
            <a:off x="2458085" y="4785360"/>
            <a:ext cx="76200" cy="621030"/>
          </a:xfrm>
          <a:prstGeom prst="rightBracket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2053590" y="4785360"/>
            <a:ext cx="76200" cy="598805"/>
          </a:xfrm>
          <a:prstGeom prst="leftBracke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0" name="Table 19"/>
          <p:cNvGraphicFramePr/>
          <p:nvPr/>
        </p:nvGraphicFramePr>
        <p:xfrm>
          <a:off x="2124710" y="4730115"/>
          <a:ext cx="3124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2927985" y="4747895"/>
          <a:ext cx="7258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7" name="Left Bracket 26"/>
          <p:cNvSpPr/>
          <p:nvPr/>
        </p:nvSpPr>
        <p:spPr>
          <a:xfrm>
            <a:off x="3152140" y="4773930"/>
            <a:ext cx="102235" cy="647065"/>
          </a:xfrm>
          <a:prstGeom prst="leftBracke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ight Bracket 32"/>
          <p:cNvSpPr/>
          <p:nvPr/>
        </p:nvSpPr>
        <p:spPr>
          <a:xfrm>
            <a:off x="3370580" y="4773295"/>
            <a:ext cx="76200" cy="647065"/>
          </a:xfrm>
          <a:prstGeom prst="rightBracket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4707255"/>
            <a:ext cx="2268220" cy="20040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010" y="4638040"/>
            <a:ext cx="2075815" cy="2073275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1299210" y="5857240"/>
            <a:ext cx="914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m=0.5</a:t>
            </a:r>
            <a:endParaRPr lang="en-US"/>
          </a:p>
          <a:p>
            <a:r>
              <a:rPr lang="en-US"/>
              <a:t>c=0.5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6508115" y="3160395"/>
            <a:ext cx="914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m=0.5</a:t>
            </a:r>
            <a:endParaRPr lang="en-US"/>
          </a:p>
          <a:p>
            <a:r>
              <a:rPr lang="en-US"/>
              <a:t>c=0.5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64540" y="4286885"/>
            <a:ext cx="277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a1                  a2               b</a:t>
            </a:r>
            <a:endParaRPr 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409575"/>
          </a:xfrm>
        </p:spPr>
        <p:txBody>
          <a:bodyPr/>
          <a:p>
            <a:r>
              <a:rPr lang="en-US" sz="1600"/>
              <a:t>https://www.youtube.com/watch?v=rfdVVxFbklM&amp;list=PLNr8B4XHL5kGDHOrU4IeI6QNuZHur4F86&amp;index=8</a:t>
            </a:r>
            <a:endParaRPr lang="en-US" sz="16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100" y="1991360"/>
            <a:ext cx="5184140" cy="371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55" y="926465"/>
            <a:ext cx="5608955" cy="286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85" y="4138930"/>
            <a:ext cx="3260725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install.packages("magick")</a:t>
            </a:r>
            <a:endParaRPr lang="en-US"/>
          </a:p>
          <a:p>
            <a:pPr marL="0" indent="0">
              <a:buNone/>
            </a:pPr>
            <a:r>
              <a:rPr lang="en-US"/>
              <a:t>library(magick)</a:t>
            </a:r>
            <a:endParaRPr lang="en-US"/>
          </a:p>
          <a:p>
            <a:pPr marL="0" indent="0">
              <a:buNone/>
            </a:pPr>
            <a:r>
              <a:rPr lang="en-US"/>
              <a:t>inp_img &lt;- image_read("http://polytopes.net/Tora_color.png")</a:t>
            </a:r>
            <a:endParaRPr lang="en-US"/>
          </a:p>
          <a:p>
            <a:pPr marL="0" indent="0">
              <a:buNone/>
            </a:pPr>
            <a:r>
              <a:rPr lang="en-US"/>
              <a:t>image_info(inp_img)</a:t>
            </a:r>
            <a:endParaRPr lang="en-US"/>
          </a:p>
          <a:p>
            <a:pPr marL="0" indent="0">
              <a:buNone/>
            </a:pPr>
            <a:r>
              <a:rPr lang="en-US"/>
              <a:t>#  format width height colorspace matte filesize density</a:t>
            </a:r>
            <a:endParaRPr lang="en-US"/>
          </a:p>
          <a:p>
            <a:pPr marL="0" indent="0">
              <a:buNone/>
            </a:pPr>
            <a:r>
              <a:rPr lang="en-US"/>
              <a:t># 1    PNG    77    133       sRGB  TRUE    22377   28x28</a:t>
            </a:r>
            <a:endParaRPr lang="en-US"/>
          </a:p>
          <a:p>
            <a:pPr marL="0" indent="0">
              <a:buNone/>
            </a:pPr>
            <a:r>
              <a:rPr lang="en-US"/>
              <a:t>plot(inp_img)</a:t>
            </a:r>
            <a:endParaRPr lang="en-US"/>
          </a:p>
          <a:p>
            <a:pPr marL="0" indent="0">
              <a:buNone/>
            </a:pPr>
            <a:r>
              <a:rPr lang="en-US"/>
              <a:t>mod_img &lt;- image_modulate(inp_img, brightness = 120, saturation = 20, hue = 20)</a:t>
            </a:r>
            <a:endParaRPr lang="en-US"/>
          </a:p>
          <a:p>
            <a:pPr marL="0" indent="0">
              <a:buNone/>
            </a:pPr>
            <a:r>
              <a:rPr lang="en-US"/>
              <a:t>plot(mod_img)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078355" y="445135"/>
            <a:ext cx="74796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vi-VN" altLang="zh-CN" sz="4800" b="1">
                <a:sym typeface="+mn-ea"/>
              </a:rPr>
              <a:t>Understanding </a:t>
            </a:r>
            <a:r>
              <a:rPr lang="en-US" altLang="vi-VN" sz="4800" b="1">
                <a:sym typeface="+mn-ea"/>
              </a:rPr>
              <a:t>a</a:t>
            </a:r>
            <a:r>
              <a:rPr lang="vi-VN" altLang="en-US" sz="4800" b="1">
                <a:sym typeface="+mn-ea"/>
              </a:rPr>
              <a:t>n </a:t>
            </a:r>
            <a:r>
              <a:rPr lang="vi-VN" altLang="zh-CN" sz="4800" b="1">
                <a:sym typeface="+mn-ea"/>
              </a:rPr>
              <a:t>image</a:t>
            </a:r>
            <a:r>
              <a:rPr lang="en-US" altLang="vi-VN" sz="4800" b="1">
                <a:sym typeface="+mn-ea"/>
              </a:rPr>
              <a:t> (1)</a:t>
            </a:r>
            <a:endParaRPr lang="en-US" altLang="vi-VN" sz="4800" b="1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6130" y="6177280"/>
            <a:ext cx="8683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https://towardsdatascience.com/guinea-pig-breed-classification-517fbb036ee6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910" y="1390650"/>
            <a:ext cx="11240770" cy="516128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## library need to open a jpg file</a:t>
            </a:r>
            <a:endParaRPr lang="en-US"/>
          </a:p>
          <a:p>
            <a:pPr marL="0" indent="0">
              <a:buNone/>
            </a:pPr>
            <a:r>
              <a:rPr lang="en-US"/>
              <a:t>library(jpeg)</a:t>
            </a:r>
            <a:endParaRPr lang="en-US"/>
          </a:p>
          <a:p>
            <a:pPr marL="0" indent="0">
              <a:buNone/>
            </a:pPr>
            <a:r>
              <a:rPr lang="en-US"/>
              <a:t>## Download from the author’s website</a:t>
            </a:r>
            <a:endParaRPr lang="en-US"/>
          </a:p>
          <a:p>
            <a:pPr marL="0" indent="0">
              <a:buNone/>
            </a:pPr>
            <a:r>
              <a:rPr lang="en-US"/>
              <a:t>myurl &lt;- "http://polytopes.net/Tora_Sleeping.JPG"</a:t>
            </a:r>
            <a:endParaRPr lang="en-US"/>
          </a:p>
          <a:p>
            <a:pPr marL="0" indent="0">
              <a:buNone/>
            </a:pPr>
            <a:r>
              <a:rPr lang="en-US"/>
              <a:t>z &lt;- tempfile()</a:t>
            </a:r>
            <a:endParaRPr lang="en-US"/>
          </a:p>
          <a:p>
            <a:pPr marL="0" indent="0">
              <a:buNone/>
            </a:pPr>
            <a:r>
              <a:rPr lang="en-US"/>
              <a:t>download.file(myurl, z, mode="wb")</a:t>
            </a:r>
            <a:endParaRPr lang="en-US"/>
          </a:p>
          <a:p>
            <a:pPr marL="0" indent="0">
              <a:buNone/>
            </a:pPr>
            <a:r>
              <a:rPr lang="en-US"/>
              <a:t>Kitty &lt;- readJPEG(z)</a:t>
            </a:r>
            <a:endParaRPr lang="en-US"/>
          </a:p>
          <a:p>
            <a:pPr marL="0" indent="0">
              <a:buNone/>
            </a:pPr>
            <a:r>
              <a:rPr lang="en-US"/>
              <a:t>## dimension</a:t>
            </a:r>
            <a:endParaRPr lang="en-US"/>
          </a:p>
          <a:p>
            <a:pPr marL="0" indent="0">
              <a:buNone/>
            </a:pPr>
            <a:r>
              <a:rPr lang="en-US"/>
              <a:t>d &lt;- dim(Kitty)</a:t>
            </a:r>
            <a:endParaRPr lang="en-US"/>
          </a:p>
          <a:p>
            <a:pPr marL="0" indent="0">
              <a:buNone/>
            </a:pPr>
            <a:r>
              <a:rPr lang="en-US"/>
              <a:t>d</a:t>
            </a:r>
            <a:endParaRPr lang="en-US"/>
          </a:p>
          <a:p>
            <a:pPr marL="0" indent="0">
              <a:buNone/>
            </a:pPr>
            <a:r>
              <a:rPr lang="en-US"/>
              <a:t>[1] 2340 4160    3</a:t>
            </a:r>
            <a:endParaRPr lang="en-US"/>
          </a:p>
          <a:p>
            <a:pPr marL="0" indent="0">
              <a:buNone/>
            </a:pPr>
            <a:r>
              <a:rPr lang="en-US"/>
              <a:t>r &lt;- Kitty[,,1]</a:t>
            </a:r>
            <a:endParaRPr lang="en-US"/>
          </a:p>
          <a:p>
            <a:pPr marL="0" indent="0">
              <a:buNone/>
            </a:pPr>
            <a:r>
              <a:rPr lang="en-US"/>
              <a:t>g &lt;- Kitty[,,2]</a:t>
            </a:r>
            <a:endParaRPr lang="en-US"/>
          </a:p>
          <a:p>
            <a:pPr marL="0" indent="0">
              <a:buNone/>
            </a:pPr>
            <a:r>
              <a:rPr lang="en-US"/>
              <a:t>b &lt;- Kitty[,,3]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087245" y="323850"/>
            <a:ext cx="75488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vi-VN" altLang="zh-CN" sz="4800" b="1">
                <a:sym typeface="+mn-ea"/>
              </a:rPr>
              <a:t>Understanding </a:t>
            </a:r>
            <a:r>
              <a:rPr lang="en-US" altLang="vi-VN" sz="4800" b="1">
                <a:sym typeface="+mn-ea"/>
              </a:rPr>
              <a:t>a</a:t>
            </a:r>
            <a:r>
              <a:rPr lang="vi-VN" altLang="en-US" sz="4800" b="1">
                <a:sym typeface="+mn-ea"/>
              </a:rPr>
              <a:t>n </a:t>
            </a:r>
            <a:r>
              <a:rPr lang="vi-VN" altLang="zh-CN" sz="4800" b="1">
                <a:sym typeface="+mn-ea"/>
              </a:rPr>
              <a:t>image</a:t>
            </a:r>
            <a:r>
              <a:rPr lang="en-US" altLang="vi-VN" sz="4800" b="1">
                <a:sym typeface="+mn-ea"/>
              </a:rPr>
              <a:t> (2)</a:t>
            </a:r>
            <a:endParaRPr lang="en-US" altLang="vi-VN" sz="4800" b="1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6105" y="3813175"/>
            <a:ext cx="8826500" cy="2854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910" y="1390650"/>
            <a:ext cx="11240770" cy="51612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# calculate the princile components</a:t>
            </a:r>
            <a:endParaRPr lang="en-US"/>
          </a:p>
          <a:p>
            <a:pPr marL="0" indent="0">
              <a:buNone/>
            </a:pPr>
            <a:r>
              <a:rPr lang="en-US"/>
              <a:t>kitty.r.pca &lt;- prcomp(r, center = FALSE)</a:t>
            </a:r>
            <a:endParaRPr lang="en-US"/>
          </a:p>
          <a:p>
            <a:pPr marL="0" indent="0">
              <a:buNone/>
            </a:pPr>
            <a:r>
              <a:rPr lang="en-US"/>
              <a:t>kitty.g.pca &lt;- prcomp(g, center = FALSE)</a:t>
            </a:r>
            <a:endParaRPr lang="en-US"/>
          </a:p>
          <a:p>
            <a:pPr marL="0" indent="0">
              <a:buNone/>
            </a:pPr>
            <a:r>
              <a:rPr lang="en-US"/>
              <a:t>kitty.b.pca &lt;- prcomp(b, center = FALSE)</a:t>
            </a:r>
            <a:endParaRPr lang="en-US"/>
          </a:p>
          <a:p>
            <a:pPr marL="0" indent="0">
              <a:buNone/>
            </a:pPr>
            <a:r>
              <a:rPr lang="en-US"/>
              <a:t>kitty.rgb.pca &lt;- list(kitty.r.pca, kitty.g.pca, kitty.b.pca)</a:t>
            </a:r>
            <a:endParaRPr lang="en-US"/>
          </a:p>
          <a:p>
            <a:pPr marL="0" indent="0">
              <a:buNone/>
            </a:pPr>
            <a:r>
              <a:rPr lang="en-US"/>
              <a:t># Create the compressed images using the set of eigen vectors with the first kth largest eigen values for k = 2, 50, 100, 1000, 2000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num &lt;- c(2, 50, 100, 1000, 2000)</a:t>
            </a:r>
            <a:endParaRPr lang="en-US"/>
          </a:p>
          <a:p>
            <a:pPr marL="0" indent="0">
              <a:buNone/>
            </a:pPr>
            <a:r>
              <a:rPr lang="en-US"/>
              <a:t>for (i in num){</a:t>
            </a:r>
            <a:endParaRPr lang="en-US"/>
          </a:p>
          <a:p>
            <a:pPr marL="457200" lvl="1" indent="0">
              <a:buNone/>
            </a:pPr>
            <a:r>
              <a:rPr lang="en-US"/>
              <a:t>print(i)</a:t>
            </a:r>
            <a:endParaRPr lang="en-US"/>
          </a:p>
          <a:p>
            <a:pPr marL="457200" lvl="1" indent="0">
              <a:buNone/>
            </a:pPr>
            <a:r>
              <a:rPr lang="en-US"/>
              <a:t>pca.img &lt;- sapply(kitty.rgb.pca, function(j)</a:t>
            </a:r>
            <a:endParaRPr lang="en-US"/>
          </a:p>
          <a:p>
            <a:pPr marL="457200" lvl="1" indent="0">
              <a:buNone/>
            </a:pPr>
            <a:r>
              <a:rPr lang="en-US"/>
              <a:t>compressed.img &lt;- j$x[,1:i] %*% t(j$rotation[,1:i]), simplify=‘array’)</a:t>
            </a:r>
            <a:endParaRPr lang="en-US"/>
          </a:p>
          <a:p>
            <a:pPr marL="457200" lvl="1" indent="0">
              <a:buNone/>
            </a:pPr>
            <a:r>
              <a:rPr lang="en-US"/>
              <a:t>writeJPEG(pca.img, paste(‘tora_compressed_’, round(i,0), ‘_components.jpg’, sep=’’))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622550" y="297815"/>
            <a:ext cx="75488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vi-VN" sz="4800" b="1">
                <a:sym typeface="+mn-ea"/>
              </a:rPr>
              <a:t>Compressing</a:t>
            </a:r>
            <a:r>
              <a:rPr lang="vi-VN" altLang="zh-CN" sz="4800" b="1">
                <a:sym typeface="+mn-ea"/>
              </a:rPr>
              <a:t> </a:t>
            </a:r>
            <a:r>
              <a:rPr lang="en-US" altLang="vi-VN" sz="4800" b="1">
                <a:sym typeface="+mn-ea"/>
              </a:rPr>
              <a:t>a</a:t>
            </a:r>
            <a:r>
              <a:rPr lang="vi-VN" altLang="en-US" sz="4800" b="1">
                <a:sym typeface="+mn-ea"/>
              </a:rPr>
              <a:t>n </a:t>
            </a:r>
            <a:r>
              <a:rPr lang="vi-VN" altLang="zh-CN" sz="4800" b="1">
                <a:sym typeface="+mn-ea"/>
              </a:rPr>
              <a:t>image</a:t>
            </a:r>
            <a:endParaRPr lang="en-US" altLang="vi-VN" sz="4800" b="1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927475" y="6389370"/>
            <a:ext cx="7939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https://rpubs.com/aaronsc32/image-compression-principal-component-analysis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99465" y="297815"/>
            <a:ext cx="93719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vi-VN" sz="4800">
                <a:sym typeface="+mn-ea"/>
              </a:rPr>
              <a:t>Comparing classifiers and regressors</a:t>
            </a:r>
            <a:endParaRPr lang="en-US" altLang="vi-VN" sz="4800" b="1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9740" y="6329045"/>
            <a:ext cx="4304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https://people.duke.edu/~rnau/compare.htm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700" y="1539240"/>
            <a:ext cx="6276975" cy="4351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75" y="1179830"/>
            <a:ext cx="4530725" cy="1814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15" y="3062605"/>
            <a:ext cx="3759835" cy="3051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93445"/>
          </a:xfrm>
        </p:spPr>
        <p:txBody>
          <a:bodyPr>
            <a:normAutofit fontScale="90000"/>
          </a:bodyPr>
          <a:p>
            <a:r>
              <a:rPr lang="vi-VN" altLang="en-US" sz="6000"/>
              <a:t>Content </a:t>
            </a:r>
            <a:endParaRPr lang="vi-VN" alt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Math Animation</a:t>
            </a:r>
            <a:r>
              <a:rPr lang="vi-VN" altLang="zh-CN" sz="3600">
                <a:sym typeface="+mn-ea"/>
              </a:rPr>
              <a:t> with Anim</a:t>
            </a:r>
            <a:endParaRPr lang="vi-VN" altLang="zh-CN" sz="3600">
              <a:sym typeface="+mn-ea"/>
            </a:endParaRPr>
          </a:p>
          <a:p>
            <a:r>
              <a:rPr lang="vi-VN" altLang="zh-CN" sz="3600">
                <a:sym typeface="+mn-ea"/>
              </a:rPr>
              <a:t>Understanding </a:t>
            </a:r>
            <a:r>
              <a:rPr lang="en-US" altLang="vi-VN" sz="3600">
                <a:sym typeface="+mn-ea"/>
              </a:rPr>
              <a:t>a</a:t>
            </a:r>
            <a:r>
              <a:rPr lang="vi-VN" altLang="en-US" sz="3600">
                <a:sym typeface="+mn-ea"/>
              </a:rPr>
              <a:t>n </a:t>
            </a:r>
            <a:r>
              <a:rPr lang="vi-VN" altLang="zh-CN" sz="3600">
                <a:sym typeface="+mn-ea"/>
              </a:rPr>
              <a:t>image </a:t>
            </a:r>
            <a:endParaRPr lang="vi-VN" altLang="zh-CN" sz="3600">
              <a:sym typeface="+mn-ea"/>
            </a:endParaRPr>
          </a:p>
          <a:p>
            <a:r>
              <a:rPr lang="en-US" altLang="vi-VN" sz="3600">
                <a:sym typeface="+mn-ea"/>
              </a:rPr>
              <a:t>Comparing classifiers and regressors</a:t>
            </a:r>
            <a:endParaRPr lang="en-US" altLang="vi-VN" sz="36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/>
              <a:t>Installation Anim </a:t>
            </a:r>
            <a:endParaRPr lang="vi-V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vi-VN" altLang="en-US"/>
              <a:t>Use directly the Anim online: https://joncomo.github.io/anim/</a:t>
            </a:r>
            <a:endParaRPr lang="vi-VN" altLang="en-US"/>
          </a:p>
          <a:p>
            <a:r>
              <a:rPr lang="vi-VN" altLang="en-US"/>
              <a:t>Download and run: https://github.com/JonComo/anim</a:t>
            </a:r>
            <a:endParaRPr lang="vi-V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94080"/>
          </a:xfrm>
        </p:spPr>
        <p:txBody>
          <a:bodyPr/>
          <a:p>
            <a:r>
              <a:rPr lang="en-US"/>
              <a:t>https://www.youtube.com/watch?v=PBTrvPewJ_s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8530" y="1431290"/>
            <a:ext cx="7393940" cy="4875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80440"/>
          </a:xfrm>
        </p:spPr>
        <p:txBody>
          <a:bodyPr/>
          <a:p>
            <a:r>
              <a:rPr lang="en-US"/>
              <a:t>https://www.youtube.com/watch?v=yT_MNj4CX5U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67050" y="1584325"/>
            <a:ext cx="55206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610235"/>
          </a:xfrm>
        </p:spPr>
        <p:txBody>
          <a:bodyPr>
            <a:normAutofit/>
          </a:bodyPr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create a similar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plot as below</a:t>
            </a:r>
            <a:endParaRPr lang="vi-VN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1667" b="10317"/>
          <a:stretch>
            <a:fillRect/>
          </a:stretch>
        </p:blipFill>
        <p:spPr>
          <a:xfrm>
            <a:off x="1428750" y="1628775"/>
            <a:ext cx="9178925" cy="32289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386580" y="6311900"/>
            <a:ext cx="7317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https://yutsumura.com/linear-algebra/linear-transformation-from-rn-to-rm/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2519680"/>
          </a:xfrm>
        </p:spPr>
        <p:txBody>
          <a:bodyPr>
            <a:normAutofit fontScale="90000"/>
          </a:bodyPr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</a:t>
            </a:r>
            <a:r>
              <a:rPr lang="vi-VN">
                <a:latin typeface="Georgia" panose="02040502050405020303" charset="0"/>
                <a:cs typeface="Georgia" panose="02040502050405020303" charset="0"/>
              </a:rPr>
              <a:t>understanding w and b in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linear</a:t>
            </a:r>
            <a:r>
              <a:rPr lang="vi-VN">
                <a:latin typeface="Georgia" panose="02040502050405020303" charset="0"/>
                <a:cs typeface="Georgia" panose="02040502050405020303" charset="0"/>
              </a:rPr>
              <a:t> function f(x) = wx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+</a:t>
            </a:r>
            <a:r>
              <a:rPr lang="vi-VN">
                <a:latin typeface="Georgia" panose="02040502050405020303" charset="0"/>
                <a:cs typeface="Georgia" panose="02040502050405020303" charset="0"/>
              </a:rPr>
              <a:t>b</a:t>
            </a: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</a:rPr>
              <a:t>1. Ploting the function with w = 1 and b = 1</a:t>
            </a: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</a:rPr>
              <a:t>2. Change w from -100 to 100 with step = 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</a:rPr>
              <a:t>3. 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Change w from -1 to 1 with step = 0.001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4. 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Change b from -100 to 100 with step = 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5. Change b from -1 to 1 with step =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0.00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6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. Change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w and 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b from -1 to 1 with step =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0.00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1 and replot function </a:t>
            </a:r>
            <a:endParaRPr lang="vi-VN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403860"/>
          </a:xfrm>
        </p:spPr>
        <p:txBody>
          <a:bodyPr>
            <a:noAutofit/>
          </a:bodyPr>
          <a:p>
            <a:r>
              <a:rPr lang="en-US" sz="3200">
                <a:latin typeface="Georgia" panose="02040502050405020303" charset="0"/>
                <a:cs typeface="Georgia" panose="02040502050405020303" charset="0"/>
              </a:rPr>
              <a:t>Neural Network</a:t>
            </a:r>
            <a:endParaRPr lang="en-US" sz="32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9600" y="6164580"/>
            <a:ext cx="8813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Beginning Deep Learning with TensorFlow Work with Keras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527810"/>
            <a:ext cx="11176000" cy="3802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403860"/>
          </a:xfrm>
        </p:spPr>
        <p:txBody>
          <a:bodyPr>
            <a:noAutofit/>
          </a:bodyPr>
          <a:p>
            <a:r>
              <a:rPr lang="en-US" sz="3200">
                <a:latin typeface="Georgia" panose="02040502050405020303" charset="0"/>
                <a:cs typeface="Georgia" panose="02040502050405020303" charset="0"/>
              </a:rPr>
              <a:t>Deep Learning</a:t>
            </a:r>
            <a:endParaRPr lang="en-US" sz="32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9600" y="6164580"/>
            <a:ext cx="8813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Beginning Deep Learning with TensorFlow Work with Keras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405890"/>
            <a:ext cx="11633200" cy="4156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3757</Words>
  <Application>WPS Presentation</Application>
  <PresentationFormat>宽屏</PresentationFormat>
  <Paragraphs>166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SimSun</vt:lpstr>
      <vt:lpstr>Wingdings</vt:lpstr>
      <vt:lpstr>Nimbus Roman No9 L</vt:lpstr>
      <vt:lpstr>Georgia</vt:lpstr>
      <vt:lpstr>FreeSerif</vt:lpstr>
      <vt:lpstr>DejaVu Math TeX Gyre</vt:lpstr>
      <vt:lpstr>Arial Black</vt:lpstr>
      <vt:lpstr>Verdana</vt:lpstr>
      <vt:lpstr>Gubbi</vt:lpstr>
      <vt:lpstr>Microsoft YaHei</vt:lpstr>
      <vt:lpstr>Droid Sans Fallback</vt:lpstr>
      <vt:lpstr>Arial Unicode MS</vt:lpstr>
      <vt:lpstr>SimSun</vt:lpstr>
      <vt:lpstr>Office Theme</vt:lpstr>
      <vt:lpstr>Math Animation and Image</vt:lpstr>
      <vt:lpstr>Content </vt:lpstr>
      <vt:lpstr>Installation Anim </vt:lpstr>
      <vt:lpstr>https://www.youtube.com/watch?v=PBTrvPewJ_s</vt:lpstr>
      <vt:lpstr>https://www.youtube.com/watch?v=yT_MNj4CX5U</vt:lpstr>
      <vt:lpstr>Class exercise: understanding w and b in linear function f(x) = wx+b  1. Ploting the function with w = 1 and b = 1 2. Change w from -100 to 100 with step = 1 and replot function  3. Change w from -1 to 1 with step = 0.001 and replot function  4. Change b from -100 to 100 with step = 1 and replot function  5. Change b from -1 to 1 with step = 0.001 and replot function  6. Change w and b from -1 to 1 with step = 0.001 and replot function </vt:lpstr>
      <vt:lpstr>Class exercise: understanding w and b in linear function f(x) = wx+b  1. Ploting the function with w = 1 and b = 1 2. Change w from -100 to 100 with step = 1 and replot function  3. Change w from -1 to 1 with step = 0.001 and replot function  4. Change b from -100 to 100 with step = 1 and replot function  5. Change b from -1 to 1 with step = 0.001 and replot function  6. Change w and b from -1 to 1 with step = 0.001 and replot function </vt:lpstr>
      <vt:lpstr>Class exercise: understanding w and b in linear function f(x) = wx+b  1. Ploting the function with w = 1 and b = 1 2. Change w from -100 to 100 with step = 1 and replot function  3. Change w from -1 to 1 with step = 0.001 and replot function  4. Change b from -100 to 100 with step = 1 and replot function  5. Change b from -1 to 1 with step = 0.001 and replot function  6. Change w and b from -1 to 1 with step = 0.001 and replot function </vt:lpstr>
      <vt:lpstr>Neural Network</vt:lpstr>
      <vt:lpstr>Class exercise: create a similar plot as below</vt:lpstr>
      <vt:lpstr>Class exercise: create a similar plot as below</vt:lpstr>
      <vt:lpstr>Class exercise: plot AND, OR, NOT, XOR problem</vt:lpstr>
      <vt:lpstr>Class exercise: understanding w and b in sigmoid function f(x) = 1/(1+e(-wx-b))  1. Ploting the function with w = 1 and b = 1 2. Change w from -100 to 100 with step = 1 and replot function  3. Change w from -1 to 1 with step = 0.001 and replot function  4. Change b from -100 to 100 with step = 1 and replot function  5. Change b from -1 to 1 with step = 0.001 and replot function  6. Change w and b from -1 to 1 with step = 0.001 and replot function </vt:lpstr>
      <vt:lpstr>Class exercise: Fitting a line going through two points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phuluu</cp:lastModifiedBy>
  <cp:revision>76</cp:revision>
  <dcterms:created xsi:type="dcterms:W3CDTF">2022-05-23T10:47:02Z</dcterms:created>
  <dcterms:modified xsi:type="dcterms:W3CDTF">2022-05-23T10:47:02Z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